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8" r:id="rId22"/>
    <p:sldId id="274" r:id="rId23"/>
    <p:sldId id="275" r:id="rId24"/>
    <p:sldId id="276" r:id="rId25"/>
    <p:sldId id="277" r:id="rId26"/>
  </p:sldIdLst>
  <p:sldSz cx="9144000" cy="6858000" type="screen4x3"/>
  <p:notesSz cx="6742113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BD99-330E-4821-B60D-BB95E3CF665B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3157C-1052-4D09-A776-293B7F29D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67612"/>
            <a:ext cx="3143272" cy="2647140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755650" y="4000500"/>
            <a:ext cx="7488238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中国</a:t>
            </a:r>
            <a:r>
              <a:rPr kumimoji="0" lang="zh-CN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欧盟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就业和社保政策对话与研讨会</a:t>
            </a:r>
            <a:endParaRPr kumimoji="0" lang="zh-CN" altLang="zh-CN" sz="32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China-EU Employment and Social Security   Policy Dialogue &amp;Workshop</a:t>
            </a:r>
            <a:endParaRPr kumimoji="0" lang="en-US" altLang="zh-CN" sz="2800" b="1" i="1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2016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年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月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日 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北京        </a:t>
            </a: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Beijing, April 26, 2016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Different European countries have a different vision on the role of social insurance within this policy nexus.</a:t>
            </a:r>
          </a:p>
          <a:p>
            <a:pPr>
              <a:buNone/>
            </a:pPr>
            <a:r>
              <a:rPr lang="zh-CN" altLang="en-US" sz="1800" dirty="0" smtClean="0">
                <a:latin typeface="+mn-ea"/>
              </a:rPr>
              <a:t>   不同</a:t>
            </a:r>
            <a:r>
              <a:rPr lang="zh-CN" altLang="en-US" sz="1800" dirty="0" smtClean="0">
                <a:latin typeface="+mn-ea"/>
              </a:rPr>
              <a:t>的欧洲国家对社会保险在这一政策纽带中的作用持有不同的看法</a:t>
            </a:r>
            <a:endParaRPr lang="en-US" altLang="zh-CN" sz="1800" dirty="0" smtClean="0">
              <a:latin typeface="+mn-ea"/>
            </a:endParaRPr>
          </a:p>
          <a:p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06" y="2285992"/>
            <a:ext cx="4284557" cy="40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55455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visions on the role of social insurance within this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market – social welfare nexus.</a:t>
            </a:r>
          </a:p>
          <a:p>
            <a:pPr>
              <a:buNone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社会保险功能的几种认识：就劳动力市场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社会福利纽带而言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>
              <a:buNone/>
            </a:pPr>
            <a:endParaRPr lang="en-US" altLang="zh-CN" dirty="0" smtClean="0">
              <a:latin typeface="+mn-ea"/>
            </a:endParaRPr>
          </a:p>
          <a:p>
            <a:pPr>
              <a:buNone/>
            </a:pPr>
            <a:endParaRPr lang="en-US" altLang="zh-CN" dirty="0" smtClean="0">
              <a:latin typeface="+mn-ea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Scandinavian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Strong link between social insurance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market policies.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Social benefit are generous and access is universal. Strong emphasis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Reintegration (activation, with very developed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market services and programs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facilitating a dynamic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market.</a:t>
            </a: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</a:t>
            </a:r>
            <a:r>
              <a:rPr lang="zh-CN" altLang="en-US" u="sng" dirty="0" smtClean="0">
                <a:latin typeface="+mn-ea"/>
              </a:rPr>
              <a:t>斯堪的纳维亚</a:t>
            </a:r>
            <a:r>
              <a:rPr lang="zh-CN" altLang="en-US" dirty="0" smtClean="0">
                <a:latin typeface="+mn-ea"/>
              </a:rPr>
              <a:t>：社会保险和劳动力市场政策密切相关。社会福利宽松而且普及，高度</a:t>
            </a:r>
            <a:endParaRPr lang="en-US" altLang="zh-CN" dirty="0" smtClean="0">
              <a:latin typeface="+mn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重视重新融入劳动力市场（积极参与，高度完善的劳动力市场服务和促进劳动力市场活力的计划。</a:t>
            </a:r>
            <a:endParaRPr lang="en-US" altLang="zh-CN" dirty="0" smtClean="0">
              <a:latin typeface="+mn-ea"/>
            </a:endParaRPr>
          </a:p>
          <a:p>
            <a:pPr>
              <a:buNone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Conservative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Developed social insurance systems, but linked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market performance and focused on compensation, while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market regulation protects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those already ‘inside’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market.</a:t>
            </a: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</a:t>
            </a:r>
            <a:r>
              <a:rPr lang="zh-CN" altLang="en-US" u="sng" dirty="0" smtClean="0">
                <a:latin typeface="+mn-ea"/>
              </a:rPr>
              <a:t>保守主义</a:t>
            </a:r>
            <a:r>
              <a:rPr lang="zh-CN" altLang="en-US" dirty="0" smtClean="0">
                <a:latin typeface="+mn-ea"/>
              </a:rPr>
              <a:t>：社会保险制度完善，但是与劳动力市场表现挂钩并且以补偿为重点，劳动力市场</a:t>
            </a:r>
            <a:endParaRPr lang="en-US" altLang="zh-CN" dirty="0" smtClean="0">
              <a:latin typeface="+mn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监管对已经跻身劳动力市场“以内”的人员予以保护。</a:t>
            </a:r>
            <a:endParaRPr lang="en-US" altLang="zh-CN" dirty="0" smtClean="0">
              <a:latin typeface="+mn-ea"/>
            </a:endParaRPr>
          </a:p>
          <a:p>
            <a:pPr>
              <a:buNone/>
            </a:pPr>
            <a:r>
              <a:rPr lang="en-US" dirty="0" smtClean="0">
                <a:latin typeface="+mn-ea"/>
              </a:rPr>
              <a:t> </a:t>
            </a:r>
          </a:p>
          <a:p>
            <a:endParaRPr lang="en-US" altLang="zh-CN" dirty="0" smtClean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Different visions on the role of social insurance within this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market – social welfare nexus.</a:t>
            </a:r>
          </a:p>
          <a:p>
            <a:pPr>
              <a:buNone/>
            </a:pPr>
            <a:r>
              <a:rPr lang="zh-CN" altLang="en-US" sz="1500" dirty="0" smtClean="0">
                <a:latin typeface="Times New Roman" pitchFamily="18" charset="0"/>
                <a:cs typeface="Times New Roman" pitchFamily="18" charset="0"/>
              </a:rPr>
              <a:t>社会保险功能的几种认识：就劳动力市场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1500" dirty="0" smtClean="0">
                <a:latin typeface="Times New Roman" pitchFamily="18" charset="0"/>
                <a:cs typeface="Times New Roman" pitchFamily="18" charset="0"/>
              </a:rPr>
              <a:t>社会福利纽带而言。</a:t>
            </a: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Mediteranean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: Social insurance strongly linked to labor market performance. Social </a:t>
            </a:r>
          </a:p>
          <a:p>
            <a:pPr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Provisions  for those outside the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market are more residual. Strong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market </a:t>
            </a:r>
          </a:p>
          <a:p>
            <a:pPr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regulation, protecting those already ‘inside’ the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market. </a:t>
            </a:r>
          </a:p>
          <a:p>
            <a:pPr>
              <a:buNone/>
            </a:pPr>
            <a:r>
              <a:rPr lang="zh-CN" altLang="en-US" sz="1500" dirty="0" smtClean="0">
                <a:latin typeface="Times New Roman" pitchFamily="18" charset="0"/>
                <a:cs typeface="Times New Roman" pitchFamily="18" charset="0"/>
              </a:rPr>
              <a:t>    地中海国家：社会保险和劳动力市场表现密切相关，对劳动力市场以外的人员，社会权利是</a:t>
            </a: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500" dirty="0" smtClean="0">
                <a:latin typeface="Times New Roman" pitchFamily="18" charset="0"/>
                <a:cs typeface="Times New Roman" pitchFamily="18" charset="0"/>
              </a:rPr>
              <a:t>    补缺性质的。劳动力市场监管力度大，对劳动力市场“内部人”的人员予以保护。</a:t>
            </a: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Liberal: Social insurance has a residual focus, while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markets are more  </a:t>
            </a:r>
          </a:p>
          <a:p>
            <a:pPr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deregulated. </a:t>
            </a:r>
          </a:p>
          <a:p>
            <a:pPr>
              <a:buNone/>
            </a:pPr>
            <a:r>
              <a:rPr lang="zh-CN" altLang="en-US" sz="1500" dirty="0" smtClean="0">
                <a:latin typeface="Times New Roman" pitchFamily="18" charset="0"/>
                <a:cs typeface="Times New Roman" pitchFamily="18" charset="0"/>
              </a:rPr>
              <a:t>    自由主义：社会保险需要补差，劳动力市场管制放松。</a:t>
            </a: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Central European (East Asia?): Combines liberal and conservative features.</a:t>
            </a:r>
          </a:p>
          <a:p>
            <a:pPr>
              <a:buNone/>
            </a:pPr>
            <a:r>
              <a:rPr lang="zh-CN" altLang="en-US" sz="1500" dirty="0" smtClean="0">
                <a:latin typeface="Times New Roman" pitchFamily="18" charset="0"/>
                <a:cs typeface="Times New Roman" pitchFamily="18" charset="0"/>
              </a:rPr>
              <a:t>    中欧（东亚？）：自由和保守兼而有之。</a:t>
            </a: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500" dirty="0" smtClean="0">
              <a:latin typeface="+mn-ea"/>
            </a:endParaRPr>
          </a:p>
          <a:p>
            <a:pPr>
              <a:buNone/>
            </a:pPr>
            <a:endParaRPr lang="en-US" altLang="zh-CN" sz="1500" dirty="0" smtClean="0">
              <a:latin typeface="+mn-ea"/>
            </a:endParaRPr>
          </a:p>
          <a:p>
            <a:pPr>
              <a:buNone/>
            </a:pPr>
            <a:endParaRPr lang="en-US" altLang="zh-CN" sz="1500" dirty="0" smtClean="0">
              <a:latin typeface="+mn-ea"/>
            </a:endParaRPr>
          </a:p>
          <a:p>
            <a:pPr>
              <a:buNone/>
            </a:pPr>
            <a:endParaRPr lang="en-US" altLang="zh-CN" sz="1500" dirty="0" smtClean="0">
              <a:latin typeface="+mn-ea"/>
            </a:endParaRPr>
          </a:p>
          <a:p>
            <a:endParaRPr lang="en-US" altLang="zh-CN" sz="1500" dirty="0" smtClean="0">
              <a:latin typeface="+mn-ea"/>
            </a:endParaRPr>
          </a:p>
          <a:p>
            <a:endParaRPr lang="zh-CN" alt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OF SOCIAL INSURANCE FROM A </a:t>
            </a:r>
          </a:p>
          <a:p>
            <a:pPr>
              <a:buNone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LABOUR MARKET PERSPECTIVE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从劳动力市场角度设计社会保险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4"/>
          <p:cNvSpPr txBox="1"/>
          <p:nvPr/>
        </p:nvSpPr>
        <p:spPr>
          <a:xfrm>
            <a:off x="3563888" y="1268760"/>
            <a:ext cx="2315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Policy chain</a:t>
            </a:r>
          </a:p>
          <a:p>
            <a:pPr algn="ctr"/>
            <a:r>
              <a:rPr lang="zh-CN" alt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政策链</a:t>
            </a:r>
            <a:endParaRPr lang="en-GB" altLang="zh-CN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Tekstvak 2"/>
          <p:cNvSpPr txBox="1"/>
          <p:nvPr/>
        </p:nvSpPr>
        <p:spPr>
          <a:xfrm>
            <a:off x="374377" y="2482234"/>
            <a:ext cx="1544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risks</a:t>
            </a:r>
          </a:p>
          <a:p>
            <a:pPr algn="ctr"/>
            <a:r>
              <a:rPr lang="zh-CN" altLang="en-US" sz="2400" dirty="0" smtClean="0">
                <a:latin typeface="+mn-ea"/>
              </a:rPr>
              <a:t>风险防范</a:t>
            </a:r>
            <a:endParaRPr lang="en-US" altLang="zh-CN" sz="2400" dirty="0" smtClean="0">
              <a:latin typeface="+mn-ea"/>
            </a:endParaRPr>
          </a:p>
        </p:txBody>
      </p:sp>
      <p:sp>
        <p:nvSpPr>
          <p:cNvPr id="16" name="Tekstvak 5"/>
          <p:cNvSpPr txBox="1"/>
          <p:nvPr/>
        </p:nvSpPr>
        <p:spPr>
          <a:xfrm>
            <a:off x="7071307" y="2410224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Compensation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risk occurs</a:t>
            </a:r>
          </a:p>
          <a:p>
            <a:pPr algn="ctr"/>
            <a:r>
              <a:rPr lang="zh-CN" altLang="en-US" sz="2400" dirty="0" smtClean="0">
                <a:latin typeface="+mn-ea"/>
              </a:rPr>
              <a:t>发生风险</a:t>
            </a:r>
            <a:endParaRPr lang="en-US" altLang="zh-CN" sz="2400" dirty="0" smtClean="0">
              <a:latin typeface="+mn-ea"/>
            </a:endParaRPr>
          </a:p>
          <a:p>
            <a:pPr algn="ctr"/>
            <a:r>
              <a:rPr lang="zh-CN" altLang="en-US" sz="2400" dirty="0" smtClean="0">
                <a:latin typeface="+mn-ea"/>
              </a:rPr>
              <a:t>予以补偿</a:t>
            </a:r>
            <a:endParaRPr lang="en-US" altLang="zh-CN" sz="2400" dirty="0" smtClean="0">
              <a:latin typeface="+mn-ea"/>
            </a:endParaRPr>
          </a:p>
        </p:txBody>
      </p:sp>
      <p:sp>
        <p:nvSpPr>
          <p:cNvPr id="17" name="Tekstvak 6"/>
          <p:cNvSpPr txBox="1"/>
          <p:nvPr/>
        </p:nvSpPr>
        <p:spPr>
          <a:xfrm>
            <a:off x="3398797" y="2410224"/>
            <a:ext cx="2661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Restoring situation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risk occurred</a:t>
            </a:r>
          </a:p>
          <a:p>
            <a:pPr algn="ctr"/>
            <a:r>
              <a:rPr lang="zh-CN" altLang="en-US" sz="2400" dirty="0" smtClean="0">
                <a:latin typeface="+mn-ea"/>
              </a:rPr>
              <a:t>发生风险以前</a:t>
            </a:r>
            <a:endParaRPr lang="en-US" altLang="zh-CN" sz="2400" dirty="0" smtClean="0">
              <a:latin typeface="+mn-ea"/>
            </a:endParaRPr>
          </a:p>
          <a:p>
            <a:pPr algn="ctr"/>
            <a:r>
              <a:rPr lang="zh-CN" altLang="en-US" sz="2400" dirty="0" smtClean="0">
                <a:latin typeface="+mn-ea"/>
              </a:rPr>
              <a:t>挽回局势</a:t>
            </a:r>
            <a:endParaRPr lang="en-US" altLang="zh-CN" sz="2400" dirty="0" smtClean="0">
              <a:latin typeface="+mn-ea"/>
            </a:endParaRPr>
          </a:p>
        </p:txBody>
      </p:sp>
      <p:sp>
        <p:nvSpPr>
          <p:cNvPr id="18" name="Rechthoek 8"/>
          <p:cNvSpPr/>
          <p:nvPr/>
        </p:nvSpPr>
        <p:spPr>
          <a:xfrm>
            <a:off x="915390" y="392243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</a:rPr>
              <a:t>1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Rechthoek 10"/>
          <p:cNvSpPr/>
          <p:nvPr/>
        </p:nvSpPr>
        <p:spPr>
          <a:xfrm>
            <a:off x="7876639" y="392243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</a:rPr>
              <a:t>3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Rechthoek 11"/>
          <p:cNvSpPr/>
          <p:nvPr/>
        </p:nvSpPr>
        <p:spPr>
          <a:xfrm>
            <a:off x="4538675" y="392243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</a:rPr>
              <a:t>2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21" name="Tekstvak 12"/>
          <p:cNvSpPr txBox="1"/>
          <p:nvPr/>
        </p:nvSpPr>
        <p:spPr>
          <a:xfrm>
            <a:off x="230357" y="4786554"/>
            <a:ext cx="2648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zh-CN" altLang="en-US" sz="1600" dirty="0" smtClean="0">
                <a:latin typeface="+mn-ea"/>
              </a:rPr>
              <a:t>监管</a:t>
            </a:r>
            <a:endParaRPr lang="en-US" sz="1600" dirty="0" smtClean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Education &amp; lifelong learning</a:t>
            </a:r>
          </a:p>
          <a:p>
            <a:r>
              <a:rPr lang="zh-CN" altLang="en-US" sz="1600" dirty="0" smtClean="0">
                <a:latin typeface="+mn-ea"/>
              </a:rPr>
              <a:t>教育及终身学习</a:t>
            </a:r>
            <a:endParaRPr lang="en-US" sz="1600" dirty="0" smtClean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Health prevention</a:t>
            </a:r>
            <a:r>
              <a:rPr lang="zh-CN" altLang="en-US" sz="1600" dirty="0" smtClean="0">
                <a:latin typeface="+mn-ea"/>
              </a:rPr>
              <a:t>健康预防</a:t>
            </a:r>
            <a:endParaRPr lang="en-US" sz="1600" dirty="0" smtClean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Safety at work</a:t>
            </a:r>
            <a:r>
              <a:rPr lang="zh-CN" altLang="en-US" sz="1600" dirty="0" smtClean="0">
                <a:latin typeface="+mn-ea"/>
              </a:rPr>
              <a:t>劳动安全</a:t>
            </a:r>
            <a:endParaRPr lang="en-US" sz="1600" dirty="0" smtClean="0">
              <a:latin typeface="+mn-ea"/>
            </a:endParaRPr>
          </a:p>
          <a:p>
            <a:r>
              <a:rPr lang="en-US" sz="1600" dirty="0" smtClean="0">
                <a:latin typeface="+mn-ea"/>
              </a:rPr>
              <a:t>…</a:t>
            </a:r>
            <a:endParaRPr lang="en-US" sz="1600" dirty="0">
              <a:latin typeface="+mn-ea"/>
            </a:endParaRPr>
          </a:p>
        </p:txBody>
      </p:sp>
      <p:sp>
        <p:nvSpPr>
          <p:cNvPr id="22" name="Tekstvak 13"/>
          <p:cNvSpPr txBox="1"/>
          <p:nvPr/>
        </p:nvSpPr>
        <p:spPr>
          <a:xfrm>
            <a:off x="7142464" y="5024704"/>
            <a:ext cx="1895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Income replacement</a:t>
            </a:r>
          </a:p>
          <a:p>
            <a:r>
              <a:rPr lang="zh-CN" altLang="en-US" sz="1600" dirty="0" smtClean="0">
                <a:latin typeface="+mn-ea"/>
              </a:rPr>
              <a:t>收入替代</a:t>
            </a:r>
            <a:endParaRPr lang="en-US" sz="1600" dirty="0" smtClean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Poverty prevention</a:t>
            </a:r>
          </a:p>
          <a:p>
            <a:r>
              <a:rPr lang="zh-CN" altLang="en-US" sz="1600" dirty="0" smtClean="0">
                <a:latin typeface="+mn-ea"/>
              </a:rPr>
              <a:t>防止贫穷</a:t>
            </a:r>
            <a:endParaRPr lang="en-US" sz="1600" dirty="0" smtClean="0">
              <a:latin typeface="+mn-ea"/>
            </a:endParaRPr>
          </a:p>
          <a:p>
            <a:r>
              <a:rPr lang="en-US" sz="1600" dirty="0" smtClean="0">
                <a:latin typeface="+mn-ea"/>
              </a:rPr>
              <a:t>…</a:t>
            </a:r>
            <a:endParaRPr lang="en-US" sz="1600" dirty="0">
              <a:latin typeface="+mn-ea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3542817" y="4858564"/>
            <a:ext cx="2116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Health-care</a:t>
            </a:r>
          </a:p>
          <a:p>
            <a:r>
              <a:rPr lang="zh-CN" altLang="en-US" sz="1600" dirty="0" smtClean="0">
                <a:latin typeface="+mn-ea"/>
              </a:rPr>
              <a:t>保健</a:t>
            </a:r>
            <a:endParaRPr lang="en-US" sz="1600" dirty="0" smtClean="0">
              <a:latin typeface="+mn-ea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market services</a:t>
            </a:r>
          </a:p>
          <a:p>
            <a:r>
              <a:rPr lang="zh-CN" altLang="en-US" sz="1600" dirty="0" smtClean="0">
                <a:latin typeface="+mn-ea"/>
              </a:rPr>
              <a:t>劳动力市场服务</a:t>
            </a:r>
            <a:endParaRPr lang="en-US" sz="1600" dirty="0" smtClean="0">
              <a:latin typeface="+mn-ea"/>
            </a:endParaRPr>
          </a:p>
          <a:p>
            <a:r>
              <a:rPr lang="en-US" sz="1600" dirty="0" smtClean="0">
                <a:latin typeface="+mn-ea"/>
              </a:rPr>
              <a:t>…</a:t>
            </a:r>
            <a:endParaRPr lang="en-US" sz="1600" dirty="0"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4"/>
          <p:cNvSpPr txBox="1"/>
          <p:nvPr/>
        </p:nvSpPr>
        <p:spPr>
          <a:xfrm>
            <a:off x="2627784" y="1052736"/>
            <a:ext cx="4515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Designing benefit system</a:t>
            </a:r>
          </a:p>
          <a:p>
            <a:pPr algn="ctr"/>
            <a:r>
              <a:rPr lang="zh-CN" alt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设计待遇 </a:t>
            </a:r>
            <a:endParaRPr lang="en-GB" altLang="zh-CN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Tekstvak 2"/>
          <p:cNvSpPr txBox="1"/>
          <p:nvPr/>
        </p:nvSpPr>
        <p:spPr>
          <a:xfrm>
            <a:off x="966754" y="224190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Short-term:</a:t>
            </a:r>
          </a:p>
          <a:p>
            <a:pPr algn="ctr"/>
            <a:r>
              <a:rPr lang="zh-CN" altLang="en-US" sz="2400" dirty="0" smtClean="0">
                <a:latin typeface="+mn-ea"/>
              </a:rPr>
              <a:t>短期：</a:t>
            </a:r>
            <a:r>
              <a:rPr lang="en-US" sz="2400" dirty="0" smtClean="0">
                <a:latin typeface="+mn-ea"/>
              </a:rPr>
              <a:t> </a:t>
            </a:r>
            <a:endParaRPr lang="en-US" sz="2400" dirty="0">
              <a:latin typeface="+mn-ea"/>
            </a:endParaRPr>
          </a:p>
        </p:txBody>
      </p:sp>
      <p:sp>
        <p:nvSpPr>
          <p:cNvPr id="13" name="Tekstvak 6"/>
          <p:cNvSpPr txBox="1"/>
          <p:nvPr/>
        </p:nvSpPr>
        <p:spPr>
          <a:xfrm>
            <a:off x="951844" y="4098006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Long-term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2400" dirty="0" smtClean="0">
                <a:latin typeface="+mn-ea"/>
              </a:rPr>
              <a:t>长期：</a:t>
            </a:r>
            <a:endParaRPr lang="en-US" altLang="zh-CN" sz="2400" dirty="0" smtClean="0">
              <a:latin typeface="+mn-ea"/>
            </a:endParaRPr>
          </a:p>
        </p:txBody>
      </p:sp>
      <p:sp>
        <p:nvSpPr>
          <p:cNvPr id="14" name="Rechthoek 8"/>
          <p:cNvSpPr/>
          <p:nvPr/>
        </p:nvSpPr>
        <p:spPr>
          <a:xfrm>
            <a:off x="159964" y="1923981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</a:rPr>
              <a:t>1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Rechthoek 11"/>
          <p:cNvSpPr/>
          <p:nvPr/>
        </p:nvSpPr>
        <p:spPr>
          <a:xfrm>
            <a:off x="251454" y="386717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</a:rPr>
              <a:t>2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Tekstvak 13"/>
          <p:cNvSpPr txBox="1"/>
          <p:nvPr/>
        </p:nvSpPr>
        <p:spPr>
          <a:xfrm>
            <a:off x="2761702" y="2240519"/>
            <a:ext cx="6554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Reasonable income replacement is important to compensate loss of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urchasing power and protect employability. </a:t>
            </a:r>
          </a:p>
          <a:p>
            <a:r>
              <a:rPr lang="zh-CN" altLang="en-US" sz="1600" dirty="0" smtClean="0">
                <a:latin typeface="+mn-ea"/>
              </a:rPr>
              <a:t>合理的收入替代水平对于补偿购买力损失和保护就业能力很重要</a:t>
            </a:r>
            <a:endParaRPr lang="en-US" sz="1600" dirty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Expectancy to participate in reintegration efforts, including training</a:t>
            </a:r>
          </a:p>
          <a:p>
            <a:r>
              <a:rPr lang="zh-CN" altLang="en-US" sz="1600" dirty="0" smtClean="0">
                <a:latin typeface="+mn-ea"/>
              </a:rPr>
              <a:t>努力重新融入市场的预期，包括培训</a:t>
            </a:r>
            <a:endParaRPr lang="en-US" sz="1600" dirty="0" smtClean="0">
              <a:latin typeface="+mn-ea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bligation to be available for suitable work</a:t>
            </a:r>
          </a:p>
          <a:p>
            <a:r>
              <a:rPr lang="zh-CN" altLang="en-US" sz="1600" dirty="0" smtClean="0">
                <a:latin typeface="+mn-ea"/>
              </a:rPr>
              <a:t>强制参加适合的工作 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17" name="Tekstvak 15"/>
          <p:cNvSpPr txBox="1"/>
          <p:nvPr/>
        </p:nvSpPr>
        <p:spPr>
          <a:xfrm>
            <a:off x="2795254" y="4098006"/>
            <a:ext cx="6554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Preventing poverty and social exclusion</a:t>
            </a:r>
          </a:p>
          <a:p>
            <a:r>
              <a:rPr lang="zh-CN" altLang="en-US" sz="1600" dirty="0" smtClean="0">
                <a:latin typeface="+mn-ea"/>
              </a:rPr>
              <a:t>防止贫困与社会排斥</a:t>
            </a:r>
            <a:endParaRPr lang="en-US" sz="1600" dirty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Avoid poverty trap (benefit levels, integration stimuli, sanctions)</a:t>
            </a:r>
          </a:p>
          <a:p>
            <a:r>
              <a:rPr lang="zh-CN" altLang="en-US" sz="1600" dirty="0" smtClean="0">
                <a:latin typeface="+mn-ea"/>
              </a:rPr>
              <a:t>避免贫穷陷阱（补助金水平、融入刺激、制裁）</a:t>
            </a:r>
            <a:endParaRPr lang="en-US" sz="1600" dirty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Expectancy to participate in reintegration efforts, including training</a:t>
            </a:r>
          </a:p>
          <a:p>
            <a:r>
              <a:rPr lang="zh-CN" altLang="en-US" sz="1600" dirty="0" smtClean="0">
                <a:latin typeface="+mn-ea"/>
              </a:rPr>
              <a:t>努力重新融入市场的预期，包括培训</a:t>
            </a:r>
            <a:endParaRPr lang="en-US" sz="1600" dirty="0">
              <a:latin typeface="+mn-ea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Obligation to be available for work offered</a:t>
            </a:r>
          </a:p>
          <a:p>
            <a:r>
              <a:rPr lang="zh-CN" altLang="en-US" sz="1600" dirty="0" smtClean="0">
                <a:latin typeface="+mn-ea"/>
              </a:rPr>
              <a:t>强制参加所提供的工作岗位 </a:t>
            </a:r>
            <a:endParaRPr lang="en-US" sz="1600" dirty="0">
              <a:latin typeface="+mn-ea"/>
            </a:endParaRPr>
          </a:p>
          <a:p>
            <a:endParaRPr lang="en-US" sz="16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BE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Accompanying labour market services</a:t>
            </a:r>
          </a:p>
          <a:p>
            <a:pPr algn="ctr">
              <a:buNone/>
            </a:pPr>
            <a:r>
              <a:rPr lang="zh-CN" alt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附属劳动力市场服务</a:t>
            </a:r>
            <a:endParaRPr lang="en-US" altLang="zh-CN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buNone/>
            </a:pPr>
            <a:endParaRPr lang="en-US" altLang="zh-CN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Employment services to facilitate job matching</a:t>
            </a:r>
          </a:p>
          <a:p>
            <a:pPr>
              <a:buNone/>
            </a:pPr>
            <a:r>
              <a:rPr lang="zh-CN" altLang="en-US" sz="2600" dirty="0" smtClean="0">
                <a:latin typeface="+mn-ea"/>
              </a:rPr>
              <a:t>  有助于工作匹配的就业服务</a:t>
            </a:r>
            <a:endParaRPr lang="en-US" altLang="zh-CN" sz="2600" dirty="0" smtClean="0">
              <a:latin typeface="+mn-ea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Specific services for target groups</a:t>
            </a:r>
          </a:p>
          <a:p>
            <a:pPr>
              <a:buNone/>
            </a:pPr>
            <a:r>
              <a:rPr lang="zh-CN" altLang="en-US" sz="2600" dirty="0" smtClean="0">
                <a:latin typeface="+mn-ea"/>
              </a:rPr>
              <a:t>  针对目标群体的具体服务</a:t>
            </a:r>
            <a:endParaRPr lang="en-US" altLang="zh-CN" sz="2600" dirty="0" smtClean="0">
              <a:latin typeface="+mn-ea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Lifelong learning and (re) training</a:t>
            </a:r>
          </a:p>
          <a:p>
            <a:pPr>
              <a:buNone/>
            </a:pPr>
            <a:r>
              <a:rPr lang="zh-CN" altLang="en-US" sz="2600" dirty="0" smtClean="0">
                <a:latin typeface="+mn-ea"/>
              </a:rPr>
              <a:t>  终身学习和（再）培训</a:t>
            </a:r>
            <a:endParaRPr lang="en-US" altLang="zh-CN" sz="2600" dirty="0" smtClean="0">
              <a:latin typeface="+mn-ea"/>
            </a:endParaRPr>
          </a:p>
          <a:p>
            <a:pPr>
              <a:buNone/>
            </a:pPr>
            <a:r>
              <a:rPr lang="en-US" altLang="zh-CN" dirty="0" smtClean="0">
                <a:latin typeface="+mn-ea"/>
              </a:rPr>
              <a:t> </a:t>
            </a:r>
            <a:r>
              <a:rPr lang="en-US" dirty="0" smtClean="0">
                <a:latin typeface="+mn-ea"/>
              </a:rPr>
              <a:t> </a:t>
            </a:r>
          </a:p>
          <a:p>
            <a:pPr algn="just">
              <a:buNone/>
            </a:pPr>
            <a:endParaRPr lang="en-GB" altLang="zh-CN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LABOUR MARKET CHALLENGES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劳动力市场的挑战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labour Market Challenges, both in Europe and China</a:t>
            </a:r>
          </a:p>
          <a:p>
            <a:pPr>
              <a:buNone/>
            </a:pPr>
            <a:r>
              <a:rPr lang="nl-BE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中国和欧洲面临的主要劳动力市场挑战</a:t>
            </a:r>
            <a:endParaRPr lang="en-GB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nl-BE" sz="3000" dirty="0" smtClean="0">
              <a:latin typeface="+mn-ea"/>
            </a:endParaRPr>
          </a:p>
          <a:p>
            <a:pPr marL="285750" indent="-285750"/>
            <a:r>
              <a:rPr lang="nl-BE" sz="3000" dirty="0" smtClean="0">
                <a:latin typeface="Times New Roman" pitchFamily="18" charset="0"/>
                <a:cs typeface="Times New Roman" pitchFamily="18" charset="0"/>
              </a:rPr>
              <a:t>Economic crisis and labour market restructuring</a:t>
            </a:r>
          </a:p>
          <a:p>
            <a:pPr marL="285750" indent="-285750">
              <a:buNone/>
            </a:pPr>
            <a:r>
              <a:rPr lang="zh-CN" altLang="en-US" sz="3000" dirty="0" smtClean="0">
                <a:latin typeface="+mn-ea"/>
              </a:rPr>
              <a:t>  经济危机和劳动力市场结构调整</a:t>
            </a:r>
            <a:endParaRPr lang="nl-BE" sz="3000" dirty="0" smtClean="0">
              <a:latin typeface="+mn-ea"/>
            </a:endParaRPr>
          </a:p>
          <a:p>
            <a:pPr marL="285750" indent="-285750"/>
            <a:endParaRPr lang="nl-BE" sz="3000" dirty="0" smtClean="0">
              <a:latin typeface="+mn-ea"/>
            </a:endParaRPr>
          </a:p>
          <a:p>
            <a:pPr marL="285750" indent="-285750"/>
            <a:r>
              <a:rPr lang="nl-BE" sz="3000" dirty="0" smtClean="0">
                <a:latin typeface="Times New Roman" pitchFamily="18" charset="0"/>
                <a:cs typeface="Times New Roman" pitchFamily="18" charset="0"/>
              </a:rPr>
              <a:t>Population ageing</a:t>
            </a:r>
          </a:p>
          <a:p>
            <a:pPr marL="285750" indent="-285750">
              <a:buNone/>
            </a:pPr>
            <a:r>
              <a:rPr lang="zh-CN" altLang="en-US" sz="3000" dirty="0" smtClean="0">
                <a:latin typeface="+mn-ea"/>
              </a:rPr>
              <a:t> 人口老龄化</a:t>
            </a:r>
            <a:endParaRPr lang="nl-BE" sz="3000" dirty="0" smtClean="0"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005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Economic Crisis</a:t>
            </a:r>
          </a:p>
          <a:p>
            <a:pPr>
              <a:buNone/>
            </a:pPr>
            <a:r>
              <a:rPr lang="nl-BE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经济危机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endParaRPr lang="en-GB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nl-BE" u="sng" dirty="0" smtClean="0">
                <a:latin typeface="Times New Roman" pitchFamily="18" charset="0"/>
                <a:cs typeface="Times New Roman" pitchFamily="18" charset="0"/>
              </a:rPr>
              <a:t>During the economic crisis of the eighties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 </a:t>
            </a:r>
            <a:r>
              <a:rPr lang="zh-CN" altLang="en-US" u="sng" dirty="0" smtClean="0">
                <a:latin typeface="+mn-ea"/>
              </a:rPr>
              <a:t>八十年代的经济危机期间</a:t>
            </a:r>
            <a:r>
              <a:rPr lang="zh-CN" altLang="en-US" dirty="0" smtClean="0">
                <a:latin typeface="+mn-ea"/>
              </a:rPr>
              <a:t>：</a:t>
            </a:r>
            <a:endParaRPr lang="nl-BE" dirty="0" smtClean="0">
              <a:latin typeface="+mn-ea"/>
            </a:endParaRPr>
          </a:p>
          <a:p>
            <a:endParaRPr lang="nl-BE" dirty="0" smtClean="0">
              <a:latin typeface="+mn-ea"/>
            </a:endParaRPr>
          </a:p>
          <a:p>
            <a:pPr marL="285750" indent="-285750"/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Strong increases in unemployment due to labour market restructuring</a:t>
            </a:r>
          </a:p>
          <a:p>
            <a:pPr marL="285750" indent="-285750">
              <a:buNone/>
            </a:pPr>
            <a:r>
              <a:rPr lang="zh-CN" altLang="en-US" dirty="0" smtClean="0">
                <a:latin typeface="+mn-ea"/>
              </a:rPr>
              <a:t>   劳动力市场结构调整引发失业飙升</a:t>
            </a:r>
            <a:endParaRPr lang="en-US" altLang="zh-CN" dirty="0" smtClean="0">
              <a:latin typeface="+mn-ea"/>
            </a:endParaRPr>
          </a:p>
          <a:p>
            <a:pPr marL="285750" indent="-285750">
              <a:buNone/>
            </a:pPr>
            <a:endParaRPr lang="nl-BE" dirty="0" smtClean="0">
              <a:latin typeface="+mn-ea"/>
            </a:endParaRPr>
          </a:p>
          <a:p>
            <a:pPr marL="285750" indent="-285750"/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Governments prefered ‘exit’ strategies for less productive workers, such as early retirement to facilitate restructuring (reduce social conflict, limit poverty, …)</a:t>
            </a:r>
          </a:p>
          <a:p>
            <a:pPr marL="285750" indent="-285750">
              <a:buNone/>
            </a:pPr>
            <a:r>
              <a:rPr lang="zh-CN" altLang="en-US" dirty="0" smtClean="0">
                <a:latin typeface="+mn-ea"/>
              </a:rPr>
              <a:t>  各国政府对生产能力较低的工人首选“退出”战略，如提前退休，以促进结构调整（减少社会冲突、限制贫穷，</a:t>
            </a:r>
            <a:r>
              <a:rPr lang="en-US" altLang="zh-CN" dirty="0" smtClean="0">
                <a:latin typeface="+mn-ea"/>
              </a:rPr>
              <a:t>……</a:t>
            </a:r>
            <a:r>
              <a:rPr lang="zh-CN" altLang="en-US" dirty="0" smtClean="0">
                <a:latin typeface="+mn-ea"/>
              </a:rPr>
              <a:t>）</a:t>
            </a:r>
            <a:endParaRPr lang="en-US" altLang="zh-CN" dirty="0" smtClean="0">
              <a:latin typeface="+mn-ea"/>
            </a:endParaRPr>
          </a:p>
          <a:p>
            <a:pPr marL="285750" indent="-285750">
              <a:buNone/>
            </a:pPr>
            <a:endParaRPr lang="nl-BE" dirty="0" smtClean="0">
              <a:latin typeface="+mn-ea"/>
            </a:endParaRPr>
          </a:p>
          <a:p>
            <a:pPr marL="285750" indent="-285750"/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As a result, benefit dependency and cost of social insurance system increased</a:t>
            </a:r>
          </a:p>
          <a:p>
            <a:pPr marL="285750" indent="-285750">
              <a:buNone/>
            </a:pPr>
            <a:r>
              <a:rPr lang="zh-CN" altLang="en-US" dirty="0" smtClean="0">
                <a:latin typeface="+mn-ea"/>
              </a:rPr>
              <a:t>   所以，福利依赖和社会保险制度成本增加</a:t>
            </a:r>
            <a:endParaRPr lang="nl-BE" dirty="0" smtClean="0"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285860"/>
            <a:ext cx="8858312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Functionality of Social Security from a Labour Market Perspective</a:t>
            </a: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Optane" pitchFamily="2" charset="0"/>
              </a:rPr>
              <a:t>从劳动力市场角度看社会保障的功能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Optane" pitchFamily="2" charset="0"/>
            </a:endParaRPr>
          </a:p>
          <a:p>
            <a:pPr algn="ctr">
              <a:buNone/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(bilingual version)</a:t>
            </a: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+mn-ea"/>
                <a:cs typeface="Times New Roman" pitchFamily="18" charset="0"/>
              </a:rPr>
              <a:t>（双语版）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  <a:p>
            <a:pPr algn="ctr">
              <a:buNone/>
            </a:pPr>
            <a:endParaRPr lang="it-IT" b="1" noProof="1" smtClean="0">
              <a:solidFill>
                <a:schemeClr val="accent1">
                  <a:lumMod val="50000"/>
                </a:schemeClr>
              </a:solidFill>
              <a:latin typeface="Optane" pitchFamily="2" charset="0"/>
            </a:endParaRPr>
          </a:p>
          <a:p>
            <a:pPr algn="ctr">
              <a:buNone/>
            </a:pPr>
            <a:r>
              <a:rPr lang="it-IT" sz="1800" b="1" noProof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Koen Vleminckx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Director, Research and International Cooperation,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Federal Public Service Social Security, Belgium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koen.vleminckx@minsoc.fed.be</a:t>
            </a:r>
          </a:p>
          <a:p>
            <a:pPr algn="ctr">
              <a:buNone/>
            </a:pP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科恩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·</a:t>
            </a: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弗莱明克斯</a:t>
            </a:r>
            <a:endParaRPr lang="en-US" altLang="zh-CN" sz="18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比利时联邦社会保障公共服务部研究及国际合作司司长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  <a:p>
            <a:pPr algn="ctr">
              <a:buNone/>
            </a:pPr>
            <a:endParaRPr lang="en-US" altLang="zh-CN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GB" sz="4400" b="1" dirty="0" smtClean="0">
              <a:solidFill>
                <a:schemeClr val="accent1">
                  <a:lumMod val="50000"/>
                </a:schemeClr>
              </a:solidFill>
              <a:latin typeface="Optane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Economic Crisis</a:t>
            </a:r>
          </a:p>
          <a:p>
            <a:pPr>
              <a:buNone/>
            </a:pPr>
            <a:r>
              <a:rPr lang="nl-BE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经济危机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endParaRPr lang="en-GB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nl-BE" sz="2600" u="sng" dirty="0" smtClean="0">
                <a:latin typeface="Times New Roman" pitchFamily="18" charset="0"/>
                <a:cs typeface="Times New Roman" pitchFamily="18" charset="0"/>
              </a:rPr>
              <a:t>Recent financial and currency crisis</a:t>
            </a:r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zh-CN" altLang="en-US" sz="2600" dirty="0" smtClean="0">
                <a:latin typeface="+mn-ea"/>
              </a:rPr>
              <a:t>   </a:t>
            </a:r>
            <a:r>
              <a:rPr lang="zh-CN" altLang="en-US" sz="2600" u="sng" dirty="0" smtClean="0">
                <a:latin typeface="+mn-ea"/>
              </a:rPr>
              <a:t>近期的金融和货币危机</a:t>
            </a:r>
            <a:r>
              <a:rPr lang="zh-CN" altLang="en-US" sz="2600" dirty="0" smtClean="0">
                <a:latin typeface="+mn-ea"/>
              </a:rPr>
              <a:t>：</a:t>
            </a:r>
            <a:endParaRPr lang="nl-BE" sz="2600" dirty="0" smtClean="0">
              <a:latin typeface="+mn-ea"/>
            </a:endParaRPr>
          </a:p>
          <a:p>
            <a:endParaRPr lang="nl-BE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Temporary unemployment schemes, allowed employers to retain workers (labour hoarding) to bridge crisis</a:t>
            </a:r>
          </a:p>
          <a:p>
            <a:pPr marL="285750" indent="-285750">
              <a:buNone/>
            </a:pPr>
            <a:r>
              <a:rPr lang="zh-CN" altLang="en-US" sz="2600" dirty="0" smtClean="0">
                <a:latin typeface="+mn-ea"/>
              </a:rPr>
              <a:t>  临时性的失业计划，使雇主得以保留工人（劳动力储备）以渡过危机</a:t>
            </a:r>
            <a:endParaRPr lang="nl-BE" sz="2600" dirty="0" smtClean="0">
              <a:latin typeface="+mn-ea"/>
            </a:endParaRPr>
          </a:p>
          <a:p>
            <a:pPr marL="285750" indent="-285750"/>
            <a:endParaRPr lang="nl-BE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Reliance on services aimed at retraining and reintegrating redundant workers</a:t>
            </a:r>
          </a:p>
          <a:p>
            <a:pPr marL="285750" indent="-285750">
              <a:buNone/>
            </a:pPr>
            <a:r>
              <a:rPr lang="zh-CN" altLang="en-US" sz="2600" dirty="0" smtClean="0">
                <a:latin typeface="+mn-ea"/>
              </a:rPr>
              <a:t>  依靠服务，以保留和重新整合冗余工人</a:t>
            </a:r>
            <a:r>
              <a:rPr lang="en-US" altLang="zh-CN" sz="2600" dirty="0" smtClean="0">
                <a:latin typeface="+mn-ea"/>
              </a:rPr>
              <a:t> </a:t>
            </a:r>
            <a:endParaRPr lang="nl-BE" sz="2600" dirty="0" smtClean="0"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B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ageing</a:t>
            </a:r>
          </a:p>
          <a:p>
            <a:pPr>
              <a:buNone/>
            </a:pPr>
            <a:r>
              <a:rPr lang="nl-BE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人口老龄化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nl-BE" sz="2300" u="sng" dirty="0" smtClean="0">
                <a:latin typeface="Times New Roman" pitchFamily="18" charset="0"/>
                <a:cs typeface="Times New Roman" pitchFamily="18" charset="0"/>
              </a:rPr>
              <a:t>Longer and more intensive careers</a:t>
            </a:r>
            <a:r>
              <a:rPr lang="nl-BE" sz="2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zh-CN" altLang="en-US" sz="2300" u="sng" dirty="0" smtClean="0">
                <a:latin typeface="+mn-ea"/>
              </a:rPr>
              <a:t>延长和更高强度的职业生涯</a:t>
            </a:r>
            <a:r>
              <a:rPr lang="zh-CN" altLang="en-US" sz="2300" dirty="0" smtClean="0">
                <a:latin typeface="+mn-ea"/>
              </a:rPr>
              <a:t>：</a:t>
            </a:r>
            <a:endParaRPr lang="nl-BE" sz="2300" dirty="0" smtClean="0">
              <a:latin typeface="+mn-ea"/>
            </a:endParaRPr>
          </a:p>
          <a:p>
            <a:pPr>
              <a:buNone/>
            </a:pPr>
            <a:endParaRPr lang="en-GB" altLang="zh-CN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indent="-285750"/>
            <a:r>
              <a:rPr lang="nl-BE" sz="2300" dirty="0" smtClean="0">
                <a:latin typeface="Times New Roman" pitchFamily="18" charset="0"/>
                <a:cs typeface="Times New Roman" pitchFamily="18" charset="0"/>
              </a:rPr>
              <a:t>Increasing retirement age </a:t>
            </a:r>
          </a:p>
          <a:p>
            <a:pPr marL="285750" indent="-285750">
              <a:buNone/>
            </a:pPr>
            <a:r>
              <a:rPr lang="zh-CN" altLang="en-US" sz="2300" dirty="0" smtClean="0">
                <a:latin typeface="+mn-ea"/>
              </a:rPr>
              <a:t>  提高退休年龄</a:t>
            </a:r>
            <a:endParaRPr lang="en-US" altLang="zh-CN" sz="2300" dirty="0" smtClean="0">
              <a:latin typeface="+mn-ea"/>
            </a:endParaRPr>
          </a:p>
          <a:p>
            <a:pPr marL="285750" indent="-285750"/>
            <a:endParaRPr lang="nl-BE" sz="2300" dirty="0" smtClean="0">
              <a:latin typeface="+mn-ea"/>
            </a:endParaRPr>
          </a:p>
          <a:p>
            <a:pPr marL="285750" indent="-285750"/>
            <a:r>
              <a:rPr lang="nl-BE" sz="2300" dirty="0" smtClean="0">
                <a:latin typeface="Times New Roman" pitchFamily="18" charset="0"/>
                <a:cs typeface="Times New Roman" pitchFamily="18" charset="0"/>
              </a:rPr>
              <a:t>Other measures to lengthen labour market careers, to maintain productivity and finacial equilibrium of social insurance system</a:t>
            </a:r>
          </a:p>
          <a:p>
            <a:pPr marL="285750" indent="-285750">
              <a:buNone/>
            </a:pPr>
            <a:r>
              <a:rPr lang="zh-CN" altLang="en-US" sz="2300" dirty="0" smtClean="0">
                <a:latin typeface="+mn-ea"/>
              </a:rPr>
              <a:t>  采取其他措施，延长劳动力职业生涯，以保持生产率和实现社会保险制度财务平衡</a:t>
            </a:r>
            <a:endParaRPr lang="en-US" altLang="zh-CN" sz="2300" dirty="0" smtClean="0">
              <a:latin typeface="+mn-ea"/>
            </a:endParaRPr>
          </a:p>
          <a:p>
            <a:pPr marL="285750" indent="-285750"/>
            <a:endParaRPr lang="nl-BE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nl-BE" sz="2300" dirty="0" smtClean="0">
                <a:latin typeface="Times New Roman" pitchFamily="18" charset="0"/>
                <a:cs typeface="Times New Roman" pitchFamily="18" charset="0"/>
              </a:rPr>
              <a:t>Shorten duration of unemployment, sickness and invalidity</a:t>
            </a:r>
          </a:p>
          <a:p>
            <a:pPr marL="285750" indent="-285750">
              <a:buNone/>
            </a:pPr>
            <a:r>
              <a:rPr lang="zh-CN" altLang="en-US" sz="2300" dirty="0" smtClean="0">
                <a:latin typeface="+mn-ea"/>
              </a:rPr>
              <a:t>  缩短失业、疾病和失能的周期</a:t>
            </a:r>
            <a:endParaRPr lang="nl-BE" sz="2300" dirty="0" smtClean="0"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B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ageing</a:t>
            </a:r>
          </a:p>
          <a:p>
            <a:pPr>
              <a:buNone/>
            </a:pPr>
            <a:r>
              <a:rPr lang="nl-BE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人口老龄化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nl-BE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BE" sz="2900" u="sng" dirty="0" smtClean="0">
                <a:latin typeface="Times New Roman" pitchFamily="18" charset="0"/>
                <a:cs typeface="Times New Roman" pitchFamily="18" charset="0"/>
              </a:rPr>
              <a:t>Phasing in and Phasing-out</a:t>
            </a: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zh-CN" altLang="en-US" sz="2900" u="sng" dirty="0" smtClean="0">
                <a:latin typeface="+mn-ea"/>
                <a:cs typeface="Times New Roman" pitchFamily="18" charset="0"/>
              </a:rPr>
              <a:t>渐进引入和渐进退出</a:t>
            </a:r>
            <a:r>
              <a:rPr lang="zh-CN" altLang="en-US" sz="2900" dirty="0" smtClean="0">
                <a:latin typeface="+mn-ea"/>
                <a:cs typeface="Times New Roman" pitchFamily="18" charset="0"/>
              </a:rPr>
              <a:t>：</a:t>
            </a:r>
            <a:endParaRPr lang="nl-BE" sz="2900" dirty="0" smtClean="0">
              <a:latin typeface="+mn-ea"/>
              <a:cs typeface="Times New Roman" pitchFamily="18" charset="0"/>
            </a:endParaRPr>
          </a:p>
          <a:p>
            <a:endParaRPr lang="nl-BE" sz="2900" dirty="0" smtClean="0">
              <a:latin typeface="+mn-ea"/>
              <a:cs typeface="Times New Roman" pitchFamily="18" charset="0"/>
            </a:endParaRPr>
          </a:p>
          <a:p>
            <a:pPr marL="285750" indent="-285750"/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Introduction of part-time disability to facilitate labour market reintegration</a:t>
            </a:r>
          </a:p>
          <a:p>
            <a:pPr marL="285750" indent="-285750">
              <a:buNone/>
            </a:pPr>
            <a:r>
              <a:rPr lang="zh-CN" altLang="en-US" sz="2900" dirty="0" smtClean="0">
                <a:latin typeface="+mn-ea"/>
                <a:cs typeface="Times New Roman" pitchFamily="18" charset="0"/>
              </a:rPr>
              <a:t>  引入非全时残疾，促进重新融入劳动力市场</a:t>
            </a:r>
            <a:endParaRPr lang="en-US" altLang="zh-CN" sz="2900" dirty="0" smtClean="0">
              <a:latin typeface="+mn-ea"/>
              <a:cs typeface="Times New Roman" pitchFamily="18" charset="0"/>
            </a:endParaRPr>
          </a:p>
          <a:p>
            <a:pPr marL="285750" indent="-285750"/>
            <a:endParaRPr lang="nl-BE" sz="2900" dirty="0" smtClean="0">
              <a:latin typeface="+mn-ea"/>
              <a:cs typeface="Times New Roman" pitchFamily="18" charset="0"/>
            </a:endParaRPr>
          </a:p>
          <a:p>
            <a:pPr marL="285750" indent="-285750"/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Introduction of part-time retirement to allow older workers to retire gradually</a:t>
            </a:r>
          </a:p>
          <a:p>
            <a:pPr marL="285750" indent="-285750">
              <a:buNone/>
            </a:pPr>
            <a:r>
              <a:rPr lang="zh-CN" altLang="en-US" sz="2900" dirty="0" smtClean="0">
                <a:latin typeface="+mn-ea"/>
                <a:cs typeface="Times New Roman" pitchFamily="18" charset="0"/>
              </a:rPr>
              <a:t>  引入非全时退休，使老龄工人得以逐步退休</a:t>
            </a:r>
            <a:endParaRPr lang="nl-BE" altLang="zh-CN" sz="2900" dirty="0" smtClean="0">
              <a:latin typeface="+mn-ea"/>
              <a:cs typeface="Times New Roman" pitchFamily="18" charset="0"/>
            </a:endParaRPr>
          </a:p>
          <a:p>
            <a:pPr marL="285750" indent="-285750"/>
            <a:endParaRPr lang="nl-BE" sz="2900" dirty="0" smtClean="0">
              <a:latin typeface="+mn-ea"/>
              <a:cs typeface="Times New Roman" pitchFamily="18" charset="0"/>
            </a:endParaRPr>
          </a:p>
          <a:p>
            <a:pPr marL="285750" indent="-285750"/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Allow retired workers to supplement income with income from employment</a:t>
            </a:r>
          </a:p>
          <a:p>
            <a:pPr>
              <a:buNone/>
            </a:pPr>
            <a:r>
              <a:rPr lang="zh-CN" altLang="en-US" sz="2900" dirty="0" smtClean="0">
                <a:latin typeface="+mn-ea"/>
                <a:cs typeface="Times New Roman" pitchFamily="18" charset="0"/>
              </a:rPr>
              <a:t>  使退休工人可以利用就业所得补充收入</a:t>
            </a:r>
            <a:endParaRPr lang="nl-BE" altLang="zh-CN" sz="2900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GB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nl-B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ageing</a:t>
            </a:r>
          </a:p>
          <a:p>
            <a:pPr>
              <a:buNone/>
            </a:pPr>
            <a:r>
              <a:rPr lang="nl-BE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人口老龄化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nl-BE" u="sng" dirty="0" smtClean="0">
                <a:latin typeface="Times New Roman" pitchFamily="18" charset="0"/>
                <a:cs typeface="Times New Roman" pitchFamily="18" charset="0"/>
              </a:rPr>
              <a:t>Measures to make longer and more intensive professional careers acceptable</a:t>
            </a:r>
            <a:r>
              <a:rPr lang="nl-BE" dirty="0" smtClean="0">
                <a:latin typeface="+mn-ea"/>
              </a:rPr>
              <a:t>:</a:t>
            </a:r>
          </a:p>
          <a:p>
            <a:pPr>
              <a:buNone/>
            </a:pPr>
            <a:r>
              <a:rPr lang="zh-CN" altLang="en-US" u="sng" dirty="0" smtClean="0">
                <a:latin typeface="+mn-ea"/>
              </a:rPr>
              <a:t>使延长、高强度职业生涯得到认同的措施</a:t>
            </a:r>
            <a:r>
              <a:rPr lang="nl-BE" altLang="zh-CN" dirty="0" smtClean="0">
                <a:latin typeface="+mn-ea"/>
              </a:rPr>
              <a:t>:</a:t>
            </a:r>
          </a:p>
          <a:p>
            <a:endParaRPr lang="nl-BE" dirty="0" smtClean="0">
              <a:latin typeface="+mn-ea"/>
            </a:endParaRPr>
          </a:p>
          <a:p>
            <a:pPr marL="285750" indent="-285750"/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Leave policies for parents, care for sick relatives, …</a:t>
            </a:r>
          </a:p>
          <a:p>
            <a:pPr marL="285750" indent="-285750">
              <a:buNone/>
            </a:pPr>
            <a:r>
              <a:rPr lang="zh-CN" altLang="en-US" dirty="0" smtClean="0">
                <a:latin typeface="+mn-ea"/>
              </a:rPr>
              <a:t>  父母亲休假政策、护理患病亲属、</a:t>
            </a:r>
            <a:r>
              <a:rPr lang="en-US" altLang="zh-CN" dirty="0" smtClean="0">
                <a:latin typeface="+mn-ea"/>
              </a:rPr>
              <a:t>…</a:t>
            </a:r>
            <a:r>
              <a:rPr lang="nl-BE" altLang="zh-CN" dirty="0" smtClean="0">
                <a:latin typeface="+mn-ea"/>
              </a:rPr>
              <a:t>…</a:t>
            </a:r>
          </a:p>
          <a:p>
            <a:pPr marL="285750" indent="-285750"/>
            <a:endParaRPr lang="nl-BE" dirty="0" smtClean="0">
              <a:latin typeface="+mn-ea"/>
            </a:endParaRPr>
          </a:p>
          <a:p>
            <a:pPr marL="285750" indent="-285750"/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Leave policies to facilitate lifelong learning</a:t>
            </a:r>
          </a:p>
          <a:p>
            <a:pPr marL="285750" indent="-285750">
              <a:buNone/>
            </a:pPr>
            <a:r>
              <a:rPr lang="zh-CN" altLang="en-US" dirty="0" smtClean="0">
                <a:latin typeface="+mn-ea"/>
              </a:rPr>
              <a:t>  促进终身学习的休假政策</a:t>
            </a:r>
            <a:endParaRPr lang="nl-BE" altLang="zh-CN" dirty="0" smtClean="0">
              <a:latin typeface="+mn-ea"/>
            </a:endParaRPr>
          </a:p>
          <a:p>
            <a:pPr marL="285750" indent="-285750"/>
            <a:endParaRPr lang="nl-BE" dirty="0" smtClean="0">
              <a:latin typeface="+mn-ea"/>
            </a:endParaRPr>
          </a:p>
          <a:p>
            <a:pPr marL="285750" indent="-285750"/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Time-credits and life-course accounts</a:t>
            </a: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时间抵免和终生学习账户</a:t>
            </a:r>
            <a:endParaRPr lang="nl-BE" altLang="zh-CN" dirty="0" smtClean="0"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/>
          <a:lstStyle/>
          <a:p>
            <a:pPr>
              <a:buNone/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nl-BE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谢谢！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导言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Social Security</a:t>
            </a:r>
          </a:p>
          <a:p>
            <a:pPr>
              <a:buNone/>
            </a:pPr>
            <a:r>
              <a:rPr lang="zh-CN" altLang="en-US" sz="2600" dirty="0" smtClean="0">
                <a:latin typeface="+mn-ea"/>
              </a:rPr>
              <a:t>社会保障</a:t>
            </a:r>
            <a:endParaRPr lang="en-GB" altLang="zh-CN" sz="2600" dirty="0" smtClean="0">
              <a:latin typeface="+mn-ea"/>
            </a:endParaRPr>
          </a:p>
          <a:p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… mitigates the loss of earnings associated with a set of 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recognized risks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such as unemployment and conditions that negatively affect a person’s 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earnings </a:t>
            </a:r>
          </a:p>
          <a:p>
            <a:pPr>
              <a:buNone/>
            </a:pP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altLang="zh-CN" sz="2600" dirty="0" smtClean="0">
                <a:latin typeface="+mn-ea"/>
              </a:rPr>
              <a:t>… </a:t>
            </a:r>
            <a:r>
              <a:rPr lang="zh-CN" altLang="en-US" sz="2600" dirty="0" smtClean="0">
                <a:latin typeface="+mn-ea"/>
              </a:rPr>
              <a:t>缓解系列风险引起的收入损失情况，例如失业和影响人们收入能力的一些负面因素</a:t>
            </a:r>
            <a:endParaRPr lang="en-US" altLang="zh-CN" sz="2600" dirty="0" smtClean="0">
              <a:latin typeface="+mn-ea"/>
            </a:endParaRPr>
          </a:p>
          <a:p>
            <a:pPr>
              <a:buNone/>
            </a:pPr>
            <a:endPara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capacity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such ill health, disability, work-related injury and the real or assumed loss of earnings capacity due to old age.</a:t>
            </a:r>
            <a:endParaRPr lang="en-GB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600" dirty="0" smtClean="0">
                <a:latin typeface="+mn-ea"/>
              </a:rPr>
              <a:t>包括健生病、残疾、工伤和由年老造成的实际或可能的收益能力损失。</a:t>
            </a:r>
            <a:endParaRPr lang="en-US" altLang="zh-CN" sz="2600" dirty="0" smtClean="0">
              <a:latin typeface="+mn-ea"/>
            </a:endParaRPr>
          </a:p>
          <a:p>
            <a:pPr>
              <a:buNone/>
            </a:pPr>
            <a:endParaRPr lang="en-GB" sz="2600" dirty="0" smtClean="0">
              <a:latin typeface="+mn-ea"/>
            </a:endParaRPr>
          </a:p>
          <a:p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… provides </a:t>
            </a:r>
            <a:r>
              <a:rPr lang="nl-B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benefits that replace</a:t>
            </a:r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 to a certain extent the income from earnings and/or that to a certain extent compensate the partial loss of earnings.</a:t>
            </a:r>
          </a:p>
          <a:p>
            <a:pPr>
              <a:buNone/>
            </a:pPr>
            <a:r>
              <a:rPr lang="nl-BE" altLang="zh-CN" sz="2600" dirty="0" smtClean="0">
                <a:latin typeface="+mn-ea"/>
              </a:rPr>
              <a:t>   … </a:t>
            </a:r>
            <a:r>
              <a:rPr lang="zh-CN" altLang="en-US" sz="2600" dirty="0" smtClean="0">
                <a:latin typeface="+mn-ea"/>
              </a:rPr>
              <a:t>提供待遇，替代一定水平的收入</a:t>
            </a:r>
            <a:r>
              <a:rPr lang="en-US" altLang="zh-CN" sz="2600" dirty="0" smtClean="0">
                <a:latin typeface="+mn-ea"/>
              </a:rPr>
              <a:t>/</a:t>
            </a:r>
            <a:r>
              <a:rPr lang="zh-CN" altLang="en-US" sz="2600" dirty="0" smtClean="0">
                <a:latin typeface="+mn-ea"/>
              </a:rPr>
              <a:t>或在某种程度上补偿部分收入损失。</a:t>
            </a:r>
            <a:endParaRPr lang="en-US" altLang="zh-CN" sz="2600" dirty="0" smtClean="0">
              <a:latin typeface="+mn-ea"/>
            </a:endParaRPr>
          </a:p>
          <a:p>
            <a:pPr>
              <a:buNone/>
            </a:pPr>
            <a:endParaRPr lang="en-US" altLang="zh-CN" sz="2600" dirty="0" smtClean="0">
              <a:latin typeface="+mn-ea"/>
            </a:endParaRPr>
          </a:p>
          <a:p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… is financed by </a:t>
            </a:r>
            <a:r>
              <a:rPr lang="nl-B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contributions</a:t>
            </a:r>
            <a:r>
              <a:rPr lang="nl-BE" sz="2600" dirty="0" smtClean="0">
                <a:latin typeface="Times New Roman" pitchFamily="18" charset="0"/>
                <a:cs typeface="Times New Roman" pitchFamily="18" charset="0"/>
              </a:rPr>
              <a:t> paid by the employed and/or his/her employer, who withholds 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contributions on the payments of wages.</a:t>
            </a:r>
          </a:p>
          <a:p>
            <a:pPr>
              <a:buNone/>
            </a:pPr>
            <a:r>
              <a:rPr lang="nl-BE" altLang="zh-CN" sz="2600" dirty="0" smtClean="0">
                <a:latin typeface="+mn-ea"/>
              </a:rPr>
              <a:t>   … </a:t>
            </a:r>
            <a:r>
              <a:rPr lang="zh-CN" altLang="en-US" sz="2600" dirty="0" smtClean="0">
                <a:latin typeface="+mn-ea"/>
              </a:rPr>
              <a:t>资金来自雇员和</a:t>
            </a:r>
            <a:r>
              <a:rPr lang="en-US" altLang="zh-CN" sz="2600" dirty="0" smtClean="0">
                <a:latin typeface="+mn-ea"/>
              </a:rPr>
              <a:t>/</a:t>
            </a:r>
            <a:r>
              <a:rPr lang="zh-CN" altLang="en-US" sz="2600" dirty="0" smtClean="0">
                <a:latin typeface="+mn-ea"/>
              </a:rPr>
              <a:t>或其雇主的缴款，雇主在支付工资时进行扣款。</a:t>
            </a:r>
            <a:endParaRPr lang="en-GB" altLang="zh-CN" sz="2600" dirty="0" smtClean="0">
              <a:latin typeface="+mn-ea"/>
            </a:endParaRPr>
          </a:p>
          <a:p>
            <a:endParaRPr lang="en-GB" altLang="zh-CN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Social Insurance regulates the professional career throughout the various fases of the life-course… </a:t>
            </a:r>
          </a:p>
          <a:p>
            <a:r>
              <a:rPr lang="zh-CN" altLang="en-US" sz="1600" b="1" dirty="0" smtClean="0">
                <a:latin typeface="+mn-ea"/>
              </a:rPr>
              <a:t>社会保险调节人生历程各个阶段的职业生涯</a:t>
            </a:r>
            <a:r>
              <a:rPr lang="en-US" altLang="zh-CN" sz="1600" b="1" dirty="0" smtClean="0">
                <a:latin typeface="+mn-ea"/>
              </a:rPr>
              <a:t>……</a:t>
            </a:r>
          </a:p>
          <a:p>
            <a:endParaRPr lang="en-US" altLang="zh-CN" sz="1600" b="1" dirty="0" smtClean="0">
              <a:latin typeface="+mn-ea"/>
            </a:endParaRPr>
          </a:p>
          <a:p>
            <a:pPr>
              <a:buNone/>
            </a:pPr>
            <a:endParaRPr lang="en-US" altLang="zh-CN" sz="1600" b="1" dirty="0" smtClean="0">
              <a:latin typeface="+mn-ea"/>
            </a:endParaRPr>
          </a:p>
          <a:p>
            <a:pPr>
              <a:buNone/>
            </a:pPr>
            <a:endParaRPr lang="en-US" altLang="zh-CN" sz="1600" b="1" dirty="0" smtClean="0">
              <a:latin typeface="+mn-ea"/>
            </a:endParaRPr>
          </a:p>
          <a:p>
            <a:pPr>
              <a:buNone/>
            </a:pPr>
            <a:endParaRPr lang="en-GB" altLang="zh-CN" sz="1600" b="1" dirty="0" smtClean="0">
              <a:latin typeface="+mn-ea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7" name="图片 6" descr="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8358246" cy="1285883"/>
          </a:xfrm>
          <a:prstGeom prst="rect">
            <a:avLst/>
          </a:prstGeom>
        </p:spPr>
      </p:pic>
      <p:pic>
        <p:nvPicPr>
          <p:cNvPr id="8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2928934"/>
            <a:ext cx="4643470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Functions of social security from a labour market perspective</a:t>
            </a:r>
          </a:p>
          <a:p>
            <a:pPr>
              <a:buNone/>
            </a:pPr>
            <a:r>
              <a:rPr lang="zh-CN" altLang="en-US" sz="1600" dirty="0" smtClean="0">
                <a:latin typeface="+mn-ea"/>
              </a:rPr>
              <a:t>从劳动力市场看社会保障的功能</a:t>
            </a:r>
            <a:endParaRPr lang="en-GB" altLang="zh-CN" sz="16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Employability: Income replacement helps beneficiaries to maintain their employability.</a:t>
            </a:r>
          </a:p>
          <a:p>
            <a:pPr>
              <a:buNone/>
            </a:pPr>
            <a:r>
              <a:rPr lang="zh-CN" altLang="en-US" sz="1600" dirty="0" smtClean="0">
                <a:latin typeface="+mn-ea"/>
                <a:cs typeface="Times New Roman" pitchFamily="18" charset="0"/>
              </a:rPr>
              <a:t>   可就业性：收入替代有助于受益人维持就业能力</a:t>
            </a:r>
            <a:endParaRPr lang="nl-BE" sz="1600" dirty="0" smtClean="0">
              <a:latin typeface="+mn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Job matching: Income replacement allows them time to find a job that matches their skills</a:t>
            </a:r>
          </a:p>
          <a:p>
            <a:pPr>
              <a:buNone/>
            </a:pPr>
            <a:r>
              <a:rPr lang="zh-CN" altLang="en-US" sz="1600" dirty="0" smtClean="0">
                <a:latin typeface="+mn-ea"/>
                <a:cs typeface="Times New Roman" pitchFamily="18" charset="0"/>
              </a:rPr>
              <a:t>   工作匹配：收入替代使其有时间寻找与技能匹配的工作</a:t>
            </a:r>
            <a:endParaRPr lang="nl-BE" sz="1600" dirty="0" smtClean="0">
              <a:latin typeface="+mn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Job retention:  As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social security rights are acquired and built up by the regular payment of contributions it promotes job retention.</a:t>
            </a:r>
          </a:p>
          <a:p>
            <a:pPr>
              <a:buNone/>
            </a:pPr>
            <a:r>
              <a:rPr lang="zh-CN" altLang="en-US" sz="1600" dirty="0" smtClean="0">
                <a:latin typeface="+mn-ea"/>
                <a:cs typeface="Times New Roman" pitchFamily="18" charset="0"/>
              </a:rPr>
              <a:t>   持续工作：社会保障权是通过定期缴款取得并累积的，因而能够促进工作持续。</a:t>
            </a:r>
            <a:endParaRPr lang="nl-BE" altLang="zh-CN" sz="1600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                           Job retention allows allowers to invest in training and lifelong learning.</a:t>
            </a:r>
          </a:p>
          <a:p>
            <a:pPr>
              <a:buNone/>
            </a:pPr>
            <a:r>
              <a:rPr lang="nl-BE" altLang="zh-CN" sz="1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zh-CN" altLang="en-US" sz="1600" dirty="0" smtClean="0">
                <a:latin typeface="+mn-ea"/>
                <a:cs typeface="Times New Roman" pitchFamily="18" charset="0"/>
              </a:rPr>
              <a:t>工作保持可以使允许者投资于培训和终身学习。</a:t>
            </a:r>
            <a:endParaRPr lang="en-US" altLang="zh-CN" sz="1600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US" altLang="zh-CN" sz="1600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US" altLang="zh-CN" sz="1600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GB" altLang="zh-CN" sz="1600" dirty="0" smtClean="0">
              <a:latin typeface="+mn-ea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Social insurance smoothens the functioning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market</a:t>
            </a:r>
          </a:p>
          <a:p>
            <a:pPr>
              <a:buNone/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1600" dirty="0" smtClean="0">
                <a:latin typeface="+mn-ea"/>
              </a:rPr>
              <a:t>社会保障使劳动力市场运转顺畅</a:t>
            </a:r>
            <a:endParaRPr lang="en-US" altLang="zh-CN" sz="1600" dirty="0" smtClean="0"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5143512"/>
            <a:ext cx="792110" cy="97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>
              <a:buNone/>
            </a:pPr>
            <a:r>
              <a:rPr lang="nl-BE" sz="1800" dirty="0" smtClean="0">
                <a:latin typeface="Times New Roman" pitchFamily="18" charset="0"/>
                <a:cs typeface="Times New Roman" pitchFamily="18" charset="0"/>
              </a:rPr>
              <a:t>Social insurance requires a balanced labourmarket, foremost a balance between the </a:t>
            </a:r>
          </a:p>
          <a:p>
            <a:pPr algn="just">
              <a:buNone/>
            </a:pPr>
            <a:r>
              <a:rPr lang="nl-BE" sz="1800" dirty="0" smtClean="0">
                <a:latin typeface="Times New Roman" pitchFamily="18" charset="0"/>
                <a:cs typeface="Times New Roman" pitchFamily="18" charset="0"/>
              </a:rPr>
              <a:t>numberof active contributors to the system and the  number of beneficiaries.</a:t>
            </a:r>
          </a:p>
          <a:p>
            <a:pPr algn="just">
              <a:buNone/>
            </a:pPr>
            <a:r>
              <a:rPr lang="zh-CN" altLang="en-US" sz="1800" dirty="0" smtClean="0">
                <a:latin typeface="+mn-ea"/>
              </a:rPr>
              <a:t>社会保险要求劳动力市场平衡，首先是实际缴费的人数和受益人数之间的平衡。</a:t>
            </a:r>
            <a:endParaRPr lang="en-GB" altLang="zh-CN" sz="1800" dirty="0" smtClean="0">
              <a:latin typeface="+mn-ea"/>
            </a:endParaRPr>
          </a:p>
          <a:p>
            <a:pPr lvl="1">
              <a:buNone/>
            </a:pPr>
            <a:endParaRPr lang="zh-CN" altLang="en-US" dirty="0"/>
          </a:p>
        </p:txBody>
      </p:sp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" y="2420860"/>
            <a:ext cx="4509488" cy="3766748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2571744"/>
            <a:ext cx="2016280" cy="1954915"/>
          </a:xfrm>
          <a:prstGeom prst="rect">
            <a:avLst/>
          </a:prstGeom>
        </p:spPr>
      </p:pic>
      <p:sp>
        <p:nvSpPr>
          <p:cNvPr id="7" name="Tekstvak 2"/>
          <p:cNvSpPr txBox="1"/>
          <p:nvPr/>
        </p:nvSpPr>
        <p:spPr>
          <a:xfrm>
            <a:off x="5929322" y="478632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Volume and Cost Control</a:t>
            </a:r>
          </a:p>
          <a:p>
            <a:pPr algn="ctr"/>
            <a:r>
              <a:rPr lang="zh-CN" altLang="en-US" sz="2000" dirty="0" smtClean="0"/>
              <a:t>数量和成本控制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4429132"/>
            <a:ext cx="8229600" cy="43830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SOCIAL SECURITY IN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LABOUR MARKET – SOCIAL WELFARE NEXUS</a:t>
            </a: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劳动力市场中的社会保障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–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社会福利纽带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Social insurance is part of a broader set of policies in the labour market  - social welfare nexus</a:t>
            </a:r>
          </a:p>
          <a:p>
            <a:pPr>
              <a:buNone/>
            </a:pPr>
            <a:r>
              <a:rPr lang="zh-CN" altLang="en-US" sz="2000" dirty="0" smtClean="0">
                <a:latin typeface="+mn-ea"/>
              </a:rPr>
              <a:t>   社会保险</a:t>
            </a:r>
            <a:r>
              <a:rPr lang="zh-CN" altLang="en-US" sz="2000" dirty="0" smtClean="0">
                <a:latin typeface="+mn-ea"/>
              </a:rPr>
              <a:t>是劳动力市场更为广泛的一系列政策中的一部分</a:t>
            </a:r>
            <a:r>
              <a:rPr lang="en-US" altLang="zh-CN" sz="2000" dirty="0" smtClean="0">
                <a:latin typeface="+mn-ea"/>
              </a:rPr>
              <a:t> - </a:t>
            </a:r>
            <a:r>
              <a:rPr lang="zh-CN" altLang="en-US" sz="2000" dirty="0" smtClean="0">
                <a:latin typeface="+mn-ea"/>
              </a:rPr>
              <a:t>社会福利纽带</a:t>
            </a:r>
            <a:endParaRPr lang="en-GB" altLang="zh-CN" sz="2000" dirty="0" smtClean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教育</a:t>
            </a:r>
            <a:endParaRPr lang="en-US" sz="2000" dirty="0" smtClean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market regulation </a:t>
            </a:r>
            <a:r>
              <a:rPr lang="zh-CN" altLang="en-US" sz="2000" dirty="0" smtClean="0">
                <a:latin typeface="+mn-ea"/>
              </a:rPr>
              <a:t>劳动力市场监管</a:t>
            </a:r>
            <a:endParaRPr lang="en-US" sz="2000" dirty="0" smtClean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market services </a:t>
            </a:r>
            <a:r>
              <a:rPr lang="zh-CN" altLang="en-US" sz="2000" dirty="0" smtClean="0">
                <a:latin typeface="+mn-ea"/>
              </a:rPr>
              <a:t>劳动力市场服务</a:t>
            </a:r>
            <a:endParaRPr lang="en-US" sz="2000" dirty="0" smtClean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Care &amp; leave policies</a:t>
            </a:r>
            <a:r>
              <a:rPr lang="zh-CN" altLang="en-US" sz="2000" dirty="0" smtClean="0">
                <a:latin typeface="+mn-ea"/>
              </a:rPr>
              <a:t>护理及休假政策</a:t>
            </a:r>
            <a:endParaRPr lang="en-US" sz="2000" dirty="0" smtClean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Fiscal policies </a:t>
            </a:r>
            <a:r>
              <a:rPr lang="zh-CN" altLang="en-US" sz="2000" dirty="0" smtClean="0">
                <a:latin typeface="+mn-ea"/>
              </a:rPr>
              <a:t>财政政策</a:t>
            </a:r>
            <a:endParaRPr lang="en-US" sz="2000" dirty="0" smtClean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+mn-ea"/>
              </a:rPr>
              <a:t>…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1721</Words>
  <Application>Microsoft Office PowerPoint</Application>
  <PresentationFormat>全屏显示(4:3)</PresentationFormat>
  <Paragraphs>266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wys</cp:lastModifiedBy>
  <cp:revision>18</cp:revision>
  <dcterms:created xsi:type="dcterms:W3CDTF">2016-03-01T07:02:31Z</dcterms:created>
  <dcterms:modified xsi:type="dcterms:W3CDTF">2016-04-15T08:38:22Z</dcterms:modified>
</cp:coreProperties>
</file>