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3" r:id="rId3"/>
  </p:sldMasterIdLst>
  <p:notesMasterIdLst>
    <p:notesMasterId r:id="rId25"/>
  </p:notesMasterIdLst>
  <p:handoutMasterIdLst>
    <p:handoutMasterId r:id="rId26"/>
  </p:handoutMasterIdLst>
  <p:sldIdLst>
    <p:sldId id="256" r:id="rId4"/>
    <p:sldId id="257" r:id="rId5"/>
    <p:sldId id="259" r:id="rId6"/>
    <p:sldId id="271" r:id="rId7"/>
    <p:sldId id="276" r:id="rId8"/>
    <p:sldId id="273" r:id="rId9"/>
    <p:sldId id="272" r:id="rId10"/>
    <p:sldId id="275" r:id="rId11"/>
    <p:sldId id="285" r:id="rId12"/>
    <p:sldId id="274" r:id="rId13"/>
    <p:sldId id="278" r:id="rId14"/>
    <p:sldId id="279" r:id="rId15"/>
    <p:sldId id="280" r:id="rId16"/>
    <p:sldId id="281" r:id="rId17"/>
    <p:sldId id="287" r:id="rId18"/>
    <p:sldId id="291" r:id="rId19"/>
    <p:sldId id="286" r:id="rId20"/>
    <p:sldId id="292" r:id="rId21"/>
    <p:sldId id="293" r:id="rId22"/>
    <p:sldId id="289" r:id="rId23"/>
    <p:sldId id="270" r:id="rId24"/>
  </p:sldIdLst>
  <p:sldSz cx="9144000" cy="6858000" type="screen4x3"/>
  <p:notesSz cx="6769100" cy="9906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p15:clr>
            <a:srgbClr val="A4A3A4"/>
          </p15:clr>
        </p15:guide>
        <p15:guide id="2" pos="21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64049" autoAdjust="0"/>
  </p:normalViewPr>
  <p:slideViewPr>
    <p:cSldViewPr>
      <p:cViewPr varScale="1">
        <p:scale>
          <a:sx n="74" d="100"/>
          <a:sy n="74" d="100"/>
        </p:scale>
        <p:origin x="1266" y="7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940" y="-108"/>
      </p:cViewPr>
      <p:guideLst>
        <p:guide orient="horz" pos="3120"/>
        <p:guide pos="21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32692" cy="495380"/>
          </a:xfrm>
          <a:prstGeom prst="rect">
            <a:avLst/>
          </a:prstGeom>
        </p:spPr>
        <p:txBody>
          <a:bodyPr vert="horz" lIns="91769" tIns="45885" rIns="91769" bIns="45885" rtlCol="0"/>
          <a:lstStyle>
            <a:lvl1pPr algn="l">
              <a:defRPr sz="1200"/>
            </a:lvl1pPr>
          </a:lstStyle>
          <a:p>
            <a:endParaRPr lang="zh-CN" altLang="en-US"/>
          </a:p>
        </p:txBody>
      </p:sp>
      <p:sp>
        <p:nvSpPr>
          <p:cNvPr id="3" name="日期占位符 2"/>
          <p:cNvSpPr>
            <a:spLocks noGrp="1"/>
          </p:cNvSpPr>
          <p:nvPr>
            <p:ph type="dt" sz="quarter" idx="1"/>
          </p:nvPr>
        </p:nvSpPr>
        <p:spPr>
          <a:xfrm>
            <a:off x="3834815" y="0"/>
            <a:ext cx="2932692" cy="495380"/>
          </a:xfrm>
          <a:prstGeom prst="rect">
            <a:avLst/>
          </a:prstGeom>
        </p:spPr>
        <p:txBody>
          <a:bodyPr vert="horz" lIns="91769" tIns="45885" rIns="91769" bIns="45885" rtlCol="0"/>
          <a:lstStyle>
            <a:lvl1pPr algn="r">
              <a:defRPr sz="1200"/>
            </a:lvl1pPr>
          </a:lstStyle>
          <a:p>
            <a:fld id="{3C13BD99-330E-4821-B60D-BB95E3CF665B}" type="datetimeFigureOut">
              <a:rPr lang="zh-CN" altLang="en-US" smtClean="0"/>
              <a:pPr/>
              <a:t>2016/5/3</a:t>
            </a:fld>
            <a:endParaRPr lang="zh-CN" altLang="en-US"/>
          </a:p>
        </p:txBody>
      </p:sp>
      <p:sp>
        <p:nvSpPr>
          <p:cNvPr id="4" name="页脚占位符 3"/>
          <p:cNvSpPr>
            <a:spLocks noGrp="1"/>
          </p:cNvSpPr>
          <p:nvPr>
            <p:ph type="ftr" sz="quarter" idx="2"/>
          </p:nvPr>
        </p:nvSpPr>
        <p:spPr>
          <a:xfrm>
            <a:off x="1" y="9409028"/>
            <a:ext cx="2932692" cy="495379"/>
          </a:xfrm>
          <a:prstGeom prst="rect">
            <a:avLst/>
          </a:prstGeom>
        </p:spPr>
        <p:txBody>
          <a:bodyPr vert="horz" lIns="91769" tIns="45885" rIns="91769" bIns="45885"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34815" y="9409028"/>
            <a:ext cx="2932692" cy="495379"/>
          </a:xfrm>
          <a:prstGeom prst="rect">
            <a:avLst/>
          </a:prstGeom>
        </p:spPr>
        <p:txBody>
          <a:bodyPr vert="horz" lIns="91769" tIns="45885" rIns="91769" bIns="45885" rtlCol="0" anchor="b"/>
          <a:lstStyle>
            <a:lvl1pPr algn="r">
              <a:defRPr sz="1200"/>
            </a:lvl1pPr>
          </a:lstStyle>
          <a:p>
            <a:fld id="{EDA3157C-1052-4D09-A776-293B7F29D5BA}" type="slidenum">
              <a:rPr lang="zh-CN" altLang="en-US" smtClean="0"/>
              <a:pPr/>
              <a:t>‹N°›</a:t>
            </a:fld>
            <a:endParaRPr lang="zh-CN" altLang="en-US"/>
          </a:p>
        </p:txBody>
      </p:sp>
    </p:spTree>
    <p:extLst>
      <p:ext uri="{BB962C8B-B14F-4D97-AF65-F5344CB8AC3E}">
        <p14:creationId xmlns:p14="http://schemas.microsoft.com/office/powerpoint/2010/main" val="935749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70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33813" y="0"/>
            <a:ext cx="2933700" cy="495300"/>
          </a:xfrm>
          <a:prstGeom prst="rect">
            <a:avLst/>
          </a:prstGeom>
        </p:spPr>
        <p:txBody>
          <a:bodyPr vert="horz" lIns="91440" tIns="45720" rIns="91440" bIns="45720" rtlCol="0"/>
          <a:lstStyle>
            <a:lvl1pPr algn="r">
              <a:defRPr sz="1200"/>
            </a:lvl1pPr>
          </a:lstStyle>
          <a:p>
            <a:fld id="{B03BC96D-13EF-4F72-BE4D-C60C4DAE906A}" type="datetimeFigureOut">
              <a:rPr lang="en-GB" smtClean="0"/>
              <a:t>03/05/2016</a:t>
            </a:fld>
            <a:endParaRPr lang="en-GB"/>
          </a:p>
        </p:txBody>
      </p:sp>
      <p:sp>
        <p:nvSpPr>
          <p:cNvPr id="4" name="Slide Image Placeholder 3"/>
          <p:cNvSpPr>
            <a:spLocks noGrp="1" noRot="1" noChangeAspect="1"/>
          </p:cNvSpPr>
          <p:nvPr>
            <p:ph type="sldImg" idx="2"/>
          </p:nvPr>
        </p:nvSpPr>
        <p:spPr>
          <a:xfrm>
            <a:off x="908050" y="742950"/>
            <a:ext cx="4953000" cy="3714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6275" y="4705350"/>
            <a:ext cx="541655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09113"/>
            <a:ext cx="2933700"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33813" y="9409113"/>
            <a:ext cx="2933700" cy="495300"/>
          </a:xfrm>
          <a:prstGeom prst="rect">
            <a:avLst/>
          </a:prstGeom>
        </p:spPr>
        <p:txBody>
          <a:bodyPr vert="horz" lIns="91440" tIns="45720" rIns="91440" bIns="45720" rtlCol="0" anchor="b"/>
          <a:lstStyle>
            <a:lvl1pPr algn="r">
              <a:defRPr sz="1200"/>
            </a:lvl1pPr>
          </a:lstStyle>
          <a:p>
            <a:fld id="{80FEA84F-2533-41EC-939B-9A9CCA5E4A54}" type="slidenum">
              <a:rPr lang="en-GB" smtClean="0"/>
              <a:t>‹N°›</a:t>
            </a:fld>
            <a:endParaRPr lang="en-GB"/>
          </a:p>
        </p:txBody>
      </p:sp>
    </p:spTree>
    <p:extLst>
      <p:ext uri="{BB962C8B-B14F-4D97-AF65-F5344CB8AC3E}">
        <p14:creationId xmlns:p14="http://schemas.microsoft.com/office/powerpoint/2010/main" val="2385757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0FEA84F-2533-41EC-939B-9A9CCA5E4A54}" type="slidenum">
              <a:rPr lang="en-GB" smtClean="0"/>
              <a:t>2</a:t>
            </a:fld>
            <a:endParaRPr lang="en-GB"/>
          </a:p>
        </p:txBody>
      </p:sp>
    </p:spTree>
    <p:extLst>
      <p:ext uri="{BB962C8B-B14F-4D97-AF65-F5344CB8AC3E}">
        <p14:creationId xmlns:p14="http://schemas.microsoft.com/office/powerpoint/2010/main" val="2068399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1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rgbClr val="333333"/>
              </a:solidFill>
              <a:effectLst/>
              <a:uLnTx/>
              <a:uFillTx/>
              <a:latin typeface="Open Sans"/>
              <a:ea typeface="+mn-ea"/>
              <a:cs typeface="+mn-cs"/>
            </a:endParaRPr>
          </a:p>
          <a:p>
            <a:pPr marL="0" marR="0" lvl="0" indent="0" algn="l" defTabSz="914400" rtl="0" eaLnBrk="1" fontAlgn="auto" latinLnBrk="0" hangingPunct="1">
              <a:lnSpc>
                <a:spcPct val="11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rgbClr val="333333"/>
              </a:solidFill>
              <a:effectLst/>
              <a:uLnTx/>
              <a:uFillTx/>
              <a:latin typeface="Open Sans"/>
              <a:ea typeface="+mn-ea"/>
              <a:cs typeface="+mn-cs"/>
            </a:endParaRPr>
          </a:p>
          <a:p>
            <a:pPr marL="0" marR="0" lvl="0" indent="0" algn="l" defTabSz="914400" rtl="0" eaLnBrk="1" fontAlgn="auto" latinLnBrk="0" hangingPunct="1">
              <a:lnSpc>
                <a:spcPct val="11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333333"/>
                </a:solidFill>
                <a:effectLst/>
                <a:uLnTx/>
                <a:uFillTx/>
                <a:latin typeface="Open Sans"/>
                <a:ea typeface="+mn-ea"/>
                <a:cs typeface="+mn-cs"/>
              </a:rPr>
              <a:t>In a context of more varied and frequent transitions between jobs, modern public employment services can play a crucial role in the world economy by creating a virtuous cycle through skills development and skills matching, by improving employability for individuals and increasing productivity and competitiveness for companies and countries.</a:t>
            </a:r>
          </a:p>
          <a:p>
            <a:pPr marL="0" marR="0" lvl="0" indent="0" algn="l" defTabSz="914400" rtl="0" eaLnBrk="1" fontAlgn="auto" latinLnBrk="0" hangingPunct="1">
              <a:lnSpc>
                <a:spcPct val="11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rgbClr val="333333"/>
              </a:solidFill>
              <a:effectLst/>
              <a:uLnTx/>
              <a:uFillTx/>
              <a:latin typeface="Open Sans"/>
              <a:ea typeface="+mn-ea"/>
              <a:cs typeface="+mn-cs"/>
            </a:endParaRPr>
          </a:p>
          <a:p>
            <a:pPr marL="0" marR="0" lvl="0" indent="0" algn="l" defTabSz="914400" rtl="0" eaLnBrk="1" fontAlgn="auto" latinLnBrk="0" hangingPunct="1">
              <a:lnSpc>
                <a:spcPct val="11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333333"/>
                </a:solidFill>
                <a:effectLst/>
                <a:uLnTx/>
                <a:uFillTx/>
                <a:latin typeface="Open Sans"/>
                <a:ea typeface="+mn-ea"/>
                <a:cs typeface="+mn-cs"/>
              </a:rPr>
              <a:t>Programs : counselling/ search assistance</a:t>
            </a:r>
          </a:p>
          <a:p>
            <a:pPr marL="0" marR="0" lvl="0" indent="0" algn="l" defTabSz="914400" rtl="0" eaLnBrk="1" fontAlgn="auto" latinLnBrk="0" hangingPunct="1">
              <a:lnSpc>
                <a:spcPct val="11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333333"/>
                </a:solidFill>
                <a:effectLst/>
                <a:uLnTx/>
                <a:uFillTx/>
                <a:latin typeface="Open Sans"/>
                <a:ea typeface="+mn-ea"/>
                <a:cs typeface="+mn-cs"/>
              </a:rPr>
              <a:t>Training (class room / on the job/ apprenticeship)</a:t>
            </a:r>
          </a:p>
          <a:p>
            <a:pPr marL="0" marR="0" lvl="0" indent="0" algn="l" defTabSz="914400" rtl="0" eaLnBrk="1" fontAlgn="auto" latinLnBrk="0" hangingPunct="1">
              <a:lnSpc>
                <a:spcPct val="11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333333"/>
                </a:solidFill>
                <a:effectLst/>
                <a:uLnTx/>
                <a:uFillTx/>
                <a:latin typeface="Open Sans"/>
                <a:ea typeface="+mn-ea"/>
                <a:cs typeface="+mn-cs"/>
              </a:rPr>
              <a:t>Subsidized employment</a:t>
            </a:r>
          </a:p>
          <a:p>
            <a:endParaRPr lang="fr-FR" dirty="0"/>
          </a:p>
        </p:txBody>
      </p:sp>
      <p:sp>
        <p:nvSpPr>
          <p:cNvPr id="4" name="Espace réservé du numéro de diapositive 3"/>
          <p:cNvSpPr>
            <a:spLocks noGrp="1"/>
          </p:cNvSpPr>
          <p:nvPr>
            <p:ph type="sldNum" sz="quarter" idx="10"/>
          </p:nvPr>
        </p:nvSpPr>
        <p:spPr/>
        <p:txBody>
          <a:bodyPr/>
          <a:lstStyle/>
          <a:p>
            <a:fld id="{80FEA84F-2533-41EC-939B-9A9CCA5E4A54}" type="slidenum">
              <a:rPr lang="en-GB" smtClean="0"/>
              <a:t>11</a:t>
            </a:fld>
            <a:endParaRPr lang="en-GB"/>
          </a:p>
        </p:txBody>
      </p:sp>
    </p:spTree>
    <p:extLst>
      <p:ext uri="{BB962C8B-B14F-4D97-AF65-F5344CB8AC3E}">
        <p14:creationId xmlns:p14="http://schemas.microsoft.com/office/powerpoint/2010/main" val="313282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In </a:t>
            </a:r>
            <a:r>
              <a:rPr lang="fr-FR" dirty="0" err="1" smtClean="0"/>
              <a:t>this</a:t>
            </a:r>
            <a:r>
              <a:rPr lang="fr-FR" dirty="0" smtClean="0"/>
              <a:t> </a:t>
            </a:r>
            <a:r>
              <a:rPr lang="fr-FR" dirty="0" err="1" smtClean="0"/>
              <a:t>Context</a:t>
            </a:r>
            <a:r>
              <a:rPr lang="fr-FR" dirty="0" smtClean="0"/>
              <a:t>,</a:t>
            </a:r>
            <a:r>
              <a:rPr lang="fr-FR" baseline="0" dirty="0" smtClean="0"/>
              <a:t> </a:t>
            </a:r>
            <a:r>
              <a:rPr lang="fr-FR" baseline="0" dirty="0" err="1" smtClean="0"/>
              <a:t>some</a:t>
            </a:r>
            <a:r>
              <a:rPr lang="fr-FR" baseline="0" dirty="0" smtClean="0"/>
              <a:t> </a:t>
            </a:r>
            <a:r>
              <a:rPr lang="fr-FR" baseline="0" dirty="0" err="1" smtClean="0"/>
              <a:t>examples</a:t>
            </a:r>
            <a:r>
              <a:rPr lang="fr-FR" baseline="0" dirty="0" smtClean="0"/>
              <a:t> </a:t>
            </a:r>
            <a:r>
              <a:rPr lang="fr-FR" baseline="0" dirty="0" err="1" smtClean="0"/>
              <a:t>can</a:t>
            </a:r>
            <a:r>
              <a:rPr lang="fr-FR" baseline="0" dirty="0" smtClean="0"/>
              <a:t> </a:t>
            </a:r>
            <a:r>
              <a:rPr lang="fr-FR" baseline="0" dirty="0" err="1" smtClean="0"/>
              <a:t>be</a:t>
            </a:r>
            <a:r>
              <a:rPr lang="fr-FR" baseline="0" dirty="0" smtClean="0"/>
              <a:t> </a:t>
            </a:r>
            <a:r>
              <a:rPr lang="fr-FR" baseline="0" dirty="0" err="1" smtClean="0"/>
              <a:t>cited</a:t>
            </a:r>
            <a:endParaRPr lang="fr-FR" dirty="0"/>
          </a:p>
        </p:txBody>
      </p:sp>
      <p:sp>
        <p:nvSpPr>
          <p:cNvPr id="4" name="Espace réservé du numéro de diapositive 3"/>
          <p:cNvSpPr>
            <a:spLocks noGrp="1"/>
          </p:cNvSpPr>
          <p:nvPr>
            <p:ph type="sldNum" sz="quarter" idx="10"/>
          </p:nvPr>
        </p:nvSpPr>
        <p:spPr/>
        <p:txBody>
          <a:bodyPr/>
          <a:lstStyle/>
          <a:p>
            <a:fld id="{80FEA84F-2533-41EC-939B-9A9CCA5E4A54}" type="slidenum">
              <a:rPr lang="en-GB" smtClean="0"/>
              <a:t>12</a:t>
            </a:fld>
            <a:endParaRPr lang="en-GB"/>
          </a:p>
        </p:txBody>
      </p:sp>
    </p:spTree>
    <p:extLst>
      <p:ext uri="{BB962C8B-B14F-4D97-AF65-F5344CB8AC3E}">
        <p14:creationId xmlns:p14="http://schemas.microsoft.com/office/powerpoint/2010/main" val="3401877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Consequently</a:t>
            </a:r>
            <a:r>
              <a:rPr lang="fr-FR" dirty="0" smtClean="0"/>
              <a:t> the </a:t>
            </a:r>
            <a:r>
              <a:rPr lang="fr-FR" dirty="0" err="1" smtClean="0"/>
              <a:t>way</a:t>
            </a:r>
            <a:r>
              <a:rPr lang="fr-FR" dirty="0" smtClean="0"/>
              <a:t> of </a:t>
            </a:r>
            <a:r>
              <a:rPr lang="fr-FR" dirty="0" err="1" smtClean="0"/>
              <a:t>progress</a:t>
            </a:r>
            <a:r>
              <a:rPr lang="fr-FR" baseline="0" dirty="0" smtClean="0"/>
              <a:t> for PES, </a:t>
            </a:r>
            <a:r>
              <a:rPr lang="fr-FR" baseline="0" dirty="0" err="1" smtClean="0"/>
              <a:t>among</a:t>
            </a:r>
            <a:r>
              <a:rPr lang="fr-FR" baseline="0" dirty="0" smtClean="0"/>
              <a:t> </a:t>
            </a:r>
            <a:r>
              <a:rPr lang="fr-FR" baseline="0" dirty="0" err="1" smtClean="0"/>
              <a:t>others</a:t>
            </a:r>
            <a:r>
              <a:rPr lang="fr-FR" baseline="0" dirty="0" smtClean="0"/>
              <a:t> bodies…..</a:t>
            </a:r>
            <a:r>
              <a:rPr lang="fr-FR" baseline="0" dirty="0" err="1" smtClean="0"/>
              <a:t>would</a:t>
            </a:r>
            <a:r>
              <a:rPr lang="fr-FR" baseline="0" dirty="0" smtClean="0"/>
              <a:t> </a:t>
            </a:r>
            <a:r>
              <a:rPr lang="fr-FR" baseline="0" dirty="0" err="1" smtClean="0"/>
              <a:t>be</a:t>
            </a:r>
            <a:r>
              <a:rPr lang="fr-FR" baseline="0" dirty="0" smtClean="0"/>
              <a:t> ..</a:t>
            </a:r>
          </a:p>
          <a:p>
            <a:endParaRPr lang="fr-FR" baseline="0" dirty="0" smtClean="0"/>
          </a:p>
          <a:p>
            <a:r>
              <a:rPr lang="fr-FR" baseline="0" dirty="0" smtClean="0"/>
              <a:t>IT system, open data, inter </a:t>
            </a:r>
            <a:r>
              <a:rPr lang="fr-FR" baseline="0" dirty="0" err="1" smtClean="0"/>
              <a:t>connecting</a:t>
            </a:r>
            <a:r>
              <a:rPr lang="fr-FR" baseline="0" dirty="0" smtClean="0"/>
              <a:t> files, </a:t>
            </a:r>
            <a:r>
              <a:rPr lang="fr-FR" baseline="0" dirty="0" err="1" smtClean="0"/>
              <a:t>with</a:t>
            </a:r>
            <a:r>
              <a:rPr lang="fr-FR" baseline="0" dirty="0" smtClean="0"/>
              <a:t> </a:t>
            </a:r>
            <a:r>
              <a:rPr lang="fr-FR" baseline="0" dirty="0" err="1" smtClean="0"/>
              <a:t>educational</a:t>
            </a:r>
            <a:r>
              <a:rPr lang="fr-FR" baseline="0" dirty="0" smtClean="0"/>
              <a:t> system, social protection system, … </a:t>
            </a:r>
            <a:endParaRPr lang="fr-FR" dirty="0"/>
          </a:p>
        </p:txBody>
      </p:sp>
      <p:sp>
        <p:nvSpPr>
          <p:cNvPr id="4" name="Espace réservé du numéro de diapositive 3"/>
          <p:cNvSpPr>
            <a:spLocks noGrp="1"/>
          </p:cNvSpPr>
          <p:nvPr>
            <p:ph type="sldNum" sz="quarter" idx="10"/>
          </p:nvPr>
        </p:nvSpPr>
        <p:spPr/>
        <p:txBody>
          <a:bodyPr/>
          <a:lstStyle/>
          <a:p>
            <a:fld id="{80FEA84F-2533-41EC-939B-9A9CCA5E4A54}" type="slidenum">
              <a:rPr lang="en-GB" smtClean="0"/>
              <a:t>13</a:t>
            </a:fld>
            <a:endParaRPr lang="en-GB"/>
          </a:p>
        </p:txBody>
      </p:sp>
    </p:spTree>
    <p:extLst>
      <p:ext uri="{BB962C8B-B14F-4D97-AF65-F5344CB8AC3E}">
        <p14:creationId xmlns:p14="http://schemas.microsoft.com/office/powerpoint/2010/main" val="2073263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In the </a:t>
            </a:r>
            <a:r>
              <a:rPr lang="fr-FR" dirty="0" err="1" smtClean="0"/>
              <a:t>field</a:t>
            </a:r>
            <a:r>
              <a:rPr lang="fr-FR" dirty="0" smtClean="0"/>
              <a:t> of </a:t>
            </a:r>
            <a:r>
              <a:rPr lang="fr-FR" dirty="0" err="1" smtClean="0"/>
              <a:t>comparison</a:t>
            </a:r>
            <a:r>
              <a:rPr lang="fr-FR" baseline="0" dirty="0" smtClean="0"/>
              <a:t> of l</a:t>
            </a:r>
            <a:r>
              <a:rPr lang="fr-FR" dirty="0" smtClean="0"/>
              <a:t>abour </a:t>
            </a:r>
            <a:r>
              <a:rPr lang="fr-FR" dirty="0" err="1" smtClean="0"/>
              <a:t>Market</a:t>
            </a:r>
            <a:r>
              <a:rPr lang="fr-FR" dirty="0" smtClean="0"/>
              <a:t> </a:t>
            </a:r>
            <a:r>
              <a:rPr lang="fr-FR" dirty="0" err="1" smtClean="0"/>
              <a:t>reforms</a:t>
            </a:r>
            <a:r>
              <a:rPr lang="fr-FR" dirty="0" smtClean="0"/>
              <a:t>, a </a:t>
            </a:r>
            <a:r>
              <a:rPr lang="fr-FR" dirty="0" err="1" smtClean="0"/>
              <a:t>recent</a:t>
            </a:r>
            <a:r>
              <a:rPr lang="fr-FR" baseline="0" dirty="0" smtClean="0"/>
              <a:t> </a:t>
            </a:r>
            <a:r>
              <a:rPr lang="fr-FR" baseline="0" dirty="0" err="1" smtClean="0"/>
              <a:t>study</a:t>
            </a:r>
            <a:r>
              <a:rPr lang="fr-FR" baseline="0" dirty="0" smtClean="0"/>
              <a:t> in France </a:t>
            </a:r>
            <a:r>
              <a:rPr lang="fr-FR" baseline="0" dirty="0" err="1" smtClean="0"/>
              <a:t>summarize</a:t>
            </a:r>
            <a:r>
              <a:rPr lang="fr-FR" baseline="0" dirty="0" smtClean="0"/>
              <a:t> as </a:t>
            </a:r>
            <a:r>
              <a:rPr lang="fr-FR" baseline="0" dirty="0" err="1" smtClean="0"/>
              <a:t>well</a:t>
            </a:r>
            <a:r>
              <a:rPr lang="fr-FR" baseline="0" dirty="0" smtClean="0"/>
              <a:t> main changes </a:t>
            </a:r>
            <a:r>
              <a:rPr lang="fr-FR" baseline="0" dirty="0" err="1" smtClean="0"/>
              <a:t>since</a:t>
            </a:r>
            <a:r>
              <a:rPr lang="fr-FR" baseline="0" dirty="0" smtClean="0"/>
              <a:t> the 2008 </a:t>
            </a:r>
            <a:r>
              <a:rPr lang="fr-FR" baseline="0" dirty="0" err="1" smtClean="0"/>
              <a:t>crisis</a:t>
            </a:r>
            <a:r>
              <a:rPr lang="fr-FR" baseline="0" dirty="0" smtClean="0"/>
              <a:t>  on </a:t>
            </a:r>
            <a:r>
              <a:rPr lang="fr-FR" baseline="0" dirty="0" err="1" smtClean="0"/>
              <a:t>unemployment</a:t>
            </a:r>
            <a:r>
              <a:rPr lang="fr-FR" baseline="0" dirty="0" smtClean="0"/>
              <a:t> </a:t>
            </a:r>
            <a:r>
              <a:rPr lang="fr-FR" baseline="0" dirty="0" err="1" smtClean="0"/>
              <a:t>insurance</a:t>
            </a:r>
            <a:r>
              <a:rPr lang="fr-FR" baseline="0" dirty="0" smtClean="0"/>
              <a:t> </a:t>
            </a:r>
            <a:r>
              <a:rPr lang="fr-FR" baseline="0" dirty="0" err="1" smtClean="0"/>
              <a:t>field</a:t>
            </a:r>
            <a:r>
              <a:rPr lang="fr-FR" baseline="0" dirty="0" smtClean="0"/>
              <a:t> and on PES transformation. </a:t>
            </a:r>
            <a:endParaRPr lang="fr-FR" dirty="0"/>
          </a:p>
        </p:txBody>
      </p:sp>
      <p:sp>
        <p:nvSpPr>
          <p:cNvPr id="4" name="Espace réservé du numéro de diapositive 3"/>
          <p:cNvSpPr>
            <a:spLocks noGrp="1"/>
          </p:cNvSpPr>
          <p:nvPr>
            <p:ph type="sldNum" sz="quarter" idx="10"/>
          </p:nvPr>
        </p:nvSpPr>
        <p:spPr/>
        <p:txBody>
          <a:bodyPr/>
          <a:lstStyle/>
          <a:p>
            <a:fld id="{80FEA84F-2533-41EC-939B-9A9CCA5E4A54}" type="slidenum">
              <a:rPr lang="en-GB" smtClean="0"/>
              <a:t>14</a:t>
            </a:fld>
            <a:endParaRPr lang="en-GB"/>
          </a:p>
        </p:txBody>
      </p:sp>
    </p:spTree>
    <p:extLst>
      <p:ext uri="{BB962C8B-B14F-4D97-AF65-F5344CB8AC3E}">
        <p14:creationId xmlns:p14="http://schemas.microsoft.com/office/powerpoint/2010/main" val="311972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0FEA84F-2533-41EC-939B-9A9CCA5E4A54}" type="slidenum">
              <a:rPr lang="en-GB" smtClean="0"/>
              <a:t>15</a:t>
            </a:fld>
            <a:endParaRPr lang="en-GB"/>
          </a:p>
        </p:txBody>
      </p:sp>
    </p:spTree>
    <p:extLst>
      <p:ext uri="{BB962C8B-B14F-4D97-AF65-F5344CB8AC3E}">
        <p14:creationId xmlns:p14="http://schemas.microsoft.com/office/powerpoint/2010/main" val="2289249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r>
              <a:rPr lang="fr-FR" dirty="0" err="1" smtClean="0"/>
              <a:t>Work</a:t>
            </a:r>
            <a:r>
              <a:rPr lang="fr-FR" dirty="0" smtClean="0"/>
              <a:t> Force 30 Millions : </a:t>
            </a:r>
          </a:p>
          <a:p>
            <a:r>
              <a:rPr lang="fr-FR" dirty="0" smtClean="0"/>
              <a:t>	- </a:t>
            </a:r>
            <a:r>
              <a:rPr lang="fr-FR" dirty="0" err="1" smtClean="0"/>
              <a:t>working</a:t>
            </a:r>
            <a:r>
              <a:rPr lang="fr-FR" dirty="0" smtClean="0"/>
              <a:t> population </a:t>
            </a:r>
            <a:r>
              <a:rPr lang="fr-FR" dirty="0" err="1" smtClean="0"/>
              <a:t>required</a:t>
            </a:r>
            <a:r>
              <a:rPr lang="fr-FR" dirty="0" smtClean="0"/>
              <a:t> (potentiel jobs) in 2020 (</a:t>
            </a:r>
            <a:r>
              <a:rPr lang="fr-FR" dirty="0" err="1" smtClean="0"/>
              <a:t>with</a:t>
            </a:r>
            <a:r>
              <a:rPr lang="fr-FR" dirty="0" smtClean="0"/>
              <a:t> a </a:t>
            </a:r>
            <a:r>
              <a:rPr lang="fr-FR" dirty="0" err="1" smtClean="0"/>
              <a:t>unemployment</a:t>
            </a:r>
            <a:r>
              <a:rPr lang="fr-FR" dirty="0" smtClean="0"/>
              <a:t> rate à 5,5%)</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	- </a:t>
            </a:r>
            <a:r>
              <a:rPr lang="fr-FR" altLang="fr-FR" sz="1200" dirty="0" err="1" smtClean="0">
                <a:solidFill>
                  <a:srgbClr val="000000"/>
                </a:solidFill>
                <a:latin typeface="Arial" charset="0"/>
              </a:rPr>
              <a:t>Projected</a:t>
            </a:r>
            <a:r>
              <a:rPr lang="fr-FR" altLang="fr-FR" sz="1200" dirty="0" smtClean="0">
                <a:solidFill>
                  <a:srgbClr val="000000"/>
                </a:solidFill>
                <a:latin typeface="Arial" charset="0"/>
              </a:rPr>
              <a:t> </a:t>
            </a:r>
            <a:r>
              <a:rPr lang="fr-FR" altLang="fr-FR" sz="1200" dirty="0" err="1" smtClean="0">
                <a:solidFill>
                  <a:srgbClr val="000000"/>
                </a:solidFill>
                <a:latin typeface="Arial" charset="0"/>
              </a:rPr>
              <a:t>working</a:t>
            </a:r>
            <a:r>
              <a:rPr lang="fr-FR" altLang="fr-FR" sz="1200" dirty="0" smtClean="0">
                <a:solidFill>
                  <a:srgbClr val="000000"/>
                </a:solidFill>
                <a:latin typeface="Arial" charset="0"/>
              </a:rPr>
              <a:t> population</a:t>
            </a:r>
            <a:r>
              <a:rPr lang="fr-FR" altLang="fr-FR" sz="1200" baseline="0" dirty="0" smtClean="0">
                <a:solidFill>
                  <a:srgbClr val="000000"/>
                </a:solidFill>
                <a:latin typeface="Arial" charset="0"/>
              </a:rPr>
              <a:t> in </a:t>
            </a:r>
            <a:r>
              <a:rPr lang="fr-FR" altLang="fr-FR" sz="1200" dirty="0" smtClean="0">
                <a:solidFill>
                  <a:srgbClr val="000000"/>
                </a:solidFill>
                <a:latin typeface="Arial" charset="0"/>
              </a:rPr>
              <a:t>2020 </a:t>
            </a:r>
            <a:r>
              <a:rPr lang="fr-FR" altLang="fr-FR" sz="1200" dirty="0" err="1" smtClean="0">
                <a:solidFill>
                  <a:srgbClr val="000000"/>
                </a:solidFill>
                <a:latin typeface="Arial" charset="0"/>
              </a:rPr>
              <a:t>with</a:t>
            </a:r>
            <a:r>
              <a:rPr lang="fr-FR" altLang="fr-FR" sz="1200" dirty="0" smtClean="0">
                <a:solidFill>
                  <a:srgbClr val="000000"/>
                </a:solidFill>
                <a:latin typeface="Arial" charset="0"/>
              </a:rPr>
              <a:t> an </a:t>
            </a:r>
            <a:r>
              <a:rPr lang="fr-FR" altLang="fr-FR" sz="1200" dirty="0" err="1" smtClean="0">
                <a:solidFill>
                  <a:srgbClr val="000000"/>
                </a:solidFill>
                <a:latin typeface="Arial" charset="0"/>
              </a:rPr>
              <a:t>employment</a:t>
            </a:r>
            <a:r>
              <a:rPr lang="fr-FR" altLang="fr-FR" sz="1200" dirty="0" smtClean="0">
                <a:solidFill>
                  <a:srgbClr val="000000"/>
                </a:solidFill>
                <a:latin typeface="Arial" charset="0"/>
              </a:rPr>
              <a:t> rate of 72.7%</a:t>
            </a:r>
            <a:endParaRPr lang="fr-FR" altLang="fr-FR" dirty="0" smtClean="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smtClean="0"/>
          </a:p>
          <a:p>
            <a:r>
              <a:rPr lang="fr-FR" dirty="0" smtClean="0"/>
              <a:t>Surplus </a:t>
            </a:r>
            <a:r>
              <a:rPr lang="fr-FR" dirty="0" err="1" smtClean="0"/>
              <a:t>vacancies</a:t>
            </a:r>
            <a:r>
              <a:rPr lang="fr-FR" dirty="0" smtClean="0"/>
              <a:t> in High </a:t>
            </a:r>
            <a:r>
              <a:rPr lang="fr-FR" dirty="0" err="1" smtClean="0"/>
              <a:t>qualified</a:t>
            </a:r>
            <a:r>
              <a:rPr lang="fr-FR" dirty="0" smtClean="0"/>
              <a:t> </a:t>
            </a:r>
            <a:r>
              <a:rPr lang="fr-FR" dirty="0" err="1" smtClean="0"/>
              <a:t>level</a:t>
            </a:r>
            <a:r>
              <a:rPr lang="fr-FR" baseline="0" dirty="0" smtClean="0"/>
              <a:t> of </a:t>
            </a:r>
            <a:r>
              <a:rPr lang="fr-FR" baseline="0" dirty="0" err="1" smtClean="0"/>
              <a:t>activities</a:t>
            </a:r>
            <a:endParaRPr lang="fr-FR" baseline="0" dirty="0" smtClean="0"/>
          </a:p>
          <a:p>
            <a:r>
              <a:rPr lang="fr-FR" baseline="0" dirty="0" err="1" smtClean="0"/>
              <a:t>Vacancy</a:t>
            </a:r>
            <a:r>
              <a:rPr lang="fr-FR" baseline="0" dirty="0" smtClean="0"/>
              <a:t> </a:t>
            </a:r>
            <a:r>
              <a:rPr lang="fr-FR" baseline="0" dirty="0" err="1" smtClean="0"/>
              <a:t>Shortfall</a:t>
            </a:r>
            <a:r>
              <a:rPr lang="fr-FR" baseline="0" dirty="0" smtClean="0"/>
              <a:t> for </a:t>
            </a:r>
            <a:r>
              <a:rPr lang="fr-FR" baseline="0" dirty="0" err="1" smtClean="0"/>
              <a:t>low</a:t>
            </a:r>
            <a:r>
              <a:rPr lang="fr-FR" baseline="0" dirty="0" smtClean="0"/>
              <a:t> </a:t>
            </a:r>
            <a:r>
              <a:rPr lang="fr-FR" baseline="0" dirty="0" err="1" smtClean="0"/>
              <a:t>skilled</a:t>
            </a:r>
            <a:r>
              <a:rPr lang="fr-FR" baseline="0" dirty="0" smtClean="0"/>
              <a:t> </a:t>
            </a:r>
            <a:r>
              <a:rPr lang="fr-FR" baseline="0" dirty="0" err="1" smtClean="0"/>
              <a:t>workforce</a:t>
            </a:r>
            <a:r>
              <a:rPr lang="fr-FR" baseline="0" dirty="0" smtClean="0"/>
              <a:t> </a:t>
            </a:r>
            <a:r>
              <a:rPr lang="fr-FR" baseline="0" dirty="0" err="1" smtClean="0"/>
              <a:t>available</a:t>
            </a:r>
            <a:endParaRPr lang="fr-FR" dirty="0"/>
          </a:p>
        </p:txBody>
      </p:sp>
      <p:sp>
        <p:nvSpPr>
          <p:cNvPr id="4" name="Espace réservé du numéro de diapositive 3"/>
          <p:cNvSpPr>
            <a:spLocks noGrp="1"/>
          </p:cNvSpPr>
          <p:nvPr>
            <p:ph type="sldNum" sz="quarter" idx="10"/>
          </p:nvPr>
        </p:nvSpPr>
        <p:spPr/>
        <p:txBody>
          <a:bodyPr/>
          <a:lstStyle/>
          <a:p>
            <a:fld id="{80FEA84F-2533-41EC-939B-9A9CCA5E4A54}" type="slidenum">
              <a:rPr lang="en-GB" smtClean="0"/>
              <a:t>16</a:t>
            </a:fld>
            <a:endParaRPr lang="en-GB"/>
          </a:p>
        </p:txBody>
      </p:sp>
    </p:spTree>
    <p:extLst>
      <p:ext uri="{BB962C8B-B14F-4D97-AF65-F5344CB8AC3E}">
        <p14:creationId xmlns:p14="http://schemas.microsoft.com/office/powerpoint/2010/main" val="3942445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0FEA84F-2533-41EC-939B-9A9CCA5E4A54}" type="slidenum">
              <a:rPr lang="en-GB" smtClean="0"/>
              <a:t>17</a:t>
            </a:fld>
            <a:endParaRPr lang="en-GB"/>
          </a:p>
        </p:txBody>
      </p:sp>
    </p:spTree>
    <p:extLst>
      <p:ext uri="{BB962C8B-B14F-4D97-AF65-F5344CB8AC3E}">
        <p14:creationId xmlns:p14="http://schemas.microsoft.com/office/powerpoint/2010/main" val="1939814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From</a:t>
            </a:r>
            <a:r>
              <a:rPr lang="fr-FR" dirty="0" smtClean="0"/>
              <a:t> </a:t>
            </a:r>
            <a:r>
              <a:rPr lang="fr-FR" dirty="0" err="1" smtClean="0"/>
              <a:t>employment</a:t>
            </a:r>
            <a:r>
              <a:rPr lang="fr-FR" baseline="0" dirty="0" smtClean="0"/>
              <a:t> </a:t>
            </a:r>
            <a:r>
              <a:rPr lang="fr-FR" baseline="0" dirty="0" err="1" smtClean="0"/>
              <a:t>policy</a:t>
            </a:r>
            <a:r>
              <a:rPr lang="fr-FR" baseline="0" dirty="0" smtClean="0"/>
              <a:t> </a:t>
            </a:r>
            <a:r>
              <a:rPr lang="fr-FR" baseline="0" dirty="0" err="1" smtClean="0"/>
              <a:t>observatory</a:t>
            </a:r>
            <a:r>
              <a:rPr lang="fr-FR" baseline="0" dirty="0" smtClean="0"/>
              <a:t> </a:t>
            </a:r>
            <a:r>
              <a:rPr lang="fr-FR" baseline="0" dirty="0" err="1" smtClean="0"/>
              <a:t>study</a:t>
            </a:r>
            <a:endParaRPr lang="fr-FR" dirty="0"/>
          </a:p>
        </p:txBody>
      </p:sp>
      <p:sp>
        <p:nvSpPr>
          <p:cNvPr id="4" name="Espace réservé du numéro de diapositive 3"/>
          <p:cNvSpPr>
            <a:spLocks noGrp="1"/>
          </p:cNvSpPr>
          <p:nvPr>
            <p:ph type="sldNum" sz="quarter" idx="10"/>
          </p:nvPr>
        </p:nvSpPr>
        <p:spPr/>
        <p:txBody>
          <a:bodyPr/>
          <a:lstStyle/>
          <a:p>
            <a:fld id="{80FEA84F-2533-41EC-939B-9A9CCA5E4A54}" type="slidenum">
              <a:rPr lang="en-GB" smtClean="0"/>
              <a:t>19</a:t>
            </a:fld>
            <a:endParaRPr lang="en-GB"/>
          </a:p>
        </p:txBody>
      </p:sp>
    </p:spTree>
    <p:extLst>
      <p:ext uri="{BB962C8B-B14F-4D97-AF65-F5344CB8AC3E}">
        <p14:creationId xmlns:p14="http://schemas.microsoft.com/office/powerpoint/2010/main" val="3754781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Jochen </a:t>
            </a:r>
            <a:r>
              <a:rPr lang="fr-FR" dirty="0" err="1" smtClean="0"/>
              <a:t>Kluve</a:t>
            </a:r>
            <a:r>
              <a:rPr lang="fr-FR" dirty="0" smtClean="0"/>
              <a:t> : A </a:t>
            </a:r>
            <a:r>
              <a:rPr lang="fr-FR" dirty="0" err="1" smtClean="0"/>
              <a:t>review</a:t>
            </a:r>
            <a:r>
              <a:rPr lang="fr-FR" dirty="0" smtClean="0"/>
              <a:t> of ALMP </a:t>
            </a:r>
            <a:r>
              <a:rPr lang="fr-FR" dirty="0" err="1" smtClean="0"/>
              <a:t>Effectiveness</a:t>
            </a:r>
            <a:r>
              <a:rPr lang="fr-FR" dirty="0" smtClean="0"/>
              <a:t> : </a:t>
            </a:r>
            <a:r>
              <a:rPr lang="fr-FR" dirty="0" err="1" smtClean="0"/>
              <a:t>presented</a:t>
            </a:r>
            <a:r>
              <a:rPr lang="fr-FR" baseline="0" dirty="0" smtClean="0"/>
              <a:t> to </a:t>
            </a:r>
            <a:r>
              <a:rPr lang="fr-FR" baseline="0" dirty="0" err="1" smtClean="0"/>
              <a:t>Seminar</a:t>
            </a:r>
            <a:r>
              <a:rPr lang="fr-FR" baseline="0" dirty="0" smtClean="0"/>
              <a:t> </a:t>
            </a:r>
            <a:r>
              <a:rPr lang="fr-FR" baseline="0" dirty="0" err="1" smtClean="0"/>
              <a:t>organised</a:t>
            </a:r>
            <a:r>
              <a:rPr lang="fr-FR" baseline="0" dirty="0" smtClean="0"/>
              <a:t> by the </a:t>
            </a:r>
            <a:r>
              <a:rPr lang="fr-FR" baseline="0" dirty="0" err="1" smtClean="0"/>
              <a:t>European</a:t>
            </a:r>
            <a:r>
              <a:rPr lang="fr-FR" baseline="0" dirty="0" smtClean="0"/>
              <a:t> Commission April 2014</a:t>
            </a:r>
          </a:p>
          <a:p>
            <a:endParaRPr lang="fr-FR" baseline="0" dirty="0" smtClean="0"/>
          </a:p>
          <a:p>
            <a:r>
              <a:rPr lang="fr-FR" baseline="0" dirty="0" smtClean="0"/>
              <a:t>In </a:t>
            </a:r>
            <a:r>
              <a:rPr lang="fr-FR" baseline="0" dirty="0" err="1" smtClean="0"/>
              <a:t>this</a:t>
            </a:r>
            <a:r>
              <a:rPr lang="fr-FR" baseline="0" dirty="0" smtClean="0"/>
              <a:t> </a:t>
            </a:r>
            <a:r>
              <a:rPr lang="fr-FR" baseline="0" dirty="0" err="1" smtClean="0"/>
              <a:t>study</a:t>
            </a:r>
            <a:r>
              <a:rPr lang="fr-FR" baseline="0" dirty="0" smtClean="0"/>
              <a:t> (</a:t>
            </a:r>
            <a:r>
              <a:rPr lang="fr-FR" baseline="0" dirty="0" err="1" smtClean="0"/>
              <a:t>from</a:t>
            </a:r>
            <a:r>
              <a:rPr lang="fr-FR" baseline="0" dirty="0" smtClean="0"/>
              <a:t> </a:t>
            </a:r>
            <a:r>
              <a:rPr lang="fr-FR" baseline="0" dirty="0" err="1" smtClean="0"/>
              <a:t>around</a:t>
            </a:r>
            <a:r>
              <a:rPr lang="fr-FR" baseline="0" dirty="0" smtClean="0"/>
              <a:t> 200 </a:t>
            </a:r>
            <a:r>
              <a:rPr lang="fr-FR" baseline="0" dirty="0" err="1" smtClean="0"/>
              <a:t>european</a:t>
            </a:r>
            <a:r>
              <a:rPr lang="fr-FR" baseline="0" dirty="0" smtClean="0"/>
              <a:t> </a:t>
            </a:r>
            <a:r>
              <a:rPr lang="fr-FR" baseline="0" dirty="0" err="1" smtClean="0"/>
              <a:t>evaluations</a:t>
            </a:r>
            <a:r>
              <a:rPr lang="fr-FR" baseline="0" dirty="0" smtClean="0"/>
              <a:t> reports </a:t>
            </a:r>
            <a:r>
              <a:rPr lang="fr-FR" baseline="0" dirty="0" err="1" smtClean="0"/>
              <a:t>included</a:t>
            </a:r>
            <a:r>
              <a:rPr lang="fr-FR" baseline="0" dirty="0" smtClean="0"/>
              <a:t>)</a:t>
            </a:r>
          </a:p>
          <a:p>
            <a:endParaRPr lang="fr-FR" baseline="0" dirty="0" smtClean="0"/>
          </a:p>
          <a:p>
            <a:r>
              <a:rPr lang="fr-FR" baseline="0" dirty="0" smtClean="0"/>
              <a:t>It </a:t>
            </a:r>
            <a:r>
              <a:rPr lang="fr-FR" baseline="0" dirty="0" err="1" smtClean="0"/>
              <a:t>provides</a:t>
            </a:r>
            <a:r>
              <a:rPr lang="fr-FR" baseline="0" dirty="0" smtClean="0"/>
              <a:t> </a:t>
            </a:r>
            <a:r>
              <a:rPr lang="fr-FR" baseline="0" dirty="0" err="1" smtClean="0"/>
              <a:t>some</a:t>
            </a:r>
            <a:r>
              <a:rPr lang="fr-FR" baseline="0" dirty="0" smtClean="0"/>
              <a:t> </a:t>
            </a:r>
            <a:r>
              <a:rPr lang="fr-FR" baseline="0" dirty="0" err="1" smtClean="0"/>
              <a:t>assessment</a:t>
            </a:r>
            <a:r>
              <a:rPr lang="fr-FR" baseline="0" dirty="0" smtClean="0"/>
              <a:t> of four intervention types</a:t>
            </a:r>
          </a:p>
          <a:p>
            <a:r>
              <a:rPr lang="fr-FR" baseline="0" dirty="0" smtClean="0"/>
              <a:t> It tells </a:t>
            </a:r>
            <a:r>
              <a:rPr lang="fr-FR" baseline="0" dirty="0" err="1" smtClean="0"/>
              <a:t>also</a:t>
            </a:r>
            <a:r>
              <a:rPr lang="fr-FR" baseline="0" dirty="0" smtClean="0"/>
              <a:t> </a:t>
            </a:r>
            <a:r>
              <a:rPr lang="fr-FR" baseline="0" dirty="0" err="1" smtClean="0"/>
              <a:t>that</a:t>
            </a:r>
            <a:r>
              <a:rPr lang="fr-FR" baseline="0" dirty="0" smtClean="0"/>
              <a:t> </a:t>
            </a:r>
            <a:r>
              <a:rPr lang="fr-FR" baseline="0" dirty="0" err="1" smtClean="0"/>
              <a:t>compared</a:t>
            </a:r>
            <a:r>
              <a:rPr lang="fr-FR" baseline="0" dirty="0" smtClean="0"/>
              <a:t> to </a:t>
            </a:r>
            <a:r>
              <a:rPr lang="fr-FR" baseline="0" dirty="0" err="1" smtClean="0"/>
              <a:t>isoleted</a:t>
            </a:r>
            <a:r>
              <a:rPr lang="fr-FR" baseline="0" dirty="0" smtClean="0"/>
              <a:t> </a:t>
            </a:r>
            <a:r>
              <a:rPr lang="fr-FR" baseline="0" dirty="0" err="1" smtClean="0"/>
              <a:t>measures</a:t>
            </a:r>
            <a:r>
              <a:rPr lang="fr-FR" baseline="0" dirty="0" smtClean="0"/>
              <a:t>, the </a:t>
            </a:r>
            <a:r>
              <a:rPr lang="fr-FR" baseline="0" dirty="0" err="1" smtClean="0"/>
              <a:t>combination</a:t>
            </a:r>
            <a:r>
              <a:rPr lang="fr-FR" baseline="0" dirty="0" smtClean="0"/>
              <a:t> of </a:t>
            </a:r>
            <a:r>
              <a:rPr lang="fr-FR" baseline="0" dirty="0" err="1" smtClean="0"/>
              <a:t>measures</a:t>
            </a:r>
            <a:r>
              <a:rPr lang="fr-FR" baseline="0" dirty="0" smtClean="0"/>
              <a:t> </a:t>
            </a:r>
            <a:r>
              <a:rPr lang="fr-FR" baseline="0" dirty="0" err="1" smtClean="0"/>
              <a:t>into</a:t>
            </a:r>
            <a:r>
              <a:rPr lang="fr-FR" baseline="0" dirty="0" smtClean="0"/>
              <a:t> </a:t>
            </a:r>
            <a:r>
              <a:rPr lang="fr-FR" baseline="0" dirty="0" err="1" smtClean="0"/>
              <a:t>integrated</a:t>
            </a:r>
            <a:r>
              <a:rPr lang="fr-FR" baseline="0" dirty="0" smtClean="0"/>
              <a:t> packages </a:t>
            </a:r>
            <a:r>
              <a:rPr lang="fr-FR" baseline="0" dirty="0" err="1" smtClean="0"/>
              <a:t>is</a:t>
            </a:r>
            <a:r>
              <a:rPr lang="fr-FR" baseline="0" dirty="0" smtClean="0"/>
              <a:t> </a:t>
            </a:r>
            <a:r>
              <a:rPr lang="fr-FR" baseline="0" dirty="0" err="1" smtClean="0"/>
              <a:t>often</a:t>
            </a:r>
            <a:r>
              <a:rPr lang="fr-FR" baseline="0" dirty="0" smtClean="0"/>
              <a:t> more effective, </a:t>
            </a:r>
            <a:r>
              <a:rPr lang="fr-FR" baseline="0" dirty="0" err="1" smtClean="0"/>
              <a:t>wether</a:t>
            </a:r>
            <a:r>
              <a:rPr lang="fr-FR" baseline="0" dirty="0" smtClean="0"/>
              <a:t> </a:t>
            </a:r>
            <a:r>
              <a:rPr lang="fr-FR" baseline="0" dirty="0" err="1" smtClean="0"/>
              <a:t>sequential</a:t>
            </a:r>
            <a:r>
              <a:rPr lang="fr-FR" baseline="0" dirty="0" smtClean="0"/>
              <a:t> </a:t>
            </a:r>
            <a:r>
              <a:rPr lang="fr-FR" baseline="0" dirty="0" err="1" smtClean="0"/>
              <a:t>ones</a:t>
            </a:r>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80FEA84F-2533-41EC-939B-9A9CCA5E4A54}" type="slidenum">
              <a:rPr lang="en-GB" smtClean="0"/>
              <a:t>20</a:t>
            </a:fld>
            <a:endParaRPr lang="en-GB"/>
          </a:p>
        </p:txBody>
      </p:sp>
    </p:spTree>
    <p:extLst>
      <p:ext uri="{BB962C8B-B14F-4D97-AF65-F5344CB8AC3E}">
        <p14:creationId xmlns:p14="http://schemas.microsoft.com/office/powerpoint/2010/main" val="4124552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0FEA84F-2533-41EC-939B-9A9CCA5E4A54}" type="slidenum">
              <a:rPr lang="en-GB" smtClean="0"/>
              <a:t>21</a:t>
            </a:fld>
            <a:endParaRPr lang="en-GB"/>
          </a:p>
        </p:txBody>
      </p:sp>
    </p:spTree>
    <p:extLst>
      <p:ext uri="{BB962C8B-B14F-4D97-AF65-F5344CB8AC3E}">
        <p14:creationId xmlns:p14="http://schemas.microsoft.com/office/powerpoint/2010/main" val="1811319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25" y="704850"/>
            <a:ext cx="4953000" cy="3714750"/>
          </a:xfrm>
        </p:spPr>
      </p:sp>
      <p:sp>
        <p:nvSpPr>
          <p:cNvPr id="3" name="Espace réservé des commentaires 2"/>
          <p:cNvSpPr>
            <a:spLocks noGrp="1"/>
          </p:cNvSpPr>
          <p:nvPr>
            <p:ph type="body" idx="1"/>
          </p:nvPr>
        </p:nvSpPr>
        <p:spPr>
          <a:xfrm>
            <a:off x="648246" y="4736976"/>
            <a:ext cx="5416550" cy="4457700"/>
          </a:xfrm>
        </p:spPr>
        <p:txBody>
          <a:bodyPr/>
          <a:lstStyle/>
          <a:p>
            <a:r>
              <a:rPr lang="fr-FR" dirty="0" smtClean="0"/>
              <a:t>1) </a:t>
            </a:r>
            <a:r>
              <a:rPr lang="fr-FR" b="1" dirty="0" err="1" smtClean="0"/>
              <a:t>My</a:t>
            </a:r>
            <a:r>
              <a:rPr lang="fr-FR" b="1" dirty="0" smtClean="0"/>
              <a:t> Scope </a:t>
            </a:r>
            <a:r>
              <a:rPr lang="fr-FR" b="1" dirty="0" err="1" smtClean="0"/>
              <a:t>will</a:t>
            </a:r>
            <a:r>
              <a:rPr lang="fr-FR" b="1" dirty="0" smtClean="0"/>
              <a:t> </a:t>
            </a:r>
            <a:r>
              <a:rPr lang="fr-FR" b="1" dirty="0" err="1" smtClean="0"/>
              <a:t>be</a:t>
            </a:r>
            <a:r>
              <a:rPr lang="fr-FR" b="1" dirty="0" smtClean="0"/>
              <a:t> : </a:t>
            </a:r>
            <a:r>
              <a:rPr lang="fr-FR" b="1" dirty="0" err="1" smtClean="0"/>
              <a:t>Both</a:t>
            </a:r>
            <a:r>
              <a:rPr lang="fr-FR" b="1" dirty="0" smtClean="0"/>
              <a:t> for Europe and France</a:t>
            </a:r>
          </a:p>
          <a:p>
            <a:r>
              <a:rPr lang="fr-FR" dirty="0" smtClean="0"/>
              <a:t>I </a:t>
            </a:r>
            <a:r>
              <a:rPr lang="fr-FR" dirty="0" err="1" smtClean="0"/>
              <a:t>will</a:t>
            </a:r>
            <a:r>
              <a:rPr lang="fr-FR" dirty="0" smtClean="0"/>
              <a:t> </a:t>
            </a:r>
            <a:r>
              <a:rPr lang="fr-FR" dirty="0" err="1" smtClean="0"/>
              <a:t>highlight</a:t>
            </a:r>
            <a:r>
              <a:rPr lang="fr-FR" dirty="0" smtClean="0"/>
              <a:t> the main </a:t>
            </a:r>
            <a:r>
              <a:rPr lang="fr-FR" dirty="0" err="1" smtClean="0"/>
              <a:t>Role</a:t>
            </a:r>
            <a:r>
              <a:rPr lang="fr-FR" dirty="0" smtClean="0"/>
              <a:t> of Public </a:t>
            </a:r>
            <a:r>
              <a:rPr lang="fr-FR" dirty="0" err="1" smtClean="0"/>
              <a:t>Employment</a:t>
            </a:r>
            <a:r>
              <a:rPr lang="fr-FR" dirty="0" smtClean="0"/>
              <a:t> Service for </a:t>
            </a:r>
            <a:r>
              <a:rPr lang="fr-FR" dirty="0" err="1" smtClean="0"/>
              <a:t>supporting</a:t>
            </a:r>
            <a:r>
              <a:rPr lang="fr-FR" dirty="0" smtClean="0"/>
              <a:t> </a:t>
            </a:r>
            <a:r>
              <a:rPr lang="fr-FR" dirty="0" err="1" smtClean="0"/>
              <a:t>access</a:t>
            </a:r>
            <a:r>
              <a:rPr lang="fr-FR" baseline="0" dirty="0" smtClean="0"/>
              <a:t> and return to </a:t>
            </a:r>
            <a:r>
              <a:rPr lang="fr-FR" baseline="0" dirty="0" err="1" smtClean="0"/>
              <a:t>work</a:t>
            </a:r>
            <a:r>
              <a:rPr lang="fr-FR" baseline="0" dirty="0" smtClean="0"/>
              <a:t>, </a:t>
            </a:r>
            <a:r>
              <a:rPr lang="fr-FR" dirty="0" smtClean="0"/>
              <a:t>as the manager of Labour </a:t>
            </a:r>
            <a:r>
              <a:rPr lang="fr-FR" dirty="0" err="1" smtClean="0"/>
              <a:t>Market</a:t>
            </a:r>
            <a:r>
              <a:rPr lang="fr-FR" dirty="0" smtClean="0"/>
              <a:t> and the </a:t>
            </a:r>
            <a:r>
              <a:rPr lang="fr-FR" dirty="0" err="1" smtClean="0"/>
              <a:t>implamentor</a:t>
            </a:r>
            <a:r>
              <a:rPr lang="fr-FR" dirty="0" smtClean="0"/>
              <a:t> of</a:t>
            </a:r>
            <a:r>
              <a:rPr lang="fr-FR" baseline="0" dirty="0" smtClean="0"/>
              <a:t> ALMP (and </a:t>
            </a:r>
            <a:r>
              <a:rPr lang="fr-FR" baseline="0" dirty="0" err="1" smtClean="0"/>
              <a:t>employment</a:t>
            </a:r>
            <a:r>
              <a:rPr lang="fr-FR" baseline="0" dirty="0" smtClean="0"/>
              <a:t> </a:t>
            </a:r>
            <a:r>
              <a:rPr lang="fr-FR" baseline="0" dirty="0" err="1" smtClean="0"/>
              <a:t>policies</a:t>
            </a:r>
            <a:r>
              <a:rPr lang="fr-FR" baseline="0" dirty="0" smtClean="0"/>
              <a:t>) , </a:t>
            </a:r>
            <a:r>
              <a:rPr lang="fr-FR" baseline="0" dirty="0" err="1" smtClean="0"/>
              <a:t>facing</a:t>
            </a:r>
            <a:r>
              <a:rPr lang="fr-FR" baseline="0" dirty="0" smtClean="0"/>
              <a:t> to major Challenges</a:t>
            </a:r>
          </a:p>
          <a:p>
            <a:r>
              <a:rPr lang="fr-FR" baseline="0" dirty="0" err="1" smtClean="0"/>
              <a:t>After</a:t>
            </a:r>
            <a:r>
              <a:rPr lang="fr-FR" baseline="0" dirty="0" smtClean="0"/>
              <a:t> </a:t>
            </a:r>
            <a:r>
              <a:rPr lang="fr-FR" baseline="0" dirty="0" err="1" smtClean="0"/>
              <a:t>introducing</a:t>
            </a:r>
            <a:r>
              <a:rPr lang="fr-FR" baseline="0" dirty="0" smtClean="0"/>
              <a:t> </a:t>
            </a:r>
            <a:r>
              <a:rPr lang="fr-FR" baseline="0" dirty="0" err="1" smtClean="0"/>
              <a:t>some</a:t>
            </a:r>
            <a:r>
              <a:rPr lang="fr-FR" baseline="0" dirty="0" smtClean="0"/>
              <a:t> key </a:t>
            </a:r>
            <a:r>
              <a:rPr lang="fr-FR" baseline="0" dirty="0" err="1" smtClean="0"/>
              <a:t>facts</a:t>
            </a:r>
            <a:r>
              <a:rPr lang="fr-FR" baseline="0" dirty="0" smtClean="0"/>
              <a:t> and figures  I </a:t>
            </a:r>
            <a:r>
              <a:rPr lang="fr-FR" baseline="0" dirty="0" err="1" smtClean="0"/>
              <a:t>will</a:t>
            </a:r>
            <a:r>
              <a:rPr lang="fr-FR" baseline="0" dirty="0" smtClean="0"/>
              <a:t> </a:t>
            </a:r>
            <a:r>
              <a:rPr lang="fr-FR" baseline="0" dirty="0" err="1" smtClean="0"/>
              <a:t>deliver</a:t>
            </a:r>
            <a:r>
              <a:rPr lang="fr-FR" baseline="0" dirty="0" smtClean="0"/>
              <a:t> </a:t>
            </a:r>
            <a:r>
              <a:rPr lang="fr-FR" baseline="0" dirty="0" err="1" smtClean="0"/>
              <a:t>some</a:t>
            </a:r>
            <a:r>
              <a:rPr lang="fr-FR" baseline="0" dirty="0" smtClean="0"/>
              <a:t> information about the </a:t>
            </a:r>
            <a:r>
              <a:rPr lang="fr-FR" baseline="0" dirty="0" err="1" smtClean="0"/>
              <a:t>evolution</a:t>
            </a:r>
            <a:r>
              <a:rPr lang="fr-FR" baseline="0" dirty="0" smtClean="0"/>
              <a:t> of the </a:t>
            </a:r>
            <a:r>
              <a:rPr lang="fr-FR" baseline="0" dirty="0" err="1" smtClean="0"/>
              <a:t>Role</a:t>
            </a:r>
            <a:r>
              <a:rPr lang="fr-FR" baseline="0" dirty="0" smtClean="0"/>
              <a:t>, missions, </a:t>
            </a:r>
            <a:r>
              <a:rPr lang="fr-FR" baseline="0" dirty="0" err="1" smtClean="0"/>
              <a:t>tasks</a:t>
            </a:r>
            <a:r>
              <a:rPr lang="fr-FR" baseline="0" dirty="0" smtClean="0"/>
              <a:t> of PES in the </a:t>
            </a:r>
            <a:r>
              <a:rPr lang="fr-FR" baseline="0" dirty="0" err="1" smtClean="0"/>
              <a:t>context</a:t>
            </a:r>
            <a:r>
              <a:rPr lang="fr-FR" baseline="0" dirty="0" smtClean="0"/>
              <a:t> of </a:t>
            </a:r>
            <a:r>
              <a:rPr lang="fr-FR" baseline="0" dirty="0" err="1" smtClean="0"/>
              <a:t>great</a:t>
            </a:r>
            <a:r>
              <a:rPr lang="fr-FR" baseline="0" dirty="0" smtClean="0"/>
              <a:t> change in </a:t>
            </a:r>
            <a:r>
              <a:rPr lang="fr-FR" baseline="0" dirty="0" err="1" smtClean="0"/>
              <a:t>their</a:t>
            </a:r>
            <a:r>
              <a:rPr lang="fr-FR" baseline="0" dirty="0" smtClean="0"/>
              <a:t> </a:t>
            </a:r>
            <a:r>
              <a:rPr lang="fr-FR" baseline="0" dirty="0" err="1" smtClean="0"/>
              <a:t>context</a:t>
            </a:r>
            <a:r>
              <a:rPr lang="fr-FR" baseline="0" dirty="0" smtClean="0"/>
              <a:t> and the </a:t>
            </a:r>
            <a:r>
              <a:rPr lang="fr-FR" baseline="0" dirty="0" err="1" smtClean="0"/>
              <a:t>economy</a:t>
            </a:r>
            <a:endParaRPr lang="fr-FR" baseline="0" dirty="0" smtClean="0"/>
          </a:p>
          <a:p>
            <a:r>
              <a:rPr lang="fr-FR" baseline="0" dirty="0" smtClean="0"/>
              <a:t>I </a:t>
            </a:r>
            <a:r>
              <a:rPr lang="fr-FR" baseline="0" dirty="0" err="1" smtClean="0"/>
              <a:t>will</a:t>
            </a:r>
            <a:r>
              <a:rPr lang="fr-FR" baseline="0" dirty="0" smtClean="0"/>
              <a:t> </a:t>
            </a:r>
            <a:r>
              <a:rPr lang="fr-FR" baseline="0" dirty="0" err="1" smtClean="0"/>
              <a:t>give</a:t>
            </a:r>
            <a:r>
              <a:rPr lang="fr-FR" baseline="0" dirty="0" smtClean="0"/>
              <a:t> few short and </a:t>
            </a:r>
            <a:r>
              <a:rPr lang="fr-FR" baseline="0" dirty="0" err="1" smtClean="0"/>
              <a:t>concrete</a:t>
            </a:r>
            <a:r>
              <a:rPr lang="fr-FR" baseline="0" dirty="0" smtClean="0"/>
              <a:t> </a:t>
            </a:r>
            <a:r>
              <a:rPr lang="fr-FR" baseline="0" dirty="0" err="1" smtClean="0"/>
              <a:t>examples</a:t>
            </a:r>
            <a:r>
              <a:rPr lang="fr-FR" baseline="0" dirty="0" smtClean="0"/>
              <a:t> </a:t>
            </a:r>
            <a:r>
              <a:rPr lang="fr-FR" baseline="0" dirty="0" err="1" smtClean="0"/>
              <a:t>regarding</a:t>
            </a:r>
            <a:r>
              <a:rPr lang="fr-FR" baseline="0" dirty="0" smtClean="0"/>
              <a:t> the </a:t>
            </a:r>
            <a:r>
              <a:rPr lang="fr-FR" baseline="0" dirty="0" err="1" smtClean="0"/>
              <a:t>link</a:t>
            </a:r>
            <a:r>
              <a:rPr lang="fr-FR" baseline="0" dirty="0" smtClean="0"/>
              <a:t> </a:t>
            </a:r>
            <a:r>
              <a:rPr lang="fr-FR" baseline="0" dirty="0" err="1" smtClean="0"/>
              <a:t>betwwen</a:t>
            </a:r>
            <a:r>
              <a:rPr lang="fr-FR" baseline="0" dirty="0" smtClean="0"/>
              <a:t> PES and Social Protection system (in a modern and « </a:t>
            </a:r>
            <a:r>
              <a:rPr lang="fr-FR" baseline="0" dirty="0" err="1" smtClean="0"/>
              <a:t>broader</a:t>
            </a:r>
            <a:r>
              <a:rPr lang="fr-FR" baseline="0" dirty="0" smtClean="0"/>
              <a:t> » </a:t>
            </a:r>
            <a:r>
              <a:rPr lang="fr-FR" baseline="0" dirty="0" err="1" smtClean="0"/>
              <a:t>sense</a:t>
            </a:r>
            <a:r>
              <a:rPr lang="fr-FR" baseline="0" dirty="0" smtClean="0"/>
              <a:t>) </a:t>
            </a:r>
          </a:p>
          <a:p>
            <a:r>
              <a:rPr lang="fr-FR" baseline="0" dirty="0" smtClean="0"/>
              <a:t>And I Will end by </a:t>
            </a:r>
            <a:r>
              <a:rPr lang="fr-FR" baseline="0" dirty="0" err="1" smtClean="0"/>
              <a:t>underlining</a:t>
            </a:r>
            <a:r>
              <a:rPr lang="fr-FR" baseline="0" dirty="0" smtClean="0"/>
              <a:t> </a:t>
            </a:r>
            <a:r>
              <a:rPr lang="fr-FR" baseline="0" dirty="0" err="1" smtClean="0"/>
              <a:t>some</a:t>
            </a:r>
            <a:r>
              <a:rPr lang="fr-FR" baseline="0" dirty="0" smtClean="0"/>
              <a:t> </a:t>
            </a:r>
            <a:r>
              <a:rPr lang="fr-FR" baseline="0" dirty="0" err="1" smtClean="0"/>
              <a:t>finding</a:t>
            </a:r>
            <a:r>
              <a:rPr lang="fr-FR" baseline="0" dirty="0" smtClean="0"/>
              <a:t> and </a:t>
            </a:r>
            <a:r>
              <a:rPr lang="fr-FR" baseline="0" dirty="0" err="1" smtClean="0"/>
              <a:t>lessons</a:t>
            </a:r>
            <a:r>
              <a:rPr lang="fr-FR" baseline="0" dirty="0" smtClean="0"/>
              <a:t> on </a:t>
            </a:r>
            <a:r>
              <a:rPr lang="fr-FR" baseline="0" dirty="0" err="1" smtClean="0"/>
              <a:t>what</a:t>
            </a:r>
            <a:r>
              <a:rPr lang="fr-FR" baseline="0" dirty="0" smtClean="0"/>
              <a:t> </a:t>
            </a:r>
            <a:r>
              <a:rPr lang="fr-FR" baseline="0" dirty="0" err="1" smtClean="0"/>
              <a:t>works</a:t>
            </a:r>
            <a:r>
              <a:rPr lang="fr-FR" baseline="0" dirty="0" smtClean="0"/>
              <a:t> and </a:t>
            </a:r>
            <a:r>
              <a:rPr lang="fr-FR" baseline="0" dirty="0" err="1" smtClean="0"/>
              <a:t>what</a:t>
            </a:r>
            <a:r>
              <a:rPr lang="fr-FR" baseline="0" dirty="0" smtClean="0"/>
              <a:t> </a:t>
            </a:r>
            <a:r>
              <a:rPr lang="fr-FR" baseline="0" dirty="0" err="1" smtClean="0"/>
              <a:t>doens’t</a:t>
            </a:r>
            <a:r>
              <a:rPr lang="fr-FR" baseline="0" dirty="0" smtClean="0"/>
              <a:t> </a:t>
            </a:r>
            <a:r>
              <a:rPr lang="fr-FR" baseline="0" dirty="0" err="1" smtClean="0"/>
              <a:t>work</a:t>
            </a:r>
            <a:r>
              <a:rPr lang="fr-FR" baseline="0" dirty="0" smtClean="0"/>
              <a:t> in </a:t>
            </a:r>
            <a:r>
              <a:rPr lang="fr-FR" baseline="0" dirty="0" err="1" smtClean="0"/>
              <a:t>our</a:t>
            </a:r>
            <a:r>
              <a:rPr lang="fr-FR" baseline="0" dirty="0" smtClean="0"/>
              <a:t> </a:t>
            </a:r>
            <a:r>
              <a:rPr lang="fr-FR" baseline="0" dirty="0" err="1" smtClean="0"/>
              <a:t>fields</a:t>
            </a:r>
            <a:r>
              <a:rPr lang="fr-FR" baseline="0" dirty="0" smtClean="0"/>
              <a:t> ; and </a:t>
            </a:r>
            <a:r>
              <a:rPr lang="fr-FR" baseline="0" dirty="0" err="1" smtClean="0"/>
              <a:t>pointing</a:t>
            </a:r>
            <a:r>
              <a:rPr lang="fr-FR" baseline="0" dirty="0" smtClean="0"/>
              <a:t> </a:t>
            </a:r>
            <a:r>
              <a:rPr lang="fr-FR" baseline="0" dirty="0" err="1" smtClean="0"/>
              <a:t>which</a:t>
            </a:r>
            <a:r>
              <a:rPr lang="fr-FR" baseline="0" dirty="0" smtClean="0"/>
              <a:t> are the main discussion </a:t>
            </a:r>
            <a:r>
              <a:rPr lang="fr-FR" baseline="0" dirty="0" err="1" smtClean="0"/>
              <a:t>concerning</a:t>
            </a:r>
            <a:r>
              <a:rPr lang="fr-FR" baseline="0" dirty="0" smtClean="0"/>
              <a:t> </a:t>
            </a:r>
            <a:r>
              <a:rPr lang="fr-FR" baseline="0" dirty="0" err="1" smtClean="0"/>
              <a:t>managing</a:t>
            </a:r>
            <a:r>
              <a:rPr lang="fr-FR" baseline="0" dirty="0" smtClean="0"/>
              <a:t> transition on labour </a:t>
            </a:r>
            <a:r>
              <a:rPr lang="fr-FR" baseline="0" dirty="0" err="1" smtClean="0"/>
              <a:t>market</a:t>
            </a: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2) The Europe 2020 strategy puts forward priorities for a smart, sustainable and inclusive growth fostering a high-employment economy delivering social and territorial cohesion.</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It stresses the need for social inclusion and fighting poverty, as well as increasing </a:t>
            </a:r>
            <a:r>
              <a:rPr lang="en-US" sz="1200" b="0" kern="1200" dirty="0" err="1" smtClean="0">
                <a:solidFill>
                  <a:schemeClr val="tx1"/>
                </a:solidFill>
                <a:effectLst/>
                <a:latin typeface="+mn-lt"/>
                <a:ea typeface="+mn-ea"/>
                <a:cs typeface="+mn-cs"/>
              </a:rPr>
              <a:t>labour</a:t>
            </a:r>
            <a:r>
              <a:rPr lang="en-US" sz="1200" b="0" kern="1200" dirty="0" smtClean="0">
                <a:solidFill>
                  <a:schemeClr val="tx1"/>
                </a:solidFill>
                <a:effectLst/>
                <a:latin typeface="+mn-lt"/>
                <a:ea typeface="+mn-ea"/>
                <a:cs typeface="+mn-cs"/>
              </a:rPr>
              <a:t> market participation and creating more and better jobs as essential elements of Europe’s socioeconomic model</a:t>
            </a:r>
            <a:r>
              <a:rPr lang="en-US" sz="1200" b="1" kern="1200" dirty="0" smtClean="0">
                <a:solidFill>
                  <a:schemeClr val="tx1"/>
                </a:solidFill>
                <a:effectLst/>
                <a:latin typeface="+mn-lt"/>
                <a:ea typeface="+mn-ea"/>
                <a:cs typeface="+mn-cs"/>
              </a:rPr>
              <a:t>.</a:t>
            </a:r>
            <a:endParaRPr lang="fr-FR" sz="1200" b="1" kern="1200" dirty="0" smtClean="0">
              <a:solidFill>
                <a:schemeClr val="tx1"/>
              </a:solidFill>
              <a:effectLst/>
              <a:latin typeface="+mn-lt"/>
              <a:ea typeface="+mn-ea"/>
              <a:cs typeface="+mn-cs"/>
            </a:endParaRPr>
          </a:p>
          <a:p>
            <a:endParaRPr lang="fr-FR"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effectLst/>
                <a:latin typeface="+mn-lt"/>
                <a:ea typeface="+mn-ea"/>
                <a:cs typeface="+mn-cs"/>
              </a:rPr>
              <a:t>3)The European Council </a:t>
            </a:r>
            <a:r>
              <a:rPr lang="en-GB" sz="1200" b="1" i="0" kern="1200" dirty="0" smtClean="0">
                <a:solidFill>
                  <a:schemeClr val="tx1"/>
                </a:solidFill>
                <a:effectLst/>
                <a:latin typeface="+mn-lt"/>
                <a:ea typeface="+mn-ea"/>
                <a:cs typeface="+mn-cs"/>
              </a:rPr>
              <a:t>called for the</a:t>
            </a:r>
            <a:r>
              <a:rPr lang="en-GB" sz="1200" i="0" kern="1200" dirty="0" smtClean="0">
                <a:solidFill>
                  <a:schemeClr val="tx1"/>
                </a:solidFill>
                <a:effectLst/>
                <a:latin typeface="+mn-lt"/>
                <a:ea typeface="+mn-ea"/>
                <a:cs typeface="+mn-cs"/>
              </a:rPr>
              <a:t> mobilisation of </a:t>
            </a:r>
            <a:r>
              <a:rPr lang="en-GB" sz="1200" b="1" i="0" kern="1200" dirty="0" smtClean="0">
                <a:solidFill>
                  <a:schemeClr val="tx1"/>
                </a:solidFill>
                <a:effectLst/>
                <a:latin typeface="+mn-lt"/>
                <a:ea typeface="+mn-ea"/>
                <a:cs typeface="+mn-cs"/>
              </a:rPr>
              <a:t>all Union</a:t>
            </a:r>
            <a:r>
              <a:rPr lang="en-GB" sz="1200" i="0" kern="1200" dirty="0" smtClean="0">
                <a:solidFill>
                  <a:schemeClr val="tx1"/>
                </a:solidFill>
                <a:effectLst/>
                <a:latin typeface="+mn-lt"/>
                <a:ea typeface="+mn-ea"/>
                <a:cs typeface="+mn-cs"/>
              </a:rPr>
              <a:t> policies to support the achievement of the common objectives and invited the Member States to </a:t>
            </a:r>
            <a:r>
              <a:rPr lang="en-GB" sz="1200" b="1" i="0" kern="1200" dirty="0" smtClean="0">
                <a:solidFill>
                  <a:schemeClr val="tx1"/>
                </a:solidFill>
                <a:effectLst/>
                <a:latin typeface="+mn-lt"/>
                <a:ea typeface="+mn-ea"/>
                <a:cs typeface="+mn-cs"/>
              </a:rPr>
              <a:t>take enhanced</a:t>
            </a:r>
            <a:r>
              <a:rPr lang="en-GB" sz="1200" i="0" kern="1200" dirty="0" smtClean="0">
                <a:solidFill>
                  <a:schemeClr val="tx1"/>
                </a:solidFill>
                <a:effectLst/>
                <a:latin typeface="+mn-lt"/>
                <a:ea typeface="+mn-ea"/>
                <a:cs typeface="+mn-cs"/>
              </a:rPr>
              <a:t> coordinated action.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effectLst/>
                <a:latin typeface="+mn-lt"/>
                <a:ea typeface="+mn-ea"/>
                <a:cs typeface="+mn-cs"/>
              </a:rPr>
              <a:t>Public Employment Services (PES) play a central role in </a:t>
            </a:r>
            <a:r>
              <a:rPr lang="en-GB" sz="1200" b="1" i="0" kern="1200" dirty="0" smtClean="0">
                <a:solidFill>
                  <a:schemeClr val="tx1"/>
                </a:solidFill>
                <a:effectLst/>
                <a:latin typeface="+mn-lt"/>
                <a:ea typeface="+mn-ea"/>
                <a:cs typeface="+mn-cs"/>
              </a:rPr>
              <a:t>contributing to the achievement of</a:t>
            </a:r>
            <a:r>
              <a:rPr lang="en-GB" sz="1200" i="0" kern="1200" dirty="0" smtClean="0">
                <a:solidFill>
                  <a:schemeClr val="tx1"/>
                </a:solidFill>
                <a:effectLst/>
                <a:latin typeface="+mn-lt"/>
                <a:ea typeface="+mn-ea"/>
                <a:cs typeface="+mn-cs"/>
              </a:rPr>
              <a:t> the Europe 2020 </a:t>
            </a:r>
            <a:r>
              <a:rPr lang="en-GB" sz="1200" b="1" i="0" kern="1200" dirty="0" smtClean="0">
                <a:solidFill>
                  <a:schemeClr val="tx1"/>
                </a:solidFill>
                <a:effectLst/>
                <a:latin typeface="+mn-lt"/>
                <a:ea typeface="+mn-ea"/>
                <a:cs typeface="+mn-cs"/>
              </a:rPr>
              <a:t>employment rate headline </a:t>
            </a:r>
            <a:r>
              <a:rPr lang="en-GB" sz="1200" i="0" kern="1200" dirty="0" smtClean="0">
                <a:solidFill>
                  <a:schemeClr val="tx1"/>
                </a:solidFill>
                <a:effectLst/>
                <a:latin typeface="+mn-lt"/>
                <a:ea typeface="+mn-ea"/>
                <a:cs typeface="+mn-cs"/>
              </a:rPr>
              <a:t>target of 75 % for women and men aged between 20 and 64 by </a:t>
            </a:r>
            <a:r>
              <a:rPr lang="en-GB" sz="1200" b="0" i="0" kern="1200" dirty="0" smtClean="0">
                <a:solidFill>
                  <a:schemeClr val="tx1"/>
                </a:solidFill>
                <a:effectLst/>
                <a:latin typeface="+mn-lt"/>
                <a:ea typeface="+mn-ea"/>
                <a:cs typeface="+mn-cs"/>
              </a:rPr>
              <a:t>2020</a:t>
            </a:r>
            <a:r>
              <a:rPr lang="en-GB" sz="1200" b="1" i="0" kern="1200" dirty="0" smtClean="0">
                <a:solidFill>
                  <a:schemeClr val="tx1"/>
                </a:solidFill>
                <a:effectLst/>
                <a:latin typeface="+mn-lt"/>
                <a:ea typeface="+mn-ea"/>
                <a:cs typeface="+mn-cs"/>
              </a:rPr>
              <a:t>, in particular by decreasing youth unemployment,</a:t>
            </a:r>
            <a:r>
              <a:rPr lang="en-GB" sz="1200" b="1" i="0" kern="1200" baseline="0" dirty="0" smtClean="0">
                <a:solidFill>
                  <a:schemeClr val="tx1"/>
                </a:solidFill>
                <a:effectLst/>
                <a:latin typeface="+mn-lt"/>
                <a:ea typeface="+mn-ea"/>
                <a:cs typeface="+mn-cs"/>
              </a:rPr>
              <a:t> fighting for re integration of  Long term jobseekers, or delivering  general framework for upskilling  unemployed people and improving competencies</a:t>
            </a:r>
            <a:endParaRPr lang="fr-FR" sz="1200" i="0" kern="1200" dirty="0" smtClean="0">
              <a:solidFill>
                <a:schemeClr val="tx1"/>
              </a:solidFill>
              <a:effectLst/>
              <a:latin typeface="+mn-lt"/>
              <a:ea typeface="+mn-ea"/>
              <a:cs typeface="+mn-cs"/>
            </a:endParaRPr>
          </a:p>
          <a:p>
            <a:endParaRPr lang="fr-FR" b="1" dirty="0" smtClean="0"/>
          </a:p>
          <a:p>
            <a:endParaRPr lang="fr-FR" dirty="0"/>
          </a:p>
        </p:txBody>
      </p:sp>
      <p:sp>
        <p:nvSpPr>
          <p:cNvPr id="4" name="Espace réservé du numéro de diapositive 3"/>
          <p:cNvSpPr>
            <a:spLocks noGrp="1"/>
          </p:cNvSpPr>
          <p:nvPr>
            <p:ph type="sldNum" sz="quarter" idx="10"/>
          </p:nvPr>
        </p:nvSpPr>
        <p:spPr/>
        <p:txBody>
          <a:bodyPr/>
          <a:lstStyle/>
          <a:p>
            <a:fld id="{80FEA84F-2533-41EC-939B-9A9CCA5E4A54}" type="slidenum">
              <a:rPr lang="en-GB" smtClean="0"/>
              <a:t>3</a:t>
            </a:fld>
            <a:endParaRPr lang="en-GB"/>
          </a:p>
        </p:txBody>
      </p:sp>
    </p:spTree>
    <p:extLst>
      <p:ext uri="{BB962C8B-B14F-4D97-AF65-F5344CB8AC3E}">
        <p14:creationId xmlns:p14="http://schemas.microsoft.com/office/powerpoint/2010/main" val="3919891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endParaRPr lang="fr-FR" dirty="0" smtClean="0"/>
          </a:p>
          <a:p>
            <a:r>
              <a:rPr lang="fr-FR" b="1" dirty="0" smtClean="0"/>
              <a:t>So,</a:t>
            </a:r>
            <a:r>
              <a:rPr lang="fr-FR" b="1" baseline="0" dirty="0" smtClean="0"/>
              <a:t> </a:t>
            </a:r>
            <a:r>
              <a:rPr lang="fr-FR" b="1" baseline="0" dirty="0" err="1" smtClean="0"/>
              <a:t>quickly</a:t>
            </a:r>
            <a:r>
              <a:rPr lang="fr-FR" b="1" baseline="0" dirty="0" smtClean="0"/>
              <a:t>, I </a:t>
            </a:r>
            <a:r>
              <a:rPr lang="fr-FR" b="1" baseline="0" dirty="0" err="1" smtClean="0"/>
              <a:t>introduce</a:t>
            </a:r>
            <a:r>
              <a:rPr lang="fr-FR" b="1" baseline="0" dirty="0" smtClean="0"/>
              <a:t> </a:t>
            </a:r>
            <a:r>
              <a:rPr lang="fr-FR" b="1" baseline="0" dirty="0" err="1" smtClean="0"/>
              <a:t>some</a:t>
            </a:r>
            <a:r>
              <a:rPr lang="fr-FR" b="1" baseline="0" dirty="0" smtClean="0"/>
              <a:t> </a:t>
            </a:r>
            <a:r>
              <a:rPr lang="fr-FR" b="1" baseline="0" dirty="0" err="1" smtClean="0"/>
              <a:t>facts</a:t>
            </a:r>
            <a:r>
              <a:rPr lang="fr-FR" b="1" baseline="0" dirty="0" smtClean="0"/>
              <a:t> and figures</a:t>
            </a:r>
          </a:p>
          <a:p>
            <a:endParaRPr lang="fr-FR" b="1" baseline="0" dirty="0" smtClean="0"/>
          </a:p>
          <a:p>
            <a:r>
              <a:rPr lang="fr-FR" b="1" baseline="0" dirty="0" err="1" smtClean="0"/>
              <a:t>These</a:t>
            </a:r>
            <a:r>
              <a:rPr lang="fr-FR" b="1" baseline="0" dirty="0" smtClean="0"/>
              <a:t> </a:t>
            </a:r>
            <a:r>
              <a:rPr lang="fr-FR" b="1" baseline="0" dirty="0" err="1" smtClean="0"/>
              <a:t>following</a:t>
            </a:r>
            <a:r>
              <a:rPr lang="fr-FR" b="1" baseline="0" dirty="0" smtClean="0"/>
              <a:t> are </a:t>
            </a:r>
            <a:r>
              <a:rPr lang="fr-FR" b="1" baseline="0" dirty="0" err="1" smtClean="0"/>
              <a:t>coming</a:t>
            </a:r>
            <a:r>
              <a:rPr lang="fr-FR" b="1" baseline="0" dirty="0" smtClean="0"/>
              <a:t> </a:t>
            </a:r>
            <a:r>
              <a:rPr lang="fr-FR" b="1" baseline="0" dirty="0" err="1" smtClean="0"/>
              <a:t>from</a:t>
            </a:r>
            <a:r>
              <a:rPr lang="fr-FR" b="1" baseline="0" dirty="0" smtClean="0"/>
              <a:t> </a:t>
            </a:r>
            <a:r>
              <a:rPr lang="fr-FR" b="1" baseline="0" dirty="0" err="1" smtClean="0"/>
              <a:t>Quartely</a:t>
            </a:r>
            <a:r>
              <a:rPr lang="fr-FR" b="1" baseline="0" dirty="0" smtClean="0"/>
              <a:t> </a:t>
            </a:r>
            <a:r>
              <a:rPr lang="fr-FR" b="1" baseline="0" dirty="0" err="1" smtClean="0"/>
              <a:t>review</a:t>
            </a:r>
            <a:r>
              <a:rPr lang="fr-FR" b="1" baseline="0" dirty="0" smtClean="0"/>
              <a:t> on EU </a:t>
            </a:r>
            <a:r>
              <a:rPr lang="fr-FR" b="1" baseline="0" dirty="0" err="1" smtClean="0"/>
              <a:t>employment</a:t>
            </a:r>
            <a:r>
              <a:rPr lang="fr-FR" b="1" baseline="0" dirty="0" smtClean="0"/>
              <a:t> and social situation</a:t>
            </a:r>
          </a:p>
          <a:p>
            <a:endParaRPr lang="fr-FR" baseline="0" dirty="0" smtClean="0"/>
          </a:p>
          <a:p>
            <a:r>
              <a:rPr lang="fr-FR" dirty="0" err="1" smtClean="0"/>
              <a:t>Employment</a:t>
            </a:r>
            <a:r>
              <a:rPr lang="fr-FR" dirty="0" smtClean="0"/>
              <a:t> in</a:t>
            </a:r>
            <a:r>
              <a:rPr lang="fr-FR" baseline="0" dirty="0" smtClean="0"/>
              <a:t> the EU </a:t>
            </a:r>
            <a:r>
              <a:rPr lang="fr-FR" baseline="0" dirty="0" err="1" smtClean="0"/>
              <a:t>progressed</a:t>
            </a:r>
            <a:r>
              <a:rPr lang="fr-FR" baseline="0" dirty="0" smtClean="0"/>
              <a:t> </a:t>
            </a:r>
            <a:r>
              <a:rPr lang="fr-FR" baseline="0" dirty="0" err="1" smtClean="0"/>
              <a:t>slowly</a:t>
            </a:r>
            <a:r>
              <a:rPr lang="fr-FR" baseline="0" dirty="0" smtClean="0"/>
              <a:t> in the line </a:t>
            </a:r>
            <a:r>
              <a:rPr lang="fr-FR" baseline="0" dirty="0" err="1" smtClean="0"/>
              <a:t>with</a:t>
            </a:r>
            <a:r>
              <a:rPr lang="fr-FR" baseline="0" dirty="0" smtClean="0"/>
              <a:t> </a:t>
            </a:r>
            <a:r>
              <a:rPr lang="fr-FR" baseline="0" dirty="0" err="1" smtClean="0"/>
              <a:t>economic</a:t>
            </a:r>
            <a:r>
              <a:rPr lang="fr-FR" baseline="0" dirty="0" smtClean="0"/>
              <a:t> </a:t>
            </a:r>
            <a:r>
              <a:rPr lang="fr-FR" baseline="0" dirty="0" err="1" smtClean="0"/>
              <a:t>growth</a:t>
            </a:r>
            <a:endParaRPr lang="fr-FR" baseline="0" dirty="0" smtClean="0"/>
          </a:p>
          <a:p>
            <a:endParaRPr lang="fr-FR" baseline="0" dirty="0" smtClean="0"/>
          </a:p>
          <a:p>
            <a:r>
              <a:rPr lang="fr-FR" baseline="0" dirty="0" err="1" smtClean="0"/>
              <a:t>Since</a:t>
            </a:r>
            <a:r>
              <a:rPr lang="fr-FR" baseline="0" dirty="0" smtClean="0"/>
              <a:t> the </a:t>
            </a:r>
            <a:r>
              <a:rPr lang="fr-FR" baseline="0" dirty="0" err="1" smtClean="0"/>
              <a:t>lowest</a:t>
            </a:r>
            <a:r>
              <a:rPr lang="fr-FR" baseline="0" dirty="0" smtClean="0"/>
              <a:t> </a:t>
            </a:r>
            <a:r>
              <a:rPr lang="fr-FR" baseline="0" dirty="0" err="1" smtClean="0"/>
              <a:t>level</a:t>
            </a:r>
            <a:r>
              <a:rPr lang="fr-FR" baseline="0" dirty="0" smtClean="0"/>
              <a:t> in </a:t>
            </a:r>
            <a:r>
              <a:rPr lang="fr-FR" baseline="0" dirty="0" err="1" smtClean="0"/>
              <a:t>mid</a:t>
            </a:r>
            <a:r>
              <a:rPr lang="fr-FR" baseline="0" dirty="0" smtClean="0"/>
              <a:t> 2013, </a:t>
            </a:r>
            <a:r>
              <a:rPr lang="fr-FR" baseline="0" dirty="0" err="1" smtClean="0"/>
              <a:t>employment</a:t>
            </a:r>
            <a:r>
              <a:rPr lang="fr-FR" baseline="0" dirty="0" smtClean="0"/>
              <a:t> has </a:t>
            </a:r>
            <a:r>
              <a:rPr lang="fr-FR" baseline="0" dirty="0" err="1" smtClean="0"/>
              <a:t>increased</a:t>
            </a:r>
            <a:r>
              <a:rPr lang="fr-FR" baseline="0" dirty="0" smtClean="0"/>
              <a:t> by 5, 7 million people in EU</a:t>
            </a:r>
          </a:p>
          <a:p>
            <a:endParaRPr lang="fr-FR" baseline="0" dirty="0" smtClean="0"/>
          </a:p>
          <a:p>
            <a:r>
              <a:rPr lang="fr-FR" baseline="0" dirty="0" smtClean="0"/>
              <a:t>The </a:t>
            </a:r>
            <a:r>
              <a:rPr lang="fr-FR" baseline="0" dirty="0" err="1" smtClean="0"/>
              <a:t>level</a:t>
            </a:r>
            <a:r>
              <a:rPr lang="fr-FR" baseline="0" dirty="0" smtClean="0"/>
              <a:t> of </a:t>
            </a:r>
            <a:r>
              <a:rPr lang="fr-FR" baseline="0" dirty="0" err="1" smtClean="0"/>
              <a:t>improvment</a:t>
            </a:r>
            <a:r>
              <a:rPr lang="fr-FR" baseline="0" dirty="0" smtClean="0"/>
              <a:t> </a:t>
            </a:r>
            <a:r>
              <a:rPr lang="fr-FR" baseline="0" dirty="0" err="1" smtClean="0"/>
              <a:t>varied</a:t>
            </a:r>
            <a:r>
              <a:rPr lang="fr-FR" baseline="0" dirty="0" smtClean="0"/>
              <a:t> </a:t>
            </a:r>
            <a:r>
              <a:rPr lang="fr-FR" baseline="0" dirty="0" err="1" smtClean="0"/>
              <a:t>across</a:t>
            </a:r>
            <a:r>
              <a:rPr lang="fr-FR" baseline="0" dirty="0" smtClean="0"/>
              <a:t> </a:t>
            </a:r>
            <a:r>
              <a:rPr lang="fr-FR" baseline="0" dirty="0" err="1" smtClean="0"/>
              <a:t>Member</a:t>
            </a:r>
            <a:r>
              <a:rPr lang="fr-FR" baseline="0" dirty="0" smtClean="0"/>
              <a:t> states. </a:t>
            </a:r>
          </a:p>
          <a:p>
            <a:endParaRPr lang="fr-FR" baseline="0" dirty="0" smtClean="0"/>
          </a:p>
          <a:p>
            <a:r>
              <a:rPr lang="en-US" sz="1200" b="1" i="0" u="none" strike="noStrike" kern="1200" baseline="0" dirty="0" smtClean="0">
                <a:solidFill>
                  <a:schemeClr val="tx1"/>
                </a:solidFill>
                <a:latin typeface="+mn-lt"/>
                <a:ea typeface="+mn-ea"/>
                <a:cs typeface="+mn-cs"/>
              </a:rPr>
              <a:t>Service sectors, both tradable and non-tradable, continued to drive employment growth in the EU. </a:t>
            </a:r>
            <a:r>
              <a:rPr lang="en-US" sz="1200" b="0" i="0" u="none" strike="noStrike" kern="1200" baseline="0" dirty="0" smtClean="0">
                <a:solidFill>
                  <a:schemeClr val="tx1"/>
                </a:solidFill>
                <a:latin typeface="+mn-lt"/>
                <a:ea typeface="+mn-ea"/>
                <a:cs typeface="+mn-cs"/>
              </a:rPr>
              <a:t>All service sectors contributed to the employment increase in the fourth quarter of 2015, as well as agriculture. Employment stagnated in industry and declined in construction. </a:t>
            </a:r>
            <a:endParaRPr lang="fr-FR" baseline="0" dirty="0" smtClean="0"/>
          </a:p>
        </p:txBody>
      </p:sp>
      <p:sp>
        <p:nvSpPr>
          <p:cNvPr id="4" name="Espace réservé du numéro de diapositive 3"/>
          <p:cNvSpPr>
            <a:spLocks noGrp="1"/>
          </p:cNvSpPr>
          <p:nvPr>
            <p:ph type="sldNum" sz="quarter" idx="10"/>
          </p:nvPr>
        </p:nvSpPr>
        <p:spPr/>
        <p:txBody>
          <a:bodyPr/>
          <a:lstStyle/>
          <a:p>
            <a:fld id="{80FEA84F-2533-41EC-939B-9A9CCA5E4A54}" type="slidenum">
              <a:rPr lang="en-GB" smtClean="0"/>
              <a:t>4</a:t>
            </a:fld>
            <a:endParaRPr lang="en-GB"/>
          </a:p>
        </p:txBody>
      </p:sp>
    </p:spTree>
    <p:extLst>
      <p:ext uri="{BB962C8B-B14F-4D97-AF65-F5344CB8AC3E}">
        <p14:creationId xmlns:p14="http://schemas.microsoft.com/office/powerpoint/2010/main" val="3330169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endParaRPr lang="fr-FR" dirty="0" smtClean="0"/>
          </a:p>
          <a:p>
            <a:r>
              <a:rPr lang="en-US" sz="1200" b="1" i="0" u="none" strike="noStrike" kern="1200" baseline="0" dirty="0" smtClean="0">
                <a:solidFill>
                  <a:schemeClr val="tx1"/>
                </a:solidFill>
                <a:latin typeface="+mn-lt"/>
                <a:ea typeface="+mn-ea"/>
                <a:cs typeface="+mn-cs"/>
              </a:rPr>
              <a:t>The EU employment rate for the EU returned to its pre-crisis level in the third quarter of 2015, but large disparities across countries remain. </a:t>
            </a:r>
            <a:r>
              <a:rPr lang="en-US" sz="1200" b="0" i="0" u="none" strike="noStrike" kern="1200" baseline="0" dirty="0" smtClean="0">
                <a:solidFill>
                  <a:schemeClr val="tx1"/>
                </a:solidFill>
                <a:latin typeface="+mn-lt"/>
                <a:ea typeface="+mn-ea"/>
                <a:cs typeface="+mn-cs"/>
              </a:rPr>
              <a:t>At 70.6% (non-seasonally adjusted), the EU employment rate for 20-64 year-olds reached its pre-crisis level, but remains nearly 5 pp below the 2020 target. In many Member States, employment rates have still some way to go to recover from the crisis.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Employment rates in Member States range from just 55% in Greece to around 80% in Estonia, Germany and Sweden </a:t>
            </a:r>
          </a:p>
          <a:p>
            <a:r>
              <a:rPr lang="en-US" sz="1200" b="1" i="0" u="none" strike="noStrike" kern="1200" baseline="0" dirty="0" smtClean="0">
                <a:solidFill>
                  <a:schemeClr val="tx1"/>
                </a:solidFill>
                <a:latin typeface="+mn-lt"/>
                <a:ea typeface="+mn-ea"/>
                <a:cs typeface="+mn-cs"/>
              </a:rPr>
              <a:t>France is </a:t>
            </a:r>
            <a:r>
              <a:rPr lang="en-US" sz="1200" b="1" i="0" u="none" strike="noStrike" kern="1200" baseline="0" dirty="0" err="1" smtClean="0">
                <a:solidFill>
                  <a:schemeClr val="tx1"/>
                </a:solidFill>
                <a:latin typeface="+mn-lt"/>
                <a:ea typeface="+mn-ea"/>
                <a:cs typeface="+mn-cs"/>
              </a:rPr>
              <a:t>situed</a:t>
            </a:r>
            <a:r>
              <a:rPr lang="en-US" sz="1200" b="1" i="0" u="none" strike="noStrike" kern="1200" baseline="0" dirty="0" smtClean="0">
                <a:solidFill>
                  <a:schemeClr val="tx1"/>
                </a:solidFill>
                <a:latin typeface="+mn-lt"/>
                <a:ea typeface="+mn-ea"/>
                <a:cs typeface="+mn-cs"/>
              </a:rPr>
              <a:t> at the average level at 70%</a:t>
            </a:r>
            <a:endParaRPr lang="fr-FR" b="1" dirty="0"/>
          </a:p>
        </p:txBody>
      </p:sp>
      <p:sp>
        <p:nvSpPr>
          <p:cNvPr id="4" name="Espace réservé du numéro de diapositive 3"/>
          <p:cNvSpPr>
            <a:spLocks noGrp="1"/>
          </p:cNvSpPr>
          <p:nvPr>
            <p:ph type="sldNum" sz="quarter" idx="10"/>
          </p:nvPr>
        </p:nvSpPr>
        <p:spPr/>
        <p:txBody>
          <a:bodyPr/>
          <a:lstStyle/>
          <a:p>
            <a:fld id="{80FEA84F-2533-41EC-939B-9A9CCA5E4A54}" type="slidenum">
              <a:rPr lang="en-GB" smtClean="0"/>
              <a:t>5</a:t>
            </a:fld>
            <a:endParaRPr lang="en-GB"/>
          </a:p>
        </p:txBody>
      </p:sp>
    </p:spTree>
    <p:extLst>
      <p:ext uri="{BB962C8B-B14F-4D97-AF65-F5344CB8AC3E}">
        <p14:creationId xmlns:p14="http://schemas.microsoft.com/office/powerpoint/2010/main" val="2710130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Unemployment has continued to recede gradually, but remains high. </a:t>
            </a:r>
            <a:r>
              <a:rPr lang="en-US" sz="1200" b="0" i="0" u="none" strike="noStrike" kern="1200" baseline="0" dirty="0" smtClean="0">
                <a:solidFill>
                  <a:schemeClr val="tx1"/>
                </a:solidFill>
                <a:latin typeface="+mn-lt"/>
                <a:ea typeface="+mn-ea"/>
                <a:cs typeface="+mn-cs"/>
              </a:rPr>
              <a:t>In February 2016 the EU unemployment rate was 8.9%, and 10.3% in the EA, </a:t>
            </a:r>
          </a:p>
          <a:p>
            <a:r>
              <a:rPr lang="en-US" sz="1200" b="0" i="0" u="none" strike="noStrike" kern="1200" baseline="0" dirty="0" smtClean="0">
                <a:solidFill>
                  <a:schemeClr val="tx1"/>
                </a:solidFill>
                <a:latin typeface="+mn-lt"/>
                <a:ea typeface="+mn-ea"/>
                <a:cs typeface="+mn-cs"/>
              </a:rPr>
              <a:t>Unemployment numbers have receded by 4.9 million people since its peak in April 2013. </a:t>
            </a:r>
          </a:p>
          <a:p>
            <a:r>
              <a:rPr lang="en-US" sz="1200" b="0" i="0" u="none" strike="noStrike" kern="1200" baseline="0" dirty="0" smtClean="0">
                <a:solidFill>
                  <a:schemeClr val="tx1"/>
                </a:solidFill>
                <a:latin typeface="+mn-lt"/>
                <a:ea typeface="+mn-ea"/>
                <a:cs typeface="+mn-cs"/>
              </a:rPr>
              <a:t>A further decline by almost 5 million is necessary to bring unemployment down to the number observed in March 2008, before the crisis hit (the EU unemployment rate was 6.7% in March 2008). </a:t>
            </a:r>
          </a:p>
          <a:p>
            <a:r>
              <a:rPr lang="en-US" sz="1200" b="0" i="0" u="none" strike="noStrike" kern="1200" baseline="0" dirty="0" smtClean="0">
                <a:solidFill>
                  <a:schemeClr val="tx1"/>
                </a:solidFill>
                <a:latin typeface="+mn-lt"/>
                <a:ea typeface="+mn-ea"/>
                <a:cs typeface="+mn-cs"/>
              </a:rPr>
              <a:t>In February 2016, 21.7 million people were unemployed in the EU, including 16.6 million in the EA.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Unemployment fell in most Member States but large differences still exist across Member States.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Long-term unemployment fell proportionally more than short-term unemployment </a:t>
            </a:r>
            <a:r>
              <a:rPr lang="en-US" sz="1200" b="0" i="0" u="none" strike="noStrike" kern="1200" baseline="0" dirty="0" smtClean="0">
                <a:solidFill>
                  <a:schemeClr val="tx1"/>
                </a:solidFill>
                <a:latin typeface="+mn-lt"/>
                <a:ea typeface="+mn-ea"/>
                <a:cs typeface="+mn-cs"/>
              </a:rPr>
              <a:t>in the year </a:t>
            </a:r>
          </a:p>
          <a:p>
            <a:r>
              <a:rPr lang="en-US" sz="1200" b="0" i="0" u="none" strike="noStrike" kern="1200" baseline="0" dirty="0" smtClean="0">
                <a:solidFill>
                  <a:schemeClr val="tx1"/>
                </a:solidFill>
                <a:latin typeface="+mn-lt"/>
                <a:ea typeface="+mn-ea"/>
                <a:cs typeface="+mn-cs"/>
              </a:rPr>
              <a:t>Nevertheless, about 10.5 million people had been unemployed for more than a year at the end of 2015. Of these, 4.5 million had been unemployed for more than two years. </a:t>
            </a:r>
            <a:endParaRPr lang="fr-FR" b="1" dirty="0" smtClean="0"/>
          </a:p>
          <a:p>
            <a:endParaRPr lang="fr-FR" dirty="0"/>
          </a:p>
        </p:txBody>
      </p:sp>
      <p:sp>
        <p:nvSpPr>
          <p:cNvPr id="4" name="Espace réservé du numéro de diapositive 3"/>
          <p:cNvSpPr>
            <a:spLocks noGrp="1"/>
          </p:cNvSpPr>
          <p:nvPr>
            <p:ph type="sldNum" sz="quarter" idx="10"/>
          </p:nvPr>
        </p:nvSpPr>
        <p:spPr/>
        <p:txBody>
          <a:bodyPr/>
          <a:lstStyle/>
          <a:p>
            <a:fld id="{80FEA84F-2533-41EC-939B-9A9CCA5E4A54}" type="slidenum">
              <a:rPr lang="en-GB" smtClean="0"/>
              <a:t>6</a:t>
            </a:fld>
            <a:endParaRPr lang="en-GB"/>
          </a:p>
        </p:txBody>
      </p:sp>
    </p:spTree>
    <p:extLst>
      <p:ext uri="{BB962C8B-B14F-4D97-AF65-F5344CB8AC3E}">
        <p14:creationId xmlns:p14="http://schemas.microsoft.com/office/powerpoint/2010/main" val="1183181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Still, representing double rate of unemployment in average and with a level of 4.4 million unemployed young people, it remains markedly higher than its low in 2008. </a:t>
            </a:r>
          </a:p>
          <a:p>
            <a:endParaRPr lang="fr-FR" b="1" dirty="0"/>
          </a:p>
        </p:txBody>
      </p:sp>
      <p:sp>
        <p:nvSpPr>
          <p:cNvPr id="4" name="Espace réservé du numéro de diapositive 3"/>
          <p:cNvSpPr>
            <a:spLocks noGrp="1"/>
          </p:cNvSpPr>
          <p:nvPr>
            <p:ph type="sldNum" sz="quarter" idx="10"/>
          </p:nvPr>
        </p:nvSpPr>
        <p:spPr/>
        <p:txBody>
          <a:bodyPr/>
          <a:lstStyle/>
          <a:p>
            <a:fld id="{80FEA84F-2533-41EC-939B-9A9CCA5E4A54}" type="slidenum">
              <a:rPr lang="en-GB" smtClean="0"/>
              <a:t>7</a:t>
            </a:fld>
            <a:endParaRPr lang="en-GB"/>
          </a:p>
        </p:txBody>
      </p:sp>
    </p:spTree>
    <p:extLst>
      <p:ext uri="{BB962C8B-B14F-4D97-AF65-F5344CB8AC3E}">
        <p14:creationId xmlns:p14="http://schemas.microsoft.com/office/powerpoint/2010/main" val="215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r>
              <a:rPr lang="fr-FR" dirty="0" smtClean="0"/>
              <a:t>Large </a:t>
            </a:r>
            <a:r>
              <a:rPr lang="fr-FR" dirty="0" err="1" smtClean="0"/>
              <a:t>differences</a:t>
            </a:r>
            <a:r>
              <a:rPr lang="fr-FR" dirty="0" smtClean="0"/>
              <a:t> </a:t>
            </a:r>
            <a:r>
              <a:rPr lang="fr-FR" dirty="0" err="1" smtClean="0"/>
              <a:t>remain</a:t>
            </a:r>
            <a:r>
              <a:rPr lang="fr-FR" dirty="0" smtClean="0"/>
              <a:t> </a:t>
            </a:r>
            <a:r>
              <a:rPr lang="fr-FR" dirty="0" err="1" smtClean="0"/>
              <a:t>among</a:t>
            </a:r>
            <a:r>
              <a:rPr lang="fr-FR" dirty="0" smtClean="0"/>
              <a:t> </a:t>
            </a:r>
            <a:r>
              <a:rPr lang="fr-FR" dirty="0" err="1" smtClean="0"/>
              <a:t>Member</a:t>
            </a:r>
            <a:r>
              <a:rPr lang="fr-FR" dirty="0" smtClean="0"/>
              <a:t> State </a:t>
            </a:r>
            <a:r>
              <a:rPr lang="fr-FR" dirty="0" err="1" smtClean="0"/>
              <a:t>with</a:t>
            </a:r>
            <a:r>
              <a:rPr lang="fr-FR" baseline="0" dirty="0" smtClean="0"/>
              <a:t> the </a:t>
            </a:r>
            <a:r>
              <a:rPr lang="fr-FR" baseline="0" dirty="0" err="1" smtClean="0"/>
              <a:t>unemployment</a:t>
            </a:r>
            <a:r>
              <a:rPr lang="fr-FR" baseline="0" dirty="0" smtClean="0"/>
              <a:t> rate </a:t>
            </a:r>
            <a:r>
              <a:rPr lang="fr-FR" baseline="0" dirty="0" err="1" smtClean="0"/>
              <a:t>raning</a:t>
            </a:r>
            <a:r>
              <a:rPr lang="fr-FR" baseline="0" dirty="0" smtClean="0"/>
              <a:t> </a:t>
            </a:r>
            <a:r>
              <a:rPr lang="fr-FR" baseline="0" dirty="0" err="1" smtClean="0"/>
              <a:t>from</a:t>
            </a:r>
            <a:r>
              <a:rPr lang="fr-FR" baseline="0" dirty="0" smtClean="0"/>
              <a:t> 4,5 % in Germany to a high 24%  in </a:t>
            </a:r>
            <a:r>
              <a:rPr lang="fr-FR" baseline="0" dirty="0" err="1" smtClean="0"/>
              <a:t>Greece</a:t>
            </a:r>
            <a:r>
              <a:rPr lang="fr-FR" baseline="0" dirty="0" smtClean="0"/>
              <a:t> and 20,4 in Spain </a:t>
            </a:r>
          </a:p>
          <a:p>
            <a:endParaRPr lang="fr-FR" baseline="0" dirty="0" smtClean="0"/>
          </a:p>
          <a:p>
            <a:r>
              <a:rPr lang="fr-FR" baseline="0" dirty="0" err="1" smtClean="0"/>
              <a:t>Unemployment</a:t>
            </a:r>
            <a:r>
              <a:rPr lang="fr-FR" baseline="0" dirty="0" smtClean="0"/>
              <a:t> rate in France </a:t>
            </a:r>
            <a:r>
              <a:rPr lang="fr-FR" baseline="0" dirty="0" err="1" smtClean="0"/>
              <a:t>is</a:t>
            </a:r>
            <a:r>
              <a:rPr lang="fr-FR" baseline="0" dirty="0" smtClean="0"/>
              <a:t> at 10 %</a:t>
            </a:r>
            <a:endParaRPr lang="fr-FR" dirty="0"/>
          </a:p>
        </p:txBody>
      </p:sp>
      <p:sp>
        <p:nvSpPr>
          <p:cNvPr id="4" name="Espace réservé du numéro de diapositive 3"/>
          <p:cNvSpPr>
            <a:spLocks noGrp="1"/>
          </p:cNvSpPr>
          <p:nvPr>
            <p:ph type="sldNum" sz="quarter" idx="10"/>
          </p:nvPr>
        </p:nvSpPr>
        <p:spPr/>
        <p:txBody>
          <a:bodyPr/>
          <a:lstStyle/>
          <a:p>
            <a:fld id="{80FEA84F-2533-41EC-939B-9A9CCA5E4A54}" type="slidenum">
              <a:rPr lang="en-GB" smtClean="0"/>
              <a:t>8</a:t>
            </a:fld>
            <a:endParaRPr lang="en-GB"/>
          </a:p>
        </p:txBody>
      </p:sp>
    </p:spTree>
    <p:extLst>
      <p:ext uri="{BB962C8B-B14F-4D97-AF65-F5344CB8AC3E}">
        <p14:creationId xmlns:p14="http://schemas.microsoft.com/office/powerpoint/2010/main" val="3217897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This highlighted the need to extend work-based learning, the importance of continuing VET to keep up with changing job tasks, and how job quality is essential to develop </a:t>
            </a:r>
            <a:r>
              <a:rPr lang="en-US" dirty="0" smtClean="0"/>
              <a:t>skills</a:t>
            </a:r>
          </a:p>
          <a:p>
            <a:endParaRPr lang="en-US" dirty="0" smtClean="0"/>
          </a:p>
          <a:p>
            <a:r>
              <a:rPr lang="en-US" dirty="0" smtClean="0"/>
              <a:t>The European Skills and Jobs Survey : (carried out in 2014 in all EU members)</a:t>
            </a:r>
          </a:p>
          <a:p>
            <a:r>
              <a:rPr lang="en-US" dirty="0" smtClean="0"/>
              <a:t>Skills Mismatch : Employers unable to find right</a:t>
            </a:r>
            <a:r>
              <a:rPr lang="en-US" baseline="0" dirty="0" smtClean="0"/>
              <a:t> talent, despite offering competitive wages, face </a:t>
            </a:r>
            <a:r>
              <a:rPr lang="en-US" b="1" u="sng" baseline="0" dirty="0" smtClean="0"/>
              <a:t>skill shortage</a:t>
            </a:r>
            <a:r>
              <a:rPr lang="en-US" baseline="0" dirty="0" smtClean="0"/>
              <a:t>.</a:t>
            </a:r>
          </a:p>
          <a:p>
            <a:r>
              <a:rPr lang="en-US" b="1" baseline="0" dirty="0" smtClean="0"/>
              <a:t>Skill gaps </a:t>
            </a:r>
            <a:r>
              <a:rPr lang="en-US" baseline="0" dirty="0" smtClean="0"/>
              <a:t>arise where the skills required are unavailable in the </a:t>
            </a:r>
            <a:r>
              <a:rPr lang="en-US" baseline="0" dirty="0" err="1" smtClean="0"/>
              <a:t>worforce</a:t>
            </a:r>
            <a:r>
              <a:rPr lang="en-US" baseline="0" dirty="0" smtClean="0"/>
              <a:t> (for </a:t>
            </a:r>
            <a:r>
              <a:rPr lang="en-US" baseline="0" dirty="0" err="1" smtClean="0"/>
              <a:t>exemple</a:t>
            </a:r>
            <a:r>
              <a:rPr lang="en-US" baseline="0" dirty="0" smtClean="0"/>
              <a:t> for digital link with technological advance, or </a:t>
            </a:r>
            <a:r>
              <a:rPr lang="en-US" baseline="0" dirty="0" err="1" smtClean="0"/>
              <a:t>grenn</a:t>
            </a:r>
            <a:r>
              <a:rPr lang="en-US" baseline="0" dirty="0" smtClean="0"/>
              <a:t> jobs)  ; Because </a:t>
            </a:r>
            <a:r>
              <a:rPr lang="en-US" b="1" baseline="0" dirty="0" smtClean="0"/>
              <a:t>over or under </a:t>
            </a:r>
            <a:r>
              <a:rPr lang="en-US" b="1" baseline="0" dirty="0" err="1" smtClean="0"/>
              <a:t>qualificaction</a:t>
            </a:r>
            <a:r>
              <a:rPr lang="en-US" b="1" baseline="0" dirty="0" smtClean="0"/>
              <a:t> for individuals </a:t>
            </a:r>
            <a:r>
              <a:rPr lang="en-US" baseline="0" dirty="0" smtClean="0"/>
              <a:t>related to the jobs, and according to their qualification ; skilled non matching with jobs</a:t>
            </a:r>
          </a:p>
          <a:p>
            <a:endParaRPr lang="en-US" baseline="0" dirty="0" smtClean="0"/>
          </a:p>
          <a:p>
            <a:r>
              <a:rPr lang="en-US" baseline="0" dirty="0" smtClean="0"/>
              <a:t>Skills agenda : a major contribution to transforming higher activity (for example for seniors)in more high quality jobs</a:t>
            </a:r>
            <a:endParaRPr lang="fr-FR" dirty="0"/>
          </a:p>
        </p:txBody>
      </p:sp>
      <p:sp>
        <p:nvSpPr>
          <p:cNvPr id="4" name="Espace réservé du numéro de diapositive 3"/>
          <p:cNvSpPr>
            <a:spLocks noGrp="1"/>
          </p:cNvSpPr>
          <p:nvPr>
            <p:ph type="sldNum" sz="quarter" idx="10"/>
          </p:nvPr>
        </p:nvSpPr>
        <p:spPr/>
        <p:txBody>
          <a:bodyPr/>
          <a:lstStyle/>
          <a:p>
            <a:fld id="{80FEA84F-2533-41EC-939B-9A9CCA5E4A54}" type="slidenum">
              <a:rPr lang="en-GB" smtClean="0"/>
              <a:t>9</a:t>
            </a:fld>
            <a:endParaRPr lang="en-GB"/>
          </a:p>
        </p:txBody>
      </p:sp>
    </p:spTree>
    <p:extLst>
      <p:ext uri="{BB962C8B-B14F-4D97-AF65-F5344CB8AC3E}">
        <p14:creationId xmlns:p14="http://schemas.microsoft.com/office/powerpoint/2010/main" val="3359932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kumimoji="0" lang="en-US" sz="1200" b="0" i="0" u="none" strike="noStrike" kern="1200" cap="none" spc="0" normalizeH="0" baseline="0" noProof="0" dirty="0" smtClean="0">
                <a:ln>
                  <a:noFill/>
                </a:ln>
                <a:solidFill>
                  <a:srgbClr val="666666"/>
                </a:solidFill>
                <a:effectLst/>
                <a:uLnTx/>
                <a:uFillTx/>
                <a:latin typeface="Open Sans"/>
                <a:ea typeface="+mn-ea"/>
                <a:cs typeface="+mn-cs"/>
              </a:rPr>
              <a:t>Reallocation of factors of production are currently a main issue for all regions and all countries. </a:t>
            </a:r>
          </a:p>
          <a:p>
            <a:endParaRPr kumimoji="0" lang="en-US" sz="1200" b="0" i="0" u="none" strike="noStrike" kern="1200" cap="none" spc="0" normalizeH="0" baseline="0" noProof="0" dirty="0" smtClean="0">
              <a:ln>
                <a:noFill/>
              </a:ln>
              <a:solidFill>
                <a:srgbClr val="666666"/>
              </a:solidFill>
              <a:effectLst/>
              <a:uLnTx/>
              <a:uFillTx/>
              <a:latin typeface="Open Sans"/>
              <a:ea typeface="+mn-ea"/>
              <a:cs typeface="+mn-cs"/>
            </a:endParaRPr>
          </a:p>
          <a:p>
            <a:r>
              <a:rPr kumimoji="0" lang="en-US" sz="1200" b="0" i="0" u="none" strike="noStrike" kern="1200" cap="none" spc="0" normalizeH="0" baseline="0" noProof="0" dirty="0" smtClean="0">
                <a:ln>
                  <a:noFill/>
                </a:ln>
                <a:solidFill>
                  <a:srgbClr val="666666"/>
                </a:solidFill>
                <a:effectLst/>
                <a:uLnTx/>
                <a:uFillTx/>
                <a:latin typeface="Open Sans"/>
                <a:ea typeface="+mn-ea"/>
                <a:cs typeface="+mn-cs"/>
              </a:rPr>
              <a:t>This reallocation is driven by technology, markets factors ; institutions and regulations, have to interfere with a new way in this context</a:t>
            </a:r>
            <a:endParaRPr lang="fr-FR" baseline="0" dirty="0" smtClean="0"/>
          </a:p>
          <a:p>
            <a:endParaRPr lang="fr-FR" dirty="0" smtClean="0"/>
          </a:p>
          <a:p>
            <a:r>
              <a:rPr lang="fr-FR" dirty="0" err="1" smtClean="0"/>
              <a:t>Some</a:t>
            </a:r>
            <a:r>
              <a:rPr lang="fr-FR" baseline="0" dirty="0" smtClean="0"/>
              <a:t> data </a:t>
            </a:r>
            <a:r>
              <a:rPr lang="fr-FR" dirty="0" err="1" smtClean="0"/>
              <a:t>Provided</a:t>
            </a:r>
            <a:r>
              <a:rPr lang="fr-FR" dirty="0" smtClean="0"/>
              <a:t> by</a:t>
            </a:r>
            <a:r>
              <a:rPr lang="fr-FR" baseline="0" dirty="0" smtClean="0"/>
              <a:t> WAPES PES Survey in 2014 (</a:t>
            </a:r>
            <a:r>
              <a:rPr lang="fr-FR" baseline="0" dirty="0" err="1" smtClean="0"/>
              <a:t>published</a:t>
            </a:r>
            <a:r>
              <a:rPr lang="fr-FR" baseline="0" dirty="0" smtClean="0"/>
              <a:t> in 2015) and </a:t>
            </a:r>
            <a:r>
              <a:rPr lang="fr-FR" baseline="0" dirty="0" err="1" smtClean="0"/>
              <a:t>pointed</a:t>
            </a:r>
            <a:r>
              <a:rPr lang="fr-FR" baseline="0" dirty="0" smtClean="0"/>
              <a:t> out </a:t>
            </a:r>
            <a:r>
              <a:rPr lang="fr-FR" baseline="0" dirty="0" err="1" smtClean="0"/>
              <a:t>during</a:t>
            </a:r>
            <a:r>
              <a:rPr lang="fr-FR" baseline="0" dirty="0" smtClean="0"/>
              <a:t> </a:t>
            </a:r>
            <a:r>
              <a:rPr lang="fr-FR" baseline="0" dirty="0" err="1" smtClean="0"/>
              <a:t>work</a:t>
            </a:r>
            <a:r>
              <a:rPr lang="fr-FR" baseline="0" dirty="0" smtClean="0"/>
              <a:t> in </a:t>
            </a:r>
            <a:r>
              <a:rPr lang="fr-FR" baseline="0" dirty="0" err="1" smtClean="0"/>
              <a:t>progress</a:t>
            </a:r>
            <a:r>
              <a:rPr lang="fr-FR" baseline="0" dirty="0" smtClean="0"/>
              <a:t> on Long </a:t>
            </a:r>
            <a:r>
              <a:rPr lang="fr-FR" baseline="0" dirty="0" err="1" smtClean="0"/>
              <a:t>term</a:t>
            </a:r>
            <a:r>
              <a:rPr lang="fr-FR" baseline="0" dirty="0" smtClean="0"/>
              <a:t> </a:t>
            </a:r>
            <a:r>
              <a:rPr lang="fr-FR" baseline="0" dirty="0" err="1" smtClean="0"/>
              <a:t>Strataegy</a:t>
            </a:r>
            <a:r>
              <a:rPr lang="fr-FR" baseline="0" dirty="0" smtClean="0"/>
              <a:t> for PES and for WAPES  </a:t>
            </a:r>
            <a:r>
              <a:rPr lang="fr-FR" baseline="0" dirty="0" err="1" smtClean="0"/>
              <a:t>summarize</a:t>
            </a:r>
            <a:r>
              <a:rPr lang="fr-FR" baseline="0" dirty="0" smtClean="0"/>
              <a:t> </a:t>
            </a:r>
            <a:r>
              <a:rPr lang="fr-FR" baseline="0" dirty="0" err="1" smtClean="0"/>
              <a:t>Current</a:t>
            </a:r>
            <a:r>
              <a:rPr lang="fr-FR" baseline="0" dirty="0" smtClean="0"/>
              <a:t> </a:t>
            </a:r>
            <a:r>
              <a:rPr lang="fr-FR" baseline="0" dirty="0" err="1" smtClean="0"/>
              <a:t>hallenges</a:t>
            </a:r>
            <a:r>
              <a:rPr lang="fr-FR" baseline="0" dirty="0" smtClean="0"/>
              <a:t> </a:t>
            </a:r>
          </a:p>
          <a:p>
            <a:endParaRPr lang="fr-FR" baseline="0" dirty="0" smtClean="0"/>
          </a:p>
          <a:p>
            <a:endParaRPr lang="fr-FR" baseline="0" dirty="0" smtClean="0"/>
          </a:p>
          <a:p>
            <a:r>
              <a:rPr lang="fr-FR" baseline="0" dirty="0" smtClean="0"/>
              <a:t>It </a:t>
            </a:r>
            <a:r>
              <a:rPr lang="fr-FR" baseline="0" dirty="0" err="1" smtClean="0"/>
              <a:t>Underlines</a:t>
            </a:r>
            <a:r>
              <a:rPr lang="fr-FR" baseline="0" dirty="0" smtClean="0"/>
              <a:t> life long perspective and </a:t>
            </a:r>
            <a:r>
              <a:rPr lang="fr-FR" baseline="0" dirty="0" err="1" smtClean="0"/>
              <a:t>transitional</a:t>
            </a:r>
            <a:r>
              <a:rPr lang="fr-FR" baseline="0" dirty="0" smtClean="0"/>
              <a:t> perspective for </a:t>
            </a:r>
            <a:r>
              <a:rPr lang="fr-FR" baseline="0" dirty="0" err="1" smtClean="0"/>
              <a:t>considering</a:t>
            </a:r>
            <a:r>
              <a:rPr lang="fr-FR" baseline="0" dirty="0" smtClean="0"/>
              <a:t> Labour </a:t>
            </a:r>
            <a:r>
              <a:rPr lang="fr-FR" baseline="0" dirty="0" err="1" smtClean="0"/>
              <a:t>Market</a:t>
            </a:r>
            <a:r>
              <a:rPr lang="fr-FR" baseline="0" dirty="0" smtClean="0"/>
              <a:t> </a:t>
            </a:r>
            <a:r>
              <a:rPr lang="fr-FR" baseline="0" dirty="0" err="1" smtClean="0"/>
              <a:t>activity</a:t>
            </a:r>
            <a:r>
              <a:rPr lang="fr-FR" baseline="0" dirty="0" smtClean="0"/>
              <a:t> and </a:t>
            </a:r>
            <a:r>
              <a:rPr lang="fr-FR" baseline="0" dirty="0" err="1" smtClean="0"/>
              <a:t>answers</a:t>
            </a:r>
            <a:r>
              <a:rPr lang="fr-FR" baseline="0" dirty="0" smtClean="0"/>
              <a:t> </a:t>
            </a:r>
            <a:r>
              <a:rPr lang="fr-FR" baseline="0" dirty="0" err="1" smtClean="0"/>
              <a:t>from</a:t>
            </a:r>
            <a:r>
              <a:rPr lang="fr-FR" baseline="0" dirty="0" smtClean="0"/>
              <a:t> PES and Social protection</a:t>
            </a:r>
            <a:endParaRPr lang="fr-FR" dirty="0"/>
          </a:p>
        </p:txBody>
      </p:sp>
      <p:sp>
        <p:nvSpPr>
          <p:cNvPr id="4" name="Espace réservé du numéro de diapositive 3"/>
          <p:cNvSpPr>
            <a:spLocks noGrp="1"/>
          </p:cNvSpPr>
          <p:nvPr>
            <p:ph type="sldNum" sz="quarter" idx="10"/>
          </p:nvPr>
        </p:nvSpPr>
        <p:spPr/>
        <p:txBody>
          <a:bodyPr/>
          <a:lstStyle/>
          <a:p>
            <a:fld id="{80FEA84F-2533-41EC-939B-9A9CCA5E4A54}" type="slidenum">
              <a:rPr lang="en-GB" smtClean="0"/>
              <a:t>10</a:t>
            </a:fld>
            <a:endParaRPr lang="en-GB"/>
          </a:p>
        </p:txBody>
      </p:sp>
    </p:spTree>
    <p:extLst>
      <p:ext uri="{BB962C8B-B14F-4D97-AF65-F5344CB8AC3E}">
        <p14:creationId xmlns:p14="http://schemas.microsoft.com/office/powerpoint/2010/main" val="3131287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797915A1-CAAF-4F19-9B80-C91368564267}" type="datetime1">
              <a:rPr lang="zh-CN" altLang="fr-FR" smtClean="0"/>
              <a:t>2016/5/3</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‹N°›</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E2E282EE-25CC-4F72-A9BF-0A01D2EBF63A}" type="datetime1">
              <a:rPr lang="zh-CN" altLang="fr-FR" smtClean="0"/>
              <a:t>2016/5/3</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‹N°›</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A14A7C82-71C8-40CB-B151-F463448C0E5E}" type="datetime1">
              <a:rPr lang="zh-CN" altLang="fr-FR" smtClean="0"/>
              <a:t>2016/5/3</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‹N°›</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113AB1BC-419D-4639-A997-BFF15F917052}" type="datetime1">
              <a:rPr lang="zh-CN" altLang="fr-FR" smtClean="0"/>
              <a:t>2016/5/3</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‹N°›</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33A6472-325F-40D8-B84C-959E0F14BEAA}" type="datetime1">
              <a:rPr lang="zh-CN" altLang="fr-FR" smtClean="0"/>
              <a:t>2016/5/3</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‹N°›</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33FD8748-AD6A-4C97-B2EC-819363AD49BF}" type="datetime1">
              <a:rPr lang="zh-CN" altLang="fr-FR" smtClean="0"/>
              <a:t>2016/5/3</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‹N°›</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37C7595F-F380-4CDC-94F8-12766369968D}" type="datetime1">
              <a:rPr lang="zh-CN" altLang="fr-FR" smtClean="0"/>
              <a:t>2016/5/3</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‹N°›</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6350"/>
            <a:ext cx="2133600" cy="365125"/>
          </a:xfrm>
          <a:prstGeom prst="rect">
            <a:avLst/>
          </a:prstGeom>
        </p:spPr>
        <p:txBody>
          <a:bodyPr/>
          <a:lstStyle/>
          <a:p>
            <a:fld id="{B9832978-A693-4FD6-93D9-A495DF61EB8C}" type="datetime1">
              <a:rPr lang="zh-CN" altLang="fr-FR" smtClean="0"/>
              <a:t>2016/5/3</a:t>
            </a:fld>
            <a:endParaRPr lang="zh-CN" altLang="en-US"/>
          </a:p>
        </p:txBody>
      </p:sp>
      <p:sp>
        <p:nvSpPr>
          <p:cNvPr id="8" name="页脚占位符 7"/>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‹N°›</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p>
            <a:fld id="{0C8BC97D-54D4-41A2-BF8F-ED8879530551}" type="datetime1">
              <a:rPr lang="zh-CN" altLang="fr-FR" smtClean="0"/>
              <a:t>2016/5/3</a:t>
            </a:fld>
            <a:endParaRPr lang="zh-CN" altLang="en-US"/>
          </a:p>
        </p:txBody>
      </p:sp>
      <p:sp>
        <p:nvSpPr>
          <p:cNvPr id="4" name="页脚占位符 3"/>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‹N°›</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p>
            <a:fld id="{126FA241-AFF6-435D-A684-5B20CCB0E3A2}" type="datetime1">
              <a:rPr lang="zh-CN" altLang="fr-FR" smtClean="0"/>
              <a:t>2016/5/3</a:t>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‹N°›</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12311869-F582-46A2-96E2-825FCF8C6E9F}" type="datetime1">
              <a:rPr lang="zh-CN" altLang="fr-FR" smtClean="0"/>
              <a:t>2016/5/3</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‹N°›</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6DE953DF-436C-4F68-811D-963C9C4D96E0}" type="datetime1">
              <a:rPr lang="zh-CN" altLang="fr-FR" smtClean="0"/>
              <a:t>2016/5/3</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‹N°›</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1F2A7981-1EAC-4253-8A56-E4EFF55C2AB6}" type="datetime1">
              <a:rPr lang="zh-CN" altLang="fr-FR" smtClean="0"/>
              <a:t>2016/5/3</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‹N°›</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42129A15-8E78-4C1A-8478-904406A8F862}" type="datetime1">
              <a:rPr lang="zh-CN" altLang="fr-FR" smtClean="0"/>
              <a:t>2016/5/3</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‹N°›</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EB5E2B56-70A6-454A-B133-DF0EE73B67F2}" type="datetime1">
              <a:rPr lang="zh-CN" altLang="fr-FR" smtClean="0"/>
              <a:t>2016/5/3</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‹N°›</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43883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78483" y="127000"/>
            <a:ext cx="7879373" cy="622300"/>
          </a:xfrm>
        </p:spPr>
        <p:txBody>
          <a:bodyPr/>
          <a:lstStyle/>
          <a:p>
            <a:r>
              <a:rPr lang="fr-FR" smtClean="0"/>
              <a:t>Modifiez le style du titre</a:t>
            </a:r>
            <a:endParaRPr lang="fr-FR"/>
          </a:p>
        </p:txBody>
      </p:sp>
      <p:sp>
        <p:nvSpPr>
          <p:cNvPr id="3" name="Espace réservé du contenu 2"/>
          <p:cNvSpPr>
            <a:spLocks noGrp="1"/>
          </p:cNvSpPr>
          <p:nvPr>
            <p:ph idx="1"/>
          </p:nvPr>
        </p:nvSpPr>
        <p:spPr>
          <a:xfrm>
            <a:off x="678483" y="1709738"/>
            <a:ext cx="7879373" cy="16375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885816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718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reserve="1">
  <p:cSld name="Titre. Contenu et texte">
    <p:spTree>
      <p:nvGrpSpPr>
        <p:cNvPr id="1" name=""/>
        <p:cNvGrpSpPr/>
        <p:nvPr/>
      </p:nvGrpSpPr>
      <p:grpSpPr>
        <a:xfrm>
          <a:off x="0" y="0"/>
          <a:ext cx="0" cy="0"/>
          <a:chOff x="0" y="0"/>
          <a:chExt cx="0" cy="0"/>
        </a:xfrm>
      </p:grpSpPr>
      <p:sp>
        <p:nvSpPr>
          <p:cNvPr id="2" name="Titre 1"/>
          <p:cNvSpPr>
            <a:spLocks noGrp="1"/>
          </p:cNvSpPr>
          <p:nvPr>
            <p:ph type="title"/>
          </p:nvPr>
        </p:nvSpPr>
        <p:spPr>
          <a:xfrm>
            <a:off x="677863" y="127000"/>
            <a:ext cx="7880350" cy="622300"/>
          </a:xfrm>
        </p:spPr>
        <p:txBody>
          <a:bodyPr/>
          <a:lstStyle/>
          <a:p>
            <a:r>
              <a:rPr lang="fr-FR"/>
              <a:t>Cliquez pour modifier le style du titre</a:t>
            </a:r>
          </a:p>
        </p:txBody>
      </p:sp>
      <p:sp>
        <p:nvSpPr>
          <p:cNvPr id="3" name="Espace réservé du contenu 2"/>
          <p:cNvSpPr>
            <a:spLocks noGrp="1"/>
          </p:cNvSpPr>
          <p:nvPr>
            <p:ph sz="half" idx="1"/>
          </p:nvPr>
        </p:nvSpPr>
        <p:spPr>
          <a:xfrm>
            <a:off x="677863" y="1709738"/>
            <a:ext cx="3863975" cy="13843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694238" y="1709738"/>
            <a:ext cx="3863975" cy="13843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5695387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77863" y="127000"/>
            <a:ext cx="7880350" cy="622300"/>
          </a:xfrm>
        </p:spPr>
        <p:txBody>
          <a:bodyPr/>
          <a:lstStyle/>
          <a:p>
            <a:r>
              <a:rPr lang="fr-FR"/>
              <a:t>Cliquez pour modifier le style du titre</a:t>
            </a:r>
          </a:p>
        </p:txBody>
      </p:sp>
      <p:sp>
        <p:nvSpPr>
          <p:cNvPr id="3" name="Espace réservé du contenu 2"/>
          <p:cNvSpPr>
            <a:spLocks noGrp="1"/>
          </p:cNvSpPr>
          <p:nvPr>
            <p:ph sz="half" idx="1"/>
          </p:nvPr>
        </p:nvSpPr>
        <p:spPr>
          <a:xfrm>
            <a:off x="677863" y="1709738"/>
            <a:ext cx="3863975" cy="138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94238" y="1709738"/>
            <a:ext cx="3863975" cy="138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261311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677863" y="127000"/>
            <a:ext cx="7880350" cy="622300"/>
          </a:xfrm>
        </p:spPr>
        <p:txBody>
          <a:bodyPr/>
          <a:lstStyle/>
          <a:p>
            <a:r>
              <a:rPr lang="fr-FR"/>
              <a:t>Cliquez pour modifier le style du titre</a:t>
            </a:r>
          </a:p>
        </p:txBody>
      </p:sp>
      <p:sp>
        <p:nvSpPr>
          <p:cNvPr id="3" name="Espace réservé du contenu 2"/>
          <p:cNvSpPr>
            <a:spLocks noGrp="1"/>
          </p:cNvSpPr>
          <p:nvPr>
            <p:ph sz="quarter" idx="1"/>
          </p:nvPr>
        </p:nvSpPr>
        <p:spPr>
          <a:xfrm>
            <a:off x="677863" y="1709738"/>
            <a:ext cx="3863975" cy="6159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4694238" y="1709738"/>
            <a:ext cx="3863975" cy="6159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677863" y="2478088"/>
            <a:ext cx="3863975" cy="6159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p:cNvSpPr>
            <a:spLocks noGrp="1"/>
          </p:cNvSpPr>
          <p:nvPr>
            <p:ph sz="quarter" idx="4"/>
          </p:nvPr>
        </p:nvSpPr>
        <p:spPr>
          <a:xfrm>
            <a:off x="4694238" y="2478088"/>
            <a:ext cx="3863975" cy="6159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0268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165193C5-4533-42E7-880F-FD6E1F0874D5}" type="datetime1">
              <a:rPr lang="zh-CN" altLang="fr-FR" smtClean="0"/>
              <a:t>2016/5/3</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‹N°›</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89E7133C-CAB3-4696-888A-1ABDB7589DA3}" type="datetime1">
              <a:rPr lang="zh-CN" altLang="fr-FR" smtClean="0"/>
              <a:t>2016/5/3</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‹N°›</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6350"/>
            <a:ext cx="2133600" cy="365125"/>
          </a:xfrm>
          <a:prstGeom prst="rect">
            <a:avLst/>
          </a:prstGeom>
        </p:spPr>
        <p:txBody>
          <a:bodyPr/>
          <a:lstStyle/>
          <a:p>
            <a:fld id="{E079570B-A3B6-4390-9BC3-A96E90AD674A}" type="datetime1">
              <a:rPr lang="zh-CN" altLang="fr-FR" smtClean="0"/>
              <a:t>2016/5/3</a:t>
            </a:fld>
            <a:endParaRPr lang="zh-CN" altLang="en-US"/>
          </a:p>
        </p:txBody>
      </p:sp>
      <p:sp>
        <p:nvSpPr>
          <p:cNvPr id="8" name="页脚占位符 7"/>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‹N°›</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p>
            <a:fld id="{26A3F027-9AB3-4972-8BAC-3582C0EEEF62}" type="datetime1">
              <a:rPr lang="zh-CN" altLang="fr-FR" smtClean="0"/>
              <a:t>2016/5/3</a:t>
            </a:fld>
            <a:endParaRPr lang="zh-CN" altLang="en-US"/>
          </a:p>
        </p:txBody>
      </p:sp>
      <p:sp>
        <p:nvSpPr>
          <p:cNvPr id="4" name="页脚占位符 3"/>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‹N°›</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p>
            <a:fld id="{33B2895C-C66A-4CC1-A842-92365DC06EE8}" type="datetime1">
              <a:rPr lang="zh-CN" altLang="fr-FR" smtClean="0"/>
              <a:t>2016/5/3</a:t>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‹N°›</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890A812A-BE54-41DB-8477-18B89A646EC8}" type="datetime1">
              <a:rPr lang="zh-CN" altLang="fr-FR" smtClean="0"/>
              <a:t>2016/5/3</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‹N°›</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4548FC92-8046-4CE8-BF33-F785FB532E67}" type="datetime1">
              <a:rPr lang="zh-CN" altLang="fr-FR" smtClean="0"/>
              <a:t>2016/5/3</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‹N°›</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2.emf"/><Relationship Id="rId5" Type="http://schemas.openxmlformats.org/officeDocument/2006/relationships/slideLayout" Target="../slideLayouts/slideLayout27.xml"/><Relationship Id="rId10" Type="http://schemas.openxmlformats.org/officeDocument/2006/relationships/oleObject" Target="../embeddings/oleObject1.bin"/><Relationship Id="rId4" Type="http://schemas.openxmlformats.org/officeDocument/2006/relationships/slideLayout" Target="../slideLayouts/slideLayout26.xml"/><Relationship Id="rId9"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7" name="图片 6" descr="logo.jpg"/>
          <p:cNvPicPr>
            <a:picLocks noChangeAspect="1"/>
          </p:cNvPicPr>
          <p:nvPr userDrawn="1"/>
        </p:nvPicPr>
        <p:blipFill>
          <a:blip r:embed="rId13"/>
          <a:stretch>
            <a:fillRect/>
          </a:stretch>
        </p:blipFill>
        <p:spPr>
          <a:xfrm>
            <a:off x="7429520" y="214290"/>
            <a:ext cx="1228340" cy="785818"/>
          </a:xfrm>
          <a:prstGeom prst="rect">
            <a:avLst/>
          </a:prstGeom>
        </p:spPr>
      </p:pic>
      <p:cxnSp>
        <p:nvCxnSpPr>
          <p:cNvPr id="9" name="直接连接符 8"/>
          <p:cNvCxnSpPr/>
          <p:nvPr userDrawn="1"/>
        </p:nvCxnSpPr>
        <p:spPr>
          <a:xfrm>
            <a:off x="500034" y="1000108"/>
            <a:ext cx="8215370" cy="1588"/>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7" name="图片 6" descr="logo.jpg"/>
          <p:cNvPicPr>
            <a:picLocks noChangeAspect="1"/>
          </p:cNvPicPr>
          <p:nvPr userDrawn="1"/>
        </p:nvPicPr>
        <p:blipFill>
          <a:blip r:embed="rId13"/>
          <a:stretch>
            <a:fillRect/>
          </a:stretch>
        </p:blipFill>
        <p:spPr>
          <a:xfrm>
            <a:off x="7429520" y="214290"/>
            <a:ext cx="1228340" cy="785818"/>
          </a:xfrm>
          <a:prstGeom prst="rect">
            <a:avLst/>
          </a:prstGeom>
        </p:spPr>
      </p:pic>
      <p:cxnSp>
        <p:nvCxnSpPr>
          <p:cNvPr id="9" name="直接连接符 8"/>
          <p:cNvCxnSpPr/>
          <p:nvPr userDrawn="1"/>
        </p:nvCxnSpPr>
        <p:spPr>
          <a:xfrm>
            <a:off x="500034" y="1000108"/>
            <a:ext cx="8215370" cy="1588"/>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369" name="Object 177"/>
          <p:cNvGraphicFramePr>
            <a:graphicFrameLocks noChangeAspect="1"/>
          </p:cNvGraphicFramePr>
          <p:nvPr>
            <p:custDataLst>
              <p:tags r:id="rId9"/>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6" name="think-cell Slide" r:id="rId10" imgW="360" imgH="360" progId="">
                  <p:embed/>
                </p:oleObj>
              </mc:Choice>
              <mc:Fallback>
                <p:oleObj name="think-cell Slide" r:id="rId10" imgW="360" imgH="36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Do not delete this text object!!!!_2" hidden="1"/>
          <p:cNvSpPr/>
          <p:nvPr/>
        </p:nvSpPr>
        <p:spPr>
          <a:xfrm>
            <a:off x="9205913" y="58738"/>
            <a:ext cx="28575" cy="31750"/>
          </a:xfrm>
          <a:prstGeom prst="ellipse">
            <a:avLst/>
          </a:prstGeom>
          <a:solidFill>
            <a:schemeClr val="bg1">
              <a:lumMod val="75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base">
              <a:lnSpc>
                <a:spcPct val="93000"/>
              </a:lnSpc>
              <a:spcBef>
                <a:spcPts val="300"/>
              </a:spcBef>
              <a:spcAft>
                <a:spcPct val="0"/>
              </a:spcAft>
              <a:defRPr/>
            </a:pPr>
            <a:r>
              <a:rPr lang="en-US" sz="200" b="1" dirty="0">
                <a:solidFill>
                  <a:srgbClr val="FFFFFF"/>
                </a:solidFill>
                <a:sym typeface="+mn-lt"/>
              </a:rPr>
              <a:t>1</a:t>
            </a:r>
          </a:p>
        </p:txBody>
      </p:sp>
      <p:sp>
        <p:nvSpPr>
          <p:cNvPr id="43" name="!!!Do not delete this text object!!!!" hidden="1"/>
          <p:cNvSpPr txBox="1"/>
          <p:nvPr/>
        </p:nvSpPr>
        <p:spPr>
          <a:xfrm>
            <a:off x="9205913" y="92075"/>
            <a:ext cx="638175" cy="30163"/>
          </a:xfrm>
          <a:prstGeom prst="rect">
            <a:avLst/>
          </a:prstGeom>
          <a:noFill/>
        </p:spPr>
        <p:txBody>
          <a:bodyPr wrap="none" lIns="0" tIns="0" rIns="0" bIns="0">
            <a:spAutoFit/>
          </a:bodyPr>
          <a:lstStyle>
            <a:defPPr>
              <a:defRPr lang="de-DE"/>
            </a:defPPr>
            <a:lvl1pPr algn="l" rtl="0" fontAlgn="base">
              <a:spcBef>
                <a:spcPct val="0"/>
              </a:spcBef>
              <a:spcAft>
                <a:spcPct val="0"/>
              </a:spcAft>
              <a:defRPr sz="1300" b="1" kern="1200">
                <a:solidFill>
                  <a:schemeClr val="tx1"/>
                </a:solidFill>
                <a:latin typeface="Arial Narrow" charset="0"/>
                <a:ea typeface="+mn-ea"/>
                <a:cs typeface="+mn-cs"/>
              </a:defRPr>
            </a:lvl1pPr>
            <a:lvl2pPr marL="457200" algn="l" rtl="0" fontAlgn="base">
              <a:spcBef>
                <a:spcPct val="0"/>
              </a:spcBef>
              <a:spcAft>
                <a:spcPct val="0"/>
              </a:spcAft>
              <a:defRPr sz="1300" b="1" kern="1200">
                <a:solidFill>
                  <a:schemeClr val="tx1"/>
                </a:solidFill>
                <a:latin typeface="Arial Narrow" charset="0"/>
                <a:ea typeface="+mn-ea"/>
                <a:cs typeface="+mn-cs"/>
              </a:defRPr>
            </a:lvl2pPr>
            <a:lvl3pPr marL="914400" algn="l" rtl="0" fontAlgn="base">
              <a:spcBef>
                <a:spcPct val="0"/>
              </a:spcBef>
              <a:spcAft>
                <a:spcPct val="0"/>
              </a:spcAft>
              <a:defRPr sz="1300" b="1" kern="1200">
                <a:solidFill>
                  <a:schemeClr val="tx1"/>
                </a:solidFill>
                <a:latin typeface="Arial Narrow" charset="0"/>
                <a:ea typeface="+mn-ea"/>
                <a:cs typeface="+mn-cs"/>
              </a:defRPr>
            </a:lvl3pPr>
            <a:lvl4pPr marL="1371600" algn="l" rtl="0" fontAlgn="base">
              <a:spcBef>
                <a:spcPct val="0"/>
              </a:spcBef>
              <a:spcAft>
                <a:spcPct val="0"/>
              </a:spcAft>
              <a:defRPr sz="1300" b="1" kern="1200">
                <a:solidFill>
                  <a:schemeClr val="tx1"/>
                </a:solidFill>
                <a:latin typeface="Arial Narrow" charset="0"/>
                <a:ea typeface="+mn-ea"/>
                <a:cs typeface="+mn-cs"/>
              </a:defRPr>
            </a:lvl4pPr>
            <a:lvl5pPr marL="1828800" algn="l" rtl="0" fontAlgn="base">
              <a:spcBef>
                <a:spcPct val="0"/>
              </a:spcBef>
              <a:spcAft>
                <a:spcPct val="0"/>
              </a:spcAft>
              <a:defRPr sz="1300" b="1" kern="1200">
                <a:solidFill>
                  <a:schemeClr val="tx1"/>
                </a:solidFill>
                <a:latin typeface="Arial Narrow" charset="0"/>
                <a:ea typeface="+mn-ea"/>
                <a:cs typeface="+mn-cs"/>
              </a:defRPr>
            </a:lvl5pPr>
            <a:lvl6pPr marL="2286000" algn="l" defTabSz="914400" rtl="0" eaLnBrk="1" latinLnBrk="0" hangingPunct="1">
              <a:defRPr sz="1300" b="1" kern="1200">
                <a:solidFill>
                  <a:schemeClr val="tx1"/>
                </a:solidFill>
                <a:latin typeface="Arial Narrow" charset="0"/>
                <a:ea typeface="+mn-ea"/>
                <a:cs typeface="+mn-cs"/>
              </a:defRPr>
            </a:lvl6pPr>
            <a:lvl7pPr marL="2743200" algn="l" defTabSz="914400" rtl="0" eaLnBrk="1" latinLnBrk="0" hangingPunct="1">
              <a:defRPr sz="1300" b="1" kern="1200">
                <a:solidFill>
                  <a:schemeClr val="tx1"/>
                </a:solidFill>
                <a:latin typeface="Arial Narrow" charset="0"/>
                <a:ea typeface="+mn-ea"/>
                <a:cs typeface="+mn-cs"/>
              </a:defRPr>
            </a:lvl7pPr>
            <a:lvl8pPr marL="3200400" algn="l" defTabSz="914400" rtl="0" eaLnBrk="1" latinLnBrk="0" hangingPunct="1">
              <a:defRPr sz="1300" b="1" kern="1200">
                <a:solidFill>
                  <a:schemeClr val="tx1"/>
                </a:solidFill>
                <a:latin typeface="Arial Narrow" charset="0"/>
                <a:ea typeface="+mn-ea"/>
                <a:cs typeface="+mn-cs"/>
              </a:defRPr>
            </a:lvl8pPr>
            <a:lvl9pPr marL="3657600" algn="l" defTabSz="914400" rtl="0" eaLnBrk="1" latinLnBrk="0" hangingPunct="1">
              <a:defRPr sz="1300" b="1" kern="1200">
                <a:solidFill>
                  <a:schemeClr val="tx1"/>
                </a:solidFill>
                <a:latin typeface="Arial Narrow" charset="0"/>
                <a:ea typeface="+mn-ea"/>
                <a:cs typeface="+mn-cs"/>
              </a:defRPr>
            </a:lvl9pPr>
          </a:lstStyle>
          <a:p>
            <a:pPr>
              <a:buClr>
                <a:srgbClr val="00597C"/>
              </a:buClr>
              <a:buSzPct val="100000"/>
              <a:defRPr/>
            </a:pPr>
            <a:r>
              <a:rPr lang="en-US" sz="200" b="0" noProof="1" smtClean="0">
                <a:solidFill>
                  <a:srgbClr val="FFFFFF">
                    <a:lumMod val="75000"/>
                  </a:srgbClr>
                </a:solidFill>
                <a:latin typeface="Calibri"/>
                <a:sym typeface="+mn-lt"/>
              </a:rPr>
              <a:t>A4_RBSC_PPT– 2013-10_v01 – do not delete this text object! </a:t>
            </a:r>
          </a:p>
        </p:txBody>
      </p:sp>
      <p:sp>
        <p:nvSpPr>
          <p:cNvPr id="1029" name="Source" hidden="1"/>
          <p:cNvSpPr txBox="1">
            <a:spLocks noChangeArrowheads="1"/>
          </p:cNvSpPr>
          <p:nvPr/>
        </p:nvSpPr>
        <p:spPr bwMode="auto">
          <a:xfrm>
            <a:off x="681038" y="6708775"/>
            <a:ext cx="525462" cy="125413"/>
          </a:xfrm>
          <a:prstGeom prst="rect">
            <a:avLst/>
          </a:prstGeom>
          <a:noFill/>
          <a:ln>
            <a:noFill/>
          </a:ln>
          <a:extLst/>
        </p:spPr>
        <p:txBody>
          <a:bodyPr wrap="none" lIns="0" tIns="0" rIns="0" bIns="0" anchor="b">
            <a:spAutoFit/>
          </a:bodyPr>
          <a:lstStyle>
            <a:lvl1pPr eaLnBrk="0" hangingPunct="0">
              <a:defRPr sz="1300" b="1">
                <a:solidFill>
                  <a:schemeClr val="tx1"/>
                </a:solidFill>
                <a:latin typeface="Arial Narrow" pitchFamily="34" charset="0"/>
              </a:defRPr>
            </a:lvl1pPr>
            <a:lvl2pPr marL="742950" indent="-285750" eaLnBrk="0" hangingPunct="0">
              <a:defRPr sz="1300" b="1">
                <a:solidFill>
                  <a:schemeClr val="tx1"/>
                </a:solidFill>
                <a:latin typeface="Arial Narrow" pitchFamily="34" charset="0"/>
              </a:defRPr>
            </a:lvl2pPr>
            <a:lvl3pPr marL="1143000" indent="-228600" eaLnBrk="0" hangingPunct="0">
              <a:defRPr sz="1300" b="1">
                <a:solidFill>
                  <a:schemeClr val="tx1"/>
                </a:solidFill>
                <a:latin typeface="Arial Narrow" pitchFamily="34" charset="0"/>
              </a:defRPr>
            </a:lvl3pPr>
            <a:lvl4pPr marL="1600200" indent="-228600" eaLnBrk="0" hangingPunct="0">
              <a:defRPr sz="1300" b="1">
                <a:solidFill>
                  <a:schemeClr val="tx1"/>
                </a:solidFill>
                <a:latin typeface="Arial Narrow" pitchFamily="34" charset="0"/>
              </a:defRPr>
            </a:lvl4pPr>
            <a:lvl5pPr marL="2057400" indent="-228600" eaLnBrk="0" hangingPunct="0">
              <a:defRPr sz="1300" b="1">
                <a:solidFill>
                  <a:schemeClr val="tx1"/>
                </a:solidFill>
                <a:latin typeface="Arial Narrow" pitchFamily="34" charset="0"/>
              </a:defRPr>
            </a:lvl5pPr>
            <a:lvl6pPr marL="2514600" indent="-228600" eaLnBrk="0" fontAlgn="base" hangingPunct="0">
              <a:spcBef>
                <a:spcPct val="0"/>
              </a:spcBef>
              <a:spcAft>
                <a:spcPct val="0"/>
              </a:spcAft>
              <a:defRPr sz="1300" b="1">
                <a:solidFill>
                  <a:schemeClr val="tx1"/>
                </a:solidFill>
                <a:latin typeface="Arial Narrow" pitchFamily="34" charset="0"/>
              </a:defRPr>
            </a:lvl6pPr>
            <a:lvl7pPr marL="2971800" indent="-228600" eaLnBrk="0" fontAlgn="base" hangingPunct="0">
              <a:spcBef>
                <a:spcPct val="0"/>
              </a:spcBef>
              <a:spcAft>
                <a:spcPct val="0"/>
              </a:spcAft>
              <a:defRPr sz="1300" b="1">
                <a:solidFill>
                  <a:schemeClr val="tx1"/>
                </a:solidFill>
                <a:latin typeface="Arial Narrow" pitchFamily="34" charset="0"/>
              </a:defRPr>
            </a:lvl7pPr>
            <a:lvl8pPr marL="3429000" indent="-228600" eaLnBrk="0" fontAlgn="base" hangingPunct="0">
              <a:spcBef>
                <a:spcPct val="0"/>
              </a:spcBef>
              <a:spcAft>
                <a:spcPct val="0"/>
              </a:spcAft>
              <a:defRPr sz="1300" b="1">
                <a:solidFill>
                  <a:schemeClr val="tx1"/>
                </a:solidFill>
                <a:latin typeface="Arial Narrow" pitchFamily="34" charset="0"/>
              </a:defRPr>
            </a:lvl8pPr>
            <a:lvl9pPr marL="3886200" indent="-228600" eaLnBrk="0" fontAlgn="base" hangingPunct="0">
              <a:spcBef>
                <a:spcPct val="0"/>
              </a:spcBef>
              <a:spcAft>
                <a:spcPct val="0"/>
              </a:spcAft>
              <a:defRPr sz="1300" b="1">
                <a:solidFill>
                  <a:schemeClr val="tx1"/>
                </a:solidFill>
                <a:latin typeface="Arial Narrow" pitchFamily="34" charset="0"/>
              </a:defRPr>
            </a:lvl9pPr>
          </a:lstStyle>
          <a:p>
            <a:pPr eaLnBrk="1" fontAlgn="base" hangingPunct="1">
              <a:lnSpc>
                <a:spcPct val="90000"/>
              </a:lnSpc>
              <a:spcBef>
                <a:spcPct val="0"/>
              </a:spcBef>
              <a:spcAft>
                <a:spcPct val="0"/>
              </a:spcAft>
              <a:buSzPct val="100000"/>
              <a:defRPr/>
            </a:pPr>
            <a:r>
              <a:rPr lang="en-US" altLang="fr-FR" sz="900" b="0" smtClean="0">
                <a:solidFill>
                  <a:srgbClr val="00597C"/>
                </a:solidFill>
                <a:latin typeface="Calibri" pitchFamily="34" charset="0"/>
                <a:cs typeface="Arial" pitchFamily="34" charset="0"/>
                <a:sym typeface="+mn-lt"/>
              </a:rPr>
              <a:t>Source: xxx</a:t>
            </a:r>
          </a:p>
        </p:txBody>
      </p:sp>
      <p:sp>
        <p:nvSpPr>
          <p:cNvPr id="1030" name="Notes" hidden="1"/>
          <p:cNvSpPr txBox="1">
            <a:spLocks noChangeArrowheads="1"/>
          </p:cNvSpPr>
          <p:nvPr/>
        </p:nvSpPr>
        <p:spPr bwMode="auto">
          <a:xfrm>
            <a:off x="681038" y="6418263"/>
            <a:ext cx="301625" cy="138112"/>
          </a:xfrm>
          <a:prstGeom prst="rect">
            <a:avLst/>
          </a:prstGeom>
          <a:noFill/>
          <a:ln>
            <a:noFill/>
          </a:ln>
          <a:extLst/>
        </p:spPr>
        <p:txBody>
          <a:bodyPr wrap="none" lIns="0" tIns="0" rIns="0" bIns="0" anchor="b">
            <a:spAutoFit/>
          </a:bodyPr>
          <a:lstStyle>
            <a:lvl1pPr eaLnBrk="0" hangingPunct="0">
              <a:defRPr sz="1300" b="1">
                <a:solidFill>
                  <a:schemeClr val="tx1"/>
                </a:solidFill>
                <a:latin typeface="Arial Narrow" pitchFamily="34" charset="0"/>
              </a:defRPr>
            </a:lvl1pPr>
            <a:lvl2pPr marL="742950" indent="-285750" eaLnBrk="0" hangingPunct="0">
              <a:defRPr sz="1300" b="1">
                <a:solidFill>
                  <a:schemeClr val="tx1"/>
                </a:solidFill>
                <a:latin typeface="Arial Narrow" pitchFamily="34" charset="0"/>
              </a:defRPr>
            </a:lvl2pPr>
            <a:lvl3pPr marL="1143000" indent="-228600" eaLnBrk="0" hangingPunct="0">
              <a:defRPr sz="1300" b="1">
                <a:solidFill>
                  <a:schemeClr val="tx1"/>
                </a:solidFill>
                <a:latin typeface="Arial Narrow" pitchFamily="34" charset="0"/>
              </a:defRPr>
            </a:lvl3pPr>
            <a:lvl4pPr marL="1600200" indent="-228600" eaLnBrk="0" hangingPunct="0">
              <a:defRPr sz="1300" b="1">
                <a:solidFill>
                  <a:schemeClr val="tx1"/>
                </a:solidFill>
                <a:latin typeface="Arial Narrow" pitchFamily="34" charset="0"/>
              </a:defRPr>
            </a:lvl4pPr>
            <a:lvl5pPr marL="2057400" indent="-228600" eaLnBrk="0" hangingPunct="0">
              <a:defRPr sz="1300" b="1">
                <a:solidFill>
                  <a:schemeClr val="tx1"/>
                </a:solidFill>
                <a:latin typeface="Arial Narrow" pitchFamily="34" charset="0"/>
              </a:defRPr>
            </a:lvl5pPr>
            <a:lvl6pPr marL="2514600" indent="-228600" eaLnBrk="0" fontAlgn="base" hangingPunct="0">
              <a:spcBef>
                <a:spcPct val="0"/>
              </a:spcBef>
              <a:spcAft>
                <a:spcPct val="0"/>
              </a:spcAft>
              <a:defRPr sz="1300" b="1">
                <a:solidFill>
                  <a:schemeClr val="tx1"/>
                </a:solidFill>
                <a:latin typeface="Arial Narrow" pitchFamily="34" charset="0"/>
              </a:defRPr>
            </a:lvl6pPr>
            <a:lvl7pPr marL="2971800" indent="-228600" eaLnBrk="0" fontAlgn="base" hangingPunct="0">
              <a:spcBef>
                <a:spcPct val="0"/>
              </a:spcBef>
              <a:spcAft>
                <a:spcPct val="0"/>
              </a:spcAft>
              <a:defRPr sz="1300" b="1">
                <a:solidFill>
                  <a:schemeClr val="tx1"/>
                </a:solidFill>
                <a:latin typeface="Arial Narrow" pitchFamily="34" charset="0"/>
              </a:defRPr>
            </a:lvl7pPr>
            <a:lvl8pPr marL="3429000" indent="-228600" eaLnBrk="0" fontAlgn="base" hangingPunct="0">
              <a:spcBef>
                <a:spcPct val="0"/>
              </a:spcBef>
              <a:spcAft>
                <a:spcPct val="0"/>
              </a:spcAft>
              <a:defRPr sz="1300" b="1">
                <a:solidFill>
                  <a:schemeClr val="tx1"/>
                </a:solidFill>
                <a:latin typeface="Arial Narrow" pitchFamily="34" charset="0"/>
              </a:defRPr>
            </a:lvl8pPr>
            <a:lvl9pPr marL="3886200" indent="-228600" eaLnBrk="0" fontAlgn="base" hangingPunct="0">
              <a:spcBef>
                <a:spcPct val="0"/>
              </a:spcBef>
              <a:spcAft>
                <a:spcPct val="0"/>
              </a:spcAft>
              <a:defRPr sz="1300" b="1">
                <a:solidFill>
                  <a:schemeClr val="tx1"/>
                </a:solidFill>
                <a:latin typeface="Arial Narrow" pitchFamily="34" charset="0"/>
              </a:defRPr>
            </a:lvl9pPr>
          </a:lstStyle>
          <a:p>
            <a:pPr eaLnBrk="1" fontAlgn="base" hangingPunct="1">
              <a:lnSpc>
                <a:spcPct val="90000"/>
              </a:lnSpc>
              <a:spcBef>
                <a:spcPct val="0"/>
              </a:spcBef>
              <a:spcAft>
                <a:spcPct val="0"/>
              </a:spcAft>
              <a:buSzPct val="100000"/>
              <a:defRPr/>
            </a:pPr>
            <a:r>
              <a:rPr lang="en-US" altLang="fr-FR" sz="1000" b="0" smtClean="0">
                <a:solidFill>
                  <a:srgbClr val="00597C"/>
                </a:solidFill>
                <a:latin typeface="Calibri" pitchFamily="34" charset="0"/>
                <a:cs typeface="Arial" pitchFamily="34" charset="0"/>
                <a:sym typeface="+mn-lt"/>
              </a:rPr>
              <a:t>1) xxx</a:t>
            </a:r>
          </a:p>
        </p:txBody>
      </p:sp>
      <p:grpSp>
        <p:nvGrpSpPr>
          <p:cNvPr id="8375" name="Legend" hidden="1"/>
          <p:cNvGrpSpPr>
            <a:grpSpLocks/>
          </p:cNvGrpSpPr>
          <p:nvPr/>
        </p:nvGrpSpPr>
        <p:grpSpPr bwMode="auto">
          <a:xfrm>
            <a:off x="681038" y="6196013"/>
            <a:ext cx="654050" cy="146050"/>
            <a:chOff x="738189" y="6195259"/>
            <a:chExt cx="709524" cy="146050"/>
          </a:xfrm>
        </p:grpSpPr>
        <p:sp>
          <p:nvSpPr>
            <p:cNvPr id="49" name="LegendIcon"/>
            <p:cNvSpPr/>
            <p:nvPr/>
          </p:nvSpPr>
          <p:spPr>
            <a:xfrm>
              <a:off x="738189" y="6195259"/>
              <a:ext cx="216990" cy="146050"/>
            </a:xfrm>
            <a:prstGeom prst="rect">
              <a:avLst/>
            </a:prstGeom>
            <a:noFill/>
            <a:ln w="9525" cap="flat" cmpd="sng" algn="ctr">
              <a:solidFill>
                <a:schemeClr val="accent3"/>
              </a:solidFill>
              <a:prstDash val="solid"/>
            </a:ln>
            <a:effectLst/>
          </p:spPr>
          <p:txBody>
            <a:bodyPr lIns="0" tIns="0" rIns="0" bIns="0" anchor="ctr"/>
            <a:lstStyle/>
            <a:p>
              <a:pPr algn="ctr">
                <a:lnSpc>
                  <a:spcPct val="90000"/>
                </a:lnSpc>
                <a:defRPr/>
              </a:pPr>
              <a:endParaRPr lang="en-US" sz="1300" kern="0" dirty="0">
                <a:solidFill>
                  <a:srgbClr val="000000"/>
                </a:solidFill>
                <a:cs typeface="Arial" pitchFamily="34" charset="0"/>
                <a:sym typeface="+mn-lt"/>
              </a:endParaRPr>
            </a:p>
          </p:txBody>
        </p:sp>
        <p:sp>
          <p:nvSpPr>
            <p:cNvPr id="1055" name="LegendText"/>
            <p:cNvSpPr txBox="1">
              <a:spLocks noChangeArrowheads="1"/>
            </p:cNvSpPr>
            <p:nvPr/>
          </p:nvSpPr>
          <p:spPr bwMode="auto">
            <a:xfrm>
              <a:off x="1037842" y="6196846"/>
              <a:ext cx="409871" cy="138113"/>
            </a:xfrm>
            <a:prstGeom prst="rect">
              <a:avLst/>
            </a:prstGeom>
            <a:noFill/>
            <a:ln>
              <a:noFill/>
            </a:ln>
            <a:extLst/>
          </p:spPr>
          <p:txBody>
            <a:bodyPr wrap="none" lIns="0" tIns="0" rIns="0" bIns="0">
              <a:spAutoFit/>
            </a:bodyPr>
            <a:lstStyle>
              <a:lvl1pPr eaLnBrk="0" hangingPunct="0">
                <a:defRPr sz="1300" b="1">
                  <a:solidFill>
                    <a:schemeClr val="tx1"/>
                  </a:solidFill>
                  <a:latin typeface="Arial Narrow" pitchFamily="34" charset="0"/>
                </a:defRPr>
              </a:lvl1pPr>
              <a:lvl2pPr marL="742950" indent="-285750" eaLnBrk="0" hangingPunct="0">
                <a:defRPr sz="1300" b="1">
                  <a:solidFill>
                    <a:schemeClr val="tx1"/>
                  </a:solidFill>
                  <a:latin typeface="Arial Narrow" pitchFamily="34" charset="0"/>
                </a:defRPr>
              </a:lvl2pPr>
              <a:lvl3pPr marL="1143000" indent="-228600" eaLnBrk="0" hangingPunct="0">
                <a:defRPr sz="1300" b="1">
                  <a:solidFill>
                    <a:schemeClr val="tx1"/>
                  </a:solidFill>
                  <a:latin typeface="Arial Narrow" pitchFamily="34" charset="0"/>
                </a:defRPr>
              </a:lvl3pPr>
              <a:lvl4pPr marL="1600200" indent="-228600" eaLnBrk="0" hangingPunct="0">
                <a:defRPr sz="1300" b="1">
                  <a:solidFill>
                    <a:schemeClr val="tx1"/>
                  </a:solidFill>
                  <a:latin typeface="Arial Narrow" pitchFamily="34" charset="0"/>
                </a:defRPr>
              </a:lvl4pPr>
              <a:lvl5pPr marL="2057400" indent="-228600" eaLnBrk="0" hangingPunct="0">
                <a:defRPr sz="1300" b="1">
                  <a:solidFill>
                    <a:schemeClr val="tx1"/>
                  </a:solidFill>
                  <a:latin typeface="Arial Narrow" pitchFamily="34" charset="0"/>
                </a:defRPr>
              </a:lvl5pPr>
              <a:lvl6pPr marL="2514600" indent="-228600" eaLnBrk="0" fontAlgn="base" hangingPunct="0">
                <a:spcBef>
                  <a:spcPct val="0"/>
                </a:spcBef>
                <a:spcAft>
                  <a:spcPct val="0"/>
                </a:spcAft>
                <a:defRPr sz="1300" b="1">
                  <a:solidFill>
                    <a:schemeClr val="tx1"/>
                  </a:solidFill>
                  <a:latin typeface="Arial Narrow" pitchFamily="34" charset="0"/>
                </a:defRPr>
              </a:lvl6pPr>
              <a:lvl7pPr marL="2971800" indent="-228600" eaLnBrk="0" fontAlgn="base" hangingPunct="0">
                <a:spcBef>
                  <a:spcPct val="0"/>
                </a:spcBef>
                <a:spcAft>
                  <a:spcPct val="0"/>
                </a:spcAft>
                <a:defRPr sz="1300" b="1">
                  <a:solidFill>
                    <a:schemeClr val="tx1"/>
                  </a:solidFill>
                  <a:latin typeface="Arial Narrow" pitchFamily="34" charset="0"/>
                </a:defRPr>
              </a:lvl7pPr>
              <a:lvl8pPr marL="3429000" indent="-228600" eaLnBrk="0" fontAlgn="base" hangingPunct="0">
                <a:spcBef>
                  <a:spcPct val="0"/>
                </a:spcBef>
                <a:spcAft>
                  <a:spcPct val="0"/>
                </a:spcAft>
                <a:defRPr sz="1300" b="1">
                  <a:solidFill>
                    <a:schemeClr val="tx1"/>
                  </a:solidFill>
                  <a:latin typeface="Arial Narrow" pitchFamily="34" charset="0"/>
                </a:defRPr>
              </a:lvl8pPr>
              <a:lvl9pPr marL="3886200" indent="-228600" eaLnBrk="0" fontAlgn="base" hangingPunct="0">
                <a:spcBef>
                  <a:spcPct val="0"/>
                </a:spcBef>
                <a:spcAft>
                  <a:spcPct val="0"/>
                </a:spcAft>
                <a:defRPr sz="1300" b="1">
                  <a:solidFill>
                    <a:schemeClr val="tx1"/>
                  </a:solidFill>
                  <a:latin typeface="Arial Narrow" pitchFamily="34" charset="0"/>
                </a:defRPr>
              </a:lvl9pPr>
            </a:lstStyle>
            <a:p>
              <a:pPr eaLnBrk="1" fontAlgn="base" hangingPunct="1">
                <a:lnSpc>
                  <a:spcPct val="90000"/>
                </a:lnSpc>
                <a:spcBef>
                  <a:spcPct val="0"/>
                </a:spcBef>
                <a:spcAft>
                  <a:spcPct val="0"/>
                </a:spcAft>
                <a:buClr>
                  <a:srgbClr val="000000"/>
                </a:buClr>
                <a:buSzPct val="100000"/>
                <a:defRPr/>
              </a:pPr>
              <a:endParaRPr>
                <a:solidFill>
                  <a:srgbClr val="00597C"/>
                </a:solidFill>
                <a:cs typeface="Arial" charset="0"/>
              </a:endParaRPr>
            </a:p>
          </p:txBody>
        </p:sp>
      </p:grpSp>
      <p:sp>
        <p:nvSpPr>
          <p:cNvPr id="2" name="Formatted_text" hidden="1"/>
          <p:cNvSpPr txBox="1">
            <a:spLocks/>
          </p:cNvSpPr>
          <p:nvPr/>
        </p:nvSpPr>
        <p:spPr bwMode="auto">
          <a:xfrm>
            <a:off x="681038" y="2159000"/>
            <a:ext cx="1827212" cy="1003300"/>
          </a:xfrm>
          <a:prstGeom prst="rect">
            <a:avLst/>
          </a:prstGeom>
          <a:noFill/>
          <a:ln>
            <a:noFill/>
          </a:ln>
          <a:extLst/>
        </p:spPr>
        <p:txBody>
          <a:bodyPr lIns="0" tIns="0" rIns="0" bIns="0">
            <a:spAutoFit/>
          </a:bodyPr>
          <a:lstStyle>
            <a:lvl1pPr eaLnBrk="0" hangingPunct="0">
              <a:defRPr sz="1300" b="1">
                <a:solidFill>
                  <a:schemeClr val="tx1"/>
                </a:solidFill>
                <a:latin typeface="Arial Narrow" pitchFamily="34" charset="0"/>
              </a:defRPr>
            </a:lvl1pPr>
            <a:lvl2pPr marL="163513" indent="-163513" eaLnBrk="0" hangingPunct="0">
              <a:defRPr sz="1300" b="1">
                <a:solidFill>
                  <a:schemeClr val="tx1"/>
                </a:solidFill>
                <a:latin typeface="Arial Narrow" pitchFamily="34" charset="0"/>
              </a:defRPr>
            </a:lvl2pPr>
            <a:lvl3pPr marL="344488" indent="-166688" eaLnBrk="0" hangingPunct="0">
              <a:defRPr sz="1300" b="1">
                <a:solidFill>
                  <a:schemeClr val="tx1"/>
                </a:solidFill>
                <a:latin typeface="Arial Narrow" pitchFamily="34" charset="0"/>
              </a:defRPr>
            </a:lvl3pPr>
            <a:lvl4pPr marL="498475" indent="-142875" eaLnBrk="0" hangingPunct="0">
              <a:defRPr sz="1300" b="1">
                <a:solidFill>
                  <a:schemeClr val="tx1"/>
                </a:solidFill>
                <a:latin typeface="Arial Narrow" pitchFamily="34" charset="0"/>
              </a:defRPr>
            </a:lvl4pPr>
            <a:lvl5pPr marL="2057400" indent="-228600" eaLnBrk="0" hangingPunct="0">
              <a:defRPr sz="1300" b="1">
                <a:solidFill>
                  <a:schemeClr val="tx1"/>
                </a:solidFill>
                <a:latin typeface="Arial Narrow" pitchFamily="34" charset="0"/>
              </a:defRPr>
            </a:lvl5pPr>
            <a:lvl6pPr marL="2514600" indent="-228600" eaLnBrk="0" fontAlgn="base" hangingPunct="0">
              <a:spcBef>
                <a:spcPct val="0"/>
              </a:spcBef>
              <a:spcAft>
                <a:spcPct val="0"/>
              </a:spcAft>
              <a:defRPr sz="1300" b="1">
                <a:solidFill>
                  <a:schemeClr val="tx1"/>
                </a:solidFill>
                <a:latin typeface="Arial Narrow" pitchFamily="34" charset="0"/>
              </a:defRPr>
            </a:lvl6pPr>
            <a:lvl7pPr marL="2971800" indent="-228600" eaLnBrk="0" fontAlgn="base" hangingPunct="0">
              <a:spcBef>
                <a:spcPct val="0"/>
              </a:spcBef>
              <a:spcAft>
                <a:spcPct val="0"/>
              </a:spcAft>
              <a:defRPr sz="1300" b="1">
                <a:solidFill>
                  <a:schemeClr val="tx1"/>
                </a:solidFill>
                <a:latin typeface="Arial Narrow" pitchFamily="34" charset="0"/>
              </a:defRPr>
            </a:lvl7pPr>
            <a:lvl8pPr marL="3429000" indent="-228600" eaLnBrk="0" fontAlgn="base" hangingPunct="0">
              <a:spcBef>
                <a:spcPct val="0"/>
              </a:spcBef>
              <a:spcAft>
                <a:spcPct val="0"/>
              </a:spcAft>
              <a:defRPr sz="1300" b="1">
                <a:solidFill>
                  <a:schemeClr val="tx1"/>
                </a:solidFill>
                <a:latin typeface="Arial Narrow" pitchFamily="34" charset="0"/>
              </a:defRPr>
            </a:lvl8pPr>
            <a:lvl9pPr marL="3886200" indent="-228600" eaLnBrk="0" fontAlgn="base" hangingPunct="0">
              <a:spcBef>
                <a:spcPct val="0"/>
              </a:spcBef>
              <a:spcAft>
                <a:spcPct val="0"/>
              </a:spcAft>
              <a:defRPr sz="1300" b="1">
                <a:solidFill>
                  <a:schemeClr val="tx1"/>
                </a:solidFill>
                <a:latin typeface="Arial Narrow" pitchFamily="34" charset="0"/>
              </a:defRPr>
            </a:lvl9pPr>
          </a:lstStyle>
          <a:p>
            <a:pPr eaLnBrk="1" fontAlgn="base" hangingPunct="1">
              <a:lnSpc>
                <a:spcPct val="90000"/>
              </a:lnSpc>
              <a:spcBef>
                <a:spcPct val="0"/>
              </a:spcBef>
              <a:spcAft>
                <a:spcPct val="0"/>
              </a:spcAft>
              <a:buClr>
                <a:srgbClr val="00597C"/>
              </a:buClr>
              <a:buSzPct val="100000"/>
              <a:defRPr/>
            </a:pPr>
            <a:r>
              <a:rPr lang="en-US" altLang="fr-FR" sz="1500" smtClean="0">
                <a:solidFill>
                  <a:srgbClr val="00597C"/>
                </a:solidFill>
                <a:latin typeface="Calibri" pitchFamily="34" charset="0"/>
                <a:cs typeface="Arial" pitchFamily="34" charset="0"/>
                <a:sym typeface="+mn-lt"/>
              </a:rPr>
              <a:t>15 Point Text: Level 0</a:t>
            </a:r>
            <a:endParaRPr lang="en-US" altLang="fr-FR" sz="1500" b="0" smtClean="0">
              <a:solidFill>
                <a:srgbClr val="00597C"/>
              </a:solidFill>
              <a:latin typeface="Calibri" pitchFamily="34" charset="0"/>
              <a:cs typeface="Arial" pitchFamily="34" charset="0"/>
              <a:sym typeface="+mn-lt"/>
            </a:endParaRPr>
          </a:p>
          <a:p>
            <a:pPr lvl="1" eaLnBrk="1" fontAlgn="base" hangingPunct="1">
              <a:lnSpc>
                <a:spcPct val="90000"/>
              </a:lnSpc>
              <a:spcBef>
                <a:spcPts val="800"/>
              </a:spcBef>
              <a:spcAft>
                <a:spcPct val="0"/>
              </a:spcAft>
              <a:buClr>
                <a:srgbClr val="00597C"/>
              </a:buClr>
              <a:buSzPct val="100000"/>
              <a:buFont typeface="Arial Narrow" pitchFamily="34" charset="0"/>
              <a:buChar char="&gt;"/>
              <a:defRPr/>
            </a:pPr>
            <a:r>
              <a:rPr lang="en-US" altLang="fr-FR" sz="1500" b="0" smtClean="0">
                <a:solidFill>
                  <a:srgbClr val="00597C"/>
                </a:solidFill>
                <a:latin typeface="Calibri" pitchFamily="34" charset="0"/>
                <a:cs typeface="Arial" pitchFamily="34" charset="0"/>
                <a:sym typeface="+mn-lt"/>
              </a:rPr>
              <a:t>Level 1</a:t>
            </a:r>
          </a:p>
          <a:p>
            <a:pPr lvl="2" eaLnBrk="1" fontAlgn="base" hangingPunct="1">
              <a:lnSpc>
                <a:spcPct val="90000"/>
              </a:lnSpc>
              <a:spcBef>
                <a:spcPts val="400"/>
              </a:spcBef>
              <a:spcAft>
                <a:spcPct val="0"/>
              </a:spcAft>
              <a:buClr>
                <a:srgbClr val="00597C"/>
              </a:buClr>
              <a:buSzPct val="100000"/>
              <a:buFont typeface="Arial Narrow" pitchFamily="34" charset="0"/>
              <a:buChar char="–"/>
              <a:defRPr/>
            </a:pPr>
            <a:r>
              <a:rPr lang="en-US" altLang="fr-FR" sz="1500" b="0" smtClean="0">
                <a:solidFill>
                  <a:srgbClr val="00597C"/>
                </a:solidFill>
                <a:latin typeface="Calibri" pitchFamily="34" charset="0"/>
                <a:cs typeface="Arial" pitchFamily="34" charset="0"/>
                <a:sym typeface="+mn-lt"/>
              </a:rPr>
              <a:t>Level 2</a:t>
            </a:r>
          </a:p>
          <a:p>
            <a:pPr lvl="3" eaLnBrk="1" fontAlgn="base" hangingPunct="1">
              <a:lnSpc>
                <a:spcPct val="90000"/>
              </a:lnSpc>
              <a:spcBef>
                <a:spcPts val="200"/>
              </a:spcBef>
              <a:spcAft>
                <a:spcPct val="0"/>
              </a:spcAft>
              <a:buClr>
                <a:srgbClr val="00597C"/>
              </a:buClr>
              <a:buSzPct val="100000"/>
              <a:buFont typeface="Arial Narrow" pitchFamily="34" charset="0"/>
              <a:buChar char="-"/>
              <a:defRPr/>
            </a:pPr>
            <a:r>
              <a:rPr lang="en-US" altLang="fr-FR" sz="1500" b="0" smtClean="0">
                <a:solidFill>
                  <a:srgbClr val="00597C"/>
                </a:solidFill>
                <a:latin typeface="Calibri" pitchFamily="34" charset="0"/>
                <a:cs typeface="Arial" pitchFamily="34" charset="0"/>
                <a:sym typeface="+mn-lt"/>
              </a:rPr>
              <a:t>Level 3</a:t>
            </a:r>
          </a:p>
        </p:txBody>
      </p:sp>
      <p:sp>
        <p:nvSpPr>
          <p:cNvPr id="1033" name="Subtitle" hidden="1"/>
          <p:cNvSpPr txBox="1">
            <a:spLocks/>
          </p:cNvSpPr>
          <p:nvPr/>
        </p:nvSpPr>
        <p:spPr bwMode="auto">
          <a:xfrm>
            <a:off x="681038" y="1709738"/>
            <a:ext cx="7880350" cy="288925"/>
          </a:xfrm>
          <a:prstGeom prst="rect">
            <a:avLst/>
          </a:prstGeom>
          <a:noFill/>
          <a:ln>
            <a:noFill/>
          </a:ln>
          <a:extLst/>
        </p:spPr>
        <p:txBody>
          <a:bodyPr lIns="0" tIns="0" rIns="0" bIns="0">
            <a:spAutoFit/>
          </a:bodyPr>
          <a:lstStyle>
            <a:lvl1pPr eaLnBrk="0" hangingPunct="0">
              <a:defRPr sz="1300" b="1">
                <a:solidFill>
                  <a:schemeClr val="tx1"/>
                </a:solidFill>
                <a:latin typeface="Arial Narrow" pitchFamily="34" charset="0"/>
              </a:defRPr>
            </a:lvl1pPr>
            <a:lvl2pPr marL="742950" indent="-285750" eaLnBrk="0" hangingPunct="0">
              <a:defRPr sz="1300" b="1">
                <a:solidFill>
                  <a:schemeClr val="tx1"/>
                </a:solidFill>
                <a:latin typeface="Arial Narrow" pitchFamily="34" charset="0"/>
              </a:defRPr>
            </a:lvl2pPr>
            <a:lvl3pPr marL="1143000" indent="-228600" eaLnBrk="0" hangingPunct="0">
              <a:defRPr sz="1300" b="1">
                <a:solidFill>
                  <a:schemeClr val="tx1"/>
                </a:solidFill>
                <a:latin typeface="Arial Narrow" pitchFamily="34" charset="0"/>
              </a:defRPr>
            </a:lvl3pPr>
            <a:lvl4pPr marL="1600200" indent="-228600" eaLnBrk="0" hangingPunct="0">
              <a:defRPr sz="1300" b="1">
                <a:solidFill>
                  <a:schemeClr val="tx1"/>
                </a:solidFill>
                <a:latin typeface="Arial Narrow" pitchFamily="34" charset="0"/>
              </a:defRPr>
            </a:lvl4pPr>
            <a:lvl5pPr marL="2057400" indent="-228600" eaLnBrk="0" hangingPunct="0">
              <a:defRPr sz="1300" b="1">
                <a:solidFill>
                  <a:schemeClr val="tx1"/>
                </a:solidFill>
                <a:latin typeface="Arial Narrow" pitchFamily="34" charset="0"/>
              </a:defRPr>
            </a:lvl5pPr>
            <a:lvl6pPr marL="2514600" indent="-228600" eaLnBrk="0" fontAlgn="base" hangingPunct="0">
              <a:spcBef>
                <a:spcPct val="0"/>
              </a:spcBef>
              <a:spcAft>
                <a:spcPct val="0"/>
              </a:spcAft>
              <a:defRPr sz="1300" b="1">
                <a:solidFill>
                  <a:schemeClr val="tx1"/>
                </a:solidFill>
                <a:latin typeface="Arial Narrow" pitchFamily="34" charset="0"/>
              </a:defRPr>
            </a:lvl6pPr>
            <a:lvl7pPr marL="2971800" indent="-228600" eaLnBrk="0" fontAlgn="base" hangingPunct="0">
              <a:spcBef>
                <a:spcPct val="0"/>
              </a:spcBef>
              <a:spcAft>
                <a:spcPct val="0"/>
              </a:spcAft>
              <a:defRPr sz="1300" b="1">
                <a:solidFill>
                  <a:schemeClr val="tx1"/>
                </a:solidFill>
                <a:latin typeface="Arial Narrow" pitchFamily="34" charset="0"/>
              </a:defRPr>
            </a:lvl7pPr>
            <a:lvl8pPr marL="3429000" indent="-228600" eaLnBrk="0" fontAlgn="base" hangingPunct="0">
              <a:spcBef>
                <a:spcPct val="0"/>
              </a:spcBef>
              <a:spcAft>
                <a:spcPct val="0"/>
              </a:spcAft>
              <a:defRPr sz="1300" b="1">
                <a:solidFill>
                  <a:schemeClr val="tx1"/>
                </a:solidFill>
                <a:latin typeface="Arial Narrow" pitchFamily="34" charset="0"/>
              </a:defRPr>
            </a:lvl8pPr>
            <a:lvl9pPr marL="3886200" indent="-228600" eaLnBrk="0" fontAlgn="base" hangingPunct="0">
              <a:spcBef>
                <a:spcPct val="0"/>
              </a:spcBef>
              <a:spcAft>
                <a:spcPct val="0"/>
              </a:spcAft>
              <a:defRPr sz="1300" b="1">
                <a:solidFill>
                  <a:schemeClr val="tx1"/>
                </a:solidFill>
                <a:latin typeface="Arial Narrow" pitchFamily="34" charset="0"/>
              </a:defRPr>
            </a:lvl9pPr>
          </a:lstStyle>
          <a:p>
            <a:pPr eaLnBrk="1" fontAlgn="base" hangingPunct="1">
              <a:lnSpc>
                <a:spcPct val="90000"/>
              </a:lnSpc>
              <a:spcBef>
                <a:spcPct val="0"/>
              </a:spcBef>
              <a:spcAft>
                <a:spcPct val="0"/>
              </a:spcAft>
              <a:buClr>
                <a:srgbClr val="00597C"/>
              </a:buClr>
              <a:buSzPct val="100000"/>
              <a:defRPr/>
            </a:pPr>
            <a:r>
              <a:rPr lang="en-US" altLang="fr-FR" sz="2100" b="0" smtClean="0">
                <a:solidFill>
                  <a:srgbClr val="7EA2D1"/>
                </a:solidFill>
                <a:latin typeface="Calibri" pitchFamily="34" charset="0"/>
                <a:cs typeface="Arial" pitchFamily="34" charset="0"/>
                <a:sym typeface="+mn-lt"/>
              </a:rPr>
              <a:t>Subtitle</a:t>
            </a:r>
          </a:p>
        </p:txBody>
      </p:sp>
      <p:sp>
        <p:nvSpPr>
          <p:cNvPr id="8378" name="Text Placeholder"/>
          <p:cNvSpPr>
            <a:spLocks noGrp="1"/>
          </p:cNvSpPr>
          <p:nvPr>
            <p:ph type="body" idx="1"/>
          </p:nvPr>
        </p:nvSpPr>
        <p:spPr bwMode="auto">
          <a:xfrm>
            <a:off x="677863" y="1709738"/>
            <a:ext cx="7880350" cy="13843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fr-FR" smtClean="0">
                <a:sym typeface="+mn-lt"/>
              </a:rPr>
              <a:t>Click to edit Master text styles – Level 0</a:t>
            </a:r>
          </a:p>
          <a:p>
            <a:pPr lvl="1"/>
            <a:r>
              <a:rPr lang="en-US" altLang="fr-FR" smtClean="0">
                <a:sym typeface="+mn-lt"/>
              </a:rPr>
              <a:t>Level 1</a:t>
            </a:r>
          </a:p>
          <a:p>
            <a:pPr lvl="2"/>
            <a:r>
              <a:rPr lang="en-US" altLang="fr-FR" smtClean="0">
                <a:sym typeface="+mn-lt"/>
              </a:rPr>
              <a:t>Level 2</a:t>
            </a:r>
          </a:p>
          <a:p>
            <a:pPr lvl="3"/>
            <a:r>
              <a:rPr lang="en-US" altLang="fr-FR" smtClean="0">
                <a:sym typeface="+mn-lt"/>
              </a:rPr>
              <a:t>Level 3</a:t>
            </a:r>
          </a:p>
        </p:txBody>
      </p:sp>
      <p:sp>
        <p:nvSpPr>
          <p:cNvPr id="8379" name="Title Placeholder"/>
          <p:cNvSpPr>
            <a:spLocks noGrp="1"/>
          </p:cNvSpPr>
          <p:nvPr>
            <p:ph type="title"/>
          </p:nvPr>
        </p:nvSpPr>
        <p:spPr bwMode="auto">
          <a:xfrm>
            <a:off x="677863" y="127000"/>
            <a:ext cx="7880350" cy="6223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fr-FR" smtClean="0">
                <a:sym typeface="+mn-lt"/>
              </a:rPr>
              <a:t>Click to edit Master title style</a:t>
            </a:r>
          </a:p>
        </p:txBody>
      </p:sp>
      <p:grpSp>
        <p:nvGrpSpPr>
          <p:cNvPr id="8380" name="Drawing grid" hidden="1"/>
          <p:cNvGrpSpPr>
            <a:grpSpLocks/>
          </p:cNvGrpSpPr>
          <p:nvPr/>
        </p:nvGrpSpPr>
        <p:grpSpPr bwMode="auto">
          <a:xfrm>
            <a:off x="0" y="0"/>
            <a:ext cx="9144000" cy="6858000"/>
            <a:chOff x="0" y="0"/>
            <a:chExt cx="9906000" cy="6858000"/>
          </a:xfrm>
        </p:grpSpPr>
        <p:cxnSp>
          <p:nvCxnSpPr>
            <p:cNvPr id="27" name="!!!Do not delete!!!" hidden="1"/>
            <p:cNvCxnSpPr/>
            <p:nvPr/>
          </p:nvCxnSpPr>
          <p:spPr>
            <a:xfrm>
              <a:off x="737791" y="0"/>
              <a:ext cx="0" cy="6858000"/>
            </a:xfrm>
            <a:prstGeom prst="line">
              <a:avLst/>
            </a:prstGeom>
            <a:ln w="3175" cap="sq">
              <a:solidFill>
                <a:schemeClr val="accent2">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28" name="!!!Do not delete!!!" hidden="1"/>
            <p:cNvCxnSpPr/>
            <p:nvPr/>
          </p:nvCxnSpPr>
          <p:spPr>
            <a:xfrm>
              <a:off x="1083469" y="0"/>
              <a:ext cx="0" cy="720725"/>
            </a:xfrm>
            <a:prstGeom prst="line">
              <a:avLst/>
            </a:prstGeom>
            <a:ln w="3175" cap="sq">
              <a:solidFill>
                <a:schemeClr val="accent2">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1" name="!!!Do not delete!!!" hidden="1"/>
            <p:cNvCxnSpPr/>
            <p:nvPr/>
          </p:nvCxnSpPr>
          <p:spPr>
            <a:xfrm>
              <a:off x="9271397" y="0"/>
              <a:ext cx="0" cy="6858000"/>
            </a:xfrm>
            <a:prstGeom prst="line">
              <a:avLst/>
            </a:prstGeom>
            <a:ln w="3175" cap="sq">
              <a:solidFill>
                <a:schemeClr val="accent2">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2" name="!!!Do not delete!!!" hidden="1"/>
            <p:cNvCxnSpPr/>
            <p:nvPr/>
          </p:nvCxnSpPr>
          <p:spPr>
            <a:xfrm>
              <a:off x="0" y="220663"/>
              <a:ext cx="9906000" cy="0"/>
            </a:xfrm>
            <a:prstGeom prst="line">
              <a:avLst/>
            </a:prstGeom>
            <a:ln w="3175" cap="sq">
              <a:solidFill>
                <a:schemeClr val="accent2">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3" name="!!!Do not delete!!!" hidden="1"/>
            <p:cNvCxnSpPr/>
            <p:nvPr/>
          </p:nvCxnSpPr>
          <p:spPr>
            <a:xfrm>
              <a:off x="0" y="495300"/>
              <a:ext cx="9906000" cy="0"/>
            </a:xfrm>
            <a:prstGeom prst="line">
              <a:avLst/>
            </a:prstGeom>
            <a:ln w="3175" cap="sq">
              <a:solidFill>
                <a:schemeClr val="accent2">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4" name="!!!Do not delete!!!" hidden="1"/>
            <p:cNvCxnSpPr/>
            <p:nvPr/>
          </p:nvCxnSpPr>
          <p:spPr>
            <a:xfrm>
              <a:off x="0" y="720725"/>
              <a:ext cx="9906000" cy="0"/>
            </a:xfrm>
            <a:prstGeom prst="line">
              <a:avLst/>
            </a:prstGeom>
            <a:ln w="3175" cap="sq">
              <a:solidFill>
                <a:schemeClr val="accent2">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6" name="!!!Do not delete!!!" hidden="1"/>
            <p:cNvCxnSpPr/>
            <p:nvPr/>
          </p:nvCxnSpPr>
          <p:spPr>
            <a:xfrm>
              <a:off x="0" y="6418263"/>
              <a:ext cx="9906000" cy="0"/>
            </a:xfrm>
            <a:prstGeom prst="line">
              <a:avLst/>
            </a:prstGeom>
            <a:ln w="3175" cap="sq">
              <a:solidFill>
                <a:schemeClr val="accent2">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7" name="!!!Do not delete!!!" hidden="1"/>
            <p:cNvCxnSpPr/>
            <p:nvPr/>
          </p:nvCxnSpPr>
          <p:spPr>
            <a:xfrm>
              <a:off x="0" y="6708775"/>
              <a:ext cx="9906000" cy="0"/>
            </a:xfrm>
            <a:prstGeom prst="line">
              <a:avLst/>
            </a:prstGeom>
            <a:ln w="3175" cap="sq">
              <a:solidFill>
                <a:schemeClr val="accent2">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8" name="!!!Do not delete!!!" hidden="1"/>
            <p:cNvCxnSpPr/>
            <p:nvPr/>
          </p:nvCxnSpPr>
          <p:spPr>
            <a:xfrm>
              <a:off x="0" y="1709738"/>
              <a:ext cx="9906000" cy="0"/>
            </a:xfrm>
            <a:prstGeom prst="line">
              <a:avLst/>
            </a:prstGeom>
            <a:ln w="3175" cap="sq">
              <a:solidFill>
                <a:schemeClr val="accent2">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9" name="!!!Do not delete!!!" hidden="1"/>
            <p:cNvCxnSpPr/>
            <p:nvPr/>
          </p:nvCxnSpPr>
          <p:spPr>
            <a:xfrm>
              <a:off x="548614" y="2178050"/>
              <a:ext cx="8939477"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4" name="!!!Do not delete!!!" hidden="1"/>
            <p:cNvCxnSpPr>
              <a:cxnSpLocks/>
            </p:cNvCxnSpPr>
            <p:nvPr userDrawn="1"/>
          </p:nvCxnSpPr>
          <p:spPr>
            <a:xfrm>
              <a:off x="7868047" y="0"/>
              <a:ext cx="0" cy="719138"/>
            </a:xfrm>
            <a:prstGeom prst="line">
              <a:avLst/>
            </a:prstGeom>
            <a:ln w="3175" cap="sq">
              <a:solidFill>
                <a:schemeClr val="accent2">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8" name="!!!Do not delete!!!" hidden="1"/>
            <p:cNvCxnSpPr>
              <a:cxnSpLocks/>
            </p:cNvCxnSpPr>
            <p:nvPr userDrawn="1"/>
          </p:nvCxnSpPr>
          <p:spPr>
            <a:xfrm>
              <a:off x="8277358" y="0"/>
              <a:ext cx="0" cy="719138"/>
            </a:xfrm>
            <a:prstGeom prst="line">
              <a:avLst/>
            </a:prstGeom>
            <a:ln w="3175" cap="sq">
              <a:solidFill>
                <a:schemeClr val="accent2">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grpSp>
      <p:sp>
        <p:nvSpPr>
          <p:cNvPr id="4109" name="Line 16"/>
          <p:cNvSpPr>
            <a:spLocks noChangeShapeType="1"/>
          </p:cNvSpPr>
          <p:nvPr/>
        </p:nvSpPr>
        <p:spPr bwMode="auto">
          <a:xfrm>
            <a:off x="677863" y="906463"/>
            <a:ext cx="7880350" cy="0"/>
          </a:xfrm>
          <a:prstGeom prst="line">
            <a:avLst/>
          </a:prstGeom>
          <a:noFill/>
          <a:ln w="28575" cap="rnd">
            <a:solidFill>
              <a:schemeClr val="hlink"/>
            </a:solidFill>
            <a:prstDash val="sysDot"/>
            <a:round/>
            <a:headEnd/>
            <a:tailEnd/>
          </a:ln>
        </p:spPr>
        <p:txBody>
          <a:bodyPr/>
          <a:lstStyle/>
          <a:p>
            <a:pPr fontAlgn="base">
              <a:spcBef>
                <a:spcPct val="0"/>
              </a:spcBef>
              <a:spcAft>
                <a:spcPct val="0"/>
              </a:spcAft>
              <a:defRPr/>
            </a:pPr>
            <a:endParaRPr lang="fr-FR">
              <a:solidFill>
                <a:srgbClr val="00597C"/>
              </a:solidFill>
              <a:cs typeface="Arial" pitchFamily="34" charset="0"/>
            </a:endParaRPr>
          </a:p>
        </p:txBody>
      </p:sp>
      <p:sp>
        <p:nvSpPr>
          <p:cNvPr id="4110" name="Line 20"/>
          <p:cNvSpPr>
            <a:spLocks noChangeShapeType="1"/>
          </p:cNvSpPr>
          <p:nvPr/>
        </p:nvSpPr>
        <p:spPr bwMode="auto">
          <a:xfrm>
            <a:off x="681038" y="6618288"/>
            <a:ext cx="7413625" cy="0"/>
          </a:xfrm>
          <a:prstGeom prst="line">
            <a:avLst/>
          </a:prstGeom>
          <a:noFill/>
          <a:ln w="28575" cap="rnd">
            <a:solidFill>
              <a:schemeClr val="hlink"/>
            </a:solidFill>
            <a:prstDash val="sysDot"/>
            <a:round/>
            <a:headEnd/>
            <a:tailEnd/>
          </a:ln>
        </p:spPr>
        <p:txBody>
          <a:bodyPr/>
          <a:lstStyle/>
          <a:p>
            <a:pPr fontAlgn="base">
              <a:spcBef>
                <a:spcPct val="0"/>
              </a:spcBef>
              <a:spcAft>
                <a:spcPct val="0"/>
              </a:spcAft>
              <a:defRPr/>
            </a:pPr>
            <a:endParaRPr lang="fr-FR">
              <a:solidFill>
                <a:srgbClr val="00597C"/>
              </a:solidFill>
              <a:cs typeface="Arial" pitchFamily="34" charset="0"/>
            </a:endParaRPr>
          </a:p>
        </p:txBody>
      </p:sp>
      <p:sp>
        <p:nvSpPr>
          <p:cNvPr id="4111" name="Arc 22"/>
          <p:cNvSpPr>
            <a:spLocks/>
          </p:cNvSpPr>
          <p:nvPr/>
        </p:nvSpPr>
        <p:spPr bwMode="auto">
          <a:xfrm rot="-4250925">
            <a:off x="-129381" y="6131718"/>
            <a:ext cx="630238" cy="711201"/>
          </a:xfrm>
          <a:custGeom>
            <a:avLst/>
            <a:gdLst>
              <a:gd name="T0" fmla="*/ 2147483647 w 21568"/>
              <a:gd name="T1" fmla="*/ 2147483647 h 21551"/>
              <a:gd name="T2" fmla="*/ 2147483647 w 21568"/>
              <a:gd name="T3" fmla="*/ 2147483647 h 21551"/>
              <a:gd name="T4" fmla="*/ 0 w 21568"/>
              <a:gd name="T5" fmla="*/ 0 h 21551"/>
              <a:gd name="T6" fmla="*/ 0 60000 65536"/>
              <a:gd name="T7" fmla="*/ 0 60000 65536"/>
              <a:gd name="T8" fmla="*/ 0 60000 65536"/>
            </a:gdLst>
            <a:ahLst/>
            <a:cxnLst>
              <a:cxn ang="T6">
                <a:pos x="T0" y="T1"/>
              </a:cxn>
              <a:cxn ang="T7">
                <a:pos x="T2" y="T3"/>
              </a:cxn>
              <a:cxn ang="T8">
                <a:pos x="T4" y="T5"/>
              </a:cxn>
            </a:cxnLst>
            <a:rect l="0" t="0" r="r" b="b"/>
            <a:pathLst>
              <a:path w="21568" h="21551" fill="none" extrusionOk="0">
                <a:moveTo>
                  <a:pt x="21568" y="1170"/>
                </a:moveTo>
                <a:cubicBezTo>
                  <a:pt x="20977" y="12067"/>
                  <a:pt x="12349" y="20812"/>
                  <a:pt x="1460" y="21550"/>
                </a:cubicBezTo>
              </a:path>
              <a:path w="21568" h="21551" stroke="0" extrusionOk="0">
                <a:moveTo>
                  <a:pt x="21568" y="1170"/>
                </a:moveTo>
                <a:cubicBezTo>
                  <a:pt x="20977" y="12067"/>
                  <a:pt x="12349" y="20812"/>
                  <a:pt x="1460" y="21550"/>
                </a:cubicBezTo>
                <a:lnTo>
                  <a:pt x="0" y="0"/>
                </a:lnTo>
                <a:lnTo>
                  <a:pt x="21568" y="1170"/>
                </a:lnTo>
                <a:close/>
              </a:path>
            </a:pathLst>
          </a:custGeom>
          <a:noFill/>
          <a:ln w="38100">
            <a:solidFill>
              <a:srgbClr val="00597C"/>
            </a:solidFill>
            <a:round/>
            <a:headEnd/>
            <a:tailEnd/>
          </a:ln>
        </p:spPr>
        <p:txBody>
          <a:bodyPr wrap="none" anchor="ctr"/>
          <a:lstStyle/>
          <a:p>
            <a:pPr fontAlgn="base">
              <a:spcBef>
                <a:spcPct val="0"/>
              </a:spcBef>
              <a:spcAft>
                <a:spcPct val="0"/>
              </a:spcAft>
              <a:defRPr/>
            </a:pPr>
            <a:endParaRPr lang="fr-FR">
              <a:solidFill>
                <a:srgbClr val="00597C"/>
              </a:solidFill>
              <a:cs typeface="Arial" pitchFamily="34" charset="0"/>
            </a:endParaRPr>
          </a:p>
        </p:txBody>
      </p:sp>
      <p:sp>
        <p:nvSpPr>
          <p:cNvPr id="47" name="Slide Number"/>
          <p:cNvSpPr txBox="1">
            <a:spLocks noChangeArrowheads="1"/>
          </p:cNvSpPr>
          <p:nvPr/>
        </p:nvSpPr>
        <p:spPr bwMode="auto">
          <a:xfrm>
            <a:off x="15875" y="6527800"/>
            <a:ext cx="292100" cy="179388"/>
          </a:xfrm>
          <a:prstGeom prst="rect">
            <a:avLst/>
          </a:prstGeom>
          <a:noFill/>
          <a:ln w="9525">
            <a:noFill/>
            <a:miter lim="800000"/>
            <a:headEnd/>
            <a:tailEnd/>
          </a:ln>
          <a:effectLst/>
        </p:spPr>
        <p:txBody>
          <a:bodyPr wrap="none" lIns="0" tIns="0" rIns="0" bIns="0" anchor="ctr">
            <a:spAutoFit/>
          </a:bodyPr>
          <a:lstStyle>
            <a:lvl1pPr>
              <a:defRPr sz="900" b="0" smtClean="0"/>
            </a:lvl1pPr>
          </a:lstStyle>
          <a:p>
            <a:pPr algn="ctr" fontAlgn="base">
              <a:lnSpc>
                <a:spcPct val="90000"/>
              </a:lnSpc>
              <a:spcBef>
                <a:spcPct val="0"/>
              </a:spcBef>
              <a:spcAft>
                <a:spcPct val="0"/>
              </a:spcAft>
              <a:defRPr/>
            </a:pPr>
            <a:fld id="{D5DDEFFD-F004-4CE8-A9FF-C4D0437C23FC}" type="slidenum">
              <a:rPr lang="en-US" sz="1300" b="1" noProof="1" dirty="0">
                <a:solidFill>
                  <a:srgbClr val="0070AD"/>
                </a:solidFill>
                <a:cs typeface="Arial" pitchFamily="34" charset="0"/>
                <a:sym typeface="+mn-lt"/>
              </a:rPr>
              <a:pPr algn="ctr" fontAlgn="base">
                <a:lnSpc>
                  <a:spcPct val="90000"/>
                </a:lnSpc>
                <a:spcBef>
                  <a:spcPct val="0"/>
                </a:spcBef>
                <a:spcAft>
                  <a:spcPct val="0"/>
                </a:spcAft>
                <a:defRPr/>
              </a:pPr>
              <a:t>‹N°›</a:t>
            </a:fld>
            <a:endParaRPr lang="en-GB" sz="1300" b="1" noProof="1">
              <a:solidFill>
                <a:srgbClr val="0070AD"/>
              </a:solidFill>
              <a:cs typeface="Arial" pitchFamily="34" charset="0"/>
              <a:sym typeface="+mn-lt"/>
            </a:endParaRPr>
          </a:p>
        </p:txBody>
      </p:sp>
    </p:spTree>
    <p:extLst>
      <p:ext uri="{BB962C8B-B14F-4D97-AF65-F5344CB8AC3E}">
        <p14:creationId xmlns:p14="http://schemas.microsoft.com/office/powerpoint/2010/main" val="333198459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lang="en-US" sz="2500" b="1" kern="1200" dirty="0">
          <a:solidFill>
            <a:srgbClr val="00597C"/>
          </a:solidFill>
          <a:latin typeface="+mj-lt"/>
          <a:ea typeface="+mj-ea"/>
          <a:cs typeface="+mj-cs"/>
          <a:sym typeface="+mn-lt"/>
        </a:defRPr>
      </a:lvl1pPr>
      <a:lvl2pPr algn="l" rtl="0" eaLnBrk="0" fontAlgn="base" hangingPunct="0">
        <a:lnSpc>
          <a:spcPct val="90000"/>
        </a:lnSpc>
        <a:spcBef>
          <a:spcPct val="0"/>
        </a:spcBef>
        <a:spcAft>
          <a:spcPct val="0"/>
        </a:spcAft>
        <a:defRPr sz="2500" b="1">
          <a:solidFill>
            <a:srgbClr val="00597C"/>
          </a:solidFill>
          <a:latin typeface="Candara" pitchFamily="34" charset="0"/>
          <a:sym typeface="+mn-lt"/>
        </a:defRPr>
      </a:lvl2pPr>
      <a:lvl3pPr algn="l" rtl="0" eaLnBrk="0" fontAlgn="base" hangingPunct="0">
        <a:lnSpc>
          <a:spcPct val="90000"/>
        </a:lnSpc>
        <a:spcBef>
          <a:spcPct val="0"/>
        </a:spcBef>
        <a:spcAft>
          <a:spcPct val="0"/>
        </a:spcAft>
        <a:defRPr sz="2500" b="1">
          <a:solidFill>
            <a:srgbClr val="00597C"/>
          </a:solidFill>
          <a:latin typeface="Candara" pitchFamily="34" charset="0"/>
          <a:sym typeface="+mn-lt"/>
        </a:defRPr>
      </a:lvl3pPr>
      <a:lvl4pPr algn="l" rtl="0" eaLnBrk="0" fontAlgn="base" hangingPunct="0">
        <a:lnSpc>
          <a:spcPct val="90000"/>
        </a:lnSpc>
        <a:spcBef>
          <a:spcPct val="0"/>
        </a:spcBef>
        <a:spcAft>
          <a:spcPct val="0"/>
        </a:spcAft>
        <a:defRPr sz="2500" b="1">
          <a:solidFill>
            <a:srgbClr val="00597C"/>
          </a:solidFill>
          <a:latin typeface="Candara" pitchFamily="34" charset="0"/>
          <a:sym typeface="+mn-lt"/>
        </a:defRPr>
      </a:lvl4pPr>
      <a:lvl5pPr algn="l" rtl="0" eaLnBrk="0" fontAlgn="base" hangingPunct="0">
        <a:lnSpc>
          <a:spcPct val="90000"/>
        </a:lnSpc>
        <a:spcBef>
          <a:spcPct val="0"/>
        </a:spcBef>
        <a:spcAft>
          <a:spcPct val="0"/>
        </a:spcAft>
        <a:defRPr sz="2500" b="1">
          <a:solidFill>
            <a:srgbClr val="00597C"/>
          </a:solidFill>
          <a:latin typeface="Candara" pitchFamily="34" charset="0"/>
          <a:sym typeface="+mn-lt"/>
        </a:defRPr>
      </a:lvl5pPr>
      <a:lvl6pPr marL="457200" algn="l" rtl="0" fontAlgn="base">
        <a:lnSpc>
          <a:spcPct val="90000"/>
        </a:lnSpc>
        <a:spcBef>
          <a:spcPct val="0"/>
        </a:spcBef>
        <a:spcAft>
          <a:spcPct val="0"/>
        </a:spcAft>
        <a:defRPr sz="2500" b="1">
          <a:solidFill>
            <a:srgbClr val="00597C"/>
          </a:solidFill>
          <a:latin typeface="Candara" pitchFamily="34" charset="0"/>
          <a:sym typeface="+mn-lt"/>
        </a:defRPr>
      </a:lvl6pPr>
      <a:lvl7pPr marL="914400" algn="l" rtl="0" fontAlgn="base">
        <a:lnSpc>
          <a:spcPct val="90000"/>
        </a:lnSpc>
        <a:spcBef>
          <a:spcPct val="0"/>
        </a:spcBef>
        <a:spcAft>
          <a:spcPct val="0"/>
        </a:spcAft>
        <a:defRPr sz="2500" b="1">
          <a:solidFill>
            <a:srgbClr val="00597C"/>
          </a:solidFill>
          <a:latin typeface="Candara" pitchFamily="34" charset="0"/>
          <a:sym typeface="+mn-lt"/>
        </a:defRPr>
      </a:lvl7pPr>
      <a:lvl8pPr marL="1371600" algn="l" rtl="0" fontAlgn="base">
        <a:lnSpc>
          <a:spcPct val="90000"/>
        </a:lnSpc>
        <a:spcBef>
          <a:spcPct val="0"/>
        </a:spcBef>
        <a:spcAft>
          <a:spcPct val="0"/>
        </a:spcAft>
        <a:defRPr sz="2500" b="1">
          <a:solidFill>
            <a:srgbClr val="00597C"/>
          </a:solidFill>
          <a:latin typeface="Candara" pitchFamily="34" charset="0"/>
          <a:sym typeface="+mn-lt"/>
        </a:defRPr>
      </a:lvl8pPr>
      <a:lvl9pPr marL="1828800" algn="l" rtl="0" fontAlgn="base">
        <a:lnSpc>
          <a:spcPct val="90000"/>
        </a:lnSpc>
        <a:spcBef>
          <a:spcPct val="0"/>
        </a:spcBef>
        <a:spcAft>
          <a:spcPct val="0"/>
        </a:spcAft>
        <a:defRPr sz="2500" b="1">
          <a:solidFill>
            <a:srgbClr val="00597C"/>
          </a:solidFill>
          <a:latin typeface="Candara" pitchFamily="34" charset="0"/>
          <a:sym typeface="+mn-lt"/>
        </a:defRPr>
      </a:lvl9pPr>
    </p:titleStyle>
    <p:bodyStyle>
      <a:lvl1pPr marL="265113" indent="-265113" algn="l" rtl="0" eaLnBrk="0" fontAlgn="base" hangingPunct="0">
        <a:lnSpc>
          <a:spcPct val="90000"/>
        </a:lnSpc>
        <a:spcBef>
          <a:spcPct val="0"/>
        </a:spcBef>
        <a:spcAft>
          <a:spcPct val="0"/>
        </a:spcAft>
        <a:buFont typeface="Wingdings" pitchFamily="2" charset="2"/>
        <a:buChar char="§"/>
        <a:defRPr lang="en-US" sz="2100" kern="1200" dirty="0">
          <a:solidFill>
            <a:schemeClr val="tx1"/>
          </a:solidFill>
          <a:latin typeface="+mn-lt"/>
          <a:ea typeface="+mn-ea"/>
          <a:cs typeface="+mn-cs"/>
          <a:sym typeface="+mn-lt"/>
        </a:defRPr>
      </a:lvl1pPr>
      <a:lvl2pPr marL="539750" indent="-274638" algn="l" rtl="0" eaLnBrk="0" fontAlgn="base" hangingPunct="0">
        <a:lnSpc>
          <a:spcPct val="90000"/>
        </a:lnSpc>
        <a:spcBef>
          <a:spcPts val="1200"/>
        </a:spcBef>
        <a:spcAft>
          <a:spcPct val="0"/>
        </a:spcAft>
        <a:buFont typeface="Arial Narrow" pitchFamily="34" charset="0"/>
        <a:buChar char="&gt;"/>
        <a:defRPr lang="en-US" sz="2100" kern="1200" dirty="0">
          <a:solidFill>
            <a:schemeClr val="tx1"/>
          </a:solidFill>
          <a:latin typeface="+mn-lt"/>
          <a:ea typeface="+mn-ea"/>
          <a:cs typeface="+mn-cs"/>
          <a:sym typeface="+mn-lt"/>
        </a:defRPr>
      </a:lvl2pPr>
      <a:lvl3pPr marL="804863" indent="-265113" algn="l" rtl="0" eaLnBrk="0" fontAlgn="base" hangingPunct="0">
        <a:lnSpc>
          <a:spcPct val="90000"/>
        </a:lnSpc>
        <a:spcBef>
          <a:spcPts val="400"/>
        </a:spcBef>
        <a:spcAft>
          <a:spcPct val="0"/>
        </a:spcAft>
        <a:buFont typeface="Arial Narrow" pitchFamily="34" charset="0"/>
        <a:buChar char="–"/>
        <a:defRPr lang="en-US" sz="2100" kern="1200" dirty="0">
          <a:solidFill>
            <a:schemeClr val="tx1"/>
          </a:solidFill>
          <a:latin typeface="+mn-lt"/>
          <a:ea typeface="+mn-ea"/>
          <a:cs typeface="+mn-cs"/>
          <a:sym typeface="+mn-lt"/>
        </a:defRPr>
      </a:lvl3pPr>
      <a:lvl4pPr marL="1079500" indent="-265113" algn="l" rtl="0" eaLnBrk="0" fontAlgn="base" hangingPunct="0">
        <a:lnSpc>
          <a:spcPct val="90000"/>
        </a:lnSpc>
        <a:spcBef>
          <a:spcPts val="200"/>
        </a:spcBef>
        <a:spcAft>
          <a:spcPct val="0"/>
        </a:spcAft>
        <a:buFont typeface="Arial Narrow" pitchFamily="34" charset="0"/>
        <a:buChar char="-"/>
        <a:defRPr lang="en-US" sz="2100" kern="1200" dirty="0">
          <a:solidFill>
            <a:schemeClr val="tx1"/>
          </a:solidFill>
          <a:latin typeface="+mn-lt"/>
          <a:ea typeface="+mn-ea"/>
          <a:cs typeface="+mn-cs"/>
          <a:sym typeface="+mn-lt"/>
        </a:defRPr>
      </a:lvl4pPr>
      <a:lvl5pPr marL="696913" indent="1131888" algn="l" rtl="0" eaLnBrk="0" fontAlgn="base" hangingPunct="0">
        <a:lnSpc>
          <a:spcPct val="93000"/>
        </a:lnSpc>
        <a:spcBef>
          <a:spcPct val="0"/>
        </a:spcBef>
        <a:spcAft>
          <a:spcPct val="0"/>
        </a:spcAft>
        <a:buFont typeface="Arial Narrow" pitchFamily="34" charset="0"/>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notesSlide" Target="../notesSlides/notesSlide15.xml"/><Relationship Id="rId4"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annie.gauvin@pole-emploi.f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annie.gauvin@pole-emploi.fr"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logo.jpg"/>
          <p:cNvPicPr>
            <a:picLocks noChangeAspect="1"/>
          </p:cNvPicPr>
          <p:nvPr/>
        </p:nvPicPr>
        <p:blipFill>
          <a:blip r:embed="rId2"/>
          <a:stretch>
            <a:fillRect/>
          </a:stretch>
        </p:blipFill>
        <p:spPr>
          <a:xfrm>
            <a:off x="3214678" y="1067612"/>
            <a:ext cx="3143272" cy="2647140"/>
          </a:xfrm>
          <a:prstGeom prst="rect">
            <a:avLst/>
          </a:prstGeom>
        </p:spPr>
      </p:pic>
      <p:sp>
        <p:nvSpPr>
          <p:cNvPr id="6" name="副标题 2"/>
          <p:cNvSpPr txBox="1">
            <a:spLocks/>
          </p:cNvSpPr>
          <p:nvPr/>
        </p:nvSpPr>
        <p:spPr>
          <a:xfrm>
            <a:off x="755650" y="4000500"/>
            <a:ext cx="7488238" cy="22860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90000"/>
              </a:lnSpc>
              <a:spcBef>
                <a:spcPct val="0"/>
              </a:spcBef>
              <a:spcAft>
                <a:spcPts val="1200"/>
              </a:spcAft>
              <a:buClr>
                <a:srgbClr val="FFC000"/>
              </a:buClr>
              <a:buSzPct val="85000"/>
              <a:buFont typeface="Arial" pitchFamily="34" charset="0"/>
              <a:buNone/>
              <a:tabLst/>
              <a:defRPr/>
            </a:pPr>
            <a:endParaRPr kumimoji="0" lang="en-US" altLang="zh-CN" sz="1000" b="1" i="0" u="none" strike="noStrike" kern="1200" cap="none" spc="0" normalizeH="0" baseline="0" noProof="0" dirty="0" smtClean="0">
              <a:ln>
                <a:noFill/>
              </a:ln>
              <a:solidFill>
                <a:srgbClr val="FF0000"/>
              </a:solidFill>
              <a:effectLst/>
              <a:uLnTx/>
              <a:uFillTx/>
              <a:latin typeface="宋体" pitchFamily="2" charset="-122"/>
              <a:ea typeface="+mn-ea"/>
              <a:cs typeface="+mn-cs"/>
            </a:endParaRPr>
          </a:p>
          <a:p>
            <a:pPr marL="0" marR="0" lvl="0" indent="0" algn="ctr" defTabSz="457200" rtl="0" eaLnBrk="1" fontAlgn="auto" latinLnBrk="0" hangingPunct="1">
              <a:lnSpc>
                <a:spcPct val="90000"/>
              </a:lnSpc>
              <a:spcBef>
                <a:spcPct val="0"/>
              </a:spcBef>
              <a:spcAft>
                <a:spcPts val="1200"/>
              </a:spcAft>
              <a:buClr>
                <a:srgbClr val="FFC000"/>
              </a:buClr>
              <a:buSzPct val="85000"/>
              <a:buFont typeface="Arial" pitchFamily="34" charset="0"/>
              <a:buNone/>
              <a:tabLst/>
              <a:defRPr/>
            </a:pPr>
            <a:r>
              <a:rPr kumimoji="0" lang="zh-CN" altLang="en-US" sz="3200" b="1" i="0" u="none" strike="noStrike" kern="1200" cap="none" spc="0" normalizeH="0" baseline="0" noProof="1" smtClean="0">
                <a:ln>
                  <a:noFill/>
                </a:ln>
                <a:solidFill>
                  <a:srgbClr val="FF0000"/>
                </a:solidFill>
                <a:effectLst/>
                <a:uLnTx/>
                <a:uFillTx/>
                <a:latin typeface="宋体" pitchFamily="2" charset="-122"/>
                <a:ea typeface="+mn-ea"/>
                <a:cs typeface="+mn-cs"/>
              </a:rPr>
              <a:t>中国</a:t>
            </a:r>
            <a:r>
              <a:rPr kumimoji="0" lang="zh-CN" altLang="zh-CN" sz="3200" b="1" i="0" u="none" strike="noStrike" kern="1200" cap="none" spc="0" normalizeH="0" baseline="0" noProof="1" smtClean="0">
                <a:ln>
                  <a:noFill/>
                </a:ln>
                <a:solidFill>
                  <a:srgbClr val="FF0000"/>
                </a:solidFill>
                <a:effectLst/>
                <a:uLnTx/>
                <a:uFillTx/>
                <a:latin typeface="宋体" pitchFamily="2" charset="-122"/>
                <a:ea typeface="+mn-ea"/>
                <a:cs typeface="+mn-cs"/>
              </a:rPr>
              <a:t>-</a:t>
            </a:r>
            <a:r>
              <a:rPr kumimoji="0" lang="zh-CN" altLang="en-US" sz="3200" b="1" i="0" u="none" strike="noStrike" kern="1200" cap="none" spc="0" normalizeH="0" baseline="0" noProof="1" smtClean="0">
                <a:ln>
                  <a:noFill/>
                </a:ln>
                <a:solidFill>
                  <a:srgbClr val="FF0000"/>
                </a:solidFill>
                <a:effectLst/>
                <a:uLnTx/>
                <a:uFillTx/>
                <a:latin typeface="宋体" pitchFamily="2" charset="-122"/>
                <a:ea typeface="+mn-ea"/>
                <a:cs typeface="+mn-cs"/>
              </a:rPr>
              <a:t>欧盟</a:t>
            </a:r>
            <a:r>
              <a:rPr kumimoji="0" lang="zh-CN" altLang="en-US" sz="3200" b="1" i="0" u="none" strike="noStrike" kern="1200" cap="none" spc="0" normalizeH="0" baseline="0" noProof="0" dirty="0" smtClean="0">
                <a:ln>
                  <a:noFill/>
                </a:ln>
                <a:solidFill>
                  <a:srgbClr val="FF0000"/>
                </a:solidFill>
                <a:effectLst/>
                <a:uLnTx/>
                <a:uFillTx/>
                <a:latin typeface="+mn-lt"/>
                <a:ea typeface="+mn-ea"/>
                <a:cs typeface="+mn-cs"/>
              </a:rPr>
              <a:t>就业和社保政策对话与研讨会</a:t>
            </a:r>
            <a:endParaRPr kumimoji="0" lang="zh-CN" altLang="zh-CN" sz="3200" b="1" i="0" u="none" strike="noStrike" kern="1200" cap="none" spc="0" normalizeH="0" baseline="0" noProof="1" smtClean="0">
              <a:ln>
                <a:noFill/>
              </a:ln>
              <a:solidFill>
                <a:srgbClr val="FF0000"/>
              </a:solidFill>
              <a:effectLst/>
              <a:uLnTx/>
              <a:uFillTx/>
              <a:latin typeface="宋体" pitchFamily="2" charset="-122"/>
              <a:ea typeface="+mn-ea"/>
              <a:cs typeface="+mn-cs"/>
            </a:endParaRPr>
          </a:p>
          <a:p>
            <a:pPr marL="0" marR="0" lvl="0" indent="0" algn="ctr" defTabSz="457200" rtl="0" eaLnBrk="1" fontAlgn="auto" latinLnBrk="0" hangingPunct="1">
              <a:lnSpc>
                <a:spcPct val="90000"/>
              </a:lnSpc>
              <a:spcBef>
                <a:spcPct val="0"/>
              </a:spcBef>
              <a:spcAft>
                <a:spcPts val="1200"/>
              </a:spcAft>
              <a:buClr>
                <a:srgbClr val="FFC000"/>
              </a:buClr>
              <a:buSzPct val="85000"/>
              <a:buFont typeface="Arial" pitchFamily="34" charset="0"/>
              <a:buNone/>
              <a:tabLst/>
              <a:defRPr/>
            </a:pPr>
            <a:r>
              <a:rPr kumimoji="0" lang="en-US" altLang="zh-CN" sz="2800" b="0"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China-EU Employment and Social Security   Policy Dialogue &amp;Workshop</a:t>
            </a:r>
            <a:endParaRPr kumimoji="0" lang="en-US" altLang="zh-CN" sz="2800" b="1" i="1" u="none" strike="noStrike" kern="1200" cap="none" spc="0" normalizeH="0" baseline="0" noProof="1" smtClean="0">
              <a:ln>
                <a:noFill/>
              </a:ln>
              <a:solidFill>
                <a:srgbClr val="0000FF"/>
              </a:solidFill>
              <a:effectLst/>
              <a:uLnTx/>
              <a:uFillTx/>
              <a:latin typeface="Times New Roman" pitchFamily="18" charset="0"/>
              <a:ea typeface="+mn-ea"/>
              <a:cs typeface="Times New Roman" pitchFamily="18" charset="0"/>
            </a:endParaRPr>
          </a:p>
          <a:p>
            <a:pPr marL="0" marR="0" lvl="0" indent="0" algn="ctr" defTabSz="457200" rtl="0" eaLnBrk="1" fontAlgn="auto" latinLnBrk="0" hangingPunct="1">
              <a:lnSpc>
                <a:spcPct val="90000"/>
              </a:lnSpc>
              <a:spcBef>
                <a:spcPct val="0"/>
              </a:spcBef>
              <a:spcAft>
                <a:spcPts val="1200"/>
              </a:spcAft>
              <a:buClr>
                <a:srgbClr val="FFC000"/>
              </a:buClr>
              <a:buSzPct val="85000"/>
              <a:buFont typeface="Arial" pitchFamily="34" charset="0"/>
              <a:buNone/>
              <a:tabLst/>
              <a:defRPr/>
            </a:pPr>
            <a:r>
              <a:rPr kumimoji="0" lang="en-US" altLang="zh-CN" sz="1800" b="1" i="0" u="none" strike="noStrike" kern="1200" cap="none" spc="0" normalizeH="0" baseline="0" noProof="1" smtClean="0">
                <a:ln>
                  <a:noFill/>
                </a:ln>
                <a:solidFill>
                  <a:srgbClr val="262626"/>
                </a:solidFill>
                <a:effectLst/>
                <a:uLnTx/>
                <a:uFillTx/>
                <a:latin typeface="楷体" pitchFamily="49" charset="-122"/>
                <a:ea typeface="楷体" pitchFamily="49" charset="-122"/>
                <a:cs typeface="Times New Roman" pitchFamily="18" charset="0"/>
              </a:rPr>
              <a:t>2016</a:t>
            </a:r>
            <a:r>
              <a:rPr kumimoji="0" lang="zh-CN" altLang="en-US" sz="1800" b="1" i="0" u="none" strike="noStrike" kern="1200" cap="none" spc="0" normalizeH="0" baseline="0" noProof="1" smtClean="0">
                <a:ln>
                  <a:noFill/>
                </a:ln>
                <a:solidFill>
                  <a:srgbClr val="262626"/>
                </a:solidFill>
                <a:effectLst/>
                <a:uLnTx/>
                <a:uFillTx/>
                <a:latin typeface="楷体" pitchFamily="49" charset="-122"/>
                <a:ea typeface="楷体" pitchFamily="49" charset="-122"/>
                <a:cs typeface="Times New Roman" pitchFamily="18" charset="0"/>
              </a:rPr>
              <a:t>年</a:t>
            </a:r>
            <a:r>
              <a:rPr kumimoji="0" lang="zh-CN" altLang="zh-CN" sz="1800" b="1" i="0" u="none" strike="noStrike" kern="1200" cap="none" spc="0" normalizeH="0" baseline="0" noProof="1" smtClean="0">
                <a:ln>
                  <a:noFill/>
                </a:ln>
                <a:solidFill>
                  <a:srgbClr val="262626"/>
                </a:solidFill>
                <a:effectLst/>
                <a:uLnTx/>
                <a:uFillTx/>
                <a:latin typeface="楷体" pitchFamily="49" charset="-122"/>
                <a:ea typeface="楷体" pitchFamily="49" charset="-122"/>
                <a:cs typeface="Times New Roman" pitchFamily="18" charset="0"/>
              </a:rPr>
              <a:t>4</a:t>
            </a:r>
            <a:r>
              <a:rPr kumimoji="0" lang="zh-CN" altLang="en-US" sz="1800" b="1" i="0" u="none" strike="noStrike" kern="1200" cap="none" spc="0" normalizeH="0" baseline="0" noProof="1" smtClean="0">
                <a:ln>
                  <a:noFill/>
                </a:ln>
                <a:solidFill>
                  <a:srgbClr val="262626"/>
                </a:solidFill>
                <a:effectLst/>
                <a:uLnTx/>
                <a:uFillTx/>
                <a:latin typeface="楷体" pitchFamily="49" charset="-122"/>
                <a:ea typeface="楷体" pitchFamily="49" charset="-122"/>
                <a:cs typeface="Times New Roman" pitchFamily="18" charset="0"/>
              </a:rPr>
              <a:t>月</a:t>
            </a:r>
            <a:r>
              <a:rPr kumimoji="0" lang="zh-CN" altLang="zh-CN" sz="1800" b="1" i="0" u="none" strike="noStrike" kern="1200" cap="none" spc="0" normalizeH="0" baseline="0" noProof="1" smtClean="0">
                <a:ln>
                  <a:noFill/>
                </a:ln>
                <a:solidFill>
                  <a:srgbClr val="262626"/>
                </a:solidFill>
                <a:effectLst/>
                <a:uLnTx/>
                <a:uFillTx/>
                <a:latin typeface="楷体" pitchFamily="49" charset="-122"/>
                <a:ea typeface="楷体" pitchFamily="49" charset="-122"/>
                <a:cs typeface="Times New Roman" pitchFamily="18" charset="0"/>
              </a:rPr>
              <a:t>26</a:t>
            </a:r>
            <a:r>
              <a:rPr kumimoji="0" lang="zh-CN" altLang="en-US" sz="1800" b="1" i="0" u="none" strike="noStrike" kern="1200" cap="none" spc="0" normalizeH="0" baseline="0" noProof="1" smtClean="0">
                <a:ln>
                  <a:noFill/>
                </a:ln>
                <a:solidFill>
                  <a:srgbClr val="262626"/>
                </a:solidFill>
                <a:effectLst/>
                <a:uLnTx/>
                <a:uFillTx/>
                <a:latin typeface="楷体" pitchFamily="49" charset="-122"/>
                <a:ea typeface="楷体" pitchFamily="49" charset="-122"/>
                <a:cs typeface="Times New Roman" pitchFamily="18" charset="0"/>
              </a:rPr>
              <a:t>日 </a:t>
            </a:r>
            <a:r>
              <a:rPr kumimoji="0" lang="zh-CN" altLang="zh-CN" sz="1800" b="1" i="0" u="none" strike="noStrike" kern="1200" cap="none" spc="0" normalizeH="0" baseline="0" noProof="1" smtClean="0">
                <a:ln>
                  <a:noFill/>
                </a:ln>
                <a:solidFill>
                  <a:srgbClr val="262626"/>
                </a:solidFill>
                <a:effectLst/>
                <a:uLnTx/>
                <a:uFillTx/>
                <a:latin typeface="楷体" pitchFamily="49" charset="-122"/>
                <a:ea typeface="楷体" pitchFamily="49" charset="-122"/>
                <a:cs typeface="Times New Roman" pitchFamily="18" charset="0"/>
              </a:rPr>
              <a:t>·</a:t>
            </a:r>
            <a:r>
              <a:rPr kumimoji="0" lang="zh-CN" altLang="en-US" sz="1800" b="1" i="0" u="none" strike="noStrike" kern="1200" cap="none" spc="0" normalizeH="0" baseline="0" noProof="1" smtClean="0">
                <a:ln>
                  <a:noFill/>
                </a:ln>
                <a:solidFill>
                  <a:srgbClr val="262626"/>
                </a:solidFill>
                <a:effectLst/>
                <a:uLnTx/>
                <a:uFillTx/>
                <a:latin typeface="楷体" pitchFamily="49" charset="-122"/>
                <a:ea typeface="楷体" pitchFamily="49" charset="-122"/>
                <a:cs typeface="Times New Roman" pitchFamily="18" charset="0"/>
              </a:rPr>
              <a:t>北京        </a:t>
            </a:r>
            <a:r>
              <a:rPr kumimoji="0" lang="en-US" altLang="zh-CN" sz="1800" b="1" i="0" u="none" strike="noStrike" kern="1200" cap="none" spc="0" normalizeH="0" baseline="0" noProof="1" smtClean="0">
                <a:ln>
                  <a:noFill/>
                </a:ln>
                <a:solidFill>
                  <a:srgbClr val="262626"/>
                </a:solidFill>
                <a:effectLst/>
                <a:uLnTx/>
                <a:uFillTx/>
                <a:latin typeface="Times New Roman" pitchFamily="18" charset="0"/>
                <a:ea typeface="MS UI Gothic" pitchFamily="34" charset="-128"/>
                <a:cs typeface="Times New Roman" pitchFamily="18" charset="0"/>
              </a:rPr>
              <a:t>Beijing, April 26, 2016</a:t>
            </a:r>
            <a:endParaRPr kumimoji="0" lang="zh-CN" altLang="en-US" sz="1800" b="0" i="0" u="none" strike="noStrike" kern="1200" cap="none" spc="0" normalizeH="0" baseline="0" noProof="0" dirty="0" smtClean="0">
              <a:ln>
                <a:noFill/>
              </a:ln>
              <a:solidFill>
                <a:srgbClr val="898989"/>
              </a:solidFill>
              <a:effectLst/>
              <a:uLnTx/>
              <a:uFillTx/>
              <a:latin typeface="Times New Roman" pitchFamily="18" charset="0"/>
              <a:ea typeface="MS UI Gothic" pitchFamily="34" charset="-128"/>
              <a:cs typeface="Times New Roman" pitchFamily="18" charset="0"/>
            </a:endParaRPr>
          </a:p>
        </p:txBody>
      </p:sp>
      <p:sp>
        <p:nvSpPr>
          <p:cNvPr id="2" name="Espace réservé du numéro de diapositive 1"/>
          <p:cNvSpPr>
            <a:spLocks noGrp="1"/>
          </p:cNvSpPr>
          <p:nvPr>
            <p:ph type="sldNum" sz="quarter" idx="12"/>
          </p:nvPr>
        </p:nvSpPr>
        <p:spPr/>
        <p:txBody>
          <a:bodyPr/>
          <a:lstStyle/>
          <a:p>
            <a:fld id="{8F36D1C8-924A-493A-88FC-9584542CD428}" type="slidenum">
              <a:rPr lang="zh-CN" altLang="en-US" smtClean="0"/>
              <a:pPr/>
              <a:t>1</a:t>
            </a:fld>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en-US" sz="2800" b="1" dirty="0" smtClean="0">
                <a:solidFill>
                  <a:srgbClr val="333333"/>
                </a:solidFill>
              </a:rPr>
              <a:t>2- What </a:t>
            </a:r>
            <a:r>
              <a:rPr lang="en-US" sz="2800" b="1" dirty="0">
                <a:solidFill>
                  <a:srgbClr val="333333"/>
                </a:solidFill>
              </a:rPr>
              <a:t>is happening in the </a:t>
            </a:r>
            <a:r>
              <a:rPr lang="en-US" sz="2800" b="1" dirty="0" err="1" smtClean="0">
                <a:solidFill>
                  <a:srgbClr val="333333"/>
                </a:solidFill>
              </a:rPr>
              <a:t>labour</a:t>
            </a:r>
            <a:r>
              <a:rPr lang="en-US" sz="2800" b="1" dirty="0" smtClean="0">
                <a:solidFill>
                  <a:srgbClr val="333333"/>
                </a:solidFill>
              </a:rPr>
              <a:t> </a:t>
            </a:r>
            <a:r>
              <a:rPr lang="en-US" sz="2800" b="1" dirty="0">
                <a:solidFill>
                  <a:srgbClr val="333333"/>
                </a:solidFill>
              </a:rPr>
              <a:t>market?</a:t>
            </a:r>
            <a:br>
              <a:rPr lang="en-US" sz="2800" b="1" dirty="0">
                <a:solidFill>
                  <a:srgbClr val="333333"/>
                </a:solidFill>
              </a:rPr>
            </a:br>
            <a:endParaRPr lang="fr-FR" sz="2800" b="1" dirty="0"/>
          </a:p>
        </p:txBody>
      </p:sp>
      <p:sp>
        <p:nvSpPr>
          <p:cNvPr id="3" name="Espace réservé du contenu 2"/>
          <p:cNvSpPr>
            <a:spLocks noGrp="1"/>
          </p:cNvSpPr>
          <p:nvPr>
            <p:ph idx="1"/>
          </p:nvPr>
        </p:nvSpPr>
        <p:spPr>
          <a:xfrm>
            <a:off x="179512" y="1268760"/>
            <a:ext cx="8507288" cy="4857403"/>
          </a:xfrm>
        </p:spPr>
        <p:txBody>
          <a:bodyPr>
            <a:normAutofit fontScale="62500" lnSpcReduction="20000"/>
          </a:bodyPr>
          <a:lstStyle/>
          <a:p>
            <a:pPr marL="0" indent="0">
              <a:buNone/>
            </a:pPr>
            <a:r>
              <a:rPr lang="en-US" sz="2900" dirty="0" smtClean="0">
                <a:solidFill>
                  <a:srgbClr val="666666"/>
                </a:solidFill>
                <a:latin typeface="Open Sans"/>
              </a:rPr>
              <a:t>The </a:t>
            </a:r>
            <a:r>
              <a:rPr lang="en-US" sz="2900" dirty="0">
                <a:solidFill>
                  <a:srgbClr val="666666"/>
                </a:solidFill>
                <a:latin typeface="Open Sans"/>
              </a:rPr>
              <a:t>world of work is changing</a:t>
            </a:r>
            <a:r>
              <a:rPr lang="en-US" sz="2900" dirty="0" smtClean="0">
                <a:solidFill>
                  <a:srgbClr val="666666"/>
                </a:solidFill>
                <a:latin typeface="Open Sans"/>
              </a:rPr>
              <a:t>. Global </a:t>
            </a:r>
            <a:r>
              <a:rPr lang="en-US" sz="2900" dirty="0">
                <a:solidFill>
                  <a:srgbClr val="666666"/>
                </a:solidFill>
                <a:latin typeface="Open Sans"/>
              </a:rPr>
              <a:t>economic growth is slowing, resulting in challenging </a:t>
            </a:r>
            <a:r>
              <a:rPr lang="en-US" sz="2900" dirty="0" err="1" smtClean="0">
                <a:solidFill>
                  <a:srgbClr val="666666"/>
                </a:solidFill>
                <a:latin typeface="Open Sans"/>
              </a:rPr>
              <a:t>labour</a:t>
            </a:r>
            <a:r>
              <a:rPr lang="en-US" sz="2900" dirty="0" smtClean="0">
                <a:solidFill>
                  <a:srgbClr val="666666"/>
                </a:solidFill>
                <a:latin typeface="Open Sans"/>
              </a:rPr>
              <a:t> </a:t>
            </a:r>
            <a:r>
              <a:rPr lang="en-US" sz="2900" dirty="0">
                <a:solidFill>
                  <a:srgbClr val="666666"/>
                </a:solidFill>
                <a:latin typeface="Open Sans"/>
              </a:rPr>
              <a:t>market conditions </a:t>
            </a:r>
            <a:r>
              <a:rPr lang="en-US" sz="2900" dirty="0" smtClean="0">
                <a:solidFill>
                  <a:srgbClr val="666666"/>
                </a:solidFill>
                <a:latin typeface="Open Sans"/>
              </a:rPr>
              <a:t>worldwide. PES are facing with these challenges</a:t>
            </a:r>
          </a:p>
          <a:p>
            <a:pPr marL="0" indent="0">
              <a:buNone/>
            </a:pPr>
            <a:endParaRPr lang="en-US" sz="2900" dirty="0">
              <a:solidFill>
                <a:srgbClr val="666666"/>
              </a:solidFill>
              <a:latin typeface="Open Sans"/>
            </a:endParaRPr>
          </a:p>
          <a:p>
            <a:r>
              <a:rPr lang="en-US" sz="3100" b="1" dirty="0" smtClean="0">
                <a:solidFill>
                  <a:srgbClr val="333333"/>
                </a:solidFill>
                <a:latin typeface="Open Sans"/>
              </a:rPr>
              <a:t>Unemployment</a:t>
            </a:r>
            <a:endParaRPr lang="en-US" sz="3100" b="1" dirty="0">
              <a:solidFill>
                <a:srgbClr val="333333"/>
              </a:solidFill>
              <a:latin typeface="Open Sans"/>
            </a:endParaRPr>
          </a:p>
          <a:p>
            <a:pPr marL="0" indent="0">
              <a:buNone/>
            </a:pPr>
            <a:r>
              <a:rPr lang="en-US" sz="2600" dirty="0">
                <a:solidFill>
                  <a:srgbClr val="666666"/>
                </a:solidFill>
                <a:latin typeface="Open Sans"/>
              </a:rPr>
              <a:t>Social unrest has increased since the global crisis, especially in those countries with stalled or declining incomes and high or rapidly </a:t>
            </a:r>
            <a:r>
              <a:rPr lang="en-US" sz="2600" dirty="0" smtClean="0">
                <a:solidFill>
                  <a:srgbClr val="666666"/>
                </a:solidFill>
                <a:latin typeface="Open Sans"/>
              </a:rPr>
              <a:t>rising youth </a:t>
            </a:r>
            <a:r>
              <a:rPr lang="en-US" sz="2600" dirty="0">
                <a:solidFill>
                  <a:srgbClr val="666666"/>
                </a:solidFill>
                <a:latin typeface="Open Sans"/>
              </a:rPr>
              <a:t>unemployment</a:t>
            </a:r>
            <a:r>
              <a:rPr lang="en-US" sz="2600" dirty="0" smtClean="0">
                <a:solidFill>
                  <a:srgbClr val="666666"/>
                </a:solidFill>
                <a:latin typeface="Open Sans"/>
              </a:rPr>
              <a:t>.</a:t>
            </a:r>
          </a:p>
          <a:p>
            <a:r>
              <a:rPr lang="en-US" sz="3100" b="1" dirty="0" smtClean="0">
                <a:solidFill>
                  <a:srgbClr val="333333"/>
                </a:solidFill>
                <a:latin typeface="Open Sans"/>
              </a:rPr>
              <a:t>Precarious jobs</a:t>
            </a:r>
            <a:endParaRPr lang="en-US" sz="3100" b="1" dirty="0">
              <a:solidFill>
                <a:srgbClr val="333333"/>
              </a:solidFill>
              <a:latin typeface="Open Sans"/>
            </a:endParaRPr>
          </a:p>
          <a:p>
            <a:pPr marL="0" indent="0">
              <a:buNone/>
            </a:pPr>
            <a:r>
              <a:rPr lang="en-US" sz="2600" dirty="0">
                <a:solidFill>
                  <a:srgbClr val="666666"/>
                </a:solidFill>
                <a:latin typeface="Open Sans"/>
              </a:rPr>
              <a:t>Temporary employment continues to be widely used and new types of working arrangements </a:t>
            </a:r>
            <a:r>
              <a:rPr lang="en-US" sz="2600" dirty="0" smtClean="0">
                <a:solidFill>
                  <a:srgbClr val="666666"/>
                </a:solidFill>
                <a:latin typeface="Open Sans"/>
              </a:rPr>
              <a:t>or employment patterns, raise (multiple employers, micro- entrepreneurs, …)</a:t>
            </a:r>
          </a:p>
          <a:p>
            <a:r>
              <a:rPr lang="en-US" sz="3100" b="1" dirty="0" smtClean="0">
                <a:solidFill>
                  <a:srgbClr val="333333"/>
                </a:solidFill>
                <a:latin typeface="Open Sans"/>
              </a:rPr>
              <a:t>Skills</a:t>
            </a:r>
            <a:endParaRPr lang="en-US" sz="3100" b="1" dirty="0">
              <a:solidFill>
                <a:srgbClr val="333333"/>
              </a:solidFill>
              <a:latin typeface="Open Sans"/>
            </a:endParaRPr>
          </a:p>
          <a:p>
            <a:pPr marL="0" indent="0">
              <a:buNone/>
            </a:pPr>
            <a:r>
              <a:rPr lang="en-US" sz="2600" dirty="0">
                <a:solidFill>
                  <a:srgbClr val="666666"/>
                </a:solidFill>
                <a:latin typeface="Open Sans"/>
              </a:rPr>
              <a:t>The skills demanded in the labor market are changing constantly and workers need to be able to update their skills quickly before their knowledge becomes obsolete</a:t>
            </a:r>
            <a:r>
              <a:rPr lang="en-US" sz="2100" dirty="0">
                <a:solidFill>
                  <a:srgbClr val="666666"/>
                </a:solidFill>
                <a:latin typeface="Open Sans"/>
              </a:rPr>
              <a:t>.</a:t>
            </a:r>
          </a:p>
          <a:p>
            <a:r>
              <a:rPr lang="en-US" sz="3100" b="1" dirty="0" smtClean="0">
                <a:solidFill>
                  <a:srgbClr val="333333"/>
                </a:solidFill>
                <a:latin typeface="Open Sans"/>
              </a:rPr>
              <a:t>Instability</a:t>
            </a:r>
            <a:endParaRPr lang="en-US" sz="3100" b="1" dirty="0">
              <a:solidFill>
                <a:srgbClr val="333333"/>
              </a:solidFill>
              <a:latin typeface="Open Sans"/>
            </a:endParaRPr>
          </a:p>
          <a:p>
            <a:pPr marL="0" indent="0">
              <a:buNone/>
            </a:pPr>
            <a:r>
              <a:rPr lang="en-US" sz="2600" dirty="0">
                <a:solidFill>
                  <a:srgbClr val="666666"/>
                </a:solidFill>
                <a:latin typeface="Open Sans"/>
              </a:rPr>
              <a:t>Job transitions are the driver of the new world of work, and workers must be prepared to change jobs many times during their careers</a:t>
            </a:r>
            <a:r>
              <a:rPr lang="en-US" sz="2600" dirty="0" smtClean="0">
                <a:solidFill>
                  <a:srgbClr val="666666"/>
                </a:solidFill>
                <a:latin typeface="Open Sans"/>
              </a:rPr>
              <a:t>.</a:t>
            </a:r>
          </a:p>
          <a:p>
            <a:pPr marL="0" indent="0">
              <a:buNone/>
            </a:pPr>
            <a:endParaRPr lang="en-US" sz="2300" dirty="0" smtClean="0">
              <a:solidFill>
                <a:srgbClr val="666666"/>
              </a:solidFill>
              <a:latin typeface="Open Sans"/>
            </a:endParaRPr>
          </a:p>
          <a:p>
            <a:pPr marL="0" indent="0">
              <a:buNone/>
            </a:pPr>
            <a:r>
              <a:rPr lang="en-US" sz="2600" b="1" dirty="0" smtClean="0">
                <a:solidFill>
                  <a:srgbClr val="666666"/>
                </a:solidFill>
                <a:latin typeface="Open Sans"/>
              </a:rPr>
              <a:t>In </a:t>
            </a:r>
            <a:r>
              <a:rPr lang="en-US" sz="2600" b="1" dirty="0">
                <a:solidFill>
                  <a:srgbClr val="666666"/>
                </a:solidFill>
                <a:latin typeface="Open Sans"/>
              </a:rPr>
              <a:t>this scenario, workers more than ever need support to cope with the many transitions they will face during their lifetimes.</a:t>
            </a:r>
          </a:p>
          <a:p>
            <a:endParaRPr lang="en-US" dirty="0">
              <a:solidFill>
                <a:srgbClr val="666666"/>
              </a:solidFill>
              <a:latin typeface="Open Sans"/>
            </a:endParaRPr>
          </a:p>
          <a:p>
            <a:endParaRPr lang="en-US" dirty="0">
              <a:solidFill>
                <a:srgbClr val="666666"/>
              </a:solidFill>
              <a:latin typeface="Open Sans"/>
            </a:endParaRPr>
          </a:p>
          <a:p>
            <a:endParaRPr lang="fr-FR" dirty="0"/>
          </a:p>
        </p:txBody>
      </p:sp>
      <p:sp>
        <p:nvSpPr>
          <p:cNvPr id="4" name="Espace réservé du numéro de diapositive 3"/>
          <p:cNvSpPr>
            <a:spLocks noGrp="1"/>
          </p:cNvSpPr>
          <p:nvPr>
            <p:ph type="sldNum" sz="quarter" idx="12"/>
          </p:nvPr>
        </p:nvSpPr>
        <p:spPr/>
        <p:txBody>
          <a:bodyPr/>
          <a:lstStyle/>
          <a:p>
            <a:fld id="{8F36D1C8-924A-493A-88FC-9584542CD428}" type="slidenum">
              <a:rPr lang="zh-CN" altLang="en-US" smtClean="0"/>
              <a:pPr/>
              <a:t>10</a:t>
            </a:fld>
            <a:endParaRPr lang="zh-CN" altLang="en-US"/>
          </a:p>
        </p:txBody>
      </p:sp>
    </p:spTree>
    <p:extLst>
      <p:ext uri="{BB962C8B-B14F-4D97-AF65-F5344CB8AC3E}">
        <p14:creationId xmlns:p14="http://schemas.microsoft.com/office/powerpoint/2010/main" val="3187027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74638"/>
            <a:ext cx="8579296" cy="1143000"/>
          </a:xfrm>
        </p:spPr>
        <p:txBody>
          <a:bodyPr/>
          <a:lstStyle/>
          <a:p>
            <a:pPr algn="l"/>
            <a:r>
              <a:rPr lang="en-US" sz="2800" b="1" dirty="0" smtClean="0">
                <a:solidFill>
                  <a:srgbClr val="333333"/>
                </a:solidFill>
              </a:rPr>
              <a:t>2- Public </a:t>
            </a:r>
            <a:r>
              <a:rPr lang="en-US" sz="2800" b="1" dirty="0">
                <a:solidFill>
                  <a:srgbClr val="333333"/>
                </a:solidFill>
              </a:rPr>
              <a:t>Employment </a:t>
            </a:r>
            <a:r>
              <a:rPr lang="en-US" sz="2800" b="1" dirty="0" smtClean="0">
                <a:solidFill>
                  <a:srgbClr val="333333"/>
                </a:solidFill>
              </a:rPr>
              <a:t>Services (PES)</a:t>
            </a:r>
            <a:r>
              <a:rPr lang="en-US" sz="3200" b="1" dirty="0">
                <a:solidFill>
                  <a:srgbClr val="333333"/>
                </a:solidFill>
              </a:rPr>
              <a:t/>
            </a:r>
            <a:br>
              <a:rPr lang="en-US" sz="3200" b="1" dirty="0">
                <a:solidFill>
                  <a:srgbClr val="333333"/>
                </a:solidFill>
              </a:rPr>
            </a:br>
            <a:endParaRPr lang="fr-FR" sz="3200" b="1" dirty="0"/>
          </a:p>
        </p:txBody>
      </p:sp>
      <p:sp>
        <p:nvSpPr>
          <p:cNvPr id="3" name="Espace réservé du contenu 2"/>
          <p:cNvSpPr>
            <a:spLocks noGrp="1"/>
          </p:cNvSpPr>
          <p:nvPr>
            <p:ph idx="1"/>
          </p:nvPr>
        </p:nvSpPr>
        <p:spPr>
          <a:xfrm>
            <a:off x="251520" y="1196752"/>
            <a:ext cx="8435280" cy="4929411"/>
          </a:xfrm>
        </p:spPr>
        <p:txBody>
          <a:bodyPr>
            <a:normAutofit fontScale="25000" lnSpcReduction="20000"/>
          </a:bodyPr>
          <a:lstStyle/>
          <a:p>
            <a:pPr marL="0" indent="0">
              <a:lnSpc>
                <a:spcPct val="110000"/>
              </a:lnSpc>
              <a:buNone/>
            </a:pPr>
            <a:r>
              <a:rPr lang="en-US" sz="9600" dirty="0" smtClean="0">
                <a:solidFill>
                  <a:srgbClr val="333333"/>
                </a:solidFill>
                <a:latin typeface="Open Sans"/>
              </a:rPr>
              <a:t>Key </a:t>
            </a:r>
            <a:r>
              <a:rPr lang="en-US" sz="9600" dirty="0">
                <a:solidFill>
                  <a:srgbClr val="333333"/>
                </a:solidFill>
                <a:latin typeface="Open Sans"/>
              </a:rPr>
              <a:t>agents in the world economy for managing </a:t>
            </a:r>
            <a:r>
              <a:rPr lang="en-US" sz="9600" dirty="0" err="1" smtClean="0">
                <a:solidFill>
                  <a:srgbClr val="333333"/>
                </a:solidFill>
                <a:latin typeface="Open Sans"/>
              </a:rPr>
              <a:t>Labour</a:t>
            </a:r>
            <a:r>
              <a:rPr lang="en-US" sz="9600" dirty="0" smtClean="0">
                <a:solidFill>
                  <a:srgbClr val="333333"/>
                </a:solidFill>
                <a:latin typeface="Open Sans"/>
              </a:rPr>
              <a:t> market </a:t>
            </a:r>
          </a:p>
          <a:p>
            <a:pPr marL="0" indent="0">
              <a:lnSpc>
                <a:spcPct val="110000"/>
              </a:lnSpc>
              <a:buNone/>
            </a:pPr>
            <a:endParaRPr lang="en-US" sz="9600" dirty="0" smtClean="0">
              <a:solidFill>
                <a:srgbClr val="333333"/>
              </a:solidFill>
              <a:latin typeface="Open Sans"/>
            </a:endParaRPr>
          </a:p>
          <a:p>
            <a:pPr marL="0" indent="0">
              <a:lnSpc>
                <a:spcPct val="110000"/>
              </a:lnSpc>
              <a:buNone/>
            </a:pPr>
            <a:r>
              <a:rPr lang="en-US" sz="9600" dirty="0" smtClean="0">
                <a:solidFill>
                  <a:srgbClr val="333333"/>
                </a:solidFill>
                <a:latin typeface="Open Sans"/>
              </a:rPr>
              <a:t>In </a:t>
            </a:r>
            <a:r>
              <a:rPr lang="en-US" sz="9600" dirty="0">
                <a:solidFill>
                  <a:srgbClr val="333333"/>
                </a:solidFill>
                <a:latin typeface="Open Sans"/>
              </a:rPr>
              <a:t>order to both help people find better jobs and help </a:t>
            </a:r>
            <a:r>
              <a:rPr lang="en-US" sz="9600" dirty="0" smtClean="0">
                <a:solidFill>
                  <a:srgbClr val="333333"/>
                </a:solidFill>
                <a:latin typeface="Open Sans"/>
              </a:rPr>
              <a:t>companies get </a:t>
            </a:r>
            <a:r>
              <a:rPr lang="en-US" sz="9600" dirty="0">
                <a:solidFill>
                  <a:srgbClr val="333333"/>
                </a:solidFill>
                <a:latin typeface="Open Sans"/>
              </a:rPr>
              <a:t>the right talent, </a:t>
            </a:r>
            <a:r>
              <a:rPr lang="en-US" sz="9600" dirty="0" smtClean="0">
                <a:solidFill>
                  <a:srgbClr val="333333"/>
                </a:solidFill>
                <a:latin typeface="Open Sans"/>
              </a:rPr>
              <a:t>PESs  perform </a:t>
            </a:r>
            <a:r>
              <a:rPr lang="en-US" sz="9600" dirty="0">
                <a:solidFill>
                  <a:srgbClr val="333333"/>
                </a:solidFill>
                <a:latin typeface="Open Sans"/>
              </a:rPr>
              <a:t>some combination of </a:t>
            </a:r>
            <a:r>
              <a:rPr lang="en-US" sz="9600" dirty="0" smtClean="0">
                <a:solidFill>
                  <a:srgbClr val="333333"/>
                </a:solidFill>
                <a:latin typeface="Open Sans"/>
              </a:rPr>
              <a:t>six </a:t>
            </a:r>
            <a:r>
              <a:rPr lang="en-US" sz="9600" dirty="0">
                <a:solidFill>
                  <a:srgbClr val="333333"/>
                </a:solidFill>
                <a:latin typeface="Open Sans"/>
              </a:rPr>
              <a:t>different </a:t>
            </a:r>
            <a:r>
              <a:rPr lang="en-US" sz="9600" dirty="0" smtClean="0">
                <a:solidFill>
                  <a:srgbClr val="333333"/>
                </a:solidFill>
                <a:latin typeface="Open Sans"/>
              </a:rPr>
              <a:t>functions</a:t>
            </a:r>
          </a:p>
          <a:p>
            <a:pPr marL="0" indent="0">
              <a:lnSpc>
                <a:spcPct val="110000"/>
              </a:lnSpc>
              <a:buNone/>
            </a:pPr>
            <a:endParaRPr lang="en-US" sz="9600" dirty="0">
              <a:solidFill>
                <a:srgbClr val="333333"/>
              </a:solidFill>
              <a:latin typeface="Open Sans"/>
            </a:endParaRPr>
          </a:p>
          <a:p>
            <a:pPr marL="1771650" lvl="1" indent="-1371600">
              <a:lnSpc>
                <a:spcPct val="110000"/>
              </a:lnSpc>
              <a:buFont typeface="+mj-lt"/>
              <a:buAutoNum type="arabicPeriod"/>
            </a:pPr>
            <a:r>
              <a:rPr lang="en-US" sz="8000" b="1" dirty="0">
                <a:solidFill>
                  <a:srgbClr val="666666"/>
                </a:solidFill>
                <a:latin typeface="Open Sans"/>
              </a:rPr>
              <a:t>Job matching </a:t>
            </a:r>
          </a:p>
          <a:p>
            <a:pPr marL="1771650" lvl="1" indent="-1371600">
              <a:lnSpc>
                <a:spcPct val="110000"/>
              </a:lnSpc>
              <a:buFont typeface="+mj-lt"/>
              <a:buAutoNum type="arabicPeriod"/>
            </a:pPr>
            <a:r>
              <a:rPr lang="en-US" sz="8000" b="1" dirty="0">
                <a:solidFill>
                  <a:srgbClr val="666666"/>
                </a:solidFill>
                <a:latin typeface="Open Sans"/>
              </a:rPr>
              <a:t>Provision of labor market information (short term and </a:t>
            </a:r>
            <a:r>
              <a:rPr lang="en-US" sz="8000" b="1" dirty="0" smtClean="0">
                <a:solidFill>
                  <a:srgbClr val="666666"/>
                </a:solidFill>
                <a:latin typeface="Open Sans"/>
              </a:rPr>
              <a:t>forecasts)</a:t>
            </a:r>
            <a:endParaRPr lang="en-US" sz="8000" b="1" dirty="0">
              <a:solidFill>
                <a:srgbClr val="666666"/>
              </a:solidFill>
              <a:latin typeface="Open Sans"/>
            </a:endParaRPr>
          </a:p>
          <a:p>
            <a:pPr marL="1771650" lvl="1" indent="-1371600">
              <a:lnSpc>
                <a:spcPct val="110000"/>
              </a:lnSpc>
              <a:buFont typeface="+mj-lt"/>
              <a:buAutoNum type="arabicPeriod"/>
            </a:pPr>
            <a:r>
              <a:rPr lang="en-US" sz="8000" b="1" dirty="0">
                <a:solidFill>
                  <a:srgbClr val="666666"/>
                </a:solidFill>
                <a:latin typeface="Open Sans"/>
              </a:rPr>
              <a:t>Design and implementation of active</a:t>
            </a:r>
            <a:br>
              <a:rPr lang="en-US" sz="8000" b="1" dirty="0">
                <a:solidFill>
                  <a:srgbClr val="666666"/>
                </a:solidFill>
                <a:latin typeface="Open Sans"/>
              </a:rPr>
            </a:br>
            <a:r>
              <a:rPr lang="en-US" sz="8000" b="1" dirty="0">
                <a:solidFill>
                  <a:srgbClr val="666666"/>
                </a:solidFill>
                <a:latin typeface="Open Sans"/>
              </a:rPr>
              <a:t>labor market policies (ALMPs)</a:t>
            </a:r>
          </a:p>
          <a:p>
            <a:pPr marL="1771650" lvl="1" indent="-1371600">
              <a:lnSpc>
                <a:spcPct val="110000"/>
              </a:lnSpc>
              <a:buFont typeface="+mj-lt"/>
              <a:buAutoNum type="arabicPeriod"/>
            </a:pPr>
            <a:r>
              <a:rPr lang="en-US" sz="8000" b="1" dirty="0" smtClean="0">
                <a:solidFill>
                  <a:srgbClr val="666666"/>
                </a:solidFill>
                <a:latin typeface="Open Sans"/>
              </a:rPr>
              <a:t>Support for </a:t>
            </a:r>
            <a:r>
              <a:rPr lang="en-US" sz="8000" b="1" dirty="0">
                <a:solidFill>
                  <a:srgbClr val="666666"/>
                </a:solidFill>
                <a:latin typeface="Open Sans"/>
              </a:rPr>
              <a:t>jobseekers and </a:t>
            </a:r>
            <a:r>
              <a:rPr lang="en-US" sz="8000" b="1" dirty="0" smtClean="0">
                <a:solidFill>
                  <a:srgbClr val="666666"/>
                </a:solidFill>
                <a:latin typeface="Open Sans"/>
              </a:rPr>
              <a:t>employers (counseling)</a:t>
            </a:r>
            <a:endParaRPr lang="en-US" sz="8000" b="1" dirty="0">
              <a:solidFill>
                <a:srgbClr val="666666"/>
              </a:solidFill>
              <a:latin typeface="Open Sans"/>
            </a:endParaRPr>
          </a:p>
          <a:p>
            <a:pPr marL="1771650" lvl="1" indent="-1371600">
              <a:lnSpc>
                <a:spcPct val="110000"/>
              </a:lnSpc>
              <a:buFont typeface="+mj-lt"/>
              <a:buAutoNum type="arabicPeriod"/>
            </a:pPr>
            <a:r>
              <a:rPr lang="en-US" sz="8000" b="1" dirty="0">
                <a:solidFill>
                  <a:srgbClr val="666666"/>
                </a:solidFill>
                <a:latin typeface="Open Sans"/>
              </a:rPr>
              <a:t>Management of unemployment benefits</a:t>
            </a:r>
          </a:p>
          <a:p>
            <a:pPr marL="1771650" lvl="1" indent="-1371600">
              <a:lnSpc>
                <a:spcPct val="110000"/>
              </a:lnSpc>
              <a:buFont typeface="+mj-lt"/>
              <a:buAutoNum type="arabicPeriod"/>
            </a:pPr>
            <a:r>
              <a:rPr lang="en-US" sz="8000" b="1" dirty="0">
                <a:solidFill>
                  <a:srgbClr val="666666"/>
                </a:solidFill>
                <a:latin typeface="Open Sans"/>
              </a:rPr>
              <a:t>Management of labor migration</a:t>
            </a:r>
          </a:p>
          <a:p>
            <a:pPr>
              <a:lnSpc>
                <a:spcPct val="110000"/>
              </a:lnSpc>
            </a:pPr>
            <a:endParaRPr lang="en-US" sz="8000" b="1" dirty="0">
              <a:solidFill>
                <a:srgbClr val="666666"/>
              </a:solidFill>
              <a:latin typeface="Open Sans"/>
            </a:endParaRPr>
          </a:p>
        </p:txBody>
      </p:sp>
      <p:sp>
        <p:nvSpPr>
          <p:cNvPr id="4" name="Espace réservé du numéro de diapositive 3"/>
          <p:cNvSpPr>
            <a:spLocks noGrp="1"/>
          </p:cNvSpPr>
          <p:nvPr>
            <p:ph type="sldNum" sz="quarter" idx="12"/>
          </p:nvPr>
        </p:nvSpPr>
        <p:spPr/>
        <p:txBody>
          <a:bodyPr/>
          <a:lstStyle/>
          <a:p>
            <a:fld id="{8F36D1C8-924A-493A-88FC-9584542CD428}" type="slidenum">
              <a:rPr lang="zh-CN" altLang="en-US" smtClean="0"/>
              <a:pPr/>
              <a:t>11</a:t>
            </a:fld>
            <a:endParaRPr lang="zh-CN" altLang="en-US"/>
          </a:p>
        </p:txBody>
      </p:sp>
    </p:spTree>
    <p:extLst>
      <p:ext uri="{BB962C8B-B14F-4D97-AF65-F5344CB8AC3E}">
        <p14:creationId xmlns:p14="http://schemas.microsoft.com/office/powerpoint/2010/main" val="3154359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74638"/>
            <a:ext cx="8579296" cy="1143000"/>
          </a:xfrm>
        </p:spPr>
        <p:txBody>
          <a:bodyPr/>
          <a:lstStyle/>
          <a:p>
            <a:pPr algn="l"/>
            <a:r>
              <a:rPr lang="en-US" sz="2800" b="1" dirty="0" smtClean="0">
                <a:solidFill>
                  <a:srgbClr val="333333"/>
                </a:solidFill>
              </a:rPr>
              <a:t>2- Key </a:t>
            </a:r>
            <a:r>
              <a:rPr lang="en-US" sz="2800" b="1" dirty="0">
                <a:solidFill>
                  <a:srgbClr val="333333"/>
                </a:solidFill>
              </a:rPr>
              <a:t>success factors for effective </a:t>
            </a:r>
            <a:r>
              <a:rPr lang="en-US" sz="2800" b="1" dirty="0" smtClean="0">
                <a:solidFill>
                  <a:srgbClr val="333333"/>
                </a:solidFill>
              </a:rPr>
              <a:t>modern PES</a:t>
            </a:r>
            <a:r>
              <a:rPr lang="en-US" sz="4000" b="1" dirty="0">
                <a:solidFill>
                  <a:srgbClr val="333333"/>
                </a:solidFill>
              </a:rPr>
              <a:t/>
            </a:r>
            <a:br>
              <a:rPr lang="en-US" sz="4000" b="1" dirty="0">
                <a:solidFill>
                  <a:srgbClr val="333333"/>
                </a:solidFill>
              </a:rPr>
            </a:br>
            <a:endParaRPr lang="fr-FR" sz="4000" b="1" dirty="0"/>
          </a:p>
        </p:txBody>
      </p:sp>
      <p:sp>
        <p:nvSpPr>
          <p:cNvPr id="3" name="Espace réservé du contenu 2"/>
          <p:cNvSpPr>
            <a:spLocks noGrp="1"/>
          </p:cNvSpPr>
          <p:nvPr>
            <p:ph idx="1"/>
          </p:nvPr>
        </p:nvSpPr>
        <p:spPr>
          <a:xfrm>
            <a:off x="179512" y="1412776"/>
            <a:ext cx="8507288" cy="5040560"/>
          </a:xfrm>
        </p:spPr>
        <p:txBody>
          <a:bodyPr>
            <a:normAutofit lnSpcReduction="10000"/>
          </a:bodyPr>
          <a:lstStyle/>
          <a:p>
            <a:r>
              <a:rPr lang="en-US" sz="2400" b="1" dirty="0" smtClean="0">
                <a:solidFill>
                  <a:srgbClr val="333333"/>
                </a:solidFill>
                <a:latin typeface="Open Sans"/>
              </a:rPr>
              <a:t>Right </a:t>
            </a:r>
            <a:r>
              <a:rPr lang="en-US" sz="2400" b="1" dirty="0">
                <a:solidFill>
                  <a:srgbClr val="333333"/>
                </a:solidFill>
                <a:latin typeface="Open Sans"/>
              </a:rPr>
              <a:t>skills </a:t>
            </a:r>
            <a:r>
              <a:rPr lang="en-US" sz="2400" b="1" dirty="0" smtClean="0">
                <a:solidFill>
                  <a:srgbClr val="333333"/>
                </a:solidFill>
                <a:latin typeface="Open Sans"/>
              </a:rPr>
              <a:t>matching</a:t>
            </a:r>
            <a:endParaRPr lang="en-US" sz="2400" b="1" dirty="0">
              <a:solidFill>
                <a:srgbClr val="333333"/>
              </a:solidFill>
              <a:latin typeface="Open Sans"/>
            </a:endParaRPr>
          </a:p>
          <a:p>
            <a:pPr marL="0" indent="0">
              <a:buNone/>
            </a:pPr>
            <a:r>
              <a:rPr lang="en-US" sz="1600" dirty="0" smtClean="0">
                <a:solidFill>
                  <a:srgbClr val="666666"/>
                </a:solidFill>
                <a:latin typeface="Open Sans"/>
              </a:rPr>
              <a:t>To </a:t>
            </a:r>
            <a:r>
              <a:rPr lang="en-US" sz="1600" dirty="0">
                <a:solidFill>
                  <a:srgbClr val="666666"/>
                </a:solidFill>
                <a:latin typeface="Open Sans"/>
              </a:rPr>
              <a:t>boost countries’ productivity, we need workers with the right skills at the right moment at the right job. </a:t>
            </a:r>
            <a:endParaRPr lang="en-US" sz="1600" dirty="0" smtClean="0">
              <a:solidFill>
                <a:srgbClr val="666666"/>
              </a:solidFill>
              <a:latin typeface="Open Sans"/>
            </a:endParaRPr>
          </a:p>
          <a:p>
            <a:pPr marL="0" indent="0">
              <a:buNone/>
            </a:pPr>
            <a:r>
              <a:rPr lang="en-US" sz="1600" dirty="0" smtClean="0">
                <a:solidFill>
                  <a:srgbClr val="666666"/>
                </a:solidFill>
                <a:latin typeface="Open Sans"/>
              </a:rPr>
              <a:t>An </a:t>
            </a:r>
            <a:r>
              <a:rPr lang="en-US" sz="1600" dirty="0">
                <a:solidFill>
                  <a:srgbClr val="666666"/>
                </a:solidFill>
                <a:latin typeface="Open Sans"/>
              </a:rPr>
              <a:t>approach to career transitions that considers the long-term consequences of training and placement decisions for </a:t>
            </a:r>
            <a:r>
              <a:rPr lang="en-US" sz="1600" dirty="0" smtClean="0">
                <a:solidFill>
                  <a:srgbClr val="666666"/>
                </a:solidFill>
                <a:latin typeface="Open Sans"/>
              </a:rPr>
              <a:t>individual’s </a:t>
            </a:r>
            <a:r>
              <a:rPr lang="en-US" sz="1600" dirty="0">
                <a:solidFill>
                  <a:srgbClr val="666666"/>
                </a:solidFill>
                <a:latin typeface="Open Sans"/>
              </a:rPr>
              <a:t>employability and adaptability is needed to avoid job placements characterized by lower-quality skill matches</a:t>
            </a:r>
            <a:r>
              <a:rPr lang="en-US" sz="1400" dirty="0">
                <a:solidFill>
                  <a:srgbClr val="666666"/>
                </a:solidFill>
                <a:latin typeface="Open Sans"/>
              </a:rPr>
              <a:t>.</a:t>
            </a:r>
          </a:p>
          <a:p>
            <a:r>
              <a:rPr lang="en-US" sz="2400" b="1" dirty="0">
                <a:solidFill>
                  <a:srgbClr val="333333"/>
                </a:solidFill>
                <a:latin typeface="Open Sans"/>
              </a:rPr>
              <a:t>Promoting lifelong </a:t>
            </a:r>
            <a:r>
              <a:rPr lang="en-US" sz="2400" b="1" dirty="0" smtClean="0">
                <a:solidFill>
                  <a:srgbClr val="333333"/>
                </a:solidFill>
                <a:latin typeface="Open Sans"/>
              </a:rPr>
              <a:t>learning</a:t>
            </a:r>
            <a:endParaRPr lang="en-US" sz="2400" b="1" dirty="0">
              <a:solidFill>
                <a:srgbClr val="333333"/>
              </a:solidFill>
              <a:latin typeface="Open Sans"/>
            </a:endParaRPr>
          </a:p>
          <a:p>
            <a:pPr marL="0" indent="0">
              <a:buNone/>
            </a:pPr>
            <a:r>
              <a:rPr lang="en-US" sz="1600" dirty="0" smtClean="0">
                <a:solidFill>
                  <a:srgbClr val="666666"/>
                </a:solidFill>
                <a:latin typeface="Open Sans"/>
              </a:rPr>
              <a:t>PESs </a:t>
            </a:r>
            <a:r>
              <a:rPr lang="en-US" sz="1600" dirty="0">
                <a:solidFill>
                  <a:srgbClr val="666666"/>
                </a:solidFill>
                <a:latin typeface="Open Sans"/>
              </a:rPr>
              <a:t>must aim at enhancing job quality (as opposed to simply providing job placement) and provide career guidance, upskilling and vocational training, and postplacement support to ensure that vulnerable workers achieve long-term success</a:t>
            </a:r>
            <a:r>
              <a:rPr lang="en-US" sz="1400" dirty="0">
                <a:solidFill>
                  <a:srgbClr val="666666"/>
                </a:solidFill>
                <a:latin typeface="Open Sans"/>
              </a:rPr>
              <a:t>.</a:t>
            </a:r>
          </a:p>
          <a:p>
            <a:r>
              <a:rPr lang="en-US" sz="2400" b="1" dirty="0">
                <a:solidFill>
                  <a:srgbClr val="333333"/>
                </a:solidFill>
                <a:latin typeface="Open Sans"/>
              </a:rPr>
              <a:t>Adapting to new </a:t>
            </a:r>
            <a:r>
              <a:rPr lang="en-US" sz="2400" b="1" dirty="0" smtClean="0">
                <a:solidFill>
                  <a:srgbClr val="333333"/>
                </a:solidFill>
                <a:latin typeface="Open Sans"/>
              </a:rPr>
              <a:t>technologies</a:t>
            </a:r>
            <a:endParaRPr lang="en-US" sz="2400" b="1" dirty="0">
              <a:solidFill>
                <a:srgbClr val="333333"/>
              </a:solidFill>
              <a:latin typeface="Open Sans"/>
            </a:endParaRPr>
          </a:p>
          <a:p>
            <a:pPr marL="0" indent="0">
              <a:buNone/>
            </a:pPr>
            <a:r>
              <a:rPr lang="en-US" sz="1600" dirty="0" smtClean="0">
                <a:solidFill>
                  <a:srgbClr val="666666"/>
                </a:solidFill>
                <a:latin typeface="Open Sans"/>
              </a:rPr>
              <a:t> As </a:t>
            </a:r>
            <a:r>
              <a:rPr lang="en-US" sz="1600" dirty="0">
                <a:solidFill>
                  <a:srgbClr val="666666"/>
                </a:solidFill>
                <a:latin typeface="Open Sans"/>
              </a:rPr>
              <a:t>new platforms open up to link job seekers with employers (e.g., social networking sites and mobile apps), PESs must consider adapting their business models. </a:t>
            </a:r>
          </a:p>
          <a:p>
            <a:r>
              <a:rPr lang="en-US" sz="2400" b="1" dirty="0" smtClean="0">
                <a:solidFill>
                  <a:srgbClr val="333333"/>
                </a:solidFill>
                <a:latin typeface="Open Sans"/>
              </a:rPr>
              <a:t>Partnerships</a:t>
            </a:r>
            <a:endParaRPr lang="en-US" sz="2400" b="1" dirty="0">
              <a:solidFill>
                <a:srgbClr val="333333"/>
              </a:solidFill>
              <a:latin typeface="Open Sans"/>
            </a:endParaRPr>
          </a:p>
          <a:p>
            <a:pPr marL="0" indent="0">
              <a:buNone/>
            </a:pPr>
            <a:r>
              <a:rPr lang="en-US" sz="1600" dirty="0" smtClean="0">
                <a:solidFill>
                  <a:srgbClr val="666666"/>
                </a:solidFill>
                <a:latin typeface="Open Sans"/>
              </a:rPr>
              <a:t>The </a:t>
            </a:r>
            <a:r>
              <a:rPr lang="en-US" sz="1600" dirty="0">
                <a:solidFill>
                  <a:srgbClr val="666666"/>
                </a:solidFill>
                <a:latin typeface="Open Sans"/>
              </a:rPr>
              <a:t>possibility of having more influence in the balance of supply and demand for skills requires close collaboration with employers, employers’ organizations, jobseekers, trade unions, and other stakeholders with information, know-how, and institutional capacity.</a:t>
            </a:r>
          </a:p>
          <a:p>
            <a:endParaRPr lang="fr-FR" sz="1900" dirty="0"/>
          </a:p>
        </p:txBody>
      </p:sp>
      <p:sp>
        <p:nvSpPr>
          <p:cNvPr id="4" name="Espace réservé du numéro de diapositive 3"/>
          <p:cNvSpPr>
            <a:spLocks noGrp="1"/>
          </p:cNvSpPr>
          <p:nvPr>
            <p:ph type="sldNum" sz="quarter" idx="12"/>
          </p:nvPr>
        </p:nvSpPr>
        <p:spPr/>
        <p:txBody>
          <a:bodyPr/>
          <a:lstStyle/>
          <a:p>
            <a:fld id="{8F36D1C8-924A-493A-88FC-9584542CD428}" type="slidenum">
              <a:rPr lang="zh-CN" altLang="en-US" smtClean="0"/>
              <a:pPr/>
              <a:t>12</a:t>
            </a:fld>
            <a:endParaRPr lang="zh-CN" altLang="en-US"/>
          </a:p>
        </p:txBody>
      </p:sp>
    </p:spTree>
    <p:extLst>
      <p:ext uri="{BB962C8B-B14F-4D97-AF65-F5344CB8AC3E}">
        <p14:creationId xmlns:p14="http://schemas.microsoft.com/office/powerpoint/2010/main" val="3116622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1143000"/>
          </a:xfrm>
        </p:spPr>
        <p:txBody>
          <a:bodyPr/>
          <a:lstStyle/>
          <a:p>
            <a:pPr algn="l"/>
            <a:r>
              <a:rPr lang="en-US" sz="2800" b="1" dirty="0" smtClean="0">
                <a:solidFill>
                  <a:srgbClr val="333333"/>
                </a:solidFill>
              </a:rPr>
              <a:t>2- Taking </a:t>
            </a:r>
            <a:r>
              <a:rPr lang="en-US" sz="2800" b="1" dirty="0">
                <a:solidFill>
                  <a:srgbClr val="333333"/>
                </a:solidFill>
              </a:rPr>
              <a:t>PES to the next level</a:t>
            </a:r>
            <a:r>
              <a:rPr lang="en-US" sz="4000" b="1" dirty="0">
                <a:solidFill>
                  <a:srgbClr val="333333"/>
                </a:solidFill>
              </a:rPr>
              <a:t/>
            </a:r>
            <a:br>
              <a:rPr lang="en-US" sz="4000" b="1" dirty="0">
                <a:solidFill>
                  <a:srgbClr val="333333"/>
                </a:solidFill>
              </a:rPr>
            </a:br>
            <a:endParaRPr lang="fr-FR" sz="4000" b="1" dirty="0"/>
          </a:p>
        </p:txBody>
      </p:sp>
      <p:sp>
        <p:nvSpPr>
          <p:cNvPr id="3" name="Espace réservé du contenu 2"/>
          <p:cNvSpPr>
            <a:spLocks noGrp="1"/>
          </p:cNvSpPr>
          <p:nvPr>
            <p:ph idx="1"/>
          </p:nvPr>
        </p:nvSpPr>
        <p:spPr>
          <a:xfrm>
            <a:off x="323528" y="1124744"/>
            <a:ext cx="8363272" cy="5001419"/>
          </a:xfrm>
        </p:spPr>
        <p:txBody>
          <a:bodyPr>
            <a:noAutofit/>
          </a:bodyPr>
          <a:lstStyle/>
          <a:p>
            <a:pPr marL="0" indent="0">
              <a:lnSpc>
                <a:spcPct val="110000"/>
              </a:lnSpc>
              <a:buNone/>
            </a:pPr>
            <a:r>
              <a:rPr lang="en-US" sz="1600" dirty="0">
                <a:solidFill>
                  <a:srgbClr val="666666"/>
                </a:solidFill>
                <a:latin typeface="Open Sans"/>
              </a:rPr>
              <a:t>In order to meet the demands of the new world of work PESs will have to rethink their priorities and adapt their methods of operation. </a:t>
            </a:r>
          </a:p>
          <a:p>
            <a:pPr marL="0" indent="0">
              <a:lnSpc>
                <a:spcPct val="110000"/>
              </a:lnSpc>
              <a:buNone/>
            </a:pPr>
            <a:r>
              <a:rPr lang="en-US" sz="1600" dirty="0">
                <a:solidFill>
                  <a:srgbClr val="666666"/>
                </a:solidFill>
                <a:latin typeface="Open Sans"/>
              </a:rPr>
              <a:t>The World of Public Employment Services highlights four important cross-cutting </a:t>
            </a:r>
            <a:r>
              <a:rPr lang="en-US" sz="1600" dirty="0" smtClean="0">
                <a:solidFill>
                  <a:srgbClr val="666666"/>
                </a:solidFill>
                <a:latin typeface="Open Sans"/>
              </a:rPr>
              <a:t>issues</a:t>
            </a:r>
            <a:endParaRPr lang="en-US" sz="1600" dirty="0">
              <a:solidFill>
                <a:srgbClr val="333333"/>
              </a:solidFill>
              <a:latin typeface="Open Sans"/>
            </a:endParaRPr>
          </a:p>
          <a:p>
            <a:pPr>
              <a:lnSpc>
                <a:spcPct val="110000"/>
              </a:lnSpc>
            </a:pPr>
            <a:r>
              <a:rPr lang="en-US" sz="2400" b="1" dirty="0">
                <a:solidFill>
                  <a:srgbClr val="333333"/>
                </a:solidFill>
                <a:latin typeface="Open Sans"/>
              </a:rPr>
              <a:t>Matching skills for the life </a:t>
            </a:r>
            <a:r>
              <a:rPr lang="en-US" sz="2400" b="1" dirty="0" smtClean="0">
                <a:solidFill>
                  <a:srgbClr val="333333"/>
                </a:solidFill>
                <a:latin typeface="Open Sans"/>
              </a:rPr>
              <a:t>cycle</a:t>
            </a:r>
          </a:p>
          <a:p>
            <a:pPr marL="0" indent="0">
              <a:lnSpc>
                <a:spcPct val="110000"/>
              </a:lnSpc>
              <a:buNone/>
            </a:pPr>
            <a:r>
              <a:rPr lang="en-US" sz="1600" dirty="0">
                <a:solidFill>
                  <a:srgbClr val="666666"/>
                </a:solidFill>
                <a:latin typeface="Open Sans"/>
              </a:rPr>
              <a:t>Partnerships with relevant labor market stakeholders are key to enhancing the role that PESs play in skills identification, orientation, profiling, verification, matching, and training</a:t>
            </a:r>
            <a:r>
              <a:rPr lang="en-US" sz="1600" dirty="0">
                <a:solidFill>
                  <a:srgbClr val="333333"/>
                </a:solidFill>
                <a:latin typeface="Open Sans"/>
              </a:rPr>
              <a:t>.</a:t>
            </a:r>
          </a:p>
          <a:p>
            <a:pPr>
              <a:lnSpc>
                <a:spcPct val="110000"/>
              </a:lnSpc>
            </a:pPr>
            <a:r>
              <a:rPr lang="en-US" sz="2400" b="1" dirty="0">
                <a:solidFill>
                  <a:srgbClr val="333333"/>
                </a:solidFill>
                <a:latin typeface="Open Sans"/>
              </a:rPr>
              <a:t>Strategic multichannel service </a:t>
            </a:r>
            <a:r>
              <a:rPr lang="en-US" sz="2400" b="1" dirty="0" smtClean="0">
                <a:solidFill>
                  <a:srgbClr val="333333"/>
                </a:solidFill>
                <a:latin typeface="Open Sans"/>
              </a:rPr>
              <a:t>delivery</a:t>
            </a:r>
          </a:p>
          <a:p>
            <a:pPr marL="0" indent="0">
              <a:lnSpc>
                <a:spcPct val="110000"/>
              </a:lnSpc>
              <a:buNone/>
            </a:pPr>
            <a:r>
              <a:rPr lang="en-US" sz="1600" dirty="0">
                <a:solidFill>
                  <a:srgbClr val="666666"/>
                </a:solidFill>
                <a:latin typeface="Open Sans"/>
              </a:rPr>
              <a:t>A strategy whereby all channels are integrated and blended offers the greatest potential to succeed at delivering services effectively, efficiently, and with higher levels of customer satisfaction</a:t>
            </a:r>
            <a:r>
              <a:rPr lang="en-US" sz="1600" dirty="0" smtClean="0">
                <a:solidFill>
                  <a:srgbClr val="666666"/>
                </a:solidFill>
                <a:latin typeface="Open Sans"/>
              </a:rPr>
              <a:t>. (IT; open Data)</a:t>
            </a:r>
            <a:endParaRPr lang="en-US" sz="1600" dirty="0">
              <a:solidFill>
                <a:srgbClr val="666666"/>
              </a:solidFill>
              <a:latin typeface="Open Sans"/>
            </a:endParaRPr>
          </a:p>
          <a:p>
            <a:pPr>
              <a:lnSpc>
                <a:spcPct val="110000"/>
              </a:lnSpc>
            </a:pPr>
            <a:r>
              <a:rPr lang="en-US" sz="2400" b="1" dirty="0">
                <a:solidFill>
                  <a:srgbClr val="333333"/>
                </a:solidFill>
                <a:latin typeface="Open Sans"/>
              </a:rPr>
              <a:t>Increased institutional </a:t>
            </a:r>
            <a:r>
              <a:rPr lang="en-US" sz="2400" b="1" dirty="0" smtClean="0">
                <a:solidFill>
                  <a:srgbClr val="333333"/>
                </a:solidFill>
                <a:latin typeface="Open Sans"/>
              </a:rPr>
              <a:t>capacity</a:t>
            </a:r>
          </a:p>
          <a:p>
            <a:pPr marL="0" indent="0">
              <a:lnSpc>
                <a:spcPct val="110000"/>
              </a:lnSpc>
              <a:buNone/>
            </a:pPr>
            <a:r>
              <a:rPr lang="en-US" sz="1600" dirty="0">
                <a:solidFill>
                  <a:srgbClr val="666666"/>
                </a:solidFill>
                <a:latin typeface="Open Sans"/>
              </a:rPr>
              <a:t>Increased institutional capacity is key to enabling people and countries to reap the benefits of better matching on the labor market</a:t>
            </a:r>
            <a:r>
              <a:rPr lang="en-US" sz="1600" dirty="0" smtClean="0">
                <a:solidFill>
                  <a:srgbClr val="666666"/>
                </a:solidFill>
                <a:latin typeface="Open Sans"/>
              </a:rPr>
              <a:t>. (Transparency ; Accountability ; Results)</a:t>
            </a:r>
            <a:endParaRPr lang="en-US" sz="1600" dirty="0">
              <a:solidFill>
                <a:srgbClr val="666666"/>
              </a:solidFill>
              <a:latin typeface="Open Sans"/>
            </a:endParaRPr>
          </a:p>
          <a:p>
            <a:pPr>
              <a:lnSpc>
                <a:spcPct val="110000"/>
              </a:lnSpc>
            </a:pPr>
            <a:r>
              <a:rPr lang="en-US" sz="2400" b="1" dirty="0">
                <a:solidFill>
                  <a:srgbClr val="333333"/>
                </a:solidFill>
                <a:latin typeface="Open Sans"/>
              </a:rPr>
              <a:t>Right governance </a:t>
            </a:r>
            <a:r>
              <a:rPr lang="en-US" sz="2400" b="1" dirty="0" smtClean="0">
                <a:solidFill>
                  <a:srgbClr val="333333"/>
                </a:solidFill>
                <a:latin typeface="Open Sans"/>
              </a:rPr>
              <a:t>mechanisms</a:t>
            </a:r>
          </a:p>
          <a:p>
            <a:pPr marL="0" indent="0">
              <a:lnSpc>
                <a:spcPct val="110000"/>
              </a:lnSpc>
              <a:buNone/>
            </a:pPr>
            <a:r>
              <a:rPr lang="en-US" sz="1600" dirty="0">
                <a:solidFill>
                  <a:srgbClr val="666666"/>
                </a:solidFill>
                <a:latin typeface="Open Sans"/>
              </a:rPr>
              <a:t>Flexibility on the local level and integrated ways of working are needed to adjust programs and policies to fit local demands and to respond to complex interdependent issues.</a:t>
            </a:r>
          </a:p>
          <a:p>
            <a:pPr>
              <a:lnSpc>
                <a:spcPct val="110000"/>
              </a:lnSpc>
            </a:pPr>
            <a:endParaRPr lang="fr-FR" sz="1800" dirty="0">
              <a:solidFill>
                <a:srgbClr val="333333"/>
              </a:solidFill>
              <a:latin typeface="Open Sans"/>
            </a:endParaRPr>
          </a:p>
        </p:txBody>
      </p:sp>
      <p:sp>
        <p:nvSpPr>
          <p:cNvPr id="4" name="Espace réservé du numéro de diapositive 3"/>
          <p:cNvSpPr>
            <a:spLocks noGrp="1"/>
          </p:cNvSpPr>
          <p:nvPr>
            <p:ph type="sldNum" sz="quarter" idx="12"/>
          </p:nvPr>
        </p:nvSpPr>
        <p:spPr/>
        <p:txBody>
          <a:bodyPr/>
          <a:lstStyle/>
          <a:p>
            <a:fld id="{8F36D1C8-924A-493A-88FC-9584542CD428}" type="slidenum">
              <a:rPr lang="zh-CN" altLang="en-US" smtClean="0"/>
              <a:pPr/>
              <a:t>13</a:t>
            </a:fld>
            <a:endParaRPr lang="zh-CN" altLang="en-US"/>
          </a:p>
        </p:txBody>
      </p:sp>
    </p:spTree>
    <p:extLst>
      <p:ext uri="{BB962C8B-B14F-4D97-AF65-F5344CB8AC3E}">
        <p14:creationId xmlns:p14="http://schemas.microsoft.com/office/powerpoint/2010/main" val="377736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sz="2800" b="1" dirty="0" smtClean="0"/>
              <a:t>Labour </a:t>
            </a:r>
            <a:r>
              <a:rPr lang="fr-FR" sz="2800" b="1" dirty="0" err="1" smtClean="0"/>
              <a:t>Market</a:t>
            </a:r>
            <a:r>
              <a:rPr lang="fr-FR" sz="2800" b="1" dirty="0" smtClean="0"/>
              <a:t> </a:t>
            </a:r>
            <a:r>
              <a:rPr lang="fr-FR" sz="2800" b="1" dirty="0" err="1" smtClean="0"/>
              <a:t>Reforms</a:t>
            </a:r>
            <a:endParaRPr lang="fr-FR" sz="2800" b="1" dirty="0"/>
          </a:p>
        </p:txBody>
      </p:sp>
      <p:sp>
        <p:nvSpPr>
          <p:cNvPr id="3" name="Espace réservé du contenu 2"/>
          <p:cNvSpPr>
            <a:spLocks noGrp="1"/>
          </p:cNvSpPr>
          <p:nvPr>
            <p:ph idx="1"/>
          </p:nvPr>
        </p:nvSpPr>
        <p:spPr>
          <a:xfrm>
            <a:off x="395536" y="1196752"/>
            <a:ext cx="8291264" cy="4929411"/>
          </a:xfrm>
        </p:spPr>
        <p:txBody>
          <a:bodyPr>
            <a:noAutofit/>
          </a:bodyPr>
          <a:lstStyle/>
          <a:p>
            <a:r>
              <a:rPr lang="en-US" sz="1800" b="1" dirty="0">
                <a:solidFill>
                  <a:srgbClr val="333333"/>
                </a:solidFill>
                <a:latin typeface="Open Sans"/>
              </a:rPr>
              <a:t>Unemployment insurance and social security systems that </a:t>
            </a:r>
            <a:r>
              <a:rPr lang="en-US" sz="1800" b="1" dirty="0" smtClean="0">
                <a:solidFill>
                  <a:srgbClr val="333333"/>
                </a:solidFill>
                <a:latin typeface="Open Sans"/>
              </a:rPr>
              <a:t>make incentive for </a:t>
            </a:r>
            <a:r>
              <a:rPr lang="en-US" sz="1800" b="1" dirty="0">
                <a:solidFill>
                  <a:srgbClr val="333333"/>
                </a:solidFill>
                <a:latin typeface="Open Sans"/>
              </a:rPr>
              <a:t>return to work and are often open to more people </a:t>
            </a:r>
          </a:p>
          <a:p>
            <a:pPr marL="742950" lvl="2" indent="-342900"/>
            <a:r>
              <a:rPr lang="en-US" sz="1800" b="1" dirty="0">
                <a:solidFill>
                  <a:srgbClr val="333333"/>
                </a:solidFill>
                <a:latin typeface="Open Sans"/>
              </a:rPr>
              <a:t>In the first phase of the </a:t>
            </a:r>
            <a:r>
              <a:rPr lang="en-US" sz="1800" b="1" dirty="0" smtClean="0">
                <a:solidFill>
                  <a:srgbClr val="333333"/>
                </a:solidFill>
                <a:latin typeface="Open Sans"/>
              </a:rPr>
              <a:t>crisis, </a:t>
            </a:r>
            <a:r>
              <a:rPr lang="en-US" sz="1800" b="1" dirty="0">
                <a:solidFill>
                  <a:srgbClr val="333333"/>
                </a:solidFill>
                <a:latin typeface="Open Sans"/>
              </a:rPr>
              <a:t>as a counter cyclical </a:t>
            </a:r>
            <a:r>
              <a:rPr lang="en-US" sz="1800" b="1" dirty="0" smtClean="0">
                <a:solidFill>
                  <a:srgbClr val="333333"/>
                </a:solidFill>
                <a:latin typeface="Open Sans"/>
              </a:rPr>
              <a:t>tool</a:t>
            </a:r>
          </a:p>
          <a:p>
            <a:pPr marL="742950" lvl="2" indent="-342900"/>
            <a:endParaRPr lang="en-US" sz="1800" b="1" dirty="0">
              <a:solidFill>
                <a:srgbClr val="333333"/>
              </a:solidFill>
              <a:latin typeface="Open Sans"/>
            </a:endParaRPr>
          </a:p>
          <a:p>
            <a:pPr marL="742950" lvl="2" indent="-342900"/>
            <a:r>
              <a:rPr lang="en-US" sz="1800" b="1" dirty="0">
                <a:solidFill>
                  <a:srgbClr val="333333"/>
                </a:solidFill>
                <a:latin typeface="Open Sans"/>
              </a:rPr>
              <a:t>After this first phase schemes were subsequently reformed to accelerate people's return to </a:t>
            </a:r>
            <a:r>
              <a:rPr lang="en-US" sz="1800" b="1" dirty="0" smtClean="0">
                <a:solidFill>
                  <a:srgbClr val="333333"/>
                </a:solidFill>
                <a:latin typeface="Open Sans"/>
              </a:rPr>
              <a:t>work</a:t>
            </a:r>
          </a:p>
          <a:p>
            <a:pPr marL="800100" lvl="3" indent="-342900"/>
            <a:r>
              <a:rPr lang="en-US" sz="1800" dirty="0" smtClean="0">
                <a:solidFill>
                  <a:srgbClr val="333333"/>
                </a:solidFill>
                <a:latin typeface="Open Sans"/>
              </a:rPr>
              <a:t>reducing </a:t>
            </a:r>
            <a:r>
              <a:rPr lang="en-US" sz="1800" dirty="0">
                <a:solidFill>
                  <a:srgbClr val="333333"/>
                </a:solidFill>
                <a:latin typeface="Open Sans"/>
              </a:rPr>
              <a:t>the proportion of income paid as benefit and introducing or accentuating a decline in this ratio over time (Sweden, Spain, Portugal, Italy), </a:t>
            </a:r>
          </a:p>
          <a:p>
            <a:pPr marL="800100" lvl="3" indent="-342900"/>
            <a:r>
              <a:rPr lang="en-US" sz="1800" dirty="0">
                <a:solidFill>
                  <a:srgbClr val="333333"/>
                </a:solidFill>
                <a:latin typeface="Open Sans"/>
              </a:rPr>
              <a:t>shortening the period of benefit entitlement (Sweden, Denmark, Portugal, Ireland, Netherlands) and stricter checks on job search (Portugal, Spain, Italy, Netherlands)</a:t>
            </a:r>
          </a:p>
          <a:p>
            <a:pPr marL="800100" lvl="3" indent="-342900"/>
            <a:r>
              <a:rPr lang="en-US" sz="1800" dirty="0" smtClean="0">
                <a:solidFill>
                  <a:srgbClr val="333333"/>
                </a:solidFill>
                <a:latin typeface="Open Sans"/>
              </a:rPr>
              <a:t>in  </a:t>
            </a:r>
            <a:r>
              <a:rPr lang="en-US" sz="1800" dirty="0">
                <a:solidFill>
                  <a:srgbClr val="333333"/>
                </a:solidFill>
                <a:latin typeface="Open Sans"/>
              </a:rPr>
              <a:t>contrast, in cases where benefits covered only a small part of salaries the scope of coverage was in some cases extended, either by adjusting the minimum subscription time to receive benefits (Italy, Portugal), or by offering insurance to certain non-salaried workers (Italy, Portugal). </a:t>
            </a:r>
          </a:p>
          <a:p>
            <a:endParaRPr lang="en-US" sz="2000" dirty="0">
              <a:solidFill>
                <a:srgbClr val="333333"/>
              </a:solidFill>
              <a:latin typeface="Open Sans"/>
            </a:endParaRPr>
          </a:p>
        </p:txBody>
      </p:sp>
      <p:sp>
        <p:nvSpPr>
          <p:cNvPr id="4" name="Espace réservé du numéro de diapositive 3"/>
          <p:cNvSpPr>
            <a:spLocks noGrp="1"/>
          </p:cNvSpPr>
          <p:nvPr>
            <p:ph type="sldNum" sz="quarter" idx="12"/>
          </p:nvPr>
        </p:nvSpPr>
        <p:spPr/>
        <p:txBody>
          <a:bodyPr/>
          <a:lstStyle/>
          <a:p>
            <a:fld id="{8F36D1C8-924A-493A-88FC-9584542CD428}" type="slidenum">
              <a:rPr lang="zh-CN" altLang="en-US" smtClean="0"/>
              <a:pPr/>
              <a:t>14</a:t>
            </a:fld>
            <a:endParaRPr lang="zh-CN" altLang="en-US"/>
          </a:p>
        </p:txBody>
      </p:sp>
    </p:spTree>
    <p:extLst>
      <p:ext uri="{BB962C8B-B14F-4D97-AF65-F5344CB8AC3E}">
        <p14:creationId xmlns:p14="http://schemas.microsoft.com/office/powerpoint/2010/main" val="3423385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sz="2800" b="1" dirty="0" smtClean="0"/>
              <a:t>Labour </a:t>
            </a:r>
            <a:r>
              <a:rPr lang="fr-FR" sz="2800" b="1" dirty="0" err="1" smtClean="0"/>
              <a:t>Market</a:t>
            </a:r>
            <a:r>
              <a:rPr lang="fr-FR" sz="2800" b="1" dirty="0" smtClean="0"/>
              <a:t> </a:t>
            </a:r>
            <a:r>
              <a:rPr lang="fr-FR" sz="2800" b="1" dirty="0" err="1" smtClean="0"/>
              <a:t>Reforms</a:t>
            </a:r>
            <a:endParaRPr lang="fr-FR" sz="2800" b="1" dirty="0"/>
          </a:p>
        </p:txBody>
      </p:sp>
      <p:sp>
        <p:nvSpPr>
          <p:cNvPr id="3" name="Espace réservé du contenu 2"/>
          <p:cNvSpPr>
            <a:spLocks noGrp="1"/>
          </p:cNvSpPr>
          <p:nvPr>
            <p:ph idx="1"/>
          </p:nvPr>
        </p:nvSpPr>
        <p:spPr>
          <a:xfrm>
            <a:off x="395536" y="1196752"/>
            <a:ext cx="8291264" cy="4929411"/>
          </a:xfrm>
        </p:spPr>
        <p:txBody>
          <a:bodyPr>
            <a:noAutofit/>
          </a:bodyPr>
          <a:lstStyle/>
          <a:p>
            <a:r>
              <a:rPr lang="en-US" sz="2000" b="1" dirty="0" smtClean="0">
                <a:solidFill>
                  <a:srgbClr val="333333"/>
                </a:solidFill>
                <a:latin typeface="Open Sans"/>
              </a:rPr>
              <a:t>A </a:t>
            </a:r>
            <a:r>
              <a:rPr lang="en-US" sz="2000" b="1" dirty="0">
                <a:solidFill>
                  <a:srgbClr val="333333"/>
                </a:solidFill>
                <a:latin typeface="Open Sans"/>
              </a:rPr>
              <a:t>drive for efficiency savings in </a:t>
            </a:r>
            <a:r>
              <a:rPr lang="en-US" sz="2000" b="1" dirty="0" smtClean="0">
                <a:solidFill>
                  <a:srgbClr val="333333"/>
                </a:solidFill>
                <a:latin typeface="Open Sans"/>
              </a:rPr>
              <a:t>PES and </a:t>
            </a:r>
            <a:r>
              <a:rPr lang="en-US" sz="2000" b="1" dirty="0">
                <a:solidFill>
                  <a:srgbClr val="333333"/>
                </a:solidFill>
                <a:latin typeface="Open Sans"/>
              </a:rPr>
              <a:t>the </a:t>
            </a:r>
            <a:r>
              <a:rPr lang="en-US" sz="2000" b="1" dirty="0" smtClean="0">
                <a:solidFill>
                  <a:srgbClr val="333333"/>
                </a:solidFill>
                <a:latin typeface="Open Sans"/>
              </a:rPr>
              <a:t>renovation of active </a:t>
            </a:r>
            <a:r>
              <a:rPr lang="en-US" sz="2000" b="1" dirty="0" err="1" smtClean="0">
                <a:solidFill>
                  <a:srgbClr val="333333"/>
                </a:solidFill>
                <a:latin typeface="Open Sans"/>
              </a:rPr>
              <a:t>Labour</a:t>
            </a:r>
            <a:r>
              <a:rPr lang="en-US" sz="2000" b="1" dirty="0" smtClean="0">
                <a:solidFill>
                  <a:srgbClr val="333333"/>
                </a:solidFill>
                <a:latin typeface="Open Sans"/>
              </a:rPr>
              <a:t> </a:t>
            </a:r>
            <a:r>
              <a:rPr lang="en-US" sz="2000" b="1" dirty="0">
                <a:solidFill>
                  <a:srgbClr val="333333"/>
                </a:solidFill>
                <a:latin typeface="Open Sans"/>
              </a:rPr>
              <a:t>market polices </a:t>
            </a:r>
            <a:r>
              <a:rPr lang="en-US" sz="2000" b="1" dirty="0" smtClean="0">
                <a:solidFill>
                  <a:srgbClr val="333333"/>
                </a:solidFill>
                <a:latin typeface="Open Sans"/>
              </a:rPr>
              <a:t>PES </a:t>
            </a:r>
            <a:r>
              <a:rPr lang="en-US" sz="2000" b="1" dirty="0">
                <a:solidFill>
                  <a:srgbClr val="333333"/>
                </a:solidFill>
                <a:latin typeface="Open Sans"/>
              </a:rPr>
              <a:t>have undergone major </a:t>
            </a:r>
            <a:r>
              <a:rPr lang="en-US" sz="2000" b="1" dirty="0" smtClean="0">
                <a:solidFill>
                  <a:srgbClr val="333333"/>
                </a:solidFill>
                <a:latin typeface="Open Sans"/>
              </a:rPr>
              <a:t>reforms</a:t>
            </a:r>
          </a:p>
          <a:p>
            <a:pPr lvl="1"/>
            <a:r>
              <a:rPr lang="en-US" sz="1800" dirty="0" smtClean="0">
                <a:solidFill>
                  <a:srgbClr val="333333"/>
                </a:solidFill>
                <a:latin typeface="Open Sans"/>
              </a:rPr>
              <a:t>closer </a:t>
            </a:r>
            <a:r>
              <a:rPr lang="en-US" sz="1800" dirty="0">
                <a:solidFill>
                  <a:srgbClr val="333333"/>
                </a:solidFill>
                <a:latin typeface="Open Sans"/>
              </a:rPr>
              <a:t>linkage of compensation with the numbers placed in work (Netherlands, Ireland, Italy), </a:t>
            </a:r>
            <a:endParaRPr lang="en-US" sz="1800" dirty="0" smtClean="0">
              <a:solidFill>
                <a:srgbClr val="333333"/>
              </a:solidFill>
              <a:latin typeface="Open Sans"/>
            </a:endParaRPr>
          </a:p>
          <a:p>
            <a:pPr lvl="1"/>
            <a:r>
              <a:rPr lang="en-US" sz="1800" dirty="0" smtClean="0">
                <a:solidFill>
                  <a:srgbClr val="333333"/>
                </a:solidFill>
                <a:latin typeface="Open Sans"/>
              </a:rPr>
              <a:t>less </a:t>
            </a:r>
            <a:r>
              <a:rPr lang="en-US" sz="1800" dirty="0">
                <a:solidFill>
                  <a:srgbClr val="333333"/>
                </a:solidFill>
                <a:latin typeface="Open Sans"/>
              </a:rPr>
              <a:t>decentralization (Sweden, Spain, Italy, Denmark</a:t>
            </a:r>
            <a:r>
              <a:rPr lang="en-US" sz="1800" dirty="0" smtClean="0">
                <a:solidFill>
                  <a:srgbClr val="333333"/>
                </a:solidFill>
                <a:latin typeface="Open Sans"/>
              </a:rPr>
              <a:t>),</a:t>
            </a:r>
          </a:p>
          <a:p>
            <a:pPr lvl="1"/>
            <a:r>
              <a:rPr lang="en-US" sz="1800" dirty="0" smtClean="0">
                <a:solidFill>
                  <a:srgbClr val="333333"/>
                </a:solidFill>
                <a:latin typeface="Open Sans"/>
              </a:rPr>
              <a:t>better </a:t>
            </a:r>
            <a:r>
              <a:rPr lang="en-US" sz="1800" dirty="0">
                <a:solidFill>
                  <a:srgbClr val="333333"/>
                </a:solidFill>
                <a:latin typeface="Open Sans"/>
              </a:rPr>
              <a:t>tailoring of services to each jobseeker (Sweden, Germany, Denmark, Portugal, Ireland), </a:t>
            </a:r>
            <a:endParaRPr lang="en-US" sz="1800" dirty="0" smtClean="0">
              <a:solidFill>
                <a:srgbClr val="333333"/>
              </a:solidFill>
              <a:latin typeface="Open Sans"/>
            </a:endParaRPr>
          </a:p>
          <a:p>
            <a:pPr lvl="1"/>
            <a:r>
              <a:rPr lang="en-US" sz="1800" dirty="0" smtClean="0">
                <a:solidFill>
                  <a:srgbClr val="333333"/>
                </a:solidFill>
                <a:latin typeface="Open Sans"/>
              </a:rPr>
              <a:t>outsourcing </a:t>
            </a:r>
            <a:r>
              <a:rPr lang="en-US" sz="1800" dirty="0">
                <a:solidFill>
                  <a:srgbClr val="333333"/>
                </a:solidFill>
                <a:latin typeface="Open Sans"/>
              </a:rPr>
              <a:t>of support services in </a:t>
            </a:r>
            <a:r>
              <a:rPr lang="en-US" sz="1800" dirty="0" smtClean="0">
                <a:solidFill>
                  <a:srgbClr val="333333"/>
                </a:solidFill>
                <a:latin typeface="Open Sans"/>
              </a:rPr>
              <a:t>some </a:t>
            </a:r>
            <a:r>
              <a:rPr lang="en-US" sz="1800" dirty="0">
                <a:solidFill>
                  <a:srgbClr val="333333"/>
                </a:solidFill>
                <a:latin typeface="Open Sans"/>
              </a:rPr>
              <a:t>countries </a:t>
            </a:r>
            <a:r>
              <a:rPr lang="en-US" sz="1800" dirty="0" smtClean="0">
                <a:solidFill>
                  <a:srgbClr val="333333"/>
                </a:solidFill>
                <a:latin typeface="Open Sans"/>
              </a:rPr>
              <a:t>(Spain</a:t>
            </a:r>
            <a:r>
              <a:rPr lang="en-US" sz="1800" dirty="0">
                <a:solidFill>
                  <a:srgbClr val="333333"/>
                </a:solidFill>
                <a:latin typeface="Open Sans"/>
              </a:rPr>
              <a:t>, UK, Portugal, Ireland, Italy), </a:t>
            </a:r>
            <a:endParaRPr lang="en-US" sz="1800" dirty="0" smtClean="0">
              <a:solidFill>
                <a:srgbClr val="333333"/>
              </a:solidFill>
              <a:latin typeface="Open Sans"/>
            </a:endParaRPr>
          </a:p>
          <a:p>
            <a:pPr lvl="1"/>
            <a:r>
              <a:rPr lang="en-US" sz="1800" dirty="0" smtClean="0">
                <a:solidFill>
                  <a:srgbClr val="333333"/>
                </a:solidFill>
                <a:latin typeface="Open Sans"/>
              </a:rPr>
              <a:t>increased </a:t>
            </a:r>
            <a:r>
              <a:rPr lang="en-US" sz="1800" dirty="0">
                <a:solidFill>
                  <a:srgbClr val="333333"/>
                </a:solidFill>
                <a:latin typeface="Open Sans"/>
              </a:rPr>
              <a:t>monitoring (Netherlands, UK, Ireland, Italy</a:t>
            </a:r>
            <a:r>
              <a:rPr lang="en-US" sz="1800" dirty="0" smtClean="0">
                <a:solidFill>
                  <a:srgbClr val="333333"/>
                </a:solidFill>
                <a:latin typeface="Open Sans"/>
              </a:rPr>
              <a:t>).</a:t>
            </a:r>
          </a:p>
          <a:p>
            <a:pPr lvl="1"/>
            <a:endParaRPr lang="en-US" sz="1800" dirty="0" smtClean="0">
              <a:solidFill>
                <a:srgbClr val="333333"/>
              </a:solidFill>
              <a:latin typeface="Open Sans"/>
            </a:endParaRPr>
          </a:p>
          <a:p>
            <a:r>
              <a:rPr lang="en-US" sz="2000" b="1" dirty="0" smtClean="0">
                <a:solidFill>
                  <a:srgbClr val="333333"/>
                </a:solidFill>
                <a:latin typeface="Open Sans"/>
              </a:rPr>
              <a:t>This </a:t>
            </a:r>
            <a:r>
              <a:rPr lang="en-US" sz="2000" b="1" dirty="0">
                <a:solidFill>
                  <a:srgbClr val="333333"/>
                </a:solidFill>
                <a:latin typeface="Open Sans"/>
              </a:rPr>
              <a:t>stepping up of active policies at a time of restraint in public finances led to a finer targeting of policies</a:t>
            </a:r>
            <a:r>
              <a:rPr lang="en-US" sz="2000" dirty="0">
                <a:solidFill>
                  <a:srgbClr val="333333"/>
                </a:solidFill>
                <a:latin typeface="Open Sans"/>
              </a:rPr>
              <a:t>, either toward people deemed the most vulnerable (particularly the young and long-term unemployed) or toward priority programs (particularly professional training and apprenticeships)</a:t>
            </a:r>
            <a:endParaRPr lang="fr-FR" sz="2000" dirty="0">
              <a:solidFill>
                <a:srgbClr val="333333"/>
              </a:solidFill>
              <a:latin typeface="Open Sans"/>
            </a:endParaRPr>
          </a:p>
        </p:txBody>
      </p:sp>
      <p:sp>
        <p:nvSpPr>
          <p:cNvPr id="4" name="Espace réservé du numéro de diapositive 3"/>
          <p:cNvSpPr>
            <a:spLocks noGrp="1"/>
          </p:cNvSpPr>
          <p:nvPr>
            <p:ph type="sldNum" sz="quarter" idx="12"/>
          </p:nvPr>
        </p:nvSpPr>
        <p:spPr/>
        <p:txBody>
          <a:bodyPr/>
          <a:lstStyle/>
          <a:p>
            <a:fld id="{8F36D1C8-924A-493A-88FC-9584542CD428}" type="slidenum">
              <a:rPr lang="zh-CN" altLang="en-US" smtClean="0"/>
              <a:pPr/>
              <a:t>15</a:t>
            </a:fld>
            <a:endParaRPr lang="zh-CN" altLang="en-US"/>
          </a:p>
        </p:txBody>
      </p:sp>
    </p:spTree>
    <p:extLst>
      <p:ext uri="{BB962C8B-B14F-4D97-AF65-F5344CB8AC3E}">
        <p14:creationId xmlns:p14="http://schemas.microsoft.com/office/powerpoint/2010/main" val="262559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re 1"/>
          <p:cNvSpPr>
            <a:spLocks noGrp="1"/>
          </p:cNvSpPr>
          <p:nvPr>
            <p:ph type="title"/>
          </p:nvPr>
        </p:nvSpPr>
        <p:spPr>
          <a:xfrm>
            <a:off x="242047" y="127000"/>
            <a:ext cx="8146377" cy="622300"/>
          </a:xfrm>
        </p:spPr>
        <p:txBody>
          <a:bodyPr/>
          <a:lstStyle/>
          <a:p>
            <a:r>
              <a:rPr lang="fr-FR" sz="2000" dirty="0" smtClean="0">
                <a:solidFill>
                  <a:srgbClr val="002060"/>
                </a:solidFill>
                <a:latin typeface="+mn-lt"/>
              </a:rPr>
              <a:t>Pôle emploi : to </a:t>
            </a:r>
            <a:r>
              <a:rPr lang="fr-FR" sz="2000" dirty="0" err="1" smtClean="0">
                <a:solidFill>
                  <a:srgbClr val="002060"/>
                </a:solidFill>
                <a:latin typeface="+mn-lt"/>
              </a:rPr>
              <a:t>meet</a:t>
            </a:r>
            <a:r>
              <a:rPr lang="fr-FR" sz="2000" dirty="0" smtClean="0">
                <a:solidFill>
                  <a:srgbClr val="002060"/>
                </a:solidFill>
                <a:latin typeface="+mn-lt"/>
              </a:rPr>
              <a:t> long-</a:t>
            </a:r>
            <a:r>
              <a:rPr lang="fr-FR" sz="2000" dirty="0" err="1" smtClean="0">
                <a:solidFill>
                  <a:srgbClr val="002060"/>
                </a:solidFill>
                <a:latin typeface="+mn-lt"/>
              </a:rPr>
              <a:t>term</a:t>
            </a:r>
            <a:r>
              <a:rPr lang="fr-FR" sz="2000" dirty="0" smtClean="0">
                <a:solidFill>
                  <a:srgbClr val="002060"/>
                </a:solidFill>
                <a:latin typeface="+mn-lt"/>
              </a:rPr>
              <a:t> challenges and </a:t>
            </a:r>
            <a:r>
              <a:rPr lang="fr-FR" sz="2000" dirty="0" err="1" smtClean="0">
                <a:solidFill>
                  <a:srgbClr val="002060"/>
                </a:solidFill>
                <a:latin typeface="+mn-lt"/>
              </a:rPr>
              <a:t>become</a:t>
            </a:r>
            <a:r>
              <a:rPr lang="fr-FR" sz="2000" dirty="0" smtClean="0">
                <a:solidFill>
                  <a:srgbClr val="002060"/>
                </a:solidFill>
                <a:latin typeface="+mn-lt"/>
              </a:rPr>
              <a:t> a </a:t>
            </a:r>
            <a:r>
              <a:rPr lang="fr-FR" sz="2000" dirty="0" err="1" smtClean="0">
                <a:solidFill>
                  <a:srgbClr val="002060"/>
                </a:solidFill>
                <a:latin typeface="+mn-lt"/>
              </a:rPr>
              <a:t>reference</a:t>
            </a:r>
            <a:r>
              <a:rPr lang="fr-FR" sz="2000" dirty="0" smtClean="0">
                <a:solidFill>
                  <a:srgbClr val="002060"/>
                </a:solidFill>
                <a:latin typeface="+mn-lt"/>
              </a:rPr>
              <a:t> public </a:t>
            </a:r>
            <a:r>
              <a:rPr lang="fr-FR" sz="2000" dirty="0" err="1" smtClean="0">
                <a:solidFill>
                  <a:srgbClr val="002060"/>
                </a:solidFill>
                <a:latin typeface="+mn-lt"/>
              </a:rPr>
              <a:t>employment</a:t>
            </a:r>
            <a:r>
              <a:rPr lang="fr-FR" sz="2000" dirty="0" smtClean="0">
                <a:solidFill>
                  <a:srgbClr val="002060"/>
                </a:solidFill>
                <a:latin typeface="+mn-lt"/>
              </a:rPr>
              <a:t> service </a:t>
            </a:r>
            <a:endParaRPr lang="en-GB" sz="2000" dirty="0" smtClean="0">
              <a:solidFill>
                <a:srgbClr val="002060"/>
              </a:solidFill>
              <a:latin typeface="+mn-lt"/>
            </a:endParaRPr>
          </a:p>
        </p:txBody>
      </p:sp>
      <p:sp>
        <p:nvSpPr>
          <p:cNvPr id="32770" name="Espace réservé du contenu 11"/>
          <p:cNvSpPr>
            <a:spLocks noGrp="1"/>
          </p:cNvSpPr>
          <p:nvPr>
            <p:ph sz="half" idx="1"/>
          </p:nvPr>
        </p:nvSpPr>
        <p:spPr>
          <a:xfrm>
            <a:off x="4926013" y="2220913"/>
            <a:ext cx="3667125" cy="2880789"/>
          </a:xfrm>
        </p:spPr>
        <p:txBody>
          <a:bodyPr/>
          <a:lstStyle/>
          <a:p>
            <a:pPr marL="285750" indent="-285750">
              <a:buFontTx/>
              <a:buChar char="-"/>
            </a:pPr>
            <a:r>
              <a:rPr lang="fr-FR" sz="1600" b="1" dirty="0" smtClean="0">
                <a:solidFill>
                  <a:srgbClr val="002060"/>
                </a:solidFill>
              </a:rPr>
              <a:t>Simple, </a:t>
            </a:r>
            <a:r>
              <a:rPr lang="fr-FR" sz="1600" b="1" dirty="0" err="1" smtClean="0">
                <a:solidFill>
                  <a:srgbClr val="002060"/>
                </a:solidFill>
              </a:rPr>
              <a:t>specialized</a:t>
            </a:r>
            <a:r>
              <a:rPr lang="fr-FR" sz="1600" b="1" dirty="0" smtClean="0">
                <a:solidFill>
                  <a:srgbClr val="002060"/>
                </a:solidFill>
              </a:rPr>
              <a:t>  and </a:t>
            </a:r>
            <a:r>
              <a:rPr lang="fr-FR" sz="1600" b="1" dirty="0" err="1" smtClean="0">
                <a:solidFill>
                  <a:srgbClr val="002060"/>
                </a:solidFill>
              </a:rPr>
              <a:t>fast</a:t>
            </a:r>
            <a:r>
              <a:rPr lang="fr-FR" sz="1600" b="1" dirty="0" smtClean="0">
                <a:solidFill>
                  <a:srgbClr val="002060"/>
                </a:solidFill>
              </a:rPr>
              <a:t> </a:t>
            </a:r>
            <a:r>
              <a:rPr lang="fr-FR" sz="1600" dirty="0" err="1" smtClean="0">
                <a:solidFill>
                  <a:srgbClr val="002060"/>
                </a:solidFill>
              </a:rPr>
              <a:t>processes</a:t>
            </a:r>
            <a:r>
              <a:rPr lang="fr-FR" sz="1600" dirty="0" smtClean="0">
                <a:solidFill>
                  <a:srgbClr val="002060"/>
                </a:solidFill>
              </a:rPr>
              <a:t> for all </a:t>
            </a:r>
            <a:r>
              <a:rPr lang="fr-FR" sz="1600" dirty="0" err="1" smtClean="0">
                <a:solidFill>
                  <a:srgbClr val="002060"/>
                </a:solidFill>
              </a:rPr>
              <a:t>users</a:t>
            </a:r>
            <a:endParaRPr lang="fr-FR" sz="1600" dirty="0" smtClean="0">
              <a:solidFill>
                <a:srgbClr val="002060"/>
              </a:solidFill>
            </a:endParaRPr>
          </a:p>
          <a:p>
            <a:pPr marL="285750" indent="-285750">
              <a:buFontTx/>
              <a:buChar char="-"/>
            </a:pPr>
            <a:endParaRPr lang="en-GB" sz="1600" dirty="0" smtClean="0">
              <a:solidFill>
                <a:srgbClr val="002060"/>
              </a:solidFill>
            </a:endParaRPr>
          </a:p>
          <a:p>
            <a:pPr marL="285750" indent="-285750">
              <a:buFontTx/>
              <a:buChar char="-"/>
            </a:pPr>
            <a:r>
              <a:rPr lang="fr-FR" sz="1600" dirty="0" smtClean="0">
                <a:solidFill>
                  <a:srgbClr val="002060"/>
                </a:solidFill>
              </a:rPr>
              <a:t>A </a:t>
            </a:r>
            <a:r>
              <a:rPr lang="fr-FR" sz="1600" b="1" dirty="0" err="1" smtClean="0">
                <a:solidFill>
                  <a:srgbClr val="002060"/>
                </a:solidFill>
              </a:rPr>
              <a:t>personalised</a:t>
            </a:r>
            <a:r>
              <a:rPr lang="fr-FR" sz="1600" dirty="0" smtClean="0">
                <a:solidFill>
                  <a:srgbClr val="002060"/>
                </a:solidFill>
              </a:rPr>
              <a:t> service for </a:t>
            </a:r>
            <a:r>
              <a:rPr lang="fr-FR" sz="1600" dirty="0" err="1" smtClean="0">
                <a:solidFill>
                  <a:srgbClr val="002060"/>
                </a:solidFill>
              </a:rPr>
              <a:t>everyone</a:t>
            </a:r>
            <a:endParaRPr lang="fr-FR" sz="1600" dirty="0" smtClean="0">
              <a:solidFill>
                <a:srgbClr val="002060"/>
              </a:solidFill>
            </a:endParaRPr>
          </a:p>
          <a:p>
            <a:pPr marL="285750" indent="-285750">
              <a:buFontTx/>
              <a:buChar char="-"/>
            </a:pPr>
            <a:endParaRPr lang="en-GB" sz="1600" dirty="0" smtClean="0">
              <a:solidFill>
                <a:srgbClr val="002060"/>
              </a:solidFill>
            </a:endParaRPr>
          </a:p>
          <a:p>
            <a:pPr marL="285750" indent="-285750">
              <a:buFontTx/>
              <a:buChar char="-"/>
            </a:pPr>
            <a:r>
              <a:rPr lang="fr-FR" sz="1600" dirty="0" smtClean="0">
                <a:solidFill>
                  <a:srgbClr val="002060"/>
                </a:solidFill>
              </a:rPr>
              <a:t>A </a:t>
            </a:r>
            <a:r>
              <a:rPr lang="fr-FR" sz="1600" b="1" dirty="0" err="1" smtClean="0">
                <a:solidFill>
                  <a:srgbClr val="002060"/>
                </a:solidFill>
              </a:rPr>
              <a:t>recognised</a:t>
            </a:r>
            <a:r>
              <a:rPr lang="fr-FR" sz="1600" dirty="0" smtClean="0">
                <a:solidFill>
                  <a:srgbClr val="002060"/>
                </a:solidFill>
              </a:rPr>
              <a:t> </a:t>
            </a:r>
            <a:r>
              <a:rPr lang="fr-FR" sz="1600" dirty="0" err="1" smtClean="0">
                <a:solidFill>
                  <a:srgbClr val="002060"/>
                </a:solidFill>
              </a:rPr>
              <a:t>player</a:t>
            </a:r>
            <a:r>
              <a:rPr lang="fr-FR" sz="1600" dirty="0" smtClean="0">
                <a:solidFill>
                  <a:srgbClr val="002060"/>
                </a:solidFill>
              </a:rPr>
              <a:t> by </a:t>
            </a:r>
            <a:r>
              <a:rPr lang="fr-FR" sz="1600" dirty="0" err="1" smtClean="0">
                <a:solidFill>
                  <a:srgbClr val="002060"/>
                </a:solidFill>
              </a:rPr>
              <a:t>companies</a:t>
            </a:r>
            <a:endParaRPr lang="fr-FR" sz="1600" dirty="0" smtClean="0">
              <a:solidFill>
                <a:srgbClr val="002060"/>
              </a:solidFill>
            </a:endParaRPr>
          </a:p>
          <a:p>
            <a:pPr marL="285750" indent="-285750">
              <a:buFontTx/>
              <a:buChar char="-"/>
            </a:pPr>
            <a:endParaRPr lang="en-GB" sz="1600" dirty="0" smtClean="0">
              <a:solidFill>
                <a:srgbClr val="002060"/>
              </a:solidFill>
            </a:endParaRPr>
          </a:p>
          <a:p>
            <a:pPr marL="285750" indent="-285750">
              <a:buFontTx/>
              <a:buChar char="-"/>
            </a:pPr>
            <a:r>
              <a:rPr lang="fr-FR" sz="1600" dirty="0" smtClean="0">
                <a:solidFill>
                  <a:srgbClr val="002060"/>
                </a:solidFill>
              </a:rPr>
              <a:t>The </a:t>
            </a:r>
            <a:r>
              <a:rPr lang="fr-FR" sz="1600" b="1" dirty="0" err="1" smtClean="0">
                <a:solidFill>
                  <a:srgbClr val="002060"/>
                </a:solidFill>
              </a:rPr>
              <a:t>reference</a:t>
            </a:r>
            <a:r>
              <a:rPr lang="fr-FR" sz="1600" b="1" dirty="0" smtClean="0">
                <a:solidFill>
                  <a:srgbClr val="002060"/>
                </a:solidFill>
              </a:rPr>
              <a:t> online job </a:t>
            </a:r>
            <a:r>
              <a:rPr lang="fr-FR" sz="1600" b="1" dirty="0" err="1" smtClean="0">
                <a:solidFill>
                  <a:srgbClr val="002060"/>
                </a:solidFill>
              </a:rPr>
              <a:t>platform</a:t>
            </a:r>
            <a:endParaRPr lang="fr-FR" sz="1600" b="1" dirty="0" smtClean="0">
              <a:solidFill>
                <a:srgbClr val="002060"/>
              </a:solidFill>
            </a:endParaRPr>
          </a:p>
          <a:p>
            <a:pPr marL="285750" indent="-285750">
              <a:buFontTx/>
              <a:buChar char="-"/>
            </a:pPr>
            <a:endParaRPr lang="en-GB" sz="1600" dirty="0" smtClean="0">
              <a:solidFill>
                <a:srgbClr val="002060"/>
              </a:solidFill>
            </a:endParaRPr>
          </a:p>
          <a:p>
            <a:pPr marL="285750" indent="-285750">
              <a:buFontTx/>
              <a:buChar char="-"/>
            </a:pPr>
            <a:r>
              <a:rPr lang="fr-FR" sz="1600" dirty="0" smtClean="0">
                <a:solidFill>
                  <a:srgbClr val="002060"/>
                </a:solidFill>
              </a:rPr>
              <a:t>A </a:t>
            </a:r>
            <a:r>
              <a:rPr lang="fr-FR" sz="1600" b="1" dirty="0" err="1" smtClean="0">
                <a:solidFill>
                  <a:srgbClr val="002060"/>
                </a:solidFill>
              </a:rPr>
              <a:t>career</a:t>
            </a:r>
            <a:r>
              <a:rPr lang="fr-FR" sz="1600" b="1" dirty="0" smtClean="0">
                <a:solidFill>
                  <a:srgbClr val="002060"/>
                </a:solidFill>
              </a:rPr>
              <a:t> transition </a:t>
            </a:r>
            <a:r>
              <a:rPr lang="fr-FR" sz="1600" dirty="0" smtClean="0">
                <a:solidFill>
                  <a:srgbClr val="002060"/>
                </a:solidFill>
              </a:rPr>
              <a:t>expert</a:t>
            </a:r>
          </a:p>
          <a:p>
            <a:pPr marL="285750" indent="-285750">
              <a:buFontTx/>
              <a:buChar char="-"/>
            </a:pPr>
            <a:endParaRPr lang="fr-FR" sz="1600" dirty="0">
              <a:solidFill>
                <a:srgbClr val="002060"/>
              </a:solidFill>
            </a:endParaRPr>
          </a:p>
          <a:p>
            <a:pPr marL="285750" indent="-285750">
              <a:buFontTx/>
              <a:buChar char="-"/>
            </a:pPr>
            <a:endParaRPr lang="fr-FR" sz="1600" dirty="0" smtClean="0">
              <a:solidFill>
                <a:srgbClr val="002060"/>
              </a:solidFill>
            </a:endParaRPr>
          </a:p>
          <a:p>
            <a:pPr marL="285750" indent="-285750">
              <a:buFontTx/>
              <a:buChar char="-"/>
            </a:pPr>
            <a:endParaRPr lang="fr-FR" sz="1600" dirty="0" smtClean="0">
              <a:solidFill>
                <a:srgbClr val="002060"/>
              </a:solidFill>
            </a:endParaRPr>
          </a:p>
        </p:txBody>
      </p:sp>
      <p:sp>
        <p:nvSpPr>
          <p:cNvPr id="15" name="ZoneTexte 14"/>
          <p:cNvSpPr txBox="1"/>
          <p:nvPr/>
        </p:nvSpPr>
        <p:spPr>
          <a:xfrm>
            <a:off x="242047" y="1927413"/>
            <a:ext cx="4159624" cy="5414816"/>
          </a:xfrm>
          <a:prstGeom prst="rect">
            <a:avLst/>
          </a:prstGeom>
          <a:noFill/>
          <a:ln w="9525">
            <a:noFill/>
          </a:ln>
        </p:spPr>
        <p:txBody>
          <a:bodyPr wrap="square" lIns="0" tIns="0" rIns="0" bIns="0">
            <a:spAutoFit/>
          </a:bodyPr>
          <a:lstStyle/>
          <a:p>
            <a:pPr marL="342900" indent="-342900" algn="just" fontAlgn="base">
              <a:lnSpc>
                <a:spcPct val="90000"/>
              </a:lnSpc>
              <a:spcBef>
                <a:spcPts val="400"/>
              </a:spcBef>
              <a:spcAft>
                <a:spcPct val="0"/>
              </a:spcAft>
              <a:buClr>
                <a:srgbClr val="4276B9"/>
              </a:buClr>
              <a:buSzPct val="100000"/>
              <a:buFont typeface="Candara" pitchFamily="34" charset="0"/>
              <a:buAutoNum type="arabicPeriod"/>
            </a:pPr>
            <a:r>
              <a:rPr lang="fr-FR" sz="1600" b="1" dirty="0">
                <a:solidFill>
                  <a:srgbClr val="002060"/>
                </a:solidFill>
                <a:cs typeface="Arial" charset="0"/>
              </a:rPr>
              <a:t>A </a:t>
            </a:r>
            <a:r>
              <a:rPr lang="en-US" sz="1600" b="1" dirty="0" smtClean="0">
                <a:solidFill>
                  <a:srgbClr val="002060"/>
                </a:solidFill>
                <a:cs typeface="Arial" charset="0"/>
              </a:rPr>
              <a:t>growing</a:t>
            </a:r>
            <a:r>
              <a:rPr lang="fr-FR" sz="1600" b="1" dirty="0" smtClean="0">
                <a:solidFill>
                  <a:srgbClr val="002060"/>
                </a:solidFill>
                <a:cs typeface="Arial" charset="0"/>
              </a:rPr>
              <a:t> </a:t>
            </a:r>
            <a:r>
              <a:rPr lang="en-US" sz="1600" b="1" dirty="0" smtClean="0">
                <a:solidFill>
                  <a:srgbClr val="002060"/>
                </a:solidFill>
                <a:cs typeface="Arial" charset="0"/>
              </a:rPr>
              <a:t>working</a:t>
            </a:r>
            <a:r>
              <a:rPr lang="fr-FR" sz="1600" b="1" dirty="0" smtClean="0">
                <a:solidFill>
                  <a:srgbClr val="002060"/>
                </a:solidFill>
                <a:cs typeface="Arial" charset="0"/>
              </a:rPr>
              <a:t> </a:t>
            </a:r>
            <a:r>
              <a:rPr lang="fr-FR" sz="1600" b="1" dirty="0">
                <a:solidFill>
                  <a:srgbClr val="002060"/>
                </a:solidFill>
                <a:cs typeface="Arial" charset="0"/>
              </a:rPr>
              <a:t>population</a:t>
            </a:r>
          </a:p>
          <a:p>
            <a:pPr marL="342900" indent="-342900" algn="just" fontAlgn="base">
              <a:lnSpc>
                <a:spcPct val="90000"/>
              </a:lnSpc>
              <a:spcBef>
                <a:spcPts val="400"/>
              </a:spcBef>
              <a:spcAft>
                <a:spcPct val="0"/>
              </a:spcAft>
              <a:buClr>
                <a:srgbClr val="4276B9"/>
              </a:buClr>
              <a:buSzPct val="100000"/>
            </a:pPr>
            <a:endParaRPr lang="en-GB" sz="500" b="1" dirty="0">
              <a:solidFill>
                <a:srgbClr val="002060"/>
              </a:solidFill>
              <a:cs typeface="Arial" charset="0"/>
            </a:endParaRPr>
          </a:p>
          <a:p>
            <a:pPr marL="342900" indent="-342900" algn="just" fontAlgn="base">
              <a:lnSpc>
                <a:spcPct val="90000"/>
              </a:lnSpc>
              <a:spcBef>
                <a:spcPts val="400"/>
              </a:spcBef>
              <a:spcAft>
                <a:spcPct val="0"/>
              </a:spcAft>
              <a:buClr>
                <a:srgbClr val="4276B9"/>
              </a:buClr>
              <a:buSzPct val="100000"/>
              <a:buFont typeface="Arial" charset="0"/>
              <a:buChar char="•"/>
            </a:pPr>
            <a:r>
              <a:rPr lang="fr-FR" altLang="fr-FR" sz="1400" b="1" dirty="0">
                <a:solidFill>
                  <a:srgbClr val="002060"/>
                </a:solidFill>
                <a:cs typeface="Arial" charset="0"/>
              </a:rPr>
              <a:t>+ 1.3 million </a:t>
            </a:r>
            <a:r>
              <a:rPr lang="fr-FR" altLang="fr-FR" sz="1400" dirty="0" err="1">
                <a:solidFill>
                  <a:srgbClr val="002060"/>
                </a:solidFill>
                <a:cs typeface="Arial" charset="0"/>
              </a:rPr>
              <a:t>greater</a:t>
            </a:r>
            <a:r>
              <a:rPr lang="fr-FR" altLang="fr-FR" sz="1400" dirty="0">
                <a:solidFill>
                  <a:srgbClr val="002060"/>
                </a:solidFill>
                <a:cs typeface="Arial" charset="0"/>
              </a:rPr>
              <a:t> </a:t>
            </a:r>
            <a:r>
              <a:rPr lang="fr-FR" altLang="fr-FR" sz="1400" dirty="0" err="1" smtClean="0">
                <a:solidFill>
                  <a:srgbClr val="002060"/>
                </a:solidFill>
                <a:cs typeface="Arial" charset="0"/>
              </a:rPr>
              <a:t>WorkForce</a:t>
            </a:r>
            <a:r>
              <a:rPr lang="fr-FR" altLang="fr-FR" sz="1400" dirty="0" smtClean="0">
                <a:solidFill>
                  <a:srgbClr val="002060"/>
                </a:solidFill>
                <a:cs typeface="Arial" charset="0"/>
              </a:rPr>
              <a:t> in 2025</a:t>
            </a:r>
            <a:endParaRPr lang="en-GB" sz="400" b="1" dirty="0">
              <a:solidFill>
                <a:srgbClr val="002060"/>
              </a:solidFill>
              <a:cs typeface="Arial" charset="0"/>
            </a:endParaRPr>
          </a:p>
          <a:p>
            <a:pPr marL="342900" indent="-342900" algn="just" fontAlgn="base">
              <a:lnSpc>
                <a:spcPct val="90000"/>
              </a:lnSpc>
              <a:spcBef>
                <a:spcPts val="400"/>
              </a:spcBef>
              <a:spcAft>
                <a:spcPct val="0"/>
              </a:spcAft>
              <a:buClr>
                <a:srgbClr val="4276B9"/>
              </a:buClr>
              <a:buSzPct val="100000"/>
              <a:buFont typeface="Arial" charset="0"/>
              <a:buChar char="•"/>
            </a:pPr>
            <a:endParaRPr lang="en-GB" sz="500" b="1" dirty="0">
              <a:solidFill>
                <a:srgbClr val="002060"/>
              </a:solidFill>
              <a:cs typeface="Arial" charset="0"/>
            </a:endParaRPr>
          </a:p>
          <a:p>
            <a:pPr marL="342900" indent="-342900" algn="just" fontAlgn="base">
              <a:lnSpc>
                <a:spcPct val="90000"/>
              </a:lnSpc>
              <a:spcBef>
                <a:spcPts val="400"/>
              </a:spcBef>
              <a:spcAft>
                <a:spcPct val="0"/>
              </a:spcAft>
              <a:buClr>
                <a:srgbClr val="4276B9"/>
              </a:buClr>
              <a:buSzPct val="100000"/>
              <a:buFont typeface="Candara" pitchFamily="34" charset="0"/>
              <a:buAutoNum type="arabicPeriod" startAt="2"/>
            </a:pPr>
            <a:r>
              <a:rPr lang="fr-FR" sz="1600" b="1" dirty="0">
                <a:solidFill>
                  <a:srgbClr val="002060"/>
                </a:solidFill>
                <a:cs typeface="Arial" charset="0"/>
              </a:rPr>
              <a:t>An </a:t>
            </a:r>
            <a:r>
              <a:rPr lang="fr-FR" sz="1600" b="1" dirty="0" err="1">
                <a:solidFill>
                  <a:srgbClr val="002060"/>
                </a:solidFill>
                <a:cs typeface="Arial" charset="0"/>
              </a:rPr>
              <a:t>increasingly</a:t>
            </a:r>
            <a:r>
              <a:rPr lang="fr-FR" sz="1600" b="1" dirty="0">
                <a:solidFill>
                  <a:srgbClr val="002060"/>
                </a:solidFill>
                <a:cs typeface="Arial" charset="0"/>
              </a:rPr>
              <a:t> </a:t>
            </a:r>
            <a:r>
              <a:rPr lang="fr-FR" sz="1600" b="1" dirty="0" err="1">
                <a:solidFill>
                  <a:srgbClr val="002060"/>
                </a:solidFill>
                <a:cs typeface="Arial" charset="0"/>
              </a:rPr>
              <a:t>polarised</a:t>
            </a:r>
            <a:r>
              <a:rPr lang="fr-FR" sz="1600" b="1" dirty="0">
                <a:solidFill>
                  <a:srgbClr val="002060"/>
                </a:solidFill>
                <a:cs typeface="Arial" charset="0"/>
              </a:rPr>
              <a:t> job </a:t>
            </a:r>
            <a:r>
              <a:rPr lang="fr-FR" sz="1600" b="1" dirty="0" err="1">
                <a:solidFill>
                  <a:srgbClr val="002060"/>
                </a:solidFill>
                <a:cs typeface="Arial" charset="0"/>
              </a:rPr>
              <a:t>market</a:t>
            </a:r>
            <a:endParaRPr lang="fr-FR" sz="1600" b="1" dirty="0">
              <a:solidFill>
                <a:srgbClr val="002060"/>
              </a:solidFill>
              <a:cs typeface="Arial" charset="0"/>
            </a:endParaRPr>
          </a:p>
          <a:p>
            <a:pPr marL="342900" indent="-342900" algn="just" fontAlgn="base">
              <a:lnSpc>
                <a:spcPct val="90000"/>
              </a:lnSpc>
              <a:spcBef>
                <a:spcPts val="400"/>
              </a:spcBef>
              <a:spcAft>
                <a:spcPct val="0"/>
              </a:spcAft>
              <a:buClr>
                <a:srgbClr val="4276B9"/>
              </a:buClr>
              <a:buSzPct val="100000"/>
            </a:pPr>
            <a:endParaRPr lang="en-GB" altLang="fr-FR" sz="500" dirty="0">
              <a:solidFill>
                <a:srgbClr val="002060"/>
              </a:solidFill>
              <a:cs typeface="Arial" charset="0"/>
            </a:endParaRPr>
          </a:p>
          <a:p>
            <a:pPr marL="342900" indent="-342900" algn="just" fontAlgn="base">
              <a:spcBef>
                <a:spcPct val="0"/>
              </a:spcBef>
              <a:spcAft>
                <a:spcPct val="0"/>
              </a:spcAft>
              <a:buClr>
                <a:srgbClr val="7EA2D1"/>
              </a:buClr>
              <a:buFont typeface="Arial" charset="0"/>
              <a:buChar char="•"/>
            </a:pPr>
            <a:r>
              <a:rPr lang="fr-FR" altLang="fr-FR" sz="1400" b="1" dirty="0">
                <a:solidFill>
                  <a:srgbClr val="002060"/>
                </a:solidFill>
                <a:cs typeface="Arial" charset="0"/>
              </a:rPr>
              <a:t>1.9 million </a:t>
            </a:r>
            <a:r>
              <a:rPr lang="fr-FR" altLang="fr-FR" sz="1400" dirty="0" err="1">
                <a:solidFill>
                  <a:srgbClr val="002060"/>
                </a:solidFill>
                <a:cs typeface="Arial" charset="0"/>
              </a:rPr>
              <a:t>young</a:t>
            </a:r>
            <a:r>
              <a:rPr lang="fr-FR" altLang="fr-FR" sz="1400" dirty="0">
                <a:solidFill>
                  <a:srgbClr val="002060"/>
                </a:solidFill>
                <a:cs typeface="Arial" charset="0"/>
              </a:rPr>
              <a:t> people </a:t>
            </a:r>
            <a:r>
              <a:rPr lang="fr-FR" altLang="fr-FR" sz="1400" dirty="0" err="1">
                <a:solidFill>
                  <a:srgbClr val="002060"/>
                </a:solidFill>
                <a:cs typeface="Arial" charset="0"/>
              </a:rPr>
              <a:t>between</a:t>
            </a:r>
            <a:r>
              <a:rPr lang="fr-FR" altLang="fr-FR" sz="1400" dirty="0">
                <a:solidFill>
                  <a:srgbClr val="002060"/>
                </a:solidFill>
                <a:cs typeface="Arial" charset="0"/>
              </a:rPr>
              <a:t> 15 and</a:t>
            </a:r>
            <a:br>
              <a:rPr lang="fr-FR" altLang="fr-FR" sz="1400" dirty="0">
                <a:solidFill>
                  <a:srgbClr val="002060"/>
                </a:solidFill>
                <a:cs typeface="Arial" charset="0"/>
              </a:rPr>
            </a:br>
            <a:r>
              <a:rPr lang="fr-FR" altLang="fr-FR" sz="1400" dirty="0">
                <a:solidFill>
                  <a:srgbClr val="002060"/>
                </a:solidFill>
                <a:cs typeface="Arial" charset="0"/>
              </a:rPr>
              <a:t>29 </a:t>
            </a:r>
            <a:r>
              <a:rPr lang="fr-FR" altLang="fr-FR" sz="1400" dirty="0" err="1">
                <a:solidFill>
                  <a:srgbClr val="002060"/>
                </a:solidFill>
                <a:cs typeface="Arial" charset="0"/>
              </a:rPr>
              <a:t>years</a:t>
            </a:r>
            <a:r>
              <a:rPr lang="fr-FR" altLang="fr-FR" sz="1400" dirty="0">
                <a:solidFill>
                  <a:srgbClr val="002060"/>
                </a:solidFill>
                <a:cs typeface="Arial" charset="0"/>
              </a:rPr>
              <a:t> </a:t>
            </a:r>
            <a:r>
              <a:rPr lang="fr-FR" altLang="fr-FR" sz="1400" dirty="0" err="1">
                <a:solidFill>
                  <a:srgbClr val="002060"/>
                </a:solidFill>
                <a:cs typeface="Arial" charset="0"/>
              </a:rPr>
              <a:t>old</a:t>
            </a:r>
            <a:r>
              <a:rPr lang="fr-FR" altLang="fr-FR" sz="1400" dirty="0">
                <a:solidFill>
                  <a:srgbClr val="002060"/>
                </a:solidFill>
                <a:cs typeface="Arial" charset="0"/>
              </a:rPr>
              <a:t> not </a:t>
            </a:r>
            <a:r>
              <a:rPr lang="fr-FR" altLang="fr-FR" sz="1400" dirty="0" err="1">
                <a:solidFill>
                  <a:srgbClr val="002060"/>
                </a:solidFill>
                <a:cs typeface="Arial" charset="0"/>
              </a:rPr>
              <a:t>students</a:t>
            </a:r>
            <a:r>
              <a:rPr lang="fr-FR" altLang="fr-FR" sz="1400" dirty="0">
                <a:solidFill>
                  <a:srgbClr val="002060"/>
                </a:solidFill>
                <a:cs typeface="Arial" charset="0"/>
              </a:rPr>
              <a:t>, not in training, not in </a:t>
            </a:r>
            <a:r>
              <a:rPr lang="fr-FR" altLang="fr-FR" sz="1400" dirty="0" err="1">
                <a:solidFill>
                  <a:srgbClr val="002060"/>
                </a:solidFill>
                <a:cs typeface="Arial" charset="0"/>
              </a:rPr>
              <a:t>work</a:t>
            </a:r>
            <a:endParaRPr lang="fr-FR" altLang="fr-FR" sz="1400" dirty="0">
              <a:solidFill>
                <a:srgbClr val="002060"/>
              </a:solidFill>
              <a:cs typeface="Arial" charset="0"/>
            </a:endParaRPr>
          </a:p>
          <a:p>
            <a:pPr marL="342900" indent="-342900" algn="just" fontAlgn="base">
              <a:spcBef>
                <a:spcPct val="0"/>
              </a:spcBef>
              <a:spcAft>
                <a:spcPct val="0"/>
              </a:spcAft>
              <a:buClr>
                <a:srgbClr val="7EA2D1"/>
              </a:buClr>
              <a:buFont typeface="Arial" charset="0"/>
              <a:buChar char="•"/>
            </a:pPr>
            <a:endParaRPr lang="en-GB" altLang="fr-FR" sz="500" dirty="0">
              <a:solidFill>
                <a:srgbClr val="002060"/>
              </a:solidFill>
              <a:cs typeface="Arial" charset="0"/>
            </a:endParaRPr>
          </a:p>
          <a:p>
            <a:pPr marL="342900" indent="-342900" algn="just" fontAlgn="base">
              <a:spcBef>
                <a:spcPct val="0"/>
              </a:spcBef>
              <a:spcAft>
                <a:spcPct val="0"/>
              </a:spcAft>
              <a:buClr>
                <a:srgbClr val="7EA2D1"/>
              </a:buClr>
              <a:buFont typeface="Arial" charset="0"/>
              <a:buChar char="•"/>
            </a:pPr>
            <a:r>
              <a:rPr lang="fr-FR" altLang="fr-FR" sz="1600" dirty="0">
                <a:solidFill>
                  <a:srgbClr val="002060"/>
                </a:solidFill>
                <a:cs typeface="Arial" charset="0"/>
              </a:rPr>
              <a:t>A </a:t>
            </a:r>
            <a:r>
              <a:rPr lang="fr-FR" altLang="fr-FR" sz="1600" dirty="0" err="1">
                <a:solidFill>
                  <a:srgbClr val="002060"/>
                </a:solidFill>
                <a:cs typeface="Arial" charset="0"/>
              </a:rPr>
              <a:t>growing</a:t>
            </a:r>
            <a:r>
              <a:rPr lang="fr-FR" altLang="fr-FR" sz="1600" dirty="0">
                <a:solidFill>
                  <a:srgbClr val="002060"/>
                </a:solidFill>
                <a:cs typeface="Arial" charset="0"/>
              </a:rPr>
              <a:t> </a:t>
            </a:r>
            <a:r>
              <a:rPr lang="fr-FR" altLang="fr-FR" sz="1600" b="1" dirty="0" err="1">
                <a:solidFill>
                  <a:srgbClr val="002060"/>
                </a:solidFill>
                <a:cs typeface="Arial" charset="0"/>
              </a:rPr>
              <a:t>skills</a:t>
            </a:r>
            <a:r>
              <a:rPr lang="fr-FR" altLang="fr-FR" sz="1600" b="1" dirty="0">
                <a:solidFill>
                  <a:srgbClr val="002060"/>
                </a:solidFill>
                <a:cs typeface="Arial" charset="0"/>
              </a:rPr>
              <a:t> gap</a:t>
            </a:r>
          </a:p>
          <a:p>
            <a:pPr marL="342900" indent="-342900" algn="just" fontAlgn="base">
              <a:spcBef>
                <a:spcPct val="0"/>
              </a:spcBef>
              <a:spcAft>
                <a:spcPct val="0"/>
              </a:spcAft>
              <a:buClr>
                <a:srgbClr val="7EA2D1"/>
              </a:buClr>
            </a:pPr>
            <a:endParaRPr lang="en-GB" altLang="fr-FR" sz="1600" dirty="0" smtClean="0">
              <a:solidFill>
                <a:srgbClr val="002060"/>
              </a:solidFill>
              <a:cs typeface="Arial" charset="0"/>
            </a:endParaRPr>
          </a:p>
          <a:p>
            <a:pPr marL="342900" indent="-342900" algn="just" fontAlgn="base">
              <a:spcBef>
                <a:spcPct val="0"/>
              </a:spcBef>
              <a:spcAft>
                <a:spcPct val="0"/>
              </a:spcAft>
              <a:buClr>
                <a:srgbClr val="7EA2D1"/>
              </a:buClr>
              <a:buFont typeface="Arial" panose="020B0604020202020204" pitchFamily="34" charset="0"/>
              <a:buChar char="•"/>
            </a:pPr>
            <a:r>
              <a:rPr lang="fr-FR" sz="1400" dirty="0" err="1" smtClean="0">
                <a:solidFill>
                  <a:srgbClr val="002060"/>
                </a:solidFill>
                <a:latin typeface="Candara" pitchFamily="34" charset="0"/>
                <a:cs typeface="Arial" charset="0"/>
                <a:sym typeface="+mn-lt"/>
              </a:rPr>
              <a:t>Skills</a:t>
            </a:r>
            <a:r>
              <a:rPr lang="fr-FR" sz="1400" dirty="0" smtClean="0">
                <a:solidFill>
                  <a:srgbClr val="002060"/>
                </a:solidFill>
                <a:latin typeface="Candara" pitchFamily="34" charset="0"/>
                <a:cs typeface="Arial" charset="0"/>
                <a:sym typeface="+mn-lt"/>
              </a:rPr>
              <a:t> </a:t>
            </a:r>
            <a:r>
              <a:rPr lang="fr-FR" sz="1400" dirty="0">
                <a:solidFill>
                  <a:srgbClr val="002060"/>
                </a:solidFill>
                <a:latin typeface="Candara" pitchFamily="34" charset="0"/>
                <a:cs typeface="Arial" charset="0"/>
                <a:sym typeface="+mn-lt"/>
              </a:rPr>
              <a:t>projections in 2020 </a:t>
            </a:r>
            <a:r>
              <a:rPr lang="fr-FR" sz="1400" dirty="0" err="1">
                <a:solidFill>
                  <a:srgbClr val="002060"/>
                </a:solidFill>
                <a:latin typeface="Candara" pitchFamily="34" charset="0"/>
                <a:cs typeface="Arial" charset="0"/>
                <a:sym typeface="+mn-lt"/>
              </a:rPr>
              <a:t>compared</a:t>
            </a:r>
            <a:r>
              <a:rPr lang="fr-FR" sz="1400" dirty="0">
                <a:solidFill>
                  <a:srgbClr val="002060"/>
                </a:solidFill>
                <a:latin typeface="Candara" pitchFamily="34" charset="0"/>
                <a:cs typeface="Arial" charset="0"/>
                <a:sym typeface="+mn-lt"/>
              </a:rPr>
              <a:t> </a:t>
            </a:r>
            <a:r>
              <a:rPr lang="fr-FR" sz="1400" dirty="0" err="1">
                <a:solidFill>
                  <a:srgbClr val="002060"/>
                </a:solidFill>
                <a:latin typeface="Candara" pitchFamily="34" charset="0"/>
                <a:cs typeface="Arial" charset="0"/>
                <a:sym typeface="+mn-lt"/>
              </a:rPr>
              <a:t>with</a:t>
            </a:r>
            <a:r>
              <a:rPr lang="fr-FR" sz="1400" dirty="0">
                <a:solidFill>
                  <a:srgbClr val="002060"/>
                </a:solidFill>
                <a:latin typeface="Candara" pitchFamily="34" charset="0"/>
                <a:cs typeface="Arial" charset="0"/>
                <a:sym typeface="+mn-lt"/>
              </a:rPr>
              <a:t> job </a:t>
            </a:r>
            <a:r>
              <a:rPr lang="fr-FR" sz="1400" dirty="0" err="1">
                <a:solidFill>
                  <a:srgbClr val="002060"/>
                </a:solidFill>
                <a:latin typeface="Candara" pitchFamily="34" charset="0"/>
                <a:cs typeface="Arial" charset="0"/>
                <a:sym typeface="+mn-lt"/>
              </a:rPr>
              <a:t>market</a:t>
            </a:r>
            <a:r>
              <a:rPr lang="fr-FR" sz="1400" dirty="0">
                <a:solidFill>
                  <a:srgbClr val="002060"/>
                </a:solidFill>
                <a:latin typeface="Candara" pitchFamily="34" charset="0"/>
                <a:cs typeface="Arial" charset="0"/>
                <a:sym typeface="+mn-lt"/>
              </a:rPr>
              <a:t> </a:t>
            </a:r>
            <a:r>
              <a:rPr lang="fr-FR" sz="1400" dirty="0" err="1" smtClean="0">
                <a:solidFill>
                  <a:srgbClr val="002060"/>
                </a:solidFill>
                <a:latin typeface="Candara" pitchFamily="34" charset="0"/>
                <a:cs typeface="Arial" charset="0"/>
                <a:sym typeface="+mn-lt"/>
              </a:rPr>
              <a:t>requirements</a:t>
            </a:r>
            <a:r>
              <a:rPr lang="fr-FR" sz="1400" dirty="0" smtClean="0">
                <a:solidFill>
                  <a:srgbClr val="002060"/>
                </a:solidFill>
                <a:latin typeface="Candara" pitchFamily="34" charset="0"/>
                <a:cs typeface="Arial" charset="0"/>
                <a:sym typeface="+mn-lt"/>
              </a:rPr>
              <a:t> : </a:t>
            </a:r>
            <a:r>
              <a:rPr lang="fr-FR" sz="1400" b="1" dirty="0" smtClean="0">
                <a:solidFill>
                  <a:srgbClr val="002060"/>
                </a:solidFill>
                <a:latin typeface="Candara" pitchFamily="34" charset="0"/>
                <a:cs typeface="Arial" charset="0"/>
                <a:sym typeface="+mn-lt"/>
              </a:rPr>
              <a:t>Surplus </a:t>
            </a:r>
            <a:r>
              <a:rPr lang="fr-FR" sz="1400" b="1" dirty="0" err="1" smtClean="0">
                <a:solidFill>
                  <a:srgbClr val="002060"/>
                </a:solidFill>
                <a:latin typeface="Candara" pitchFamily="34" charset="0"/>
                <a:cs typeface="Arial" charset="0"/>
                <a:sym typeface="+mn-lt"/>
              </a:rPr>
              <a:t>Vacancies</a:t>
            </a:r>
            <a:r>
              <a:rPr lang="fr-FR" sz="1400" b="1" dirty="0" smtClean="0">
                <a:solidFill>
                  <a:srgbClr val="002060"/>
                </a:solidFill>
                <a:latin typeface="Candara" pitchFamily="34" charset="0"/>
                <a:cs typeface="Arial" charset="0"/>
                <a:sym typeface="+mn-lt"/>
              </a:rPr>
              <a:t> 2,2 millions ;  </a:t>
            </a:r>
            <a:r>
              <a:rPr lang="fr-FR" sz="1400" b="1" dirty="0" err="1" smtClean="0">
                <a:solidFill>
                  <a:srgbClr val="002060"/>
                </a:solidFill>
                <a:latin typeface="Candara" pitchFamily="34" charset="0"/>
                <a:cs typeface="Arial" charset="0"/>
                <a:sym typeface="+mn-lt"/>
              </a:rPr>
              <a:t>Vacancy</a:t>
            </a:r>
            <a:r>
              <a:rPr lang="fr-FR" sz="1400" b="1" dirty="0" smtClean="0">
                <a:solidFill>
                  <a:srgbClr val="002060"/>
                </a:solidFill>
                <a:latin typeface="Candara" pitchFamily="34" charset="0"/>
                <a:cs typeface="Arial" charset="0"/>
                <a:sym typeface="+mn-lt"/>
              </a:rPr>
              <a:t> </a:t>
            </a:r>
            <a:r>
              <a:rPr lang="fr-FR" sz="1400" b="1" dirty="0" err="1" smtClean="0">
                <a:solidFill>
                  <a:srgbClr val="002060"/>
                </a:solidFill>
                <a:latin typeface="Candara" pitchFamily="34" charset="0"/>
                <a:cs typeface="Arial" charset="0"/>
                <a:sym typeface="+mn-lt"/>
              </a:rPr>
              <a:t>Shortfall</a:t>
            </a:r>
            <a:r>
              <a:rPr lang="fr-FR" sz="1400" b="1" dirty="0" smtClean="0">
                <a:solidFill>
                  <a:srgbClr val="002060"/>
                </a:solidFill>
                <a:latin typeface="Candara" pitchFamily="34" charset="0"/>
                <a:cs typeface="Arial" charset="0"/>
                <a:sym typeface="+mn-lt"/>
              </a:rPr>
              <a:t>  2,3 millions</a:t>
            </a:r>
          </a:p>
          <a:p>
            <a:pPr marL="342900" indent="-342900" algn="just" fontAlgn="base">
              <a:spcBef>
                <a:spcPct val="0"/>
              </a:spcBef>
              <a:spcAft>
                <a:spcPct val="0"/>
              </a:spcAft>
              <a:buClr>
                <a:srgbClr val="7EA2D1"/>
              </a:buClr>
              <a:buFont typeface="Arial" panose="020B0604020202020204" pitchFamily="34" charset="0"/>
              <a:buChar char="•"/>
            </a:pPr>
            <a:endParaRPr lang="en-GB" altLang="fr-FR" sz="1400" b="1" dirty="0">
              <a:solidFill>
                <a:srgbClr val="002060"/>
              </a:solidFill>
              <a:cs typeface="Arial" charset="0"/>
            </a:endParaRPr>
          </a:p>
          <a:p>
            <a:pPr marL="342900" indent="-342900" algn="just" fontAlgn="base">
              <a:lnSpc>
                <a:spcPct val="90000"/>
              </a:lnSpc>
              <a:spcBef>
                <a:spcPts val="400"/>
              </a:spcBef>
              <a:spcAft>
                <a:spcPct val="0"/>
              </a:spcAft>
              <a:buClr>
                <a:srgbClr val="4276B9"/>
              </a:buClr>
              <a:buSzPct val="100000"/>
              <a:buFont typeface="Candara" pitchFamily="34" charset="0"/>
              <a:buAutoNum type="arabicPeriod" startAt="3"/>
            </a:pPr>
            <a:r>
              <a:rPr lang="fr-FR" sz="1600" b="1" dirty="0">
                <a:solidFill>
                  <a:srgbClr val="002060"/>
                </a:solidFill>
                <a:cs typeface="Arial" charset="0"/>
              </a:rPr>
              <a:t>A digital </a:t>
            </a:r>
            <a:r>
              <a:rPr lang="fr-FR" sz="1600" b="1" dirty="0" err="1">
                <a:solidFill>
                  <a:srgbClr val="002060"/>
                </a:solidFill>
                <a:cs typeface="Arial" charset="0"/>
              </a:rPr>
              <a:t>revolution</a:t>
            </a:r>
            <a:r>
              <a:rPr lang="fr-FR" sz="1600" b="1" dirty="0">
                <a:solidFill>
                  <a:srgbClr val="002060"/>
                </a:solidFill>
                <a:cs typeface="Arial" charset="0"/>
              </a:rPr>
              <a:t> </a:t>
            </a:r>
            <a:r>
              <a:rPr lang="fr-FR" sz="1600" b="1" dirty="0" err="1">
                <a:solidFill>
                  <a:srgbClr val="002060"/>
                </a:solidFill>
                <a:cs typeface="Arial" charset="0"/>
              </a:rPr>
              <a:t>under</a:t>
            </a:r>
            <a:r>
              <a:rPr lang="fr-FR" sz="1600" b="1" dirty="0">
                <a:solidFill>
                  <a:srgbClr val="002060"/>
                </a:solidFill>
                <a:cs typeface="Arial" charset="0"/>
              </a:rPr>
              <a:t> </a:t>
            </a:r>
            <a:r>
              <a:rPr lang="fr-FR" sz="1600" b="1" dirty="0" err="1">
                <a:solidFill>
                  <a:srgbClr val="002060"/>
                </a:solidFill>
                <a:cs typeface="Arial" charset="0"/>
              </a:rPr>
              <a:t>way</a:t>
            </a:r>
            <a:endParaRPr lang="fr-FR" sz="1600" b="1" dirty="0">
              <a:solidFill>
                <a:srgbClr val="002060"/>
              </a:solidFill>
              <a:cs typeface="Arial" charset="0"/>
            </a:endParaRPr>
          </a:p>
          <a:p>
            <a:pPr marL="342900" indent="-342900" algn="just" fontAlgn="base">
              <a:lnSpc>
                <a:spcPct val="90000"/>
              </a:lnSpc>
              <a:spcBef>
                <a:spcPts val="400"/>
              </a:spcBef>
              <a:spcAft>
                <a:spcPct val="0"/>
              </a:spcAft>
              <a:buClr>
                <a:srgbClr val="4276B9"/>
              </a:buClr>
              <a:buSzPct val="100000"/>
              <a:buFont typeface="Candara" pitchFamily="34" charset="0"/>
              <a:buAutoNum type="arabicPeriod" startAt="3"/>
            </a:pPr>
            <a:endParaRPr lang="en-GB" sz="500" dirty="0">
              <a:solidFill>
                <a:srgbClr val="002060"/>
              </a:solidFill>
              <a:cs typeface="Arial" charset="0"/>
            </a:endParaRPr>
          </a:p>
          <a:p>
            <a:pPr marL="342900" indent="-342900" algn="just" fontAlgn="base">
              <a:spcBef>
                <a:spcPct val="0"/>
              </a:spcBef>
              <a:spcAft>
                <a:spcPct val="0"/>
              </a:spcAft>
              <a:buClr>
                <a:srgbClr val="7EA2D1"/>
              </a:buClr>
              <a:buFont typeface="Arial" charset="0"/>
              <a:buChar char="•"/>
            </a:pPr>
            <a:r>
              <a:rPr lang="fr-FR" altLang="fr-FR" sz="1400" b="1" dirty="0">
                <a:solidFill>
                  <a:srgbClr val="002060"/>
                </a:solidFill>
                <a:cs typeface="Arial" charset="0"/>
              </a:rPr>
              <a:t>89% </a:t>
            </a:r>
            <a:r>
              <a:rPr lang="fr-FR" altLang="fr-FR" sz="1400" dirty="0">
                <a:solidFill>
                  <a:srgbClr val="002060"/>
                </a:solidFill>
                <a:cs typeface="Arial" charset="0"/>
              </a:rPr>
              <a:t>of HR </a:t>
            </a:r>
            <a:r>
              <a:rPr lang="fr-FR" altLang="fr-FR" sz="1400" dirty="0" err="1">
                <a:solidFill>
                  <a:srgbClr val="002060"/>
                </a:solidFill>
                <a:cs typeface="Arial" charset="0"/>
              </a:rPr>
              <a:t>departments</a:t>
            </a:r>
            <a:r>
              <a:rPr lang="fr-FR" altLang="fr-FR" sz="1400" dirty="0">
                <a:solidFill>
                  <a:srgbClr val="002060"/>
                </a:solidFill>
                <a:cs typeface="Arial" charset="0"/>
              </a:rPr>
              <a:t> state </a:t>
            </a:r>
            <a:r>
              <a:rPr lang="fr-FR" altLang="fr-FR" sz="1400" dirty="0" err="1">
                <a:solidFill>
                  <a:srgbClr val="002060"/>
                </a:solidFill>
                <a:cs typeface="Arial" charset="0"/>
              </a:rPr>
              <a:t>they</a:t>
            </a:r>
            <a:r>
              <a:rPr lang="fr-FR" altLang="fr-FR" sz="1400" dirty="0">
                <a:solidFill>
                  <a:srgbClr val="002060"/>
                </a:solidFill>
                <a:cs typeface="Arial" charset="0"/>
              </a:rPr>
              <a:t> use the Internet as a </a:t>
            </a:r>
            <a:r>
              <a:rPr lang="fr-FR" altLang="fr-FR" sz="1400" dirty="0" err="1">
                <a:solidFill>
                  <a:srgbClr val="002060"/>
                </a:solidFill>
                <a:cs typeface="Arial" charset="0"/>
              </a:rPr>
              <a:t>recruitment</a:t>
            </a:r>
            <a:r>
              <a:rPr lang="fr-FR" altLang="fr-FR" sz="1400" dirty="0">
                <a:solidFill>
                  <a:srgbClr val="002060"/>
                </a:solidFill>
                <a:cs typeface="Arial" charset="0"/>
              </a:rPr>
              <a:t> </a:t>
            </a:r>
            <a:r>
              <a:rPr lang="fr-FR" altLang="fr-FR" sz="1400" dirty="0" err="1">
                <a:solidFill>
                  <a:srgbClr val="002060"/>
                </a:solidFill>
                <a:cs typeface="Arial" charset="0"/>
              </a:rPr>
              <a:t>tool</a:t>
            </a:r>
            <a:endParaRPr lang="fr-FR" altLang="fr-FR" sz="1400" dirty="0">
              <a:solidFill>
                <a:srgbClr val="002060"/>
              </a:solidFill>
              <a:cs typeface="Arial" charset="0"/>
            </a:endParaRPr>
          </a:p>
          <a:p>
            <a:pPr marL="342900" indent="-342900" algn="just" fontAlgn="base">
              <a:spcBef>
                <a:spcPct val="0"/>
              </a:spcBef>
              <a:spcAft>
                <a:spcPct val="0"/>
              </a:spcAft>
              <a:buClr>
                <a:srgbClr val="7EA2D1"/>
              </a:buClr>
              <a:buFont typeface="Arial" charset="0"/>
              <a:buChar char="•"/>
            </a:pPr>
            <a:endParaRPr lang="en-GB" altLang="fr-FR" sz="1400" dirty="0">
              <a:solidFill>
                <a:srgbClr val="002060"/>
              </a:solidFill>
              <a:cs typeface="Arial" charset="0"/>
            </a:endParaRPr>
          </a:p>
          <a:p>
            <a:pPr marL="342900" indent="-342900" algn="just" fontAlgn="base">
              <a:spcBef>
                <a:spcPct val="0"/>
              </a:spcBef>
              <a:spcAft>
                <a:spcPct val="0"/>
              </a:spcAft>
              <a:buClr>
                <a:srgbClr val="7EA2D1"/>
              </a:buClr>
              <a:buFont typeface="Arial" charset="0"/>
              <a:buChar char="•"/>
            </a:pPr>
            <a:r>
              <a:rPr lang="fr-FR" altLang="fr-FR" sz="1400" b="1" dirty="0">
                <a:solidFill>
                  <a:srgbClr val="002060"/>
                </a:solidFill>
                <a:cs typeface="Arial" charset="0"/>
              </a:rPr>
              <a:t>96% </a:t>
            </a:r>
            <a:r>
              <a:rPr lang="fr-FR" altLang="fr-FR" sz="1400" dirty="0">
                <a:solidFill>
                  <a:srgbClr val="002060"/>
                </a:solidFill>
                <a:cs typeface="Arial" charset="0"/>
              </a:rPr>
              <a:t>of people in the 18-24 </a:t>
            </a:r>
            <a:r>
              <a:rPr lang="fr-FR" altLang="fr-FR" sz="1400" dirty="0" err="1">
                <a:solidFill>
                  <a:srgbClr val="002060"/>
                </a:solidFill>
                <a:cs typeface="Arial" charset="0"/>
              </a:rPr>
              <a:t>age</a:t>
            </a:r>
            <a:r>
              <a:rPr lang="fr-FR" altLang="fr-FR" sz="1400" dirty="0">
                <a:solidFill>
                  <a:srgbClr val="002060"/>
                </a:solidFill>
                <a:cs typeface="Arial" charset="0"/>
              </a:rPr>
              <a:t> group have a social media </a:t>
            </a:r>
            <a:r>
              <a:rPr lang="fr-FR" altLang="fr-FR" sz="1400" dirty="0" err="1">
                <a:solidFill>
                  <a:srgbClr val="002060"/>
                </a:solidFill>
                <a:cs typeface="Arial" charset="0"/>
              </a:rPr>
              <a:t>account</a:t>
            </a:r>
            <a:r>
              <a:rPr lang="fr-FR" altLang="fr-FR" sz="1400" dirty="0">
                <a:solidFill>
                  <a:srgbClr val="002060"/>
                </a:solidFill>
                <a:cs typeface="Arial" charset="0"/>
              </a:rPr>
              <a:t> </a:t>
            </a:r>
            <a:endParaRPr lang="en-GB" sz="1400" dirty="0">
              <a:solidFill>
                <a:srgbClr val="002060"/>
              </a:solidFill>
              <a:cs typeface="Arial" charset="0"/>
            </a:endParaRPr>
          </a:p>
          <a:p>
            <a:pPr marL="342900" indent="-342900" algn="just" fontAlgn="base">
              <a:spcBef>
                <a:spcPct val="0"/>
              </a:spcBef>
              <a:spcAft>
                <a:spcPct val="0"/>
              </a:spcAft>
              <a:buClr>
                <a:srgbClr val="7EA2D1"/>
              </a:buClr>
            </a:pPr>
            <a:endParaRPr lang="en-GB" altLang="fr-FR" sz="1600" dirty="0">
              <a:solidFill>
                <a:srgbClr val="00597C"/>
              </a:solidFill>
              <a:cs typeface="Arial" charset="0"/>
            </a:endParaRPr>
          </a:p>
          <a:p>
            <a:pPr marL="342900" indent="-342900" algn="just" fontAlgn="base">
              <a:spcBef>
                <a:spcPct val="0"/>
              </a:spcBef>
              <a:spcAft>
                <a:spcPct val="0"/>
              </a:spcAft>
              <a:buClr>
                <a:srgbClr val="7EA2D1"/>
              </a:buClr>
            </a:pPr>
            <a:endParaRPr lang="en-GB" altLang="fr-FR" sz="1600" dirty="0">
              <a:solidFill>
                <a:srgbClr val="00597C"/>
              </a:solidFill>
              <a:cs typeface="Arial" charset="0"/>
            </a:endParaRPr>
          </a:p>
          <a:p>
            <a:pPr marL="342900" indent="-342900" algn="just" fontAlgn="base">
              <a:lnSpc>
                <a:spcPct val="90000"/>
              </a:lnSpc>
              <a:spcBef>
                <a:spcPts val="400"/>
              </a:spcBef>
              <a:spcAft>
                <a:spcPct val="0"/>
              </a:spcAft>
              <a:buClr>
                <a:srgbClr val="000000"/>
              </a:buClr>
              <a:buSzPct val="100000"/>
            </a:pPr>
            <a:endParaRPr lang="en-GB" sz="1600" dirty="0">
              <a:solidFill>
                <a:srgbClr val="00597C"/>
              </a:solidFill>
              <a:cs typeface="Arial" charset="0"/>
            </a:endParaRPr>
          </a:p>
        </p:txBody>
      </p:sp>
      <p:sp>
        <p:nvSpPr>
          <p:cNvPr id="21" name="Rectangle 2"/>
          <p:cNvSpPr txBox="1">
            <a:spLocks/>
          </p:cNvSpPr>
          <p:nvPr>
            <p:custDataLst>
              <p:tags r:id="rId1"/>
            </p:custDataLst>
          </p:nvPr>
        </p:nvSpPr>
        <p:spPr bwMode="gray">
          <a:xfrm>
            <a:off x="537883" y="1210236"/>
            <a:ext cx="3305456" cy="246221"/>
          </a:xfrm>
          <a:prstGeom prst="rect">
            <a:avLst/>
          </a:prstGeom>
          <a:noFill/>
          <a:ln w="9525">
            <a:noFill/>
            <a:miter lim="800000"/>
            <a:headEnd/>
            <a:tailEnd/>
          </a:ln>
        </p:spPr>
        <p:txBody>
          <a:bodyPr wrap="square" lIns="0" tIns="0" rIns="0" bIns="0">
            <a:spAutoFit/>
          </a:bodyPr>
          <a:lstStyle/>
          <a:p>
            <a:pPr defTabSz="895350" fontAlgn="base">
              <a:spcBef>
                <a:spcPct val="0"/>
              </a:spcBef>
              <a:spcAft>
                <a:spcPct val="0"/>
              </a:spcAft>
              <a:buClr>
                <a:srgbClr val="7EA2D1"/>
              </a:buClr>
              <a:defRPr/>
            </a:pPr>
            <a:r>
              <a:rPr lang="fr-FR" sz="1600" b="1" dirty="0">
                <a:solidFill>
                  <a:srgbClr val="002060"/>
                </a:solidFill>
                <a:cs typeface="Arial" charset="0"/>
              </a:rPr>
              <a:t>Our context </a:t>
            </a:r>
            <a:endParaRPr lang="en-GB" sz="1600" b="1" dirty="0">
              <a:solidFill>
                <a:srgbClr val="002060"/>
              </a:solidFill>
              <a:cs typeface="Arial" charset="0"/>
            </a:endParaRPr>
          </a:p>
        </p:txBody>
      </p:sp>
      <p:cxnSp>
        <p:nvCxnSpPr>
          <p:cNvPr id="22" name="Straight Connector 51"/>
          <p:cNvCxnSpPr>
            <a:cxnSpLocks/>
          </p:cNvCxnSpPr>
          <p:nvPr/>
        </p:nvCxnSpPr>
        <p:spPr bwMode="gray">
          <a:xfrm>
            <a:off x="601663" y="1471679"/>
            <a:ext cx="32416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37"/>
          <p:cNvCxnSpPr>
            <a:cxnSpLocks/>
          </p:cNvCxnSpPr>
          <p:nvPr>
            <p:custDataLst>
              <p:tags r:id="rId2"/>
            </p:custDataLst>
          </p:nvPr>
        </p:nvCxnSpPr>
        <p:spPr bwMode="gray">
          <a:xfrm>
            <a:off x="4993342" y="1473733"/>
            <a:ext cx="32575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
          <p:cNvSpPr txBox="1">
            <a:spLocks/>
          </p:cNvSpPr>
          <p:nvPr>
            <p:custDataLst>
              <p:tags r:id="rId3"/>
            </p:custDataLst>
          </p:nvPr>
        </p:nvSpPr>
        <p:spPr bwMode="gray">
          <a:xfrm>
            <a:off x="4993342" y="1210236"/>
            <a:ext cx="3342622" cy="246221"/>
          </a:xfrm>
          <a:prstGeom prst="rect">
            <a:avLst/>
          </a:prstGeom>
          <a:noFill/>
          <a:ln w="9525">
            <a:noFill/>
            <a:miter lim="800000"/>
            <a:headEnd/>
            <a:tailEnd/>
          </a:ln>
        </p:spPr>
        <p:txBody>
          <a:bodyPr wrap="square" lIns="0" tIns="0" rIns="0" bIns="0">
            <a:spAutoFit/>
          </a:bodyPr>
          <a:lstStyle/>
          <a:p>
            <a:pPr defTabSz="895350" fontAlgn="base">
              <a:spcBef>
                <a:spcPct val="0"/>
              </a:spcBef>
              <a:spcAft>
                <a:spcPct val="0"/>
              </a:spcAft>
              <a:buClr>
                <a:srgbClr val="7EA2D1"/>
              </a:buClr>
              <a:defRPr/>
            </a:pPr>
            <a:r>
              <a:rPr lang="fr-FR" sz="1600" b="1" dirty="0">
                <a:solidFill>
                  <a:srgbClr val="002060"/>
                </a:solidFill>
                <a:cs typeface="Arial" charset="0"/>
              </a:rPr>
              <a:t>Our objective for 2020</a:t>
            </a:r>
            <a:endParaRPr lang="en-GB" sz="1600" b="1" dirty="0">
              <a:solidFill>
                <a:srgbClr val="002060"/>
              </a:solidFill>
              <a:cs typeface="Arial" charset="0"/>
            </a:endParaRPr>
          </a:p>
        </p:txBody>
      </p:sp>
      <p:sp>
        <p:nvSpPr>
          <p:cNvPr id="2" name="Cadre 1"/>
          <p:cNvSpPr/>
          <p:nvPr/>
        </p:nvSpPr>
        <p:spPr>
          <a:xfrm>
            <a:off x="537883" y="3683515"/>
            <a:ext cx="2178050" cy="382587"/>
          </a:xfrm>
          <a:prstGeom prst="frame">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108000"/>
          <a:lstStyle/>
          <a:p>
            <a:pPr fontAlgn="base">
              <a:lnSpc>
                <a:spcPct val="90000"/>
              </a:lnSpc>
              <a:spcBef>
                <a:spcPts val="400"/>
              </a:spcBef>
              <a:spcAft>
                <a:spcPct val="0"/>
              </a:spcAft>
              <a:defRPr/>
            </a:pPr>
            <a:endParaRPr lang="fr-FR" sz="1500" dirty="0">
              <a:solidFill>
                <a:srgbClr val="00597C"/>
              </a:solidFill>
            </a:endParaRPr>
          </a:p>
        </p:txBody>
      </p:sp>
      <p:pic>
        <p:nvPicPr>
          <p:cNvPr id="11" name="Picture 2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9832" y="548679"/>
            <a:ext cx="1872208" cy="7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PE_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47244" y="6237961"/>
            <a:ext cx="514194" cy="42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7165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507288" cy="1143000"/>
          </a:xfrm>
        </p:spPr>
        <p:txBody>
          <a:bodyPr/>
          <a:lstStyle/>
          <a:p>
            <a:pPr algn="l"/>
            <a:r>
              <a:rPr lang="fr-FR" sz="3200" dirty="0" smtClean="0"/>
              <a:t>3- </a:t>
            </a:r>
            <a:r>
              <a:rPr lang="fr-FR" sz="2800" b="1" dirty="0" smtClean="0"/>
              <a:t>Links </a:t>
            </a:r>
            <a:r>
              <a:rPr lang="fr-FR" sz="2800" b="1" dirty="0" err="1" smtClean="0"/>
              <a:t>with</a:t>
            </a:r>
            <a:r>
              <a:rPr lang="fr-FR" sz="2800" b="1" dirty="0" smtClean="0"/>
              <a:t> social protection Issue</a:t>
            </a:r>
            <a:endParaRPr lang="fr-FR" sz="2800" b="1" dirty="0"/>
          </a:p>
        </p:txBody>
      </p:sp>
      <p:sp>
        <p:nvSpPr>
          <p:cNvPr id="3" name="Espace réservé du contenu 2"/>
          <p:cNvSpPr>
            <a:spLocks noGrp="1"/>
          </p:cNvSpPr>
          <p:nvPr>
            <p:ph idx="1"/>
          </p:nvPr>
        </p:nvSpPr>
        <p:spPr>
          <a:xfrm>
            <a:off x="457200" y="1196752"/>
            <a:ext cx="8229600" cy="4929411"/>
          </a:xfrm>
        </p:spPr>
        <p:txBody>
          <a:bodyPr>
            <a:normAutofit fontScale="77500" lnSpcReduction="20000"/>
          </a:bodyPr>
          <a:lstStyle/>
          <a:p>
            <a:r>
              <a:rPr lang="en-US" b="1" dirty="0" smtClean="0">
                <a:latin typeface="Open Sans"/>
              </a:rPr>
              <a:t>Unemployment Insurance</a:t>
            </a:r>
          </a:p>
          <a:p>
            <a:pPr lvl="1"/>
            <a:r>
              <a:rPr lang="en-US" dirty="0" smtClean="0">
                <a:latin typeface="Open Sans"/>
              </a:rPr>
              <a:t>Passive Funds (as unemployment benefit system and counter cycle tool for individual and for the economy)</a:t>
            </a:r>
          </a:p>
          <a:p>
            <a:pPr lvl="1"/>
            <a:r>
              <a:rPr lang="en-US" dirty="0" smtClean="0">
                <a:solidFill>
                  <a:prstClr val="black"/>
                </a:solidFill>
                <a:latin typeface="Open Sans"/>
              </a:rPr>
              <a:t>Avoiding paying early pension payments through public budget or unemployment funds</a:t>
            </a:r>
            <a:endParaRPr lang="en-US" dirty="0" smtClean="0">
              <a:latin typeface="Open Sans"/>
            </a:endParaRPr>
          </a:p>
          <a:p>
            <a:r>
              <a:rPr lang="en-US" b="1" dirty="0" smtClean="0">
                <a:latin typeface="Open Sans"/>
              </a:rPr>
              <a:t>Activation of jobseekers</a:t>
            </a:r>
          </a:p>
          <a:p>
            <a:r>
              <a:rPr lang="en-US" b="1" dirty="0" smtClean="0">
                <a:latin typeface="Open Sans"/>
              </a:rPr>
              <a:t>Incentive and measures</a:t>
            </a:r>
          </a:p>
          <a:p>
            <a:pPr lvl="1"/>
            <a:r>
              <a:rPr lang="en-US" dirty="0" smtClean="0">
                <a:latin typeface="Open Sans"/>
              </a:rPr>
              <a:t>For employers (lower contributions rate for some targets groups, wage subsidies)</a:t>
            </a:r>
          </a:p>
          <a:p>
            <a:pPr lvl="1"/>
            <a:r>
              <a:rPr lang="en-US" dirty="0" smtClean="0">
                <a:latin typeface="Open Sans"/>
              </a:rPr>
              <a:t>For Job seekers (back to work Incentives, reduced activities scheme and cumulative rights with unemployment benefits, )</a:t>
            </a:r>
          </a:p>
          <a:p>
            <a:pPr lvl="0"/>
            <a:r>
              <a:rPr lang="en-US" dirty="0" smtClean="0">
                <a:solidFill>
                  <a:prstClr val="black"/>
                </a:solidFill>
                <a:latin typeface="Open Sans"/>
              </a:rPr>
              <a:t>Unemployment Insurance Budget Funding PES</a:t>
            </a:r>
          </a:p>
          <a:p>
            <a:r>
              <a:rPr lang="en-US" dirty="0" smtClean="0">
                <a:latin typeface="Open Sans"/>
              </a:rPr>
              <a:t>Employers and salaries taxation for Training jobseekers </a:t>
            </a:r>
          </a:p>
          <a:p>
            <a:endParaRPr lang="fr-FR" dirty="0">
              <a:latin typeface="Open Sans"/>
            </a:endParaRPr>
          </a:p>
        </p:txBody>
      </p:sp>
      <p:sp>
        <p:nvSpPr>
          <p:cNvPr id="4" name="Espace réservé du numéro de diapositive 3"/>
          <p:cNvSpPr>
            <a:spLocks noGrp="1"/>
          </p:cNvSpPr>
          <p:nvPr>
            <p:ph type="sldNum" sz="quarter" idx="12"/>
          </p:nvPr>
        </p:nvSpPr>
        <p:spPr/>
        <p:txBody>
          <a:bodyPr/>
          <a:lstStyle/>
          <a:p>
            <a:fld id="{8F36D1C8-924A-493A-88FC-9584542CD428}" type="slidenum">
              <a:rPr lang="zh-CN" altLang="en-US" smtClean="0"/>
              <a:pPr/>
              <a:t>17</a:t>
            </a:fld>
            <a:endParaRPr lang="zh-CN" altLang="en-US"/>
          </a:p>
        </p:txBody>
      </p:sp>
    </p:spTree>
    <p:extLst>
      <p:ext uri="{BB962C8B-B14F-4D97-AF65-F5344CB8AC3E}">
        <p14:creationId xmlns:p14="http://schemas.microsoft.com/office/powerpoint/2010/main" val="2597212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16632"/>
            <a:ext cx="8363272" cy="1301006"/>
          </a:xfrm>
        </p:spPr>
        <p:txBody>
          <a:bodyPr/>
          <a:lstStyle/>
          <a:p>
            <a:pPr algn="l"/>
            <a:r>
              <a:rPr lang="fr-FR" sz="2800" b="1" dirty="0" smtClean="0"/>
              <a:t>4- </a:t>
            </a:r>
            <a:r>
              <a:rPr lang="fr-FR" sz="2800" b="1" dirty="0" err="1" smtClean="0"/>
              <a:t>Integration</a:t>
            </a:r>
            <a:r>
              <a:rPr lang="fr-FR" sz="2800" b="1" dirty="0" smtClean="0"/>
              <a:t> of Long </a:t>
            </a:r>
            <a:r>
              <a:rPr lang="fr-FR" sz="2800" b="1" dirty="0" err="1" smtClean="0"/>
              <a:t>Term</a:t>
            </a:r>
            <a:r>
              <a:rPr lang="fr-FR" sz="2800" b="1" dirty="0" smtClean="0"/>
              <a:t> </a:t>
            </a:r>
            <a:r>
              <a:rPr lang="fr-FR" sz="2800" b="1" dirty="0" err="1" smtClean="0"/>
              <a:t>unemployment</a:t>
            </a:r>
            <a:endParaRPr lang="fr-FR" sz="2800" b="1" dirty="0"/>
          </a:p>
        </p:txBody>
      </p:sp>
      <p:sp>
        <p:nvSpPr>
          <p:cNvPr id="3" name="Espace réservé du contenu 2"/>
          <p:cNvSpPr>
            <a:spLocks noGrp="1"/>
          </p:cNvSpPr>
          <p:nvPr>
            <p:ph idx="1"/>
          </p:nvPr>
        </p:nvSpPr>
        <p:spPr>
          <a:xfrm>
            <a:off x="251520" y="1340768"/>
            <a:ext cx="8435280" cy="4785395"/>
          </a:xfrm>
        </p:spPr>
        <p:txBody>
          <a:bodyPr>
            <a:normAutofit fontScale="55000" lnSpcReduction="20000"/>
          </a:bodyPr>
          <a:lstStyle/>
          <a:p>
            <a:r>
              <a:rPr lang="fr-FR" sz="4400" b="1" dirty="0" smtClean="0">
                <a:latin typeface="Open Sans"/>
              </a:rPr>
              <a:t>New EU initiative for 2016</a:t>
            </a:r>
          </a:p>
          <a:p>
            <a:r>
              <a:rPr lang="fr-FR" sz="4400" b="1" dirty="0" smtClean="0">
                <a:latin typeface="Open Sans"/>
              </a:rPr>
              <a:t>Three Pillars </a:t>
            </a:r>
            <a:endParaRPr lang="fr-FR" sz="3400" b="1" dirty="0" smtClean="0">
              <a:latin typeface="Open Sans"/>
            </a:endParaRPr>
          </a:p>
          <a:p>
            <a:pPr lvl="2"/>
            <a:r>
              <a:rPr lang="en-GB" sz="3300" dirty="0">
                <a:latin typeface="Open Sans"/>
              </a:rPr>
              <a:t>R</a:t>
            </a:r>
            <a:r>
              <a:rPr lang="en-GB" sz="3300" dirty="0" smtClean="0">
                <a:latin typeface="Open Sans"/>
              </a:rPr>
              <a:t>egistration</a:t>
            </a:r>
            <a:r>
              <a:rPr lang="en-GB" sz="3300" dirty="0">
                <a:latin typeface="Open Sans"/>
              </a:rPr>
              <a:t>, </a:t>
            </a:r>
            <a:endParaRPr lang="en-GB" sz="3300" dirty="0" smtClean="0">
              <a:latin typeface="Open Sans"/>
            </a:endParaRPr>
          </a:p>
          <a:p>
            <a:pPr lvl="2"/>
            <a:r>
              <a:rPr lang="en-GB" sz="3300" dirty="0" smtClean="0">
                <a:latin typeface="Open Sans"/>
              </a:rPr>
              <a:t>Individual </a:t>
            </a:r>
            <a:r>
              <a:rPr lang="en-GB" sz="3300" dirty="0">
                <a:latin typeface="Open Sans"/>
              </a:rPr>
              <a:t>assessment </a:t>
            </a:r>
            <a:endParaRPr lang="en-GB" sz="3300" dirty="0" smtClean="0">
              <a:latin typeface="Open Sans"/>
            </a:endParaRPr>
          </a:p>
          <a:p>
            <a:pPr lvl="2"/>
            <a:r>
              <a:rPr lang="en-GB" sz="3300" dirty="0">
                <a:latin typeface="Open Sans"/>
              </a:rPr>
              <a:t>J</a:t>
            </a:r>
            <a:r>
              <a:rPr lang="en-GB" sz="3300" dirty="0" smtClean="0">
                <a:latin typeface="Open Sans"/>
              </a:rPr>
              <a:t>ob </a:t>
            </a:r>
            <a:r>
              <a:rPr lang="en-GB" sz="3300" dirty="0">
                <a:latin typeface="Open Sans"/>
              </a:rPr>
              <a:t>integration </a:t>
            </a:r>
            <a:r>
              <a:rPr lang="en-GB" sz="3300" dirty="0" smtClean="0">
                <a:latin typeface="Open Sans"/>
              </a:rPr>
              <a:t>agreement at the latest at 18 months of unemployment</a:t>
            </a:r>
            <a:endParaRPr lang="en-GB" sz="2900" dirty="0" smtClean="0">
              <a:latin typeface="Open Sans"/>
            </a:endParaRPr>
          </a:p>
          <a:p>
            <a:r>
              <a:rPr lang="en-GB" sz="4400" b="1" dirty="0" smtClean="0">
                <a:latin typeface="Open Sans"/>
              </a:rPr>
              <a:t>Four Principles for PES implementation</a:t>
            </a:r>
          </a:p>
          <a:p>
            <a:pPr lvl="2" algn="just">
              <a:lnSpc>
                <a:spcPct val="115000"/>
              </a:lnSpc>
              <a:buFont typeface="Symbol"/>
              <a:buChar char=""/>
            </a:pPr>
            <a:r>
              <a:rPr lang="en-GB" sz="3300" dirty="0">
                <a:latin typeface="Open Sans"/>
                <a:ea typeface="Calibri"/>
                <a:cs typeface="Times New Roman"/>
              </a:rPr>
              <a:t>D</a:t>
            </a:r>
            <a:r>
              <a:rPr lang="en-GB" sz="3300" dirty="0" smtClean="0">
                <a:latin typeface="Open Sans"/>
                <a:ea typeface="Calibri"/>
                <a:cs typeface="Times New Roman"/>
              </a:rPr>
              <a:t>esign </a:t>
            </a:r>
            <a:r>
              <a:rPr lang="en-GB" sz="3300" dirty="0">
                <a:latin typeface="Open Sans"/>
                <a:ea typeface="Calibri"/>
                <a:cs typeface="Times New Roman"/>
              </a:rPr>
              <a:t>of Individual Action Plans (IAPs</a:t>
            </a:r>
            <a:r>
              <a:rPr lang="en-GB" sz="3300" dirty="0" smtClean="0">
                <a:latin typeface="Open Sans"/>
                <a:ea typeface="Calibri"/>
                <a:cs typeface="Times New Roman"/>
              </a:rPr>
              <a:t>), individualised case management and tailored services</a:t>
            </a:r>
            <a:endParaRPr lang="fr-FR" sz="3300" dirty="0">
              <a:latin typeface="Open Sans"/>
              <a:ea typeface="Calibri"/>
              <a:cs typeface="Times New Roman"/>
            </a:endParaRPr>
          </a:p>
          <a:p>
            <a:pPr lvl="2" algn="just">
              <a:lnSpc>
                <a:spcPct val="115000"/>
              </a:lnSpc>
              <a:buFont typeface="Symbol"/>
              <a:buChar char=""/>
            </a:pPr>
            <a:r>
              <a:rPr lang="en-GB" sz="3300" dirty="0">
                <a:latin typeface="Open Sans"/>
                <a:ea typeface="Calibri"/>
                <a:cs typeface="Times New Roman"/>
              </a:rPr>
              <a:t>Provision of single points of </a:t>
            </a:r>
            <a:r>
              <a:rPr lang="en-GB" sz="3300" dirty="0" smtClean="0">
                <a:latin typeface="Open Sans"/>
                <a:ea typeface="Calibri"/>
                <a:cs typeface="Times New Roman"/>
              </a:rPr>
              <a:t>contact (integrated approach/coordinated support offer, personal and individual contacts)</a:t>
            </a:r>
            <a:endParaRPr lang="fr-FR" sz="3300" dirty="0">
              <a:latin typeface="Open Sans"/>
              <a:ea typeface="Calibri"/>
              <a:cs typeface="Times New Roman"/>
            </a:endParaRPr>
          </a:p>
          <a:p>
            <a:pPr lvl="2" algn="just">
              <a:lnSpc>
                <a:spcPct val="115000"/>
              </a:lnSpc>
              <a:buFont typeface="Symbol"/>
              <a:buChar char=""/>
            </a:pPr>
            <a:r>
              <a:rPr lang="en-GB" sz="3300" dirty="0">
                <a:latin typeface="Open Sans"/>
                <a:ea typeface="Calibri"/>
                <a:cs typeface="Times New Roman"/>
              </a:rPr>
              <a:t>Employer </a:t>
            </a:r>
            <a:r>
              <a:rPr lang="en-GB" sz="3300" dirty="0" smtClean="0">
                <a:latin typeface="Open Sans"/>
                <a:ea typeface="Calibri"/>
                <a:cs typeface="Times New Roman"/>
              </a:rPr>
              <a:t>services (partnership; enriching services for employers ; targeted financial incentives ; post placement support ; building training programmes with employers ; work based training)</a:t>
            </a:r>
          </a:p>
          <a:p>
            <a:pPr lvl="2" algn="just">
              <a:lnSpc>
                <a:spcPct val="115000"/>
              </a:lnSpc>
              <a:buFont typeface="Symbol"/>
              <a:buChar char=""/>
            </a:pPr>
            <a:r>
              <a:rPr lang="en-GB" sz="3300" dirty="0" smtClean="0">
                <a:latin typeface="Open Sans"/>
                <a:ea typeface="Calibri"/>
                <a:cs typeface="Times New Roman"/>
              </a:rPr>
              <a:t>Early </a:t>
            </a:r>
            <a:r>
              <a:rPr lang="en-GB" sz="3300" dirty="0">
                <a:latin typeface="Open Sans"/>
                <a:ea typeface="Calibri"/>
                <a:cs typeface="Times New Roman"/>
              </a:rPr>
              <a:t>intervention and </a:t>
            </a:r>
            <a:r>
              <a:rPr lang="en-GB" sz="3300" dirty="0" smtClean="0">
                <a:latin typeface="Open Sans"/>
                <a:ea typeface="Calibri"/>
                <a:cs typeface="Times New Roman"/>
              </a:rPr>
              <a:t>prevention (gradual approach ; rights and obligations process ; mutual commitments- Activation, benefits, social services building on existing entitlements)</a:t>
            </a:r>
            <a:endParaRPr lang="fr-FR" sz="3300" dirty="0">
              <a:latin typeface="Open Sans"/>
              <a:ea typeface="Calibri"/>
              <a:cs typeface="Times New Roman"/>
            </a:endParaRPr>
          </a:p>
          <a:p>
            <a:endParaRPr lang="fr-FR" sz="4000" dirty="0"/>
          </a:p>
        </p:txBody>
      </p:sp>
      <p:sp>
        <p:nvSpPr>
          <p:cNvPr id="4" name="Espace réservé du numéro de diapositive 3"/>
          <p:cNvSpPr>
            <a:spLocks noGrp="1"/>
          </p:cNvSpPr>
          <p:nvPr>
            <p:ph type="sldNum" sz="quarter" idx="12"/>
          </p:nvPr>
        </p:nvSpPr>
        <p:spPr/>
        <p:txBody>
          <a:bodyPr/>
          <a:lstStyle/>
          <a:p>
            <a:fld id="{8F36D1C8-924A-493A-88FC-9584542CD428}" type="slidenum">
              <a:rPr lang="zh-CN" altLang="en-US" smtClean="0"/>
              <a:pPr/>
              <a:t>18</a:t>
            </a:fld>
            <a:endParaRPr lang="zh-CN" altLang="en-US"/>
          </a:p>
        </p:txBody>
      </p:sp>
    </p:spTree>
    <p:extLst>
      <p:ext uri="{BB962C8B-B14F-4D97-AF65-F5344CB8AC3E}">
        <p14:creationId xmlns:p14="http://schemas.microsoft.com/office/powerpoint/2010/main" val="2793374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435280" cy="1143000"/>
          </a:xfrm>
        </p:spPr>
        <p:txBody>
          <a:bodyPr/>
          <a:lstStyle/>
          <a:p>
            <a:pPr algn="l"/>
            <a:r>
              <a:rPr lang="fr-FR" sz="2800" b="1" dirty="0" smtClean="0"/>
              <a:t>4- Training and </a:t>
            </a:r>
            <a:r>
              <a:rPr lang="fr-FR" sz="2800" b="1" dirty="0" err="1"/>
              <a:t>S</a:t>
            </a:r>
            <a:r>
              <a:rPr lang="fr-FR" sz="2800" b="1" dirty="0" err="1" smtClean="0"/>
              <a:t>kills</a:t>
            </a:r>
            <a:r>
              <a:rPr lang="fr-FR" sz="2800" b="1" dirty="0" smtClean="0"/>
              <a:t> programmes </a:t>
            </a:r>
            <a:endParaRPr lang="fr-FR" sz="2800" b="1" dirty="0"/>
          </a:p>
        </p:txBody>
      </p:sp>
      <p:sp>
        <p:nvSpPr>
          <p:cNvPr id="3" name="Espace réservé du contenu 2"/>
          <p:cNvSpPr>
            <a:spLocks noGrp="1"/>
          </p:cNvSpPr>
          <p:nvPr>
            <p:ph idx="1"/>
          </p:nvPr>
        </p:nvSpPr>
        <p:spPr>
          <a:xfrm>
            <a:off x="323528" y="1268760"/>
            <a:ext cx="8363272" cy="4857403"/>
          </a:xfrm>
        </p:spPr>
        <p:txBody>
          <a:bodyPr>
            <a:normAutofit fontScale="92500"/>
          </a:bodyPr>
          <a:lstStyle/>
          <a:p>
            <a:r>
              <a:rPr lang="en-US" sz="2400" b="1" dirty="0" smtClean="0">
                <a:latin typeface="Open Sans"/>
              </a:rPr>
              <a:t>Lessons from training provision analysis for low and inadequate basic skills</a:t>
            </a:r>
          </a:p>
          <a:p>
            <a:pPr lvl="1"/>
            <a:r>
              <a:rPr lang="en-US" sz="2000" dirty="0" smtClean="0">
                <a:latin typeface="Open Sans"/>
              </a:rPr>
              <a:t>Potential to support </a:t>
            </a:r>
            <a:r>
              <a:rPr lang="en-US" sz="2000" dirty="0" err="1" smtClean="0">
                <a:latin typeface="Open Sans"/>
              </a:rPr>
              <a:t>labour</a:t>
            </a:r>
            <a:r>
              <a:rPr lang="en-US" sz="2000" dirty="0" smtClean="0">
                <a:latin typeface="Open Sans"/>
              </a:rPr>
              <a:t> market efficiency (as a response to structural unemployment)</a:t>
            </a:r>
          </a:p>
          <a:p>
            <a:pPr lvl="1"/>
            <a:r>
              <a:rPr lang="en-US" sz="2000" dirty="0" smtClean="0">
                <a:latin typeface="Open Sans"/>
              </a:rPr>
              <a:t>Training courses </a:t>
            </a:r>
          </a:p>
          <a:p>
            <a:pPr lvl="2"/>
            <a:r>
              <a:rPr lang="en-US" sz="1600" dirty="0" smtClean="0">
                <a:latin typeface="Open Sans"/>
              </a:rPr>
              <a:t>need an appropriate mix of generic and vocational skills </a:t>
            </a:r>
          </a:p>
          <a:p>
            <a:pPr lvl="2"/>
            <a:r>
              <a:rPr lang="en-US" sz="1600" dirty="0" smtClean="0">
                <a:latin typeface="Open Sans"/>
              </a:rPr>
              <a:t>should target to low skills and LTU</a:t>
            </a:r>
          </a:p>
          <a:p>
            <a:pPr lvl="2"/>
            <a:r>
              <a:rPr lang="en-US" sz="1600" dirty="0" smtClean="0">
                <a:latin typeface="Open Sans"/>
              </a:rPr>
              <a:t>tend to be well tailored to the job seekers potential</a:t>
            </a:r>
          </a:p>
          <a:p>
            <a:pPr lvl="2"/>
            <a:r>
              <a:rPr lang="en-US" sz="1600" dirty="0" smtClean="0">
                <a:latin typeface="Open Sans"/>
              </a:rPr>
              <a:t>should meet employers’ skills need</a:t>
            </a:r>
          </a:p>
          <a:p>
            <a:pPr lvl="1"/>
            <a:r>
              <a:rPr lang="en-US" sz="2000" dirty="0" smtClean="0">
                <a:latin typeface="Open Sans"/>
              </a:rPr>
              <a:t>Schemes providing experience as close as possible to working life tend to be more effective</a:t>
            </a:r>
          </a:p>
          <a:p>
            <a:pPr lvl="1"/>
            <a:r>
              <a:rPr lang="en-US" sz="2000" dirty="0" smtClean="0">
                <a:latin typeface="Open Sans"/>
              </a:rPr>
              <a:t>Employer involvement is crucial (combination of formal training and practical training)</a:t>
            </a:r>
          </a:p>
          <a:p>
            <a:pPr lvl="1"/>
            <a:r>
              <a:rPr lang="en-US" sz="2000" dirty="0" smtClean="0">
                <a:latin typeface="Open Sans"/>
              </a:rPr>
              <a:t>Individual action plan and guidance and follow up for beneficiaries of training, with a view of keeping them on a lifelong learning pathway</a:t>
            </a:r>
          </a:p>
          <a:p>
            <a:pPr lvl="1"/>
            <a:endParaRPr lang="en-US" sz="2000" dirty="0" smtClean="0"/>
          </a:p>
          <a:p>
            <a:endParaRPr lang="en-US" dirty="0"/>
          </a:p>
        </p:txBody>
      </p:sp>
      <p:sp>
        <p:nvSpPr>
          <p:cNvPr id="4" name="Espace réservé du numéro de diapositive 3"/>
          <p:cNvSpPr>
            <a:spLocks noGrp="1"/>
          </p:cNvSpPr>
          <p:nvPr>
            <p:ph type="sldNum" sz="quarter" idx="12"/>
          </p:nvPr>
        </p:nvSpPr>
        <p:spPr/>
        <p:txBody>
          <a:bodyPr/>
          <a:lstStyle/>
          <a:p>
            <a:fld id="{8F36D1C8-924A-493A-88FC-9584542CD428}" type="slidenum">
              <a:rPr lang="zh-CN" altLang="en-US" smtClean="0"/>
              <a:pPr/>
              <a:t>19</a:t>
            </a:fld>
            <a:endParaRPr lang="zh-CN" altLang="en-US"/>
          </a:p>
        </p:txBody>
      </p:sp>
    </p:spTree>
    <p:extLst>
      <p:ext uri="{BB962C8B-B14F-4D97-AF65-F5344CB8AC3E}">
        <p14:creationId xmlns:p14="http://schemas.microsoft.com/office/powerpoint/2010/main" val="4095549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lgn="ctr">
              <a:buNone/>
            </a:pPr>
            <a:r>
              <a:rPr lang="fr-BE" altLang="zh-CN" b="1" dirty="0" err="1" smtClean="0">
                <a:solidFill>
                  <a:schemeClr val="accent1">
                    <a:lumMod val="50000"/>
                  </a:schemeClr>
                </a:solidFill>
                <a:latin typeface="Times New Roman" pitchFamily="18" charset="0"/>
                <a:ea typeface="仿宋" pitchFamily="49" charset="-122"/>
                <a:cs typeface="Times New Roman" pitchFamily="18" charset="0"/>
              </a:rPr>
              <a:t>Employment</a:t>
            </a:r>
            <a:r>
              <a:rPr lang="fr-BE" altLang="zh-CN" b="1" dirty="0" smtClean="0">
                <a:solidFill>
                  <a:schemeClr val="accent1">
                    <a:lumMod val="50000"/>
                  </a:schemeClr>
                </a:solidFill>
                <a:latin typeface="Times New Roman" pitchFamily="18" charset="0"/>
                <a:ea typeface="仿宋" pitchFamily="49" charset="-122"/>
                <a:cs typeface="Times New Roman" pitchFamily="18" charset="0"/>
              </a:rPr>
              <a:t> </a:t>
            </a:r>
            <a:r>
              <a:rPr lang="fr-BE" altLang="zh-CN" b="1" dirty="0" err="1" smtClean="0">
                <a:solidFill>
                  <a:schemeClr val="accent1">
                    <a:lumMod val="50000"/>
                  </a:schemeClr>
                </a:solidFill>
                <a:latin typeface="Times New Roman" pitchFamily="18" charset="0"/>
                <a:ea typeface="仿宋" pitchFamily="49" charset="-122"/>
                <a:cs typeface="Times New Roman" pitchFamily="18" charset="0"/>
              </a:rPr>
              <a:t>Policies</a:t>
            </a:r>
            <a:r>
              <a:rPr lang="fr-BE" altLang="zh-CN" b="1" dirty="0" smtClean="0">
                <a:solidFill>
                  <a:schemeClr val="accent1">
                    <a:lumMod val="50000"/>
                  </a:schemeClr>
                </a:solidFill>
                <a:latin typeface="Times New Roman" pitchFamily="18" charset="0"/>
                <a:ea typeface="仿宋" pitchFamily="49" charset="-122"/>
                <a:cs typeface="Times New Roman" pitchFamily="18" charset="0"/>
              </a:rPr>
              <a:t> </a:t>
            </a:r>
            <a:r>
              <a:rPr lang="en-US" altLang="zh-CN" b="1" dirty="0" smtClean="0">
                <a:solidFill>
                  <a:schemeClr val="accent1">
                    <a:lumMod val="50000"/>
                  </a:schemeClr>
                </a:solidFill>
                <a:latin typeface="Times New Roman" pitchFamily="18" charset="0"/>
                <a:ea typeface="仿宋" pitchFamily="49" charset="-122"/>
                <a:cs typeface="Times New Roman" pitchFamily="18" charset="0"/>
              </a:rPr>
              <a:t>supporting</a:t>
            </a:r>
            <a:r>
              <a:rPr lang="fr-BE" altLang="zh-CN" b="1" dirty="0" smtClean="0">
                <a:solidFill>
                  <a:schemeClr val="accent1">
                    <a:lumMod val="50000"/>
                  </a:schemeClr>
                </a:solidFill>
                <a:latin typeface="Times New Roman" pitchFamily="18" charset="0"/>
                <a:ea typeface="仿宋" pitchFamily="49" charset="-122"/>
                <a:cs typeface="Times New Roman" pitchFamily="18" charset="0"/>
              </a:rPr>
              <a:t> Access and Return to </a:t>
            </a:r>
            <a:r>
              <a:rPr lang="fr-BE" altLang="zh-CN" b="1" dirty="0" err="1" smtClean="0">
                <a:solidFill>
                  <a:schemeClr val="accent1">
                    <a:lumMod val="50000"/>
                  </a:schemeClr>
                </a:solidFill>
                <a:latin typeface="Times New Roman" pitchFamily="18" charset="0"/>
                <a:ea typeface="仿宋" pitchFamily="49" charset="-122"/>
                <a:cs typeface="Times New Roman" pitchFamily="18" charset="0"/>
              </a:rPr>
              <a:t>Work</a:t>
            </a:r>
            <a:endParaRPr lang="fr-BE" altLang="zh-CN" b="1" dirty="0" smtClean="0">
              <a:solidFill>
                <a:schemeClr val="accent1">
                  <a:lumMod val="50000"/>
                </a:schemeClr>
              </a:solidFill>
              <a:latin typeface="Times New Roman" pitchFamily="18" charset="0"/>
              <a:ea typeface="仿宋" pitchFamily="49" charset="-122"/>
              <a:cs typeface="Times New Roman" pitchFamily="18" charset="0"/>
            </a:endParaRPr>
          </a:p>
          <a:p>
            <a:pPr algn="ctr">
              <a:buNone/>
            </a:pPr>
            <a:endParaRPr lang="en-US" altLang="zh-CN" sz="1800" b="1" dirty="0" smtClean="0">
              <a:solidFill>
                <a:schemeClr val="accent1">
                  <a:lumMod val="50000"/>
                </a:schemeClr>
              </a:solidFill>
              <a:latin typeface="Times New Roman" pitchFamily="18" charset="0"/>
              <a:ea typeface="仿宋" pitchFamily="49" charset="-122"/>
              <a:cs typeface="Times New Roman" pitchFamily="18" charset="0"/>
            </a:endParaRPr>
          </a:p>
          <a:p>
            <a:pPr algn="ctr"/>
            <a:endParaRPr lang="en-US" altLang="zh-CN" b="1" dirty="0" smtClean="0">
              <a:solidFill>
                <a:schemeClr val="accent1">
                  <a:lumMod val="50000"/>
                </a:schemeClr>
              </a:solidFill>
              <a:latin typeface="仿宋" pitchFamily="49" charset="-122"/>
              <a:ea typeface="仿宋" pitchFamily="49" charset="-122"/>
            </a:endParaRPr>
          </a:p>
          <a:p>
            <a:pPr algn="ctr">
              <a:buNone/>
            </a:pPr>
            <a:r>
              <a:rPr lang="fr-FR" altLang="zh-CN" b="1" dirty="0" smtClean="0">
                <a:solidFill>
                  <a:schemeClr val="accent1">
                    <a:lumMod val="50000"/>
                  </a:schemeClr>
                </a:solidFill>
                <a:latin typeface="Times New Roman" pitchFamily="18" charset="0"/>
                <a:ea typeface="仿宋" pitchFamily="49" charset="-122"/>
                <a:cs typeface="Times New Roman" pitchFamily="18" charset="0"/>
              </a:rPr>
              <a:t>Annie GAUVIN </a:t>
            </a:r>
          </a:p>
          <a:p>
            <a:pPr algn="ctr">
              <a:buNone/>
            </a:pPr>
            <a:r>
              <a:rPr lang="fr-FR" altLang="zh-CN" sz="2400" b="1" dirty="0" err="1" smtClean="0">
                <a:solidFill>
                  <a:schemeClr val="accent1">
                    <a:lumMod val="50000"/>
                  </a:schemeClr>
                </a:solidFill>
                <a:latin typeface="Times New Roman" pitchFamily="18" charset="0"/>
                <a:ea typeface="仿宋" pitchFamily="49" charset="-122"/>
                <a:cs typeface="Times New Roman" pitchFamily="18" charset="0"/>
              </a:rPr>
              <a:t>Director</a:t>
            </a:r>
            <a:r>
              <a:rPr lang="fr-FR" altLang="zh-CN" sz="2400" b="1" dirty="0" smtClean="0">
                <a:solidFill>
                  <a:schemeClr val="accent1">
                    <a:lumMod val="50000"/>
                  </a:schemeClr>
                </a:solidFill>
                <a:latin typeface="Times New Roman" pitchFamily="18" charset="0"/>
                <a:ea typeface="仿宋" pitchFamily="49" charset="-122"/>
                <a:cs typeface="Times New Roman" pitchFamily="18" charset="0"/>
              </a:rPr>
              <a:t> for International </a:t>
            </a:r>
            <a:r>
              <a:rPr lang="fr-FR" altLang="zh-CN" sz="2400" b="1" dirty="0" err="1" smtClean="0">
                <a:solidFill>
                  <a:schemeClr val="accent1">
                    <a:lumMod val="50000"/>
                  </a:schemeClr>
                </a:solidFill>
                <a:latin typeface="Times New Roman" pitchFamily="18" charset="0"/>
                <a:ea typeface="仿宋" pitchFamily="49" charset="-122"/>
                <a:cs typeface="Times New Roman" pitchFamily="18" charset="0"/>
              </a:rPr>
              <a:t>Affairs</a:t>
            </a:r>
            <a:r>
              <a:rPr lang="fr-FR" altLang="zh-CN" sz="2400" b="1" dirty="0" smtClean="0">
                <a:solidFill>
                  <a:schemeClr val="accent1">
                    <a:lumMod val="50000"/>
                  </a:schemeClr>
                </a:solidFill>
                <a:latin typeface="Times New Roman" pitchFamily="18" charset="0"/>
                <a:ea typeface="仿宋" pitchFamily="49" charset="-122"/>
                <a:cs typeface="Times New Roman" pitchFamily="18" charset="0"/>
              </a:rPr>
              <a:t> and </a:t>
            </a:r>
            <a:r>
              <a:rPr lang="en-US" altLang="zh-CN" sz="2400" b="1" dirty="0" smtClean="0">
                <a:solidFill>
                  <a:schemeClr val="accent1">
                    <a:lumMod val="50000"/>
                  </a:schemeClr>
                </a:solidFill>
                <a:latin typeface="Times New Roman" pitchFamily="18" charset="0"/>
                <a:ea typeface="仿宋" pitchFamily="49" charset="-122"/>
                <a:cs typeface="Times New Roman" pitchFamily="18" charset="0"/>
              </a:rPr>
              <a:t>Relationships</a:t>
            </a:r>
            <a:r>
              <a:rPr lang="fr-FR" altLang="zh-CN" sz="2400" b="1" dirty="0" smtClean="0">
                <a:solidFill>
                  <a:schemeClr val="accent1">
                    <a:lumMod val="50000"/>
                  </a:schemeClr>
                </a:solidFill>
                <a:latin typeface="Times New Roman" pitchFamily="18" charset="0"/>
                <a:ea typeface="仿宋" pitchFamily="49" charset="-122"/>
                <a:cs typeface="Times New Roman" pitchFamily="18" charset="0"/>
              </a:rPr>
              <a:t> </a:t>
            </a:r>
          </a:p>
          <a:p>
            <a:pPr algn="ctr">
              <a:buNone/>
            </a:pPr>
            <a:r>
              <a:rPr lang="fr-FR" altLang="zh-CN" sz="2400" b="1" dirty="0">
                <a:solidFill>
                  <a:schemeClr val="accent1">
                    <a:lumMod val="50000"/>
                  </a:schemeClr>
                </a:solidFill>
                <a:latin typeface="Times New Roman" pitchFamily="18" charset="0"/>
                <a:ea typeface="仿宋" pitchFamily="49" charset="-122"/>
                <a:cs typeface="Times New Roman" pitchFamily="18" charset="0"/>
              </a:rPr>
              <a:t>F</a:t>
            </a:r>
            <a:r>
              <a:rPr lang="en-US" altLang="zh-CN" sz="2400" b="1" dirty="0" err="1" smtClean="0">
                <a:solidFill>
                  <a:schemeClr val="accent1">
                    <a:lumMod val="50000"/>
                  </a:schemeClr>
                </a:solidFill>
                <a:latin typeface="Times New Roman" pitchFamily="18" charset="0"/>
                <a:ea typeface="仿宋" pitchFamily="49" charset="-122"/>
                <a:cs typeface="Times New Roman" pitchFamily="18" charset="0"/>
              </a:rPr>
              <a:t>rench</a:t>
            </a:r>
            <a:r>
              <a:rPr lang="en-US" altLang="zh-CN" sz="2400" b="1" dirty="0" smtClean="0">
                <a:solidFill>
                  <a:schemeClr val="accent1">
                    <a:lumMod val="50000"/>
                  </a:schemeClr>
                </a:solidFill>
                <a:latin typeface="Times New Roman" pitchFamily="18" charset="0"/>
                <a:ea typeface="仿宋" pitchFamily="49" charset="-122"/>
                <a:cs typeface="Times New Roman" pitchFamily="18" charset="0"/>
              </a:rPr>
              <a:t> Public Employment Service (</a:t>
            </a:r>
            <a:r>
              <a:rPr lang="en-US" altLang="zh-CN" sz="2400" b="1" dirty="0" err="1" smtClean="0">
                <a:solidFill>
                  <a:schemeClr val="accent1">
                    <a:lumMod val="50000"/>
                  </a:schemeClr>
                </a:solidFill>
                <a:latin typeface="Times New Roman" pitchFamily="18" charset="0"/>
                <a:ea typeface="仿宋" pitchFamily="49" charset="-122"/>
                <a:cs typeface="Times New Roman" pitchFamily="18" charset="0"/>
              </a:rPr>
              <a:t>Pôle</a:t>
            </a:r>
            <a:r>
              <a:rPr lang="en-US" altLang="zh-CN" sz="2400" b="1" dirty="0" smtClean="0">
                <a:solidFill>
                  <a:schemeClr val="accent1">
                    <a:lumMod val="50000"/>
                  </a:schemeClr>
                </a:solidFill>
                <a:latin typeface="Times New Roman" pitchFamily="18" charset="0"/>
                <a:ea typeface="仿宋" pitchFamily="49" charset="-122"/>
                <a:cs typeface="Times New Roman" pitchFamily="18" charset="0"/>
              </a:rPr>
              <a:t> </a:t>
            </a:r>
            <a:r>
              <a:rPr lang="en-US" altLang="zh-CN" sz="2400" b="1" dirty="0" err="1" smtClean="0">
                <a:solidFill>
                  <a:schemeClr val="accent1">
                    <a:lumMod val="50000"/>
                  </a:schemeClr>
                </a:solidFill>
                <a:latin typeface="Times New Roman" pitchFamily="18" charset="0"/>
                <a:ea typeface="仿宋" pitchFamily="49" charset="-122"/>
                <a:cs typeface="Times New Roman" pitchFamily="18" charset="0"/>
              </a:rPr>
              <a:t>emploi</a:t>
            </a:r>
            <a:r>
              <a:rPr lang="en-US" altLang="zh-CN" sz="2400" b="1" dirty="0" smtClean="0">
                <a:solidFill>
                  <a:schemeClr val="accent1">
                    <a:lumMod val="50000"/>
                  </a:schemeClr>
                </a:solidFill>
                <a:latin typeface="Times New Roman" pitchFamily="18" charset="0"/>
                <a:ea typeface="仿宋" pitchFamily="49" charset="-122"/>
                <a:cs typeface="Times New Roman" pitchFamily="18" charset="0"/>
              </a:rPr>
              <a:t>)</a:t>
            </a:r>
          </a:p>
          <a:p>
            <a:pPr algn="ctr">
              <a:buNone/>
            </a:pPr>
            <a:r>
              <a:rPr lang="en-US" altLang="zh-CN" sz="1600" b="1" dirty="0">
                <a:solidFill>
                  <a:schemeClr val="accent1">
                    <a:lumMod val="50000"/>
                  </a:schemeClr>
                </a:solidFill>
                <a:latin typeface="Times New Roman" pitchFamily="18" charset="0"/>
                <a:ea typeface="仿宋" pitchFamily="49" charset="-122"/>
                <a:cs typeface="Times New Roman" pitchFamily="18" charset="0"/>
                <a:hlinkClick r:id="rId3"/>
              </a:rPr>
              <a:t>a</a:t>
            </a:r>
            <a:r>
              <a:rPr lang="en-US" altLang="zh-CN" sz="1600" b="1" dirty="0" smtClean="0">
                <a:solidFill>
                  <a:schemeClr val="accent1">
                    <a:lumMod val="50000"/>
                  </a:schemeClr>
                </a:solidFill>
                <a:latin typeface="Times New Roman" pitchFamily="18" charset="0"/>
                <a:ea typeface="仿宋" pitchFamily="49" charset="-122"/>
                <a:cs typeface="Times New Roman" pitchFamily="18" charset="0"/>
                <a:hlinkClick r:id="rId3"/>
              </a:rPr>
              <a:t>nnie.gauvin@pole-emploi.fr</a:t>
            </a:r>
            <a:r>
              <a:rPr lang="en-US" altLang="zh-CN" sz="1600" b="1" dirty="0" smtClean="0">
                <a:solidFill>
                  <a:schemeClr val="accent1">
                    <a:lumMod val="50000"/>
                  </a:schemeClr>
                </a:solidFill>
                <a:latin typeface="Times New Roman" pitchFamily="18" charset="0"/>
                <a:ea typeface="仿宋" pitchFamily="49" charset="-122"/>
                <a:cs typeface="Times New Roman" pitchFamily="18" charset="0"/>
              </a:rPr>
              <a:t> </a:t>
            </a:r>
          </a:p>
          <a:p>
            <a:pPr algn="ctr">
              <a:buNone/>
            </a:pPr>
            <a:endParaRPr lang="en-US" altLang="zh-CN" sz="1600" b="1" dirty="0">
              <a:solidFill>
                <a:schemeClr val="accent1">
                  <a:lumMod val="50000"/>
                </a:schemeClr>
              </a:solidFill>
              <a:latin typeface="Times New Roman" pitchFamily="18" charset="0"/>
              <a:ea typeface="仿宋" pitchFamily="49" charset="-122"/>
              <a:cs typeface="Times New Roman" pitchFamily="18" charset="0"/>
            </a:endParaRPr>
          </a:p>
          <a:p>
            <a:pPr algn="ctr">
              <a:buNone/>
            </a:pPr>
            <a:endParaRPr lang="en-US" altLang="zh-CN" sz="1600" b="1" dirty="0" smtClean="0">
              <a:solidFill>
                <a:schemeClr val="accent1">
                  <a:lumMod val="50000"/>
                </a:schemeClr>
              </a:solidFill>
              <a:latin typeface="Times New Roman" pitchFamily="18" charset="0"/>
              <a:ea typeface="仿宋" pitchFamily="49" charset="-122"/>
              <a:cs typeface="Times New Roman" pitchFamily="18" charset="0"/>
            </a:endParaRPr>
          </a:p>
          <a:p>
            <a:pPr algn="ctr">
              <a:buNone/>
            </a:pPr>
            <a:endParaRPr lang="en-US" altLang="zh-CN" b="1" dirty="0" smtClean="0">
              <a:solidFill>
                <a:schemeClr val="accent1">
                  <a:lumMod val="50000"/>
                </a:schemeClr>
              </a:solidFill>
              <a:latin typeface="Times New Roman" pitchFamily="18" charset="0"/>
              <a:ea typeface="仿宋" pitchFamily="49" charset="-122"/>
              <a:cs typeface="Times New Roman" pitchFamily="18" charset="0"/>
            </a:endParaRPr>
          </a:p>
          <a:p>
            <a:endParaRPr lang="zh-CN" altLang="en-GB" sz="4400" b="1" dirty="0" smtClean="0">
              <a:solidFill>
                <a:schemeClr val="accent1">
                  <a:lumMod val="50000"/>
                </a:schemeClr>
              </a:solidFill>
              <a:latin typeface="Optane"/>
            </a:endParaRPr>
          </a:p>
          <a:p>
            <a:endParaRPr lang="zh-CN" alt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5" y="5473416"/>
            <a:ext cx="781314" cy="899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2"/>
          </p:nvPr>
        </p:nvSpPr>
        <p:spPr/>
        <p:txBody>
          <a:bodyPr/>
          <a:lstStyle/>
          <a:p>
            <a:fld id="{8F36D1C8-924A-493A-88FC-9584542CD428}" type="slidenum">
              <a:rPr lang="zh-CN" altLang="en-US" smtClean="0"/>
              <a:pPr/>
              <a:t>2</a:t>
            </a:fld>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507288" cy="1143000"/>
          </a:xfrm>
        </p:spPr>
        <p:txBody>
          <a:bodyPr/>
          <a:lstStyle/>
          <a:p>
            <a:pPr algn="l"/>
            <a:r>
              <a:rPr lang="fr-FR" sz="2800" b="1" dirty="0" smtClean="0"/>
              <a:t>5- </a:t>
            </a:r>
            <a:r>
              <a:rPr lang="fr-FR" sz="2800" b="1" dirty="0" err="1" smtClean="0"/>
              <a:t>Stylised</a:t>
            </a:r>
            <a:r>
              <a:rPr lang="fr-FR" sz="2800" b="1" dirty="0" smtClean="0"/>
              <a:t> conclusions </a:t>
            </a:r>
            <a:r>
              <a:rPr lang="fr-FR" sz="2800" b="1" dirty="0" err="1" smtClean="0"/>
              <a:t>from</a:t>
            </a:r>
            <a:r>
              <a:rPr lang="fr-FR" sz="2800" b="1" dirty="0" smtClean="0"/>
              <a:t> </a:t>
            </a:r>
            <a:r>
              <a:rPr lang="fr-FR" sz="2800" b="1" dirty="0" err="1" smtClean="0"/>
              <a:t>evaluation</a:t>
            </a:r>
            <a:r>
              <a:rPr lang="fr-FR" sz="2800" b="1" dirty="0" smtClean="0"/>
              <a:t> </a:t>
            </a:r>
            <a:r>
              <a:rPr lang="fr-FR" sz="2800" b="1" dirty="0" err="1" smtClean="0"/>
              <a:t>studies</a:t>
            </a:r>
            <a:endParaRPr lang="fr-FR" sz="2800" b="1" dirty="0"/>
          </a:p>
        </p:txBody>
      </p:sp>
      <p:sp>
        <p:nvSpPr>
          <p:cNvPr id="3" name="Espace réservé du contenu 2"/>
          <p:cNvSpPr>
            <a:spLocks noGrp="1"/>
          </p:cNvSpPr>
          <p:nvPr>
            <p:ph idx="1"/>
          </p:nvPr>
        </p:nvSpPr>
        <p:spPr>
          <a:xfrm>
            <a:off x="251520" y="1052736"/>
            <a:ext cx="8435280" cy="5073427"/>
          </a:xfrm>
        </p:spPr>
        <p:txBody>
          <a:bodyPr/>
          <a:lstStyle/>
          <a:p>
            <a:r>
              <a:rPr lang="fr-FR" sz="2000" dirty="0" smtClean="0"/>
              <a:t>(J </a:t>
            </a:r>
            <a:r>
              <a:rPr lang="fr-FR" sz="2000" dirty="0" err="1" smtClean="0"/>
              <a:t>Kluve</a:t>
            </a:r>
            <a:r>
              <a:rPr lang="fr-FR" sz="2000" dirty="0" smtClean="0"/>
              <a:t> : A </a:t>
            </a:r>
            <a:r>
              <a:rPr lang="fr-FR" sz="2000" dirty="0" err="1" smtClean="0"/>
              <a:t>review</a:t>
            </a:r>
            <a:r>
              <a:rPr lang="fr-FR" sz="2000" dirty="0" smtClean="0"/>
              <a:t> of ALMP </a:t>
            </a:r>
            <a:r>
              <a:rPr lang="fr-FR" sz="2000" dirty="0" err="1" smtClean="0"/>
              <a:t>effectiveness</a:t>
            </a:r>
            <a:r>
              <a:rPr lang="fr-FR" sz="2000" dirty="0" smtClean="0"/>
              <a:t>- 2014)</a:t>
            </a:r>
          </a:p>
          <a:p>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2934939281"/>
              </p:ext>
            </p:extLst>
          </p:nvPr>
        </p:nvGraphicFramePr>
        <p:xfrm>
          <a:off x="467546" y="1695090"/>
          <a:ext cx="7992885" cy="4470213"/>
        </p:xfrm>
        <a:graphic>
          <a:graphicData uri="http://schemas.openxmlformats.org/drawingml/2006/table">
            <a:tbl>
              <a:tblPr firstRow="1" bandRow="1">
                <a:tableStyleId>{5C22544A-7EE6-4342-B048-85BDC9FD1C3A}</a:tableStyleId>
              </a:tblPr>
              <a:tblGrid>
                <a:gridCol w="1598577"/>
                <a:gridCol w="1598577"/>
                <a:gridCol w="1598577"/>
                <a:gridCol w="1598577"/>
                <a:gridCol w="1598577"/>
              </a:tblGrid>
              <a:tr h="928832">
                <a:tc>
                  <a:txBody>
                    <a:bodyPr/>
                    <a:lstStyle/>
                    <a:p>
                      <a:endParaRPr lang="fr-FR" dirty="0"/>
                    </a:p>
                  </a:txBody>
                  <a:tcPr/>
                </a:tc>
                <a:tc>
                  <a:txBody>
                    <a:bodyPr/>
                    <a:lstStyle/>
                    <a:p>
                      <a:r>
                        <a:rPr lang="fr-FR" dirty="0" smtClean="0"/>
                        <a:t>Job </a:t>
                      </a:r>
                      <a:r>
                        <a:rPr lang="fr-FR" dirty="0" err="1" smtClean="0"/>
                        <a:t>search</a:t>
                      </a:r>
                      <a:r>
                        <a:rPr lang="fr-FR" dirty="0" smtClean="0"/>
                        <a:t> Assistance</a:t>
                      </a:r>
                      <a:endParaRPr lang="fr-FR" dirty="0"/>
                    </a:p>
                  </a:txBody>
                  <a:tcPr/>
                </a:tc>
                <a:tc>
                  <a:txBody>
                    <a:bodyPr/>
                    <a:lstStyle/>
                    <a:p>
                      <a:r>
                        <a:rPr lang="fr-FR" dirty="0" smtClean="0"/>
                        <a:t>Training</a:t>
                      </a:r>
                      <a:endParaRPr lang="fr-FR" dirty="0"/>
                    </a:p>
                  </a:txBody>
                  <a:tcPr/>
                </a:tc>
                <a:tc>
                  <a:txBody>
                    <a:bodyPr/>
                    <a:lstStyle/>
                    <a:p>
                      <a:r>
                        <a:rPr lang="fr-FR" dirty="0" err="1" smtClean="0"/>
                        <a:t>Private</a:t>
                      </a:r>
                      <a:r>
                        <a:rPr lang="fr-FR" dirty="0" smtClean="0"/>
                        <a:t> </a:t>
                      </a:r>
                      <a:r>
                        <a:rPr lang="fr-FR" dirty="0" err="1" smtClean="0"/>
                        <a:t>sector</a:t>
                      </a:r>
                      <a:r>
                        <a:rPr lang="fr-FR" dirty="0" smtClean="0"/>
                        <a:t> </a:t>
                      </a:r>
                      <a:r>
                        <a:rPr lang="fr-FR" dirty="0" err="1" smtClean="0"/>
                        <a:t>Incentives</a:t>
                      </a:r>
                      <a:endParaRPr lang="fr-FR" dirty="0"/>
                    </a:p>
                  </a:txBody>
                  <a:tcPr/>
                </a:tc>
                <a:tc>
                  <a:txBody>
                    <a:bodyPr/>
                    <a:lstStyle/>
                    <a:p>
                      <a:r>
                        <a:rPr lang="fr-FR" dirty="0" smtClean="0"/>
                        <a:t>Public </a:t>
                      </a:r>
                      <a:r>
                        <a:rPr lang="fr-FR" dirty="0" err="1" smtClean="0"/>
                        <a:t>Employment</a:t>
                      </a:r>
                      <a:endParaRPr lang="fr-FR" dirty="0"/>
                    </a:p>
                  </a:txBody>
                  <a:tcPr/>
                </a:tc>
              </a:tr>
              <a:tr h="520469">
                <a:tc>
                  <a:txBody>
                    <a:bodyPr/>
                    <a:lstStyle/>
                    <a:p>
                      <a:r>
                        <a:rPr lang="fr-FR" dirty="0" err="1" smtClean="0"/>
                        <a:t>Cost</a:t>
                      </a:r>
                      <a:endParaRPr lang="fr-FR" dirty="0"/>
                    </a:p>
                  </a:txBody>
                  <a:tcPr/>
                </a:tc>
                <a:tc>
                  <a:txBody>
                    <a:bodyPr/>
                    <a:lstStyle/>
                    <a:p>
                      <a:r>
                        <a:rPr lang="fr-FR" dirty="0" err="1" smtClean="0"/>
                        <a:t>Low</a:t>
                      </a:r>
                      <a:endParaRPr lang="fr-FR" dirty="0"/>
                    </a:p>
                  </a:txBody>
                  <a:tcPr/>
                </a:tc>
                <a:tc>
                  <a:txBody>
                    <a:bodyPr/>
                    <a:lstStyle/>
                    <a:p>
                      <a:r>
                        <a:rPr lang="fr-FR" dirty="0" smtClean="0"/>
                        <a:t>Medium/ high</a:t>
                      </a:r>
                      <a:endParaRPr lang="fr-FR" dirty="0"/>
                    </a:p>
                  </a:txBody>
                  <a:tcPr/>
                </a:tc>
                <a:tc>
                  <a:txBody>
                    <a:bodyPr/>
                    <a:lstStyle/>
                    <a:p>
                      <a:r>
                        <a:rPr lang="fr-FR" dirty="0" smtClean="0"/>
                        <a:t>High</a:t>
                      </a:r>
                      <a:endParaRPr lang="fr-FR" dirty="0"/>
                    </a:p>
                  </a:txBody>
                  <a:tcPr/>
                </a:tc>
                <a:tc>
                  <a:txBody>
                    <a:bodyPr/>
                    <a:lstStyle/>
                    <a:p>
                      <a:r>
                        <a:rPr lang="fr-FR" dirty="0" smtClean="0"/>
                        <a:t>High</a:t>
                      </a:r>
                      <a:endParaRPr lang="fr-FR" dirty="0"/>
                    </a:p>
                  </a:txBody>
                  <a:tcPr/>
                </a:tc>
              </a:tr>
              <a:tr h="705181">
                <a:tc>
                  <a:txBody>
                    <a:bodyPr/>
                    <a:lstStyle/>
                    <a:p>
                      <a:r>
                        <a:rPr lang="fr-FR" dirty="0" smtClean="0"/>
                        <a:t>Short </a:t>
                      </a:r>
                      <a:r>
                        <a:rPr lang="fr-FR" dirty="0" err="1" smtClean="0"/>
                        <a:t>term</a:t>
                      </a:r>
                      <a:r>
                        <a:rPr lang="fr-FR" dirty="0" smtClean="0"/>
                        <a:t> </a:t>
                      </a:r>
                      <a:r>
                        <a:rPr lang="fr-FR" dirty="0" err="1" smtClean="0"/>
                        <a:t>effect</a:t>
                      </a:r>
                      <a:endParaRPr lang="fr-FR" dirty="0"/>
                    </a:p>
                  </a:txBody>
                  <a:tcPr/>
                </a:tc>
                <a:tc>
                  <a:txBody>
                    <a:bodyPr/>
                    <a:lstStyle/>
                    <a:p>
                      <a:r>
                        <a:rPr lang="fr-FR" dirty="0" smtClean="0"/>
                        <a:t>Positive</a:t>
                      </a:r>
                      <a:endParaRPr lang="fr-FR" dirty="0"/>
                    </a:p>
                  </a:txBody>
                  <a:tcPr/>
                </a:tc>
                <a:tc>
                  <a:txBody>
                    <a:bodyPr/>
                    <a:lstStyle/>
                    <a:p>
                      <a:r>
                        <a:rPr lang="fr-FR" dirty="0" err="1" smtClean="0"/>
                        <a:t>Negative</a:t>
                      </a:r>
                      <a:endParaRPr lang="fr-FR" dirty="0"/>
                    </a:p>
                  </a:txBody>
                  <a:tcPr/>
                </a:tc>
                <a:tc>
                  <a:txBody>
                    <a:bodyPr/>
                    <a:lstStyle/>
                    <a:p>
                      <a:r>
                        <a:rPr lang="fr-FR" dirty="0" smtClean="0"/>
                        <a:t>Positive</a:t>
                      </a:r>
                      <a:endParaRPr lang="fr-FR" dirty="0"/>
                    </a:p>
                  </a:txBody>
                  <a:tcPr/>
                </a:tc>
                <a:tc>
                  <a:txBody>
                    <a:bodyPr/>
                    <a:lstStyle/>
                    <a:p>
                      <a:r>
                        <a:rPr lang="fr-FR" dirty="0" smtClean="0"/>
                        <a:t>(</a:t>
                      </a:r>
                      <a:r>
                        <a:rPr lang="fr-FR" dirty="0" err="1" smtClean="0"/>
                        <a:t>Negative</a:t>
                      </a:r>
                      <a:r>
                        <a:rPr lang="fr-FR" dirty="0" smtClean="0"/>
                        <a:t>)</a:t>
                      </a:r>
                      <a:endParaRPr lang="fr-FR" dirty="0"/>
                    </a:p>
                  </a:txBody>
                  <a:tcPr/>
                </a:tc>
              </a:tr>
              <a:tr h="1007403">
                <a:tc>
                  <a:txBody>
                    <a:bodyPr/>
                    <a:lstStyle/>
                    <a:p>
                      <a:r>
                        <a:rPr lang="fr-FR" dirty="0" smtClean="0"/>
                        <a:t>Long </a:t>
                      </a:r>
                      <a:r>
                        <a:rPr lang="fr-FR" dirty="0" err="1" smtClean="0"/>
                        <a:t>run</a:t>
                      </a:r>
                      <a:r>
                        <a:rPr lang="fr-FR" baseline="0" dirty="0" smtClean="0"/>
                        <a:t> </a:t>
                      </a:r>
                      <a:r>
                        <a:rPr lang="fr-FR" dirty="0" smtClean="0"/>
                        <a:t> </a:t>
                      </a:r>
                      <a:r>
                        <a:rPr lang="fr-FR" dirty="0" err="1" smtClean="0"/>
                        <a:t>Effect</a:t>
                      </a:r>
                      <a:endParaRPr lang="fr-FR" dirty="0" smtClean="0"/>
                    </a:p>
                    <a:p>
                      <a:r>
                        <a:rPr lang="fr-FR" dirty="0" smtClean="0"/>
                        <a:t>(best case)</a:t>
                      </a:r>
                      <a:endParaRPr lang="fr-FR" dirty="0"/>
                    </a:p>
                  </a:txBody>
                  <a:tcPr/>
                </a:tc>
                <a:tc>
                  <a:txBody>
                    <a:bodyPr/>
                    <a:lstStyle/>
                    <a:p>
                      <a:r>
                        <a:rPr lang="fr-FR" dirty="0" smtClean="0"/>
                        <a:t>Small positive</a:t>
                      </a:r>
                      <a:endParaRPr lang="fr-FR" dirty="0"/>
                    </a:p>
                  </a:txBody>
                  <a:tcPr/>
                </a:tc>
                <a:tc>
                  <a:txBody>
                    <a:bodyPr/>
                    <a:lstStyle/>
                    <a:p>
                      <a:r>
                        <a:rPr lang="fr-FR" dirty="0" smtClean="0"/>
                        <a:t>(Large) positive</a:t>
                      </a:r>
                      <a:endParaRPr lang="fr-FR" dirty="0"/>
                    </a:p>
                  </a:txBody>
                  <a:tcPr/>
                </a:tc>
                <a:tc>
                  <a:txBody>
                    <a:bodyPr/>
                    <a:lstStyle/>
                    <a:p>
                      <a:r>
                        <a:rPr lang="fr-FR" dirty="0" smtClean="0"/>
                        <a:t>Small</a:t>
                      </a:r>
                      <a:r>
                        <a:rPr lang="fr-FR" baseline="0" dirty="0" smtClean="0"/>
                        <a:t> positive</a:t>
                      </a:r>
                      <a:endParaRPr lang="fr-FR" dirty="0"/>
                    </a:p>
                  </a:txBody>
                  <a:tcPr/>
                </a:tc>
                <a:tc>
                  <a:txBody>
                    <a:bodyPr/>
                    <a:lstStyle/>
                    <a:p>
                      <a:r>
                        <a:rPr lang="fr-FR" dirty="0" err="1" smtClean="0"/>
                        <a:t>Zero</a:t>
                      </a:r>
                      <a:endParaRPr lang="fr-FR" dirty="0" smtClean="0"/>
                    </a:p>
                  </a:txBody>
                  <a:tcPr/>
                </a:tc>
              </a:tr>
              <a:tr h="905367">
                <a:tc>
                  <a:txBody>
                    <a:bodyPr/>
                    <a:lstStyle/>
                    <a:p>
                      <a:r>
                        <a:rPr lang="fr-FR" dirty="0" smtClean="0"/>
                        <a:t>Long</a:t>
                      </a:r>
                      <a:r>
                        <a:rPr lang="fr-FR" baseline="0" dirty="0" smtClean="0"/>
                        <a:t> </a:t>
                      </a:r>
                      <a:r>
                        <a:rPr lang="fr-FR" baseline="0" dirty="0" err="1" smtClean="0"/>
                        <a:t>run</a:t>
                      </a:r>
                      <a:r>
                        <a:rPr lang="fr-FR" baseline="0" dirty="0" smtClean="0"/>
                        <a:t> </a:t>
                      </a:r>
                      <a:r>
                        <a:rPr lang="fr-FR" baseline="0" dirty="0" err="1" smtClean="0"/>
                        <a:t>Effect</a:t>
                      </a:r>
                      <a:endParaRPr lang="fr-FR" baseline="0" dirty="0" smtClean="0"/>
                    </a:p>
                    <a:p>
                      <a:r>
                        <a:rPr lang="fr-FR" baseline="0" dirty="0" smtClean="0"/>
                        <a:t>(</a:t>
                      </a:r>
                      <a:r>
                        <a:rPr lang="fr-FR" baseline="0" dirty="0" err="1" smtClean="0"/>
                        <a:t>worst</a:t>
                      </a:r>
                      <a:r>
                        <a:rPr lang="fr-FR" baseline="0" dirty="0" smtClean="0"/>
                        <a:t> Case)</a:t>
                      </a:r>
                      <a:endParaRPr lang="fr-FR" dirty="0"/>
                    </a:p>
                  </a:txBody>
                  <a:tcPr/>
                </a:tc>
                <a:tc>
                  <a:txBody>
                    <a:bodyPr/>
                    <a:lstStyle/>
                    <a:p>
                      <a:r>
                        <a:rPr lang="fr-FR" dirty="0" smtClean="0"/>
                        <a:t>Small </a:t>
                      </a:r>
                      <a:r>
                        <a:rPr lang="fr-FR" dirty="0" err="1" smtClean="0"/>
                        <a:t>negative</a:t>
                      </a:r>
                      <a:endParaRPr lang="fr-FR" dirty="0"/>
                    </a:p>
                  </a:txBody>
                  <a:tcPr/>
                </a:tc>
                <a:tc>
                  <a:txBody>
                    <a:bodyPr/>
                    <a:lstStyle/>
                    <a:p>
                      <a:r>
                        <a:rPr lang="fr-FR" dirty="0" smtClean="0"/>
                        <a:t>Small</a:t>
                      </a:r>
                      <a:r>
                        <a:rPr lang="fr-FR" baseline="0" dirty="0" smtClean="0"/>
                        <a:t> positive</a:t>
                      </a:r>
                      <a:endParaRPr lang="fr-FR" dirty="0"/>
                    </a:p>
                  </a:txBody>
                  <a:tcPr/>
                </a:tc>
                <a:tc>
                  <a:txBody>
                    <a:bodyPr/>
                    <a:lstStyle/>
                    <a:p>
                      <a:r>
                        <a:rPr lang="fr-FR" dirty="0" err="1" smtClean="0"/>
                        <a:t>Negative</a:t>
                      </a:r>
                      <a:r>
                        <a:rPr lang="fr-FR" dirty="0" smtClean="0"/>
                        <a:t> </a:t>
                      </a:r>
                      <a:endParaRPr lang="fr-FR" dirty="0"/>
                    </a:p>
                  </a:txBody>
                  <a:tcPr/>
                </a:tc>
                <a:tc>
                  <a:txBody>
                    <a:bodyPr/>
                    <a:lstStyle/>
                    <a:p>
                      <a:r>
                        <a:rPr lang="fr-FR" dirty="0" smtClean="0"/>
                        <a:t>Large </a:t>
                      </a:r>
                      <a:r>
                        <a:rPr lang="fr-FR" dirty="0" err="1" smtClean="0"/>
                        <a:t>negative</a:t>
                      </a:r>
                      <a:endParaRPr lang="fr-FR" dirty="0"/>
                    </a:p>
                  </a:txBody>
                  <a:tcPr/>
                </a:tc>
              </a:tr>
              <a:tr h="402961">
                <a:tc>
                  <a:txBody>
                    <a:bodyPr/>
                    <a:lstStyle/>
                    <a:p>
                      <a:r>
                        <a:rPr lang="fr-FR" dirty="0" err="1" smtClean="0"/>
                        <a:t>Displacement</a:t>
                      </a:r>
                      <a:endParaRPr lang="fr-FR" dirty="0"/>
                    </a:p>
                  </a:txBody>
                  <a:tcPr/>
                </a:tc>
                <a:tc>
                  <a:txBody>
                    <a:bodyPr/>
                    <a:lstStyle/>
                    <a:p>
                      <a:r>
                        <a:rPr lang="fr-FR" dirty="0" smtClean="0"/>
                        <a:t>Medium </a:t>
                      </a:r>
                      <a:endParaRPr lang="fr-FR" dirty="0"/>
                    </a:p>
                  </a:txBody>
                  <a:tcPr/>
                </a:tc>
                <a:tc>
                  <a:txBody>
                    <a:bodyPr/>
                    <a:lstStyle/>
                    <a:p>
                      <a:r>
                        <a:rPr lang="fr-FR" dirty="0" err="1" smtClean="0"/>
                        <a:t>Low</a:t>
                      </a:r>
                      <a:r>
                        <a:rPr lang="fr-FR" dirty="0" smtClean="0"/>
                        <a:t> </a:t>
                      </a:r>
                      <a:endParaRPr lang="fr-FR" dirty="0"/>
                    </a:p>
                  </a:txBody>
                  <a:tcPr/>
                </a:tc>
                <a:tc>
                  <a:txBody>
                    <a:bodyPr/>
                    <a:lstStyle/>
                    <a:p>
                      <a:r>
                        <a:rPr lang="fr-FR" dirty="0" smtClean="0"/>
                        <a:t>High</a:t>
                      </a:r>
                      <a:r>
                        <a:rPr lang="fr-FR" baseline="0" dirty="0" smtClean="0"/>
                        <a:t> </a:t>
                      </a:r>
                      <a:endParaRPr lang="fr-FR" dirty="0"/>
                    </a:p>
                  </a:txBody>
                  <a:tcPr/>
                </a:tc>
                <a:tc>
                  <a:txBody>
                    <a:bodyPr/>
                    <a:lstStyle/>
                    <a:p>
                      <a:r>
                        <a:rPr lang="fr-FR" dirty="0" smtClean="0"/>
                        <a:t>High </a:t>
                      </a:r>
                      <a:endParaRPr lang="fr-FR" dirty="0"/>
                    </a:p>
                  </a:txBody>
                  <a:tcPr/>
                </a:tc>
              </a:tr>
            </a:tbl>
          </a:graphicData>
        </a:graphic>
      </p:graphicFrame>
      <p:sp>
        <p:nvSpPr>
          <p:cNvPr id="5" name="Espace réservé du numéro de diapositive 4"/>
          <p:cNvSpPr>
            <a:spLocks noGrp="1"/>
          </p:cNvSpPr>
          <p:nvPr>
            <p:ph type="sldNum" sz="quarter" idx="12"/>
          </p:nvPr>
        </p:nvSpPr>
        <p:spPr/>
        <p:txBody>
          <a:bodyPr/>
          <a:lstStyle/>
          <a:p>
            <a:fld id="{8F36D1C8-924A-493A-88FC-9584542CD428}" type="slidenum">
              <a:rPr lang="zh-CN" altLang="en-US" smtClean="0"/>
              <a:pPr/>
              <a:t>20</a:t>
            </a:fld>
            <a:endParaRPr lang="zh-CN" altLang="en-US"/>
          </a:p>
        </p:txBody>
      </p:sp>
    </p:spTree>
    <p:extLst>
      <p:ext uri="{BB962C8B-B14F-4D97-AF65-F5344CB8AC3E}">
        <p14:creationId xmlns:p14="http://schemas.microsoft.com/office/powerpoint/2010/main" val="977006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412776"/>
            <a:ext cx="8229600" cy="5040560"/>
          </a:xfrm>
        </p:spPr>
        <p:txBody>
          <a:bodyPr>
            <a:normAutofit/>
          </a:bodyPr>
          <a:lstStyle/>
          <a:p>
            <a:pPr marL="0" indent="0" algn="ctr">
              <a:buNone/>
            </a:pPr>
            <a:endParaRPr lang="en-US" altLang="zh-CN" b="1" cap="all" dirty="0" smtClean="0"/>
          </a:p>
          <a:p>
            <a:pPr marL="0" indent="0" algn="ctr">
              <a:buNone/>
            </a:pPr>
            <a:endParaRPr lang="en-US" altLang="zh-CN" b="1" cap="all" dirty="0"/>
          </a:p>
          <a:p>
            <a:pPr marL="0" indent="0" algn="ctr">
              <a:buNone/>
            </a:pPr>
            <a:r>
              <a:rPr lang="en-US" altLang="zh-CN" b="1" cap="all" dirty="0" smtClean="0"/>
              <a:t>Thank you for your attention</a:t>
            </a:r>
          </a:p>
          <a:p>
            <a:pPr marL="0" indent="0">
              <a:buNone/>
            </a:pPr>
            <a:r>
              <a:rPr lang="en-US" altLang="zh-CN" sz="2600" b="1" u="sng" dirty="0" smtClean="0"/>
              <a:t> </a:t>
            </a:r>
          </a:p>
          <a:p>
            <a:pPr marL="0" indent="0" algn="ctr">
              <a:buNone/>
            </a:pPr>
            <a:r>
              <a:rPr lang="en-US" altLang="zh-CN" sz="2600" b="1" dirty="0" smtClean="0"/>
              <a:t> Further info:</a:t>
            </a:r>
          </a:p>
          <a:p>
            <a:pPr marL="0" indent="0" algn="ctr">
              <a:buNone/>
            </a:pPr>
            <a:r>
              <a:rPr lang="en-US" altLang="zh-CN" sz="2600" b="1" dirty="0" smtClean="0">
                <a:hlinkClick r:id="rId3"/>
              </a:rPr>
              <a:t>annie.gauvin@pole-emploi.fr</a:t>
            </a:r>
            <a:endParaRPr lang="en-US" altLang="zh-CN" sz="2600" b="1" dirty="0" smtClean="0"/>
          </a:p>
          <a:p>
            <a:pPr marL="0" indent="0" algn="ctr">
              <a:buNone/>
            </a:pPr>
            <a:endParaRPr lang="en-US" altLang="zh-CN" sz="2600" b="1" dirty="0" smtClean="0"/>
          </a:p>
          <a:p>
            <a:pPr marL="0" indent="0" algn="ctr">
              <a:buNone/>
            </a:pPr>
            <a:endParaRPr lang="en-US" altLang="zh-CN" sz="2600" dirty="0" smtClean="0"/>
          </a:p>
          <a:p>
            <a:pPr marL="0" indent="0">
              <a:buNone/>
            </a:pPr>
            <a:endParaRPr lang="en-US" altLang="zh-CN" sz="3800" dirty="0" smtClean="0"/>
          </a:p>
          <a:p>
            <a:pPr marL="0" indent="0">
              <a:buNone/>
            </a:pPr>
            <a:endParaRPr lang="en-US" altLang="zh-CN" sz="3800" dirty="0"/>
          </a:p>
          <a:p>
            <a:pPr marL="0" indent="0">
              <a:buNone/>
            </a:pPr>
            <a:endParaRPr lang="en-US" altLang="zh-CN" sz="3800" dirty="0" smtClean="0"/>
          </a:p>
          <a:p>
            <a:pPr marL="0" indent="0">
              <a:buNone/>
            </a:pPr>
            <a:endParaRPr lang="en-US" altLang="zh-CN" sz="3800" dirty="0"/>
          </a:p>
          <a:p>
            <a:pPr marL="0" indent="0">
              <a:buNone/>
            </a:pPr>
            <a:endParaRPr lang="en-US" altLang="zh-CN" sz="3800" dirty="0" smtClean="0"/>
          </a:p>
          <a:p>
            <a:pPr marL="0" indent="0">
              <a:buNone/>
            </a:pPr>
            <a:endParaRPr lang="en-US" altLang="zh-CN" sz="3800" dirty="0" smtClean="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5229199"/>
            <a:ext cx="1080120" cy="985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2"/>
          </p:nvPr>
        </p:nvSpPr>
        <p:spPr/>
        <p:txBody>
          <a:bodyPr/>
          <a:lstStyle/>
          <a:p>
            <a:fld id="{8F36D1C8-924A-493A-88FC-9584542CD428}" type="slidenum">
              <a:rPr lang="zh-CN" altLang="en-US" smtClean="0"/>
              <a:pPr/>
              <a:t>21</a:t>
            </a:fld>
            <a:endParaRPr lang="zh-CN" altLang="en-US"/>
          </a:p>
        </p:txBody>
      </p:sp>
    </p:spTree>
    <p:extLst>
      <p:ext uri="{BB962C8B-B14F-4D97-AF65-F5344CB8AC3E}">
        <p14:creationId xmlns:p14="http://schemas.microsoft.com/office/powerpoint/2010/main" val="870176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196752"/>
            <a:ext cx="8301608" cy="4669979"/>
          </a:xfrm>
        </p:spPr>
        <p:txBody>
          <a:bodyPr>
            <a:normAutofit fontScale="85000" lnSpcReduction="10000"/>
          </a:bodyPr>
          <a:lstStyle/>
          <a:p>
            <a:pPr marL="0" lvl="0" indent="0">
              <a:buNone/>
            </a:pPr>
            <a:r>
              <a:rPr lang="en-US" altLang="zh-CN" sz="2900" b="1" cap="all" dirty="0">
                <a:solidFill>
                  <a:prstClr val="black"/>
                </a:solidFill>
                <a:latin typeface="Open Sans"/>
              </a:rPr>
              <a:t>Overview of </a:t>
            </a:r>
            <a:r>
              <a:rPr lang="en-US" altLang="zh-CN" sz="2900" b="1" cap="all" dirty="0" smtClean="0">
                <a:solidFill>
                  <a:prstClr val="black"/>
                </a:solidFill>
                <a:latin typeface="Open Sans"/>
              </a:rPr>
              <a:t>the presentation</a:t>
            </a:r>
            <a:r>
              <a:rPr lang="en-US" altLang="zh-CN" sz="2900" b="1" cap="all" dirty="0">
                <a:solidFill>
                  <a:prstClr val="black"/>
                </a:solidFill>
                <a:latin typeface="Open Sans"/>
              </a:rPr>
              <a:t/>
            </a:r>
            <a:br>
              <a:rPr lang="en-US" altLang="zh-CN" sz="2900" b="1" cap="all" dirty="0">
                <a:solidFill>
                  <a:prstClr val="black"/>
                </a:solidFill>
                <a:latin typeface="Open Sans"/>
              </a:rPr>
            </a:br>
            <a:endParaRPr lang="en-US" altLang="zh-CN" sz="2900" b="1" cap="all" dirty="0">
              <a:solidFill>
                <a:prstClr val="black"/>
              </a:solidFill>
              <a:latin typeface="Open Sans"/>
            </a:endParaRPr>
          </a:p>
          <a:p>
            <a:r>
              <a:rPr lang="en-US" altLang="zh-CN" b="1" cap="all" dirty="0" smtClean="0">
                <a:latin typeface="Open Sans"/>
              </a:rPr>
              <a:t>1- Key Facts and Figures</a:t>
            </a:r>
          </a:p>
          <a:p>
            <a:r>
              <a:rPr lang="en-US" altLang="zh-CN" b="1" cap="all" dirty="0" smtClean="0">
                <a:latin typeface="Open Sans"/>
              </a:rPr>
              <a:t>2- Roles and Reforms of Public Employment Services (PES)</a:t>
            </a:r>
            <a:endParaRPr lang="en-US" altLang="zh-CN" b="1" cap="all" dirty="0">
              <a:latin typeface="Open Sans"/>
            </a:endParaRPr>
          </a:p>
          <a:p>
            <a:r>
              <a:rPr lang="en-US" altLang="zh-CN" b="1" cap="all" dirty="0" smtClean="0">
                <a:latin typeface="Open Sans"/>
              </a:rPr>
              <a:t>3- Links with social protection issues </a:t>
            </a:r>
          </a:p>
          <a:p>
            <a:r>
              <a:rPr lang="en-US" altLang="zh-CN" b="1" cap="all" dirty="0" smtClean="0">
                <a:latin typeface="Open Sans"/>
              </a:rPr>
              <a:t>4- Two examples </a:t>
            </a:r>
          </a:p>
          <a:p>
            <a:pPr lvl="1">
              <a:buFontTx/>
              <a:buChar char="-"/>
            </a:pPr>
            <a:r>
              <a:rPr lang="en-US" altLang="zh-CN" b="1" cap="all" dirty="0" smtClean="0">
                <a:latin typeface="Open Sans"/>
              </a:rPr>
              <a:t>Integration of the Long Term unemployed</a:t>
            </a:r>
          </a:p>
          <a:p>
            <a:pPr lvl="1">
              <a:buFontTx/>
              <a:buChar char="-"/>
            </a:pPr>
            <a:r>
              <a:rPr lang="en-US" altLang="zh-CN" b="1" cap="all" dirty="0" smtClean="0">
                <a:latin typeface="Open Sans"/>
              </a:rPr>
              <a:t>Training and Skills </a:t>
            </a:r>
            <a:r>
              <a:rPr lang="en-US" altLang="zh-CN" b="1" cap="all" dirty="0" err="1" smtClean="0">
                <a:latin typeface="Open Sans"/>
              </a:rPr>
              <a:t>Programmes</a:t>
            </a:r>
            <a:endParaRPr lang="en-US" altLang="zh-CN" b="1" cap="all" dirty="0" smtClean="0">
              <a:latin typeface="Open Sans"/>
            </a:endParaRPr>
          </a:p>
          <a:p>
            <a:r>
              <a:rPr lang="en-US" altLang="zh-CN" b="1" cap="all" dirty="0" smtClean="0">
                <a:latin typeface="Open Sans"/>
              </a:rPr>
              <a:t>5- conclusions</a:t>
            </a:r>
          </a:p>
          <a:p>
            <a:pPr>
              <a:buFontTx/>
              <a:buChar char="-"/>
            </a:pPr>
            <a:endParaRPr lang="en-US" altLang="zh-CN" b="1" cap="all" dirty="0" smtClean="0"/>
          </a:p>
          <a:p>
            <a:pPr>
              <a:buNone/>
            </a:pPr>
            <a:endParaRPr lang="zh-CN" altLang="en-US" b="1" dirty="0"/>
          </a:p>
        </p:txBody>
      </p:sp>
      <p:sp>
        <p:nvSpPr>
          <p:cNvPr id="2" name="Espace réservé du numéro de diapositive 1"/>
          <p:cNvSpPr>
            <a:spLocks noGrp="1"/>
          </p:cNvSpPr>
          <p:nvPr>
            <p:ph type="sldNum" sz="quarter" idx="12"/>
          </p:nvPr>
        </p:nvSpPr>
        <p:spPr/>
        <p:txBody>
          <a:bodyPr/>
          <a:lstStyle/>
          <a:p>
            <a:fld id="{8F36D1C8-924A-493A-88FC-9584542CD428}" type="slidenum">
              <a:rPr lang="zh-CN" altLang="en-US" smtClean="0"/>
              <a:pPr/>
              <a:t>3</a:t>
            </a:fld>
            <a:endParaRPr lang="zh-CN" altLang="en-US"/>
          </a:p>
        </p:txBody>
      </p:sp>
    </p:spTree>
    <p:extLst>
      <p:ext uri="{BB962C8B-B14F-4D97-AF65-F5344CB8AC3E}">
        <p14:creationId xmlns:p14="http://schemas.microsoft.com/office/powerpoint/2010/main" val="3809122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sz="2800" b="1" dirty="0" smtClean="0"/>
              <a:t>1- </a:t>
            </a:r>
            <a:r>
              <a:rPr lang="fr-FR" sz="2800" b="1" dirty="0" err="1" smtClean="0"/>
              <a:t>Employment</a:t>
            </a:r>
            <a:r>
              <a:rPr lang="fr-FR" sz="2800" b="1" dirty="0" smtClean="0"/>
              <a:t> in the EU progresses </a:t>
            </a:r>
            <a:r>
              <a:rPr lang="fr-FR" sz="2800" b="1" dirty="0" err="1" smtClean="0"/>
              <a:t>slowly</a:t>
            </a:r>
            <a:r>
              <a:rPr lang="fr-FR" sz="2800" b="1" dirty="0" smtClean="0"/>
              <a:t/>
            </a:r>
            <a:br>
              <a:rPr lang="fr-FR" sz="2800" b="1" dirty="0" smtClean="0"/>
            </a:br>
            <a:r>
              <a:rPr lang="fr-FR" sz="1600" dirty="0" smtClean="0"/>
              <a:t>(EC data) </a:t>
            </a:r>
            <a:endParaRPr lang="fr-FR" sz="16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7681" y="1600200"/>
            <a:ext cx="756863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p:cNvSpPr>
            <a:spLocks noGrp="1"/>
          </p:cNvSpPr>
          <p:nvPr>
            <p:ph type="sldNum" sz="quarter" idx="12"/>
          </p:nvPr>
        </p:nvSpPr>
        <p:spPr/>
        <p:txBody>
          <a:bodyPr/>
          <a:lstStyle/>
          <a:p>
            <a:fld id="{8F36D1C8-924A-493A-88FC-9584542CD428}" type="slidenum">
              <a:rPr lang="zh-CN" altLang="en-US" smtClean="0"/>
              <a:pPr/>
              <a:t>4</a:t>
            </a:fld>
            <a:endParaRPr lang="zh-CN" altLang="en-US"/>
          </a:p>
        </p:txBody>
      </p:sp>
    </p:spTree>
    <p:extLst>
      <p:ext uri="{BB962C8B-B14F-4D97-AF65-F5344CB8AC3E}">
        <p14:creationId xmlns:p14="http://schemas.microsoft.com/office/powerpoint/2010/main" val="3405009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16632"/>
            <a:ext cx="8579296" cy="1368152"/>
          </a:xfrm>
        </p:spPr>
        <p:txBody>
          <a:bodyPr/>
          <a:lstStyle/>
          <a:p>
            <a:pPr algn="l"/>
            <a:r>
              <a:rPr lang="en-US" sz="2800" b="1" dirty="0" smtClean="0"/>
              <a:t>1- The </a:t>
            </a:r>
            <a:r>
              <a:rPr lang="en-US" sz="2800" b="1" dirty="0"/>
              <a:t>EU employment rate </a:t>
            </a:r>
            <a:r>
              <a:rPr lang="en-US" sz="2800" b="1" dirty="0" smtClean="0"/>
              <a:t>returned </a:t>
            </a:r>
            <a:r>
              <a:rPr lang="en-US" sz="2800" b="1" dirty="0"/>
              <a:t>to its pre-crisis </a:t>
            </a:r>
            <a:r>
              <a:rPr lang="en-US" sz="2800" b="1" dirty="0" smtClean="0"/>
              <a:t/>
            </a:r>
            <a:br>
              <a:rPr lang="en-US" sz="2800" b="1" dirty="0" smtClean="0"/>
            </a:br>
            <a:r>
              <a:rPr lang="en-US" sz="2800" b="1" dirty="0" smtClean="0"/>
              <a:t>level </a:t>
            </a:r>
            <a:r>
              <a:rPr lang="fr-FR" sz="1600" dirty="0">
                <a:solidFill>
                  <a:prstClr val="black"/>
                </a:solidFill>
              </a:rPr>
              <a:t>(EC data) </a:t>
            </a:r>
            <a:endParaRPr lang="fr-FR" sz="2800"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93019" y="1600200"/>
            <a:ext cx="755796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373" y="1052736"/>
            <a:ext cx="347663"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8F36D1C8-924A-493A-88FC-9584542CD428}" type="slidenum">
              <a:rPr lang="zh-CN" altLang="en-US" smtClean="0"/>
              <a:pPr/>
              <a:t>5</a:t>
            </a:fld>
            <a:endParaRPr lang="zh-CN" altLang="en-US"/>
          </a:p>
        </p:txBody>
      </p:sp>
    </p:spTree>
    <p:extLst>
      <p:ext uri="{BB962C8B-B14F-4D97-AF65-F5344CB8AC3E}">
        <p14:creationId xmlns:p14="http://schemas.microsoft.com/office/powerpoint/2010/main" val="1399875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16632"/>
            <a:ext cx="8579296" cy="1301006"/>
          </a:xfrm>
        </p:spPr>
        <p:txBody>
          <a:bodyPr/>
          <a:lstStyle/>
          <a:p>
            <a:pPr algn="l"/>
            <a:r>
              <a:rPr lang="en-US" sz="2800" b="1" dirty="0">
                <a:solidFill>
                  <a:prstClr val="black"/>
                </a:solidFill>
              </a:rPr>
              <a:t>1- Unemployment has continued to </a:t>
            </a:r>
            <a:r>
              <a:rPr lang="en-US" sz="2800" b="1" dirty="0" smtClean="0">
                <a:solidFill>
                  <a:prstClr val="black"/>
                </a:solidFill>
              </a:rPr>
              <a:t>decline </a:t>
            </a:r>
            <a:r>
              <a:rPr lang="en-US" sz="2800" b="1" dirty="0">
                <a:solidFill>
                  <a:prstClr val="black"/>
                </a:solidFill>
              </a:rPr>
              <a:t>gradually, </a:t>
            </a:r>
            <a:br>
              <a:rPr lang="en-US" sz="2800" b="1" dirty="0">
                <a:solidFill>
                  <a:prstClr val="black"/>
                </a:solidFill>
              </a:rPr>
            </a:br>
            <a:r>
              <a:rPr lang="en-US" sz="2800" b="1" dirty="0">
                <a:solidFill>
                  <a:prstClr val="black"/>
                </a:solidFill>
              </a:rPr>
              <a:t>but remains </a:t>
            </a:r>
            <a:r>
              <a:rPr lang="en-US" sz="2800" b="1" dirty="0" smtClean="0">
                <a:solidFill>
                  <a:prstClr val="black"/>
                </a:solidFill>
              </a:rPr>
              <a:t>high</a:t>
            </a:r>
            <a:r>
              <a:rPr lang="fr-FR" sz="1600" dirty="0">
                <a:solidFill>
                  <a:prstClr val="black"/>
                </a:solidFill>
              </a:rPr>
              <a:t> (EC data) </a:t>
            </a:r>
            <a:endParaRPr lang="fr-FR"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3131" y="1600200"/>
            <a:ext cx="699773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346" y="1556793"/>
            <a:ext cx="7580062" cy="453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p:cNvSpPr>
            <a:spLocks noGrp="1"/>
          </p:cNvSpPr>
          <p:nvPr>
            <p:ph type="sldNum" sz="quarter" idx="12"/>
          </p:nvPr>
        </p:nvSpPr>
        <p:spPr/>
        <p:txBody>
          <a:bodyPr/>
          <a:lstStyle/>
          <a:p>
            <a:fld id="{8F36D1C8-924A-493A-88FC-9584542CD428}" type="slidenum">
              <a:rPr lang="zh-CN" altLang="en-US" smtClean="0"/>
              <a:pPr/>
              <a:t>6</a:t>
            </a:fld>
            <a:endParaRPr lang="zh-CN" altLang="en-US"/>
          </a:p>
        </p:txBody>
      </p:sp>
    </p:spTree>
    <p:extLst>
      <p:ext uri="{BB962C8B-B14F-4D97-AF65-F5344CB8AC3E}">
        <p14:creationId xmlns:p14="http://schemas.microsoft.com/office/powerpoint/2010/main" val="391397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507288" cy="1143000"/>
          </a:xfrm>
        </p:spPr>
        <p:txBody>
          <a:bodyPr/>
          <a:lstStyle/>
          <a:p>
            <a:pPr algn="l"/>
            <a:r>
              <a:rPr lang="en-US" sz="2800" b="1" dirty="0" smtClean="0"/>
              <a:t>1- Youth </a:t>
            </a:r>
            <a:r>
              <a:rPr lang="en-US" sz="2800" b="1" dirty="0"/>
              <a:t>unemployment in the EU continues to recede </a:t>
            </a:r>
            <a:br>
              <a:rPr lang="en-US" sz="2800" b="1" dirty="0"/>
            </a:br>
            <a:r>
              <a:rPr lang="fr-FR" sz="1600" dirty="0">
                <a:solidFill>
                  <a:prstClr val="black"/>
                </a:solidFill>
              </a:rPr>
              <a:t>(EC data)</a:t>
            </a:r>
            <a:endParaRPr lang="fr-FR" sz="2800"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93019" y="1600200"/>
            <a:ext cx="755796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464" y="1628800"/>
            <a:ext cx="8054952" cy="4820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p:cNvSpPr>
            <a:spLocks noGrp="1"/>
          </p:cNvSpPr>
          <p:nvPr>
            <p:ph type="sldNum" sz="quarter" idx="12"/>
          </p:nvPr>
        </p:nvSpPr>
        <p:spPr/>
        <p:txBody>
          <a:bodyPr/>
          <a:lstStyle/>
          <a:p>
            <a:fld id="{8F36D1C8-924A-493A-88FC-9584542CD428}" type="slidenum">
              <a:rPr lang="zh-CN" altLang="en-US" smtClean="0"/>
              <a:pPr/>
              <a:t>7</a:t>
            </a:fld>
            <a:endParaRPr lang="zh-CN" altLang="en-US"/>
          </a:p>
        </p:txBody>
      </p:sp>
    </p:spTree>
    <p:extLst>
      <p:ext uri="{BB962C8B-B14F-4D97-AF65-F5344CB8AC3E}">
        <p14:creationId xmlns:p14="http://schemas.microsoft.com/office/powerpoint/2010/main" val="891065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sz="2800" b="1" dirty="0" smtClean="0"/>
              <a:t>1- </a:t>
            </a:r>
            <a:r>
              <a:rPr lang="fr-FR" sz="2800" b="1" dirty="0" err="1" smtClean="0"/>
              <a:t>Unemployment</a:t>
            </a:r>
            <a:r>
              <a:rPr lang="fr-FR" sz="2800" b="1" dirty="0" smtClean="0"/>
              <a:t> rate </a:t>
            </a:r>
            <a:r>
              <a:rPr lang="fr-FR" sz="2800" b="1" dirty="0" err="1" smtClean="0"/>
              <a:t>among</a:t>
            </a:r>
            <a:r>
              <a:rPr lang="fr-FR" sz="2800" b="1" dirty="0" smtClean="0"/>
              <a:t> </a:t>
            </a:r>
            <a:r>
              <a:rPr lang="fr-FR" sz="2800" b="1" dirty="0" err="1" smtClean="0"/>
              <a:t>Member</a:t>
            </a:r>
            <a:r>
              <a:rPr lang="fr-FR" sz="2800" b="1" dirty="0" smtClean="0"/>
              <a:t> State</a:t>
            </a:r>
            <a:r>
              <a:rPr lang="fr-FR" sz="1600" dirty="0">
                <a:solidFill>
                  <a:prstClr val="black"/>
                </a:solidFill>
              </a:rPr>
              <a:t> </a:t>
            </a:r>
            <a:r>
              <a:rPr lang="fr-FR" sz="1600" dirty="0" smtClean="0">
                <a:solidFill>
                  <a:prstClr val="black"/>
                </a:solidFill>
              </a:rPr>
              <a:t/>
            </a:r>
            <a:br>
              <a:rPr lang="fr-FR" sz="1600" dirty="0" smtClean="0">
                <a:solidFill>
                  <a:prstClr val="black"/>
                </a:solidFill>
              </a:rPr>
            </a:br>
            <a:r>
              <a:rPr lang="fr-FR" sz="1600" dirty="0" smtClean="0">
                <a:solidFill>
                  <a:prstClr val="black"/>
                </a:solidFill>
              </a:rPr>
              <a:t>(</a:t>
            </a:r>
            <a:r>
              <a:rPr lang="fr-FR" sz="1600" dirty="0">
                <a:solidFill>
                  <a:prstClr val="black"/>
                </a:solidFill>
              </a:rPr>
              <a:t>EC data) </a:t>
            </a:r>
            <a:endParaRPr lang="fr-FR" sz="2800" b="1"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08" y="1727230"/>
            <a:ext cx="699773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èche vers le bas 5"/>
          <p:cNvSpPr/>
          <p:nvPr/>
        </p:nvSpPr>
        <p:spPr>
          <a:xfrm>
            <a:off x="6228184" y="2348880"/>
            <a:ext cx="288032" cy="18002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p:cNvSpPr>
            <a:spLocks noGrp="1"/>
          </p:cNvSpPr>
          <p:nvPr>
            <p:ph type="sldNum" sz="quarter" idx="12"/>
          </p:nvPr>
        </p:nvSpPr>
        <p:spPr/>
        <p:txBody>
          <a:bodyPr/>
          <a:lstStyle/>
          <a:p>
            <a:fld id="{8F36D1C8-924A-493A-88FC-9584542CD428}" type="slidenum">
              <a:rPr lang="zh-CN" altLang="en-US" smtClean="0"/>
              <a:pPr/>
              <a:t>8</a:t>
            </a:fld>
            <a:endParaRPr lang="zh-CN" altLang="en-US"/>
          </a:p>
        </p:txBody>
      </p:sp>
    </p:spTree>
    <p:extLst>
      <p:ext uri="{BB962C8B-B14F-4D97-AF65-F5344CB8AC3E}">
        <p14:creationId xmlns:p14="http://schemas.microsoft.com/office/powerpoint/2010/main" val="1807472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507288" cy="850106"/>
          </a:xfrm>
        </p:spPr>
        <p:txBody>
          <a:bodyPr/>
          <a:lstStyle/>
          <a:p>
            <a:pPr algn="l"/>
            <a:r>
              <a:rPr lang="fr-FR" sz="2800" b="1" dirty="0" smtClean="0"/>
              <a:t>1- </a:t>
            </a:r>
            <a:r>
              <a:rPr lang="fr-FR" sz="2800" b="1" dirty="0" err="1" smtClean="0"/>
              <a:t>Skills</a:t>
            </a:r>
            <a:r>
              <a:rPr lang="fr-FR" sz="2800" b="1" dirty="0" smtClean="0"/>
              <a:t> </a:t>
            </a:r>
            <a:r>
              <a:rPr lang="fr-FR" sz="2800" b="1" dirty="0" err="1" smtClean="0"/>
              <a:t>mismatch</a:t>
            </a:r>
            <a:r>
              <a:rPr lang="fr-FR" sz="2800" b="1" dirty="0" smtClean="0"/>
              <a:t> as a high </a:t>
            </a:r>
            <a:r>
              <a:rPr lang="fr-FR" sz="2800" b="1" dirty="0" err="1" smtClean="0"/>
              <a:t>Priority</a:t>
            </a:r>
            <a:r>
              <a:rPr lang="fr-FR" dirty="0" smtClean="0"/>
              <a:t/>
            </a:r>
            <a:br>
              <a:rPr lang="fr-FR" dirty="0" smtClean="0"/>
            </a:br>
            <a:endParaRPr lang="fr-FR" dirty="0"/>
          </a:p>
        </p:txBody>
      </p:sp>
      <p:sp>
        <p:nvSpPr>
          <p:cNvPr id="3" name="Espace réservé du contenu 2"/>
          <p:cNvSpPr>
            <a:spLocks noGrp="1"/>
          </p:cNvSpPr>
          <p:nvPr>
            <p:ph idx="1"/>
          </p:nvPr>
        </p:nvSpPr>
        <p:spPr>
          <a:xfrm>
            <a:off x="179512" y="1124744"/>
            <a:ext cx="8507288" cy="5001419"/>
          </a:xfrm>
        </p:spPr>
        <p:txBody>
          <a:bodyPr>
            <a:normAutofit fontScale="92500" lnSpcReduction="10000"/>
          </a:bodyPr>
          <a:lstStyle/>
          <a:p>
            <a:r>
              <a:rPr lang="en-US" sz="2800" b="1" dirty="0" smtClean="0">
                <a:latin typeface="Open Sans"/>
              </a:rPr>
              <a:t>A global surplus of low skilled workers</a:t>
            </a:r>
          </a:p>
          <a:p>
            <a:r>
              <a:rPr lang="en-US" sz="2800" b="1" dirty="0" smtClean="0">
                <a:latin typeface="Open Sans"/>
              </a:rPr>
              <a:t>A shortage of high skilled workers</a:t>
            </a:r>
          </a:p>
          <a:p>
            <a:r>
              <a:rPr lang="en-US" sz="2800" b="1" dirty="0" smtClean="0">
                <a:latin typeface="Open Sans"/>
              </a:rPr>
              <a:t>Results of an European survey </a:t>
            </a:r>
            <a:r>
              <a:rPr lang="en-US" sz="2100" b="1" dirty="0" smtClean="0">
                <a:latin typeface="Open Sans"/>
              </a:rPr>
              <a:t>(CEDEFOP)</a:t>
            </a:r>
          </a:p>
          <a:p>
            <a:pPr lvl="1"/>
            <a:r>
              <a:rPr lang="en-US" sz="1900" dirty="0" smtClean="0">
                <a:solidFill>
                  <a:srgbClr val="666666"/>
                </a:solidFill>
                <a:latin typeface="Open Sans"/>
              </a:rPr>
              <a:t>In 2014- qualification mismatch affected on average 29 % of the European adult working population</a:t>
            </a:r>
          </a:p>
          <a:p>
            <a:pPr lvl="1"/>
            <a:r>
              <a:rPr lang="en-US" sz="1900" dirty="0" smtClean="0">
                <a:solidFill>
                  <a:srgbClr val="666666"/>
                </a:solidFill>
                <a:latin typeface="Open Sans"/>
              </a:rPr>
              <a:t>21% Skill gaps</a:t>
            </a:r>
          </a:p>
          <a:p>
            <a:pPr lvl="1"/>
            <a:r>
              <a:rPr lang="en-US" sz="1900" dirty="0" smtClean="0">
                <a:solidFill>
                  <a:srgbClr val="666666"/>
                </a:solidFill>
                <a:latin typeface="Open Sans"/>
              </a:rPr>
              <a:t>25 % Skill underuse</a:t>
            </a:r>
          </a:p>
          <a:p>
            <a:pPr lvl="1"/>
            <a:r>
              <a:rPr lang="en-US" sz="1900" dirty="0" smtClean="0">
                <a:solidFill>
                  <a:srgbClr val="666666"/>
                </a:solidFill>
                <a:latin typeface="Open Sans"/>
              </a:rPr>
              <a:t>44% Talent unnourished</a:t>
            </a:r>
          </a:p>
          <a:p>
            <a:pPr lvl="1"/>
            <a:r>
              <a:rPr lang="en-US" sz="1900" dirty="0" smtClean="0">
                <a:solidFill>
                  <a:srgbClr val="666666"/>
                </a:solidFill>
                <a:latin typeface="Open Sans"/>
              </a:rPr>
              <a:t>27% Talent in dead End</a:t>
            </a:r>
          </a:p>
          <a:p>
            <a:pPr lvl="1"/>
            <a:r>
              <a:rPr lang="en-US" sz="1900" dirty="0" smtClean="0">
                <a:solidFill>
                  <a:srgbClr val="666666"/>
                </a:solidFill>
                <a:latin typeface="Open Sans"/>
              </a:rPr>
              <a:t>22% Skills stagnancy</a:t>
            </a:r>
          </a:p>
          <a:p>
            <a:pPr lvl="1"/>
            <a:r>
              <a:rPr lang="en-US" sz="1900" dirty="0" smtClean="0">
                <a:solidFill>
                  <a:srgbClr val="666666"/>
                </a:solidFill>
                <a:latin typeface="Open Sans"/>
              </a:rPr>
              <a:t>33% Poor jobs</a:t>
            </a:r>
          </a:p>
          <a:p>
            <a:pPr lvl="1"/>
            <a:r>
              <a:rPr lang="en-US" sz="1900" dirty="0" smtClean="0">
                <a:solidFill>
                  <a:srgbClr val="666666"/>
                </a:solidFill>
                <a:latin typeface="Open Sans"/>
              </a:rPr>
              <a:t>42 % of EU workers had few opportunities to find jobs suitable to their skills and qualification when searching for a job</a:t>
            </a:r>
          </a:p>
          <a:p>
            <a:pPr lvl="2"/>
            <a:r>
              <a:rPr lang="en-US" sz="1900" dirty="0" smtClean="0">
                <a:solidFill>
                  <a:srgbClr val="666666"/>
                </a:solidFill>
                <a:latin typeface="Open Sans"/>
              </a:rPr>
              <a:t>38 % </a:t>
            </a:r>
            <a:r>
              <a:rPr lang="en-US" sz="1900" dirty="0" err="1" smtClean="0">
                <a:solidFill>
                  <a:srgbClr val="666666"/>
                </a:solidFill>
                <a:latin typeface="Open Sans"/>
              </a:rPr>
              <a:t>Labour</a:t>
            </a:r>
            <a:r>
              <a:rPr lang="en-US" sz="1900" dirty="0" smtClean="0">
                <a:solidFill>
                  <a:srgbClr val="666666"/>
                </a:solidFill>
                <a:latin typeface="Open Sans"/>
              </a:rPr>
              <a:t> market entrants (200-2007)</a:t>
            </a:r>
          </a:p>
          <a:p>
            <a:pPr lvl="2"/>
            <a:r>
              <a:rPr lang="en-US" sz="1900" dirty="0" smtClean="0">
                <a:solidFill>
                  <a:srgbClr val="666666"/>
                </a:solidFill>
                <a:latin typeface="Open Sans"/>
              </a:rPr>
              <a:t>52% </a:t>
            </a:r>
            <a:r>
              <a:rPr lang="en-US" sz="1900" dirty="0" err="1" smtClean="0">
                <a:solidFill>
                  <a:srgbClr val="666666"/>
                </a:solidFill>
                <a:latin typeface="Open Sans"/>
              </a:rPr>
              <a:t>Labour</a:t>
            </a:r>
            <a:r>
              <a:rPr lang="en-US" sz="1900" dirty="0" smtClean="0">
                <a:solidFill>
                  <a:srgbClr val="666666"/>
                </a:solidFill>
                <a:latin typeface="Open Sans"/>
              </a:rPr>
              <a:t> market entrants  (2011-2014)</a:t>
            </a:r>
          </a:p>
          <a:p>
            <a:pPr lvl="1"/>
            <a:endParaRPr lang="en-US" sz="1900" dirty="0">
              <a:solidFill>
                <a:srgbClr val="666666"/>
              </a:solidFill>
              <a:latin typeface="Open Sans"/>
            </a:endParaRPr>
          </a:p>
        </p:txBody>
      </p:sp>
      <p:sp>
        <p:nvSpPr>
          <p:cNvPr id="4" name="Espace réservé du numéro de diapositive 3"/>
          <p:cNvSpPr>
            <a:spLocks noGrp="1"/>
          </p:cNvSpPr>
          <p:nvPr>
            <p:ph type="sldNum" sz="quarter" idx="12"/>
          </p:nvPr>
        </p:nvSpPr>
        <p:spPr/>
        <p:txBody>
          <a:bodyPr/>
          <a:lstStyle/>
          <a:p>
            <a:fld id="{8F36D1C8-924A-493A-88FC-9584542CD428}" type="slidenum">
              <a:rPr lang="zh-CN" altLang="en-US" smtClean="0"/>
              <a:pPr/>
              <a:t>9</a:t>
            </a:fld>
            <a:endParaRPr lang="zh-CN" altLang="en-US"/>
          </a:p>
        </p:txBody>
      </p:sp>
    </p:spTree>
    <p:extLst>
      <p:ext uri="{BB962C8B-B14F-4D97-AF65-F5344CB8AC3E}">
        <p14:creationId xmlns:p14="http://schemas.microsoft.com/office/powerpoint/2010/main" val="34101772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4e.exL.cBEmYkHUeozFl0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gvO0ZMSAGUCYjl_5PoLgC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4e.exL.cBEmYkHUeozFl0g"/>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A4_RBSC_PPT">
  <a:themeElements>
    <a:clrScheme name="Custom 2">
      <a:dk1>
        <a:srgbClr val="00597C"/>
      </a:dk1>
      <a:lt1>
        <a:srgbClr val="FFFFFF"/>
      </a:lt1>
      <a:dk2>
        <a:srgbClr val="7EA2D1"/>
      </a:dk2>
      <a:lt2>
        <a:srgbClr val="808080"/>
      </a:lt2>
      <a:accent1>
        <a:srgbClr val="7EA2D1"/>
      </a:accent1>
      <a:accent2>
        <a:srgbClr val="007CBF"/>
      </a:accent2>
      <a:accent3>
        <a:srgbClr val="00597C"/>
      </a:accent3>
      <a:accent4>
        <a:srgbClr val="6B8AB2"/>
      </a:accent4>
      <a:accent5>
        <a:srgbClr val="C0CEE5"/>
      </a:accent5>
      <a:accent6>
        <a:srgbClr val="0070AD"/>
      </a:accent6>
      <a:hlink>
        <a:srgbClr val="00597C"/>
      </a:hlink>
      <a:folHlink>
        <a:srgbClr val="99CC00"/>
      </a:folHlink>
    </a:clrScheme>
    <a:fontScheme name="Custom 2">
      <a:majorFont>
        <a:latin typeface="Candar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3"/>
          </a:solidFill>
        </a:ln>
        <a:effectLst/>
      </a:spPr>
      <a:bodyPr lIns="72000" tIns="72000" rIns="72000" bIns="108000" rtlCol="0" anchor="t" anchorCtr="0">
        <a:noAutofit/>
      </a:bodyPr>
      <a:lstStyle>
        <a:defPPr algn="l">
          <a:lnSpc>
            <a:spcPct val="90000"/>
          </a:lnSpc>
          <a:spcBef>
            <a:spcPts val="400"/>
          </a:spcBef>
          <a:defRPr sz="1500" b="0" dirty="0" smtClean="0"/>
        </a:defPPr>
      </a:lstStyle>
      <a:style>
        <a:lnRef idx="1">
          <a:schemeClr val="accent1"/>
        </a:lnRef>
        <a:fillRef idx="0">
          <a:schemeClr val="accent1"/>
        </a:fillRef>
        <a:effectRef idx="0">
          <a:schemeClr val="accent1"/>
        </a:effectRef>
        <a:fontRef idx="minor">
          <a:schemeClr val="tx1"/>
        </a:fontRef>
      </a:style>
    </a:spDef>
    <a:lnDef>
      <a:spPr>
        <a:ln w="9525">
          <a:solidFill>
            <a:schemeClr val="accent3"/>
          </a:solidFill>
        </a:ln>
        <a:effectLst/>
      </a:spPr>
      <a:bodyPr/>
      <a:lstStyle/>
      <a:style>
        <a:lnRef idx="1">
          <a:schemeClr val="accent1"/>
        </a:lnRef>
        <a:fillRef idx="0">
          <a:schemeClr val="accent1"/>
        </a:fillRef>
        <a:effectRef idx="0">
          <a:schemeClr val="accent1"/>
        </a:effectRef>
        <a:fontRef idx="minor">
          <a:schemeClr val="tx1"/>
        </a:fontRef>
      </a:style>
    </a:lnDef>
    <a:txDef>
      <a:spPr>
        <a:noFill/>
        <a:ln w="9525">
          <a:noFill/>
        </a:ln>
      </a:spPr>
      <a:bodyPr vert="horz" wrap="square" lIns="0" tIns="0" rIns="0" bIns="0" rtlCol="0">
        <a:spAutoFit/>
      </a:bodyPr>
      <a:lstStyle>
        <a:defPPr>
          <a:lnSpc>
            <a:spcPct val="90000"/>
          </a:lnSpc>
          <a:spcBef>
            <a:spcPts val="400"/>
          </a:spcBef>
          <a:buClr>
            <a:srgbClr val="000000"/>
          </a:buClr>
          <a:buSzPct val="100000"/>
          <a:defRPr sz="1500" b="0" noProof="0" dirty="0" smtClean="0">
            <a:latin typeface="+mn-lt"/>
            <a:cs typeface="Arial Narrow" pitchFamily="34"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1693</TotalTime>
  <Words>2601</Words>
  <Application>Microsoft Office PowerPoint</Application>
  <PresentationFormat>Affichage à l'écran (4:3)</PresentationFormat>
  <Paragraphs>337</Paragraphs>
  <Slides>21</Slides>
  <Notes>19</Notes>
  <HiddenSlides>0</HiddenSlides>
  <MMClips>0</MMClips>
  <ScaleCrop>false</ScaleCrop>
  <HeadingPairs>
    <vt:vector size="8" baseType="variant">
      <vt:variant>
        <vt:lpstr>Polices utilisées</vt:lpstr>
      </vt:variant>
      <vt:variant>
        <vt:i4>13</vt:i4>
      </vt:variant>
      <vt:variant>
        <vt:lpstr>Thème</vt:lpstr>
      </vt:variant>
      <vt:variant>
        <vt:i4>3</vt:i4>
      </vt:variant>
      <vt:variant>
        <vt:lpstr>Serveurs OLE incorporés</vt:lpstr>
      </vt:variant>
      <vt:variant>
        <vt:i4>1</vt:i4>
      </vt:variant>
      <vt:variant>
        <vt:lpstr>Titres des diapositives</vt:lpstr>
      </vt:variant>
      <vt:variant>
        <vt:i4>21</vt:i4>
      </vt:variant>
    </vt:vector>
  </HeadingPairs>
  <TitlesOfParts>
    <vt:vector size="38" baseType="lpstr">
      <vt:lpstr>MS UI Gothic</vt:lpstr>
      <vt:lpstr>Open Sans</vt:lpstr>
      <vt:lpstr>Optane</vt:lpstr>
      <vt:lpstr>仿宋</vt:lpstr>
      <vt:lpstr>宋体</vt:lpstr>
      <vt:lpstr>楷体</vt:lpstr>
      <vt:lpstr>Arial</vt:lpstr>
      <vt:lpstr>Arial Narrow</vt:lpstr>
      <vt:lpstr>Calibri</vt:lpstr>
      <vt:lpstr>Candara</vt:lpstr>
      <vt:lpstr>Symbol</vt:lpstr>
      <vt:lpstr>Times New Roman</vt:lpstr>
      <vt:lpstr>Wingdings</vt:lpstr>
      <vt:lpstr>Office 主题</vt:lpstr>
      <vt:lpstr>1_Office 主题</vt:lpstr>
      <vt:lpstr>4_A4_RBSC_PPT</vt:lpstr>
      <vt:lpstr>think-cell Slide</vt:lpstr>
      <vt:lpstr>Présentation PowerPoint</vt:lpstr>
      <vt:lpstr>Présentation PowerPoint</vt:lpstr>
      <vt:lpstr>Présentation PowerPoint</vt:lpstr>
      <vt:lpstr>1- Employment in the EU progresses slowly (EC data) </vt:lpstr>
      <vt:lpstr>1- The EU employment rate returned to its pre-crisis  level (EC data) </vt:lpstr>
      <vt:lpstr>1- Unemployment has continued to decline gradually,  but remains high (EC data) </vt:lpstr>
      <vt:lpstr>1- Youth unemployment in the EU continues to recede  (EC data)</vt:lpstr>
      <vt:lpstr>1- Unemployment rate among Member State  (EC data) </vt:lpstr>
      <vt:lpstr>1- Skills mismatch as a high Priority </vt:lpstr>
      <vt:lpstr>2- What is happening in the labour market? </vt:lpstr>
      <vt:lpstr>2- Public Employment Services (PES) </vt:lpstr>
      <vt:lpstr>2- Key success factors for effective modern PES </vt:lpstr>
      <vt:lpstr>2- Taking PES to the next level </vt:lpstr>
      <vt:lpstr>Labour Market Reforms</vt:lpstr>
      <vt:lpstr>Labour Market Reforms</vt:lpstr>
      <vt:lpstr>Pôle emploi : to meet long-term challenges and become a reference public employment service </vt:lpstr>
      <vt:lpstr>3- Links with social protection Issue</vt:lpstr>
      <vt:lpstr>4- Integration of Long Term unemployment</vt:lpstr>
      <vt:lpstr>4- Training and Skills programmes </vt:lpstr>
      <vt:lpstr>5- Stylised conclusions from evaluation studies</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wy</dc:creator>
  <cp:lastModifiedBy>Jean-Victor Gruat</cp:lastModifiedBy>
  <cp:revision>107</cp:revision>
  <cp:lastPrinted>2016-03-18T09:16:24Z</cp:lastPrinted>
  <dcterms:created xsi:type="dcterms:W3CDTF">2016-03-01T07:02:31Z</dcterms:created>
  <dcterms:modified xsi:type="dcterms:W3CDTF">2016-05-03T07:15:11Z</dcterms:modified>
</cp:coreProperties>
</file>