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9" r:id="rId5"/>
    <p:sldId id="261" r:id="rId6"/>
    <p:sldId id="260" r:id="rId7"/>
    <p:sldId id="262" r:id="rId8"/>
    <p:sldId id="263" r:id="rId9"/>
    <p:sldId id="276" r:id="rId10"/>
    <p:sldId id="264" r:id="rId11"/>
    <p:sldId id="265" r:id="rId12"/>
    <p:sldId id="271" r:id="rId13"/>
    <p:sldId id="267" r:id="rId14"/>
    <p:sldId id="268" r:id="rId15"/>
    <p:sldId id="274" r:id="rId16"/>
    <p:sldId id="269" r:id="rId17"/>
    <p:sldId id="275" r:id="rId18"/>
    <p:sldId id="270" r:id="rId19"/>
  </p:sldIdLst>
  <p:sldSz cx="9144000" cy="6858000" type="screen4x3"/>
  <p:notesSz cx="6769100" cy="9906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10" y="-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2692" cy="495380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34815" y="0"/>
            <a:ext cx="2932692" cy="495380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3C13BD99-330E-4821-B60D-BB95E3CF665B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09028"/>
            <a:ext cx="2932692" cy="495379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34815" y="9409028"/>
            <a:ext cx="2932692" cy="495379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EDA3157C-1052-4D09-A776-293B7F29D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3574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BC96D-13EF-4F72-BE4D-C60C4DAE906A}" type="datetimeFigureOut">
              <a:rPr lang="en-GB" smtClean="0"/>
              <a:pPr/>
              <a:t>18/04/2016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EA84F-2533-41EC-939B-9A9CCA5E4A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8575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29520" y="214290"/>
            <a:ext cx="1228340" cy="78581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500034" y="100010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29520" y="214290"/>
            <a:ext cx="1228340" cy="78581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500034" y="100010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urope2020/index_en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067612"/>
            <a:ext cx="3143272" cy="2647140"/>
          </a:xfrm>
          <a:prstGeom prst="rect">
            <a:avLst/>
          </a:prstGeom>
        </p:spPr>
      </p:pic>
      <p:sp>
        <p:nvSpPr>
          <p:cNvPr id="6" name="副标题 2"/>
          <p:cNvSpPr txBox="1">
            <a:spLocks/>
          </p:cNvSpPr>
          <p:nvPr/>
        </p:nvSpPr>
        <p:spPr>
          <a:xfrm>
            <a:off x="755650" y="4000500"/>
            <a:ext cx="7488238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中国</a:t>
            </a:r>
            <a:r>
              <a:rPr kumimoji="0" lang="zh-CN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-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欧盟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就业和社保政策对话</a:t>
            </a:r>
            <a:r>
              <a:rPr kumimoji="0" lang="zh-CN" altLang="en-US" sz="32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暨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研讨会</a:t>
            </a:r>
            <a:endParaRPr kumimoji="0" lang="zh-CN" altLang="zh-CN" sz="3200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China-EU Employment and Social Security   Policy Dialogue &amp;Workshop</a:t>
            </a:r>
            <a:endParaRPr kumimoji="0" lang="en-US" altLang="zh-CN" sz="2800" b="1" i="1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2016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年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4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月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26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日 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北京        </a:t>
            </a:r>
            <a:r>
              <a:rPr kumimoji="0" lang="en-US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Beijing, April 26, 2016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ea typeface="MS UI 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zh-CN" sz="9600" b="1" cap="all" dirty="0" smtClean="0"/>
          </a:p>
          <a:p>
            <a:pPr marL="0" indent="0">
              <a:buNone/>
            </a:pPr>
            <a:r>
              <a:rPr lang="en-US" altLang="zh-CN" sz="9600" b="1" cap="all" dirty="0" err="1" smtClean="0"/>
              <a:t>Flexicurity</a:t>
            </a:r>
            <a:r>
              <a:rPr lang="en-US" altLang="zh-CN" sz="9600" b="1" cap="all" dirty="0" smtClean="0"/>
              <a:t> in times of crisis</a:t>
            </a:r>
          </a:p>
          <a:p>
            <a:pPr marL="0" indent="0">
              <a:buNone/>
            </a:pPr>
            <a:r>
              <a:rPr lang="zh-CN" altLang="en-US" sz="9600" b="1" cap="all" dirty="0" smtClean="0"/>
              <a:t>危机时期的弹性保障制度</a:t>
            </a:r>
            <a:endParaRPr lang="en-US" altLang="zh-CN" sz="9600" b="1" cap="all" dirty="0" smtClean="0"/>
          </a:p>
          <a:p>
            <a:pPr marL="0" indent="0">
              <a:buNone/>
            </a:pPr>
            <a:endParaRPr lang="en-US" altLang="zh-CN" sz="6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6200" dirty="0" smtClean="0"/>
              <a:t>Many Member States have: </a:t>
            </a:r>
            <a:r>
              <a:rPr lang="zh-CN" altLang="en-US" sz="6200" dirty="0" smtClean="0"/>
              <a:t>许多成员国都已经：</a:t>
            </a:r>
            <a:endParaRPr lang="en-US" altLang="zh-CN" sz="6200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CN" sz="6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6200" dirty="0"/>
              <a:t>t</a:t>
            </a:r>
            <a:r>
              <a:rPr lang="en-US" altLang="zh-CN" sz="6200" dirty="0" smtClean="0"/>
              <a:t>emporarily introduced new publicly sponsored short-time working arrangements, or have increased their level, coverage and duration</a:t>
            </a:r>
            <a:r>
              <a:rPr lang="en-US" altLang="zh-CN" sz="6200" dirty="0" smtClean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6200" dirty="0" smtClean="0"/>
              <a:t> </a:t>
            </a:r>
            <a:r>
              <a:rPr lang="en-US" altLang="zh-CN" sz="6200" dirty="0" smtClean="0"/>
              <a:t>     </a:t>
            </a:r>
            <a:r>
              <a:rPr lang="zh-CN" altLang="en-US" sz="6200" dirty="0" smtClean="0"/>
              <a:t>暂时</a:t>
            </a:r>
            <a:r>
              <a:rPr lang="zh-CN" altLang="en-US" sz="6200" dirty="0" smtClean="0"/>
              <a:t>推出公共设立的短期工作，或提高自身水平、扩大覆盖范围、延长持续时间；</a:t>
            </a:r>
            <a:endParaRPr lang="en-US" altLang="zh-CN" sz="6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6200" dirty="0"/>
              <a:t>s</a:t>
            </a:r>
            <a:r>
              <a:rPr lang="en-US" altLang="zh-CN" sz="6200" dirty="0" smtClean="0"/>
              <a:t>trengthened unemployment insurance systems (i.e. the level of benefits, their duration, and their coverage for new groups</a:t>
            </a:r>
            <a:r>
              <a:rPr lang="en-US" altLang="zh-CN" sz="6200" dirty="0" smtClean="0"/>
              <a:t>);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6200" dirty="0" smtClean="0"/>
              <a:t> </a:t>
            </a:r>
            <a:r>
              <a:rPr lang="en-US" altLang="zh-CN" sz="6200" dirty="0" smtClean="0"/>
              <a:t>     </a:t>
            </a:r>
            <a:r>
              <a:rPr lang="zh-CN" altLang="en-US" sz="6200" dirty="0" smtClean="0"/>
              <a:t>强化</a:t>
            </a:r>
            <a:r>
              <a:rPr lang="zh-CN" altLang="en-US" sz="6200" dirty="0" smtClean="0"/>
              <a:t>失业保险制度 （即待遇水平、持续时间及覆盖新群体）；</a:t>
            </a:r>
            <a:endParaRPr lang="en-US" altLang="zh-CN" sz="6200" dirty="0" smtClean="0"/>
          </a:p>
        </p:txBody>
      </p:sp>
    </p:spTree>
    <p:extLst>
      <p:ext uri="{BB962C8B-B14F-4D97-AF65-F5344CB8AC3E}">
        <p14:creationId xmlns="" xmlns:p14="http://schemas.microsoft.com/office/powerpoint/2010/main" val="3286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600" dirty="0" smtClean="0"/>
              <a:t>increased active </a:t>
            </a:r>
            <a:r>
              <a:rPr lang="en-US" altLang="zh-CN" sz="2600" dirty="0" err="1" smtClean="0"/>
              <a:t>labour</a:t>
            </a:r>
            <a:r>
              <a:rPr lang="en-US" altLang="zh-CN" sz="2600" dirty="0" smtClean="0"/>
              <a:t> market measures, including business start-up incentives, training and work experience </a:t>
            </a:r>
            <a:r>
              <a:rPr lang="en-US" altLang="zh-CN" sz="2600" dirty="0" err="1" smtClean="0"/>
              <a:t>programmes</a:t>
            </a:r>
            <a:r>
              <a:rPr lang="en-US" altLang="zh-CN" sz="2600" dirty="0" smtClean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600" dirty="0" smtClean="0"/>
              <a:t>  </a:t>
            </a:r>
            <a:r>
              <a:rPr lang="en-US" altLang="zh-CN" sz="2600" dirty="0" smtClean="0"/>
              <a:t>    </a:t>
            </a:r>
            <a:r>
              <a:rPr lang="zh-CN" altLang="en-US" sz="2600" dirty="0" smtClean="0"/>
              <a:t>增加积极的劳动力市场措施，包括鼓励初创企业、提供培训和工作经验分享项目；</a:t>
            </a:r>
            <a:endParaRPr lang="en-US" altLang="zh-CN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600" dirty="0" smtClean="0"/>
              <a:t>provided more targeted job-search assistance for particular groups such as young people, immigrants, workers on short-term contracts, the newly redundant, or those not receiving benefits;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600" dirty="0" smtClean="0"/>
              <a:t>      </a:t>
            </a:r>
            <a:r>
              <a:rPr lang="zh-CN" altLang="en-US" sz="2600" dirty="0" smtClean="0"/>
              <a:t>为特定群体提供更有针对性的求职援助，如年轻人、外来人员、 短期合同工、新型冗余人员或无福利人群；</a:t>
            </a:r>
            <a:endParaRPr lang="en-US" altLang="zh-CN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600" dirty="0" smtClean="0"/>
              <a:t>raised public employment services‘ staffing levels to cope with the rise in the number of job seekers: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600" dirty="0" smtClean="0"/>
              <a:t>      </a:t>
            </a:r>
            <a:r>
              <a:rPr lang="zh-CN" altLang="en-US" sz="2600" dirty="0" smtClean="0"/>
              <a:t>提高公共就业服务工作水平，以应对求职者数量攀升：</a:t>
            </a:r>
            <a:endParaRPr lang="en-US" altLang="zh-CN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600" dirty="0" smtClean="0"/>
              <a:t>reduced EPL, especially on permanent contracts.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600" dirty="0" smtClean="0"/>
              <a:t>      </a:t>
            </a:r>
            <a:r>
              <a:rPr lang="zh-CN" altLang="en-US" sz="2600" dirty="0" smtClean="0"/>
              <a:t>降低</a:t>
            </a:r>
            <a:r>
              <a:rPr lang="en-US" altLang="zh-CN" sz="2600" dirty="0" smtClean="0"/>
              <a:t>EPL</a:t>
            </a:r>
            <a:r>
              <a:rPr lang="zh-CN" altLang="en-US" sz="2600" dirty="0" smtClean="0"/>
              <a:t>，特别是永久合同。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2800" b="1" cap="all" dirty="0" err="1" smtClean="0"/>
              <a:t>Flexicurity</a:t>
            </a:r>
            <a:r>
              <a:rPr lang="en-US" altLang="zh-CN" sz="2800" b="1" cap="all" dirty="0" smtClean="0"/>
              <a:t> and convergence </a:t>
            </a:r>
          </a:p>
          <a:p>
            <a:pPr marL="0" indent="0">
              <a:buNone/>
            </a:pPr>
            <a:r>
              <a:rPr lang="zh-CN" altLang="en-US" sz="2800" b="1" cap="all" dirty="0" smtClean="0"/>
              <a:t>弹性保障与一体化</a:t>
            </a:r>
            <a:endParaRPr lang="en-US" altLang="zh-CN" sz="2800" b="1" cap="all" dirty="0" smtClean="0"/>
          </a:p>
          <a:p>
            <a:pPr marL="0" indent="0">
              <a:buNone/>
            </a:pPr>
            <a:r>
              <a:rPr lang="en-US" altLang="zh-CN" sz="2600" b="1" u="sng" dirty="0" smtClean="0"/>
              <a:t>Completing Europe's Economic and Monetary Union:</a:t>
            </a:r>
            <a:br>
              <a:rPr lang="en-US" altLang="zh-CN" sz="2600" b="1" u="sng" dirty="0" smtClean="0"/>
            </a:br>
            <a:r>
              <a:rPr lang="zh-CN" altLang="en-US" sz="2800" b="1" dirty="0" smtClean="0"/>
              <a:t>完善欧洲经济货币联盟</a:t>
            </a:r>
            <a:endParaRPr lang="en-US" altLang="zh-CN" sz="2800" b="1" dirty="0" smtClean="0"/>
          </a:p>
          <a:p>
            <a:pPr marL="0" indent="0">
              <a:buNone/>
            </a:pPr>
            <a:endParaRPr lang="en-US" altLang="zh-CN" sz="2600" b="1" u="sng" dirty="0" smtClean="0"/>
          </a:p>
          <a:p>
            <a:pPr marL="0" indent="0" algn="just">
              <a:buNone/>
            </a:pPr>
            <a:r>
              <a:rPr lang="en-US" altLang="zh-CN" sz="2000" dirty="0" smtClean="0"/>
              <a:t>In June 2015, the "</a:t>
            </a:r>
            <a:r>
              <a:rPr lang="en-US" altLang="zh-CN" sz="2000" b="1" dirty="0" smtClean="0"/>
              <a:t>Five Presidents' Report</a:t>
            </a:r>
            <a:r>
              <a:rPr lang="en-US" altLang="zh-CN" sz="2000" dirty="0" smtClean="0"/>
              <a:t>" set out a </a:t>
            </a:r>
            <a:r>
              <a:rPr lang="en-US" altLang="zh-CN" sz="2000" b="1" dirty="0" smtClean="0"/>
              <a:t>Roadmap for completing Europe's Economic and Monetary Union (EMU).</a:t>
            </a:r>
          </a:p>
          <a:p>
            <a:pPr marL="0" indent="0" algn="just">
              <a:buNone/>
            </a:pPr>
            <a:r>
              <a:rPr lang="en-US" altLang="zh-CN" sz="2000" dirty="0" smtClean="0"/>
              <a:t>2015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月，</a:t>
            </a:r>
            <a:r>
              <a:rPr lang="zh-CN" altLang="en-US" sz="2000" b="1" dirty="0" smtClean="0"/>
              <a:t>“五位总统报告”</a:t>
            </a:r>
            <a:r>
              <a:rPr lang="zh-CN" altLang="en-US" sz="2000" dirty="0" smtClean="0"/>
              <a:t>制定了</a:t>
            </a:r>
            <a:r>
              <a:rPr lang="zh-CN" altLang="en-US" sz="2000" b="1" dirty="0" smtClean="0"/>
              <a:t>完善欧洲经济货币联盟路线图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endParaRPr lang="en-US" altLang="zh-CN" sz="2000" b="1" dirty="0" smtClean="0"/>
          </a:p>
          <a:p>
            <a:pPr marL="0" indent="0" algn="just">
              <a:buNone/>
            </a:pPr>
            <a:r>
              <a:rPr lang="en-US" altLang="zh-CN" sz="2000" dirty="0" smtClean="0"/>
              <a:t>"Regarding </a:t>
            </a:r>
            <a:r>
              <a:rPr lang="en-US" altLang="zh-CN" sz="2000" b="1" dirty="0" smtClean="0"/>
              <a:t>employment</a:t>
            </a:r>
            <a:r>
              <a:rPr lang="en-US" altLang="zh-CN" sz="2000" dirty="0" smtClean="0"/>
              <a:t>, deeper integration of national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markets is put forward. The </a:t>
            </a:r>
            <a:r>
              <a:rPr lang="en-US" altLang="zh-CN" sz="2000" b="1" dirty="0" smtClean="0"/>
              <a:t>convergence process should be developed along the various components of </a:t>
            </a:r>
            <a:r>
              <a:rPr lang="en-US" altLang="zh-CN" sz="2000" b="1" dirty="0" err="1" smtClean="0"/>
              <a:t>flexicurity</a:t>
            </a:r>
            <a:r>
              <a:rPr lang="en-US" altLang="zh-CN" sz="2000" dirty="0" smtClean="0"/>
              <a:t>: flexible and reliable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contracts that avoid a two-tier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market, comprehensive lifelong learning strategies, effective policies to help the unemployed re-enter the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market, modern social security systems and enabling </a:t>
            </a:r>
            <a:r>
              <a:rPr lang="en-US" altLang="zh-CN" sz="2000" dirty="0" err="1" smtClean="0"/>
              <a:t>labour</a:t>
            </a:r>
            <a:r>
              <a:rPr lang="en-US" altLang="zh-CN" sz="2000" dirty="0" smtClean="0"/>
              <a:t> taxation".</a:t>
            </a:r>
          </a:p>
          <a:p>
            <a:pPr marL="0" indent="0" algn="just">
              <a:buNone/>
            </a:pPr>
            <a:endParaRPr lang="en-US" altLang="zh-CN" sz="2000" dirty="0" smtClean="0"/>
          </a:p>
          <a:p>
            <a:pPr marL="0" indent="0" algn="just">
              <a:buNone/>
            </a:pPr>
            <a:r>
              <a:rPr lang="zh-CN" altLang="en-US" sz="2100" dirty="0" smtClean="0"/>
              <a:t>“关于</a:t>
            </a:r>
            <a:r>
              <a:rPr lang="zh-CN" altLang="en-US" sz="2100" b="1" dirty="0" smtClean="0"/>
              <a:t>就业</a:t>
            </a:r>
            <a:r>
              <a:rPr lang="zh-CN" altLang="en-US" sz="2100" dirty="0" smtClean="0"/>
              <a:t>，提出了更深层次地整合各国劳动力市场。</a:t>
            </a:r>
            <a:r>
              <a:rPr lang="zh-CN" altLang="en-US" sz="2100" b="1" dirty="0" smtClean="0"/>
              <a:t>一体化的过程应根据弹性保障制度的多个部分进行（应根据弹性保障制度的各个环节，推进一体化过程）</a:t>
            </a:r>
            <a:r>
              <a:rPr lang="zh-CN" altLang="en-US" sz="2100" dirty="0" smtClean="0"/>
              <a:t>：灵活可靠的劳动合同，用以避免双层劳动力市场；全面终身学习策略；帮助失业者重新进入劳动力市场的有效政策；现代社会保障制度和有利的劳工税。”</a:t>
            </a:r>
            <a:endParaRPr lang="en-US" altLang="zh-CN" sz="21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 smtClean="0"/>
          </a:p>
        </p:txBody>
      </p:sp>
    </p:spTree>
    <p:extLst>
      <p:ext uri="{BB962C8B-B14F-4D97-AF65-F5344CB8AC3E}">
        <p14:creationId xmlns="" xmlns:p14="http://schemas.microsoft.com/office/powerpoint/2010/main" val="32953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000" b="1" cap="all" dirty="0" err="1" smtClean="0"/>
              <a:t>Flexicurity</a:t>
            </a:r>
            <a:r>
              <a:rPr lang="en-US" altLang="zh-CN" sz="3000" b="1" cap="all" dirty="0" smtClean="0"/>
              <a:t> and convergence (</a:t>
            </a:r>
            <a:r>
              <a:rPr lang="en-US" altLang="zh-CN" sz="3000" b="1" dirty="0" smtClean="0"/>
              <a:t>cont‘d) </a:t>
            </a:r>
          </a:p>
          <a:p>
            <a:pPr marL="0" indent="0">
              <a:buNone/>
            </a:pPr>
            <a:r>
              <a:rPr lang="zh-CN" altLang="en-US" sz="3000" b="1" dirty="0" smtClean="0"/>
              <a:t>弹性保障制度及趋同</a:t>
            </a:r>
            <a:endParaRPr lang="en-US" altLang="zh-CN" sz="3000" b="1" dirty="0" smtClean="0"/>
          </a:p>
          <a:p>
            <a:pPr marL="0" indent="0">
              <a:buNone/>
            </a:pPr>
            <a:endParaRPr lang="en-US" altLang="zh-CN" sz="3000" b="1" cap="all" dirty="0" smtClean="0"/>
          </a:p>
          <a:p>
            <a:pPr marL="0" indent="0">
              <a:buNone/>
            </a:pPr>
            <a:r>
              <a:rPr lang="en-US" altLang="zh-CN" sz="2600" b="1" u="sng" dirty="0" smtClean="0"/>
              <a:t>European Semester: a partnership EU – Member States:</a:t>
            </a:r>
            <a:br>
              <a:rPr lang="en-US" altLang="zh-CN" sz="2600" b="1" u="sng" dirty="0" smtClean="0"/>
            </a:br>
            <a:r>
              <a:rPr lang="zh-CN" altLang="en-US" sz="2600" b="1" u="sng" dirty="0" smtClean="0"/>
              <a:t>欧洲学期：欧盟合作伙伴</a:t>
            </a:r>
            <a:r>
              <a:rPr lang="en-US" altLang="zh-CN" sz="2600" b="1" u="sng" dirty="0" smtClean="0"/>
              <a:t>—</a:t>
            </a:r>
            <a:r>
              <a:rPr lang="zh-CN" altLang="en-US" sz="2600" b="1" u="sng" dirty="0" smtClean="0"/>
              <a:t>成员国</a:t>
            </a:r>
            <a:endParaRPr lang="en-US" altLang="zh-CN" sz="2600" b="1" u="sng" dirty="0" smtClean="0"/>
          </a:p>
          <a:p>
            <a:pPr marL="0" indent="0">
              <a:buNone/>
            </a:pPr>
            <a:endParaRPr lang="en-US" altLang="zh-CN" sz="2600" b="1" u="sng" dirty="0" smtClean="0"/>
          </a:p>
          <a:p>
            <a:pPr marL="0" indent="0" algn="just">
              <a:buNone/>
            </a:pPr>
            <a:r>
              <a:rPr lang="en-US" altLang="zh-CN" sz="2200" dirty="0" smtClean="0"/>
              <a:t>Under the European economic governance of the 2016 European Semester, the EU adopted </a:t>
            </a:r>
            <a:r>
              <a:rPr lang="en-US" altLang="zh-CN" sz="2200" b="1" dirty="0" smtClean="0"/>
              <a:t>recommendations for euro area Member States </a:t>
            </a:r>
            <a:r>
              <a:rPr lang="en-US" altLang="zh-CN" sz="2200" dirty="0" smtClean="0"/>
              <a:t>focusing on </a:t>
            </a:r>
            <a:r>
              <a:rPr lang="en-US" altLang="zh-CN" sz="2200" dirty="0" err="1" smtClean="0"/>
              <a:t>flexicurity</a:t>
            </a:r>
            <a:r>
              <a:rPr lang="en-US" altLang="zh-CN" sz="2200" dirty="0" smtClean="0"/>
              <a:t>.</a:t>
            </a:r>
          </a:p>
          <a:p>
            <a:pPr marL="0" indent="0" algn="just">
              <a:buNone/>
            </a:pPr>
            <a:r>
              <a:rPr lang="zh-CN" altLang="en-US" sz="2000" dirty="0" smtClean="0"/>
              <a:t>根据</a:t>
            </a:r>
            <a:r>
              <a:rPr lang="en-US" altLang="zh-CN" sz="2000" dirty="0" smtClean="0"/>
              <a:t>2016</a:t>
            </a:r>
            <a:r>
              <a:rPr lang="zh-CN" altLang="en-US" sz="2000" dirty="0" smtClean="0"/>
              <a:t>年欧洲学期的欧洲经济治理，欧盟通过了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欧元区成员国建议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，重点关注弹性保障。</a:t>
            </a:r>
            <a:endParaRPr lang="en-US" altLang="zh-CN" sz="2200" dirty="0" smtClean="0"/>
          </a:p>
          <a:p>
            <a:pPr marL="400050" lvl="1" indent="0" algn="just">
              <a:buNone/>
            </a:pP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endParaRPr lang="en-US" altLang="zh-CN" sz="3800" dirty="0" smtClean="0"/>
          </a:p>
        </p:txBody>
      </p:sp>
    </p:spTree>
    <p:extLst>
      <p:ext uri="{BB962C8B-B14F-4D97-AF65-F5344CB8AC3E}">
        <p14:creationId xmlns="" xmlns:p14="http://schemas.microsoft.com/office/powerpoint/2010/main" val="11857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 algn="just">
              <a:buNone/>
            </a:pPr>
            <a:r>
              <a:rPr lang="en-US" altLang="zh-CN" sz="1900" dirty="0" smtClean="0"/>
              <a:t>"Implement reforms that combine (</a:t>
            </a:r>
            <a:r>
              <a:rPr lang="en-US" altLang="zh-CN" sz="1900" dirty="0" err="1" smtClean="0"/>
              <a:t>i</a:t>
            </a:r>
            <a:r>
              <a:rPr lang="en-US" altLang="zh-CN" sz="1900" dirty="0" smtClean="0"/>
              <a:t>) flexible and reliable </a:t>
            </a:r>
            <a:r>
              <a:rPr lang="en-US" altLang="zh-CN" sz="1900" dirty="0" err="1" smtClean="0"/>
              <a:t>labour</a:t>
            </a:r>
            <a:r>
              <a:rPr lang="en-US" altLang="zh-CN" sz="1900" dirty="0" smtClean="0"/>
              <a:t> contracts that promote job quality and smooth </a:t>
            </a:r>
            <a:r>
              <a:rPr lang="en-US" altLang="zh-CN" sz="1900" dirty="0" err="1" smtClean="0"/>
              <a:t>labour</a:t>
            </a:r>
            <a:r>
              <a:rPr lang="en-US" altLang="zh-CN" sz="1900" dirty="0" smtClean="0"/>
              <a:t> market transitions and avoid a two-tier </a:t>
            </a:r>
            <a:r>
              <a:rPr lang="en-US" altLang="zh-CN" sz="1900" dirty="0" err="1" smtClean="0"/>
              <a:t>labour</a:t>
            </a:r>
            <a:r>
              <a:rPr lang="en-US" altLang="zh-CN" sz="1900" dirty="0" smtClean="0"/>
              <a:t> market; (ii) comprehensive lifelong learning strategies; (iii) effective policies to help the unemployed re-enter the </a:t>
            </a:r>
            <a:r>
              <a:rPr lang="en-US" altLang="zh-CN" sz="1900" dirty="0" err="1" smtClean="0"/>
              <a:t>labour</a:t>
            </a:r>
            <a:r>
              <a:rPr lang="en-US" altLang="zh-CN" sz="1900" dirty="0" smtClean="0"/>
              <a:t> market, (iv) adequate and sustainable social protection systems that contribute effectively and efficiently throughout the life cycle both to social inclusion and </a:t>
            </a:r>
            <a:r>
              <a:rPr lang="en-US" altLang="zh-CN" sz="1900" dirty="0" err="1" smtClean="0"/>
              <a:t>labour</a:t>
            </a:r>
            <a:r>
              <a:rPr lang="en-US" altLang="zh-CN" sz="1900" dirty="0" smtClean="0"/>
              <a:t> market integration and, (v) open and competitive product and services markets. Reduce the tax wedge on </a:t>
            </a:r>
            <a:r>
              <a:rPr lang="en-US" altLang="zh-CN" sz="1900" dirty="0" err="1" smtClean="0"/>
              <a:t>labour</a:t>
            </a:r>
            <a:r>
              <a:rPr lang="en-US" altLang="zh-CN" sz="1900" dirty="0" smtClean="0"/>
              <a:t>, particularly on low-earners, in a budgetary-neutral way to foster job creation.“</a:t>
            </a:r>
          </a:p>
          <a:p>
            <a:pPr marL="400050" lvl="1" indent="0" algn="just">
              <a:buNone/>
            </a:pPr>
            <a:endParaRPr lang="en-US" altLang="zh-CN" sz="1900" dirty="0" smtClean="0"/>
          </a:p>
          <a:p>
            <a:pPr marL="400050" lvl="1" indent="0" algn="just">
              <a:buNone/>
            </a:pPr>
            <a:r>
              <a:rPr lang="zh-CN" altLang="en-US" sz="1900" dirty="0" smtClean="0"/>
              <a:t>实施改革，要结合（</a:t>
            </a:r>
            <a:r>
              <a:rPr lang="en-US" altLang="zh-CN" sz="1900" dirty="0" smtClean="0"/>
              <a:t>1</a:t>
            </a:r>
            <a:r>
              <a:rPr lang="zh-CN" altLang="en-US" sz="1900" dirty="0" smtClean="0"/>
              <a:t>）灵活可靠的劳工合同，提高工作质量，实现劳动力市场平稳过渡，避免出现双层劳动力市场；（</a:t>
            </a:r>
            <a:r>
              <a:rPr lang="en-US" altLang="zh-CN" sz="1900" dirty="0" smtClean="0"/>
              <a:t>2</a:t>
            </a:r>
            <a:r>
              <a:rPr lang="zh-CN" altLang="en-US" sz="1900" dirty="0" smtClean="0"/>
              <a:t>） 全面终身学习策略</a:t>
            </a:r>
            <a:r>
              <a:rPr lang="en-US" altLang="zh-CN" sz="1900" dirty="0" smtClean="0"/>
              <a:t>;</a:t>
            </a:r>
            <a:r>
              <a:rPr lang="zh-CN" altLang="en-US" sz="1900" dirty="0" smtClean="0"/>
              <a:t>（</a:t>
            </a:r>
            <a:r>
              <a:rPr lang="en-US" altLang="zh-CN" sz="1900" dirty="0" smtClean="0"/>
              <a:t>3</a:t>
            </a:r>
            <a:r>
              <a:rPr lang="zh-CN" altLang="en-US" sz="1900" dirty="0" smtClean="0"/>
              <a:t>） 有效的政策，帮助失业人士重回劳动力市场；（</a:t>
            </a:r>
            <a:r>
              <a:rPr lang="en-US" altLang="zh-CN" sz="1900" dirty="0" smtClean="0"/>
              <a:t>4</a:t>
            </a:r>
            <a:r>
              <a:rPr lang="zh-CN" altLang="en-US" sz="1900" dirty="0" smtClean="0"/>
              <a:t>）充足可持续的社会保障体系，有效高效地在整个生命周期内促进社会包容与劳动力市场一体化；（</a:t>
            </a:r>
            <a:r>
              <a:rPr lang="en-US" altLang="zh-CN" sz="1900" dirty="0" smtClean="0"/>
              <a:t>5</a:t>
            </a:r>
            <a:r>
              <a:rPr lang="zh-CN" altLang="en-US" sz="1900" dirty="0" smtClean="0"/>
              <a:t>）开放和有竞争力的产品及服务市场。减少税收，尤其是低收入人群，以预算中立的方式促进创造就业。</a:t>
            </a:r>
            <a:endParaRPr lang="en-US" altLang="zh-CN" sz="1900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cap="all" dirty="0" smtClean="0"/>
              <a:t>Ways forward for the </a:t>
            </a:r>
            <a:r>
              <a:rPr lang="en-US" altLang="zh-CN" sz="2800" b="1" cap="all" dirty="0" err="1" smtClean="0"/>
              <a:t>flexicurity</a:t>
            </a:r>
            <a:r>
              <a:rPr lang="en-US" altLang="zh-CN" sz="2800" b="1" cap="all" dirty="0" smtClean="0"/>
              <a:t> agenda</a:t>
            </a:r>
            <a:r>
              <a:rPr lang="en-US" altLang="zh-CN" sz="2800" b="1" dirty="0" smtClean="0"/>
              <a:t> </a:t>
            </a:r>
          </a:p>
          <a:p>
            <a:pPr marL="0" indent="0">
              <a:buNone/>
            </a:pPr>
            <a:r>
              <a:rPr lang="zh-CN" altLang="en-US" sz="2800" b="1" dirty="0" smtClean="0"/>
              <a:t>弹性保障制度推进策略</a:t>
            </a:r>
            <a:endParaRPr lang="en-US" altLang="zh-CN" sz="2800" b="1" dirty="0" smtClean="0"/>
          </a:p>
          <a:p>
            <a:pPr marL="0" indent="0">
              <a:buNone/>
            </a:pPr>
            <a:endParaRPr lang="en-US" altLang="zh-CN" sz="2600" b="1" u="sng" dirty="0" smtClean="0"/>
          </a:p>
          <a:p>
            <a:r>
              <a:rPr lang="en-US" altLang="zh-CN" sz="2200" b="1" dirty="0" smtClean="0"/>
              <a:t>Learning the lessons from the crisis</a:t>
            </a:r>
            <a:r>
              <a:rPr lang="en-US" altLang="zh-CN" sz="2200" dirty="0" smtClean="0"/>
              <a:t>: debates relating to </a:t>
            </a:r>
            <a:r>
              <a:rPr lang="en-US" altLang="zh-CN" sz="2200" dirty="0" err="1" smtClean="0"/>
              <a:t>labour</a:t>
            </a:r>
            <a:r>
              <a:rPr lang="en-US" altLang="zh-CN" sz="2200" dirty="0" smtClean="0"/>
              <a:t> market reforms and regulation as well as social security have intensified across the EU. Fiscal consolidation designed to reduce both borrowing and debt has exerted varied pressures on the </a:t>
            </a:r>
            <a:r>
              <a:rPr lang="en-US" altLang="zh-CN" sz="2200" dirty="0" err="1" smtClean="0"/>
              <a:t>flexicurity</a:t>
            </a:r>
            <a:r>
              <a:rPr lang="en-US" altLang="zh-CN" sz="2200" dirty="0" smtClean="0"/>
              <a:t> agenda.</a:t>
            </a:r>
          </a:p>
          <a:p>
            <a:pPr>
              <a:buNone/>
            </a:pPr>
            <a:r>
              <a:rPr lang="zh-CN" altLang="en-US" sz="2200" dirty="0" smtClean="0"/>
              <a:t>     从危机中汲取教训：欧盟内部关于劳动力市场改革和监管以及社会保障的讨论愈发激烈。财政巩固政策为降低借贷和债务，给弹性保障制度推进带来多重压力。</a:t>
            </a:r>
            <a:endParaRPr lang="en-US" altLang="zh-CN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5965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200" b="1" dirty="0" smtClean="0"/>
              <a:t>Developing commonly agreed standards and indicators</a:t>
            </a:r>
            <a:r>
              <a:rPr lang="en-US" altLang="zh-CN" sz="2200" dirty="0" smtClean="0"/>
              <a:t>: benchmarks as well as best practices and mutual learning, especially among Euro area Member States, as regards </a:t>
            </a:r>
            <a:r>
              <a:rPr lang="en-US" altLang="zh-CN" sz="2200" dirty="0" err="1" smtClean="0"/>
              <a:t>flexicurity</a:t>
            </a:r>
            <a:r>
              <a:rPr lang="en-US" altLang="zh-CN" sz="2200" dirty="0" smtClean="0"/>
              <a:t> should help set in motion pathways towards renewed </a:t>
            </a:r>
            <a:r>
              <a:rPr lang="en-US" altLang="zh-CN" sz="2200" dirty="0" err="1" smtClean="0"/>
              <a:t>labour</a:t>
            </a:r>
            <a:r>
              <a:rPr lang="en-US" altLang="zh-CN" sz="2200" dirty="0" smtClean="0"/>
              <a:t> market convergence.</a:t>
            </a:r>
            <a:endParaRPr lang="zh-CN" altLang="en-US" sz="2200" dirty="0" smtClean="0"/>
          </a:p>
          <a:p>
            <a:pPr>
              <a:buNone/>
            </a:pPr>
            <a:r>
              <a:rPr lang="zh-CN" altLang="en-US" sz="2200" dirty="0" smtClean="0"/>
              <a:t>      制定公认的标准和指标：建立基准、借鉴最佳做法、相互学习，尤其是在欧元区成员国之间。弹性保障制度有助于推进劳动市场融合与更新。</a:t>
            </a:r>
            <a:endParaRPr lang="en-US" altLang="zh-CN" sz="2200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b="1" cap="all" dirty="0" smtClean="0"/>
          </a:p>
          <a:p>
            <a:pPr marL="0" indent="0" algn="ctr">
              <a:buNone/>
            </a:pPr>
            <a:endParaRPr lang="en-US" altLang="zh-CN" b="1" cap="all" dirty="0"/>
          </a:p>
          <a:p>
            <a:pPr marL="0" indent="0" algn="ctr">
              <a:buNone/>
            </a:pPr>
            <a:r>
              <a:rPr lang="en-US" altLang="zh-CN" b="1" cap="all" dirty="0" smtClean="0"/>
              <a:t>Thank you for your attention</a:t>
            </a:r>
          </a:p>
          <a:p>
            <a:pPr marL="0" indent="0" algn="ctr">
              <a:buNone/>
            </a:pPr>
            <a:r>
              <a:rPr lang="zh-CN" altLang="en-US" b="1" cap="all" dirty="0" smtClean="0"/>
              <a:t>感谢聆听</a:t>
            </a:r>
            <a:endParaRPr lang="en-US" altLang="zh-CN" b="1" cap="all" dirty="0" smtClean="0"/>
          </a:p>
          <a:p>
            <a:pPr marL="0" indent="0">
              <a:buNone/>
            </a:pPr>
            <a:r>
              <a:rPr lang="en-US" altLang="zh-CN" sz="2600" b="1" u="sng" dirty="0" smtClean="0"/>
              <a:t> </a:t>
            </a:r>
          </a:p>
          <a:p>
            <a:pPr marL="0" indent="0" algn="ctr">
              <a:buNone/>
            </a:pPr>
            <a:r>
              <a:rPr lang="en-US" altLang="zh-CN" sz="2600" b="1" dirty="0" smtClean="0"/>
              <a:t> Further info:</a:t>
            </a:r>
          </a:p>
          <a:p>
            <a:pPr marL="0" indent="0" algn="ctr">
              <a:buNone/>
            </a:pPr>
            <a:r>
              <a:rPr lang="zh-CN" altLang="en-US" sz="2600" b="1" dirty="0" smtClean="0"/>
              <a:t>更多信息：</a:t>
            </a:r>
            <a:endParaRPr lang="en-US" altLang="zh-CN" sz="2600" b="1" dirty="0" smtClean="0"/>
          </a:p>
          <a:p>
            <a:pPr marL="0" indent="0" algn="ctr">
              <a:buNone/>
            </a:pPr>
            <a:r>
              <a:rPr lang="en-US" altLang="zh-CN" sz="2600" b="1" dirty="0" smtClean="0">
                <a:hlinkClick r:id="rId2"/>
              </a:rPr>
              <a:t>http://ec.europa.eu/europe2020/index_en.htm</a:t>
            </a:r>
            <a:endParaRPr lang="en-US" altLang="zh-CN" sz="2600" b="1" dirty="0" smtClean="0"/>
          </a:p>
          <a:p>
            <a:pPr marL="0" indent="0" algn="ctr">
              <a:buNone/>
            </a:pPr>
            <a:endParaRPr lang="en-US" altLang="zh-CN" sz="2600" dirty="0" smtClean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sz="3800" dirty="0" smtClean="0"/>
          </a:p>
          <a:p>
            <a:pPr marL="0" indent="0">
              <a:buNone/>
            </a:pPr>
            <a:endParaRPr lang="en-US" altLang="zh-CN" sz="3800" dirty="0" smtClean="0"/>
          </a:p>
        </p:txBody>
      </p:sp>
    </p:spTree>
    <p:extLst>
      <p:ext uri="{BB962C8B-B14F-4D97-AF65-F5344CB8AC3E}">
        <p14:creationId xmlns="" xmlns:p14="http://schemas.microsoft.com/office/powerpoint/2010/main" val="8701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268760"/>
            <a:ext cx="8643998" cy="48574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BE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Coordination of social </a:t>
            </a:r>
            <a:r>
              <a:rPr lang="fr-BE" altLang="zh-CN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security</a:t>
            </a:r>
            <a:r>
              <a:rPr lang="fr-BE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and </a:t>
            </a:r>
            <a:r>
              <a:rPr lang="fr-BE" altLang="zh-CN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employment</a:t>
            </a:r>
            <a:r>
              <a:rPr lang="fr-BE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</a:t>
            </a:r>
            <a:r>
              <a:rPr lang="fr-BE" altLang="zh-CN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policies</a:t>
            </a:r>
            <a:r>
              <a:rPr lang="fr-BE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fr-BE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flexicurity in the EU</a:t>
            </a: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社会保障和就业政策协调 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︰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欧盟的弹性保障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(bilingual version)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（双语版）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>
              <a:buNone/>
            </a:pP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algn="ctr">
              <a:buNone/>
            </a:pPr>
            <a:r>
              <a:rPr lang="fr-BE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Robert Strauss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  <a:p>
            <a:pPr algn="ctr">
              <a:buNone/>
            </a:pP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Head of Unit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“</a:t>
            </a: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Country reform”</a:t>
            </a:r>
          </a:p>
          <a:p>
            <a:pPr algn="ctr">
              <a:buNone/>
            </a:pP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European Commission, DG EMPL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罗伯特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·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斯特劳斯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欧盟委员会就业、社会事务和融合总司就业和社会管理司 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副司长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endParaRPr lang="zh-CN" altLang="en-GB" sz="4400" b="1" dirty="0" smtClean="0">
              <a:solidFill>
                <a:schemeClr val="accent1">
                  <a:lumMod val="50000"/>
                </a:schemeClr>
              </a:solidFill>
              <a:latin typeface="Optane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b="1" cap="all" dirty="0" smtClean="0"/>
              <a:t>Overview of presentation </a:t>
            </a:r>
            <a:r>
              <a:rPr lang="zh-CN" altLang="en-US" b="1" cap="all" dirty="0" smtClean="0"/>
              <a:t>演讲综述</a:t>
            </a:r>
            <a:r>
              <a:rPr lang="en-US" altLang="zh-CN" b="1" cap="all" dirty="0" smtClean="0"/>
              <a:t/>
            </a:r>
            <a:br>
              <a:rPr lang="en-US" altLang="zh-CN" b="1" cap="all" dirty="0" smtClean="0"/>
            </a:br>
            <a:endParaRPr lang="en-US" altLang="zh-CN" b="1" cap="all" dirty="0" smtClean="0"/>
          </a:p>
          <a:p>
            <a:r>
              <a:rPr lang="en-US" altLang="zh-CN" sz="2400" b="1" dirty="0" smtClean="0"/>
              <a:t>Why and how to link Social Protection and Employment Policies 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    </a:t>
            </a:r>
            <a:r>
              <a:rPr lang="zh-CN" altLang="en-US" sz="2400" b="1" dirty="0" smtClean="0"/>
              <a:t>为何</a:t>
            </a:r>
            <a:r>
              <a:rPr lang="zh-CN" altLang="en-US" sz="2400" b="1" dirty="0" smtClean="0"/>
              <a:t>及怎样将社会保障和就业政策结合</a:t>
            </a:r>
          </a:p>
          <a:p>
            <a:r>
              <a:rPr lang="en-US" altLang="zh-CN" sz="2400" b="1" dirty="0" err="1" smtClean="0"/>
              <a:t>Flexicurity</a:t>
            </a:r>
            <a:r>
              <a:rPr lang="en-US" altLang="zh-CN" sz="2400" b="1" dirty="0" smtClean="0"/>
              <a:t> in the </a:t>
            </a:r>
            <a:r>
              <a:rPr lang="en-US" altLang="zh-CN" sz="2400" b="1" dirty="0" smtClean="0"/>
              <a:t>EU</a:t>
            </a:r>
          </a:p>
          <a:p>
            <a:pPr>
              <a:buNone/>
            </a:pP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    </a:t>
            </a:r>
            <a:r>
              <a:rPr lang="zh-CN" altLang="en-US" sz="2400" b="1" dirty="0" smtClean="0"/>
              <a:t>欧盟</a:t>
            </a:r>
            <a:r>
              <a:rPr lang="zh-CN" altLang="en-US" sz="2400" b="1" dirty="0" smtClean="0"/>
              <a:t>的弹性保障制度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Principles of </a:t>
            </a:r>
            <a:r>
              <a:rPr lang="en-US" altLang="zh-CN" sz="2400" b="1" dirty="0" err="1" smtClean="0"/>
              <a:t>flexicurity</a:t>
            </a:r>
            <a:r>
              <a:rPr lang="en-US" altLang="zh-CN" sz="2400" b="1" dirty="0" smtClean="0"/>
              <a:t> 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    </a:t>
            </a:r>
            <a:r>
              <a:rPr lang="zh-CN" altLang="en-US" sz="2400" b="1" dirty="0" smtClean="0"/>
              <a:t>弹性</a:t>
            </a:r>
            <a:r>
              <a:rPr lang="zh-CN" altLang="en-US" sz="2400" b="1" dirty="0" smtClean="0"/>
              <a:t>保障制度的原则</a:t>
            </a:r>
            <a:endParaRPr lang="en-US" altLang="zh-CN" sz="2400" b="1" dirty="0" smtClean="0"/>
          </a:p>
          <a:p>
            <a:r>
              <a:rPr lang="en-US" altLang="zh-CN" sz="2400" b="1" dirty="0" err="1" smtClean="0"/>
              <a:t>Flexicurity</a:t>
            </a:r>
            <a:r>
              <a:rPr lang="en-US" altLang="zh-CN" sz="2400" b="1" dirty="0" smtClean="0"/>
              <a:t> in times of crisis 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    </a:t>
            </a:r>
            <a:r>
              <a:rPr lang="zh-CN" altLang="en-US" sz="2400" b="1" dirty="0" smtClean="0"/>
              <a:t>危机</a:t>
            </a:r>
            <a:r>
              <a:rPr lang="zh-CN" altLang="en-US" sz="2400" b="1" dirty="0" smtClean="0"/>
              <a:t>时期的弹性保障制度</a:t>
            </a:r>
            <a:endParaRPr lang="en-US" altLang="zh-CN" sz="2400" b="1" dirty="0" smtClean="0"/>
          </a:p>
          <a:p>
            <a:r>
              <a:rPr lang="en-US" altLang="zh-CN" sz="2400" b="1" dirty="0" err="1" smtClean="0"/>
              <a:t>Flexicurity</a:t>
            </a:r>
            <a:r>
              <a:rPr lang="en-US" altLang="zh-CN" sz="2400" b="1" dirty="0" smtClean="0"/>
              <a:t> and convergence 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    </a:t>
            </a:r>
            <a:r>
              <a:rPr lang="zh-CN" altLang="en-US" sz="2400" b="1" dirty="0" smtClean="0"/>
              <a:t>弹性</a:t>
            </a:r>
            <a:r>
              <a:rPr lang="zh-CN" altLang="en-US" sz="2400" b="1" dirty="0" smtClean="0"/>
              <a:t>保障制度与一体化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Ways forward for the </a:t>
            </a:r>
            <a:r>
              <a:rPr lang="en-US" altLang="zh-CN" sz="2400" b="1" dirty="0" err="1" smtClean="0"/>
              <a:t>flexicurity</a:t>
            </a:r>
            <a:r>
              <a:rPr lang="en-US" altLang="zh-CN" sz="2400" b="1" dirty="0" smtClean="0"/>
              <a:t> agenda 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     </a:t>
            </a:r>
            <a:r>
              <a:rPr lang="zh-CN" altLang="en-US" sz="2400" b="1" dirty="0" smtClean="0"/>
              <a:t>弹性</a:t>
            </a:r>
            <a:r>
              <a:rPr lang="zh-CN" altLang="en-US" sz="2400" b="1" dirty="0" smtClean="0"/>
              <a:t>保障制度推进策略</a:t>
            </a:r>
            <a:endParaRPr lang="en-US" altLang="zh-CN" sz="2400" b="1" dirty="0"/>
          </a:p>
          <a:p>
            <a:pPr>
              <a:buNone/>
            </a:pPr>
            <a:endParaRPr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8091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268760"/>
            <a:ext cx="857256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2800" b="1" cap="all" dirty="0" smtClean="0"/>
              <a:t>How and why to link social security </a:t>
            </a:r>
            <a:br>
              <a:rPr lang="en-US" altLang="zh-CN" sz="2800" b="1" cap="all" dirty="0" smtClean="0"/>
            </a:br>
            <a:r>
              <a:rPr lang="en-US" altLang="zh-CN" sz="2800" b="1" cap="all" dirty="0" smtClean="0"/>
              <a:t>with employment policy </a:t>
            </a:r>
          </a:p>
          <a:p>
            <a:pPr marL="0" indent="0">
              <a:buNone/>
            </a:pPr>
            <a:r>
              <a:rPr lang="zh-CN" altLang="en-US" sz="2800" b="1" dirty="0" smtClean="0"/>
              <a:t>为何及怎样将社会保障和就业政策结合？</a:t>
            </a:r>
            <a:endParaRPr lang="en-US" altLang="zh-CN" sz="2800" b="1" dirty="0" smtClean="0"/>
          </a:p>
          <a:p>
            <a:pPr marL="0" indent="0">
              <a:buNone/>
            </a:pPr>
            <a:endParaRPr lang="en-US" altLang="zh-CN" sz="2800" b="1" cap="all" dirty="0" smtClean="0"/>
          </a:p>
          <a:p>
            <a:r>
              <a:rPr lang="en-US" altLang="zh-CN" sz="2600" dirty="0" smtClean="0"/>
              <a:t>Need to facilitate flexible </a:t>
            </a:r>
            <a:r>
              <a:rPr lang="en-US" altLang="zh-CN" sz="2600" dirty="0" err="1" smtClean="0"/>
              <a:t>labour</a:t>
            </a:r>
            <a:r>
              <a:rPr lang="en-US" altLang="zh-CN" sz="2600" dirty="0" smtClean="0"/>
              <a:t> markets through employment (but not job) protection.</a:t>
            </a:r>
          </a:p>
          <a:p>
            <a:pPr>
              <a:buNone/>
            </a:pPr>
            <a:r>
              <a:rPr lang="zh-CN" altLang="en-US" sz="2600" dirty="0" smtClean="0"/>
              <a:t>     需要通过就业（而非工作）保护，促进灵活的劳动力市场。</a:t>
            </a:r>
            <a:endParaRPr lang="en-US" altLang="zh-CN" sz="2600" dirty="0" smtClean="0"/>
          </a:p>
          <a:p>
            <a:pPr>
              <a:buNone/>
            </a:pPr>
            <a:endParaRPr lang="zh-CN" altLang="en-US" sz="2600" dirty="0" smtClean="0"/>
          </a:p>
          <a:p>
            <a:r>
              <a:rPr lang="en-US" altLang="zh-CN" sz="2600" dirty="0" err="1" smtClean="0"/>
              <a:t>Labour</a:t>
            </a:r>
            <a:r>
              <a:rPr lang="en-US" altLang="zh-CN" sz="2600" dirty="0" smtClean="0"/>
              <a:t> market flexibility for a dynamic economy regarding the changes in technology and demand with income security for workers.</a:t>
            </a:r>
          </a:p>
          <a:p>
            <a:pPr>
              <a:buNone/>
            </a:pPr>
            <a:r>
              <a:rPr lang="zh-CN" altLang="en-US" sz="2600" dirty="0" smtClean="0"/>
              <a:t>  （考虑到技术的变化及工人收入保障的需求，动态的经济需要灵活的劳动力市场。 ）</a:t>
            </a:r>
            <a:endParaRPr lang="en-US" altLang="zh-CN" sz="2600" dirty="0" smtClean="0"/>
          </a:p>
          <a:p>
            <a:pP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030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cap="all" dirty="0" smtClean="0"/>
              <a:t>Why and when to link social security </a:t>
            </a:r>
            <a:br>
              <a:rPr lang="en-US" altLang="zh-CN" sz="2800" b="1" cap="all" dirty="0" smtClean="0"/>
            </a:br>
            <a:r>
              <a:rPr lang="en-US" altLang="zh-CN" sz="2800" b="1" cap="all" dirty="0" smtClean="0"/>
              <a:t>with employment policy (</a:t>
            </a:r>
            <a:r>
              <a:rPr lang="en-US" altLang="zh-CN" sz="2800" b="1" dirty="0"/>
              <a:t>cont'd</a:t>
            </a:r>
            <a:r>
              <a:rPr lang="en-US" altLang="zh-CN" sz="2800" b="1" dirty="0" smtClean="0"/>
              <a:t>)</a:t>
            </a:r>
          </a:p>
          <a:p>
            <a:pPr marL="0" indent="0">
              <a:buNone/>
            </a:pPr>
            <a:r>
              <a:rPr lang="zh-CN" altLang="en-US" sz="2800" b="1" dirty="0" smtClean="0"/>
              <a:t>为何及何时将社会保障和就业政策结合</a:t>
            </a:r>
            <a:endParaRPr lang="en-US" altLang="zh-CN" sz="2800" b="1" dirty="0" smtClean="0"/>
          </a:p>
          <a:p>
            <a:pPr marL="0" indent="0">
              <a:buNone/>
            </a:pPr>
            <a:endParaRPr lang="en-US" altLang="zh-CN" sz="2800" b="1" cap="all" dirty="0"/>
          </a:p>
          <a:p>
            <a:r>
              <a:rPr lang="en-US" altLang="zh-CN" sz="2400" dirty="0" smtClean="0"/>
              <a:t>"Transitional </a:t>
            </a:r>
            <a:r>
              <a:rPr lang="en-US" altLang="zh-CN" sz="2400" dirty="0" err="1" smtClean="0"/>
              <a:t>labour</a:t>
            </a:r>
            <a:r>
              <a:rPr lang="en-US" altLang="zh-CN" sz="2400" dirty="0" smtClean="0"/>
              <a:t> markets", needing to cover social risk</a:t>
            </a:r>
            <a:br>
              <a:rPr lang="en-US" altLang="zh-CN" sz="2400" dirty="0" smtClean="0"/>
            </a:br>
            <a:r>
              <a:rPr lang="en-US" altLang="zh-CN" sz="2400" dirty="0" smtClean="0"/>
              <a:t>Prof. Dr. </a:t>
            </a:r>
            <a:r>
              <a:rPr lang="en-US" altLang="zh-CN" sz="2400" dirty="0" err="1" smtClean="0"/>
              <a:t>Günther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Schmid</a:t>
            </a:r>
            <a:endParaRPr lang="en-US" altLang="zh-CN" sz="2400" dirty="0" smtClean="0"/>
          </a:p>
          <a:p>
            <a:r>
              <a:rPr lang="en-US" altLang="zh-CN" sz="2400" dirty="0" smtClean="0"/>
              <a:t>"</a:t>
            </a:r>
            <a:r>
              <a:rPr lang="en-US" altLang="zh-CN" sz="2400" dirty="0" err="1" smtClean="0"/>
              <a:t>Flexicurity</a:t>
            </a:r>
            <a:r>
              <a:rPr lang="en-US" altLang="zh-CN" sz="2400" dirty="0" smtClean="0"/>
              <a:t>", </a:t>
            </a:r>
            <a:br>
              <a:rPr lang="en-US" altLang="zh-CN" sz="2400" dirty="0" smtClean="0"/>
            </a:br>
            <a:r>
              <a:rPr lang="en-US" altLang="zh-CN" sz="2400" dirty="0" smtClean="0"/>
              <a:t>Danish Prime Minister </a:t>
            </a:r>
            <a:r>
              <a:rPr lang="en-US" altLang="zh-CN" sz="2400" dirty="0" err="1" smtClean="0"/>
              <a:t>Poul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Nyrup</a:t>
            </a:r>
            <a:r>
              <a:rPr lang="en-US" altLang="zh-CN" sz="2400" dirty="0" smtClean="0"/>
              <a:t> Rasmussen: welfare state model with proactive </a:t>
            </a:r>
            <a:r>
              <a:rPr lang="en-US" altLang="zh-CN" sz="2400" dirty="0" err="1" smtClean="0"/>
              <a:t>labour</a:t>
            </a:r>
            <a:r>
              <a:rPr lang="en-US" altLang="zh-CN" sz="2400" dirty="0" smtClean="0"/>
              <a:t> market policy.</a:t>
            </a:r>
          </a:p>
        </p:txBody>
      </p:sp>
    </p:spTree>
    <p:extLst>
      <p:ext uri="{BB962C8B-B14F-4D97-AF65-F5344CB8AC3E}">
        <p14:creationId xmlns="" xmlns:p14="http://schemas.microsoft.com/office/powerpoint/2010/main" val="36183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sz="3600" b="1" cap="all" dirty="0" err="1" smtClean="0"/>
              <a:t>Flexicurity</a:t>
            </a:r>
            <a:r>
              <a:rPr lang="en-US" altLang="zh-CN" sz="3600" b="1" cap="all" dirty="0" smtClean="0"/>
              <a:t> in the EU</a:t>
            </a:r>
            <a:br>
              <a:rPr lang="en-US" altLang="zh-CN" sz="3600" b="1" cap="all" dirty="0" smtClean="0"/>
            </a:br>
            <a:r>
              <a:rPr lang="zh-CN" altLang="en-US" sz="3600" b="1" dirty="0" smtClean="0"/>
              <a:t>欧盟的弹性保障制度</a:t>
            </a:r>
            <a:endParaRPr lang="en-US" altLang="zh-CN" sz="3600" b="1" dirty="0" smtClean="0"/>
          </a:p>
          <a:p>
            <a:pPr marL="0" indent="0">
              <a:buNone/>
            </a:pPr>
            <a:endParaRPr lang="en-US" altLang="zh-CN" sz="2800" b="1" cap="all" dirty="0" smtClean="0"/>
          </a:p>
          <a:p>
            <a:pPr marL="0" indent="0">
              <a:buNone/>
            </a:pPr>
            <a:r>
              <a:rPr lang="en-US" altLang="zh-CN" dirty="0" smtClean="0"/>
              <a:t>Adoption by Member States</a:t>
            </a:r>
            <a:br>
              <a:rPr lang="en-US" altLang="zh-CN" dirty="0" smtClean="0"/>
            </a:br>
            <a:r>
              <a:rPr lang="zh-CN" altLang="en-US" sz="2800" b="1" dirty="0" smtClean="0"/>
              <a:t>欧盟成员国所采用</a:t>
            </a:r>
            <a:endParaRPr lang="en-US" altLang="zh-CN" sz="2800" b="1" dirty="0" smtClean="0"/>
          </a:p>
          <a:p>
            <a:pPr marL="0" indent="0">
              <a:buNone/>
            </a:pPr>
            <a:endParaRPr lang="en-US" altLang="zh-CN" sz="2800" b="1" dirty="0" smtClean="0"/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flexicurity</a:t>
            </a:r>
            <a:r>
              <a:rPr lang="en-US" altLang="zh-CN" dirty="0" smtClean="0"/>
              <a:t> concept was adopted by the Council of Employment Ministers of the EU in December 2007 following an intensive dialogue with Member States and a strong involvement of social partners.</a:t>
            </a:r>
          </a:p>
          <a:p>
            <a:pPr>
              <a:buNone/>
            </a:pPr>
            <a:r>
              <a:rPr lang="zh-CN" altLang="en-US" sz="3100" dirty="0" smtClean="0"/>
              <a:t>  （</a:t>
            </a:r>
            <a:r>
              <a:rPr lang="en-US" altLang="zh-CN" sz="3100" dirty="0" smtClean="0"/>
              <a:t>2007 </a:t>
            </a:r>
            <a:r>
              <a:rPr lang="zh-CN" altLang="en-US" sz="3100" dirty="0" smtClean="0"/>
              <a:t>年 </a:t>
            </a:r>
            <a:r>
              <a:rPr lang="en-US" altLang="zh-CN" sz="3100" dirty="0" smtClean="0"/>
              <a:t>12 </a:t>
            </a:r>
            <a:r>
              <a:rPr lang="zh-CN" altLang="en-US" sz="3100" dirty="0" smtClean="0"/>
              <a:t>月，经欧盟就业部长理事会与成员国密集讨论，并在社会伙伴的参与下， 弹性保障的概念开始应用）</a:t>
            </a:r>
            <a:endParaRPr lang="en-US" altLang="zh-CN" sz="3100" dirty="0" smtClean="0"/>
          </a:p>
        </p:txBody>
      </p:sp>
    </p:spTree>
    <p:extLst>
      <p:ext uri="{BB962C8B-B14F-4D97-AF65-F5344CB8AC3E}">
        <p14:creationId xmlns="" xmlns:p14="http://schemas.microsoft.com/office/powerpoint/2010/main" val="36208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52736"/>
            <a:ext cx="8715436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300" b="1" cap="all" dirty="0" err="1" smtClean="0"/>
              <a:t>Flexicurity</a:t>
            </a:r>
            <a:r>
              <a:rPr lang="en-US" altLang="zh-CN" sz="3300" b="1" cap="all" dirty="0" smtClean="0"/>
              <a:t> in the EU (</a:t>
            </a:r>
            <a:r>
              <a:rPr lang="en-US" altLang="zh-CN" sz="3300" b="1" dirty="0" smtClean="0"/>
              <a:t>cont'd)</a:t>
            </a:r>
            <a:br>
              <a:rPr lang="en-US" altLang="zh-CN" sz="3300" b="1" dirty="0" smtClean="0"/>
            </a:br>
            <a:r>
              <a:rPr lang="zh-CN" altLang="en-US" b="1" dirty="0" smtClean="0"/>
              <a:t>欧盟的弹性保障</a:t>
            </a:r>
            <a:r>
              <a:rPr lang="zh-CN" altLang="en-US" b="1" dirty="0" smtClean="0"/>
              <a:t>制度</a:t>
            </a:r>
            <a:endParaRPr lang="en-US" altLang="zh-CN" sz="3300" b="1" dirty="0" smtClean="0"/>
          </a:p>
          <a:p>
            <a:pPr marL="0" indent="0">
              <a:spcAft>
                <a:spcPts val="1200"/>
              </a:spcAft>
              <a:buNone/>
            </a:pPr>
            <a:endParaRPr lang="en-US" altLang="zh-CN" sz="105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sz="2200" dirty="0" smtClean="0"/>
              <a:t>4 </a:t>
            </a:r>
            <a:r>
              <a:rPr lang="en-US" altLang="zh-CN" sz="2200" dirty="0" smtClean="0"/>
              <a:t>components: 4</a:t>
            </a:r>
            <a:r>
              <a:rPr lang="zh-CN" altLang="en-US" sz="2200" dirty="0" smtClean="0"/>
              <a:t>大部分：</a:t>
            </a:r>
            <a:endParaRPr lang="en-US" altLang="zh-CN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sz="1900" b="1" dirty="0" smtClean="0"/>
              <a:t>Flexible and reliable contractual arrangements </a:t>
            </a:r>
            <a:r>
              <a:rPr lang="en-US" altLang="zh-CN" sz="1900" dirty="0" smtClean="0"/>
              <a:t>(from the perspective of the employer and the employee) through modern </a:t>
            </a:r>
            <a:r>
              <a:rPr lang="en-US" altLang="zh-CN" sz="1900" dirty="0" err="1" smtClean="0"/>
              <a:t>labour</a:t>
            </a:r>
            <a:r>
              <a:rPr lang="en-US" altLang="zh-CN" sz="1900" dirty="0" smtClean="0"/>
              <a:t> laws, collective agreements and work </a:t>
            </a:r>
            <a:r>
              <a:rPr lang="en-US" altLang="zh-CN" sz="1900" dirty="0" err="1" smtClean="0"/>
              <a:t>organisation</a:t>
            </a:r>
            <a:r>
              <a:rPr lang="en-US" altLang="zh-CN" sz="1900" dirty="0" smtClean="0"/>
              <a:t>;</a:t>
            </a:r>
          </a:p>
          <a:p>
            <a:pPr marL="457200" indent="-457200">
              <a:buNone/>
            </a:pPr>
            <a:r>
              <a:rPr lang="en-US" altLang="zh-CN" sz="1900" dirty="0" smtClean="0"/>
              <a:t> </a:t>
            </a:r>
            <a:r>
              <a:rPr lang="en-US" altLang="zh-CN" sz="1900" dirty="0" smtClean="0"/>
              <a:t>        </a:t>
            </a:r>
            <a:r>
              <a:rPr lang="zh-CN" altLang="en-US" sz="1900" dirty="0" smtClean="0"/>
              <a:t>灵活</a:t>
            </a:r>
            <a:r>
              <a:rPr lang="zh-CN" altLang="en-US" sz="1900" dirty="0" smtClean="0"/>
              <a:t>可靠的合同安排（从雇主和雇员的角度看） ，通过现代劳动法、 集体协议和工作组织实现</a:t>
            </a:r>
            <a:r>
              <a:rPr lang="zh-CN" altLang="en-US" sz="1900" dirty="0" smtClean="0"/>
              <a:t>；</a:t>
            </a:r>
            <a:endParaRPr lang="en-US" altLang="zh-CN" sz="1900" dirty="0" smtClean="0"/>
          </a:p>
          <a:p>
            <a:pPr marL="457200" indent="-457200">
              <a:buNone/>
            </a:pPr>
            <a:endParaRPr lang="en-US" altLang="zh-CN" sz="1900" dirty="0" smtClean="0"/>
          </a:p>
          <a:p>
            <a:pPr marL="457200" indent="-457200">
              <a:buAutoNum type="arabicPeriod" startAt="2"/>
            </a:pPr>
            <a:r>
              <a:rPr lang="en-US" altLang="zh-CN" sz="1900" b="1" dirty="0" smtClean="0"/>
              <a:t>Comprehensive </a:t>
            </a:r>
            <a:r>
              <a:rPr lang="en-US" altLang="zh-CN" sz="1900" b="1" dirty="0" smtClean="0"/>
              <a:t>lifelong learning </a:t>
            </a:r>
            <a:r>
              <a:rPr lang="en-US" altLang="zh-CN" sz="1900" dirty="0" smtClean="0"/>
              <a:t>(LLL) strategies to ensure the continual adaptability and employability of workers, particularly the most vulnerable</a:t>
            </a:r>
            <a:r>
              <a:rPr lang="en-US" altLang="zh-CN" sz="1900" dirty="0" smtClean="0"/>
              <a:t>;</a:t>
            </a:r>
          </a:p>
          <a:p>
            <a:pPr marL="457200" indent="-457200">
              <a:buNone/>
            </a:pPr>
            <a:r>
              <a:rPr lang="zh-CN" altLang="en-US" sz="1900" dirty="0" smtClean="0"/>
              <a:t>         全面</a:t>
            </a:r>
            <a:r>
              <a:rPr lang="zh-CN" altLang="en-US" sz="1900" dirty="0" smtClean="0"/>
              <a:t>终身学习战略，以确保员工具备持久的适应能力和就业能力，特别是弱势群体；</a:t>
            </a:r>
            <a:endParaRPr lang="en-US" altLang="zh-CN" sz="1900" dirty="0" smtClean="0"/>
          </a:p>
          <a:p>
            <a:pPr marL="0" indent="0"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47664" y="56576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240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215370" cy="4714908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en-US" altLang="zh-CN" sz="2400" b="1" dirty="0" smtClean="0">
                <a:solidFill>
                  <a:schemeClr val="tx1"/>
                </a:solidFill>
              </a:rPr>
              <a:t>3. Effective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active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labour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market policies </a:t>
            </a:r>
            <a:r>
              <a:rPr lang="en-US" altLang="zh-CN" sz="2400" dirty="0" smtClean="0">
                <a:solidFill>
                  <a:schemeClr val="tx1"/>
                </a:solidFill>
              </a:rPr>
              <a:t>(ALMP) that help people cope with rapid change, reduce unemployment spells and ease transitions to new jobs;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457200" indent="-457200" algn="just"/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</a:t>
            </a:r>
            <a:r>
              <a:rPr lang="zh-CN" altLang="en-US" sz="2400" dirty="0" smtClean="0">
                <a:solidFill>
                  <a:schemeClr val="tx1"/>
                </a:solidFill>
              </a:rPr>
              <a:t>有效</a:t>
            </a:r>
            <a:r>
              <a:rPr lang="zh-CN" altLang="en-US" sz="2400" dirty="0" smtClean="0">
                <a:solidFill>
                  <a:schemeClr val="tx1"/>
                </a:solidFill>
              </a:rPr>
              <a:t>积极的劳动力市场政策，有助于人们应对突发变化，减少失业，平稳过渡到新工作</a:t>
            </a:r>
            <a:r>
              <a:rPr lang="zh-CN" altLang="en-US" sz="2400" dirty="0" smtClean="0">
                <a:solidFill>
                  <a:schemeClr val="tx1"/>
                </a:solidFill>
              </a:rPr>
              <a:t>；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en-US" altLang="zh-CN" sz="2400" dirty="0" smtClean="0">
              <a:solidFill>
                <a:schemeClr val="tx1"/>
              </a:solidFill>
            </a:endParaRPr>
          </a:p>
          <a:p>
            <a:pPr marL="457200" indent="-457200" algn="just"/>
            <a:r>
              <a:rPr lang="en-US" altLang="zh-CN" sz="2400" b="1" dirty="0" smtClean="0">
                <a:solidFill>
                  <a:schemeClr val="tx1"/>
                </a:solidFill>
              </a:rPr>
              <a:t>4. Modern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social security systems </a:t>
            </a:r>
            <a:r>
              <a:rPr lang="en-US" altLang="zh-CN" sz="2400" dirty="0" smtClean="0">
                <a:solidFill>
                  <a:schemeClr val="tx1"/>
                </a:solidFill>
              </a:rPr>
              <a:t>that provide adequate income support, encourage employment and facilitate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labour</a:t>
            </a:r>
            <a:r>
              <a:rPr lang="en-US" altLang="zh-CN" sz="2400" dirty="0" smtClean="0">
                <a:solidFill>
                  <a:schemeClr val="tx1"/>
                </a:solidFill>
              </a:rPr>
              <a:t> market mobility: unemployment benefits, pensions and healthcare.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457200" indent="-457200" algn="just"/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</a:t>
            </a:r>
            <a:r>
              <a:rPr lang="zh-CN" altLang="en-US" sz="2400" dirty="0" smtClean="0">
                <a:solidFill>
                  <a:schemeClr val="tx1"/>
                </a:solidFill>
              </a:rPr>
              <a:t>现代</a:t>
            </a:r>
            <a:r>
              <a:rPr lang="zh-CN" altLang="en-US" sz="2400" dirty="0" smtClean="0">
                <a:solidFill>
                  <a:schemeClr val="tx1"/>
                </a:solidFill>
              </a:rPr>
              <a:t>社会保障体系，提供足够的收入支持，鼓励就业，促进劳动力市场流动性：失业津贴、养老金及医疗保障</a:t>
            </a:r>
            <a:r>
              <a:rPr lang="zh-CN" altLang="en-US" sz="2400" dirty="0" smtClean="0"/>
              <a:t>。</a:t>
            </a:r>
            <a:endParaRPr lang="en-US" altLang="zh-CN" sz="2400" b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sz="4500" b="1" cap="all" dirty="0" smtClean="0"/>
              <a:t>Principles of </a:t>
            </a:r>
            <a:r>
              <a:rPr lang="en-US" altLang="zh-CN" sz="4500" b="1" cap="all" dirty="0" err="1" smtClean="0"/>
              <a:t>flexicurity</a:t>
            </a:r>
            <a:r>
              <a:rPr lang="zh-CN" altLang="en-US" sz="3600" b="1" dirty="0" smtClean="0"/>
              <a:t>弹性保障制度的原则</a:t>
            </a:r>
            <a:endParaRPr lang="en-US" altLang="zh-CN" sz="4500" b="1" cap="all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>
              <a:spcBef>
                <a:spcPts val="0"/>
              </a:spcBef>
            </a:pPr>
            <a:r>
              <a:rPr lang="en-US" altLang="zh-CN" dirty="0" smtClean="0"/>
              <a:t>Balance between rights and responsibilities; </a:t>
            </a:r>
            <a:endParaRPr lang="en-US" altLang="zh-CN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权责</a:t>
            </a:r>
            <a:r>
              <a:rPr lang="zh-CN" altLang="en-US" dirty="0" smtClean="0"/>
              <a:t>平衡</a:t>
            </a:r>
            <a:endParaRPr lang="en-US" altLang="zh-CN" dirty="0" smtClean="0"/>
          </a:p>
          <a:p>
            <a:pPr>
              <a:spcBef>
                <a:spcPts val="0"/>
              </a:spcBef>
              <a:buNone/>
            </a:pPr>
            <a:endParaRPr lang="en-US" altLang="zh-CN" dirty="0" smtClean="0"/>
          </a:p>
          <a:p>
            <a:pPr>
              <a:spcBef>
                <a:spcPts val="0"/>
              </a:spcBef>
            </a:pPr>
            <a:r>
              <a:rPr lang="en-US" altLang="zh-CN" dirty="0" smtClean="0"/>
              <a:t>Adapted to the specific circumstances; </a:t>
            </a:r>
            <a:endParaRPr lang="en-US" altLang="zh-CN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适应</a:t>
            </a:r>
            <a:r>
              <a:rPr lang="zh-CN" altLang="en-US" dirty="0" smtClean="0"/>
              <a:t>具体情况</a:t>
            </a:r>
            <a:endParaRPr lang="en-US" altLang="zh-CN" dirty="0" smtClean="0"/>
          </a:p>
          <a:p>
            <a:pPr>
              <a:spcBef>
                <a:spcPts val="0"/>
              </a:spcBef>
            </a:pPr>
            <a:endParaRPr lang="en-US" altLang="zh-CN" dirty="0" smtClean="0"/>
          </a:p>
          <a:p>
            <a:pPr>
              <a:spcBef>
                <a:spcPts val="0"/>
              </a:spcBef>
            </a:pPr>
            <a:r>
              <a:rPr lang="en-US" altLang="zh-CN" dirty="0" smtClean="0"/>
              <a:t>Reduce the divide between “insiders” and “outsiders”; </a:t>
            </a:r>
            <a:endParaRPr lang="en-US" altLang="zh-CN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减少</a:t>
            </a:r>
            <a:r>
              <a:rPr lang="zh-CN" altLang="en-US" dirty="0" smtClean="0"/>
              <a:t>“内部人”与“外部人”之间的鸿沟；</a:t>
            </a:r>
            <a:endParaRPr lang="en-US" altLang="zh-CN" dirty="0" smtClean="0"/>
          </a:p>
          <a:p>
            <a:pPr>
              <a:spcBef>
                <a:spcPts val="0"/>
              </a:spcBef>
            </a:pPr>
            <a:endParaRPr lang="en-US" altLang="zh-CN" dirty="0" smtClean="0"/>
          </a:p>
          <a:p>
            <a:pPr>
              <a:spcBef>
                <a:spcPts val="0"/>
              </a:spcBef>
            </a:pPr>
            <a:r>
              <a:rPr lang="en-US" altLang="zh-CN" dirty="0" smtClean="0"/>
              <a:t>Internal as well as external </a:t>
            </a:r>
            <a:r>
              <a:rPr lang="en-US" altLang="zh-CN" dirty="0" err="1" smtClean="0"/>
              <a:t>flexicurity</a:t>
            </a:r>
            <a:r>
              <a:rPr lang="en-US" altLang="zh-CN" dirty="0" smtClean="0"/>
              <a:t> should be promoted; </a:t>
            </a:r>
            <a:endParaRPr lang="en-US" altLang="zh-CN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同时</a:t>
            </a:r>
            <a:r>
              <a:rPr lang="zh-CN" altLang="en-US" dirty="0" smtClean="0"/>
              <a:t>促进内外部弹性保障；</a:t>
            </a:r>
            <a:endParaRPr lang="en-US" altLang="zh-CN" dirty="0" smtClean="0"/>
          </a:p>
          <a:p>
            <a:pPr>
              <a:spcBef>
                <a:spcPts val="0"/>
              </a:spcBef>
            </a:pPr>
            <a:endParaRPr lang="en-US" altLang="zh-CN" dirty="0" smtClean="0"/>
          </a:p>
          <a:p>
            <a:pPr>
              <a:spcBef>
                <a:spcPts val="0"/>
              </a:spcBef>
            </a:pPr>
            <a:r>
              <a:rPr lang="en-US" altLang="zh-CN" dirty="0" smtClean="0"/>
              <a:t>Support gender equality; </a:t>
            </a:r>
            <a:endParaRPr lang="en-US" altLang="zh-CN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支持</a:t>
            </a:r>
            <a:r>
              <a:rPr lang="zh-CN" altLang="en-US" dirty="0" smtClean="0"/>
              <a:t>两性平等；</a:t>
            </a:r>
            <a:endParaRPr lang="en-US" altLang="zh-CN" dirty="0" smtClean="0"/>
          </a:p>
          <a:p>
            <a:pPr>
              <a:spcBef>
                <a:spcPts val="0"/>
              </a:spcBef>
            </a:pPr>
            <a:endParaRPr lang="en-US" altLang="zh-CN" dirty="0" smtClean="0"/>
          </a:p>
          <a:p>
            <a:pPr>
              <a:spcBef>
                <a:spcPts val="0"/>
              </a:spcBef>
            </a:pPr>
            <a:r>
              <a:rPr lang="en-US" altLang="zh-CN" dirty="0" smtClean="0"/>
              <a:t>Climate of trust and dialogue between public authorities and social partners; </a:t>
            </a:r>
            <a:endParaRPr lang="en-US" altLang="zh-CN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建立</a:t>
            </a:r>
            <a:r>
              <a:rPr lang="zh-CN" altLang="en-US" dirty="0" smtClean="0"/>
              <a:t>公共政府与社会伙伴信任关系与对话；</a:t>
            </a:r>
            <a:endParaRPr lang="en-US" altLang="zh-CN" dirty="0" smtClean="0"/>
          </a:p>
          <a:p>
            <a:pPr>
              <a:spcBef>
                <a:spcPts val="0"/>
              </a:spcBef>
            </a:pPr>
            <a:endParaRPr lang="en-US" altLang="zh-CN" dirty="0" smtClean="0"/>
          </a:p>
          <a:p>
            <a:pPr>
              <a:spcBef>
                <a:spcPts val="0"/>
              </a:spcBef>
            </a:pPr>
            <a:r>
              <a:rPr lang="en-US" altLang="zh-CN" dirty="0" smtClean="0"/>
              <a:t>Contribute to sound and financially sustainable budgetary policies</a:t>
            </a:r>
            <a:r>
              <a:rPr lang="en-US" altLang="zh-CN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对</a:t>
            </a:r>
            <a:r>
              <a:rPr lang="zh-CN" altLang="en-US" dirty="0" smtClean="0"/>
              <a:t>稳健及金融可持续的预算政策作出贡献。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62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843</Words>
  <Application>Microsoft Office PowerPoint</Application>
  <PresentationFormat>全屏显示(4:3)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wys</cp:lastModifiedBy>
  <cp:revision>82</cp:revision>
  <cp:lastPrinted>2016-03-18T09:16:24Z</cp:lastPrinted>
  <dcterms:created xsi:type="dcterms:W3CDTF">2016-03-01T07:02:31Z</dcterms:created>
  <dcterms:modified xsi:type="dcterms:W3CDTF">2016-04-18T01:17:59Z</dcterms:modified>
</cp:coreProperties>
</file>