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drawings/drawing2.xml" ContentType="application/vnd.openxmlformats-officedocument.drawingml.chartshape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4"/>
  </p:notesMasterIdLst>
  <p:handoutMasterIdLst>
    <p:handoutMasterId r:id="rId35"/>
  </p:handoutMasterIdLst>
  <p:sldIdLst>
    <p:sldId id="256"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6858000" type="screen4x3"/>
  <p:notesSz cx="6742113" cy="987266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890" autoAdjust="0"/>
    <p:restoredTop sz="94660"/>
  </p:normalViewPr>
  <p:slideViewPr>
    <p:cSldViewPr>
      <p:cViewPr>
        <p:scale>
          <a:sx n="66" d="100"/>
          <a:sy n="66" d="100"/>
        </p:scale>
        <p:origin x="-1963" y="-53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paolo\Dropbox\Cerrato-Filippucci\Taddei%20Aprile%202015\excel-slide-labor-market.xls"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paolo\Downloads\Sources%20-%20The%20labor%20market%20reform%20in%20Italy.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SACCHI:Desktop:Data%20and%20Graph_Rabat31.3.16.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zh-CN"/>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680" b="1" i="0" u="none" strike="noStrike" kern="1200" baseline="0">
                <a:solidFill>
                  <a:prstClr val="black"/>
                </a:solidFill>
                <a:latin typeface="+mn-lt"/>
                <a:ea typeface="+mn-ea"/>
                <a:cs typeface="+mn-cs"/>
              </a:defRPr>
            </a:pPr>
            <a:r>
              <a:rPr lang="en-US" sz="1800" b="1" i="0" baseline="0" dirty="0" smtClean="0"/>
              <a:t>Youth Unemployment (age 15-24)</a:t>
            </a:r>
            <a:endParaRPr lang="zh-CN" dirty="0" smtClean="0"/>
          </a:p>
          <a:p>
            <a:pPr marL="0" marR="0" indent="0" algn="ctr" defTabSz="914400" rtl="0" eaLnBrk="1" fontAlgn="auto" latinLnBrk="0" hangingPunct="1">
              <a:lnSpc>
                <a:spcPct val="100000"/>
              </a:lnSpc>
              <a:spcBef>
                <a:spcPts val="0"/>
              </a:spcBef>
              <a:spcAft>
                <a:spcPts val="0"/>
              </a:spcAft>
              <a:buClrTx/>
              <a:buSzTx/>
              <a:buFontTx/>
              <a:buNone/>
              <a:tabLst/>
              <a:defRPr sz="1680" b="1" i="0" u="none" strike="noStrike" kern="1200" baseline="0">
                <a:solidFill>
                  <a:prstClr val="black"/>
                </a:solidFill>
                <a:latin typeface="+mn-lt"/>
                <a:ea typeface="+mn-ea"/>
                <a:cs typeface="+mn-cs"/>
              </a:defRPr>
            </a:pPr>
            <a:r>
              <a:rPr lang="zh-CN" altLang="en-US" dirty="0" smtClean="0"/>
              <a:t>青年</a:t>
            </a:r>
            <a:r>
              <a:rPr lang="zh-CN" altLang="en-US" dirty="0" smtClean="0"/>
              <a:t>失业率（</a:t>
            </a:r>
            <a:r>
              <a:rPr lang="en-US" altLang="zh-CN" dirty="0" smtClean="0"/>
              <a:t>15-24</a:t>
            </a:r>
            <a:r>
              <a:rPr lang="zh-CN" altLang="en-US" dirty="0" smtClean="0"/>
              <a:t>岁）</a:t>
            </a:r>
            <a:endParaRPr lang="en-US" dirty="0"/>
          </a:p>
        </c:rich>
      </c:tx>
      <c:layout/>
    </c:title>
    <c:plotArea>
      <c:layout/>
      <c:barChart>
        <c:barDir val="col"/>
        <c:grouping val="clustered"/>
        <c:ser>
          <c:idx val="3"/>
          <c:order val="0"/>
          <c:tx>
            <c:strRef>
              <c:f>[1]Data!$E$12</c:f>
              <c:strCache>
                <c:ptCount val="1"/>
                <c:pt idx="0">
                  <c:v>2008</c:v>
                </c:pt>
              </c:strCache>
            </c:strRef>
          </c:tx>
          <c:dPt>
            <c:idx val="22"/>
            <c:spPr>
              <a:solidFill>
                <a:schemeClr val="accent2">
                  <a:lumMod val="60000"/>
                  <a:lumOff val="40000"/>
                </a:schemeClr>
              </a:solidFill>
            </c:spPr>
          </c:dPt>
          <c:cat>
            <c:strRef>
              <c:f>[1]Data!$A$13:$A$38</c:f>
              <c:strCache>
                <c:ptCount val="26"/>
                <c:pt idx="0">
                  <c:v>Germany</c:v>
                </c:pt>
                <c:pt idx="1">
                  <c:v>Austria</c:v>
                </c:pt>
                <c:pt idx="2">
                  <c:v>Netherlands</c:v>
                </c:pt>
                <c:pt idx="3">
                  <c:v>Malta</c:v>
                </c:pt>
                <c:pt idx="4">
                  <c:v>Estonia</c:v>
                </c:pt>
                <c:pt idx="5">
                  <c:v>Czech Republic</c:v>
                </c:pt>
                <c:pt idx="6">
                  <c:v>United Kingdom</c:v>
                </c:pt>
                <c:pt idx="7">
                  <c:v>Lithuania</c:v>
                </c:pt>
                <c:pt idx="8">
                  <c:v>Latvia</c:v>
                </c:pt>
                <c:pt idx="9">
                  <c:v>Slovenia</c:v>
                </c:pt>
                <c:pt idx="10">
                  <c:v>Hungary</c:v>
                </c:pt>
                <c:pt idx="11">
                  <c:v>Finland</c:v>
                </c:pt>
                <c:pt idx="12">
                  <c:v>EU 28</c:v>
                </c:pt>
                <c:pt idx="13">
                  <c:v>Luxembourg</c:v>
                </c:pt>
                <c:pt idx="14">
                  <c:v>Sweden</c:v>
                </c:pt>
                <c:pt idx="15">
                  <c:v>France</c:v>
                </c:pt>
                <c:pt idx="16">
                  <c:v>Ireland</c:v>
                </c:pt>
                <c:pt idx="17">
                  <c:v>Poland</c:v>
                </c:pt>
                <c:pt idx="18">
                  <c:v>Romania</c:v>
                </c:pt>
                <c:pt idx="19">
                  <c:v>Slovakia</c:v>
                </c:pt>
                <c:pt idx="20">
                  <c:v>Portugal</c:v>
                </c:pt>
                <c:pt idx="21">
                  <c:v>Cyprus</c:v>
                </c:pt>
                <c:pt idx="22">
                  <c:v>Italy</c:v>
                </c:pt>
                <c:pt idx="23">
                  <c:v>Croatia</c:v>
                </c:pt>
                <c:pt idx="24">
                  <c:v>Greece</c:v>
                </c:pt>
                <c:pt idx="25">
                  <c:v>Spain</c:v>
                </c:pt>
              </c:strCache>
            </c:strRef>
          </c:cat>
          <c:val>
            <c:numRef>
              <c:f>[1]Data!$E$13:$E$38</c:f>
              <c:numCache>
                <c:formatCode>General</c:formatCode>
                <c:ptCount val="26"/>
                <c:pt idx="0">
                  <c:v>10.6</c:v>
                </c:pt>
                <c:pt idx="1">
                  <c:v>8.5</c:v>
                </c:pt>
                <c:pt idx="2">
                  <c:v>5.3</c:v>
                </c:pt>
                <c:pt idx="3">
                  <c:v>11.7</c:v>
                </c:pt>
                <c:pt idx="4">
                  <c:v>12</c:v>
                </c:pt>
                <c:pt idx="5">
                  <c:v>9.9</c:v>
                </c:pt>
                <c:pt idx="6">
                  <c:v>15</c:v>
                </c:pt>
                <c:pt idx="7">
                  <c:v>13.3</c:v>
                </c:pt>
                <c:pt idx="8">
                  <c:v>13.6</c:v>
                </c:pt>
                <c:pt idx="9">
                  <c:v>10.4</c:v>
                </c:pt>
                <c:pt idx="10">
                  <c:v>19.5</c:v>
                </c:pt>
                <c:pt idx="11">
                  <c:v>16.5</c:v>
                </c:pt>
                <c:pt idx="12">
                  <c:v>15.6</c:v>
                </c:pt>
                <c:pt idx="13">
                  <c:v>17.899999999999999</c:v>
                </c:pt>
                <c:pt idx="14">
                  <c:v>20.2</c:v>
                </c:pt>
                <c:pt idx="15">
                  <c:v>18.600000000000001</c:v>
                </c:pt>
                <c:pt idx="16">
                  <c:v>13.3</c:v>
                </c:pt>
                <c:pt idx="17">
                  <c:v>17.3</c:v>
                </c:pt>
                <c:pt idx="18">
                  <c:v>18.600000000000001</c:v>
                </c:pt>
                <c:pt idx="19">
                  <c:v>19</c:v>
                </c:pt>
                <c:pt idx="20">
                  <c:v>16.7</c:v>
                </c:pt>
                <c:pt idx="21">
                  <c:v>9</c:v>
                </c:pt>
                <c:pt idx="22">
                  <c:v>21.2</c:v>
                </c:pt>
                <c:pt idx="23">
                  <c:v>23.7</c:v>
                </c:pt>
                <c:pt idx="24">
                  <c:v>21.9</c:v>
                </c:pt>
                <c:pt idx="25">
                  <c:v>24.5</c:v>
                </c:pt>
              </c:numCache>
            </c:numRef>
          </c:val>
        </c:ser>
        <c:ser>
          <c:idx val="9"/>
          <c:order val="1"/>
          <c:tx>
            <c:strRef>
              <c:f>[1]Data!$K$12</c:f>
              <c:strCache>
                <c:ptCount val="1"/>
                <c:pt idx="0">
                  <c:v>2014</c:v>
                </c:pt>
              </c:strCache>
            </c:strRef>
          </c:tx>
          <c:dPt>
            <c:idx val="22"/>
            <c:spPr>
              <a:solidFill>
                <a:srgbClr val="FF0000"/>
              </a:solidFill>
              <a:ln>
                <a:noFill/>
              </a:ln>
            </c:spPr>
          </c:dPt>
          <c:cat>
            <c:strRef>
              <c:f>[1]Data!$A$13:$A$38</c:f>
              <c:strCache>
                <c:ptCount val="26"/>
                <c:pt idx="0">
                  <c:v>Germany</c:v>
                </c:pt>
                <c:pt idx="1">
                  <c:v>Austria</c:v>
                </c:pt>
                <c:pt idx="2">
                  <c:v>Netherlands</c:v>
                </c:pt>
                <c:pt idx="3">
                  <c:v>Malta</c:v>
                </c:pt>
                <c:pt idx="4">
                  <c:v>Estonia</c:v>
                </c:pt>
                <c:pt idx="5">
                  <c:v>Czech Republic</c:v>
                </c:pt>
                <c:pt idx="6">
                  <c:v>United Kingdom</c:v>
                </c:pt>
                <c:pt idx="7">
                  <c:v>Lithuania</c:v>
                </c:pt>
                <c:pt idx="8">
                  <c:v>Latvia</c:v>
                </c:pt>
                <c:pt idx="9">
                  <c:v>Slovenia</c:v>
                </c:pt>
                <c:pt idx="10">
                  <c:v>Hungary</c:v>
                </c:pt>
                <c:pt idx="11">
                  <c:v>Finland</c:v>
                </c:pt>
                <c:pt idx="12">
                  <c:v>EU 28</c:v>
                </c:pt>
                <c:pt idx="13">
                  <c:v>Luxembourg</c:v>
                </c:pt>
                <c:pt idx="14">
                  <c:v>Sweden</c:v>
                </c:pt>
                <c:pt idx="15">
                  <c:v>France</c:v>
                </c:pt>
                <c:pt idx="16">
                  <c:v>Ireland</c:v>
                </c:pt>
                <c:pt idx="17">
                  <c:v>Poland</c:v>
                </c:pt>
                <c:pt idx="18">
                  <c:v>Romania</c:v>
                </c:pt>
                <c:pt idx="19">
                  <c:v>Slovakia</c:v>
                </c:pt>
                <c:pt idx="20">
                  <c:v>Portugal</c:v>
                </c:pt>
                <c:pt idx="21">
                  <c:v>Cyprus</c:v>
                </c:pt>
                <c:pt idx="22">
                  <c:v>Italy</c:v>
                </c:pt>
                <c:pt idx="23">
                  <c:v>Croatia</c:v>
                </c:pt>
                <c:pt idx="24">
                  <c:v>Greece</c:v>
                </c:pt>
                <c:pt idx="25">
                  <c:v>Spain</c:v>
                </c:pt>
              </c:strCache>
            </c:strRef>
          </c:cat>
          <c:val>
            <c:numRef>
              <c:f>[1]Data!$K$13:$K$38</c:f>
              <c:numCache>
                <c:formatCode>General</c:formatCode>
                <c:ptCount val="26"/>
                <c:pt idx="0">
                  <c:v>7.7</c:v>
                </c:pt>
                <c:pt idx="1">
                  <c:v>10.3</c:v>
                </c:pt>
                <c:pt idx="2">
                  <c:v>10.5</c:v>
                </c:pt>
                <c:pt idx="3">
                  <c:v>11.8</c:v>
                </c:pt>
                <c:pt idx="4">
                  <c:v>15</c:v>
                </c:pt>
                <c:pt idx="5">
                  <c:v>15.9</c:v>
                </c:pt>
                <c:pt idx="6">
                  <c:v>16.899999999999999</c:v>
                </c:pt>
                <c:pt idx="7">
                  <c:v>19.3</c:v>
                </c:pt>
                <c:pt idx="8">
                  <c:v>19.600000000000001</c:v>
                </c:pt>
                <c:pt idx="9">
                  <c:v>20.2</c:v>
                </c:pt>
                <c:pt idx="10">
                  <c:v>20.399999999999999</c:v>
                </c:pt>
                <c:pt idx="11">
                  <c:v>20.5</c:v>
                </c:pt>
                <c:pt idx="12">
                  <c:v>21.9</c:v>
                </c:pt>
                <c:pt idx="13">
                  <c:v>22.6</c:v>
                </c:pt>
                <c:pt idx="14">
                  <c:v>22.9</c:v>
                </c:pt>
                <c:pt idx="15">
                  <c:v>23.2</c:v>
                </c:pt>
                <c:pt idx="16">
                  <c:v>23.9</c:v>
                </c:pt>
                <c:pt idx="17">
                  <c:v>23.9</c:v>
                </c:pt>
                <c:pt idx="18">
                  <c:v>24</c:v>
                </c:pt>
                <c:pt idx="19">
                  <c:v>29.7</c:v>
                </c:pt>
                <c:pt idx="20">
                  <c:v>34.800000000000004</c:v>
                </c:pt>
                <c:pt idx="21">
                  <c:v>35.9</c:v>
                </c:pt>
                <c:pt idx="22">
                  <c:v>42.7</c:v>
                </c:pt>
                <c:pt idx="23">
                  <c:v>45.5</c:v>
                </c:pt>
                <c:pt idx="24">
                  <c:v>52.4</c:v>
                </c:pt>
                <c:pt idx="25">
                  <c:v>53.2</c:v>
                </c:pt>
              </c:numCache>
            </c:numRef>
          </c:val>
        </c:ser>
        <c:axId val="92027904"/>
        <c:axId val="91607808"/>
      </c:barChart>
      <c:catAx>
        <c:axId val="92027904"/>
        <c:scaling>
          <c:orientation val="minMax"/>
        </c:scaling>
        <c:axPos val="b"/>
        <c:numFmt formatCode="General" sourceLinked="1"/>
        <c:tickLblPos val="nextTo"/>
        <c:crossAx val="91607808"/>
        <c:crosses val="autoZero"/>
        <c:auto val="1"/>
        <c:lblAlgn val="ctr"/>
        <c:lblOffset val="100"/>
      </c:catAx>
      <c:valAx>
        <c:axId val="91607808"/>
        <c:scaling>
          <c:orientation val="minMax"/>
        </c:scaling>
        <c:axPos val="l"/>
        <c:majorGridlines/>
        <c:numFmt formatCode="General" sourceLinked="1"/>
        <c:tickLblPos val="nextTo"/>
        <c:crossAx val="92027904"/>
        <c:crosses val="autoZero"/>
        <c:crossBetween val="between"/>
      </c:valAx>
    </c:plotArea>
    <c:legend>
      <c:legendPos val="b"/>
      <c:layout/>
    </c:legend>
    <c:plotVisOnly val="1"/>
    <c:dispBlanksAs val="gap"/>
  </c:chart>
  <c:txPr>
    <a:bodyPr/>
    <a:lstStyle/>
    <a:p>
      <a:pPr>
        <a:defRPr sz="1400"/>
      </a:pPr>
      <a:endParaRPr lang="zh-CN"/>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zh-CN"/>
  <c:chart>
    <c:plotArea>
      <c:layout/>
      <c:lineChart>
        <c:grouping val="standard"/>
        <c:ser>
          <c:idx val="0"/>
          <c:order val="0"/>
          <c:tx>
            <c:strRef>
              <c:f>'[Sources - The labor market reform in Italy.xls]Slide 9'!$D$10</c:f>
              <c:strCache>
                <c:ptCount val="1"/>
                <c:pt idx="0">
                  <c:v>Total employment</c:v>
                </c:pt>
              </c:strCache>
            </c:strRef>
          </c:tx>
          <c:spPr>
            <a:ln w="57150">
              <a:solidFill>
                <a:srgbClr val="0070C0"/>
              </a:solidFill>
            </a:ln>
          </c:spPr>
          <c:marker>
            <c:symbol val="none"/>
          </c:marker>
          <c:cat>
            <c:strRef>
              <c:f>'[Sources - The labor market reform in Italy.xls]Slide 9'!$E$9:$AG$9</c:f>
              <c:strCache>
                <c:ptCount val="29"/>
                <c:pt idx="0">
                  <c:v>T4-2007</c:v>
                </c:pt>
                <c:pt idx="1">
                  <c:v>T1-2008</c:v>
                </c:pt>
                <c:pt idx="2">
                  <c:v>T2-2008</c:v>
                </c:pt>
                <c:pt idx="3">
                  <c:v>T3-2008</c:v>
                </c:pt>
                <c:pt idx="4">
                  <c:v>T4-2008</c:v>
                </c:pt>
                <c:pt idx="5">
                  <c:v>T1-2009</c:v>
                </c:pt>
                <c:pt idx="6">
                  <c:v>T2-2009</c:v>
                </c:pt>
                <c:pt idx="7">
                  <c:v>T3-2009</c:v>
                </c:pt>
                <c:pt idx="8">
                  <c:v>T4-2009</c:v>
                </c:pt>
                <c:pt idx="9">
                  <c:v>T1-2010</c:v>
                </c:pt>
                <c:pt idx="10">
                  <c:v>T2-2010</c:v>
                </c:pt>
                <c:pt idx="11">
                  <c:v>T3-2010</c:v>
                </c:pt>
                <c:pt idx="12">
                  <c:v>T4-2010</c:v>
                </c:pt>
                <c:pt idx="13">
                  <c:v>T1-2011</c:v>
                </c:pt>
                <c:pt idx="14">
                  <c:v>T2-2011</c:v>
                </c:pt>
                <c:pt idx="15">
                  <c:v>T3-2011</c:v>
                </c:pt>
                <c:pt idx="16">
                  <c:v>T4-2011</c:v>
                </c:pt>
                <c:pt idx="17">
                  <c:v>T1-2012</c:v>
                </c:pt>
                <c:pt idx="18">
                  <c:v>T2-2012</c:v>
                </c:pt>
                <c:pt idx="19">
                  <c:v>T3-2012</c:v>
                </c:pt>
                <c:pt idx="20">
                  <c:v>T4-2012</c:v>
                </c:pt>
                <c:pt idx="21">
                  <c:v>T1-2013</c:v>
                </c:pt>
                <c:pt idx="22">
                  <c:v>T2-2013</c:v>
                </c:pt>
                <c:pt idx="23">
                  <c:v>T3-2013</c:v>
                </c:pt>
                <c:pt idx="24">
                  <c:v>T4-2013</c:v>
                </c:pt>
                <c:pt idx="25">
                  <c:v>T1-2014</c:v>
                </c:pt>
                <c:pt idx="26">
                  <c:v>T2-2014</c:v>
                </c:pt>
                <c:pt idx="27">
                  <c:v>T3-2014</c:v>
                </c:pt>
                <c:pt idx="28">
                  <c:v>T4-2014</c:v>
                </c:pt>
              </c:strCache>
            </c:strRef>
          </c:cat>
          <c:val>
            <c:numRef>
              <c:f>'[Sources - The labor market reform in Italy.xls]Slide 9'!$E$10:$AG$10</c:f>
              <c:numCache>
                <c:formatCode>0</c:formatCode>
                <c:ptCount val="29"/>
                <c:pt idx="0">
                  <c:v>100</c:v>
                </c:pt>
                <c:pt idx="1">
                  <c:v>99.320726433144088</c:v>
                </c:pt>
                <c:pt idx="2">
                  <c:v>101.077207204738</c:v>
                </c:pt>
                <c:pt idx="3">
                  <c:v>100.78698038799388</c:v>
                </c:pt>
                <c:pt idx="4">
                  <c:v>99.990709162785208</c:v>
                </c:pt>
                <c:pt idx="5">
                  <c:v>98.394518136743471</c:v>
                </c:pt>
                <c:pt idx="6">
                  <c:v>99.411363132611413</c:v>
                </c:pt>
                <c:pt idx="7">
                  <c:v>98.503375996620036</c:v>
                </c:pt>
                <c:pt idx="8">
                  <c:v>98.06212855382644</c:v>
                </c:pt>
                <c:pt idx="9">
                  <c:v>97.385122316108536</c:v>
                </c:pt>
                <c:pt idx="10">
                  <c:v>98.410002865434848</c:v>
                </c:pt>
                <c:pt idx="11">
                  <c:v>97.512909333807869</c:v>
                </c:pt>
                <c:pt idx="12">
                  <c:v>98.077322265176463</c:v>
                </c:pt>
                <c:pt idx="13">
                  <c:v>97.888169680310611</c:v>
                </c:pt>
                <c:pt idx="14">
                  <c:v>98.654579051450867</c:v>
                </c:pt>
                <c:pt idx="15">
                  <c:v>98.04345566500669</c:v>
                </c:pt>
                <c:pt idx="16">
                  <c:v>98.039520415583198</c:v>
                </c:pt>
                <c:pt idx="17">
                  <c:v>97.400459364358227</c:v>
                </c:pt>
                <c:pt idx="18">
                  <c:v>98.607091102283448</c:v>
                </c:pt>
                <c:pt idx="19">
                  <c:v>98.238072426223866</c:v>
                </c:pt>
                <c:pt idx="20">
                  <c:v>97.819376655622548</c:v>
                </c:pt>
                <c:pt idx="21">
                  <c:v>96.098760513707248</c:v>
                </c:pt>
                <c:pt idx="22">
                  <c:v>96.506297723857813</c:v>
                </c:pt>
                <c:pt idx="23">
                  <c:v>96.428934889995233</c:v>
                </c:pt>
                <c:pt idx="24">
                  <c:v>96.508130698754584</c:v>
                </c:pt>
                <c:pt idx="25">
                  <c:v>95.669470843167858</c:v>
                </c:pt>
                <c:pt idx="26">
                  <c:v>96.933793511381779</c:v>
                </c:pt>
                <c:pt idx="27">
                  <c:v>97.287957272399552</c:v>
                </c:pt>
                <c:pt idx="28">
                  <c:v>97.186461716907488</c:v>
                </c:pt>
              </c:numCache>
            </c:numRef>
          </c:val>
        </c:ser>
        <c:ser>
          <c:idx val="1"/>
          <c:order val="1"/>
          <c:tx>
            <c:strRef>
              <c:f>'[Sources - The labor market reform in Italy.xls]Slide 9'!$D$11</c:f>
              <c:strCache>
                <c:ptCount val="1"/>
                <c:pt idx="0">
                  <c:v>Open-end employment (age 15-34)</c:v>
                </c:pt>
              </c:strCache>
            </c:strRef>
          </c:tx>
          <c:spPr>
            <a:ln w="57150">
              <a:solidFill>
                <a:srgbClr val="FF0000"/>
              </a:solidFill>
            </a:ln>
          </c:spPr>
          <c:marker>
            <c:symbol val="none"/>
          </c:marker>
          <c:cat>
            <c:strRef>
              <c:f>'[Sources - The labor market reform in Italy.xls]Slide 9'!$E$9:$AG$9</c:f>
              <c:strCache>
                <c:ptCount val="29"/>
                <c:pt idx="0">
                  <c:v>T4-2007</c:v>
                </c:pt>
                <c:pt idx="1">
                  <c:v>T1-2008</c:v>
                </c:pt>
                <c:pt idx="2">
                  <c:v>T2-2008</c:v>
                </c:pt>
                <c:pt idx="3">
                  <c:v>T3-2008</c:v>
                </c:pt>
                <c:pt idx="4">
                  <c:v>T4-2008</c:v>
                </c:pt>
                <c:pt idx="5">
                  <c:v>T1-2009</c:v>
                </c:pt>
                <c:pt idx="6">
                  <c:v>T2-2009</c:v>
                </c:pt>
                <c:pt idx="7">
                  <c:v>T3-2009</c:v>
                </c:pt>
                <c:pt idx="8">
                  <c:v>T4-2009</c:v>
                </c:pt>
                <c:pt idx="9">
                  <c:v>T1-2010</c:v>
                </c:pt>
                <c:pt idx="10">
                  <c:v>T2-2010</c:v>
                </c:pt>
                <c:pt idx="11">
                  <c:v>T3-2010</c:v>
                </c:pt>
                <c:pt idx="12">
                  <c:v>T4-2010</c:v>
                </c:pt>
                <c:pt idx="13">
                  <c:v>T1-2011</c:v>
                </c:pt>
                <c:pt idx="14">
                  <c:v>T2-2011</c:v>
                </c:pt>
                <c:pt idx="15">
                  <c:v>T3-2011</c:v>
                </c:pt>
                <c:pt idx="16">
                  <c:v>T4-2011</c:v>
                </c:pt>
                <c:pt idx="17">
                  <c:v>T1-2012</c:v>
                </c:pt>
                <c:pt idx="18">
                  <c:v>T2-2012</c:v>
                </c:pt>
                <c:pt idx="19">
                  <c:v>T3-2012</c:v>
                </c:pt>
                <c:pt idx="20">
                  <c:v>T4-2012</c:v>
                </c:pt>
                <c:pt idx="21">
                  <c:v>T1-2013</c:v>
                </c:pt>
                <c:pt idx="22">
                  <c:v>T2-2013</c:v>
                </c:pt>
                <c:pt idx="23">
                  <c:v>T3-2013</c:v>
                </c:pt>
                <c:pt idx="24">
                  <c:v>T4-2013</c:v>
                </c:pt>
                <c:pt idx="25">
                  <c:v>T1-2014</c:v>
                </c:pt>
                <c:pt idx="26">
                  <c:v>T2-2014</c:v>
                </c:pt>
                <c:pt idx="27">
                  <c:v>T3-2014</c:v>
                </c:pt>
                <c:pt idx="28">
                  <c:v>T4-2014</c:v>
                </c:pt>
              </c:strCache>
            </c:strRef>
          </c:cat>
          <c:val>
            <c:numRef>
              <c:f>'[Sources - The labor market reform in Italy.xls]Slide 9'!$E$11:$AG$11</c:f>
              <c:numCache>
                <c:formatCode>0</c:formatCode>
                <c:ptCount val="29"/>
                <c:pt idx="0">
                  <c:v>100</c:v>
                </c:pt>
                <c:pt idx="1">
                  <c:v>97.916779461125572</c:v>
                </c:pt>
                <c:pt idx="2">
                  <c:v>98.991888244901332</c:v>
                </c:pt>
                <c:pt idx="3">
                  <c:v>99.450062216463238</c:v>
                </c:pt>
                <c:pt idx="4">
                  <c:v>97.819325048709928</c:v>
                </c:pt>
                <c:pt idx="5">
                  <c:v>95.203653227250172</c:v>
                </c:pt>
                <c:pt idx="6">
                  <c:v>93.461039315598171</c:v>
                </c:pt>
                <c:pt idx="7">
                  <c:v>93.176301943719864</c:v>
                </c:pt>
                <c:pt idx="8">
                  <c:v>90.545263197182067</c:v>
                </c:pt>
                <c:pt idx="9">
                  <c:v>87.156061376465985</c:v>
                </c:pt>
                <c:pt idx="10">
                  <c:v>85.593035442303645</c:v>
                </c:pt>
                <c:pt idx="11">
                  <c:v>84.147461658139605</c:v>
                </c:pt>
                <c:pt idx="12">
                  <c:v>84.282768930980154</c:v>
                </c:pt>
                <c:pt idx="13">
                  <c:v>83.609527124926458</c:v>
                </c:pt>
                <c:pt idx="14">
                  <c:v>81.181967662183808</c:v>
                </c:pt>
                <c:pt idx="15">
                  <c:v>79.157703586990479</c:v>
                </c:pt>
                <c:pt idx="16">
                  <c:v>79.762105254912427</c:v>
                </c:pt>
                <c:pt idx="17">
                  <c:v>77.849994390035604</c:v>
                </c:pt>
                <c:pt idx="18">
                  <c:v>76.219142027941075</c:v>
                </c:pt>
                <c:pt idx="19">
                  <c:v>74.143616471039806</c:v>
                </c:pt>
                <c:pt idx="20">
                  <c:v>74.331498441074984</c:v>
                </c:pt>
                <c:pt idx="21">
                  <c:v>72.799943600850725</c:v>
                </c:pt>
                <c:pt idx="22">
                  <c:v>69.579708839391316</c:v>
                </c:pt>
                <c:pt idx="23">
                  <c:v>67.410461166720552</c:v>
                </c:pt>
                <c:pt idx="24">
                  <c:v>66.882801968717374</c:v>
                </c:pt>
                <c:pt idx="25">
                  <c:v>66.691694557136501</c:v>
                </c:pt>
                <c:pt idx="26">
                  <c:v>66.049486106525407</c:v>
                </c:pt>
                <c:pt idx="27">
                  <c:v>65.488973482493108</c:v>
                </c:pt>
                <c:pt idx="28">
                  <c:v>64.704684331795647</c:v>
                </c:pt>
              </c:numCache>
            </c:numRef>
          </c:val>
        </c:ser>
        <c:marker val="1"/>
        <c:axId val="93150208"/>
        <c:axId val="93164288"/>
      </c:lineChart>
      <c:catAx>
        <c:axId val="93150208"/>
        <c:scaling>
          <c:orientation val="minMax"/>
        </c:scaling>
        <c:axPos val="b"/>
        <c:numFmt formatCode="General" sourceLinked="1"/>
        <c:tickLblPos val="nextTo"/>
        <c:txPr>
          <a:bodyPr rot="-5400000" vert="horz"/>
          <a:lstStyle/>
          <a:p>
            <a:pPr>
              <a:defRPr/>
            </a:pPr>
            <a:endParaRPr lang="zh-CN"/>
          </a:p>
        </c:txPr>
        <c:crossAx val="93164288"/>
        <c:crosses val="autoZero"/>
        <c:auto val="1"/>
        <c:lblAlgn val="ctr"/>
        <c:lblOffset val="100"/>
      </c:catAx>
      <c:valAx>
        <c:axId val="93164288"/>
        <c:scaling>
          <c:orientation val="minMax"/>
          <c:min val="60"/>
        </c:scaling>
        <c:axPos val="l"/>
        <c:majorGridlines/>
        <c:numFmt formatCode="0" sourceLinked="1"/>
        <c:tickLblPos val="nextTo"/>
        <c:txPr>
          <a:bodyPr rot="0" vert="horz"/>
          <a:lstStyle/>
          <a:p>
            <a:pPr>
              <a:defRPr/>
            </a:pPr>
            <a:endParaRPr lang="zh-CN"/>
          </a:p>
        </c:txPr>
        <c:crossAx val="93150208"/>
        <c:crosses val="autoZero"/>
        <c:crossBetween val="between"/>
      </c:valAx>
    </c:plotArea>
    <c:legend>
      <c:legendPos val="b"/>
      <c:layout>
        <c:manualLayout>
          <c:xMode val="edge"/>
          <c:yMode val="edge"/>
          <c:x val="4.522160747330671E-2"/>
          <c:y val="0.92653484048794599"/>
          <c:w val="0.89999993729184846"/>
          <c:h val="7.3465159512053707E-2"/>
        </c:manualLayout>
      </c:layout>
    </c:legend>
    <c:plotVisOnly val="1"/>
    <c:dispBlanksAs val="gap"/>
  </c:chart>
  <c:txPr>
    <a:bodyPr/>
    <a:lstStyle/>
    <a:p>
      <a:pPr>
        <a:defRPr sz="2000" b="0" i="0" u="none" strike="noStrike" baseline="0">
          <a:solidFill>
            <a:srgbClr val="000000"/>
          </a:solidFill>
          <a:latin typeface="Calibri"/>
          <a:ea typeface="Calibri"/>
          <a:cs typeface="Calibri"/>
        </a:defRPr>
      </a:pPr>
      <a:endParaRPr lang="zh-CN"/>
    </a:p>
  </c:tx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zh-CN"/>
  <c:chart>
    <c:autoTitleDeleted val="1"/>
    <c:plotArea>
      <c:layout/>
      <c:lineChart>
        <c:grouping val="standard"/>
        <c:ser>
          <c:idx val="0"/>
          <c:order val="0"/>
          <c:tx>
            <c:strRef>
              <c:f>graph5!$C$35</c:f>
              <c:strCache>
                <c:ptCount val="1"/>
                <c:pt idx="0">
                  <c:v>Tempo Indeterminato (%)</c:v>
                </c:pt>
              </c:strCache>
            </c:strRef>
          </c:tx>
          <c:spPr>
            <a:ln>
              <a:solidFill>
                <a:schemeClr val="accent4"/>
              </a:solidFill>
            </a:ln>
          </c:spPr>
          <c:marker>
            <c:symbol val="none"/>
          </c:marker>
          <c:cat>
            <c:multiLvlStrRef>
              <c:f>graph5!$A$36:$B$63</c:f>
              <c:multiLvlStrCache>
                <c:ptCount val="28"/>
                <c:lvl>
                  <c:pt idx="0">
                    <c:v>I</c:v>
                  </c:pt>
                  <c:pt idx="1">
                    <c:v>II</c:v>
                  </c:pt>
                  <c:pt idx="2">
                    <c:v>III </c:v>
                  </c:pt>
                  <c:pt idx="3">
                    <c:v>IV </c:v>
                  </c:pt>
                  <c:pt idx="4">
                    <c:v>I</c:v>
                  </c:pt>
                  <c:pt idx="5">
                    <c:v>II</c:v>
                  </c:pt>
                  <c:pt idx="6">
                    <c:v>III </c:v>
                  </c:pt>
                  <c:pt idx="7">
                    <c:v>IV </c:v>
                  </c:pt>
                  <c:pt idx="8">
                    <c:v>I</c:v>
                  </c:pt>
                  <c:pt idx="9">
                    <c:v>II</c:v>
                  </c:pt>
                  <c:pt idx="10">
                    <c:v>III </c:v>
                  </c:pt>
                  <c:pt idx="11">
                    <c:v>IV </c:v>
                  </c:pt>
                  <c:pt idx="12">
                    <c:v>I</c:v>
                  </c:pt>
                  <c:pt idx="13">
                    <c:v>II</c:v>
                  </c:pt>
                  <c:pt idx="14">
                    <c:v>III </c:v>
                  </c:pt>
                  <c:pt idx="15">
                    <c:v>IV </c:v>
                  </c:pt>
                  <c:pt idx="16">
                    <c:v>I</c:v>
                  </c:pt>
                  <c:pt idx="17">
                    <c:v>II</c:v>
                  </c:pt>
                  <c:pt idx="18">
                    <c:v>III </c:v>
                  </c:pt>
                  <c:pt idx="19">
                    <c:v>IV </c:v>
                  </c:pt>
                  <c:pt idx="20">
                    <c:v>I</c:v>
                  </c:pt>
                  <c:pt idx="21">
                    <c:v>II</c:v>
                  </c:pt>
                  <c:pt idx="22">
                    <c:v>III </c:v>
                  </c:pt>
                  <c:pt idx="23">
                    <c:v>IV </c:v>
                  </c:pt>
                  <c:pt idx="24">
                    <c:v>I</c:v>
                  </c:pt>
                  <c:pt idx="25">
                    <c:v>II</c:v>
                  </c:pt>
                  <c:pt idx="26">
                    <c:v>III </c:v>
                  </c:pt>
                  <c:pt idx="27">
                    <c:v>IV </c:v>
                  </c:pt>
                </c:lvl>
                <c:lvl>
                  <c:pt idx="0">
                    <c:v>2009</c:v>
                  </c:pt>
                  <c:pt idx="4">
                    <c:v>2010</c:v>
                  </c:pt>
                  <c:pt idx="8">
                    <c:v>2011</c:v>
                  </c:pt>
                  <c:pt idx="12">
                    <c:v>2012</c:v>
                  </c:pt>
                  <c:pt idx="16">
                    <c:v>2013</c:v>
                  </c:pt>
                  <c:pt idx="20">
                    <c:v>2014</c:v>
                  </c:pt>
                  <c:pt idx="24">
                    <c:v>2015</c:v>
                  </c:pt>
                </c:lvl>
              </c:multiLvlStrCache>
            </c:multiLvlStrRef>
          </c:cat>
          <c:val>
            <c:numRef>
              <c:f>graph5!$C$36:$C$63</c:f>
              <c:numCache>
                <c:formatCode>#,##0.0</c:formatCode>
                <c:ptCount val="28"/>
                <c:pt idx="0">
                  <c:v>24.287376159816851</c:v>
                </c:pt>
                <c:pt idx="1">
                  <c:v>24.59567342671453</c:v>
                </c:pt>
                <c:pt idx="2">
                  <c:v>17.561194754344992</c:v>
                </c:pt>
                <c:pt idx="3">
                  <c:v>19.047299955094985</c:v>
                </c:pt>
                <c:pt idx="4">
                  <c:v>21.208579269295811</c:v>
                </c:pt>
                <c:pt idx="5">
                  <c:v>17.420443957329717</c:v>
                </c:pt>
                <c:pt idx="6">
                  <c:v>16.171910252958657</c:v>
                </c:pt>
                <c:pt idx="7">
                  <c:v>18.097230308162526</c:v>
                </c:pt>
                <c:pt idx="8">
                  <c:v>20.168027671514579</c:v>
                </c:pt>
                <c:pt idx="9">
                  <c:v>16.106003027021533</c:v>
                </c:pt>
                <c:pt idx="10">
                  <c:v>17.477125042420834</c:v>
                </c:pt>
                <c:pt idx="11">
                  <c:v>17.129116164846568</c:v>
                </c:pt>
                <c:pt idx="12">
                  <c:v>19.197799265808591</c:v>
                </c:pt>
                <c:pt idx="13">
                  <c:v>15.64250216645471</c:v>
                </c:pt>
                <c:pt idx="14">
                  <c:v>17.707443563760762</c:v>
                </c:pt>
                <c:pt idx="15">
                  <c:v>17.790328350820719</c:v>
                </c:pt>
                <c:pt idx="16">
                  <c:v>19.227237417872551</c:v>
                </c:pt>
                <c:pt idx="17">
                  <c:v>15.546786598251211</c:v>
                </c:pt>
                <c:pt idx="18">
                  <c:v>15.59026870175461</c:v>
                </c:pt>
                <c:pt idx="19">
                  <c:v>16.322233017205619</c:v>
                </c:pt>
                <c:pt idx="20">
                  <c:v>17.905933689536582</c:v>
                </c:pt>
                <c:pt idx="21">
                  <c:v>15.28980888860962</c:v>
                </c:pt>
                <c:pt idx="22">
                  <c:v>16.269131488853379</c:v>
                </c:pt>
                <c:pt idx="23">
                  <c:v>15.72037394340906</c:v>
                </c:pt>
                <c:pt idx="24">
                  <c:v>21.445071386983003</c:v>
                </c:pt>
                <c:pt idx="25">
                  <c:v>19.822971029559241</c:v>
                </c:pt>
                <c:pt idx="26">
                  <c:v>19.769640537149588</c:v>
                </c:pt>
                <c:pt idx="27">
                  <c:v>29.516049760960989</c:v>
                </c:pt>
              </c:numCache>
            </c:numRef>
          </c:val>
        </c:ser>
        <c:marker val="1"/>
        <c:axId val="93170688"/>
        <c:axId val="93459584"/>
      </c:lineChart>
      <c:catAx>
        <c:axId val="93170688"/>
        <c:scaling>
          <c:orientation val="minMax"/>
        </c:scaling>
        <c:axPos val="b"/>
        <c:tickLblPos val="nextTo"/>
        <c:crossAx val="93459584"/>
        <c:crosses val="autoZero"/>
        <c:auto val="1"/>
        <c:lblAlgn val="ctr"/>
        <c:lblOffset val="100"/>
      </c:catAx>
      <c:valAx>
        <c:axId val="93459584"/>
        <c:scaling>
          <c:orientation val="minMax"/>
          <c:max val="30"/>
          <c:min val="15"/>
        </c:scaling>
        <c:axPos val="l"/>
        <c:majorGridlines/>
        <c:numFmt formatCode="#,##0.0" sourceLinked="1"/>
        <c:tickLblPos val="nextTo"/>
        <c:crossAx val="93170688"/>
        <c:crosses val="autoZero"/>
        <c:crossBetween val="between"/>
        <c:majorUnit val="1"/>
        <c:minorUnit val="0.4"/>
      </c:valAx>
    </c:plotArea>
    <c:plotVisOnly val="1"/>
    <c:dispBlanksAs val="gap"/>
  </c:chart>
  <c:externalData r:id="rId1"/>
</c:chartSpace>
</file>

<file path=ppt/drawings/drawing1.xml><?xml version="1.0" encoding="utf-8"?>
<c:userShapes xmlns:c="http://schemas.openxmlformats.org/drawingml/2006/chart">
  <cdr:relSizeAnchor xmlns:cdr="http://schemas.openxmlformats.org/drawingml/2006/chartDrawing">
    <cdr:from>
      <cdr:x>0.03361</cdr:x>
      <cdr:y>0.93274</cdr:y>
    </cdr:from>
    <cdr:to>
      <cdr:x>0.29412</cdr:x>
      <cdr:y>0.98604</cdr:y>
    </cdr:to>
    <cdr:sp macro="" textlink="">
      <cdr:nvSpPr>
        <cdr:cNvPr id="2" name="TextBox 1"/>
        <cdr:cNvSpPr txBox="1"/>
      </cdr:nvSpPr>
      <cdr:spPr>
        <a:xfrm xmlns:a="http://schemas.openxmlformats.org/drawingml/2006/main">
          <a:off x="288032" y="5040560"/>
          <a:ext cx="2232248"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zh-CN" altLang="en-US" dirty="0" smtClean="0"/>
            <a:t>来源：欧盟统计局</a:t>
          </a:r>
          <a:endParaRPr lang="en-US" sz="1100" dirty="0"/>
        </a:p>
      </cdr:txBody>
    </cdr:sp>
  </cdr:relSizeAnchor>
  <cdr:relSizeAnchor xmlns:cdr="http://schemas.openxmlformats.org/drawingml/2006/chartDrawing">
    <cdr:from>
      <cdr:x>0.0084</cdr:x>
      <cdr:y>0.74619</cdr:y>
    </cdr:from>
    <cdr:to>
      <cdr:x>0.04202</cdr:x>
      <cdr:y>0.89276</cdr:y>
    </cdr:to>
    <cdr:sp macro="" textlink="">
      <cdr:nvSpPr>
        <cdr:cNvPr id="3" name="TextBox 2"/>
        <cdr:cNvSpPr txBox="1"/>
      </cdr:nvSpPr>
      <cdr:spPr>
        <a:xfrm xmlns:a="http://schemas.openxmlformats.org/drawingml/2006/main">
          <a:off x="72008" y="4032448"/>
          <a:ext cx="288032" cy="792088"/>
        </a:xfrm>
        <a:prstGeom xmlns:a="http://schemas.openxmlformats.org/drawingml/2006/main" prst="rect">
          <a:avLst/>
        </a:prstGeom>
      </cdr:spPr>
      <cdr:txBody>
        <a:bodyPr xmlns:a="http://schemas.openxmlformats.org/drawingml/2006/main" vertOverflow="clip" vert="eaVert" wrap="square" rtlCol="0"/>
        <a:lstStyle xmlns:a="http://schemas.openxmlformats.org/drawingml/2006/main"/>
        <a:p xmlns:a="http://schemas.openxmlformats.org/drawingml/2006/main">
          <a:r>
            <a:rPr lang="zh-CN" altLang="en-US" dirty="0" smtClean="0"/>
            <a:t>德国</a:t>
          </a:r>
          <a:endParaRPr lang="zh-CN" altLang="en-US" dirty="0"/>
        </a:p>
      </cdr:txBody>
    </cdr:sp>
  </cdr:relSizeAnchor>
  <cdr:relSizeAnchor xmlns:cdr="http://schemas.openxmlformats.org/drawingml/2006/chartDrawing">
    <cdr:from>
      <cdr:x>0.05042</cdr:x>
      <cdr:y>0.74619</cdr:y>
    </cdr:from>
    <cdr:to>
      <cdr:x>0.08403</cdr:x>
      <cdr:y>0.89276</cdr:y>
    </cdr:to>
    <cdr:sp macro="" textlink="">
      <cdr:nvSpPr>
        <cdr:cNvPr id="4" name="TextBox 3"/>
        <cdr:cNvSpPr txBox="1"/>
      </cdr:nvSpPr>
      <cdr:spPr>
        <a:xfrm xmlns:a="http://schemas.openxmlformats.org/drawingml/2006/main">
          <a:off x="432048" y="4032448"/>
          <a:ext cx="288032" cy="792088"/>
        </a:xfrm>
        <a:prstGeom xmlns:a="http://schemas.openxmlformats.org/drawingml/2006/main" prst="rect">
          <a:avLst/>
        </a:prstGeom>
      </cdr:spPr>
      <cdr:txBody>
        <a:bodyPr xmlns:a="http://schemas.openxmlformats.org/drawingml/2006/main" vertOverflow="clip" vert="eaVert" wrap="square" rtlCol="0"/>
        <a:lstStyle xmlns:a="http://schemas.openxmlformats.org/drawingml/2006/main"/>
        <a:p xmlns:a="http://schemas.openxmlformats.org/drawingml/2006/main">
          <a:r>
            <a:rPr lang="zh-CN" altLang="en-US" dirty="0" smtClean="0"/>
            <a:t>奥地利</a:t>
          </a:r>
          <a:endParaRPr lang="zh-CN" altLang="en-US" dirty="0"/>
        </a:p>
      </cdr:txBody>
    </cdr:sp>
  </cdr:relSizeAnchor>
  <cdr:relSizeAnchor xmlns:cdr="http://schemas.openxmlformats.org/drawingml/2006/chartDrawing">
    <cdr:from>
      <cdr:x>0.09244</cdr:x>
      <cdr:y>0.74619</cdr:y>
    </cdr:from>
    <cdr:to>
      <cdr:x>0.12605</cdr:x>
      <cdr:y>0.89276</cdr:y>
    </cdr:to>
    <cdr:sp macro="" textlink="">
      <cdr:nvSpPr>
        <cdr:cNvPr id="5" name="TextBox 4"/>
        <cdr:cNvSpPr txBox="1"/>
      </cdr:nvSpPr>
      <cdr:spPr>
        <a:xfrm xmlns:a="http://schemas.openxmlformats.org/drawingml/2006/main">
          <a:off x="792088" y="4032448"/>
          <a:ext cx="288032" cy="792088"/>
        </a:xfrm>
        <a:prstGeom xmlns:a="http://schemas.openxmlformats.org/drawingml/2006/main" prst="rect">
          <a:avLst/>
        </a:prstGeom>
      </cdr:spPr>
      <cdr:txBody>
        <a:bodyPr xmlns:a="http://schemas.openxmlformats.org/drawingml/2006/main" vertOverflow="clip" vert="eaVert" wrap="square" rtlCol="0"/>
        <a:lstStyle xmlns:a="http://schemas.openxmlformats.org/drawingml/2006/main"/>
        <a:p xmlns:a="http://schemas.openxmlformats.org/drawingml/2006/main">
          <a:r>
            <a:rPr lang="zh-CN" altLang="en-US" dirty="0" smtClean="0"/>
            <a:t>荷兰</a:t>
          </a:r>
          <a:endParaRPr lang="zh-CN" altLang="en-US" dirty="0"/>
        </a:p>
      </cdr:txBody>
    </cdr:sp>
  </cdr:relSizeAnchor>
  <cdr:relSizeAnchor xmlns:cdr="http://schemas.openxmlformats.org/drawingml/2006/chartDrawing">
    <cdr:from>
      <cdr:x>0.12605</cdr:x>
      <cdr:y>0.74619</cdr:y>
    </cdr:from>
    <cdr:to>
      <cdr:x>0.15966</cdr:x>
      <cdr:y>0.89276</cdr:y>
    </cdr:to>
    <cdr:sp macro="" textlink="">
      <cdr:nvSpPr>
        <cdr:cNvPr id="6" name="TextBox 5"/>
        <cdr:cNvSpPr txBox="1"/>
      </cdr:nvSpPr>
      <cdr:spPr>
        <a:xfrm xmlns:a="http://schemas.openxmlformats.org/drawingml/2006/main">
          <a:off x="1080120" y="4032448"/>
          <a:ext cx="288032" cy="792088"/>
        </a:xfrm>
        <a:prstGeom xmlns:a="http://schemas.openxmlformats.org/drawingml/2006/main" prst="rect">
          <a:avLst/>
        </a:prstGeom>
      </cdr:spPr>
      <cdr:txBody>
        <a:bodyPr xmlns:a="http://schemas.openxmlformats.org/drawingml/2006/main" vertOverflow="clip" vert="eaVert" wrap="square" rtlCol="0"/>
        <a:lstStyle xmlns:a="http://schemas.openxmlformats.org/drawingml/2006/main"/>
        <a:p xmlns:a="http://schemas.openxmlformats.org/drawingml/2006/main">
          <a:r>
            <a:rPr lang="zh-CN" altLang="en-US" dirty="0" smtClean="0"/>
            <a:t>马耳他</a:t>
          </a:r>
          <a:endParaRPr lang="zh-CN" altLang="en-US" dirty="0"/>
        </a:p>
      </cdr:txBody>
    </cdr:sp>
  </cdr:relSizeAnchor>
  <cdr:relSizeAnchor xmlns:cdr="http://schemas.openxmlformats.org/drawingml/2006/chartDrawing">
    <cdr:from>
      <cdr:x>0.15126</cdr:x>
      <cdr:y>0.74619</cdr:y>
    </cdr:from>
    <cdr:to>
      <cdr:x>0.18487</cdr:x>
      <cdr:y>0.89276</cdr:y>
    </cdr:to>
    <cdr:sp macro="" textlink="">
      <cdr:nvSpPr>
        <cdr:cNvPr id="7" name="TextBox 6"/>
        <cdr:cNvSpPr txBox="1"/>
      </cdr:nvSpPr>
      <cdr:spPr>
        <a:xfrm xmlns:a="http://schemas.openxmlformats.org/drawingml/2006/main">
          <a:off x="1296144" y="4032448"/>
          <a:ext cx="288032" cy="792088"/>
        </a:xfrm>
        <a:prstGeom xmlns:a="http://schemas.openxmlformats.org/drawingml/2006/main" prst="rect">
          <a:avLst/>
        </a:prstGeom>
      </cdr:spPr>
      <cdr:txBody>
        <a:bodyPr xmlns:a="http://schemas.openxmlformats.org/drawingml/2006/main" vertOverflow="clip" vert="eaVert" wrap="square" rtlCol="0"/>
        <a:lstStyle xmlns:a="http://schemas.openxmlformats.org/drawingml/2006/main"/>
        <a:p xmlns:a="http://schemas.openxmlformats.org/drawingml/2006/main">
          <a:r>
            <a:rPr lang="zh-CN" altLang="en-US" dirty="0" smtClean="0"/>
            <a:t>爱沙尼亚</a:t>
          </a:r>
          <a:endParaRPr lang="zh-CN" altLang="en-US" dirty="0"/>
        </a:p>
      </cdr:txBody>
    </cdr:sp>
  </cdr:relSizeAnchor>
  <cdr:relSizeAnchor xmlns:cdr="http://schemas.openxmlformats.org/drawingml/2006/chartDrawing">
    <cdr:from>
      <cdr:x>0.18487</cdr:x>
      <cdr:y>0.74619</cdr:y>
    </cdr:from>
    <cdr:to>
      <cdr:x>0.21849</cdr:x>
      <cdr:y>0.89276</cdr:y>
    </cdr:to>
    <cdr:sp macro="" textlink="">
      <cdr:nvSpPr>
        <cdr:cNvPr id="8" name="TextBox 7"/>
        <cdr:cNvSpPr txBox="1"/>
      </cdr:nvSpPr>
      <cdr:spPr>
        <a:xfrm xmlns:a="http://schemas.openxmlformats.org/drawingml/2006/main">
          <a:off x="1584176" y="4032448"/>
          <a:ext cx="288032" cy="792088"/>
        </a:xfrm>
        <a:prstGeom xmlns:a="http://schemas.openxmlformats.org/drawingml/2006/main" prst="rect">
          <a:avLst/>
        </a:prstGeom>
      </cdr:spPr>
      <cdr:txBody>
        <a:bodyPr xmlns:a="http://schemas.openxmlformats.org/drawingml/2006/main" vertOverflow="clip" vert="eaVert" wrap="square" rtlCol="0"/>
        <a:lstStyle xmlns:a="http://schemas.openxmlformats.org/drawingml/2006/main"/>
        <a:p xmlns:a="http://schemas.openxmlformats.org/drawingml/2006/main">
          <a:r>
            <a:rPr lang="zh-CN" altLang="en-US" dirty="0" smtClean="0"/>
            <a:t>捷克共和国</a:t>
          </a:r>
          <a:endParaRPr lang="zh-CN" altLang="en-US" dirty="0"/>
        </a:p>
      </cdr:txBody>
    </cdr:sp>
  </cdr:relSizeAnchor>
  <cdr:relSizeAnchor xmlns:cdr="http://schemas.openxmlformats.org/drawingml/2006/chartDrawing">
    <cdr:from>
      <cdr:x>0.21008</cdr:x>
      <cdr:y>0.74619</cdr:y>
    </cdr:from>
    <cdr:to>
      <cdr:x>0.2437</cdr:x>
      <cdr:y>0.89276</cdr:y>
    </cdr:to>
    <cdr:sp macro="" textlink="">
      <cdr:nvSpPr>
        <cdr:cNvPr id="9" name="TextBox 8"/>
        <cdr:cNvSpPr txBox="1"/>
      </cdr:nvSpPr>
      <cdr:spPr>
        <a:xfrm xmlns:a="http://schemas.openxmlformats.org/drawingml/2006/main">
          <a:off x="1800200" y="4032448"/>
          <a:ext cx="288032" cy="792088"/>
        </a:xfrm>
        <a:prstGeom xmlns:a="http://schemas.openxmlformats.org/drawingml/2006/main" prst="rect">
          <a:avLst/>
        </a:prstGeom>
      </cdr:spPr>
      <cdr:txBody>
        <a:bodyPr xmlns:a="http://schemas.openxmlformats.org/drawingml/2006/main" vertOverflow="clip" vert="eaVert" wrap="square" rtlCol="0"/>
        <a:lstStyle xmlns:a="http://schemas.openxmlformats.org/drawingml/2006/main"/>
        <a:p xmlns:a="http://schemas.openxmlformats.org/drawingml/2006/main">
          <a:r>
            <a:rPr lang="zh-CN" altLang="en-US" dirty="0" smtClean="0"/>
            <a:t>英国</a:t>
          </a:r>
          <a:endParaRPr lang="zh-CN" altLang="en-US" dirty="0"/>
        </a:p>
      </cdr:txBody>
    </cdr:sp>
  </cdr:relSizeAnchor>
  <cdr:relSizeAnchor xmlns:cdr="http://schemas.openxmlformats.org/drawingml/2006/chartDrawing">
    <cdr:from>
      <cdr:x>0.2521</cdr:x>
      <cdr:y>0.74619</cdr:y>
    </cdr:from>
    <cdr:to>
      <cdr:x>0.28571</cdr:x>
      <cdr:y>0.89276</cdr:y>
    </cdr:to>
    <cdr:sp macro="" textlink="">
      <cdr:nvSpPr>
        <cdr:cNvPr id="10" name="TextBox 9"/>
        <cdr:cNvSpPr txBox="1"/>
      </cdr:nvSpPr>
      <cdr:spPr>
        <a:xfrm xmlns:a="http://schemas.openxmlformats.org/drawingml/2006/main">
          <a:off x="2160240" y="4032448"/>
          <a:ext cx="288032" cy="792088"/>
        </a:xfrm>
        <a:prstGeom xmlns:a="http://schemas.openxmlformats.org/drawingml/2006/main" prst="rect">
          <a:avLst/>
        </a:prstGeom>
      </cdr:spPr>
      <cdr:txBody>
        <a:bodyPr xmlns:a="http://schemas.openxmlformats.org/drawingml/2006/main" vertOverflow="clip" vert="eaVert" wrap="square" rtlCol="0"/>
        <a:lstStyle xmlns:a="http://schemas.openxmlformats.org/drawingml/2006/main"/>
        <a:p xmlns:a="http://schemas.openxmlformats.org/drawingml/2006/main">
          <a:r>
            <a:rPr lang="zh-CN" altLang="en-US" dirty="0" smtClean="0"/>
            <a:t>立陶宛</a:t>
          </a:r>
          <a:endParaRPr lang="zh-CN" altLang="en-US" dirty="0"/>
        </a:p>
      </cdr:txBody>
    </cdr:sp>
  </cdr:relSizeAnchor>
  <cdr:relSizeAnchor xmlns:cdr="http://schemas.openxmlformats.org/drawingml/2006/chartDrawing">
    <cdr:from>
      <cdr:x>0.29412</cdr:x>
      <cdr:y>0.74619</cdr:y>
    </cdr:from>
    <cdr:to>
      <cdr:x>0.32773</cdr:x>
      <cdr:y>0.89276</cdr:y>
    </cdr:to>
    <cdr:sp macro="" textlink="">
      <cdr:nvSpPr>
        <cdr:cNvPr id="11" name="TextBox 10"/>
        <cdr:cNvSpPr txBox="1"/>
      </cdr:nvSpPr>
      <cdr:spPr>
        <a:xfrm xmlns:a="http://schemas.openxmlformats.org/drawingml/2006/main">
          <a:off x="2520280" y="4032448"/>
          <a:ext cx="288032" cy="792088"/>
        </a:xfrm>
        <a:prstGeom xmlns:a="http://schemas.openxmlformats.org/drawingml/2006/main" prst="rect">
          <a:avLst/>
        </a:prstGeom>
      </cdr:spPr>
      <cdr:txBody>
        <a:bodyPr xmlns:a="http://schemas.openxmlformats.org/drawingml/2006/main" vertOverflow="clip" vert="eaVert" wrap="square" rtlCol="0"/>
        <a:lstStyle xmlns:a="http://schemas.openxmlformats.org/drawingml/2006/main"/>
        <a:p xmlns:a="http://schemas.openxmlformats.org/drawingml/2006/main">
          <a:r>
            <a:rPr lang="zh-CN" altLang="en-US" dirty="0" smtClean="0"/>
            <a:t>拉脱维亚</a:t>
          </a:r>
          <a:endParaRPr lang="zh-CN" altLang="en-US" dirty="0"/>
        </a:p>
      </cdr:txBody>
    </cdr:sp>
  </cdr:relSizeAnchor>
  <cdr:relSizeAnchor xmlns:cdr="http://schemas.openxmlformats.org/drawingml/2006/chartDrawing">
    <cdr:from>
      <cdr:x>0.33613</cdr:x>
      <cdr:y>0.74619</cdr:y>
    </cdr:from>
    <cdr:to>
      <cdr:x>0.36975</cdr:x>
      <cdr:y>0.89276</cdr:y>
    </cdr:to>
    <cdr:sp macro="" textlink="">
      <cdr:nvSpPr>
        <cdr:cNvPr id="12" name="TextBox 11"/>
        <cdr:cNvSpPr txBox="1"/>
      </cdr:nvSpPr>
      <cdr:spPr>
        <a:xfrm xmlns:a="http://schemas.openxmlformats.org/drawingml/2006/main">
          <a:off x="2880320" y="4032448"/>
          <a:ext cx="288032" cy="792088"/>
        </a:xfrm>
        <a:prstGeom xmlns:a="http://schemas.openxmlformats.org/drawingml/2006/main" prst="rect">
          <a:avLst/>
        </a:prstGeom>
      </cdr:spPr>
      <cdr:txBody>
        <a:bodyPr xmlns:a="http://schemas.openxmlformats.org/drawingml/2006/main" vertOverflow="clip" vert="eaVert" wrap="square" rtlCol="0"/>
        <a:lstStyle xmlns:a="http://schemas.openxmlformats.org/drawingml/2006/main"/>
        <a:p xmlns:a="http://schemas.openxmlformats.org/drawingml/2006/main">
          <a:r>
            <a:rPr lang="zh-CN" altLang="en-US" dirty="0" smtClean="0"/>
            <a:t>斯洛文尼亚</a:t>
          </a:r>
          <a:endParaRPr lang="zh-CN" altLang="en-US" dirty="0"/>
        </a:p>
      </cdr:txBody>
    </cdr:sp>
  </cdr:relSizeAnchor>
  <cdr:relSizeAnchor xmlns:cdr="http://schemas.openxmlformats.org/drawingml/2006/chartDrawing">
    <cdr:from>
      <cdr:x>0.37815</cdr:x>
      <cdr:y>0.74619</cdr:y>
    </cdr:from>
    <cdr:to>
      <cdr:x>0.41176</cdr:x>
      <cdr:y>0.89276</cdr:y>
    </cdr:to>
    <cdr:sp macro="" textlink="">
      <cdr:nvSpPr>
        <cdr:cNvPr id="13" name="TextBox 12"/>
        <cdr:cNvSpPr txBox="1"/>
      </cdr:nvSpPr>
      <cdr:spPr>
        <a:xfrm xmlns:a="http://schemas.openxmlformats.org/drawingml/2006/main">
          <a:off x="3240360" y="4032448"/>
          <a:ext cx="288032" cy="792088"/>
        </a:xfrm>
        <a:prstGeom xmlns:a="http://schemas.openxmlformats.org/drawingml/2006/main" prst="rect">
          <a:avLst/>
        </a:prstGeom>
      </cdr:spPr>
      <cdr:txBody>
        <a:bodyPr xmlns:a="http://schemas.openxmlformats.org/drawingml/2006/main" vertOverflow="clip" vert="eaVert" wrap="square" rtlCol="0"/>
        <a:lstStyle xmlns:a="http://schemas.openxmlformats.org/drawingml/2006/main"/>
        <a:p xmlns:a="http://schemas.openxmlformats.org/drawingml/2006/main">
          <a:r>
            <a:rPr lang="zh-CN" altLang="en-US" dirty="0" smtClean="0"/>
            <a:t>匈牙利</a:t>
          </a:r>
          <a:endParaRPr lang="zh-CN" altLang="en-US" dirty="0"/>
        </a:p>
      </cdr:txBody>
    </cdr:sp>
  </cdr:relSizeAnchor>
  <cdr:relSizeAnchor xmlns:cdr="http://schemas.openxmlformats.org/drawingml/2006/chartDrawing">
    <cdr:from>
      <cdr:x>0.41176</cdr:x>
      <cdr:y>0.74619</cdr:y>
    </cdr:from>
    <cdr:to>
      <cdr:x>0.44538</cdr:x>
      <cdr:y>0.89276</cdr:y>
    </cdr:to>
    <cdr:sp macro="" textlink="">
      <cdr:nvSpPr>
        <cdr:cNvPr id="14" name="TextBox 13"/>
        <cdr:cNvSpPr txBox="1"/>
      </cdr:nvSpPr>
      <cdr:spPr>
        <a:xfrm xmlns:a="http://schemas.openxmlformats.org/drawingml/2006/main">
          <a:off x="3528392" y="4032448"/>
          <a:ext cx="288032" cy="792088"/>
        </a:xfrm>
        <a:prstGeom xmlns:a="http://schemas.openxmlformats.org/drawingml/2006/main" prst="rect">
          <a:avLst/>
        </a:prstGeom>
      </cdr:spPr>
      <cdr:txBody>
        <a:bodyPr xmlns:a="http://schemas.openxmlformats.org/drawingml/2006/main" vertOverflow="clip" vert="eaVert" wrap="square" rtlCol="0"/>
        <a:lstStyle xmlns:a="http://schemas.openxmlformats.org/drawingml/2006/main"/>
        <a:p xmlns:a="http://schemas.openxmlformats.org/drawingml/2006/main">
          <a:r>
            <a:rPr lang="zh-CN" altLang="en-US" dirty="0" smtClean="0"/>
            <a:t>芬兰</a:t>
          </a:r>
          <a:endParaRPr lang="zh-CN" altLang="en-US" dirty="0"/>
        </a:p>
      </cdr:txBody>
    </cdr:sp>
  </cdr:relSizeAnchor>
  <cdr:relSizeAnchor xmlns:cdr="http://schemas.openxmlformats.org/drawingml/2006/chartDrawing">
    <cdr:from>
      <cdr:x>0.43697</cdr:x>
      <cdr:y>0.74619</cdr:y>
    </cdr:from>
    <cdr:to>
      <cdr:x>0.47059</cdr:x>
      <cdr:y>0.89276</cdr:y>
    </cdr:to>
    <cdr:sp macro="" textlink="">
      <cdr:nvSpPr>
        <cdr:cNvPr id="15" name="TextBox 14"/>
        <cdr:cNvSpPr txBox="1"/>
      </cdr:nvSpPr>
      <cdr:spPr>
        <a:xfrm xmlns:a="http://schemas.openxmlformats.org/drawingml/2006/main">
          <a:off x="3744416" y="4032448"/>
          <a:ext cx="288032" cy="792088"/>
        </a:xfrm>
        <a:prstGeom xmlns:a="http://schemas.openxmlformats.org/drawingml/2006/main" prst="rect">
          <a:avLst/>
        </a:prstGeom>
      </cdr:spPr>
      <cdr:txBody>
        <a:bodyPr xmlns:a="http://schemas.openxmlformats.org/drawingml/2006/main" vertOverflow="clip" vert="eaVert" wrap="square" rtlCol="0"/>
        <a:lstStyle xmlns:a="http://schemas.openxmlformats.org/drawingml/2006/main"/>
        <a:p xmlns:a="http://schemas.openxmlformats.org/drawingml/2006/main">
          <a:r>
            <a:rPr lang="zh-CN" altLang="en-US" dirty="0" smtClean="0"/>
            <a:t>芬兰</a:t>
          </a:r>
          <a:endParaRPr lang="zh-CN" altLang="en-US" dirty="0"/>
        </a:p>
      </cdr:txBody>
    </cdr:sp>
  </cdr:relSizeAnchor>
  <cdr:relSizeAnchor xmlns:cdr="http://schemas.openxmlformats.org/drawingml/2006/chartDrawing">
    <cdr:from>
      <cdr:x>0.43697</cdr:x>
      <cdr:y>0.74619</cdr:y>
    </cdr:from>
    <cdr:to>
      <cdr:x>0.47059</cdr:x>
      <cdr:y>0.89276</cdr:y>
    </cdr:to>
    <cdr:sp macro="" textlink="">
      <cdr:nvSpPr>
        <cdr:cNvPr id="16" name="TextBox 15"/>
        <cdr:cNvSpPr txBox="1"/>
      </cdr:nvSpPr>
      <cdr:spPr>
        <a:xfrm xmlns:a="http://schemas.openxmlformats.org/drawingml/2006/main">
          <a:off x="3744416" y="4032448"/>
          <a:ext cx="288032" cy="792088"/>
        </a:xfrm>
        <a:prstGeom xmlns:a="http://schemas.openxmlformats.org/drawingml/2006/main" prst="rect">
          <a:avLst/>
        </a:prstGeom>
      </cdr:spPr>
      <cdr:txBody>
        <a:bodyPr xmlns:a="http://schemas.openxmlformats.org/drawingml/2006/main" vertOverflow="clip" vert="eaVert" wrap="square" rtlCol="0"/>
        <a:lstStyle xmlns:a="http://schemas.openxmlformats.org/drawingml/2006/main"/>
        <a:p xmlns:a="http://schemas.openxmlformats.org/drawingml/2006/main">
          <a:r>
            <a:rPr lang="zh-CN" altLang="en-US" dirty="0" smtClean="0"/>
            <a:t>欧盟</a:t>
          </a:r>
          <a:r>
            <a:rPr lang="en-US" altLang="zh-CN" dirty="0" smtClean="0"/>
            <a:t>28</a:t>
          </a:r>
          <a:r>
            <a:rPr lang="zh-CN" altLang="en-US" dirty="0" smtClean="0"/>
            <a:t>国</a:t>
          </a:r>
          <a:endParaRPr lang="zh-CN" altLang="en-US" dirty="0"/>
        </a:p>
      </cdr:txBody>
    </cdr:sp>
  </cdr:relSizeAnchor>
  <cdr:relSizeAnchor xmlns:cdr="http://schemas.openxmlformats.org/drawingml/2006/chartDrawing">
    <cdr:from>
      <cdr:x>0.47059</cdr:x>
      <cdr:y>0.74619</cdr:y>
    </cdr:from>
    <cdr:to>
      <cdr:x>0.5042</cdr:x>
      <cdr:y>0.89276</cdr:y>
    </cdr:to>
    <cdr:sp macro="" textlink="">
      <cdr:nvSpPr>
        <cdr:cNvPr id="17" name="TextBox 16"/>
        <cdr:cNvSpPr txBox="1"/>
      </cdr:nvSpPr>
      <cdr:spPr>
        <a:xfrm xmlns:a="http://schemas.openxmlformats.org/drawingml/2006/main">
          <a:off x="4032448" y="4032448"/>
          <a:ext cx="288032" cy="792088"/>
        </a:xfrm>
        <a:prstGeom xmlns:a="http://schemas.openxmlformats.org/drawingml/2006/main" prst="rect">
          <a:avLst/>
        </a:prstGeom>
      </cdr:spPr>
      <cdr:txBody>
        <a:bodyPr xmlns:a="http://schemas.openxmlformats.org/drawingml/2006/main" vertOverflow="clip" vert="eaVert" wrap="square" rtlCol="0"/>
        <a:lstStyle xmlns:a="http://schemas.openxmlformats.org/drawingml/2006/main"/>
        <a:p xmlns:a="http://schemas.openxmlformats.org/drawingml/2006/main">
          <a:r>
            <a:rPr lang="zh-CN" altLang="en-US" dirty="0" smtClean="0"/>
            <a:t>卢森堡</a:t>
          </a:r>
          <a:endParaRPr lang="zh-CN" altLang="en-US" dirty="0"/>
        </a:p>
      </cdr:txBody>
    </cdr:sp>
  </cdr:relSizeAnchor>
  <cdr:relSizeAnchor xmlns:cdr="http://schemas.openxmlformats.org/drawingml/2006/chartDrawing">
    <cdr:from>
      <cdr:x>0.51261</cdr:x>
      <cdr:y>0.74619</cdr:y>
    </cdr:from>
    <cdr:to>
      <cdr:x>0.54622</cdr:x>
      <cdr:y>0.89276</cdr:y>
    </cdr:to>
    <cdr:sp macro="" textlink="">
      <cdr:nvSpPr>
        <cdr:cNvPr id="18" name="TextBox 17"/>
        <cdr:cNvSpPr txBox="1"/>
      </cdr:nvSpPr>
      <cdr:spPr>
        <a:xfrm xmlns:a="http://schemas.openxmlformats.org/drawingml/2006/main">
          <a:off x="4392488" y="4032448"/>
          <a:ext cx="288032" cy="792088"/>
        </a:xfrm>
        <a:prstGeom xmlns:a="http://schemas.openxmlformats.org/drawingml/2006/main" prst="rect">
          <a:avLst/>
        </a:prstGeom>
      </cdr:spPr>
      <cdr:txBody>
        <a:bodyPr xmlns:a="http://schemas.openxmlformats.org/drawingml/2006/main" vertOverflow="clip" vert="eaVert" wrap="square" rtlCol="0"/>
        <a:lstStyle xmlns:a="http://schemas.openxmlformats.org/drawingml/2006/main"/>
        <a:p xmlns:a="http://schemas.openxmlformats.org/drawingml/2006/main">
          <a:r>
            <a:rPr lang="zh-CN" altLang="en-US" dirty="0" smtClean="0"/>
            <a:t>瑞典</a:t>
          </a:r>
          <a:endParaRPr lang="zh-CN" altLang="en-US" dirty="0"/>
        </a:p>
      </cdr:txBody>
    </cdr:sp>
  </cdr:relSizeAnchor>
  <cdr:relSizeAnchor xmlns:cdr="http://schemas.openxmlformats.org/drawingml/2006/chartDrawing">
    <cdr:from>
      <cdr:x>0.55462</cdr:x>
      <cdr:y>0.74619</cdr:y>
    </cdr:from>
    <cdr:to>
      <cdr:x>0.58824</cdr:x>
      <cdr:y>0.89276</cdr:y>
    </cdr:to>
    <cdr:sp macro="" textlink="">
      <cdr:nvSpPr>
        <cdr:cNvPr id="19" name="TextBox 18"/>
        <cdr:cNvSpPr txBox="1"/>
      </cdr:nvSpPr>
      <cdr:spPr>
        <a:xfrm xmlns:a="http://schemas.openxmlformats.org/drawingml/2006/main">
          <a:off x="4752528" y="4032448"/>
          <a:ext cx="288032" cy="792088"/>
        </a:xfrm>
        <a:prstGeom xmlns:a="http://schemas.openxmlformats.org/drawingml/2006/main" prst="rect">
          <a:avLst/>
        </a:prstGeom>
      </cdr:spPr>
      <cdr:txBody>
        <a:bodyPr xmlns:a="http://schemas.openxmlformats.org/drawingml/2006/main" vertOverflow="clip" vert="eaVert" wrap="square" rtlCol="0"/>
        <a:lstStyle xmlns:a="http://schemas.openxmlformats.org/drawingml/2006/main"/>
        <a:p xmlns:a="http://schemas.openxmlformats.org/drawingml/2006/main">
          <a:r>
            <a:rPr lang="zh-CN" altLang="en-US" dirty="0" smtClean="0"/>
            <a:t>法国</a:t>
          </a:r>
          <a:endParaRPr lang="zh-CN" altLang="en-US" dirty="0"/>
        </a:p>
      </cdr:txBody>
    </cdr:sp>
  </cdr:relSizeAnchor>
  <cdr:relSizeAnchor xmlns:cdr="http://schemas.openxmlformats.org/drawingml/2006/chartDrawing">
    <cdr:from>
      <cdr:x>0.58824</cdr:x>
      <cdr:y>0.74619</cdr:y>
    </cdr:from>
    <cdr:to>
      <cdr:x>0.62185</cdr:x>
      <cdr:y>0.89276</cdr:y>
    </cdr:to>
    <cdr:sp macro="" textlink="">
      <cdr:nvSpPr>
        <cdr:cNvPr id="20" name="TextBox 19"/>
        <cdr:cNvSpPr txBox="1"/>
      </cdr:nvSpPr>
      <cdr:spPr>
        <a:xfrm xmlns:a="http://schemas.openxmlformats.org/drawingml/2006/main">
          <a:off x="5040560" y="4032448"/>
          <a:ext cx="288032" cy="792088"/>
        </a:xfrm>
        <a:prstGeom xmlns:a="http://schemas.openxmlformats.org/drawingml/2006/main" prst="rect">
          <a:avLst/>
        </a:prstGeom>
      </cdr:spPr>
      <cdr:txBody>
        <a:bodyPr xmlns:a="http://schemas.openxmlformats.org/drawingml/2006/main" vertOverflow="clip" vert="eaVert" wrap="square" rtlCol="0"/>
        <a:lstStyle xmlns:a="http://schemas.openxmlformats.org/drawingml/2006/main"/>
        <a:p xmlns:a="http://schemas.openxmlformats.org/drawingml/2006/main">
          <a:r>
            <a:rPr lang="zh-CN" altLang="en-US" dirty="0" smtClean="0"/>
            <a:t>爱尔兰</a:t>
          </a:r>
          <a:endParaRPr lang="zh-CN" altLang="en-US" dirty="0"/>
        </a:p>
      </cdr:txBody>
    </cdr:sp>
  </cdr:relSizeAnchor>
  <cdr:relSizeAnchor xmlns:cdr="http://schemas.openxmlformats.org/drawingml/2006/chartDrawing">
    <cdr:from>
      <cdr:x>0.62185</cdr:x>
      <cdr:y>0.74619</cdr:y>
    </cdr:from>
    <cdr:to>
      <cdr:x>0.65546</cdr:x>
      <cdr:y>0.89276</cdr:y>
    </cdr:to>
    <cdr:sp macro="" textlink="">
      <cdr:nvSpPr>
        <cdr:cNvPr id="21" name="TextBox 20"/>
        <cdr:cNvSpPr txBox="1"/>
      </cdr:nvSpPr>
      <cdr:spPr>
        <a:xfrm xmlns:a="http://schemas.openxmlformats.org/drawingml/2006/main">
          <a:off x="5328592" y="4032448"/>
          <a:ext cx="288032" cy="792088"/>
        </a:xfrm>
        <a:prstGeom xmlns:a="http://schemas.openxmlformats.org/drawingml/2006/main" prst="rect">
          <a:avLst/>
        </a:prstGeom>
      </cdr:spPr>
      <cdr:txBody>
        <a:bodyPr xmlns:a="http://schemas.openxmlformats.org/drawingml/2006/main" vertOverflow="clip" vert="eaVert" wrap="square" rtlCol="0"/>
        <a:lstStyle xmlns:a="http://schemas.openxmlformats.org/drawingml/2006/main"/>
        <a:p xmlns:a="http://schemas.openxmlformats.org/drawingml/2006/main">
          <a:r>
            <a:rPr lang="zh-CN" altLang="en-US" dirty="0" smtClean="0"/>
            <a:t>波兰</a:t>
          </a:r>
          <a:endParaRPr lang="zh-CN" altLang="en-US" dirty="0"/>
        </a:p>
      </cdr:txBody>
    </cdr:sp>
  </cdr:relSizeAnchor>
  <cdr:relSizeAnchor xmlns:cdr="http://schemas.openxmlformats.org/drawingml/2006/chartDrawing">
    <cdr:from>
      <cdr:x>0.65546</cdr:x>
      <cdr:y>0.74619</cdr:y>
    </cdr:from>
    <cdr:to>
      <cdr:x>0.68908</cdr:x>
      <cdr:y>0.89276</cdr:y>
    </cdr:to>
    <cdr:sp macro="" textlink="">
      <cdr:nvSpPr>
        <cdr:cNvPr id="22" name="TextBox 21"/>
        <cdr:cNvSpPr txBox="1"/>
      </cdr:nvSpPr>
      <cdr:spPr>
        <a:xfrm xmlns:a="http://schemas.openxmlformats.org/drawingml/2006/main">
          <a:off x="5616624" y="4032448"/>
          <a:ext cx="288032" cy="792088"/>
        </a:xfrm>
        <a:prstGeom xmlns:a="http://schemas.openxmlformats.org/drawingml/2006/main" prst="rect">
          <a:avLst/>
        </a:prstGeom>
      </cdr:spPr>
      <cdr:txBody>
        <a:bodyPr xmlns:a="http://schemas.openxmlformats.org/drawingml/2006/main" vertOverflow="clip" vert="eaVert" wrap="square" rtlCol="0"/>
        <a:lstStyle xmlns:a="http://schemas.openxmlformats.org/drawingml/2006/main"/>
        <a:p xmlns:a="http://schemas.openxmlformats.org/drawingml/2006/main">
          <a:r>
            <a:rPr lang="zh-CN" altLang="en-US" dirty="0" smtClean="0"/>
            <a:t>罗马尼亚</a:t>
          </a:r>
          <a:endParaRPr lang="zh-CN" altLang="en-US" dirty="0"/>
        </a:p>
      </cdr:txBody>
    </cdr:sp>
  </cdr:relSizeAnchor>
  <cdr:relSizeAnchor xmlns:cdr="http://schemas.openxmlformats.org/drawingml/2006/chartDrawing">
    <cdr:from>
      <cdr:x>0.68908</cdr:x>
      <cdr:y>0.74619</cdr:y>
    </cdr:from>
    <cdr:to>
      <cdr:x>0.72269</cdr:x>
      <cdr:y>0.89276</cdr:y>
    </cdr:to>
    <cdr:sp macro="" textlink="">
      <cdr:nvSpPr>
        <cdr:cNvPr id="23" name="TextBox 22"/>
        <cdr:cNvSpPr txBox="1"/>
      </cdr:nvSpPr>
      <cdr:spPr>
        <a:xfrm xmlns:a="http://schemas.openxmlformats.org/drawingml/2006/main">
          <a:off x="5904656" y="4032448"/>
          <a:ext cx="288032" cy="792088"/>
        </a:xfrm>
        <a:prstGeom xmlns:a="http://schemas.openxmlformats.org/drawingml/2006/main" prst="rect">
          <a:avLst/>
        </a:prstGeom>
      </cdr:spPr>
      <cdr:txBody>
        <a:bodyPr xmlns:a="http://schemas.openxmlformats.org/drawingml/2006/main" vertOverflow="clip" vert="eaVert" wrap="square" rtlCol="0"/>
        <a:lstStyle xmlns:a="http://schemas.openxmlformats.org/drawingml/2006/main"/>
        <a:p xmlns:a="http://schemas.openxmlformats.org/drawingml/2006/main">
          <a:r>
            <a:rPr lang="zh-CN" altLang="en-US" dirty="0" smtClean="0"/>
            <a:t>斯洛伐克</a:t>
          </a:r>
          <a:endParaRPr lang="zh-CN" altLang="en-US" dirty="0"/>
        </a:p>
      </cdr:txBody>
    </cdr:sp>
  </cdr:relSizeAnchor>
  <cdr:relSizeAnchor xmlns:cdr="http://schemas.openxmlformats.org/drawingml/2006/chartDrawing">
    <cdr:from>
      <cdr:x>0.73109</cdr:x>
      <cdr:y>0.74619</cdr:y>
    </cdr:from>
    <cdr:to>
      <cdr:x>0.76471</cdr:x>
      <cdr:y>0.89276</cdr:y>
    </cdr:to>
    <cdr:sp macro="" textlink="">
      <cdr:nvSpPr>
        <cdr:cNvPr id="24" name="TextBox 23"/>
        <cdr:cNvSpPr txBox="1"/>
      </cdr:nvSpPr>
      <cdr:spPr>
        <a:xfrm xmlns:a="http://schemas.openxmlformats.org/drawingml/2006/main">
          <a:off x="6264696" y="4032448"/>
          <a:ext cx="288032" cy="792088"/>
        </a:xfrm>
        <a:prstGeom xmlns:a="http://schemas.openxmlformats.org/drawingml/2006/main" prst="rect">
          <a:avLst/>
        </a:prstGeom>
      </cdr:spPr>
      <cdr:txBody>
        <a:bodyPr xmlns:a="http://schemas.openxmlformats.org/drawingml/2006/main" vertOverflow="clip" vert="eaVert" wrap="square" rtlCol="0"/>
        <a:lstStyle xmlns:a="http://schemas.openxmlformats.org/drawingml/2006/main"/>
        <a:p xmlns:a="http://schemas.openxmlformats.org/drawingml/2006/main">
          <a:r>
            <a:rPr lang="zh-CN" altLang="en-US" dirty="0" smtClean="0"/>
            <a:t>葡萄牙</a:t>
          </a:r>
          <a:endParaRPr lang="zh-CN" altLang="en-US" dirty="0"/>
        </a:p>
      </cdr:txBody>
    </cdr:sp>
  </cdr:relSizeAnchor>
  <cdr:relSizeAnchor xmlns:cdr="http://schemas.openxmlformats.org/drawingml/2006/chartDrawing">
    <cdr:from>
      <cdr:x>0.77311</cdr:x>
      <cdr:y>0.74619</cdr:y>
    </cdr:from>
    <cdr:to>
      <cdr:x>0.80672</cdr:x>
      <cdr:y>0.89276</cdr:y>
    </cdr:to>
    <cdr:sp macro="" textlink="">
      <cdr:nvSpPr>
        <cdr:cNvPr id="25" name="TextBox 24"/>
        <cdr:cNvSpPr txBox="1"/>
      </cdr:nvSpPr>
      <cdr:spPr>
        <a:xfrm xmlns:a="http://schemas.openxmlformats.org/drawingml/2006/main">
          <a:off x="6624736" y="4032448"/>
          <a:ext cx="288032" cy="792088"/>
        </a:xfrm>
        <a:prstGeom xmlns:a="http://schemas.openxmlformats.org/drawingml/2006/main" prst="rect">
          <a:avLst/>
        </a:prstGeom>
      </cdr:spPr>
      <cdr:txBody>
        <a:bodyPr xmlns:a="http://schemas.openxmlformats.org/drawingml/2006/main" vertOverflow="clip" vert="eaVert" wrap="square" rtlCol="0"/>
        <a:lstStyle xmlns:a="http://schemas.openxmlformats.org/drawingml/2006/main"/>
        <a:p xmlns:a="http://schemas.openxmlformats.org/drawingml/2006/main">
          <a:r>
            <a:rPr lang="zh-CN" altLang="en-US" dirty="0" smtClean="0"/>
            <a:t>塞浦路斯</a:t>
          </a:r>
          <a:endParaRPr lang="zh-CN" altLang="en-US" dirty="0"/>
        </a:p>
      </cdr:txBody>
    </cdr:sp>
  </cdr:relSizeAnchor>
  <cdr:relSizeAnchor xmlns:cdr="http://schemas.openxmlformats.org/drawingml/2006/chartDrawing">
    <cdr:from>
      <cdr:x>0.81513</cdr:x>
      <cdr:y>0.74619</cdr:y>
    </cdr:from>
    <cdr:to>
      <cdr:x>0.84874</cdr:x>
      <cdr:y>0.89276</cdr:y>
    </cdr:to>
    <cdr:sp macro="" textlink="">
      <cdr:nvSpPr>
        <cdr:cNvPr id="26" name="TextBox 25"/>
        <cdr:cNvSpPr txBox="1"/>
      </cdr:nvSpPr>
      <cdr:spPr>
        <a:xfrm xmlns:a="http://schemas.openxmlformats.org/drawingml/2006/main">
          <a:off x="6984776" y="4032448"/>
          <a:ext cx="288032" cy="792088"/>
        </a:xfrm>
        <a:prstGeom xmlns:a="http://schemas.openxmlformats.org/drawingml/2006/main" prst="rect">
          <a:avLst/>
        </a:prstGeom>
      </cdr:spPr>
      <cdr:txBody>
        <a:bodyPr xmlns:a="http://schemas.openxmlformats.org/drawingml/2006/main" vertOverflow="clip" vert="eaVert" wrap="square" rtlCol="0"/>
        <a:lstStyle xmlns:a="http://schemas.openxmlformats.org/drawingml/2006/main"/>
        <a:p xmlns:a="http://schemas.openxmlformats.org/drawingml/2006/main">
          <a:r>
            <a:rPr lang="zh-CN" altLang="en-US" dirty="0" smtClean="0"/>
            <a:t>意大利</a:t>
          </a:r>
          <a:endParaRPr lang="zh-CN" altLang="en-US" dirty="0"/>
        </a:p>
      </cdr:txBody>
    </cdr:sp>
  </cdr:relSizeAnchor>
  <cdr:relSizeAnchor xmlns:cdr="http://schemas.openxmlformats.org/drawingml/2006/chartDrawing">
    <cdr:from>
      <cdr:x>0.84874</cdr:x>
      <cdr:y>0.74619</cdr:y>
    </cdr:from>
    <cdr:to>
      <cdr:x>0.88235</cdr:x>
      <cdr:y>0.89276</cdr:y>
    </cdr:to>
    <cdr:sp macro="" textlink="">
      <cdr:nvSpPr>
        <cdr:cNvPr id="27" name="TextBox 26"/>
        <cdr:cNvSpPr txBox="1"/>
      </cdr:nvSpPr>
      <cdr:spPr>
        <a:xfrm xmlns:a="http://schemas.openxmlformats.org/drawingml/2006/main">
          <a:off x="7272808" y="4032448"/>
          <a:ext cx="288032" cy="792088"/>
        </a:xfrm>
        <a:prstGeom xmlns:a="http://schemas.openxmlformats.org/drawingml/2006/main" prst="rect">
          <a:avLst/>
        </a:prstGeom>
      </cdr:spPr>
      <cdr:txBody>
        <a:bodyPr xmlns:a="http://schemas.openxmlformats.org/drawingml/2006/main" vertOverflow="clip" vert="eaVert" wrap="square" rtlCol="0"/>
        <a:lstStyle xmlns:a="http://schemas.openxmlformats.org/drawingml/2006/main"/>
        <a:p xmlns:a="http://schemas.openxmlformats.org/drawingml/2006/main">
          <a:r>
            <a:rPr lang="zh-CN" altLang="en-US" dirty="0" smtClean="0"/>
            <a:t>克罗地亚</a:t>
          </a:r>
          <a:endParaRPr lang="zh-CN" altLang="en-US" dirty="0"/>
        </a:p>
      </cdr:txBody>
    </cdr:sp>
  </cdr:relSizeAnchor>
  <cdr:relSizeAnchor xmlns:cdr="http://schemas.openxmlformats.org/drawingml/2006/chartDrawing">
    <cdr:from>
      <cdr:x>0.89076</cdr:x>
      <cdr:y>0.74619</cdr:y>
    </cdr:from>
    <cdr:to>
      <cdr:x>0.92437</cdr:x>
      <cdr:y>0.89276</cdr:y>
    </cdr:to>
    <cdr:sp macro="" textlink="">
      <cdr:nvSpPr>
        <cdr:cNvPr id="28" name="TextBox 27"/>
        <cdr:cNvSpPr txBox="1"/>
      </cdr:nvSpPr>
      <cdr:spPr>
        <a:xfrm xmlns:a="http://schemas.openxmlformats.org/drawingml/2006/main">
          <a:off x="7632848" y="4032448"/>
          <a:ext cx="288032" cy="792088"/>
        </a:xfrm>
        <a:prstGeom xmlns:a="http://schemas.openxmlformats.org/drawingml/2006/main" prst="rect">
          <a:avLst/>
        </a:prstGeom>
      </cdr:spPr>
      <cdr:txBody>
        <a:bodyPr xmlns:a="http://schemas.openxmlformats.org/drawingml/2006/main" vertOverflow="clip" vert="eaVert" wrap="square" rtlCol="0"/>
        <a:lstStyle xmlns:a="http://schemas.openxmlformats.org/drawingml/2006/main"/>
        <a:p xmlns:a="http://schemas.openxmlformats.org/drawingml/2006/main">
          <a:r>
            <a:rPr lang="zh-CN" altLang="en-US" dirty="0"/>
            <a:t>希腊</a:t>
          </a:r>
        </a:p>
      </cdr:txBody>
    </cdr:sp>
  </cdr:relSizeAnchor>
  <cdr:relSizeAnchor xmlns:cdr="http://schemas.openxmlformats.org/drawingml/2006/chartDrawing">
    <cdr:from>
      <cdr:x>0.94118</cdr:x>
      <cdr:y>0.74619</cdr:y>
    </cdr:from>
    <cdr:to>
      <cdr:x>0.97479</cdr:x>
      <cdr:y>0.89276</cdr:y>
    </cdr:to>
    <cdr:sp macro="" textlink="">
      <cdr:nvSpPr>
        <cdr:cNvPr id="29" name="TextBox 28"/>
        <cdr:cNvSpPr txBox="1"/>
      </cdr:nvSpPr>
      <cdr:spPr>
        <a:xfrm xmlns:a="http://schemas.openxmlformats.org/drawingml/2006/main">
          <a:off x="8064896" y="4032448"/>
          <a:ext cx="288032" cy="792088"/>
        </a:xfrm>
        <a:prstGeom xmlns:a="http://schemas.openxmlformats.org/drawingml/2006/main" prst="rect">
          <a:avLst/>
        </a:prstGeom>
      </cdr:spPr>
      <cdr:txBody>
        <a:bodyPr xmlns:a="http://schemas.openxmlformats.org/drawingml/2006/main" vertOverflow="clip" vert="eaVert" wrap="square" rtlCol="0"/>
        <a:lstStyle xmlns:a="http://schemas.openxmlformats.org/drawingml/2006/main"/>
        <a:p xmlns:a="http://schemas.openxmlformats.org/drawingml/2006/main">
          <a:r>
            <a:rPr lang="zh-CN" altLang="en-US" dirty="0" smtClean="0"/>
            <a:t>西班牙</a:t>
          </a:r>
          <a:endParaRPr lang="zh-CN" altLang="en-US" dirty="0"/>
        </a:p>
      </cdr:txBody>
    </cdr:sp>
  </cdr:relSizeAnchor>
</c:userShapes>
</file>

<file path=ppt/drawings/drawing2.xml><?xml version="1.0" encoding="utf-8"?>
<c:userShapes xmlns:c="http://schemas.openxmlformats.org/drawingml/2006/chart">
  <cdr:relSizeAnchor xmlns:cdr="http://schemas.openxmlformats.org/drawingml/2006/chartDrawing">
    <cdr:from>
      <cdr:x>0</cdr:x>
      <cdr:y>0.9112</cdr:y>
    </cdr:from>
    <cdr:to>
      <cdr:x>0.37027</cdr:x>
      <cdr:y>0.98023</cdr:y>
    </cdr:to>
    <cdr:sp macro="" textlink="">
      <cdr:nvSpPr>
        <cdr:cNvPr id="2" name="TextBox 1"/>
        <cdr:cNvSpPr txBox="1"/>
      </cdr:nvSpPr>
      <cdr:spPr>
        <a:xfrm xmlns:a="http://schemas.openxmlformats.org/drawingml/2006/main">
          <a:off x="0" y="4752528"/>
          <a:ext cx="2952328" cy="3600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zh-CN" altLang="en-US" sz="1400" dirty="0" smtClean="0"/>
            <a:t>总就业率</a:t>
          </a:r>
          <a:endParaRPr lang="zh-CN" altLang="en-US" sz="1400" dirty="0"/>
        </a:p>
      </cdr:txBody>
    </cdr:sp>
  </cdr:relSizeAnchor>
  <cdr:relSizeAnchor xmlns:cdr="http://schemas.openxmlformats.org/drawingml/2006/chartDrawing">
    <cdr:from>
      <cdr:x>0.45155</cdr:x>
      <cdr:y>0.8974</cdr:y>
    </cdr:from>
    <cdr:to>
      <cdr:x>0.91213</cdr:x>
      <cdr:y>0.95262</cdr:y>
    </cdr:to>
    <cdr:sp macro="" textlink="">
      <cdr:nvSpPr>
        <cdr:cNvPr id="3" name="TextBox 2"/>
        <cdr:cNvSpPr txBox="1"/>
      </cdr:nvSpPr>
      <cdr:spPr>
        <a:xfrm xmlns:a="http://schemas.openxmlformats.org/drawingml/2006/main">
          <a:off x="3600400" y="4680520"/>
          <a:ext cx="3672408"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zh-CN" altLang="en-US" sz="1400" dirty="0" smtClean="0"/>
            <a:t>开放式就业（</a:t>
          </a:r>
          <a:r>
            <a:rPr lang="en-US" altLang="zh-CN" sz="1400" dirty="0" smtClean="0"/>
            <a:t>15-34</a:t>
          </a:r>
          <a:r>
            <a:rPr lang="zh-CN" altLang="en-US" sz="1400" dirty="0" smtClean="0"/>
            <a:t>岁）</a:t>
          </a:r>
          <a:endParaRPr lang="zh-CN" altLang="en-US" sz="14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21000" cy="49371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19525" y="0"/>
            <a:ext cx="2921000" cy="493713"/>
          </a:xfrm>
          <a:prstGeom prst="rect">
            <a:avLst/>
          </a:prstGeom>
        </p:spPr>
        <p:txBody>
          <a:bodyPr vert="horz" lIns="91440" tIns="45720" rIns="91440" bIns="45720" rtlCol="0"/>
          <a:lstStyle>
            <a:lvl1pPr algn="r">
              <a:defRPr sz="1200"/>
            </a:lvl1pPr>
          </a:lstStyle>
          <a:p>
            <a:fld id="{3C13BD99-330E-4821-B60D-BB95E3CF665B}" type="datetimeFigureOut">
              <a:rPr lang="zh-CN" altLang="en-US" smtClean="0"/>
              <a:pPr/>
              <a:t>2016/4/20</a:t>
            </a:fld>
            <a:endParaRPr lang="zh-CN" altLang="en-US"/>
          </a:p>
        </p:txBody>
      </p:sp>
      <p:sp>
        <p:nvSpPr>
          <p:cNvPr id="4" name="页脚占位符 3"/>
          <p:cNvSpPr>
            <a:spLocks noGrp="1"/>
          </p:cNvSpPr>
          <p:nvPr>
            <p:ph type="ftr" sz="quarter" idx="2"/>
          </p:nvPr>
        </p:nvSpPr>
        <p:spPr>
          <a:xfrm>
            <a:off x="0" y="9377363"/>
            <a:ext cx="2921000" cy="493712"/>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19525" y="9377363"/>
            <a:ext cx="2921000" cy="493712"/>
          </a:xfrm>
          <a:prstGeom prst="rect">
            <a:avLst/>
          </a:prstGeom>
        </p:spPr>
        <p:txBody>
          <a:bodyPr vert="horz" lIns="91440" tIns="45720" rIns="91440" bIns="45720" rtlCol="0" anchor="b"/>
          <a:lstStyle>
            <a:lvl1pPr algn="r">
              <a:defRPr sz="1200"/>
            </a:lvl1pPr>
          </a:lstStyle>
          <a:p>
            <a:fld id="{EDA3157C-1052-4D09-A776-293B7F29D5BA}" type="slidenum">
              <a:rPr lang="zh-CN" altLang="en-US" smtClean="0"/>
              <a:pPr/>
              <a:t>‹#›</a:t>
            </a:fld>
            <a:endParaRPr lang="zh-CN" altLang="en-US"/>
          </a:p>
        </p:txBody>
      </p:sp>
    </p:spTree>
    <p:extLst>
      <p:ext uri="{BB962C8B-B14F-4D97-AF65-F5344CB8AC3E}">
        <p14:creationId xmlns:p14="http://schemas.microsoft.com/office/powerpoint/2010/main" xmlns="" val="14823780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21000" cy="493713"/>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19525" y="0"/>
            <a:ext cx="2921000" cy="493713"/>
          </a:xfrm>
          <a:prstGeom prst="rect">
            <a:avLst/>
          </a:prstGeom>
        </p:spPr>
        <p:txBody>
          <a:bodyPr vert="horz" lIns="91440" tIns="45720" rIns="91440" bIns="45720" rtlCol="0"/>
          <a:lstStyle>
            <a:lvl1pPr algn="r">
              <a:defRPr sz="1200"/>
            </a:lvl1pPr>
          </a:lstStyle>
          <a:p>
            <a:fld id="{C2F2B307-745B-B045-AFF2-291556173BBB}" type="datetimeFigureOut">
              <a:rPr lang="it-IT" smtClean="0"/>
              <a:pPr/>
              <a:t>20/04/2016</a:t>
            </a:fld>
            <a:endParaRPr lang="it-IT"/>
          </a:p>
        </p:txBody>
      </p:sp>
      <p:sp>
        <p:nvSpPr>
          <p:cNvPr id="4" name="Segnaposto immagine diapositiva 3"/>
          <p:cNvSpPr>
            <a:spLocks noGrp="1" noRot="1" noChangeAspect="1"/>
          </p:cNvSpPr>
          <p:nvPr>
            <p:ph type="sldImg" idx="2"/>
          </p:nvPr>
        </p:nvSpPr>
        <p:spPr>
          <a:xfrm>
            <a:off x="903288" y="739775"/>
            <a:ext cx="4935537" cy="3703638"/>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4688" y="4689475"/>
            <a:ext cx="5392737" cy="4443413"/>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9377363"/>
            <a:ext cx="2921000" cy="493712"/>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19525" y="9377363"/>
            <a:ext cx="2921000" cy="493712"/>
          </a:xfrm>
          <a:prstGeom prst="rect">
            <a:avLst/>
          </a:prstGeom>
        </p:spPr>
        <p:txBody>
          <a:bodyPr vert="horz" lIns="91440" tIns="45720" rIns="91440" bIns="45720" rtlCol="0" anchor="b"/>
          <a:lstStyle>
            <a:lvl1pPr algn="r">
              <a:defRPr sz="1200"/>
            </a:lvl1pPr>
          </a:lstStyle>
          <a:p>
            <a:fld id="{0F6E5845-BCE8-D542-95B6-DE46C2B49018}" type="slidenum">
              <a:rPr lang="it-IT" smtClean="0"/>
              <a:pPr/>
              <a:t>‹#›</a:t>
            </a:fld>
            <a:endParaRPr lang="it-IT"/>
          </a:p>
        </p:txBody>
      </p:sp>
    </p:spTree>
    <p:extLst>
      <p:ext uri="{BB962C8B-B14F-4D97-AF65-F5344CB8AC3E}">
        <p14:creationId xmlns:p14="http://schemas.microsoft.com/office/powerpoint/2010/main" xmlns="" val="98360653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037ED74A-B543-9143-B8E4-8D4CA46F99EA}" type="slidenum">
              <a:rPr lang="it-IT" smtClean="0"/>
              <a:pPr/>
              <a:t>11</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F9018FC2-A6D0-465E-AAF3-2CB2288183BD}" type="datetimeFigureOut">
              <a:rPr lang="zh-CN" altLang="en-US" smtClean="0"/>
              <a:pPr/>
              <a:t>2016/4/20</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8F36D1C8-924A-493A-88FC-9584542CD428}"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F9018FC2-A6D0-465E-AAF3-2CB2288183BD}" type="datetimeFigureOut">
              <a:rPr lang="zh-CN" altLang="en-US" smtClean="0"/>
              <a:pPr/>
              <a:t>2016/4/20</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8F36D1C8-924A-493A-88FC-9584542CD428}"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F9018FC2-A6D0-465E-AAF3-2CB2288183BD}" type="datetimeFigureOut">
              <a:rPr lang="zh-CN" altLang="en-US" smtClean="0"/>
              <a:pPr/>
              <a:t>2016/4/20</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8F36D1C8-924A-493A-88FC-9584542CD428}"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F9018FC2-A6D0-465E-AAF3-2CB2288183BD}" type="datetimeFigureOut">
              <a:rPr lang="zh-CN" altLang="en-US" smtClean="0"/>
              <a:pPr/>
              <a:t>2016/4/20</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8F36D1C8-924A-493A-88FC-9584542CD428}" type="slidenum">
              <a:rPr lang="zh-CN" altLang="en-US" smtClean="0"/>
              <a:pPr/>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F9018FC2-A6D0-465E-AAF3-2CB2288183BD}" type="datetimeFigureOut">
              <a:rPr lang="zh-CN" altLang="en-US" smtClean="0"/>
              <a:pPr/>
              <a:t>2016/4/20</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8F36D1C8-924A-493A-88FC-9584542CD428}" type="slidenum">
              <a:rPr lang="zh-CN" altLang="en-US" smtClean="0"/>
              <a:pPr/>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F9018FC2-A6D0-465E-AAF3-2CB2288183BD}" type="datetimeFigureOut">
              <a:rPr lang="zh-CN" altLang="en-US" smtClean="0"/>
              <a:pPr/>
              <a:t>2016/4/20</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8F36D1C8-924A-493A-88FC-9584542CD428}" type="slidenum">
              <a:rPr lang="zh-CN" altLang="en-US" smtClean="0"/>
              <a:pPr/>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457200" y="6356350"/>
            <a:ext cx="2133600" cy="365125"/>
          </a:xfrm>
          <a:prstGeom prst="rect">
            <a:avLst/>
          </a:prstGeom>
        </p:spPr>
        <p:txBody>
          <a:bodyPr/>
          <a:lstStyle/>
          <a:p>
            <a:fld id="{F9018FC2-A6D0-465E-AAF3-2CB2288183BD}" type="datetimeFigureOut">
              <a:rPr lang="zh-CN" altLang="en-US" smtClean="0"/>
              <a:pPr/>
              <a:t>2016/4/20</a:t>
            </a:fld>
            <a:endParaRPr lang="zh-CN" altLang="en-US"/>
          </a:p>
        </p:txBody>
      </p:sp>
      <p:sp>
        <p:nvSpPr>
          <p:cNvPr id="6" name="页脚占位符 5"/>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6356350"/>
            <a:ext cx="2133600" cy="365125"/>
          </a:xfrm>
          <a:prstGeom prst="rect">
            <a:avLst/>
          </a:prstGeom>
        </p:spPr>
        <p:txBody>
          <a:bodyPr/>
          <a:lstStyle/>
          <a:p>
            <a:fld id="{8F36D1C8-924A-493A-88FC-9584542CD428}" type="slidenum">
              <a:rPr lang="zh-CN" altLang="en-US" smtClean="0"/>
              <a:pPr/>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457200" y="6356350"/>
            <a:ext cx="2133600" cy="365125"/>
          </a:xfrm>
          <a:prstGeom prst="rect">
            <a:avLst/>
          </a:prstGeom>
        </p:spPr>
        <p:txBody>
          <a:bodyPr/>
          <a:lstStyle/>
          <a:p>
            <a:fld id="{F9018FC2-A6D0-465E-AAF3-2CB2288183BD}" type="datetimeFigureOut">
              <a:rPr lang="zh-CN" altLang="en-US" smtClean="0"/>
              <a:pPr/>
              <a:t>2016/4/20</a:t>
            </a:fld>
            <a:endParaRPr lang="zh-CN" altLang="en-US"/>
          </a:p>
        </p:txBody>
      </p:sp>
      <p:sp>
        <p:nvSpPr>
          <p:cNvPr id="8" name="页脚占位符 7"/>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6553200" y="6356350"/>
            <a:ext cx="2133600" cy="365125"/>
          </a:xfrm>
          <a:prstGeom prst="rect">
            <a:avLst/>
          </a:prstGeom>
        </p:spPr>
        <p:txBody>
          <a:bodyPr/>
          <a:lstStyle/>
          <a:p>
            <a:fld id="{8F36D1C8-924A-493A-88FC-9584542CD428}" type="slidenum">
              <a:rPr lang="zh-CN" altLang="en-US" smtClean="0"/>
              <a:pPr/>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0" y="6356350"/>
            <a:ext cx="2133600" cy="365125"/>
          </a:xfrm>
          <a:prstGeom prst="rect">
            <a:avLst/>
          </a:prstGeom>
        </p:spPr>
        <p:txBody>
          <a:bodyPr/>
          <a:lstStyle/>
          <a:p>
            <a:fld id="{F9018FC2-A6D0-465E-AAF3-2CB2288183BD}" type="datetimeFigureOut">
              <a:rPr lang="zh-CN" altLang="en-US" smtClean="0"/>
              <a:pPr/>
              <a:t>2016/4/20</a:t>
            </a:fld>
            <a:endParaRPr lang="zh-CN" altLang="en-US"/>
          </a:p>
        </p:txBody>
      </p:sp>
      <p:sp>
        <p:nvSpPr>
          <p:cNvPr id="4" name="页脚占位符 3"/>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553200" y="6356350"/>
            <a:ext cx="2133600" cy="365125"/>
          </a:xfrm>
          <a:prstGeom prst="rect">
            <a:avLst/>
          </a:prstGeom>
        </p:spPr>
        <p:txBody>
          <a:bodyPr/>
          <a:lstStyle/>
          <a:p>
            <a:fld id="{8F36D1C8-924A-493A-88FC-9584542CD428}" type="slidenum">
              <a:rPr lang="zh-CN" altLang="en-US" smtClean="0"/>
              <a:pPr/>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6356350"/>
            <a:ext cx="2133600" cy="365125"/>
          </a:xfrm>
          <a:prstGeom prst="rect">
            <a:avLst/>
          </a:prstGeom>
        </p:spPr>
        <p:txBody>
          <a:bodyPr/>
          <a:lstStyle/>
          <a:p>
            <a:fld id="{F9018FC2-A6D0-465E-AAF3-2CB2288183BD}" type="datetimeFigureOut">
              <a:rPr lang="zh-CN" altLang="en-US" smtClean="0"/>
              <a:pPr/>
              <a:t>2016/4/20</a:t>
            </a:fld>
            <a:endParaRPr lang="zh-CN" altLang="en-US"/>
          </a:p>
        </p:txBody>
      </p:sp>
      <p:sp>
        <p:nvSpPr>
          <p:cNvPr id="3" name="页脚占位符 2"/>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553200" y="6356350"/>
            <a:ext cx="2133600" cy="365125"/>
          </a:xfrm>
          <a:prstGeom prst="rect">
            <a:avLst/>
          </a:prstGeom>
        </p:spPr>
        <p:txBody>
          <a:bodyPr/>
          <a:lstStyle/>
          <a:p>
            <a:fld id="{8F36D1C8-924A-493A-88FC-9584542CD428}" type="slidenum">
              <a:rPr lang="zh-CN" altLang="en-US" smtClean="0"/>
              <a:pPr/>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a:xfrm>
            <a:off x="457200" y="6356350"/>
            <a:ext cx="2133600" cy="365125"/>
          </a:xfrm>
          <a:prstGeom prst="rect">
            <a:avLst/>
          </a:prstGeom>
        </p:spPr>
        <p:txBody>
          <a:bodyPr/>
          <a:lstStyle/>
          <a:p>
            <a:fld id="{F9018FC2-A6D0-465E-AAF3-2CB2288183BD}" type="datetimeFigureOut">
              <a:rPr lang="zh-CN" altLang="en-US" smtClean="0"/>
              <a:pPr/>
              <a:t>2016/4/20</a:t>
            </a:fld>
            <a:endParaRPr lang="zh-CN" altLang="en-US"/>
          </a:p>
        </p:txBody>
      </p:sp>
      <p:sp>
        <p:nvSpPr>
          <p:cNvPr id="6" name="页脚占位符 5"/>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6356350"/>
            <a:ext cx="2133600" cy="365125"/>
          </a:xfrm>
          <a:prstGeom prst="rect">
            <a:avLst/>
          </a:prstGeom>
        </p:spPr>
        <p:txBody>
          <a:bodyPr/>
          <a:lstStyle/>
          <a:p>
            <a:fld id="{8F36D1C8-924A-493A-88FC-9584542CD428}"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F9018FC2-A6D0-465E-AAF3-2CB2288183BD}" type="datetimeFigureOut">
              <a:rPr lang="zh-CN" altLang="en-US" smtClean="0"/>
              <a:pPr/>
              <a:t>2016/4/20</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8F36D1C8-924A-493A-88FC-9584542CD428}" type="slidenum">
              <a:rPr lang="zh-CN" altLang="en-US" smtClean="0"/>
              <a:pPr/>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a:xfrm>
            <a:off x="457200" y="6356350"/>
            <a:ext cx="2133600" cy="365125"/>
          </a:xfrm>
          <a:prstGeom prst="rect">
            <a:avLst/>
          </a:prstGeom>
        </p:spPr>
        <p:txBody>
          <a:bodyPr/>
          <a:lstStyle/>
          <a:p>
            <a:fld id="{F9018FC2-A6D0-465E-AAF3-2CB2288183BD}" type="datetimeFigureOut">
              <a:rPr lang="zh-CN" altLang="en-US" smtClean="0"/>
              <a:pPr/>
              <a:t>2016/4/20</a:t>
            </a:fld>
            <a:endParaRPr lang="zh-CN" altLang="en-US"/>
          </a:p>
        </p:txBody>
      </p:sp>
      <p:sp>
        <p:nvSpPr>
          <p:cNvPr id="6" name="页脚占位符 5"/>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6356350"/>
            <a:ext cx="2133600" cy="365125"/>
          </a:xfrm>
          <a:prstGeom prst="rect">
            <a:avLst/>
          </a:prstGeom>
        </p:spPr>
        <p:txBody>
          <a:bodyPr/>
          <a:lstStyle/>
          <a:p>
            <a:fld id="{8F36D1C8-924A-493A-88FC-9584542CD428}" type="slidenum">
              <a:rPr lang="zh-CN" altLang="en-US" smtClean="0"/>
              <a:pPr/>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F9018FC2-A6D0-465E-AAF3-2CB2288183BD}" type="datetimeFigureOut">
              <a:rPr lang="zh-CN" altLang="en-US" smtClean="0"/>
              <a:pPr/>
              <a:t>2016/4/20</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8F36D1C8-924A-493A-88FC-9584542CD428}" type="slidenum">
              <a:rPr lang="zh-CN" altLang="en-US" smtClean="0"/>
              <a:pPr/>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F9018FC2-A6D0-465E-AAF3-2CB2288183BD}" type="datetimeFigureOut">
              <a:rPr lang="zh-CN" altLang="en-US" smtClean="0"/>
              <a:pPr/>
              <a:t>2016/4/20</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8F36D1C8-924A-493A-88FC-9584542CD428}"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F9018FC2-A6D0-465E-AAF3-2CB2288183BD}" type="datetimeFigureOut">
              <a:rPr lang="zh-CN" altLang="en-US" smtClean="0"/>
              <a:pPr/>
              <a:t>2016/4/20</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8F36D1C8-924A-493A-88FC-9584542CD428}"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457200" y="6356350"/>
            <a:ext cx="2133600" cy="365125"/>
          </a:xfrm>
          <a:prstGeom prst="rect">
            <a:avLst/>
          </a:prstGeom>
        </p:spPr>
        <p:txBody>
          <a:bodyPr/>
          <a:lstStyle/>
          <a:p>
            <a:fld id="{F9018FC2-A6D0-465E-AAF3-2CB2288183BD}" type="datetimeFigureOut">
              <a:rPr lang="zh-CN" altLang="en-US" smtClean="0"/>
              <a:pPr/>
              <a:t>2016/4/20</a:t>
            </a:fld>
            <a:endParaRPr lang="zh-CN" altLang="en-US"/>
          </a:p>
        </p:txBody>
      </p:sp>
      <p:sp>
        <p:nvSpPr>
          <p:cNvPr id="6" name="页脚占位符 5"/>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6356350"/>
            <a:ext cx="2133600" cy="365125"/>
          </a:xfrm>
          <a:prstGeom prst="rect">
            <a:avLst/>
          </a:prstGeom>
        </p:spPr>
        <p:txBody>
          <a:bodyPr/>
          <a:lstStyle/>
          <a:p>
            <a:fld id="{8F36D1C8-924A-493A-88FC-9584542CD428}"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457200" y="6356350"/>
            <a:ext cx="2133600" cy="365125"/>
          </a:xfrm>
          <a:prstGeom prst="rect">
            <a:avLst/>
          </a:prstGeom>
        </p:spPr>
        <p:txBody>
          <a:bodyPr/>
          <a:lstStyle/>
          <a:p>
            <a:fld id="{F9018FC2-A6D0-465E-AAF3-2CB2288183BD}" type="datetimeFigureOut">
              <a:rPr lang="zh-CN" altLang="en-US" smtClean="0"/>
              <a:pPr/>
              <a:t>2016/4/20</a:t>
            </a:fld>
            <a:endParaRPr lang="zh-CN" altLang="en-US"/>
          </a:p>
        </p:txBody>
      </p:sp>
      <p:sp>
        <p:nvSpPr>
          <p:cNvPr id="8" name="页脚占位符 7"/>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6553200" y="6356350"/>
            <a:ext cx="2133600" cy="365125"/>
          </a:xfrm>
          <a:prstGeom prst="rect">
            <a:avLst/>
          </a:prstGeom>
        </p:spPr>
        <p:txBody>
          <a:bodyPr/>
          <a:lstStyle/>
          <a:p>
            <a:fld id="{8F36D1C8-924A-493A-88FC-9584542CD428}"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0" y="6356350"/>
            <a:ext cx="2133600" cy="365125"/>
          </a:xfrm>
          <a:prstGeom prst="rect">
            <a:avLst/>
          </a:prstGeom>
        </p:spPr>
        <p:txBody>
          <a:bodyPr/>
          <a:lstStyle/>
          <a:p>
            <a:fld id="{F9018FC2-A6D0-465E-AAF3-2CB2288183BD}" type="datetimeFigureOut">
              <a:rPr lang="zh-CN" altLang="en-US" smtClean="0"/>
              <a:pPr/>
              <a:t>2016/4/20</a:t>
            </a:fld>
            <a:endParaRPr lang="zh-CN" altLang="en-US"/>
          </a:p>
        </p:txBody>
      </p:sp>
      <p:sp>
        <p:nvSpPr>
          <p:cNvPr id="4" name="页脚占位符 3"/>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553200" y="6356350"/>
            <a:ext cx="2133600" cy="365125"/>
          </a:xfrm>
          <a:prstGeom prst="rect">
            <a:avLst/>
          </a:prstGeom>
        </p:spPr>
        <p:txBody>
          <a:bodyPr/>
          <a:lstStyle/>
          <a:p>
            <a:fld id="{8F36D1C8-924A-493A-88FC-9584542CD428}"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6356350"/>
            <a:ext cx="2133600" cy="365125"/>
          </a:xfrm>
          <a:prstGeom prst="rect">
            <a:avLst/>
          </a:prstGeom>
        </p:spPr>
        <p:txBody>
          <a:bodyPr/>
          <a:lstStyle/>
          <a:p>
            <a:fld id="{F9018FC2-A6D0-465E-AAF3-2CB2288183BD}" type="datetimeFigureOut">
              <a:rPr lang="zh-CN" altLang="en-US" smtClean="0"/>
              <a:pPr/>
              <a:t>2016/4/20</a:t>
            </a:fld>
            <a:endParaRPr lang="zh-CN" altLang="en-US"/>
          </a:p>
        </p:txBody>
      </p:sp>
      <p:sp>
        <p:nvSpPr>
          <p:cNvPr id="3" name="页脚占位符 2"/>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553200" y="6356350"/>
            <a:ext cx="2133600" cy="365125"/>
          </a:xfrm>
          <a:prstGeom prst="rect">
            <a:avLst/>
          </a:prstGeom>
        </p:spPr>
        <p:txBody>
          <a:bodyPr/>
          <a:lstStyle/>
          <a:p>
            <a:fld id="{8F36D1C8-924A-493A-88FC-9584542CD428}"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a:xfrm>
            <a:off x="457200" y="6356350"/>
            <a:ext cx="2133600" cy="365125"/>
          </a:xfrm>
          <a:prstGeom prst="rect">
            <a:avLst/>
          </a:prstGeom>
        </p:spPr>
        <p:txBody>
          <a:bodyPr/>
          <a:lstStyle/>
          <a:p>
            <a:fld id="{F9018FC2-A6D0-465E-AAF3-2CB2288183BD}" type="datetimeFigureOut">
              <a:rPr lang="zh-CN" altLang="en-US" smtClean="0"/>
              <a:pPr/>
              <a:t>2016/4/20</a:t>
            </a:fld>
            <a:endParaRPr lang="zh-CN" altLang="en-US"/>
          </a:p>
        </p:txBody>
      </p:sp>
      <p:sp>
        <p:nvSpPr>
          <p:cNvPr id="6" name="页脚占位符 5"/>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6356350"/>
            <a:ext cx="2133600" cy="365125"/>
          </a:xfrm>
          <a:prstGeom prst="rect">
            <a:avLst/>
          </a:prstGeom>
        </p:spPr>
        <p:txBody>
          <a:bodyPr/>
          <a:lstStyle/>
          <a:p>
            <a:fld id="{8F36D1C8-924A-493A-88FC-9584542CD428}"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a:xfrm>
            <a:off x="457200" y="6356350"/>
            <a:ext cx="2133600" cy="365125"/>
          </a:xfrm>
          <a:prstGeom prst="rect">
            <a:avLst/>
          </a:prstGeom>
        </p:spPr>
        <p:txBody>
          <a:bodyPr/>
          <a:lstStyle/>
          <a:p>
            <a:fld id="{F9018FC2-A6D0-465E-AAF3-2CB2288183BD}" type="datetimeFigureOut">
              <a:rPr lang="zh-CN" altLang="en-US" smtClean="0"/>
              <a:pPr/>
              <a:t>2016/4/20</a:t>
            </a:fld>
            <a:endParaRPr lang="zh-CN" altLang="en-US"/>
          </a:p>
        </p:txBody>
      </p:sp>
      <p:sp>
        <p:nvSpPr>
          <p:cNvPr id="6" name="页脚占位符 5"/>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6356350"/>
            <a:ext cx="2133600" cy="365125"/>
          </a:xfrm>
          <a:prstGeom prst="rect">
            <a:avLst/>
          </a:prstGeom>
        </p:spPr>
        <p:txBody>
          <a:bodyPr/>
          <a:lstStyle/>
          <a:p>
            <a:fld id="{8F36D1C8-924A-493A-88FC-9584542CD428}"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pic>
        <p:nvPicPr>
          <p:cNvPr id="7" name="图片 6" descr="logo.jpg"/>
          <p:cNvPicPr>
            <a:picLocks noChangeAspect="1"/>
          </p:cNvPicPr>
          <p:nvPr userDrawn="1"/>
        </p:nvPicPr>
        <p:blipFill>
          <a:blip r:embed="rId13" cstate="print"/>
          <a:stretch>
            <a:fillRect/>
          </a:stretch>
        </p:blipFill>
        <p:spPr>
          <a:xfrm>
            <a:off x="7429520" y="214290"/>
            <a:ext cx="1228340" cy="785818"/>
          </a:xfrm>
          <a:prstGeom prst="rect">
            <a:avLst/>
          </a:prstGeom>
        </p:spPr>
      </p:pic>
      <p:cxnSp>
        <p:nvCxnSpPr>
          <p:cNvPr id="9" name="直接连接符 8"/>
          <p:cNvCxnSpPr/>
          <p:nvPr userDrawn="1"/>
        </p:nvCxnSpPr>
        <p:spPr>
          <a:xfrm>
            <a:off x="500034" y="1000108"/>
            <a:ext cx="8215370" cy="1588"/>
          </a:xfrm>
          <a:prstGeom prst="line">
            <a:avLst/>
          </a:prstGeom>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pic>
        <p:nvPicPr>
          <p:cNvPr id="7" name="图片 6" descr="logo.jpg"/>
          <p:cNvPicPr>
            <a:picLocks noChangeAspect="1"/>
          </p:cNvPicPr>
          <p:nvPr userDrawn="1"/>
        </p:nvPicPr>
        <p:blipFill>
          <a:blip r:embed="rId13" cstate="print"/>
          <a:stretch>
            <a:fillRect/>
          </a:stretch>
        </p:blipFill>
        <p:spPr>
          <a:xfrm>
            <a:off x="7429520" y="214290"/>
            <a:ext cx="1228340" cy="785818"/>
          </a:xfrm>
          <a:prstGeom prst="rect">
            <a:avLst/>
          </a:prstGeom>
        </p:spPr>
      </p:pic>
      <p:cxnSp>
        <p:nvCxnSpPr>
          <p:cNvPr id="9" name="直接连接符 8"/>
          <p:cNvCxnSpPr/>
          <p:nvPr userDrawn="1"/>
        </p:nvCxnSpPr>
        <p:spPr>
          <a:xfrm>
            <a:off x="500034" y="1000108"/>
            <a:ext cx="8215370" cy="1588"/>
          </a:xfrm>
          <a:prstGeom prst="line">
            <a:avLst/>
          </a:prstGeom>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logo.jpg"/>
          <p:cNvPicPr>
            <a:picLocks noChangeAspect="1"/>
          </p:cNvPicPr>
          <p:nvPr/>
        </p:nvPicPr>
        <p:blipFill>
          <a:blip r:embed="rId2" cstate="print"/>
          <a:stretch>
            <a:fillRect/>
          </a:stretch>
        </p:blipFill>
        <p:spPr>
          <a:xfrm>
            <a:off x="3214678" y="1067612"/>
            <a:ext cx="3143272" cy="2647140"/>
          </a:xfrm>
          <a:prstGeom prst="rect">
            <a:avLst/>
          </a:prstGeom>
        </p:spPr>
      </p:pic>
      <p:sp>
        <p:nvSpPr>
          <p:cNvPr id="6" name="副标题 2"/>
          <p:cNvSpPr txBox="1">
            <a:spLocks/>
          </p:cNvSpPr>
          <p:nvPr/>
        </p:nvSpPr>
        <p:spPr>
          <a:xfrm>
            <a:off x="755650" y="4000500"/>
            <a:ext cx="7488238" cy="2286000"/>
          </a:xfrm>
          <a:prstGeom prst="rect">
            <a:avLst/>
          </a:prstGeom>
        </p:spPr>
        <p:txBody>
          <a:bodyPr vert="horz" lIns="91440" tIns="45720" rIns="91440" bIns="45720" rtlCol="0">
            <a:normAutofit/>
          </a:bodyPr>
          <a:lstStyle/>
          <a:p>
            <a:pPr marL="0" marR="0" lvl="0" indent="0" algn="ctr" defTabSz="457200" rtl="0" eaLnBrk="1" fontAlgn="auto" latinLnBrk="0" hangingPunct="1">
              <a:lnSpc>
                <a:spcPct val="90000"/>
              </a:lnSpc>
              <a:spcBef>
                <a:spcPct val="0"/>
              </a:spcBef>
              <a:spcAft>
                <a:spcPts val="1200"/>
              </a:spcAft>
              <a:buClr>
                <a:srgbClr val="FFC000"/>
              </a:buClr>
              <a:buSzPct val="85000"/>
              <a:buFont typeface="Arial" pitchFamily="34" charset="0"/>
              <a:buNone/>
              <a:tabLst/>
              <a:defRPr/>
            </a:pPr>
            <a:endParaRPr kumimoji="0" lang="en-US" altLang="zh-CN" sz="1000" b="1" i="0" u="none" strike="noStrike" kern="1200" cap="none" spc="0" normalizeH="0" baseline="0" noProof="0" dirty="0" smtClean="0">
              <a:ln>
                <a:noFill/>
              </a:ln>
              <a:solidFill>
                <a:srgbClr val="FF0000"/>
              </a:solidFill>
              <a:effectLst/>
              <a:uLnTx/>
              <a:uFillTx/>
              <a:latin typeface="宋体" pitchFamily="2" charset="-122"/>
              <a:ea typeface="+mn-ea"/>
              <a:cs typeface="+mn-cs"/>
            </a:endParaRPr>
          </a:p>
          <a:p>
            <a:pPr marL="0" marR="0" lvl="0" indent="0" algn="ctr" defTabSz="457200" rtl="0" eaLnBrk="1" fontAlgn="auto" latinLnBrk="0" hangingPunct="1">
              <a:lnSpc>
                <a:spcPct val="90000"/>
              </a:lnSpc>
              <a:spcBef>
                <a:spcPct val="0"/>
              </a:spcBef>
              <a:spcAft>
                <a:spcPts val="1200"/>
              </a:spcAft>
              <a:buClr>
                <a:srgbClr val="FFC000"/>
              </a:buClr>
              <a:buSzPct val="85000"/>
              <a:buFont typeface="Arial" pitchFamily="34" charset="0"/>
              <a:buNone/>
              <a:tabLst/>
              <a:defRPr/>
            </a:pPr>
            <a:r>
              <a:rPr kumimoji="0" lang="zh-CN" altLang="en-US" sz="3200" b="1" i="0" u="none" strike="noStrike" kern="1200" cap="none" spc="0" normalizeH="0" baseline="0" noProof="1" smtClean="0">
                <a:ln>
                  <a:noFill/>
                </a:ln>
                <a:solidFill>
                  <a:srgbClr val="FF0000"/>
                </a:solidFill>
                <a:effectLst/>
                <a:uLnTx/>
                <a:uFillTx/>
                <a:latin typeface="宋体" pitchFamily="2" charset="-122"/>
                <a:ea typeface="+mn-ea"/>
                <a:cs typeface="+mn-cs"/>
              </a:rPr>
              <a:t>中国</a:t>
            </a:r>
            <a:r>
              <a:rPr kumimoji="0" lang="zh-CN" altLang="zh-CN" sz="3200" b="1" i="0" u="none" strike="noStrike" kern="1200" cap="none" spc="0" normalizeH="0" baseline="0" noProof="1" smtClean="0">
                <a:ln>
                  <a:noFill/>
                </a:ln>
                <a:solidFill>
                  <a:srgbClr val="FF0000"/>
                </a:solidFill>
                <a:effectLst/>
                <a:uLnTx/>
                <a:uFillTx/>
                <a:latin typeface="宋体" pitchFamily="2" charset="-122"/>
                <a:ea typeface="+mn-ea"/>
                <a:cs typeface="+mn-cs"/>
              </a:rPr>
              <a:t>-</a:t>
            </a:r>
            <a:r>
              <a:rPr kumimoji="0" lang="zh-CN" altLang="en-US" sz="3200" b="1" i="0" u="none" strike="noStrike" kern="1200" cap="none" spc="0" normalizeH="0" baseline="0" noProof="1" smtClean="0">
                <a:ln>
                  <a:noFill/>
                </a:ln>
                <a:solidFill>
                  <a:srgbClr val="FF0000"/>
                </a:solidFill>
                <a:effectLst/>
                <a:uLnTx/>
                <a:uFillTx/>
                <a:latin typeface="宋体" pitchFamily="2" charset="-122"/>
                <a:ea typeface="+mn-ea"/>
                <a:cs typeface="+mn-cs"/>
              </a:rPr>
              <a:t>欧盟</a:t>
            </a:r>
            <a:r>
              <a:rPr kumimoji="0" lang="zh-CN" altLang="en-US" sz="3200" b="1" i="0" u="none" strike="noStrike" kern="1200" cap="none" spc="0" normalizeH="0" baseline="0" noProof="0" dirty="0" smtClean="0">
                <a:ln>
                  <a:noFill/>
                </a:ln>
                <a:solidFill>
                  <a:srgbClr val="FF0000"/>
                </a:solidFill>
                <a:effectLst/>
                <a:uLnTx/>
                <a:uFillTx/>
                <a:latin typeface="+mn-lt"/>
                <a:ea typeface="+mn-ea"/>
                <a:cs typeface="+mn-cs"/>
              </a:rPr>
              <a:t>就业和社保政策对话与研讨会</a:t>
            </a:r>
            <a:endParaRPr kumimoji="0" lang="zh-CN" altLang="zh-CN" sz="3200" b="1" i="0" u="none" strike="noStrike" kern="1200" cap="none" spc="0" normalizeH="0" baseline="0" noProof="1" smtClean="0">
              <a:ln>
                <a:noFill/>
              </a:ln>
              <a:solidFill>
                <a:srgbClr val="FF0000"/>
              </a:solidFill>
              <a:effectLst/>
              <a:uLnTx/>
              <a:uFillTx/>
              <a:latin typeface="宋体" pitchFamily="2" charset="-122"/>
              <a:ea typeface="+mn-ea"/>
              <a:cs typeface="+mn-cs"/>
            </a:endParaRPr>
          </a:p>
          <a:p>
            <a:pPr marL="0" marR="0" lvl="0" indent="0" algn="ctr" defTabSz="457200" rtl="0" eaLnBrk="1" fontAlgn="auto" latinLnBrk="0" hangingPunct="1">
              <a:lnSpc>
                <a:spcPct val="90000"/>
              </a:lnSpc>
              <a:spcBef>
                <a:spcPct val="0"/>
              </a:spcBef>
              <a:spcAft>
                <a:spcPts val="1200"/>
              </a:spcAft>
              <a:buClr>
                <a:srgbClr val="FFC000"/>
              </a:buClr>
              <a:buSzPct val="85000"/>
              <a:buFont typeface="Arial" pitchFamily="34" charset="0"/>
              <a:buNone/>
              <a:tabLst/>
              <a:defRPr/>
            </a:pPr>
            <a:r>
              <a:rPr kumimoji="0" lang="en-US" altLang="zh-CN" sz="2800" b="0" i="0" u="none" strike="noStrike" kern="1200" cap="none" spc="0" normalizeH="0" baseline="0" noProof="0" dirty="0" smtClean="0">
                <a:ln>
                  <a:noFill/>
                </a:ln>
                <a:solidFill>
                  <a:srgbClr val="0000FF"/>
                </a:solidFill>
                <a:effectLst/>
                <a:uLnTx/>
                <a:uFillTx/>
                <a:latin typeface="Times New Roman" pitchFamily="18" charset="0"/>
                <a:ea typeface="+mn-ea"/>
                <a:cs typeface="Times New Roman" pitchFamily="18" charset="0"/>
              </a:rPr>
              <a:t>China-EU Employment and Social Security   Policy Dialogue &amp;Workshop</a:t>
            </a:r>
            <a:endParaRPr kumimoji="0" lang="en-US" altLang="zh-CN" sz="2800" b="1" i="1" u="none" strike="noStrike" kern="1200" cap="none" spc="0" normalizeH="0" baseline="0" noProof="1" smtClean="0">
              <a:ln>
                <a:noFill/>
              </a:ln>
              <a:solidFill>
                <a:srgbClr val="0000FF"/>
              </a:solidFill>
              <a:effectLst/>
              <a:uLnTx/>
              <a:uFillTx/>
              <a:latin typeface="Times New Roman" pitchFamily="18" charset="0"/>
              <a:ea typeface="+mn-ea"/>
              <a:cs typeface="Times New Roman" pitchFamily="18" charset="0"/>
            </a:endParaRPr>
          </a:p>
          <a:p>
            <a:pPr marL="0" marR="0" lvl="0" indent="0" algn="ctr" defTabSz="457200" rtl="0" eaLnBrk="1" fontAlgn="auto" latinLnBrk="0" hangingPunct="1">
              <a:lnSpc>
                <a:spcPct val="90000"/>
              </a:lnSpc>
              <a:spcBef>
                <a:spcPct val="0"/>
              </a:spcBef>
              <a:spcAft>
                <a:spcPts val="1200"/>
              </a:spcAft>
              <a:buClr>
                <a:srgbClr val="FFC000"/>
              </a:buClr>
              <a:buSzPct val="85000"/>
              <a:buFont typeface="Arial" pitchFamily="34" charset="0"/>
              <a:buNone/>
              <a:tabLst/>
              <a:defRPr/>
            </a:pPr>
            <a:r>
              <a:rPr kumimoji="0" lang="en-US" altLang="zh-CN" sz="1800" b="1" i="0" u="none" strike="noStrike" kern="1200" cap="none" spc="0" normalizeH="0" baseline="0" noProof="1" smtClean="0">
                <a:ln>
                  <a:noFill/>
                </a:ln>
                <a:solidFill>
                  <a:srgbClr val="262626"/>
                </a:solidFill>
                <a:effectLst/>
                <a:uLnTx/>
                <a:uFillTx/>
                <a:latin typeface="楷体" pitchFamily="49" charset="-122"/>
                <a:ea typeface="楷体" pitchFamily="49" charset="-122"/>
                <a:cs typeface="Times New Roman" pitchFamily="18" charset="0"/>
              </a:rPr>
              <a:t>2016</a:t>
            </a:r>
            <a:r>
              <a:rPr kumimoji="0" lang="zh-CN" altLang="en-US" sz="1800" b="1" i="0" u="none" strike="noStrike" kern="1200" cap="none" spc="0" normalizeH="0" baseline="0" noProof="1" smtClean="0">
                <a:ln>
                  <a:noFill/>
                </a:ln>
                <a:solidFill>
                  <a:srgbClr val="262626"/>
                </a:solidFill>
                <a:effectLst/>
                <a:uLnTx/>
                <a:uFillTx/>
                <a:latin typeface="楷体" pitchFamily="49" charset="-122"/>
                <a:ea typeface="楷体" pitchFamily="49" charset="-122"/>
                <a:cs typeface="Times New Roman" pitchFamily="18" charset="0"/>
              </a:rPr>
              <a:t>年</a:t>
            </a:r>
            <a:r>
              <a:rPr kumimoji="0" lang="zh-CN" altLang="zh-CN" sz="1800" b="1" i="0" u="none" strike="noStrike" kern="1200" cap="none" spc="0" normalizeH="0" baseline="0" noProof="1" smtClean="0">
                <a:ln>
                  <a:noFill/>
                </a:ln>
                <a:solidFill>
                  <a:srgbClr val="262626"/>
                </a:solidFill>
                <a:effectLst/>
                <a:uLnTx/>
                <a:uFillTx/>
                <a:latin typeface="楷体" pitchFamily="49" charset="-122"/>
                <a:ea typeface="楷体" pitchFamily="49" charset="-122"/>
                <a:cs typeface="Times New Roman" pitchFamily="18" charset="0"/>
              </a:rPr>
              <a:t>4</a:t>
            </a:r>
            <a:r>
              <a:rPr kumimoji="0" lang="zh-CN" altLang="en-US" sz="1800" b="1" i="0" u="none" strike="noStrike" kern="1200" cap="none" spc="0" normalizeH="0" baseline="0" noProof="1" smtClean="0">
                <a:ln>
                  <a:noFill/>
                </a:ln>
                <a:solidFill>
                  <a:srgbClr val="262626"/>
                </a:solidFill>
                <a:effectLst/>
                <a:uLnTx/>
                <a:uFillTx/>
                <a:latin typeface="楷体" pitchFamily="49" charset="-122"/>
                <a:ea typeface="楷体" pitchFamily="49" charset="-122"/>
                <a:cs typeface="Times New Roman" pitchFamily="18" charset="0"/>
              </a:rPr>
              <a:t>月</a:t>
            </a:r>
            <a:r>
              <a:rPr kumimoji="0" lang="zh-CN" altLang="zh-CN" sz="1800" b="1" i="0" u="none" strike="noStrike" kern="1200" cap="none" spc="0" normalizeH="0" baseline="0" noProof="1" smtClean="0">
                <a:ln>
                  <a:noFill/>
                </a:ln>
                <a:solidFill>
                  <a:srgbClr val="262626"/>
                </a:solidFill>
                <a:effectLst/>
                <a:uLnTx/>
                <a:uFillTx/>
                <a:latin typeface="楷体" pitchFamily="49" charset="-122"/>
                <a:ea typeface="楷体" pitchFamily="49" charset="-122"/>
                <a:cs typeface="Times New Roman" pitchFamily="18" charset="0"/>
              </a:rPr>
              <a:t>26</a:t>
            </a:r>
            <a:r>
              <a:rPr kumimoji="0" lang="zh-CN" altLang="en-US" sz="1800" b="1" i="0" u="none" strike="noStrike" kern="1200" cap="none" spc="0" normalizeH="0" baseline="0" noProof="1" smtClean="0">
                <a:ln>
                  <a:noFill/>
                </a:ln>
                <a:solidFill>
                  <a:srgbClr val="262626"/>
                </a:solidFill>
                <a:effectLst/>
                <a:uLnTx/>
                <a:uFillTx/>
                <a:latin typeface="楷体" pitchFamily="49" charset="-122"/>
                <a:ea typeface="楷体" pitchFamily="49" charset="-122"/>
                <a:cs typeface="Times New Roman" pitchFamily="18" charset="0"/>
              </a:rPr>
              <a:t>日 </a:t>
            </a:r>
            <a:r>
              <a:rPr kumimoji="0" lang="zh-CN" altLang="zh-CN" sz="1800" b="1" i="0" u="none" strike="noStrike" kern="1200" cap="none" spc="0" normalizeH="0" baseline="0" noProof="1" smtClean="0">
                <a:ln>
                  <a:noFill/>
                </a:ln>
                <a:solidFill>
                  <a:srgbClr val="262626"/>
                </a:solidFill>
                <a:effectLst/>
                <a:uLnTx/>
                <a:uFillTx/>
                <a:latin typeface="楷体" pitchFamily="49" charset="-122"/>
                <a:ea typeface="楷体" pitchFamily="49" charset="-122"/>
                <a:cs typeface="Times New Roman" pitchFamily="18" charset="0"/>
              </a:rPr>
              <a:t>·</a:t>
            </a:r>
            <a:r>
              <a:rPr kumimoji="0" lang="zh-CN" altLang="en-US" sz="1800" b="1" i="0" u="none" strike="noStrike" kern="1200" cap="none" spc="0" normalizeH="0" baseline="0" noProof="1" smtClean="0">
                <a:ln>
                  <a:noFill/>
                </a:ln>
                <a:solidFill>
                  <a:srgbClr val="262626"/>
                </a:solidFill>
                <a:effectLst/>
                <a:uLnTx/>
                <a:uFillTx/>
                <a:latin typeface="楷体" pitchFamily="49" charset="-122"/>
                <a:ea typeface="楷体" pitchFamily="49" charset="-122"/>
                <a:cs typeface="Times New Roman" pitchFamily="18" charset="0"/>
              </a:rPr>
              <a:t>北京        </a:t>
            </a:r>
            <a:r>
              <a:rPr kumimoji="0" lang="en-US" altLang="zh-CN" sz="1800" b="1" i="0" u="none" strike="noStrike" kern="1200" cap="none" spc="0" normalizeH="0" baseline="0" noProof="1" smtClean="0">
                <a:ln>
                  <a:noFill/>
                </a:ln>
                <a:solidFill>
                  <a:srgbClr val="262626"/>
                </a:solidFill>
                <a:effectLst/>
                <a:uLnTx/>
                <a:uFillTx/>
                <a:latin typeface="Times New Roman" pitchFamily="18" charset="0"/>
                <a:ea typeface="MS UI Gothic" pitchFamily="34" charset="-128"/>
                <a:cs typeface="Times New Roman" pitchFamily="18" charset="0"/>
              </a:rPr>
              <a:t>Beijing, April 26, 2016</a:t>
            </a:r>
            <a:endParaRPr kumimoji="0" lang="zh-CN" altLang="en-US" sz="1800" b="0" i="0" u="none" strike="noStrike" kern="1200" cap="none" spc="0" normalizeH="0" baseline="0" noProof="0" dirty="0" smtClean="0">
              <a:ln>
                <a:noFill/>
              </a:ln>
              <a:solidFill>
                <a:srgbClr val="898989"/>
              </a:solidFill>
              <a:effectLst/>
              <a:uLnTx/>
              <a:uFillTx/>
              <a:latin typeface="Times New Roman" pitchFamily="18" charset="0"/>
              <a:ea typeface="MS UI Gothic" pitchFamily="34" charset="-128"/>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Titolo 1"/>
          <p:cNvSpPr>
            <a:spLocks noGrp="1"/>
          </p:cNvSpPr>
          <p:nvPr>
            <p:ph type="title"/>
          </p:nvPr>
        </p:nvSpPr>
        <p:spPr>
          <a:xfrm>
            <a:off x="499029" y="1052736"/>
            <a:ext cx="8676456" cy="1733322"/>
          </a:xfrm>
        </p:spPr>
        <p:txBody>
          <a:bodyPr>
            <a:normAutofit/>
          </a:bodyPr>
          <a:lstStyle/>
          <a:p>
            <a:r>
              <a:rPr lang="it-IT" sz="2000" b="1" dirty="0" smtClean="0">
                <a:latin typeface="Times New Roman"/>
                <a:cs typeface="Times New Roman"/>
              </a:rPr>
              <a:t>Share (%) of temporary in total dependent employment, 15-24  </a:t>
            </a:r>
            <a:r>
              <a:rPr lang="en-US" altLang="zh-CN" sz="2000" b="1" dirty="0" smtClean="0">
                <a:latin typeface="Times New Roman"/>
                <a:cs typeface="Times New Roman"/>
              </a:rPr>
              <a:t/>
            </a:r>
            <a:br>
              <a:rPr lang="en-US" altLang="zh-CN" sz="2000" b="1" dirty="0" smtClean="0">
                <a:latin typeface="Times New Roman"/>
                <a:cs typeface="Times New Roman"/>
              </a:rPr>
            </a:br>
            <a:r>
              <a:rPr lang="zh-CN" altLang="en-US" sz="2000" b="1" dirty="0" smtClean="0">
                <a:latin typeface="Times New Roman"/>
                <a:cs typeface="Times New Roman"/>
              </a:rPr>
              <a:t>临时</a:t>
            </a:r>
            <a:r>
              <a:rPr lang="zh-CN" altLang="en-US" sz="2000" b="1" dirty="0" smtClean="0">
                <a:latin typeface="Times New Roman"/>
                <a:cs typeface="Times New Roman"/>
              </a:rPr>
              <a:t>雇员占附属就业的比例（</a:t>
            </a:r>
            <a:r>
              <a:rPr lang="en-US" altLang="zh-CN" sz="2000" b="1" dirty="0" smtClean="0">
                <a:latin typeface="Times New Roman"/>
                <a:cs typeface="Times New Roman"/>
              </a:rPr>
              <a:t>%</a:t>
            </a:r>
            <a:r>
              <a:rPr lang="zh-CN" altLang="en-US" sz="2000" b="1" dirty="0" smtClean="0">
                <a:latin typeface="Times New Roman"/>
                <a:cs typeface="Times New Roman"/>
              </a:rPr>
              <a:t>），</a:t>
            </a:r>
            <a:r>
              <a:rPr lang="it-IT" sz="2000" b="1" dirty="0" smtClean="0">
                <a:latin typeface="Times New Roman"/>
                <a:cs typeface="Times New Roman"/>
              </a:rPr>
              <a:t>15-24 </a:t>
            </a:r>
            <a:r>
              <a:rPr lang="it-IT" sz="2400" b="1" dirty="0" smtClean="0">
                <a:latin typeface="Times New Roman"/>
                <a:cs typeface="Times New Roman"/>
              </a:rPr>
              <a:t/>
            </a:r>
            <a:br>
              <a:rPr lang="it-IT" sz="2400" b="1" dirty="0" smtClean="0">
                <a:latin typeface="Times New Roman"/>
                <a:cs typeface="Times New Roman"/>
              </a:rPr>
            </a:br>
            <a:r>
              <a:rPr lang="it-IT" sz="2400" dirty="0" smtClean="0">
                <a:latin typeface="Times New Roman"/>
                <a:cs typeface="Times New Roman"/>
              </a:rPr>
              <a:t> </a:t>
            </a:r>
            <a:r>
              <a:rPr lang="it-IT" sz="1600" dirty="0" smtClean="0">
                <a:latin typeface="Times New Roman"/>
                <a:cs typeface="Times New Roman"/>
              </a:rPr>
              <a:t>Source: OECD </a:t>
            </a:r>
            <a:r>
              <a:rPr lang="it-IT" sz="1600" b="1" dirty="0" smtClean="0">
                <a:latin typeface="Times New Roman"/>
                <a:cs typeface="Times New Roman"/>
              </a:rPr>
              <a:t/>
            </a:r>
            <a:br>
              <a:rPr lang="it-IT" sz="1600" b="1" dirty="0" smtClean="0">
                <a:latin typeface="Times New Roman"/>
                <a:cs typeface="Times New Roman"/>
              </a:rPr>
            </a:br>
            <a:r>
              <a:rPr lang="zh-CN" altLang="en-US" sz="1600" b="1" dirty="0" smtClean="0">
                <a:latin typeface="Times New Roman"/>
                <a:cs typeface="Times New Roman"/>
              </a:rPr>
              <a:t>来源：</a:t>
            </a:r>
            <a:r>
              <a:rPr lang="zh-CN" altLang="en-US" sz="1600" b="1" dirty="0" smtClean="0">
                <a:latin typeface="Times New Roman"/>
                <a:cs typeface="Times New Roman"/>
              </a:rPr>
              <a:t>经合组织</a:t>
            </a:r>
            <a:endParaRPr lang="it-IT" sz="1600" dirty="0" smtClean="0">
              <a:latin typeface="Times New Roman"/>
              <a:cs typeface="Times New Roman"/>
            </a:endParaRPr>
          </a:p>
        </p:txBody>
      </p:sp>
      <p:graphicFrame>
        <p:nvGraphicFramePr>
          <p:cNvPr id="4" name="Segnaposto contenuto 3"/>
          <p:cNvGraphicFramePr>
            <a:graphicFrameLocks noGrp="1" noChangeAspect="1"/>
          </p:cNvGraphicFramePr>
          <p:nvPr>
            <p:ph idx="1"/>
            <p:extLst>
              <p:ext uri="{D42A27DB-BD31-4B8C-83A1-F6EECF244321}">
                <p14:modId xmlns:p14="http://schemas.microsoft.com/office/powerpoint/2010/main" xmlns="" val="2968960147"/>
              </p:ext>
            </p:extLst>
          </p:nvPr>
        </p:nvGraphicFramePr>
        <p:xfrm>
          <a:off x="685800" y="2362200"/>
          <a:ext cx="8102609" cy="3671316"/>
        </p:xfrm>
        <a:graphic>
          <a:graphicData uri="http://schemas.openxmlformats.org/drawingml/2006/table">
            <a:tbl>
              <a:tblPr firstRow="1" bandRow="1">
                <a:tableStyleId>{5C22544A-7EE6-4342-B048-85BDC9FD1C3A}</a:tableStyleId>
              </a:tblPr>
              <a:tblGrid>
                <a:gridCol w="2030888"/>
                <a:gridCol w="2030888"/>
                <a:gridCol w="2016929"/>
                <a:gridCol w="2023904"/>
              </a:tblGrid>
              <a:tr h="407924">
                <a:tc>
                  <a:txBody>
                    <a:bodyPr/>
                    <a:lstStyle/>
                    <a:p>
                      <a:endParaRPr lang="it-IT" sz="1800" dirty="0">
                        <a:latin typeface="Times New Roman"/>
                        <a:cs typeface="Times New Roman"/>
                      </a:endParaRPr>
                    </a:p>
                  </a:txBody>
                  <a:tcPr marL="100580" marR="100580" marT="50290" marB="50290"/>
                </a:tc>
                <a:tc>
                  <a:txBody>
                    <a:bodyPr/>
                    <a:lstStyle/>
                    <a:p>
                      <a:r>
                        <a:rPr lang="it-IT" sz="1800" dirty="0" smtClean="0">
                          <a:latin typeface="Times New Roman"/>
                          <a:cs typeface="Times New Roman"/>
                        </a:rPr>
                        <a:t>1990</a:t>
                      </a:r>
                      <a:endParaRPr lang="it-IT" sz="1800" dirty="0">
                        <a:latin typeface="Times New Roman"/>
                        <a:cs typeface="Times New Roman"/>
                      </a:endParaRPr>
                    </a:p>
                  </a:txBody>
                  <a:tcPr marL="100580" marR="100580" marT="50290" marB="50290"/>
                </a:tc>
                <a:tc>
                  <a:txBody>
                    <a:bodyPr/>
                    <a:lstStyle/>
                    <a:p>
                      <a:r>
                        <a:rPr lang="it-IT" sz="1800" dirty="0" smtClean="0">
                          <a:latin typeface="Times New Roman"/>
                          <a:cs typeface="Times New Roman"/>
                        </a:rPr>
                        <a:t>2000</a:t>
                      </a:r>
                      <a:endParaRPr lang="it-IT" sz="1800" dirty="0">
                        <a:latin typeface="Times New Roman"/>
                        <a:cs typeface="Times New Roman"/>
                      </a:endParaRPr>
                    </a:p>
                  </a:txBody>
                  <a:tcPr marL="100580" marR="100580" marT="50290" marB="50290"/>
                </a:tc>
                <a:tc>
                  <a:txBody>
                    <a:bodyPr/>
                    <a:lstStyle/>
                    <a:p>
                      <a:r>
                        <a:rPr lang="it-IT" sz="1800" dirty="0" smtClean="0">
                          <a:latin typeface="Times New Roman"/>
                          <a:cs typeface="Times New Roman"/>
                        </a:rPr>
                        <a:t>2012</a:t>
                      </a:r>
                      <a:endParaRPr lang="it-IT" sz="1800" dirty="0">
                        <a:latin typeface="Times New Roman"/>
                        <a:cs typeface="Times New Roman"/>
                      </a:endParaRPr>
                    </a:p>
                  </a:txBody>
                  <a:tcPr marL="100580" marR="100580" marT="50290" marB="50290"/>
                </a:tc>
              </a:tr>
              <a:tr h="407924">
                <a:tc>
                  <a:txBody>
                    <a:bodyPr/>
                    <a:lstStyle/>
                    <a:p>
                      <a:r>
                        <a:rPr lang="en-US" altLang="zh-CN" sz="1800" dirty="0" smtClean="0">
                          <a:latin typeface="Times New Roman"/>
                          <a:cs typeface="Times New Roman"/>
                        </a:rPr>
                        <a:t>UK</a:t>
                      </a:r>
                      <a:r>
                        <a:rPr lang="en-US" altLang="zh-CN" sz="1800" baseline="0" dirty="0" smtClean="0">
                          <a:latin typeface="Times New Roman"/>
                          <a:cs typeface="Times New Roman"/>
                        </a:rPr>
                        <a:t> </a:t>
                      </a:r>
                      <a:r>
                        <a:rPr lang="zh-CN" altLang="en-US" sz="1800" dirty="0" smtClean="0">
                          <a:latin typeface="Times New Roman"/>
                          <a:cs typeface="Times New Roman"/>
                        </a:rPr>
                        <a:t>英国</a:t>
                      </a:r>
                      <a:endParaRPr lang="it-IT" sz="1800" dirty="0">
                        <a:latin typeface="Times New Roman"/>
                        <a:cs typeface="Times New Roman"/>
                      </a:endParaRPr>
                    </a:p>
                  </a:txBody>
                  <a:tcPr marL="100580" marR="100580" marT="50290" marB="50290"/>
                </a:tc>
                <a:tc>
                  <a:txBody>
                    <a:bodyPr/>
                    <a:lstStyle/>
                    <a:p>
                      <a:r>
                        <a:rPr lang="it-IT" sz="1800" dirty="0" smtClean="0">
                          <a:latin typeface="Times New Roman"/>
                          <a:cs typeface="Times New Roman"/>
                        </a:rPr>
                        <a:t>10</a:t>
                      </a:r>
                      <a:endParaRPr lang="it-IT" sz="1800" dirty="0">
                        <a:latin typeface="Times New Roman"/>
                        <a:cs typeface="Times New Roman"/>
                      </a:endParaRPr>
                    </a:p>
                  </a:txBody>
                  <a:tcPr marL="100580" marR="100580" marT="50290" marB="50290"/>
                </a:tc>
                <a:tc>
                  <a:txBody>
                    <a:bodyPr/>
                    <a:lstStyle/>
                    <a:p>
                      <a:r>
                        <a:rPr lang="it-IT" sz="1800" dirty="0" smtClean="0">
                          <a:latin typeface="Times New Roman"/>
                          <a:cs typeface="Times New Roman"/>
                        </a:rPr>
                        <a:t>13</a:t>
                      </a:r>
                      <a:endParaRPr lang="it-IT" sz="1800" dirty="0">
                        <a:latin typeface="Times New Roman"/>
                        <a:cs typeface="Times New Roman"/>
                      </a:endParaRPr>
                    </a:p>
                  </a:txBody>
                  <a:tcPr marL="100580" marR="100580" marT="50290" marB="50290"/>
                </a:tc>
                <a:tc>
                  <a:txBody>
                    <a:bodyPr/>
                    <a:lstStyle/>
                    <a:p>
                      <a:r>
                        <a:rPr lang="it-IT" sz="1800" dirty="0" smtClean="0">
                          <a:latin typeface="Times New Roman"/>
                          <a:cs typeface="Times New Roman"/>
                        </a:rPr>
                        <a:t>15</a:t>
                      </a:r>
                      <a:endParaRPr lang="it-IT" sz="1800" dirty="0">
                        <a:latin typeface="Times New Roman"/>
                        <a:cs typeface="Times New Roman"/>
                      </a:endParaRPr>
                    </a:p>
                  </a:txBody>
                  <a:tcPr marL="100580" marR="100580" marT="50290" marB="50290"/>
                </a:tc>
              </a:tr>
              <a:tr h="407924">
                <a:tc>
                  <a:txBody>
                    <a:bodyPr/>
                    <a:lstStyle/>
                    <a:p>
                      <a:r>
                        <a:rPr lang="en-US" altLang="zh-CN" sz="1800" dirty="0" smtClean="0">
                          <a:latin typeface="Times New Roman"/>
                          <a:cs typeface="Times New Roman"/>
                        </a:rPr>
                        <a:t>Denmark</a:t>
                      </a:r>
                      <a:r>
                        <a:rPr lang="en-US" altLang="zh-CN" sz="1800" baseline="0" dirty="0" smtClean="0">
                          <a:latin typeface="Times New Roman"/>
                          <a:cs typeface="Times New Roman"/>
                        </a:rPr>
                        <a:t> </a:t>
                      </a:r>
                      <a:r>
                        <a:rPr lang="zh-CN" altLang="en-US" sz="1800" dirty="0" smtClean="0">
                          <a:latin typeface="Times New Roman"/>
                          <a:cs typeface="Times New Roman"/>
                        </a:rPr>
                        <a:t>丹麦</a:t>
                      </a:r>
                      <a:endParaRPr lang="it-IT" sz="1800" dirty="0">
                        <a:latin typeface="Times New Roman"/>
                        <a:cs typeface="Times New Roman"/>
                      </a:endParaRPr>
                    </a:p>
                  </a:txBody>
                  <a:tcPr marL="100580" marR="100580" marT="50290" marB="50290"/>
                </a:tc>
                <a:tc>
                  <a:txBody>
                    <a:bodyPr/>
                    <a:lstStyle/>
                    <a:p>
                      <a:r>
                        <a:rPr lang="it-IT" sz="1800" dirty="0" smtClean="0">
                          <a:latin typeface="Times New Roman"/>
                          <a:cs typeface="Times New Roman"/>
                        </a:rPr>
                        <a:t>30</a:t>
                      </a:r>
                      <a:endParaRPr lang="it-IT" sz="1800" dirty="0">
                        <a:latin typeface="Times New Roman"/>
                        <a:cs typeface="Times New Roman"/>
                      </a:endParaRPr>
                    </a:p>
                  </a:txBody>
                  <a:tcPr marL="100580" marR="100580" marT="50290" marB="50290"/>
                </a:tc>
                <a:tc>
                  <a:txBody>
                    <a:bodyPr/>
                    <a:lstStyle/>
                    <a:p>
                      <a:r>
                        <a:rPr lang="it-IT" sz="1800" dirty="0" smtClean="0">
                          <a:latin typeface="Times New Roman"/>
                          <a:cs typeface="Times New Roman"/>
                        </a:rPr>
                        <a:t>30</a:t>
                      </a:r>
                      <a:endParaRPr lang="it-IT" sz="1800" dirty="0">
                        <a:latin typeface="Times New Roman"/>
                        <a:cs typeface="Times New Roman"/>
                      </a:endParaRPr>
                    </a:p>
                  </a:txBody>
                  <a:tcPr marL="100580" marR="100580" marT="50290" marB="50290"/>
                </a:tc>
                <a:tc>
                  <a:txBody>
                    <a:bodyPr/>
                    <a:lstStyle/>
                    <a:p>
                      <a:r>
                        <a:rPr lang="it-IT" sz="1800" dirty="0" smtClean="0">
                          <a:latin typeface="Times New Roman"/>
                          <a:cs typeface="Times New Roman"/>
                        </a:rPr>
                        <a:t>21</a:t>
                      </a:r>
                      <a:endParaRPr lang="it-IT" sz="1800" dirty="0">
                        <a:latin typeface="Times New Roman"/>
                        <a:cs typeface="Times New Roman"/>
                      </a:endParaRPr>
                    </a:p>
                  </a:txBody>
                  <a:tcPr marL="100580" marR="100580" marT="50290" marB="50290"/>
                </a:tc>
              </a:tr>
              <a:tr h="407924">
                <a:tc>
                  <a:txBody>
                    <a:bodyPr/>
                    <a:lstStyle/>
                    <a:p>
                      <a:r>
                        <a:rPr lang="en-US" altLang="zh-CN" sz="1800" dirty="0" smtClean="0">
                          <a:latin typeface="Times New Roman"/>
                          <a:cs typeface="Times New Roman"/>
                        </a:rPr>
                        <a:t>France </a:t>
                      </a:r>
                      <a:r>
                        <a:rPr lang="zh-CN" altLang="en-US" sz="1800" dirty="0" smtClean="0">
                          <a:latin typeface="Times New Roman"/>
                          <a:cs typeface="Times New Roman"/>
                        </a:rPr>
                        <a:t>法国</a:t>
                      </a:r>
                      <a:endParaRPr lang="it-IT" sz="1800" dirty="0">
                        <a:latin typeface="Times New Roman"/>
                        <a:cs typeface="Times New Roman"/>
                      </a:endParaRPr>
                    </a:p>
                  </a:txBody>
                  <a:tcPr marL="100580" marR="100580" marT="50290" marB="50290"/>
                </a:tc>
                <a:tc>
                  <a:txBody>
                    <a:bodyPr/>
                    <a:lstStyle/>
                    <a:p>
                      <a:r>
                        <a:rPr lang="it-IT" sz="1800" dirty="0" smtClean="0">
                          <a:latin typeface="Times New Roman"/>
                          <a:cs typeface="Times New Roman"/>
                        </a:rPr>
                        <a:t>38</a:t>
                      </a:r>
                      <a:endParaRPr lang="it-IT" sz="1800" dirty="0">
                        <a:latin typeface="Times New Roman"/>
                        <a:cs typeface="Times New Roman"/>
                      </a:endParaRPr>
                    </a:p>
                  </a:txBody>
                  <a:tcPr marL="100580" marR="100580" marT="50290" marB="50290"/>
                </a:tc>
                <a:tc>
                  <a:txBody>
                    <a:bodyPr/>
                    <a:lstStyle/>
                    <a:p>
                      <a:r>
                        <a:rPr lang="it-IT" sz="1800" dirty="0" smtClean="0">
                          <a:latin typeface="Times New Roman"/>
                          <a:cs typeface="Times New Roman"/>
                        </a:rPr>
                        <a:t>55</a:t>
                      </a:r>
                      <a:endParaRPr lang="it-IT" sz="1800" dirty="0">
                        <a:latin typeface="Times New Roman"/>
                        <a:cs typeface="Times New Roman"/>
                      </a:endParaRPr>
                    </a:p>
                  </a:txBody>
                  <a:tcPr marL="100580" marR="100580" marT="50290" marB="50290"/>
                </a:tc>
                <a:tc>
                  <a:txBody>
                    <a:bodyPr/>
                    <a:lstStyle/>
                    <a:p>
                      <a:r>
                        <a:rPr lang="it-IT" sz="1800" dirty="0" smtClean="0">
                          <a:latin typeface="Times New Roman"/>
                          <a:cs typeface="Times New Roman"/>
                        </a:rPr>
                        <a:t>55</a:t>
                      </a:r>
                      <a:endParaRPr lang="it-IT" sz="1800" dirty="0">
                        <a:latin typeface="Times New Roman"/>
                        <a:cs typeface="Times New Roman"/>
                      </a:endParaRPr>
                    </a:p>
                  </a:txBody>
                  <a:tcPr marL="100580" marR="100580" marT="50290" marB="50290"/>
                </a:tc>
              </a:tr>
              <a:tr h="407924">
                <a:tc>
                  <a:txBody>
                    <a:bodyPr/>
                    <a:lstStyle/>
                    <a:p>
                      <a:r>
                        <a:rPr lang="en-US" altLang="zh-CN" sz="1800" dirty="0" smtClean="0">
                          <a:latin typeface="Times New Roman"/>
                          <a:cs typeface="Times New Roman"/>
                        </a:rPr>
                        <a:t>Germany </a:t>
                      </a:r>
                      <a:r>
                        <a:rPr lang="zh-CN" altLang="en-US" sz="1800" dirty="0" smtClean="0">
                          <a:latin typeface="Times New Roman"/>
                          <a:cs typeface="Times New Roman"/>
                        </a:rPr>
                        <a:t>德国</a:t>
                      </a:r>
                      <a:endParaRPr lang="it-IT" sz="1800" dirty="0">
                        <a:latin typeface="Times New Roman"/>
                        <a:cs typeface="Times New Roman"/>
                      </a:endParaRPr>
                    </a:p>
                  </a:txBody>
                  <a:tcPr marL="100580" marR="100580" marT="50290" marB="50290"/>
                </a:tc>
                <a:tc>
                  <a:txBody>
                    <a:bodyPr/>
                    <a:lstStyle/>
                    <a:p>
                      <a:r>
                        <a:rPr lang="it-IT" sz="1800" dirty="0" smtClean="0">
                          <a:latin typeface="Times New Roman"/>
                          <a:cs typeface="Times New Roman"/>
                        </a:rPr>
                        <a:t>34</a:t>
                      </a:r>
                      <a:endParaRPr lang="it-IT" sz="1800" dirty="0">
                        <a:latin typeface="Times New Roman"/>
                        <a:cs typeface="Times New Roman"/>
                      </a:endParaRPr>
                    </a:p>
                  </a:txBody>
                  <a:tcPr marL="100580" marR="100580" marT="50290" marB="50290"/>
                </a:tc>
                <a:tc>
                  <a:txBody>
                    <a:bodyPr/>
                    <a:lstStyle/>
                    <a:p>
                      <a:r>
                        <a:rPr lang="it-IT" sz="1800" dirty="0" smtClean="0">
                          <a:latin typeface="Times New Roman"/>
                          <a:cs typeface="Times New Roman"/>
                        </a:rPr>
                        <a:t>52</a:t>
                      </a:r>
                      <a:endParaRPr lang="it-IT" sz="1800" dirty="0">
                        <a:latin typeface="Times New Roman"/>
                        <a:cs typeface="Times New Roman"/>
                      </a:endParaRPr>
                    </a:p>
                  </a:txBody>
                  <a:tcPr marL="100580" marR="100580" marT="50290" marB="50290"/>
                </a:tc>
                <a:tc>
                  <a:txBody>
                    <a:bodyPr/>
                    <a:lstStyle/>
                    <a:p>
                      <a:r>
                        <a:rPr lang="it-IT" sz="1800" dirty="0" smtClean="0">
                          <a:latin typeface="Times New Roman"/>
                          <a:cs typeface="Times New Roman"/>
                        </a:rPr>
                        <a:t>54</a:t>
                      </a:r>
                      <a:endParaRPr lang="it-IT" sz="1800" dirty="0">
                        <a:latin typeface="Times New Roman"/>
                        <a:cs typeface="Times New Roman"/>
                      </a:endParaRPr>
                    </a:p>
                  </a:txBody>
                  <a:tcPr marL="100580" marR="100580" marT="50290" marB="50290"/>
                </a:tc>
              </a:tr>
              <a:tr h="407924">
                <a:tc>
                  <a:txBody>
                    <a:bodyPr/>
                    <a:lstStyle/>
                    <a:p>
                      <a:r>
                        <a:rPr lang="en-US" altLang="zh-CN" sz="1800" b="0" dirty="0" smtClean="0">
                          <a:solidFill>
                            <a:srgbClr val="FF0000"/>
                          </a:solidFill>
                          <a:latin typeface="Times New Roman"/>
                          <a:cs typeface="Times New Roman"/>
                        </a:rPr>
                        <a:t>Italy</a:t>
                      </a:r>
                      <a:r>
                        <a:rPr lang="en-US" altLang="zh-CN" sz="1800" b="0" baseline="0" dirty="0" smtClean="0">
                          <a:solidFill>
                            <a:srgbClr val="FF0000"/>
                          </a:solidFill>
                          <a:latin typeface="Times New Roman"/>
                          <a:cs typeface="Times New Roman"/>
                        </a:rPr>
                        <a:t> </a:t>
                      </a:r>
                      <a:r>
                        <a:rPr lang="zh-CN" altLang="en-US" sz="1800" b="0" dirty="0" smtClean="0">
                          <a:solidFill>
                            <a:srgbClr val="FF0000"/>
                          </a:solidFill>
                          <a:latin typeface="Times New Roman"/>
                          <a:cs typeface="Times New Roman"/>
                        </a:rPr>
                        <a:t>意大利</a:t>
                      </a:r>
                      <a:endParaRPr lang="it-IT" sz="1800" b="0" dirty="0">
                        <a:solidFill>
                          <a:srgbClr val="FF0000"/>
                        </a:solidFill>
                        <a:latin typeface="Times New Roman"/>
                        <a:cs typeface="Times New Roman"/>
                      </a:endParaRPr>
                    </a:p>
                  </a:txBody>
                  <a:tcPr marL="100580" marR="100580" marT="50290" marB="50290"/>
                </a:tc>
                <a:tc>
                  <a:txBody>
                    <a:bodyPr/>
                    <a:lstStyle/>
                    <a:p>
                      <a:r>
                        <a:rPr lang="it-IT" sz="1800" dirty="0" smtClean="0">
                          <a:solidFill>
                            <a:srgbClr val="FF0000"/>
                          </a:solidFill>
                          <a:latin typeface="Times New Roman"/>
                          <a:cs typeface="Times New Roman"/>
                        </a:rPr>
                        <a:t>11</a:t>
                      </a:r>
                      <a:endParaRPr lang="it-IT" sz="1800" dirty="0">
                        <a:solidFill>
                          <a:srgbClr val="FF0000"/>
                        </a:solidFill>
                        <a:latin typeface="Times New Roman"/>
                        <a:cs typeface="Times New Roman"/>
                      </a:endParaRPr>
                    </a:p>
                  </a:txBody>
                  <a:tcPr marL="100580" marR="100580" marT="50290" marB="50290"/>
                </a:tc>
                <a:tc>
                  <a:txBody>
                    <a:bodyPr/>
                    <a:lstStyle/>
                    <a:p>
                      <a:r>
                        <a:rPr lang="it-IT" sz="1800" dirty="0" smtClean="0">
                          <a:solidFill>
                            <a:srgbClr val="FF0000"/>
                          </a:solidFill>
                          <a:latin typeface="Times New Roman"/>
                          <a:cs typeface="Times New Roman"/>
                        </a:rPr>
                        <a:t>26</a:t>
                      </a:r>
                      <a:endParaRPr lang="it-IT" sz="1800" dirty="0">
                        <a:solidFill>
                          <a:srgbClr val="FF0000"/>
                        </a:solidFill>
                        <a:latin typeface="Times New Roman"/>
                        <a:cs typeface="Times New Roman"/>
                      </a:endParaRPr>
                    </a:p>
                  </a:txBody>
                  <a:tcPr marL="100580" marR="100580" marT="50290" marB="50290"/>
                </a:tc>
                <a:tc>
                  <a:txBody>
                    <a:bodyPr/>
                    <a:lstStyle/>
                    <a:p>
                      <a:r>
                        <a:rPr lang="it-IT" sz="1800" dirty="0" smtClean="0">
                          <a:solidFill>
                            <a:srgbClr val="FF0000"/>
                          </a:solidFill>
                          <a:latin typeface="Times New Roman"/>
                          <a:cs typeface="Times New Roman"/>
                        </a:rPr>
                        <a:t>53</a:t>
                      </a:r>
                      <a:endParaRPr lang="it-IT" sz="1800" dirty="0">
                        <a:solidFill>
                          <a:srgbClr val="FF0000"/>
                        </a:solidFill>
                        <a:latin typeface="Times New Roman"/>
                        <a:cs typeface="Times New Roman"/>
                      </a:endParaRPr>
                    </a:p>
                  </a:txBody>
                  <a:tcPr marL="100580" marR="100580" marT="50290" marB="50290"/>
                </a:tc>
              </a:tr>
              <a:tr h="407924">
                <a:tc>
                  <a:txBody>
                    <a:bodyPr/>
                    <a:lstStyle/>
                    <a:p>
                      <a:r>
                        <a:rPr lang="en-US" altLang="zh-CN" sz="1800" dirty="0" smtClean="0">
                          <a:latin typeface="Times New Roman"/>
                          <a:cs typeface="Times New Roman"/>
                        </a:rPr>
                        <a:t>Spain </a:t>
                      </a:r>
                      <a:r>
                        <a:rPr lang="zh-CN" altLang="en-US" sz="1800" dirty="0" smtClean="0">
                          <a:latin typeface="Times New Roman"/>
                          <a:cs typeface="Times New Roman"/>
                        </a:rPr>
                        <a:t>西班牙</a:t>
                      </a:r>
                      <a:endParaRPr lang="it-IT" sz="1800" dirty="0">
                        <a:latin typeface="Times New Roman"/>
                        <a:cs typeface="Times New Roman"/>
                      </a:endParaRPr>
                    </a:p>
                  </a:txBody>
                  <a:tcPr marL="100580" marR="100580" marT="50290" marB="50290"/>
                </a:tc>
                <a:tc>
                  <a:txBody>
                    <a:bodyPr/>
                    <a:lstStyle/>
                    <a:p>
                      <a:r>
                        <a:rPr lang="it-IT" sz="1800" dirty="0" smtClean="0">
                          <a:latin typeface="Times New Roman"/>
                          <a:cs typeface="Times New Roman"/>
                        </a:rPr>
                        <a:t>66</a:t>
                      </a:r>
                      <a:endParaRPr lang="it-IT" sz="1800" dirty="0">
                        <a:latin typeface="Times New Roman"/>
                        <a:cs typeface="Times New Roman"/>
                      </a:endParaRPr>
                    </a:p>
                  </a:txBody>
                  <a:tcPr marL="100580" marR="100580" marT="50290" marB="50290"/>
                </a:tc>
                <a:tc>
                  <a:txBody>
                    <a:bodyPr/>
                    <a:lstStyle/>
                    <a:p>
                      <a:r>
                        <a:rPr lang="it-IT" sz="1800" dirty="0" smtClean="0">
                          <a:latin typeface="Times New Roman"/>
                          <a:cs typeface="Times New Roman"/>
                        </a:rPr>
                        <a:t>69</a:t>
                      </a:r>
                      <a:endParaRPr lang="it-IT" sz="1800" dirty="0">
                        <a:latin typeface="Times New Roman"/>
                        <a:cs typeface="Times New Roman"/>
                      </a:endParaRPr>
                    </a:p>
                  </a:txBody>
                  <a:tcPr marL="100580" marR="100580" marT="50290" marB="50290"/>
                </a:tc>
                <a:tc>
                  <a:txBody>
                    <a:bodyPr/>
                    <a:lstStyle/>
                    <a:p>
                      <a:r>
                        <a:rPr lang="it-IT" sz="1800" dirty="0" smtClean="0">
                          <a:latin typeface="Times New Roman"/>
                          <a:cs typeface="Times New Roman"/>
                        </a:rPr>
                        <a:t>63</a:t>
                      </a:r>
                      <a:endParaRPr lang="it-IT" sz="1800" dirty="0">
                        <a:latin typeface="Times New Roman"/>
                        <a:cs typeface="Times New Roman"/>
                      </a:endParaRPr>
                    </a:p>
                  </a:txBody>
                  <a:tcPr marL="100580" marR="100580" marT="50290" marB="50290"/>
                </a:tc>
              </a:tr>
              <a:tr h="407924">
                <a:tc>
                  <a:txBody>
                    <a:bodyPr/>
                    <a:lstStyle/>
                    <a:p>
                      <a:r>
                        <a:rPr lang="en-US" altLang="zh-CN" sz="1800" dirty="0" smtClean="0">
                          <a:latin typeface="Times New Roman"/>
                          <a:cs typeface="Times New Roman"/>
                        </a:rPr>
                        <a:t>EU-21  </a:t>
                      </a:r>
                      <a:r>
                        <a:rPr lang="zh-CN" altLang="en-US" sz="1800" dirty="0" smtClean="0">
                          <a:latin typeface="Times New Roman"/>
                          <a:cs typeface="Times New Roman"/>
                        </a:rPr>
                        <a:t>欧盟</a:t>
                      </a:r>
                      <a:r>
                        <a:rPr lang="it-IT" sz="1800" dirty="0" smtClean="0">
                          <a:latin typeface="Times New Roman"/>
                          <a:cs typeface="Times New Roman"/>
                        </a:rPr>
                        <a:t>-21</a:t>
                      </a:r>
                      <a:r>
                        <a:rPr lang="zh-CN" altLang="en-US" sz="1800" dirty="0" smtClean="0">
                          <a:latin typeface="Times New Roman"/>
                          <a:cs typeface="Times New Roman"/>
                        </a:rPr>
                        <a:t>国</a:t>
                      </a:r>
                      <a:endParaRPr lang="it-IT" sz="1800" dirty="0">
                        <a:latin typeface="Times New Roman"/>
                        <a:cs typeface="Times New Roman"/>
                      </a:endParaRPr>
                    </a:p>
                  </a:txBody>
                  <a:tcPr marL="100580" marR="100580" marT="50290" marB="50290"/>
                </a:tc>
                <a:tc>
                  <a:txBody>
                    <a:bodyPr/>
                    <a:lstStyle/>
                    <a:p>
                      <a:r>
                        <a:rPr lang="it-IT" sz="1800" dirty="0" smtClean="0">
                          <a:latin typeface="Times New Roman"/>
                          <a:cs typeface="Times New Roman"/>
                        </a:rPr>
                        <a:t>26</a:t>
                      </a:r>
                      <a:endParaRPr lang="it-IT" sz="1800" dirty="0">
                        <a:latin typeface="Times New Roman"/>
                        <a:cs typeface="Times New Roman"/>
                      </a:endParaRPr>
                    </a:p>
                  </a:txBody>
                  <a:tcPr marL="100580" marR="100580" marT="50290" marB="50290"/>
                </a:tc>
                <a:tc>
                  <a:txBody>
                    <a:bodyPr/>
                    <a:lstStyle/>
                    <a:p>
                      <a:r>
                        <a:rPr lang="it-IT" sz="1800" dirty="0" smtClean="0">
                          <a:latin typeface="Times New Roman"/>
                          <a:cs typeface="Times New Roman"/>
                        </a:rPr>
                        <a:t>36</a:t>
                      </a:r>
                      <a:endParaRPr lang="it-IT" sz="1800" dirty="0">
                        <a:latin typeface="Times New Roman"/>
                        <a:cs typeface="Times New Roman"/>
                      </a:endParaRPr>
                    </a:p>
                  </a:txBody>
                  <a:tcPr marL="100580" marR="100580" marT="50290" marB="50290"/>
                </a:tc>
                <a:tc>
                  <a:txBody>
                    <a:bodyPr/>
                    <a:lstStyle/>
                    <a:p>
                      <a:r>
                        <a:rPr lang="it-IT" sz="1800" dirty="0" smtClean="0">
                          <a:latin typeface="Times New Roman"/>
                          <a:cs typeface="Times New Roman"/>
                        </a:rPr>
                        <a:t>39</a:t>
                      </a:r>
                      <a:endParaRPr lang="it-IT" sz="1800" dirty="0">
                        <a:latin typeface="Times New Roman"/>
                        <a:cs typeface="Times New Roman"/>
                      </a:endParaRPr>
                    </a:p>
                  </a:txBody>
                  <a:tcPr marL="100580" marR="100580" marT="50290" marB="50290"/>
                </a:tc>
              </a:tr>
              <a:tr h="407924">
                <a:tc>
                  <a:txBody>
                    <a:bodyPr/>
                    <a:lstStyle/>
                    <a:p>
                      <a:r>
                        <a:rPr lang="en-US" altLang="zh-CN" sz="1800" dirty="0" smtClean="0">
                          <a:latin typeface="Times New Roman"/>
                          <a:cs typeface="Times New Roman"/>
                        </a:rPr>
                        <a:t>OECD </a:t>
                      </a:r>
                      <a:r>
                        <a:rPr lang="zh-CN" altLang="en-US" sz="1800" dirty="0" smtClean="0">
                          <a:latin typeface="Times New Roman"/>
                          <a:cs typeface="Times New Roman"/>
                        </a:rPr>
                        <a:t>经合组织</a:t>
                      </a:r>
                      <a:endParaRPr lang="it-IT" sz="1800" dirty="0">
                        <a:latin typeface="Times New Roman"/>
                        <a:cs typeface="Times New Roman"/>
                      </a:endParaRPr>
                    </a:p>
                  </a:txBody>
                  <a:tcPr marL="100580" marR="100580" marT="50290" marB="50290"/>
                </a:tc>
                <a:tc>
                  <a:txBody>
                    <a:bodyPr/>
                    <a:lstStyle/>
                    <a:p>
                      <a:r>
                        <a:rPr lang="it-IT" sz="1800" dirty="0" smtClean="0">
                          <a:latin typeface="Times New Roman"/>
                          <a:cs typeface="Times New Roman"/>
                        </a:rPr>
                        <a:t>20</a:t>
                      </a:r>
                      <a:endParaRPr lang="it-IT" sz="1800" dirty="0">
                        <a:latin typeface="Times New Roman"/>
                        <a:cs typeface="Times New Roman"/>
                      </a:endParaRPr>
                    </a:p>
                  </a:txBody>
                  <a:tcPr marL="100580" marR="100580" marT="50290" marB="50290"/>
                </a:tc>
                <a:tc>
                  <a:txBody>
                    <a:bodyPr/>
                    <a:lstStyle/>
                    <a:p>
                      <a:r>
                        <a:rPr lang="it-IT" sz="1800" dirty="0" smtClean="0">
                          <a:latin typeface="Times New Roman"/>
                          <a:cs typeface="Times New Roman"/>
                        </a:rPr>
                        <a:t>24</a:t>
                      </a:r>
                      <a:endParaRPr lang="it-IT" sz="1800" dirty="0">
                        <a:latin typeface="Times New Roman"/>
                        <a:cs typeface="Times New Roman"/>
                      </a:endParaRPr>
                    </a:p>
                  </a:txBody>
                  <a:tcPr marL="100580" marR="100580" marT="50290" marB="50290"/>
                </a:tc>
                <a:tc>
                  <a:txBody>
                    <a:bodyPr/>
                    <a:lstStyle/>
                    <a:p>
                      <a:r>
                        <a:rPr lang="it-IT" sz="1800" dirty="0" smtClean="0">
                          <a:latin typeface="Times New Roman"/>
                          <a:cs typeface="Times New Roman"/>
                        </a:rPr>
                        <a:t>24</a:t>
                      </a:r>
                      <a:endParaRPr lang="it-IT" sz="1800" dirty="0">
                        <a:latin typeface="Times New Roman"/>
                        <a:cs typeface="Times New Roman"/>
                      </a:endParaRPr>
                    </a:p>
                  </a:txBody>
                  <a:tcPr marL="100580" marR="100580" marT="50290" marB="50290"/>
                </a:tc>
              </a:tr>
            </a:tbl>
          </a:graphicData>
        </a:graphic>
      </p:graphicFrame>
    </p:spTree>
    <p:extLst>
      <p:ext uri="{BB962C8B-B14F-4D97-AF65-F5344CB8AC3E}">
        <p14:creationId xmlns:p14="http://schemas.microsoft.com/office/powerpoint/2010/main" xmlns="" val="411351158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33400" y="1143000"/>
            <a:ext cx="8382000" cy="5286396"/>
          </a:xfrm>
        </p:spPr>
        <p:txBody>
          <a:bodyPr>
            <a:normAutofit fontScale="77500" lnSpcReduction="20000"/>
          </a:bodyPr>
          <a:lstStyle/>
          <a:p>
            <a:pPr marL="0" indent="0" algn="ctr">
              <a:buNone/>
            </a:pPr>
            <a:r>
              <a:rPr lang="it-IT" sz="2800" b="1" dirty="0" smtClean="0">
                <a:latin typeface="Times New Roman"/>
                <a:cs typeface="Times New Roman"/>
              </a:rPr>
              <a:t>New hires, Italy 2012</a:t>
            </a:r>
          </a:p>
          <a:p>
            <a:pPr marL="0" indent="0" algn="ctr">
              <a:buNone/>
            </a:pPr>
            <a:r>
              <a:rPr lang="it-IT" sz="2800" b="1" dirty="0" smtClean="0">
                <a:latin typeface="Times New Roman"/>
                <a:cs typeface="Times New Roman"/>
              </a:rPr>
              <a:t>2012</a:t>
            </a:r>
            <a:r>
              <a:rPr lang="zh-CN" altLang="en-US" sz="2800" b="1" dirty="0" smtClean="0">
                <a:latin typeface="Times New Roman"/>
                <a:cs typeface="Times New Roman"/>
              </a:rPr>
              <a:t>年意大利新雇雇员</a:t>
            </a:r>
            <a:endParaRPr lang="en-US" sz="2800" b="1" dirty="0" smtClean="0">
              <a:latin typeface="Times New Roman"/>
              <a:cs typeface="Times New Roman"/>
            </a:endParaRPr>
          </a:p>
          <a:p>
            <a:pPr>
              <a:buNone/>
            </a:pPr>
            <a:endParaRPr lang="en-US" sz="2800" dirty="0" smtClean="0">
              <a:latin typeface="Times New Roman"/>
              <a:cs typeface="Times New Roman"/>
            </a:endParaRPr>
          </a:p>
          <a:p>
            <a:r>
              <a:rPr lang="en-US" sz="2800" dirty="0" smtClean="0">
                <a:latin typeface="Times New Roman"/>
                <a:cs typeface="Times New Roman"/>
              </a:rPr>
              <a:t>Less than 20% of new contracts are open-ended contracts; more than 80% are temporary </a:t>
            </a:r>
            <a:r>
              <a:rPr lang="en-US" sz="2800" dirty="0" smtClean="0">
                <a:latin typeface="Times New Roman"/>
                <a:cs typeface="Times New Roman"/>
              </a:rPr>
              <a:t>contracts</a:t>
            </a:r>
          </a:p>
          <a:p>
            <a:pPr>
              <a:buNone/>
            </a:pPr>
            <a:r>
              <a:rPr lang="zh-CN" altLang="en-US" sz="2800" dirty="0" smtClean="0">
                <a:latin typeface="Times New Roman"/>
                <a:cs typeface="Times New Roman"/>
              </a:rPr>
              <a:t>     新</a:t>
            </a:r>
            <a:r>
              <a:rPr lang="zh-CN" altLang="en-US" sz="2800" dirty="0" smtClean="0">
                <a:latin typeface="Times New Roman"/>
                <a:cs typeface="Times New Roman"/>
              </a:rPr>
              <a:t>合同中开放式合同不足</a:t>
            </a:r>
            <a:r>
              <a:rPr lang="en-US" altLang="zh-CN" sz="2800" dirty="0" smtClean="0">
                <a:latin typeface="Times New Roman"/>
                <a:cs typeface="Times New Roman"/>
              </a:rPr>
              <a:t>20%</a:t>
            </a:r>
            <a:r>
              <a:rPr lang="zh-CN" altLang="en-US" sz="2800" dirty="0" smtClean="0">
                <a:latin typeface="Times New Roman"/>
                <a:cs typeface="Times New Roman"/>
              </a:rPr>
              <a:t>；</a:t>
            </a:r>
            <a:r>
              <a:rPr lang="en-US" altLang="zh-CN" sz="2800" dirty="0" smtClean="0">
                <a:latin typeface="Times New Roman"/>
                <a:cs typeface="Times New Roman"/>
              </a:rPr>
              <a:t>80%</a:t>
            </a:r>
            <a:r>
              <a:rPr lang="zh-CN" altLang="en-US" sz="2800" dirty="0" smtClean="0">
                <a:latin typeface="Times New Roman"/>
                <a:cs typeface="Times New Roman"/>
              </a:rPr>
              <a:t>以上为临时合同</a:t>
            </a:r>
            <a:endParaRPr lang="en-US" sz="2800" dirty="0" smtClean="0">
              <a:latin typeface="Times New Roman"/>
              <a:cs typeface="Times New Roman"/>
            </a:endParaRPr>
          </a:p>
          <a:p>
            <a:pPr>
              <a:buNone/>
            </a:pPr>
            <a:endParaRPr lang="en-US" sz="2800" dirty="0" smtClean="0">
              <a:latin typeface="Times New Roman"/>
              <a:cs typeface="Times New Roman"/>
            </a:endParaRPr>
          </a:p>
          <a:p>
            <a:r>
              <a:rPr lang="en-US" sz="2800" dirty="0" smtClean="0">
                <a:latin typeface="Times New Roman"/>
                <a:cs typeface="Times New Roman"/>
              </a:rPr>
              <a:t>6 open-ended contracts out of 10 involve workers aged more than 34. Only 1 in 10 workers aged less than </a:t>
            </a:r>
            <a:r>
              <a:rPr lang="en-US" sz="2800" dirty="0" smtClean="0">
                <a:latin typeface="Times New Roman"/>
                <a:cs typeface="Times New Roman"/>
              </a:rPr>
              <a:t>24</a:t>
            </a:r>
          </a:p>
          <a:p>
            <a:pPr>
              <a:buNone/>
            </a:pPr>
            <a:r>
              <a:rPr lang="zh-CN" altLang="en-US" sz="2800" dirty="0" smtClean="0">
                <a:latin typeface="Times New Roman"/>
                <a:cs typeface="Times New Roman"/>
              </a:rPr>
              <a:t>      每</a:t>
            </a:r>
            <a:r>
              <a:rPr lang="en-US" altLang="zh-CN" sz="2800" dirty="0" smtClean="0">
                <a:latin typeface="Times New Roman"/>
                <a:cs typeface="Times New Roman"/>
              </a:rPr>
              <a:t>10</a:t>
            </a:r>
            <a:r>
              <a:rPr lang="zh-CN" altLang="en-US" sz="2800" dirty="0" smtClean="0">
                <a:latin typeface="Times New Roman"/>
                <a:cs typeface="Times New Roman"/>
              </a:rPr>
              <a:t>份开放式合同中有</a:t>
            </a:r>
            <a:r>
              <a:rPr lang="en-US" altLang="zh-CN" sz="2800" dirty="0" smtClean="0">
                <a:latin typeface="Times New Roman"/>
                <a:cs typeface="Times New Roman"/>
              </a:rPr>
              <a:t>6</a:t>
            </a:r>
            <a:r>
              <a:rPr lang="zh-CN" altLang="en-US" sz="2800" dirty="0" smtClean="0">
                <a:latin typeface="Times New Roman"/>
                <a:cs typeface="Times New Roman"/>
              </a:rPr>
              <a:t>份涉及年龄在</a:t>
            </a:r>
            <a:r>
              <a:rPr lang="en-US" altLang="zh-CN" sz="2800" dirty="0" smtClean="0">
                <a:latin typeface="Times New Roman"/>
                <a:cs typeface="Times New Roman"/>
              </a:rPr>
              <a:t>34</a:t>
            </a:r>
            <a:r>
              <a:rPr lang="zh-CN" altLang="en-US" sz="2800" dirty="0" smtClean="0">
                <a:latin typeface="Times New Roman"/>
                <a:cs typeface="Times New Roman"/>
              </a:rPr>
              <a:t>以上的工人。每</a:t>
            </a:r>
            <a:r>
              <a:rPr lang="en-US" altLang="zh-CN" sz="2800" dirty="0" smtClean="0">
                <a:latin typeface="Times New Roman"/>
                <a:cs typeface="Times New Roman"/>
              </a:rPr>
              <a:t>10</a:t>
            </a:r>
            <a:r>
              <a:rPr lang="zh-CN" altLang="en-US" sz="2800" dirty="0" smtClean="0">
                <a:latin typeface="Times New Roman"/>
                <a:cs typeface="Times New Roman"/>
              </a:rPr>
              <a:t>名工人中年龄在</a:t>
            </a:r>
            <a:r>
              <a:rPr lang="en-US" altLang="zh-CN" sz="2800" dirty="0" smtClean="0">
                <a:latin typeface="Times New Roman"/>
                <a:cs typeface="Times New Roman"/>
              </a:rPr>
              <a:t>24</a:t>
            </a:r>
            <a:r>
              <a:rPr lang="zh-CN" altLang="en-US" sz="2800" dirty="0" smtClean="0">
                <a:latin typeface="Times New Roman"/>
                <a:cs typeface="Times New Roman"/>
              </a:rPr>
              <a:t>以下的只有</a:t>
            </a:r>
            <a:r>
              <a:rPr lang="en-US" altLang="zh-CN" sz="2800" dirty="0" smtClean="0">
                <a:latin typeface="Times New Roman"/>
                <a:cs typeface="Times New Roman"/>
              </a:rPr>
              <a:t>1</a:t>
            </a:r>
            <a:r>
              <a:rPr lang="zh-CN" altLang="en-US" sz="2800" dirty="0" smtClean="0">
                <a:latin typeface="Times New Roman"/>
                <a:cs typeface="Times New Roman"/>
              </a:rPr>
              <a:t>人</a:t>
            </a:r>
            <a:endParaRPr lang="en-US" sz="2800" dirty="0" smtClean="0">
              <a:latin typeface="Times New Roman"/>
              <a:cs typeface="Times New Roman"/>
            </a:endParaRPr>
          </a:p>
          <a:p>
            <a:pPr>
              <a:buNone/>
            </a:pPr>
            <a:endParaRPr lang="en-US" sz="2800" dirty="0" smtClean="0">
              <a:latin typeface="Times New Roman"/>
              <a:cs typeface="Times New Roman"/>
            </a:endParaRPr>
          </a:p>
          <a:p>
            <a:r>
              <a:rPr lang="en-US" sz="2800" dirty="0" smtClean="0">
                <a:latin typeface="Times New Roman"/>
                <a:cs typeface="Times New Roman"/>
              </a:rPr>
              <a:t>40% of all temporary contracts last less than 6 months; 50% less than one </a:t>
            </a:r>
            <a:r>
              <a:rPr lang="en-US" sz="2800" dirty="0" smtClean="0">
                <a:latin typeface="Times New Roman"/>
                <a:cs typeface="Times New Roman"/>
              </a:rPr>
              <a:t>year</a:t>
            </a:r>
          </a:p>
          <a:p>
            <a:pPr>
              <a:buNone/>
            </a:pPr>
            <a:r>
              <a:rPr lang="zh-CN" altLang="en-US" sz="2800" dirty="0" smtClean="0">
                <a:latin typeface="Times New Roman"/>
                <a:cs typeface="Times New Roman"/>
              </a:rPr>
              <a:t>     所有</a:t>
            </a:r>
            <a:r>
              <a:rPr lang="zh-CN" altLang="en-US" sz="2800" dirty="0" smtClean="0">
                <a:latin typeface="Times New Roman"/>
                <a:cs typeface="Times New Roman"/>
              </a:rPr>
              <a:t>临时合同中有</a:t>
            </a:r>
            <a:r>
              <a:rPr lang="en-US" altLang="zh-CN" sz="2800" dirty="0" smtClean="0">
                <a:latin typeface="Times New Roman"/>
                <a:cs typeface="Times New Roman"/>
              </a:rPr>
              <a:t>40%</a:t>
            </a:r>
            <a:r>
              <a:rPr lang="zh-CN" altLang="en-US" sz="2800" dirty="0" smtClean="0">
                <a:latin typeface="Times New Roman"/>
                <a:cs typeface="Times New Roman"/>
              </a:rPr>
              <a:t>持续不到半年；</a:t>
            </a:r>
            <a:r>
              <a:rPr lang="en-US" altLang="zh-CN" sz="2800" dirty="0" smtClean="0">
                <a:latin typeface="Times New Roman"/>
                <a:cs typeface="Times New Roman"/>
              </a:rPr>
              <a:t>50%</a:t>
            </a:r>
            <a:r>
              <a:rPr lang="zh-CN" altLang="en-US" sz="2800" dirty="0" smtClean="0">
                <a:latin typeface="Times New Roman"/>
                <a:cs typeface="Times New Roman"/>
              </a:rPr>
              <a:t>的临时合同持续不到</a:t>
            </a:r>
            <a:r>
              <a:rPr lang="zh-CN" altLang="en-US" sz="2800" dirty="0" smtClean="0">
                <a:latin typeface="Times New Roman"/>
                <a:cs typeface="Times New Roman"/>
              </a:rPr>
              <a:t>一年</a:t>
            </a:r>
            <a:endParaRPr lang="en-US" sz="2800" b="1" dirty="0" smtClean="0">
              <a:latin typeface="Times New Roman"/>
              <a:cs typeface="Times New Roman"/>
            </a:endParaRPr>
          </a:p>
          <a:p>
            <a:pPr>
              <a:buNone/>
            </a:pPr>
            <a:endParaRPr lang="en-US" sz="2800" dirty="0" smtClean="0">
              <a:latin typeface="Times New Roman"/>
              <a:cs typeface="Times New Roman"/>
            </a:endParaRPr>
          </a:p>
          <a:p>
            <a:endParaRPr lang="en-US" sz="2800" dirty="0" smtClean="0">
              <a:latin typeface="Times New Roman"/>
              <a:cs typeface="Times New Roman"/>
            </a:endParaRPr>
          </a:p>
          <a:p>
            <a:endParaRPr lang="en-US" sz="2800" dirty="0" smtClean="0">
              <a:latin typeface="Times New Roman"/>
              <a:cs typeface="Times New Roman"/>
            </a:endParaRPr>
          </a:p>
          <a:p>
            <a:pPr>
              <a:buNone/>
            </a:pPr>
            <a:endParaRPr lang="en-US" sz="2800" dirty="0" smtClean="0"/>
          </a:p>
        </p:txBody>
      </p:sp>
    </p:spTree>
    <p:extLst>
      <p:ext uri="{BB962C8B-B14F-4D97-AF65-F5344CB8AC3E}">
        <p14:creationId xmlns:p14="http://schemas.microsoft.com/office/powerpoint/2010/main" xmlns="" val="10100438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1"/>
          <p:cNvSpPr>
            <a:spLocks noGrp="1" noChangeArrowheads="1"/>
          </p:cNvSpPr>
          <p:nvPr>
            <p:ph type="body" idx="1"/>
          </p:nvPr>
        </p:nvSpPr>
        <p:spPr>
          <a:xfrm>
            <a:off x="285720" y="1196753"/>
            <a:ext cx="8858280" cy="5097686"/>
          </a:xfrm>
        </p:spPr>
        <p:txBody>
          <a:bodyPr>
            <a:normAutofit fontScale="92500" lnSpcReduction="10000"/>
          </a:bodyPr>
          <a:lstStyle/>
          <a:p>
            <a:pPr marL="355600" indent="0" algn="ctr">
              <a:spcBef>
                <a:spcPct val="0"/>
              </a:spcBef>
              <a:buNone/>
            </a:pPr>
            <a:r>
              <a:rPr lang="en-US" sz="2600" b="1" dirty="0" smtClean="0">
                <a:latin typeface="Times New Roman"/>
                <a:cs typeface="Times New Roman"/>
              </a:rPr>
              <a:t>Worker security</a:t>
            </a:r>
            <a:endParaRPr lang="en-US" altLang="zh-CN" sz="2600" b="1" dirty="0" smtClean="0">
              <a:latin typeface="Times New Roman"/>
              <a:cs typeface="Times New Roman"/>
            </a:endParaRPr>
          </a:p>
          <a:p>
            <a:pPr marL="355600" indent="0" algn="ctr" eaLnBrk="1" hangingPunct="1">
              <a:spcBef>
                <a:spcPct val="0"/>
              </a:spcBef>
              <a:buNone/>
            </a:pPr>
            <a:r>
              <a:rPr lang="zh-CN" altLang="en-US" sz="2600" b="1" dirty="0" smtClean="0">
                <a:latin typeface="Times New Roman"/>
                <a:cs typeface="Times New Roman"/>
              </a:rPr>
              <a:t>工人保障</a:t>
            </a:r>
            <a:endParaRPr lang="en-US" altLang="zh-CN" sz="2600" b="1" dirty="0" smtClean="0">
              <a:latin typeface="Times New Roman"/>
              <a:cs typeface="Times New Roman"/>
            </a:endParaRPr>
          </a:p>
          <a:p>
            <a:pPr marL="355600" indent="0" algn="ctr" eaLnBrk="1" hangingPunct="1">
              <a:spcBef>
                <a:spcPct val="0"/>
              </a:spcBef>
              <a:buNone/>
            </a:pPr>
            <a:endParaRPr lang="en-US" sz="2800" dirty="0" smtClean="0">
              <a:latin typeface="Times New Roman"/>
              <a:cs typeface="Times New Roman"/>
            </a:endParaRPr>
          </a:p>
          <a:p>
            <a:pPr marL="698500">
              <a:spcBef>
                <a:spcPct val="0"/>
              </a:spcBef>
            </a:pPr>
            <a:r>
              <a:rPr lang="en-US" sz="2600" dirty="0" smtClean="0">
                <a:latin typeface="Times New Roman"/>
                <a:cs typeface="Times New Roman"/>
              </a:rPr>
              <a:t>Worker security: capability of an individual to </a:t>
            </a:r>
            <a:r>
              <a:rPr lang="en-US" sz="2600" dirty="0" err="1" smtClean="0">
                <a:latin typeface="Times New Roman"/>
                <a:cs typeface="Times New Roman"/>
              </a:rPr>
              <a:t>mantain</a:t>
            </a:r>
            <a:r>
              <a:rPr lang="en-US" sz="2600" dirty="0" smtClean="0">
                <a:latin typeface="Times New Roman"/>
                <a:cs typeface="Times New Roman"/>
              </a:rPr>
              <a:t> an adequate living standard through labor market participation and/or (public or mandatory private) social protection when not in </a:t>
            </a:r>
            <a:r>
              <a:rPr lang="en-US" sz="2600" dirty="0" smtClean="0">
                <a:latin typeface="Times New Roman"/>
                <a:cs typeface="Times New Roman"/>
              </a:rPr>
              <a:t>work</a:t>
            </a:r>
          </a:p>
          <a:p>
            <a:pPr marL="698500">
              <a:spcBef>
                <a:spcPct val="0"/>
              </a:spcBef>
              <a:buNone/>
            </a:pPr>
            <a:r>
              <a:rPr lang="zh-CN" altLang="en-US" sz="2600" dirty="0" smtClean="0">
                <a:latin typeface="Times New Roman"/>
                <a:cs typeface="Times New Roman"/>
              </a:rPr>
              <a:t>     工人</a:t>
            </a:r>
            <a:r>
              <a:rPr lang="zh-CN" altLang="en-US" sz="2600" dirty="0" smtClean="0">
                <a:latin typeface="Times New Roman"/>
                <a:cs typeface="Times New Roman"/>
              </a:rPr>
              <a:t>保障：指个人维持充足生活标准的能力，这种能力通过参与劳动力市场获得；或当无工作时通过（公共或强制性私营）社会保护获得。 </a:t>
            </a:r>
            <a:endParaRPr lang="en-US" sz="2600" dirty="0" smtClean="0">
              <a:latin typeface="Times New Roman"/>
              <a:cs typeface="Times New Roman"/>
            </a:endParaRPr>
          </a:p>
          <a:p>
            <a:pPr marL="698500">
              <a:spcBef>
                <a:spcPct val="0"/>
              </a:spcBef>
              <a:buNone/>
            </a:pPr>
            <a:endParaRPr lang="en-US" sz="2600" dirty="0" smtClean="0">
              <a:latin typeface="Times New Roman"/>
              <a:cs typeface="Times New Roman"/>
            </a:endParaRPr>
          </a:p>
          <a:p>
            <a:pPr marL="698500">
              <a:spcBef>
                <a:spcPts val="1400"/>
              </a:spcBef>
            </a:pPr>
            <a:r>
              <a:rPr lang="en-US" sz="2600" dirty="0" smtClean="0">
                <a:latin typeface="Times New Roman"/>
                <a:cs typeface="Times New Roman"/>
              </a:rPr>
              <a:t>Worker security is given by a combination of employment security, wage security and social </a:t>
            </a:r>
            <a:r>
              <a:rPr lang="en-US" sz="2600" dirty="0" smtClean="0">
                <a:latin typeface="Times New Roman"/>
                <a:cs typeface="Times New Roman"/>
              </a:rPr>
              <a:t>security</a:t>
            </a:r>
          </a:p>
          <a:p>
            <a:pPr marL="698500">
              <a:spcBef>
                <a:spcPct val="0"/>
              </a:spcBef>
              <a:buNone/>
            </a:pPr>
            <a:r>
              <a:rPr lang="en-US" altLang="zh-CN" sz="2600" dirty="0" smtClean="0">
                <a:latin typeface="Times New Roman"/>
                <a:cs typeface="Times New Roman"/>
              </a:rPr>
              <a:t>    </a:t>
            </a:r>
            <a:r>
              <a:rPr lang="zh-CN" altLang="en-US" sz="2600" dirty="0" smtClean="0">
                <a:latin typeface="Times New Roman"/>
                <a:cs typeface="Times New Roman"/>
              </a:rPr>
              <a:t>工人</a:t>
            </a:r>
            <a:r>
              <a:rPr lang="zh-CN" altLang="en-US" sz="2600" dirty="0" smtClean="0">
                <a:latin typeface="Times New Roman"/>
                <a:cs typeface="Times New Roman"/>
              </a:rPr>
              <a:t>保障由就业保障、工资保障和社会保障结合起来提供</a:t>
            </a:r>
            <a:endParaRPr lang="en-US" sz="2600" b="1" dirty="0" smtClean="0">
              <a:latin typeface="Times New Roman"/>
              <a:cs typeface="Times New Roman"/>
            </a:endParaRPr>
          </a:p>
          <a:p>
            <a:pPr marL="698500">
              <a:spcBef>
                <a:spcPts val="1400"/>
              </a:spcBef>
              <a:buNone/>
            </a:pPr>
            <a:endParaRPr lang="en-US" sz="2800" dirty="0" smtClean="0">
              <a:latin typeface="Times New Roman"/>
              <a:cs typeface="Times New Roman"/>
            </a:endParaRPr>
          </a:p>
          <a:p>
            <a:pPr marL="698500" eaLnBrk="1" hangingPunct="1">
              <a:spcBef>
                <a:spcPts val="1400"/>
              </a:spcBef>
            </a:pPr>
            <a:endParaRPr lang="en-US" sz="2800" dirty="0">
              <a:latin typeface="Times New Roman"/>
              <a:cs typeface="Times New Roman"/>
            </a:endParaRPr>
          </a:p>
        </p:txBody>
      </p:sp>
    </p:spTree>
    <p:extLst>
      <p:ext uri="{BB962C8B-B14F-4D97-AF65-F5344CB8AC3E}">
        <p14:creationId xmlns:p14="http://schemas.microsoft.com/office/powerpoint/2010/main" xmlns="" val="370636677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3" name="Rectangle 2"/>
          <p:cNvSpPr>
            <a:spLocks noGrp="1" noChangeArrowheads="1"/>
          </p:cNvSpPr>
          <p:nvPr>
            <p:ph type="body" idx="1"/>
          </p:nvPr>
        </p:nvSpPr>
        <p:spPr>
          <a:xfrm>
            <a:off x="381000" y="1124744"/>
            <a:ext cx="8305800" cy="5161775"/>
          </a:xfrm>
        </p:spPr>
        <p:txBody>
          <a:bodyPr>
            <a:normAutofit fontScale="77500" lnSpcReduction="20000"/>
          </a:bodyPr>
          <a:lstStyle/>
          <a:p>
            <a:pPr algn="ctr">
              <a:buNone/>
            </a:pPr>
            <a:r>
              <a:rPr lang="en-US" b="1" dirty="0" smtClean="0">
                <a:latin typeface="Times New Roman"/>
                <a:cs typeface="Times New Roman"/>
              </a:rPr>
              <a:t>Substitutability </a:t>
            </a:r>
            <a:r>
              <a:rPr lang="en-US" b="1" dirty="0" smtClean="0">
                <a:latin typeface="Times New Roman"/>
                <a:cs typeface="Times New Roman"/>
              </a:rPr>
              <a:t>between security </a:t>
            </a:r>
            <a:r>
              <a:rPr lang="en-US" b="1" dirty="0" smtClean="0">
                <a:latin typeface="Times New Roman"/>
                <a:cs typeface="Times New Roman"/>
              </a:rPr>
              <a:t>dimensions</a:t>
            </a:r>
          </a:p>
          <a:p>
            <a:pPr algn="ctr">
              <a:buNone/>
            </a:pPr>
            <a:r>
              <a:rPr lang="en-US" dirty="0" smtClean="0">
                <a:latin typeface="Gill Sans" charset="0"/>
              </a:rPr>
              <a:t>	</a:t>
            </a:r>
            <a:r>
              <a:rPr lang="zh-CN" altLang="en-US" b="1" dirty="0" smtClean="0">
                <a:latin typeface="Times New Roman"/>
                <a:cs typeface="Times New Roman"/>
              </a:rPr>
              <a:t>保障尺度之间的可</a:t>
            </a:r>
            <a:r>
              <a:rPr lang="zh-CN" altLang="en-US" b="1" dirty="0" smtClean="0">
                <a:latin typeface="Times New Roman"/>
                <a:cs typeface="Times New Roman"/>
              </a:rPr>
              <a:t>替换性</a:t>
            </a:r>
            <a:endParaRPr lang="en-US" b="1" dirty="0" smtClean="0">
              <a:latin typeface="Times New Roman"/>
              <a:cs typeface="Times New Roman"/>
            </a:endParaRPr>
          </a:p>
          <a:p>
            <a:pPr algn="ctr">
              <a:buNone/>
            </a:pPr>
            <a:endParaRPr lang="en-US" b="1" dirty="0" smtClean="0">
              <a:latin typeface="Times New Roman"/>
              <a:cs typeface="Times New Roman"/>
            </a:endParaRPr>
          </a:p>
          <a:p>
            <a:pPr algn="ctr">
              <a:buNone/>
            </a:pPr>
            <a:r>
              <a:rPr lang="en-US" dirty="0" smtClean="0">
                <a:latin typeface="Times New Roman"/>
                <a:cs typeface="Times New Roman"/>
              </a:rPr>
              <a:t>Even if they should take place, interrupted (‘bumpy’) careers do not lead to insecurity per se, provided that when in employment workers earn wages high enough to allow for precautionary savings and income smoothing; or if income-maintenance schemes during periods of no employment or top-up benefits for low incomes allow for the enjoyment of an adequate standard of living</a:t>
            </a:r>
          </a:p>
          <a:p>
            <a:pPr algn="ctr">
              <a:buNone/>
            </a:pPr>
            <a:endParaRPr lang="en-US" b="1" dirty="0" smtClean="0">
              <a:latin typeface="Times New Roman"/>
              <a:cs typeface="Times New Roman"/>
            </a:endParaRPr>
          </a:p>
          <a:p>
            <a:pPr algn="just">
              <a:buNone/>
            </a:pPr>
            <a:r>
              <a:rPr lang="zh-CN" altLang="en-US" dirty="0" smtClean="0">
                <a:latin typeface="Times New Roman"/>
                <a:cs typeface="Times New Roman"/>
              </a:rPr>
              <a:t>   </a:t>
            </a:r>
            <a:r>
              <a:rPr lang="zh-CN" altLang="en-US" sz="2800" dirty="0" smtClean="0">
                <a:latin typeface="Times New Roman"/>
                <a:cs typeface="Times New Roman"/>
              </a:rPr>
              <a:t>职业间歇（“坎坷”）就算会发生，其本身也不会导致无保障的情况，只要工人在就业期间赚取的工资足够进行预防性储蓄和收益平滑；或者通过在非就业期间的收入维持计划及为低收入者提供的追加补助，使工人维持适足的生活水平。</a:t>
            </a:r>
            <a:endParaRPr lang="en-US" sz="2800" dirty="0">
              <a:latin typeface="Times New Roman"/>
              <a:cs typeface="Times New Roman"/>
            </a:endParaRPr>
          </a:p>
        </p:txBody>
      </p:sp>
    </p:spTree>
    <p:extLst>
      <p:ext uri="{BB962C8B-B14F-4D97-AF65-F5344CB8AC3E}">
        <p14:creationId xmlns:p14="http://schemas.microsoft.com/office/powerpoint/2010/main" xmlns="" val="2793406603"/>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2"/>
          <p:cNvSpPr>
            <a:spLocks noGrp="1" noChangeArrowheads="1"/>
          </p:cNvSpPr>
          <p:nvPr>
            <p:ph type="body" idx="1"/>
          </p:nvPr>
        </p:nvSpPr>
        <p:spPr>
          <a:xfrm>
            <a:off x="457200" y="1000108"/>
            <a:ext cx="8229600" cy="5572164"/>
          </a:xfrm>
        </p:spPr>
        <p:txBody>
          <a:bodyPr>
            <a:noAutofit/>
          </a:bodyPr>
          <a:lstStyle/>
          <a:p>
            <a:pPr marL="355600" indent="0" algn="ctr">
              <a:spcBef>
                <a:spcPct val="0"/>
              </a:spcBef>
              <a:buNone/>
            </a:pPr>
            <a:r>
              <a:rPr lang="en-US" sz="2800" b="1" dirty="0" smtClean="0">
                <a:latin typeface="Times New Roman"/>
                <a:cs typeface="Times New Roman"/>
              </a:rPr>
              <a:t>Employment security</a:t>
            </a:r>
          </a:p>
          <a:p>
            <a:pPr marL="355600" indent="0" algn="ctr">
              <a:spcBef>
                <a:spcPct val="0"/>
              </a:spcBef>
              <a:buNone/>
            </a:pPr>
            <a:r>
              <a:rPr lang="zh-CN" altLang="en-US" sz="2400" b="1" dirty="0" smtClean="0">
                <a:latin typeface="Times New Roman"/>
                <a:cs typeface="Times New Roman"/>
              </a:rPr>
              <a:t>就业</a:t>
            </a:r>
            <a:r>
              <a:rPr lang="zh-CN" altLang="en-US" sz="2400" b="1" dirty="0" smtClean="0">
                <a:latin typeface="Times New Roman"/>
                <a:cs typeface="Times New Roman"/>
              </a:rPr>
              <a:t>保障</a:t>
            </a:r>
            <a:endParaRPr lang="en-US" sz="2400" b="1" dirty="0" smtClean="0">
              <a:latin typeface="Times New Roman"/>
              <a:cs typeface="Times New Roman"/>
            </a:endParaRPr>
          </a:p>
          <a:p>
            <a:pPr marL="355600" indent="0" algn="ctr">
              <a:spcBef>
                <a:spcPct val="0"/>
              </a:spcBef>
              <a:buNone/>
            </a:pPr>
            <a:endParaRPr lang="en-US" sz="2400" b="1" dirty="0" smtClean="0">
              <a:latin typeface="Times New Roman"/>
              <a:cs typeface="Times New Roman"/>
            </a:endParaRPr>
          </a:p>
          <a:p>
            <a:pPr marL="355600" indent="0" algn="ctr">
              <a:spcBef>
                <a:spcPct val="0"/>
              </a:spcBef>
              <a:buNone/>
            </a:pPr>
            <a:r>
              <a:rPr lang="en-US" sz="1800" dirty="0" smtClean="0">
                <a:latin typeface="Times New Roman"/>
                <a:cs typeface="Times New Roman"/>
              </a:rPr>
              <a:t>reasonable </a:t>
            </a:r>
            <a:r>
              <a:rPr lang="en-US" sz="1800" dirty="0" smtClean="0">
                <a:latin typeface="Times New Roman"/>
                <a:cs typeface="Times New Roman"/>
              </a:rPr>
              <a:t>expectation of having secure and continuous employment careers, which may entail changing employers and </a:t>
            </a:r>
            <a:r>
              <a:rPr lang="en-US" sz="1800" dirty="0" smtClean="0">
                <a:latin typeface="Times New Roman"/>
                <a:cs typeface="Times New Roman"/>
              </a:rPr>
              <a:t>jobs</a:t>
            </a:r>
            <a:endParaRPr lang="en-US" sz="1800" b="1" dirty="0" smtClean="0">
              <a:latin typeface="Times New Roman"/>
              <a:cs typeface="Times New Roman"/>
            </a:endParaRPr>
          </a:p>
          <a:p>
            <a:pPr marL="355600" indent="0" algn="ctr" eaLnBrk="1" hangingPunct="1">
              <a:spcBef>
                <a:spcPct val="0"/>
              </a:spcBef>
              <a:buNone/>
            </a:pPr>
            <a:r>
              <a:rPr lang="zh-CN" altLang="en-US" sz="1800" dirty="0" smtClean="0">
                <a:latin typeface="Times New Roman"/>
                <a:cs typeface="Times New Roman"/>
              </a:rPr>
              <a:t>对拥有稳定而持续的职业工资进行合理预期，这可能带来雇员和工作的</a:t>
            </a:r>
            <a:r>
              <a:rPr lang="zh-CN" altLang="en-US" sz="1800" dirty="0" smtClean="0">
                <a:latin typeface="Times New Roman"/>
                <a:cs typeface="Times New Roman"/>
              </a:rPr>
              <a:t>变化</a:t>
            </a:r>
            <a:endParaRPr lang="en-US" altLang="zh-CN" sz="1800" dirty="0" smtClean="0">
              <a:latin typeface="Times New Roman"/>
              <a:cs typeface="Times New Roman"/>
            </a:endParaRPr>
          </a:p>
          <a:p>
            <a:pPr marL="355600" indent="0" algn="ctr" eaLnBrk="1" hangingPunct="1">
              <a:spcBef>
                <a:spcPct val="0"/>
              </a:spcBef>
              <a:buNone/>
            </a:pPr>
            <a:endParaRPr lang="en-US" sz="1800" dirty="0">
              <a:latin typeface="Times New Roman"/>
              <a:cs typeface="Times New Roman"/>
            </a:endParaRPr>
          </a:p>
          <a:p>
            <a:pPr marL="355600" indent="0">
              <a:spcBef>
                <a:spcPts val="1300"/>
              </a:spcBef>
              <a:buNone/>
            </a:pPr>
            <a:r>
              <a:rPr lang="en-US" sz="1800" b="1" dirty="0" smtClean="0">
                <a:latin typeface="Times New Roman"/>
                <a:cs typeface="Times New Roman"/>
              </a:rPr>
              <a:t>Employment continuity</a:t>
            </a:r>
            <a:r>
              <a:rPr lang="en-US" sz="1800" dirty="0" smtClean="0">
                <a:latin typeface="Times New Roman"/>
                <a:cs typeface="Times New Roman"/>
              </a:rPr>
              <a:t> is a matter of</a:t>
            </a:r>
            <a:r>
              <a:rPr lang="en-US" sz="1800" dirty="0" smtClean="0">
                <a:latin typeface="Times New Roman"/>
                <a:cs typeface="Times New Roman"/>
              </a:rPr>
              <a:t>:</a:t>
            </a:r>
          </a:p>
          <a:p>
            <a:pPr marL="355600" indent="0">
              <a:spcBef>
                <a:spcPts val="1300"/>
              </a:spcBef>
              <a:buNone/>
            </a:pPr>
            <a:r>
              <a:rPr lang="zh-CN" altLang="en-US" sz="1800" b="1" dirty="0" smtClean="0">
                <a:latin typeface="Times New Roman"/>
                <a:cs typeface="Times New Roman"/>
              </a:rPr>
              <a:t>就业连续性</a:t>
            </a:r>
            <a:r>
              <a:rPr lang="zh-CN" altLang="en-US" sz="1800" dirty="0" smtClean="0">
                <a:latin typeface="Times New Roman"/>
                <a:cs typeface="Times New Roman"/>
              </a:rPr>
              <a:t>指的是</a:t>
            </a:r>
            <a:r>
              <a:rPr lang="zh-CN" altLang="en-US" sz="1800" dirty="0" smtClean="0">
                <a:latin typeface="Times New Roman"/>
                <a:cs typeface="Times New Roman"/>
              </a:rPr>
              <a:t>：</a:t>
            </a:r>
            <a:endParaRPr lang="en-US" sz="1800" dirty="0" smtClean="0">
              <a:latin typeface="Times New Roman"/>
              <a:cs typeface="Times New Roman"/>
            </a:endParaRPr>
          </a:p>
          <a:p>
            <a:pPr marL="1041400" lvl="1">
              <a:spcBef>
                <a:spcPts val="1300"/>
              </a:spcBef>
            </a:pPr>
            <a:r>
              <a:rPr lang="en-US" sz="1800" dirty="0" smtClean="0">
                <a:latin typeface="Times New Roman"/>
                <a:cs typeface="Times New Roman"/>
              </a:rPr>
              <a:t>duration of the </a:t>
            </a:r>
            <a:r>
              <a:rPr lang="en-US" sz="1800" dirty="0" smtClean="0">
                <a:latin typeface="Times New Roman"/>
                <a:cs typeface="Times New Roman"/>
              </a:rPr>
              <a:t>contracts </a:t>
            </a:r>
            <a:r>
              <a:rPr lang="zh-CN" altLang="en-US" sz="1800" dirty="0" smtClean="0">
                <a:latin typeface="Times New Roman"/>
                <a:cs typeface="Times New Roman"/>
              </a:rPr>
              <a:t>合同</a:t>
            </a:r>
            <a:r>
              <a:rPr lang="zh-CN" altLang="en-US" sz="1800" dirty="0" smtClean="0">
                <a:latin typeface="Times New Roman"/>
                <a:cs typeface="Times New Roman"/>
              </a:rPr>
              <a:t>的</a:t>
            </a:r>
            <a:r>
              <a:rPr lang="zh-CN" altLang="en-US" sz="1800" dirty="0" smtClean="0">
                <a:latin typeface="Times New Roman"/>
                <a:cs typeface="Times New Roman"/>
              </a:rPr>
              <a:t>有效期限</a:t>
            </a:r>
            <a:endParaRPr lang="en-US" sz="1800" dirty="0" smtClean="0">
              <a:latin typeface="Times New Roman"/>
              <a:cs typeface="Times New Roman"/>
            </a:endParaRPr>
          </a:p>
          <a:p>
            <a:pPr marL="1041400" lvl="1">
              <a:spcBef>
                <a:spcPts val="1300"/>
              </a:spcBef>
            </a:pPr>
            <a:r>
              <a:rPr lang="en-US" sz="1800" dirty="0" smtClean="0">
                <a:latin typeface="Times New Roman"/>
                <a:cs typeface="Times New Roman"/>
              </a:rPr>
              <a:t>frequency of job-to-job </a:t>
            </a:r>
            <a:r>
              <a:rPr lang="en-US" sz="1800" dirty="0" smtClean="0">
                <a:latin typeface="Times New Roman"/>
                <a:cs typeface="Times New Roman"/>
              </a:rPr>
              <a:t>transitions </a:t>
            </a:r>
            <a:r>
              <a:rPr lang="zh-CN" altLang="en-US" sz="1800" dirty="0" smtClean="0">
                <a:latin typeface="Times New Roman"/>
                <a:cs typeface="Times New Roman"/>
              </a:rPr>
              <a:t>工作</a:t>
            </a:r>
            <a:r>
              <a:rPr lang="zh-CN" altLang="en-US" sz="1800" dirty="0" smtClean="0">
                <a:latin typeface="Times New Roman"/>
                <a:cs typeface="Times New Roman"/>
              </a:rPr>
              <a:t>到工作之间的转换</a:t>
            </a:r>
            <a:r>
              <a:rPr lang="zh-CN" altLang="en-US" sz="1800" dirty="0" smtClean="0">
                <a:latin typeface="Times New Roman"/>
                <a:cs typeface="Times New Roman"/>
              </a:rPr>
              <a:t>频率</a:t>
            </a:r>
            <a:endParaRPr lang="en-US" sz="1800" dirty="0" smtClean="0">
              <a:latin typeface="Times New Roman"/>
              <a:cs typeface="Times New Roman"/>
            </a:endParaRPr>
          </a:p>
          <a:p>
            <a:pPr marL="1041400" lvl="1">
              <a:spcBef>
                <a:spcPts val="1300"/>
              </a:spcBef>
            </a:pPr>
            <a:r>
              <a:rPr lang="en-US" sz="1800" dirty="0" smtClean="0">
                <a:latin typeface="Times New Roman"/>
                <a:cs typeface="Times New Roman"/>
              </a:rPr>
              <a:t>duration of </a:t>
            </a:r>
            <a:r>
              <a:rPr lang="en-US" sz="1800" dirty="0" smtClean="0">
                <a:latin typeface="Times New Roman"/>
                <a:cs typeface="Times New Roman"/>
              </a:rPr>
              <a:t>non-employment</a:t>
            </a:r>
            <a:r>
              <a:rPr lang="zh-CN" altLang="en-US" sz="1800" dirty="0" smtClean="0">
                <a:latin typeface="Times New Roman"/>
                <a:cs typeface="Times New Roman"/>
              </a:rPr>
              <a:t>非就业</a:t>
            </a:r>
            <a:r>
              <a:rPr lang="zh-CN" altLang="en-US" sz="1800" dirty="0" smtClean="0">
                <a:latin typeface="Times New Roman"/>
                <a:cs typeface="Times New Roman"/>
              </a:rPr>
              <a:t>期间</a:t>
            </a:r>
            <a:endParaRPr lang="en-US" sz="1800" dirty="0" smtClean="0">
              <a:latin typeface="Times New Roman"/>
              <a:cs typeface="Times New Roman"/>
            </a:endParaRPr>
          </a:p>
          <a:p>
            <a:pPr marL="1041400" lvl="1">
              <a:spcBef>
                <a:spcPts val="1300"/>
              </a:spcBef>
            </a:pPr>
            <a:r>
              <a:rPr lang="en-US" sz="1800" dirty="0" smtClean="0">
                <a:latin typeface="Times New Roman"/>
                <a:cs typeface="Times New Roman"/>
              </a:rPr>
              <a:t>frequency of transitions towards contracts with longer </a:t>
            </a:r>
            <a:r>
              <a:rPr lang="en-US" sz="1800" dirty="0" smtClean="0">
                <a:latin typeface="Times New Roman"/>
                <a:cs typeface="Times New Roman"/>
              </a:rPr>
              <a:t>duration</a:t>
            </a:r>
            <a:r>
              <a:rPr lang="zh-CN" altLang="en-US" sz="1800" dirty="0" smtClean="0">
                <a:latin typeface="Times New Roman"/>
                <a:cs typeface="Times New Roman"/>
              </a:rPr>
              <a:t>向期限更长的合同转换的频率</a:t>
            </a:r>
            <a:endParaRPr lang="en-US" sz="1800" dirty="0" smtClean="0">
              <a:latin typeface="Times New Roman"/>
              <a:cs typeface="Times New Roman"/>
            </a:endParaRPr>
          </a:p>
          <a:p>
            <a:pPr marL="1041400" lvl="1">
              <a:spcBef>
                <a:spcPts val="1300"/>
              </a:spcBef>
              <a:buNone/>
            </a:pPr>
            <a:endParaRPr lang="en-US" sz="1800" dirty="0" smtClean="0">
              <a:latin typeface="Times New Roman"/>
              <a:cs typeface="Times New Roman"/>
            </a:endParaRPr>
          </a:p>
        </p:txBody>
      </p:sp>
    </p:spTree>
    <p:extLst>
      <p:ext uri="{BB962C8B-B14F-4D97-AF65-F5344CB8AC3E}">
        <p14:creationId xmlns:p14="http://schemas.microsoft.com/office/powerpoint/2010/main" xmlns="" val="1018810235"/>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Rectangle 2"/>
          <p:cNvSpPr>
            <a:spLocks noGrp="1" noChangeArrowheads="1"/>
          </p:cNvSpPr>
          <p:nvPr>
            <p:ph type="body" idx="1"/>
          </p:nvPr>
        </p:nvSpPr>
        <p:spPr>
          <a:xfrm>
            <a:off x="428596" y="1124744"/>
            <a:ext cx="8501122" cy="5518966"/>
          </a:xfrm>
        </p:spPr>
        <p:txBody>
          <a:bodyPr>
            <a:normAutofit fontScale="55000" lnSpcReduction="20000"/>
          </a:bodyPr>
          <a:lstStyle/>
          <a:p>
            <a:pPr marL="158750" lvl="1" indent="0" algn="ctr">
              <a:spcBef>
                <a:spcPct val="0"/>
              </a:spcBef>
              <a:buSzPct val="9900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400" b="1" dirty="0" smtClean="0">
                <a:latin typeface="Times New Roman"/>
                <a:cs typeface="Times New Roman"/>
              </a:rPr>
              <a:t>2012</a:t>
            </a:r>
            <a:r>
              <a:rPr lang="zh-CN" altLang="en-US" sz="2400" b="1" dirty="0" smtClean="0">
                <a:latin typeface="Times New Roman"/>
                <a:cs typeface="Times New Roman"/>
              </a:rPr>
              <a:t>年以前，意大利</a:t>
            </a:r>
            <a:endParaRPr lang="en-US" sz="2400" b="1" dirty="0" smtClean="0">
              <a:latin typeface="Times New Roman"/>
              <a:cs typeface="Times New Roman"/>
            </a:endParaRPr>
          </a:p>
          <a:p>
            <a:pPr marL="158750" lvl="1" indent="0" algn="ctr">
              <a:spcBef>
                <a:spcPct val="0"/>
              </a:spcBef>
              <a:buSzPct val="9900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2400" b="1" dirty="0" smtClean="0">
              <a:latin typeface="Times New Roman"/>
              <a:cs typeface="Times New Roman"/>
            </a:endParaRPr>
          </a:p>
          <a:p>
            <a:pPr marL="158750" lvl="1" indent="0" algn="ctr">
              <a:spcBef>
                <a:spcPct val="0"/>
              </a:spcBef>
              <a:buSzPct val="9900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400" b="1" dirty="0" smtClean="0">
                <a:latin typeface="Times New Roman"/>
                <a:cs typeface="Times New Roman"/>
              </a:rPr>
              <a:t>Italy</a:t>
            </a:r>
            <a:r>
              <a:rPr lang="en-US" sz="2400" b="1" dirty="0" smtClean="0">
                <a:latin typeface="Times New Roman"/>
                <a:cs typeface="Times New Roman"/>
              </a:rPr>
              <a:t>, before 2012</a:t>
            </a:r>
          </a:p>
          <a:p>
            <a:pPr marL="158750" lvl="1" indent="0" algn="ctr">
              <a:spcBef>
                <a:spcPct val="0"/>
              </a:spcBef>
              <a:buSzPct val="9900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2400" b="1" dirty="0" smtClean="0">
              <a:latin typeface="Times New Roman"/>
              <a:cs typeface="Times New Roman"/>
            </a:endParaRPr>
          </a:p>
          <a:p>
            <a:pPr marL="444500" lvl="1">
              <a:spcBef>
                <a:spcPct val="0"/>
              </a:spcBef>
              <a:buSzPct val="99000"/>
              <a:buFont typeface="Gill Sans" charset="0"/>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400" dirty="0" smtClean="0">
                <a:latin typeface="Times New Roman"/>
                <a:cs typeface="Times New Roman"/>
              </a:rPr>
              <a:t>fixed-term contracts have shorter durations than open-ended ones (but open-ended contracts are far from being ’permanent’)</a:t>
            </a:r>
          </a:p>
          <a:p>
            <a:pPr marL="444500" lvl="1">
              <a:spcBef>
                <a:spcPts val="1300"/>
              </a:spcBef>
              <a:buSzPct val="9900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zh-CN" altLang="en-US" sz="2400" dirty="0" smtClean="0">
                <a:latin typeface="Times New Roman"/>
                <a:cs typeface="Times New Roman"/>
              </a:rPr>
              <a:t>       固定</a:t>
            </a:r>
            <a:r>
              <a:rPr lang="zh-CN" altLang="en-US" sz="2400" dirty="0" smtClean="0">
                <a:latin typeface="Times New Roman"/>
                <a:cs typeface="Times New Roman"/>
              </a:rPr>
              <a:t>期限合同持续时间比开放式合同短（但开放式合同远非“永远不变” </a:t>
            </a:r>
            <a:r>
              <a:rPr lang="zh-CN" altLang="en-US" sz="2400" dirty="0" smtClean="0">
                <a:latin typeface="Times New Roman"/>
                <a:cs typeface="Times New Roman"/>
              </a:rPr>
              <a:t>）</a:t>
            </a:r>
            <a:endParaRPr lang="en-US" altLang="zh-CN" sz="2400" dirty="0" smtClean="0">
              <a:latin typeface="Times New Roman"/>
              <a:cs typeface="Times New Roman"/>
            </a:endParaRPr>
          </a:p>
          <a:p>
            <a:pPr marL="444500" lvl="1">
              <a:spcBef>
                <a:spcPts val="1300"/>
              </a:spcBef>
              <a:buSzPct val="9900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altLang="zh-CN" sz="2400" dirty="0" smtClean="0">
                <a:latin typeface="Times New Roman"/>
                <a:cs typeface="Times New Roman"/>
              </a:rPr>
              <a:t>2.    </a:t>
            </a:r>
            <a:r>
              <a:rPr lang="en-US" sz="2400" dirty="0" smtClean="0">
                <a:latin typeface="Times New Roman"/>
                <a:cs typeface="Times New Roman"/>
              </a:rPr>
              <a:t>fixed-term </a:t>
            </a:r>
            <a:r>
              <a:rPr lang="en-US" sz="2400" dirty="0" smtClean="0">
                <a:latin typeface="Times New Roman"/>
                <a:cs typeface="Times New Roman"/>
              </a:rPr>
              <a:t>workers (temps) are roughly as likely as standard workers to enter non-employment when the job spell ends, or even slightly better </a:t>
            </a:r>
            <a:r>
              <a:rPr lang="en-US" sz="2400" dirty="0" smtClean="0">
                <a:latin typeface="Times New Roman"/>
                <a:cs typeface="Times New Roman"/>
              </a:rPr>
              <a:t>off</a:t>
            </a:r>
          </a:p>
          <a:p>
            <a:pPr marL="444500" lvl="1">
              <a:spcBef>
                <a:spcPts val="1300"/>
              </a:spcBef>
              <a:buSzPct val="9900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zh-CN" altLang="en-US" sz="2400" dirty="0" smtClean="0">
                <a:latin typeface="Times New Roman"/>
                <a:cs typeface="Times New Roman"/>
              </a:rPr>
              <a:t>       工作</a:t>
            </a:r>
            <a:r>
              <a:rPr lang="zh-CN" altLang="en-US" sz="2400" dirty="0" smtClean="0">
                <a:latin typeface="Times New Roman"/>
                <a:cs typeface="Times New Roman"/>
              </a:rPr>
              <a:t>期限一到，固定期限工人（临时工）同标准合同工人基本一样，进入非就业状态，情况甚至可能略好</a:t>
            </a:r>
            <a:endParaRPr lang="en-US" altLang="zh-CN" sz="2400" dirty="0" smtClean="0">
              <a:latin typeface="Times New Roman"/>
              <a:cs typeface="Times New Roman"/>
            </a:endParaRPr>
          </a:p>
          <a:p>
            <a:pPr marL="615950" lvl="1" indent="-457200">
              <a:spcBef>
                <a:spcPts val="1300"/>
              </a:spcBef>
              <a:buSzPct val="9900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400" dirty="0" smtClean="0">
                <a:latin typeface="Times New Roman"/>
                <a:cs typeface="Times New Roman"/>
              </a:rPr>
              <a:t>3.    temps </a:t>
            </a:r>
            <a:r>
              <a:rPr lang="en-US" sz="2400" dirty="0" smtClean="0">
                <a:latin typeface="Times New Roman"/>
                <a:cs typeface="Times New Roman"/>
              </a:rPr>
              <a:t>experience on average non-employment spells of shorter </a:t>
            </a:r>
            <a:r>
              <a:rPr lang="en-US" sz="2400" dirty="0" smtClean="0">
                <a:latin typeface="Times New Roman"/>
                <a:cs typeface="Times New Roman"/>
              </a:rPr>
              <a:t>duration</a:t>
            </a:r>
          </a:p>
          <a:p>
            <a:pPr marL="615950" lvl="1" indent="-457200">
              <a:spcBef>
                <a:spcPts val="1300"/>
              </a:spcBef>
              <a:buSzPct val="9900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zh-CN" altLang="en-US" sz="2400" dirty="0" smtClean="0">
                <a:latin typeface="Times New Roman"/>
                <a:cs typeface="Times New Roman"/>
              </a:rPr>
              <a:t>       平均</a:t>
            </a:r>
            <a:r>
              <a:rPr lang="zh-CN" altLang="en-US" sz="2400" dirty="0" smtClean="0">
                <a:latin typeface="Times New Roman"/>
                <a:cs typeface="Times New Roman"/>
              </a:rPr>
              <a:t>非就业期间较短的临时工</a:t>
            </a:r>
            <a:r>
              <a:rPr lang="zh-CN" altLang="en-US" sz="2400" dirty="0" smtClean="0">
                <a:latin typeface="Times New Roman"/>
                <a:cs typeface="Times New Roman"/>
              </a:rPr>
              <a:t>体验</a:t>
            </a:r>
            <a:endParaRPr lang="en-US" sz="2400" dirty="0" smtClean="0">
              <a:latin typeface="Times New Roman"/>
              <a:cs typeface="Times New Roman"/>
            </a:endParaRPr>
          </a:p>
          <a:p>
            <a:pPr marL="444500" lvl="1">
              <a:spcBef>
                <a:spcPts val="1300"/>
              </a:spcBef>
              <a:buSzPct val="9900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400" dirty="0" smtClean="0">
                <a:latin typeface="Times New Roman"/>
                <a:cs typeface="Times New Roman"/>
              </a:rPr>
              <a:t>4.    (2</a:t>
            </a:r>
            <a:r>
              <a:rPr lang="en-US" sz="2400" dirty="0" smtClean="0">
                <a:latin typeface="Times New Roman"/>
                <a:cs typeface="Times New Roman"/>
              </a:rPr>
              <a:t>) and (3) are not sufficient to compensate for (1</a:t>
            </a:r>
            <a:r>
              <a:rPr lang="en-US" sz="2400" dirty="0" smtClean="0">
                <a:latin typeface="Times New Roman"/>
                <a:cs typeface="Times New Roman"/>
              </a:rPr>
              <a:t>)</a:t>
            </a:r>
          </a:p>
          <a:p>
            <a:pPr marL="444500" lvl="1">
              <a:spcBef>
                <a:spcPts val="1300"/>
              </a:spcBef>
              <a:buSzPct val="9900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400" dirty="0" smtClean="0">
                <a:latin typeface="Times New Roman"/>
                <a:cs typeface="Times New Roman"/>
              </a:rPr>
              <a:t> </a:t>
            </a:r>
            <a:r>
              <a:rPr lang="en-US" sz="2400" dirty="0" smtClean="0">
                <a:latin typeface="Times New Roman"/>
                <a:cs typeface="Times New Roman"/>
              </a:rPr>
              <a:t>      (</a:t>
            </a:r>
            <a:r>
              <a:rPr lang="en-US" sz="2400" dirty="0" smtClean="0">
                <a:latin typeface="Times New Roman"/>
                <a:cs typeface="Times New Roman"/>
              </a:rPr>
              <a:t>2) </a:t>
            </a:r>
            <a:r>
              <a:rPr lang="zh-CN" altLang="en-US" sz="2400" dirty="0" smtClean="0">
                <a:latin typeface="Times New Roman"/>
                <a:cs typeface="Times New Roman"/>
              </a:rPr>
              <a:t>和</a:t>
            </a:r>
            <a:r>
              <a:rPr lang="en-US" sz="2400" dirty="0" smtClean="0">
                <a:latin typeface="Times New Roman"/>
                <a:cs typeface="Times New Roman"/>
              </a:rPr>
              <a:t> (3) </a:t>
            </a:r>
            <a:r>
              <a:rPr lang="zh-CN" altLang="en-US" sz="2400" dirty="0" smtClean="0">
                <a:latin typeface="Times New Roman"/>
                <a:cs typeface="Times New Roman"/>
              </a:rPr>
              <a:t>不足以对 </a:t>
            </a:r>
            <a:r>
              <a:rPr lang="en-US" sz="2400" dirty="0" smtClean="0">
                <a:latin typeface="Times New Roman"/>
                <a:cs typeface="Times New Roman"/>
              </a:rPr>
              <a:t>(1) </a:t>
            </a:r>
            <a:r>
              <a:rPr lang="zh-CN" altLang="en-US" sz="2400" dirty="0" smtClean="0">
                <a:latin typeface="Times New Roman"/>
                <a:cs typeface="Times New Roman"/>
              </a:rPr>
              <a:t>进行</a:t>
            </a:r>
            <a:r>
              <a:rPr lang="zh-CN" altLang="en-US" sz="2400" dirty="0" smtClean="0">
                <a:latin typeface="Times New Roman"/>
                <a:cs typeface="Times New Roman"/>
              </a:rPr>
              <a:t>补偿</a:t>
            </a:r>
            <a:endParaRPr lang="en-US" sz="2400" dirty="0" smtClean="0">
              <a:latin typeface="Times New Roman"/>
              <a:cs typeface="Times New Roman"/>
            </a:endParaRPr>
          </a:p>
          <a:p>
            <a:pPr marL="444500" lvl="1">
              <a:spcBef>
                <a:spcPts val="1300"/>
              </a:spcBef>
              <a:buSzPct val="9900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400" dirty="0" smtClean="0">
                <a:latin typeface="Times New Roman"/>
                <a:cs typeface="Times New Roman"/>
              </a:rPr>
              <a:t>5.   moreover</a:t>
            </a:r>
            <a:r>
              <a:rPr lang="en-US" sz="2400" dirty="0" smtClean="0">
                <a:latin typeface="Times New Roman"/>
                <a:cs typeface="Times New Roman"/>
              </a:rPr>
              <a:t>, temps are more likely to get other fixed-term contracts (than open-ended ones</a:t>
            </a:r>
            <a:r>
              <a:rPr lang="en-US" sz="2400" dirty="0" smtClean="0">
                <a:latin typeface="Times New Roman"/>
                <a:cs typeface="Times New Roman"/>
              </a:rPr>
              <a:t>)</a:t>
            </a:r>
          </a:p>
          <a:p>
            <a:pPr marL="444500" lvl="1">
              <a:spcBef>
                <a:spcPts val="1300"/>
              </a:spcBef>
              <a:buSzPct val="9900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zh-CN" altLang="en-US" sz="2400" dirty="0" smtClean="0">
                <a:latin typeface="Times New Roman"/>
                <a:cs typeface="Times New Roman"/>
              </a:rPr>
              <a:t>      另外</a:t>
            </a:r>
            <a:r>
              <a:rPr lang="zh-CN" altLang="en-US" sz="2400" dirty="0" smtClean="0">
                <a:latin typeface="Times New Roman"/>
                <a:cs typeface="Times New Roman"/>
              </a:rPr>
              <a:t>，临时工更可能得到其他固定期限合同（与开放式合同相比</a:t>
            </a:r>
            <a:r>
              <a:rPr lang="zh-CN" altLang="en-US" sz="2400" dirty="0" smtClean="0">
                <a:latin typeface="Times New Roman"/>
                <a:cs typeface="Times New Roman"/>
              </a:rPr>
              <a:t>）</a:t>
            </a:r>
            <a:endParaRPr lang="en-US" sz="2400" dirty="0" smtClean="0">
              <a:latin typeface="Times New Roman"/>
              <a:cs typeface="Times New Roman"/>
            </a:endParaRPr>
          </a:p>
          <a:p>
            <a:pPr marL="0" indent="0">
              <a:spcBef>
                <a:spcPts val="2000"/>
              </a:spcBef>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400" dirty="0" smtClean="0">
                <a:latin typeface="Times New Roman"/>
                <a:cs typeface="Times New Roman"/>
              </a:rPr>
              <a:t>Thus, fixed-term jobs are associated to lower </a:t>
            </a:r>
            <a:r>
              <a:rPr lang="en-US" sz="2400" dirty="0" smtClean="0">
                <a:solidFill>
                  <a:srgbClr val="0000FF"/>
                </a:solidFill>
                <a:latin typeface="Times New Roman"/>
                <a:cs typeface="Times New Roman"/>
              </a:rPr>
              <a:t>employment </a:t>
            </a:r>
            <a:r>
              <a:rPr lang="en-US" sz="2400" dirty="0" smtClean="0">
                <a:solidFill>
                  <a:srgbClr val="0000FF"/>
                </a:solidFill>
                <a:latin typeface="Times New Roman"/>
                <a:cs typeface="Times New Roman"/>
              </a:rPr>
              <a:t>security</a:t>
            </a:r>
          </a:p>
          <a:p>
            <a:pPr marL="0" indent="0">
              <a:spcBef>
                <a:spcPts val="2000"/>
              </a:spcBef>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zh-CN" altLang="en-US" sz="2400" dirty="0" smtClean="0">
                <a:latin typeface="Times New Roman"/>
                <a:cs typeface="Times New Roman"/>
              </a:rPr>
              <a:t>因此，固定期限工作是与较低的</a:t>
            </a:r>
            <a:r>
              <a:rPr lang="zh-CN" altLang="en-US" sz="2400" dirty="0" smtClean="0">
                <a:solidFill>
                  <a:srgbClr val="0000FF"/>
                </a:solidFill>
                <a:latin typeface="Times New Roman"/>
                <a:cs typeface="Times New Roman"/>
              </a:rPr>
              <a:t>就业保障</a:t>
            </a:r>
            <a:r>
              <a:rPr lang="zh-CN" altLang="en-US" sz="2400" dirty="0" smtClean="0">
                <a:latin typeface="Times New Roman"/>
                <a:cs typeface="Times New Roman"/>
              </a:rPr>
              <a:t>相联系的</a:t>
            </a:r>
            <a:endParaRPr lang="en-US" sz="2400" dirty="0" smtClean="0">
              <a:solidFill>
                <a:srgbClr val="0000FF"/>
              </a:solidFill>
              <a:latin typeface="Times New Roman"/>
              <a:cs typeface="Times New Roman"/>
            </a:endParaRPr>
          </a:p>
          <a:p>
            <a:pPr marL="0" indent="0">
              <a:spcBef>
                <a:spcPts val="2000"/>
              </a:spcBef>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2400" dirty="0" smtClean="0">
              <a:solidFill>
                <a:srgbClr val="0000FF"/>
              </a:solidFill>
              <a:latin typeface="Times New Roman"/>
              <a:cs typeface="Times New Roman"/>
            </a:endParaRPr>
          </a:p>
          <a:p>
            <a:pPr marL="158750" lvl="1" indent="0" algn="ctr">
              <a:spcBef>
                <a:spcPct val="0"/>
              </a:spcBef>
              <a:buSzPct val="9900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2400" b="1" dirty="0" smtClean="0">
              <a:latin typeface="Times New Roman"/>
              <a:cs typeface="Times New Roman"/>
            </a:endParaRPr>
          </a:p>
          <a:p>
            <a:pPr marL="158750" lvl="1" indent="0" algn="ctr">
              <a:spcBef>
                <a:spcPct val="0"/>
              </a:spcBef>
              <a:buSzPct val="9900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2400" b="1" dirty="0" smtClean="0">
              <a:latin typeface="Times New Roman"/>
              <a:cs typeface="Times New Roman"/>
            </a:endParaRPr>
          </a:p>
          <a:p>
            <a:pPr marL="444500" lvl="1" eaLnBrk="1" hangingPunct="1">
              <a:spcBef>
                <a:spcPct val="0"/>
              </a:spcBef>
              <a:buSzPct val="99000"/>
              <a:buFont typeface="Gill Sans" charset="0"/>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2400" dirty="0">
              <a:latin typeface="Times New Roman"/>
              <a:cs typeface="Times New Roman"/>
            </a:endParaRPr>
          </a:p>
          <a:p>
            <a:pPr marL="444500" lvl="1">
              <a:spcBef>
                <a:spcPts val="1300"/>
              </a:spcBef>
              <a:buSzPct val="99000"/>
              <a:buFont typeface="Gill Sans" charset="0"/>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2400" dirty="0" smtClean="0">
              <a:latin typeface="Times New Roman"/>
              <a:cs typeface="Times New Roman"/>
            </a:endParaRPr>
          </a:p>
        </p:txBody>
      </p:sp>
    </p:spTree>
    <p:extLst>
      <p:ext uri="{BB962C8B-B14F-4D97-AF65-F5344CB8AC3E}">
        <p14:creationId xmlns:p14="http://schemas.microsoft.com/office/powerpoint/2010/main" xmlns="" val="34065300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3" name="Segnaposto contenuto 2"/>
          <p:cNvSpPr>
            <a:spLocks noGrp="1"/>
          </p:cNvSpPr>
          <p:nvPr>
            <p:ph idx="1"/>
          </p:nvPr>
        </p:nvSpPr>
        <p:spPr>
          <a:xfrm>
            <a:off x="838200" y="1196752"/>
            <a:ext cx="7366000" cy="5465986"/>
          </a:xfrm>
        </p:spPr>
        <p:txBody>
          <a:bodyPr>
            <a:normAutofit fontScale="70000" lnSpcReduction="20000"/>
          </a:bodyPr>
          <a:lstStyle/>
          <a:p>
            <a:pPr marL="0" indent="0" algn="ctr">
              <a:buNone/>
            </a:pPr>
            <a:r>
              <a:rPr lang="it-IT" sz="2800" b="1" dirty="0" smtClean="0">
                <a:latin typeface="Times New Roman"/>
                <a:cs typeface="Times New Roman"/>
              </a:rPr>
              <a:t>Employment security: comparative </a:t>
            </a:r>
            <a:r>
              <a:rPr lang="it-IT" sz="2800" b="1" dirty="0" smtClean="0">
                <a:latin typeface="Times New Roman"/>
                <a:cs typeface="Times New Roman"/>
              </a:rPr>
              <a:t>findings</a:t>
            </a:r>
          </a:p>
          <a:p>
            <a:pPr marL="0" indent="0" algn="ctr">
              <a:buNone/>
            </a:pPr>
            <a:r>
              <a:rPr lang="zh-CN" altLang="en-US" sz="2800" b="1" dirty="0" smtClean="0">
                <a:latin typeface="Times New Roman"/>
                <a:cs typeface="Times New Roman"/>
              </a:rPr>
              <a:t>就业保障：比较</a:t>
            </a:r>
            <a:r>
              <a:rPr lang="zh-CN" altLang="en-US" sz="2800" b="1" dirty="0" smtClean="0">
                <a:latin typeface="Times New Roman"/>
                <a:cs typeface="Times New Roman"/>
              </a:rPr>
              <a:t>结果</a:t>
            </a:r>
            <a:endParaRPr lang="it-IT" sz="2800" b="1" dirty="0" smtClean="0">
              <a:latin typeface="Times New Roman"/>
              <a:cs typeface="Times New Roman"/>
            </a:endParaRPr>
          </a:p>
          <a:p>
            <a:pPr marL="0" indent="0" algn="ctr">
              <a:buNone/>
            </a:pPr>
            <a:endParaRPr lang="it-IT" sz="2800" b="1" dirty="0" smtClean="0">
              <a:latin typeface="Times New Roman"/>
              <a:cs typeface="Times New Roman"/>
            </a:endParaRPr>
          </a:p>
          <a:p>
            <a:endParaRPr lang="it-IT" sz="2800" dirty="0" smtClean="0">
              <a:latin typeface="Times New Roman"/>
              <a:cs typeface="Times New Roman"/>
            </a:endParaRPr>
          </a:p>
          <a:p>
            <a:r>
              <a:rPr lang="it-IT" sz="2800" dirty="0" smtClean="0">
                <a:latin typeface="Times New Roman"/>
                <a:cs typeface="Times New Roman"/>
              </a:rPr>
              <a:t>Wrt open-ended ones, fixed-term contracts tend to entail negative effects on employment continuity, but in different </a:t>
            </a:r>
            <a:r>
              <a:rPr lang="it-IT" sz="2800" dirty="0" smtClean="0">
                <a:latin typeface="Times New Roman"/>
                <a:cs typeface="Times New Roman"/>
              </a:rPr>
              <a:t>degrees</a:t>
            </a:r>
          </a:p>
          <a:p>
            <a:pPr>
              <a:buNone/>
            </a:pPr>
            <a:r>
              <a:rPr lang="zh-CN" altLang="en-US" sz="2800" dirty="0" smtClean="0">
                <a:latin typeface="Times New Roman"/>
                <a:cs typeface="Times New Roman"/>
              </a:rPr>
              <a:t>      相对</a:t>
            </a:r>
            <a:r>
              <a:rPr lang="zh-CN" altLang="en-US" sz="2800" dirty="0" smtClean="0">
                <a:latin typeface="Times New Roman"/>
                <a:cs typeface="Times New Roman"/>
              </a:rPr>
              <a:t>于开放式合同，固定期限合同往往对就业连续性产生不利的影响，但程度各不相同</a:t>
            </a:r>
            <a:endParaRPr lang="it-IT" sz="2800" dirty="0" smtClean="0">
              <a:latin typeface="Times New Roman"/>
              <a:cs typeface="Times New Roman"/>
            </a:endParaRPr>
          </a:p>
          <a:p>
            <a:pPr>
              <a:buNone/>
            </a:pPr>
            <a:endParaRPr lang="it-IT" sz="2800" dirty="0" smtClean="0">
              <a:latin typeface="Times New Roman"/>
              <a:cs typeface="Times New Roman"/>
            </a:endParaRPr>
          </a:p>
          <a:p>
            <a:r>
              <a:rPr lang="it-IT" sz="2800" dirty="0" smtClean="0">
                <a:latin typeface="Times New Roman"/>
                <a:cs typeface="Times New Roman"/>
              </a:rPr>
              <a:t>In Germany fixed-term employment not too detrimental for career; </a:t>
            </a:r>
            <a:r>
              <a:rPr lang="it-IT" sz="2800" i="1" dirty="0" smtClean="0">
                <a:latin typeface="Times New Roman"/>
                <a:cs typeface="Times New Roman"/>
              </a:rPr>
              <a:t>exception: </a:t>
            </a:r>
            <a:r>
              <a:rPr lang="it-IT" sz="2800" i="1" dirty="0" smtClean="0">
                <a:latin typeface="Times New Roman"/>
                <a:cs typeface="Times New Roman"/>
              </a:rPr>
              <a:t>TAW</a:t>
            </a:r>
          </a:p>
          <a:p>
            <a:pPr>
              <a:buNone/>
            </a:pPr>
            <a:r>
              <a:rPr lang="zh-CN" altLang="en-US" sz="2800" dirty="0" smtClean="0">
                <a:latin typeface="Times New Roman"/>
                <a:cs typeface="Times New Roman"/>
              </a:rPr>
              <a:t>      在</a:t>
            </a:r>
            <a:r>
              <a:rPr lang="zh-CN" altLang="en-US" sz="2800" dirty="0" smtClean="0">
                <a:latin typeface="Times New Roman"/>
                <a:cs typeface="Times New Roman"/>
              </a:rPr>
              <a:t>德国，固定期限就业对职业不会有大的危害；</a:t>
            </a:r>
            <a:r>
              <a:rPr lang="zh-CN" altLang="en-US" sz="2800" i="1" dirty="0" smtClean="0">
                <a:latin typeface="Times New Roman"/>
                <a:cs typeface="Times New Roman"/>
              </a:rPr>
              <a:t>例外：</a:t>
            </a:r>
            <a:r>
              <a:rPr lang="it-IT" sz="2800" i="1" dirty="0" smtClean="0">
                <a:latin typeface="Times New Roman"/>
                <a:cs typeface="Times New Roman"/>
              </a:rPr>
              <a:t>TAW</a:t>
            </a:r>
          </a:p>
          <a:p>
            <a:pPr>
              <a:buNone/>
            </a:pPr>
            <a:endParaRPr lang="it-IT" sz="2800" i="1" dirty="0" smtClean="0">
              <a:latin typeface="Times New Roman"/>
              <a:cs typeface="Times New Roman"/>
            </a:endParaRPr>
          </a:p>
          <a:p>
            <a:r>
              <a:rPr lang="it-IT" sz="2800" dirty="0" smtClean="0">
                <a:latin typeface="Times New Roman"/>
                <a:cs typeface="Times New Roman"/>
              </a:rPr>
              <a:t>In Italy and Spain: relative entrapment (</a:t>
            </a:r>
            <a:r>
              <a:rPr lang="it-IT" sz="2800" i="1" dirty="0" smtClean="0">
                <a:latin typeface="Times New Roman"/>
                <a:cs typeface="Times New Roman"/>
              </a:rPr>
              <a:t>TAW at the beginning of one’s career not so bad in Italy</a:t>
            </a:r>
            <a:r>
              <a:rPr lang="it-IT" sz="2800" dirty="0" smtClean="0">
                <a:latin typeface="Times New Roman"/>
                <a:cs typeface="Times New Roman"/>
              </a:rPr>
              <a:t>)</a:t>
            </a:r>
          </a:p>
          <a:p>
            <a:pPr>
              <a:buNone/>
            </a:pPr>
            <a:r>
              <a:rPr lang="en-US" altLang="zh-CN" sz="2800" b="1" dirty="0" smtClean="0">
                <a:latin typeface="Times New Roman"/>
                <a:cs typeface="Times New Roman"/>
              </a:rPr>
              <a:t> </a:t>
            </a:r>
            <a:r>
              <a:rPr lang="en-US" altLang="zh-CN" sz="2800" b="1" dirty="0" smtClean="0">
                <a:latin typeface="Times New Roman"/>
                <a:cs typeface="Times New Roman"/>
              </a:rPr>
              <a:t>    </a:t>
            </a:r>
            <a:r>
              <a:rPr lang="zh-CN" altLang="en-US" sz="2600" dirty="0" smtClean="0">
                <a:latin typeface="Times New Roman"/>
                <a:cs typeface="Times New Roman"/>
              </a:rPr>
              <a:t>在</a:t>
            </a:r>
            <a:r>
              <a:rPr lang="zh-CN" altLang="en-US" sz="2600" dirty="0" smtClean="0">
                <a:latin typeface="Times New Roman"/>
                <a:cs typeface="Times New Roman"/>
              </a:rPr>
              <a:t>意大利和西班牙：相对引诱（</a:t>
            </a:r>
            <a:r>
              <a:rPr lang="zh-CN" altLang="en-US" sz="2600" i="1" dirty="0" smtClean="0">
                <a:latin typeface="Times New Roman"/>
                <a:cs typeface="Times New Roman"/>
              </a:rPr>
              <a:t>意大利人职业开始阶段的</a:t>
            </a:r>
            <a:r>
              <a:rPr lang="en-US" altLang="zh-CN" sz="2600" i="1" dirty="0" smtClean="0">
                <a:latin typeface="Times New Roman"/>
                <a:cs typeface="Times New Roman"/>
              </a:rPr>
              <a:t>TAW</a:t>
            </a:r>
            <a:r>
              <a:rPr lang="zh-CN" altLang="en-US" sz="2600" i="1" dirty="0" smtClean="0">
                <a:latin typeface="Times New Roman"/>
                <a:cs typeface="Times New Roman"/>
              </a:rPr>
              <a:t>还不错</a:t>
            </a:r>
            <a:r>
              <a:rPr lang="zh-CN" altLang="en-US" sz="2600" dirty="0" smtClean="0">
                <a:latin typeface="Times New Roman"/>
                <a:cs typeface="Times New Roman"/>
              </a:rPr>
              <a:t>）</a:t>
            </a:r>
            <a:endParaRPr lang="it-IT" sz="2600" dirty="0" smtClean="0">
              <a:latin typeface="Times New Roman"/>
              <a:cs typeface="Times New Roman"/>
            </a:endParaRPr>
          </a:p>
          <a:p>
            <a:pPr marL="0" indent="0">
              <a:buNone/>
            </a:pPr>
            <a:endParaRPr lang="it-IT" dirty="0" smtClean="0">
              <a:latin typeface="Gill Sans" charset="0"/>
            </a:endParaRPr>
          </a:p>
        </p:txBody>
      </p:sp>
    </p:spTree>
    <p:extLst>
      <p:ext uri="{BB962C8B-B14F-4D97-AF65-F5344CB8AC3E}">
        <p14:creationId xmlns:p14="http://schemas.microsoft.com/office/powerpoint/2010/main" xmlns="" val="8983076"/>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33400" y="1333500"/>
            <a:ext cx="8382000" cy="5295900"/>
          </a:xfrm>
        </p:spPr>
        <p:txBody>
          <a:bodyPr>
            <a:normAutofit fontScale="62500" lnSpcReduction="20000"/>
          </a:bodyPr>
          <a:lstStyle/>
          <a:p>
            <a:pPr marL="0" indent="0" algn="ctr">
              <a:buNone/>
            </a:pPr>
            <a:r>
              <a:rPr lang="it-IT" b="1" dirty="0" smtClean="0">
                <a:latin typeface="Times New Roman"/>
                <a:cs typeface="Times New Roman"/>
              </a:rPr>
              <a:t>Transitions in Italy, before </a:t>
            </a:r>
            <a:r>
              <a:rPr lang="it-IT" b="1" dirty="0" smtClean="0">
                <a:latin typeface="Times New Roman"/>
                <a:cs typeface="Times New Roman"/>
              </a:rPr>
              <a:t>2012</a:t>
            </a:r>
          </a:p>
          <a:p>
            <a:pPr marL="0" indent="0" algn="ctr">
              <a:buNone/>
            </a:pPr>
            <a:r>
              <a:rPr lang="it-IT" b="1" dirty="0" smtClean="0">
                <a:latin typeface="Times New Roman"/>
                <a:cs typeface="Times New Roman"/>
              </a:rPr>
              <a:t>2012</a:t>
            </a:r>
            <a:r>
              <a:rPr lang="zh-CN" altLang="en-US" b="1" dirty="0" smtClean="0">
                <a:latin typeface="Times New Roman"/>
                <a:cs typeface="Times New Roman"/>
              </a:rPr>
              <a:t>年以前，意大利的转换情况</a:t>
            </a:r>
            <a:endParaRPr lang="it-IT" b="1" dirty="0" smtClean="0">
              <a:latin typeface="Times New Roman"/>
              <a:cs typeface="Times New Roman"/>
            </a:endParaRPr>
          </a:p>
          <a:p>
            <a:pPr marL="0" indent="0" algn="ctr">
              <a:buNone/>
            </a:pPr>
            <a:endParaRPr lang="it-IT" b="1" dirty="0" smtClean="0">
              <a:latin typeface="Times New Roman"/>
              <a:cs typeface="Times New Roman"/>
            </a:endParaRPr>
          </a:p>
          <a:p>
            <a:pPr marL="0" indent="0">
              <a:buNone/>
            </a:pPr>
            <a:endParaRPr lang="it-IT" b="1" dirty="0" smtClean="0">
              <a:latin typeface="Times New Roman"/>
              <a:cs typeface="Times New Roman"/>
            </a:endParaRPr>
          </a:p>
          <a:p>
            <a:pPr>
              <a:buFont typeface="Arial" charset="0"/>
              <a:buChar char="•"/>
            </a:pPr>
            <a:r>
              <a:rPr lang="it-IT" b="1" dirty="0" smtClean="0">
                <a:latin typeface="Times New Roman"/>
                <a:cs typeface="Times New Roman"/>
              </a:rPr>
              <a:t>Port of entry: </a:t>
            </a:r>
            <a:r>
              <a:rPr lang="it-IT" dirty="0" smtClean="0">
                <a:latin typeface="Times New Roman"/>
                <a:cs typeface="Times New Roman"/>
              </a:rPr>
              <a:t>Transitions twd open-ended contracts always more likely for those empoyed – irrespective of contract type – than for not-employed</a:t>
            </a:r>
          </a:p>
          <a:p>
            <a:pPr>
              <a:buNone/>
            </a:pPr>
            <a:r>
              <a:rPr lang="zh-CN" altLang="en-US" b="1" dirty="0" smtClean="0">
                <a:latin typeface="Times New Roman"/>
                <a:cs typeface="Times New Roman"/>
              </a:rPr>
              <a:t>     切入</a:t>
            </a:r>
            <a:r>
              <a:rPr lang="zh-CN" altLang="en-US" b="1" dirty="0" smtClean="0">
                <a:latin typeface="Times New Roman"/>
                <a:cs typeface="Times New Roman"/>
              </a:rPr>
              <a:t>端口：</a:t>
            </a:r>
            <a:r>
              <a:rPr lang="zh-CN" altLang="en-US" dirty="0" smtClean="0">
                <a:latin typeface="Times New Roman"/>
                <a:cs typeface="Times New Roman"/>
              </a:rPr>
              <a:t>向开放式合同转换往往更可能针对已就业人员</a:t>
            </a:r>
            <a:r>
              <a:rPr lang="en-US" altLang="zh-CN" dirty="0" smtClean="0">
                <a:latin typeface="Times New Roman"/>
                <a:cs typeface="Times New Roman"/>
              </a:rPr>
              <a:t>——</a:t>
            </a:r>
            <a:r>
              <a:rPr lang="zh-CN" altLang="en-US" dirty="0" smtClean="0">
                <a:latin typeface="Times New Roman"/>
                <a:cs typeface="Times New Roman"/>
              </a:rPr>
              <a:t>无论哪种合同类型</a:t>
            </a:r>
            <a:r>
              <a:rPr lang="en-US" altLang="zh-CN" dirty="0" smtClean="0">
                <a:latin typeface="Times New Roman"/>
                <a:cs typeface="Times New Roman"/>
              </a:rPr>
              <a:t>——</a:t>
            </a:r>
            <a:r>
              <a:rPr lang="zh-CN" altLang="en-US" dirty="0" smtClean="0">
                <a:latin typeface="Times New Roman"/>
                <a:cs typeface="Times New Roman"/>
              </a:rPr>
              <a:t>而不是未就业人员</a:t>
            </a:r>
            <a:endParaRPr lang="it-IT" dirty="0" smtClean="0">
              <a:latin typeface="Times New Roman"/>
              <a:cs typeface="Times New Roman"/>
            </a:endParaRPr>
          </a:p>
          <a:p>
            <a:pPr>
              <a:buFont typeface="Arial" charset="0"/>
              <a:buChar char="•"/>
            </a:pPr>
            <a:endParaRPr lang="it-IT" b="1" dirty="0" smtClean="0">
              <a:latin typeface="Times New Roman"/>
              <a:cs typeface="Times New Roman"/>
            </a:endParaRPr>
          </a:p>
          <a:p>
            <a:pPr>
              <a:buFont typeface="Arial" charset="0"/>
              <a:buChar char="•"/>
            </a:pPr>
            <a:r>
              <a:rPr lang="it-IT" b="1" dirty="0" smtClean="0">
                <a:latin typeface="Times New Roman"/>
                <a:cs typeface="Times New Roman"/>
              </a:rPr>
              <a:t>Persistence (entrapment): </a:t>
            </a:r>
            <a:r>
              <a:rPr lang="it-IT" dirty="0" smtClean="0">
                <a:latin typeface="Times New Roman"/>
                <a:cs typeface="Times New Roman"/>
              </a:rPr>
              <a:t>Individual characteristics being equal, irrespective of the type of contract currently held, the most likely future event is to hold the same type of contract currently held</a:t>
            </a:r>
          </a:p>
          <a:p>
            <a:pPr>
              <a:buNone/>
            </a:pPr>
            <a:r>
              <a:rPr lang="zh-CN" altLang="en-US" b="1" dirty="0" smtClean="0">
                <a:latin typeface="Times New Roman"/>
                <a:cs typeface="Times New Roman"/>
              </a:rPr>
              <a:t>     持续</a:t>
            </a:r>
            <a:r>
              <a:rPr lang="zh-CN" altLang="en-US" b="1" dirty="0" smtClean="0">
                <a:latin typeface="Times New Roman"/>
                <a:cs typeface="Times New Roman"/>
              </a:rPr>
              <a:t>（引诱）：</a:t>
            </a:r>
            <a:r>
              <a:rPr lang="zh-CN" altLang="en-US" dirty="0" smtClean="0">
                <a:latin typeface="Times New Roman"/>
                <a:cs typeface="Times New Roman"/>
              </a:rPr>
              <a:t>个体特征相同，与现有合同类型无关，将来最</a:t>
            </a:r>
            <a:r>
              <a:rPr lang="zh-CN" altLang="en-US" dirty="0" smtClean="0">
                <a:latin typeface="Times New Roman"/>
                <a:cs typeface="Times New Roman"/>
              </a:rPr>
              <a:t>可能发</a:t>
            </a:r>
            <a:endParaRPr lang="en-US" altLang="zh-CN" dirty="0" smtClean="0">
              <a:latin typeface="Times New Roman"/>
              <a:cs typeface="Times New Roman"/>
            </a:endParaRPr>
          </a:p>
          <a:p>
            <a:pPr>
              <a:buNone/>
            </a:pPr>
            <a:r>
              <a:rPr lang="en-US" altLang="zh-CN" dirty="0" smtClean="0">
                <a:latin typeface="Times New Roman"/>
                <a:cs typeface="Times New Roman"/>
              </a:rPr>
              <a:t>     </a:t>
            </a:r>
            <a:r>
              <a:rPr lang="zh-CN" altLang="en-US" dirty="0" smtClean="0">
                <a:latin typeface="Times New Roman"/>
                <a:cs typeface="Times New Roman"/>
              </a:rPr>
              <a:t>生</a:t>
            </a:r>
            <a:r>
              <a:rPr lang="zh-CN" altLang="en-US" dirty="0" smtClean="0">
                <a:latin typeface="Times New Roman"/>
                <a:cs typeface="Times New Roman"/>
              </a:rPr>
              <a:t>的事情就是拿到一份和现有合同没有两样的合同</a:t>
            </a:r>
            <a:endParaRPr lang="it-IT" dirty="0" smtClean="0">
              <a:latin typeface="Times New Roman"/>
              <a:cs typeface="Times New Roman"/>
            </a:endParaRPr>
          </a:p>
          <a:p>
            <a:pPr>
              <a:buNone/>
            </a:pPr>
            <a:endParaRPr lang="it-IT" dirty="0" smtClean="0">
              <a:latin typeface="Times New Roman"/>
              <a:cs typeface="Times New Roman"/>
            </a:endParaRPr>
          </a:p>
          <a:p>
            <a:pPr>
              <a:buFont typeface="Arial" charset="0"/>
              <a:buChar char="•"/>
            </a:pPr>
            <a:r>
              <a:rPr lang="it-IT" b="1" dirty="0" smtClean="0">
                <a:solidFill>
                  <a:srgbClr val="0000FF"/>
                </a:solidFill>
                <a:latin typeface="Times New Roman"/>
                <a:cs typeface="Times New Roman"/>
              </a:rPr>
              <a:t>Reduced human capital accumulation in fixed-term contracts is both cause and consequence of persistence</a:t>
            </a:r>
          </a:p>
          <a:p>
            <a:pPr>
              <a:buNone/>
            </a:pPr>
            <a:r>
              <a:rPr lang="it-IT" altLang="zh-CN" sz="3000" b="1" dirty="0" smtClean="0">
                <a:solidFill>
                  <a:srgbClr val="0000FF"/>
                </a:solidFill>
                <a:latin typeface="Times New Roman"/>
                <a:cs typeface="Times New Roman"/>
              </a:rPr>
              <a:t>     </a:t>
            </a:r>
            <a:r>
              <a:rPr lang="zh-CN" altLang="en-US" sz="3000" b="1" dirty="0" smtClean="0">
                <a:solidFill>
                  <a:srgbClr val="0000FF"/>
                </a:solidFill>
                <a:latin typeface="Times New Roman"/>
                <a:cs typeface="Times New Roman"/>
              </a:rPr>
              <a:t>固定</a:t>
            </a:r>
            <a:r>
              <a:rPr lang="zh-CN" altLang="en-US" sz="3000" b="1" dirty="0" smtClean="0">
                <a:solidFill>
                  <a:srgbClr val="0000FF"/>
                </a:solidFill>
                <a:latin typeface="Times New Roman"/>
                <a:cs typeface="Times New Roman"/>
              </a:rPr>
              <a:t>期限合同人力资本累积水平的降低，是“持续”因素的因果</a:t>
            </a:r>
            <a:endParaRPr lang="it-IT" sz="3000" b="1" dirty="0" smtClean="0">
              <a:solidFill>
                <a:srgbClr val="0000FF"/>
              </a:solidFill>
              <a:latin typeface="Times New Roman"/>
              <a:cs typeface="Times New Roman"/>
            </a:endParaRPr>
          </a:p>
          <a:p>
            <a:endParaRPr lang="it-IT" dirty="0"/>
          </a:p>
        </p:txBody>
      </p:sp>
    </p:spTree>
    <p:extLst>
      <p:ext uri="{BB962C8B-B14F-4D97-AF65-F5344CB8AC3E}">
        <p14:creationId xmlns:p14="http://schemas.microsoft.com/office/powerpoint/2010/main" xmlns="" val="1838613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528" y="1726470"/>
            <a:ext cx="8442325" cy="5121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8" name="Straight Arrow Connector 7"/>
          <p:cNvCxnSpPr/>
          <p:nvPr/>
        </p:nvCxnSpPr>
        <p:spPr>
          <a:xfrm>
            <a:off x="1835696" y="4725144"/>
            <a:ext cx="1151831" cy="695201"/>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sp>
        <p:nvSpPr>
          <p:cNvPr id="12" name="Rectangle 2"/>
          <p:cNvSpPr txBox="1">
            <a:spLocks noChangeArrowheads="1"/>
          </p:cNvSpPr>
          <p:nvPr/>
        </p:nvSpPr>
        <p:spPr bwMode="auto">
          <a:xfrm>
            <a:off x="0" y="1052736"/>
            <a:ext cx="9144000" cy="808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1600" b="1" dirty="0" smtClean="0">
                <a:solidFill>
                  <a:srgbClr val="000000"/>
                </a:solidFill>
                <a:latin typeface="Times New Roman"/>
                <a:cs typeface="Times New Roman"/>
              </a:rPr>
              <a:t>On-the-Job Training Opportunities for Temporary Workers</a:t>
            </a:r>
          </a:p>
          <a:p>
            <a:r>
              <a:rPr lang="zh-CN" altLang="en-US" sz="1600" b="1" dirty="0" smtClean="0">
                <a:solidFill>
                  <a:srgbClr val="000000"/>
                </a:solidFill>
                <a:latin typeface="Times New Roman"/>
                <a:ea typeface="+mn-ea"/>
                <a:cs typeface="Times New Roman"/>
              </a:rPr>
              <a:t>临时工</a:t>
            </a:r>
            <a:r>
              <a:rPr lang="zh-CN" altLang="en-US" sz="1600" b="1" dirty="0" smtClean="0">
                <a:solidFill>
                  <a:srgbClr val="000000"/>
                </a:solidFill>
                <a:latin typeface="Times New Roman"/>
                <a:ea typeface="+mn-ea"/>
                <a:cs typeface="Times New Roman"/>
              </a:rPr>
              <a:t>的在职培训</a:t>
            </a:r>
            <a:r>
              <a:rPr lang="zh-CN" altLang="en-US" sz="1600" b="1" dirty="0" smtClean="0">
                <a:solidFill>
                  <a:srgbClr val="000000"/>
                </a:solidFill>
                <a:latin typeface="Times New Roman"/>
                <a:ea typeface="+mn-ea"/>
                <a:cs typeface="Times New Roman"/>
              </a:rPr>
              <a:t>机会</a:t>
            </a:r>
            <a:endParaRPr lang="en-US" altLang="zh-CN" sz="1600" b="1" dirty="0" smtClean="0">
              <a:solidFill>
                <a:srgbClr val="000000"/>
              </a:solidFill>
              <a:latin typeface="Times New Roman"/>
              <a:ea typeface="+mn-ea"/>
              <a:cs typeface="Times New Roman"/>
            </a:endParaRPr>
          </a:p>
          <a:p>
            <a:r>
              <a:rPr lang="it-IT" sz="1600" b="1" dirty="0" smtClean="0">
                <a:solidFill>
                  <a:srgbClr val="000000"/>
                </a:solidFill>
                <a:latin typeface="Times New Roman"/>
                <a:cs typeface="Times New Roman"/>
              </a:rPr>
              <a:t>(Boeri, 2010</a:t>
            </a:r>
            <a:r>
              <a:rPr lang="it-IT" sz="1600" b="1" dirty="0" smtClean="0">
                <a:solidFill>
                  <a:srgbClr val="000000"/>
                </a:solidFill>
                <a:latin typeface="Times New Roman"/>
                <a:cs typeface="Times New Roman"/>
              </a:rPr>
              <a:t>)</a:t>
            </a:r>
            <a:endParaRPr lang="en-US" sz="1600" b="1" dirty="0" smtClean="0">
              <a:solidFill>
                <a:srgbClr val="000000"/>
              </a:solidFill>
              <a:latin typeface="Times New Roman"/>
              <a:ea typeface="+mn-ea"/>
              <a:cs typeface="Times New Roman"/>
            </a:endParaRPr>
          </a:p>
          <a:p>
            <a:r>
              <a:rPr lang="zh-CN" altLang="en-US" sz="1600" b="1" dirty="0" smtClean="0">
                <a:solidFill>
                  <a:srgbClr val="000000"/>
                </a:solidFill>
                <a:latin typeface="Times New Roman"/>
                <a:ea typeface="+mn-ea"/>
                <a:cs typeface="Times New Roman"/>
              </a:rPr>
              <a:t>（博埃里，</a:t>
            </a:r>
            <a:r>
              <a:rPr lang="it-IT" sz="1600" b="1" dirty="0" smtClean="0">
                <a:solidFill>
                  <a:srgbClr val="000000"/>
                </a:solidFill>
                <a:latin typeface="Times New Roman"/>
                <a:ea typeface="+mn-ea"/>
                <a:cs typeface="Times New Roman"/>
              </a:rPr>
              <a:t>2010</a:t>
            </a:r>
            <a:r>
              <a:rPr lang="zh-CN" altLang="en-US" sz="1600" b="1" dirty="0" smtClean="0">
                <a:solidFill>
                  <a:srgbClr val="000000"/>
                </a:solidFill>
                <a:latin typeface="Times New Roman"/>
                <a:ea typeface="+mn-ea"/>
                <a:cs typeface="Times New Roman"/>
              </a:rPr>
              <a:t>年）</a:t>
            </a:r>
            <a:endParaRPr lang="en-US" sz="1600" b="1" dirty="0">
              <a:solidFill>
                <a:srgbClr val="000000"/>
              </a:solidFill>
              <a:latin typeface="Times New Roman"/>
              <a:ea typeface="+mn-ea"/>
              <a:cs typeface="Times New Roman"/>
            </a:endParaRPr>
          </a:p>
        </p:txBody>
      </p:sp>
      <p:cxnSp>
        <p:nvCxnSpPr>
          <p:cNvPr id="6" name="Straight Arrow Connector 7"/>
          <p:cNvCxnSpPr/>
          <p:nvPr/>
        </p:nvCxnSpPr>
        <p:spPr>
          <a:xfrm>
            <a:off x="5076056" y="2420888"/>
            <a:ext cx="1151831" cy="695201"/>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cxnSp>
        <p:nvCxnSpPr>
          <p:cNvPr id="7" name="Straight Arrow Connector 7"/>
          <p:cNvCxnSpPr/>
          <p:nvPr/>
        </p:nvCxnSpPr>
        <p:spPr>
          <a:xfrm>
            <a:off x="5652120" y="1700808"/>
            <a:ext cx="1151831" cy="695201"/>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sp>
        <p:nvSpPr>
          <p:cNvPr id="9" name="TextBox 8"/>
          <p:cNvSpPr txBox="1"/>
          <p:nvPr/>
        </p:nvSpPr>
        <p:spPr>
          <a:xfrm>
            <a:off x="1043608" y="2204864"/>
            <a:ext cx="369332" cy="3096344"/>
          </a:xfrm>
          <a:prstGeom prst="rect">
            <a:avLst/>
          </a:prstGeom>
          <a:noFill/>
        </p:spPr>
        <p:txBody>
          <a:bodyPr vert="eaVert" wrap="square" rtlCol="0">
            <a:spAutoFit/>
          </a:bodyPr>
          <a:lstStyle/>
          <a:p>
            <a:r>
              <a:rPr lang="zh-CN" altLang="en-US" sz="1200" dirty="0" smtClean="0"/>
              <a:t>长期合同和临时合同岗位培训发生率差异</a:t>
            </a:r>
            <a:r>
              <a:rPr lang="en-US" altLang="zh-CN" sz="1200" dirty="0" smtClean="0"/>
              <a:t>%</a:t>
            </a:r>
            <a:endParaRPr lang="zh-CN" altLang="en-US" sz="1200" dirty="0"/>
          </a:p>
        </p:txBody>
      </p:sp>
      <p:sp>
        <p:nvSpPr>
          <p:cNvPr id="10" name="TextBox 9"/>
          <p:cNvSpPr txBox="1"/>
          <p:nvPr/>
        </p:nvSpPr>
        <p:spPr>
          <a:xfrm>
            <a:off x="1013991" y="5805264"/>
            <a:ext cx="461665" cy="792088"/>
          </a:xfrm>
          <a:prstGeom prst="rect">
            <a:avLst/>
          </a:prstGeom>
          <a:noFill/>
        </p:spPr>
        <p:txBody>
          <a:bodyPr vert="eaVert" wrap="square" rtlCol="0">
            <a:spAutoFit/>
          </a:bodyPr>
          <a:lstStyle/>
          <a:p>
            <a:r>
              <a:rPr lang="zh-CN" altLang="en-US" dirty="0" smtClean="0"/>
              <a:t>英国</a:t>
            </a:r>
            <a:endParaRPr lang="zh-CN" altLang="en-US" dirty="0"/>
          </a:p>
        </p:txBody>
      </p:sp>
      <p:sp>
        <p:nvSpPr>
          <p:cNvPr id="11" name="TextBox 10"/>
          <p:cNvSpPr txBox="1"/>
          <p:nvPr/>
        </p:nvSpPr>
        <p:spPr>
          <a:xfrm>
            <a:off x="1835696" y="5805264"/>
            <a:ext cx="461665" cy="792088"/>
          </a:xfrm>
          <a:prstGeom prst="rect">
            <a:avLst/>
          </a:prstGeom>
          <a:noFill/>
        </p:spPr>
        <p:txBody>
          <a:bodyPr vert="eaVert" wrap="square" rtlCol="0">
            <a:spAutoFit/>
          </a:bodyPr>
          <a:lstStyle/>
          <a:p>
            <a:r>
              <a:rPr lang="zh-CN" altLang="en-US" dirty="0" smtClean="0"/>
              <a:t>卢森堡</a:t>
            </a:r>
            <a:endParaRPr lang="zh-CN" altLang="en-US" dirty="0"/>
          </a:p>
        </p:txBody>
      </p:sp>
      <p:sp>
        <p:nvSpPr>
          <p:cNvPr id="13" name="TextBox 12"/>
          <p:cNvSpPr txBox="1"/>
          <p:nvPr/>
        </p:nvSpPr>
        <p:spPr>
          <a:xfrm>
            <a:off x="2555776" y="5805264"/>
            <a:ext cx="461665" cy="792088"/>
          </a:xfrm>
          <a:prstGeom prst="rect">
            <a:avLst/>
          </a:prstGeom>
          <a:noFill/>
        </p:spPr>
        <p:txBody>
          <a:bodyPr vert="eaVert" wrap="square" rtlCol="0">
            <a:spAutoFit/>
          </a:bodyPr>
          <a:lstStyle/>
          <a:p>
            <a:r>
              <a:rPr lang="zh-CN" altLang="en-US" dirty="0" smtClean="0"/>
              <a:t>德国</a:t>
            </a:r>
            <a:endParaRPr lang="zh-CN" altLang="en-US" dirty="0"/>
          </a:p>
        </p:txBody>
      </p:sp>
      <p:sp>
        <p:nvSpPr>
          <p:cNvPr id="14" name="TextBox 13"/>
          <p:cNvSpPr txBox="1"/>
          <p:nvPr/>
        </p:nvSpPr>
        <p:spPr>
          <a:xfrm>
            <a:off x="3131840" y="5805264"/>
            <a:ext cx="461665" cy="792088"/>
          </a:xfrm>
          <a:prstGeom prst="rect">
            <a:avLst/>
          </a:prstGeom>
          <a:noFill/>
        </p:spPr>
        <p:txBody>
          <a:bodyPr vert="eaVert" wrap="square" rtlCol="0">
            <a:spAutoFit/>
          </a:bodyPr>
          <a:lstStyle/>
          <a:p>
            <a:r>
              <a:rPr lang="zh-CN" altLang="en-US" dirty="0" smtClean="0"/>
              <a:t>比利时</a:t>
            </a:r>
            <a:endParaRPr lang="zh-CN" altLang="en-US" dirty="0"/>
          </a:p>
        </p:txBody>
      </p:sp>
      <p:sp>
        <p:nvSpPr>
          <p:cNvPr id="15" name="TextBox 14"/>
          <p:cNvSpPr txBox="1"/>
          <p:nvPr/>
        </p:nvSpPr>
        <p:spPr>
          <a:xfrm>
            <a:off x="3707904" y="5805264"/>
            <a:ext cx="461665" cy="792088"/>
          </a:xfrm>
          <a:prstGeom prst="rect">
            <a:avLst/>
          </a:prstGeom>
          <a:noFill/>
        </p:spPr>
        <p:txBody>
          <a:bodyPr vert="eaVert" wrap="square" rtlCol="0">
            <a:spAutoFit/>
          </a:bodyPr>
          <a:lstStyle/>
          <a:p>
            <a:r>
              <a:rPr lang="zh-CN" altLang="en-US" dirty="0" smtClean="0"/>
              <a:t>丹麦</a:t>
            </a:r>
            <a:endParaRPr lang="zh-CN" altLang="en-US" dirty="0"/>
          </a:p>
        </p:txBody>
      </p:sp>
      <p:sp>
        <p:nvSpPr>
          <p:cNvPr id="16" name="TextBox 15"/>
          <p:cNvSpPr txBox="1"/>
          <p:nvPr/>
        </p:nvSpPr>
        <p:spPr>
          <a:xfrm>
            <a:off x="4283968" y="5805264"/>
            <a:ext cx="461665" cy="792088"/>
          </a:xfrm>
          <a:prstGeom prst="rect">
            <a:avLst/>
          </a:prstGeom>
          <a:noFill/>
        </p:spPr>
        <p:txBody>
          <a:bodyPr vert="eaVert" wrap="square" rtlCol="0">
            <a:spAutoFit/>
          </a:bodyPr>
          <a:lstStyle/>
          <a:p>
            <a:r>
              <a:rPr lang="zh-CN" altLang="en-US" dirty="0" smtClean="0"/>
              <a:t>奥地利</a:t>
            </a:r>
            <a:endParaRPr lang="zh-CN" altLang="en-US" dirty="0"/>
          </a:p>
        </p:txBody>
      </p:sp>
      <p:sp>
        <p:nvSpPr>
          <p:cNvPr id="17" name="TextBox 16"/>
          <p:cNvSpPr txBox="1"/>
          <p:nvPr/>
        </p:nvSpPr>
        <p:spPr>
          <a:xfrm>
            <a:off x="4860032" y="5805264"/>
            <a:ext cx="461665" cy="792088"/>
          </a:xfrm>
          <a:prstGeom prst="rect">
            <a:avLst/>
          </a:prstGeom>
          <a:noFill/>
        </p:spPr>
        <p:txBody>
          <a:bodyPr vert="eaVert" wrap="square" rtlCol="0">
            <a:spAutoFit/>
          </a:bodyPr>
          <a:lstStyle/>
          <a:p>
            <a:r>
              <a:rPr lang="zh-CN" altLang="en-US" dirty="0" smtClean="0"/>
              <a:t>芬兰</a:t>
            </a:r>
            <a:endParaRPr lang="zh-CN" altLang="en-US" dirty="0"/>
          </a:p>
        </p:txBody>
      </p:sp>
      <p:sp>
        <p:nvSpPr>
          <p:cNvPr id="18" name="TextBox 17"/>
          <p:cNvSpPr txBox="1"/>
          <p:nvPr/>
        </p:nvSpPr>
        <p:spPr>
          <a:xfrm>
            <a:off x="5436096" y="5805264"/>
            <a:ext cx="461665" cy="792088"/>
          </a:xfrm>
          <a:prstGeom prst="rect">
            <a:avLst/>
          </a:prstGeom>
          <a:noFill/>
        </p:spPr>
        <p:txBody>
          <a:bodyPr vert="eaVert" wrap="square" rtlCol="0">
            <a:spAutoFit/>
          </a:bodyPr>
          <a:lstStyle/>
          <a:p>
            <a:r>
              <a:rPr lang="zh-CN" altLang="en-US" dirty="0" smtClean="0"/>
              <a:t>葡萄牙</a:t>
            </a:r>
            <a:endParaRPr lang="zh-CN" altLang="en-US" dirty="0"/>
          </a:p>
        </p:txBody>
      </p:sp>
      <p:sp>
        <p:nvSpPr>
          <p:cNvPr id="19" name="TextBox 18"/>
          <p:cNvSpPr txBox="1"/>
          <p:nvPr/>
        </p:nvSpPr>
        <p:spPr>
          <a:xfrm>
            <a:off x="6012160" y="5805264"/>
            <a:ext cx="461665" cy="792088"/>
          </a:xfrm>
          <a:prstGeom prst="rect">
            <a:avLst/>
          </a:prstGeom>
          <a:noFill/>
        </p:spPr>
        <p:txBody>
          <a:bodyPr vert="eaVert" wrap="square" rtlCol="0">
            <a:spAutoFit/>
          </a:bodyPr>
          <a:lstStyle/>
          <a:p>
            <a:r>
              <a:rPr lang="zh-CN" altLang="en-US" dirty="0" smtClean="0"/>
              <a:t>意大利</a:t>
            </a:r>
            <a:endParaRPr lang="zh-CN" altLang="en-US" dirty="0"/>
          </a:p>
        </p:txBody>
      </p:sp>
      <p:sp>
        <p:nvSpPr>
          <p:cNvPr id="20" name="TextBox 19"/>
          <p:cNvSpPr txBox="1"/>
          <p:nvPr/>
        </p:nvSpPr>
        <p:spPr>
          <a:xfrm>
            <a:off x="6516216" y="5805264"/>
            <a:ext cx="461665" cy="792088"/>
          </a:xfrm>
          <a:prstGeom prst="rect">
            <a:avLst/>
          </a:prstGeom>
          <a:noFill/>
        </p:spPr>
        <p:txBody>
          <a:bodyPr vert="eaVert" wrap="square" rtlCol="0">
            <a:spAutoFit/>
          </a:bodyPr>
          <a:lstStyle/>
          <a:p>
            <a:r>
              <a:rPr lang="zh-CN" altLang="en-US" dirty="0" smtClean="0"/>
              <a:t>西班牙</a:t>
            </a:r>
            <a:endParaRPr lang="zh-CN" altLang="en-US" dirty="0"/>
          </a:p>
        </p:txBody>
      </p:sp>
      <p:sp>
        <p:nvSpPr>
          <p:cNvPr id="21" name="TextBox 20"/>
          <p:cNvSpPr txBox="1"/>
          <p:nvPr/>
        </p:nvSpPr>
        <p:spPr>
          <a:xfrm>
            <a:off x="7020272" y="5805264"/>
            <a:ext cx="461665" cy="792088"/>
          </a:xfrm>
          <a:prstGeom prst="rect">
            <a:avLst/>
          </a:prstGeom>
          <a:noFill/>
        </p:spPr>
        <p:txBody>
          <a:bodyPr vert="eaVert" wrap="square" rtlCol="0">
            <a:spAutoFit/>
          </a:bodyPr>
          <a:lstStyle/>
          <a:p>
            <a:r>
              <a:rPr lang="zh-CN" altLang="en-US" dirty="0" smtClean="0"/>
              <a:t>荷兰</a:t>
            </a:r>
            <a:endParaRPr lang="zh-CN" altLang="en-US" dirty="0"/>
          </a:p>
        </p:txBody>
      </p:sp>
      <p:sp>
        <p:nvSpPr>
          <p:cNvPr id="22" name="TextBox 21"/>
          <p:cNvSpPr txBox="1"/>
          <p:nvPr/>
        </p:nvSpPr>
        <p:spPr>
          <a:xfrm>
            <a:off x="7668344" y="5805264"/>
            <a:ext cx="461665" cy="792088"/>
          </a:xfrm>
          <a:prstGeom prst="rect">
            <a:avLst/>
          </a:prstGeom>
          <a:noFill/>
        </p:spPr>
        <p:txBody>
          <a:bodyPr vert="eaVert" wrap="square" rtlCol="0">
            <a:spAutoFit/>
          </a:bodyPr>
          <a:lstStyle/>
          <a:p>
            <a:r>
              <a:rPr lang="zh-CN" altLang="en-US" dirty="0" smtClean="0"/>
              <a:t>希腊</a:t>
            </a:r>
            <a:endParaRPr lang="zh-CN" altLang="en-US" dirty="0"/>
          </a:p>
        </p:txBody>
      </p:sp>
    </p:spTree>
    <p:extLst>
      <p:ext uri="{BB962C8B-B14F-4D97-AF65-F5344CB8AC3E}">
        <p14:creationId xmlns:p14="http://schemas.microsoft.com/office/powerpoint/2010/main" xmlns="" val="1881016746"/>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33400" y="1333500"/>
            <a:ext cx="8382000" cy="4762500"/>
          </a:xfrm>
        </p:spPr>
        <p:txBody>
          <a:bodyPr>
            <a:normAutofit fontScale="55000" lnSpcReduction="20000"/>
          </a:bodyPr>
          <a:lstStyle/>
          <a:p>
            <a:pPr marL="0" indent="0" algn="ctr">
              <a:buNone/>
            </a:pPr>
            <a:r>
              <a:rPr lang="it-IT" b="1" dirty="0" smtClean="0">
                <a:latin typeface="Times New Roman"/>
                <a:cs typeface="Times New Roman"/>
              </a:rPr>
              <a:t>Consequences, </a:t>
            </a:r>
            <a:r>
              <a:rPr lang="it-IT" b="1" dirty="0" smtClean="0">
                <a:latin typeface="Times New Roman"/>
                <a:cs typeface="Times New Roman"/>
              </a:rPr>
              <a:t>Italy</a:t>
            </a:r>
          </a:p>
          <a:p>
            <a:pPr marL="0" indent="0" algn="ctr">
              <a:buNone/>
            </a:pPr>
            <a:r>
              <a:rPr lang="zh-CN" altLang="en-US" b="1" dirty="0" smtClean="0">
                <a:latin typeface="Times New Roman"/>
                <a:cs typeface="Times New Roman"/>
              </a:rPr>
              <a:t>意大利，结果</a:t>
            </a:r>
            <a:endParaRPr lang="it-IT" b="1" dirty="0" smtClean="0">
              <a:latin typeface="Times New Roman"/>
              <a:cs typeface="Times New Roman"/>
            </a:endParaRPr>
          </a:p>
          <a:p>
            <a:pPr marL="0" indent="0" algn="ctr">
              <a:buNone/>
            </a:pPr>
            <a:endParaRPr lang="it-IT" b="1" dirty="0" smtClean="0">
              <a:latin typeface="Times New Roman"/>
              <a:cs typeface="Times New Roman"/>
            </a:endParaRPr>
          </a:p>
          <a:p>
            <a:pPr marL="0" indent="0">
              <a:buNone/>
            </a:pPr>
            <a:endParaRPr lang="it-IT" dirty="0" smtClean="0">
              <a:latin typeface="Times New Roman"/>
              <a:cs typeface="Times New Roman"/>
            </a:endParaRPr>
          </a:p>
          <a:p>
            <a:pPr>
              <a:buFont typeface="Wingdings" charset="2"/>
              <a:buChar char="Ø"/>
            </a:pPr>
            <a:r>
              <a:rPr lang="it-IT" dirty="0" smtClean="0">
                <a:latin typeface="Times New Roman"/>
                <a:cs typeface="Times New Roman"/>
              </a:rPr>
              <a:t>Segmentation btw standard/non-standard becomes a generational </a:t>
            </a:r>
            <a:r>
              <a:rPr lang="it-IT" dirty="0" smtClean="0">
                <a:latin typeface="Times New Roman"/>
                <a:cs typeface="Times New Roman"/>
              </a:rPr>
              <a:t>divide</a:t>
            </a:r>
          </a:p>
          <a:p>
            <a:pPr>
              <a:buNone/>
            </a:pPr>
            <a:r>
              <a:rPr lang="zh-CN" altLang="en-US" dirty="0" smtClean="0">
                <a:latin typeface="Times New Roman"/>
                <a:cs typeface="Times New Roman"/>
              </a:rPr>
              <a:t>      标准</a:t>
            </a:r>
            <a:r>
              <a:rPr lang="zh-CN" altLang="en-US" dirty="0" smtClean="0">
                <a:latin typeface="Times New Roman"/>
                <a:cs typeface="Times New Roman"/>
              </a:rPr>
              <a:t>和非标准之间的细分成为代际</a:t>
            </a:r>
            <a:r>
              <a:rPr lang="zh-CN" altLang="en-US" dirty="0" smtClean="0">
                <a:latin typeface="Times New Roman"/>
                <a:cs typeface="Times New Roman"/>
              </a:rPr>
              <a:t>分界线</a:t>
            </a:r>
            <a:endParaRPr lang="it-IT" dirty="0" smtClean="0">
              <a:latin typeface="Times New Roman"/>
              <a:cs typeface="Times New Roman"/>
            </a:endParaRPr>
          </a:p>
          <a:p>
            <a:pPr>
              <a:buFont typeface="Wingdings" charset="2"/>
              <a:buChar char="Ø"/>
            </a:pPr>
            <a:endParaRPr lang="it-IT" dirty="0" smtClean="0">
              <a:latin typeface="Times New Roman"/>
              <a:cs typeface="Times New Roman"/>
            </a:endParaRPr>
          </a:p>
          <a:p>
            <a:r>
              <a:rPr lang="it-IT" dirty="0" smtClean="0">
                <a:latin typeface="Times New Roman"/>
                <a:cs typeface="Times New Roman"/>
              </a:rPr>
              <a:t>Negative effects on human capital at the macrolevel through reduced investment in training at the individual </a:t>
            </a:r>
            <a:r>
              <a:rPr lang="it-IT" dirty="0" smtClean="0">
                <a:latin typeface="Times New Roman"/>
                <a:cs typeface="Times New Roman"/>
              </a:rPr>
              <a:t>level</a:t>
            </a:r>
          </a:p>
          <a:p>
            <a:pPr>
              <a:buNone/>
            </a:pPr>
            <a:r>
              <a:rPr lang="zh-CN" altLang="en-US" dirty="0" smtClean="0">
                <a:latin typeface="Times New Roman"/>
                <a:cs typeface="Times New Roman"/>
              </a:rPr>
              <a:t>      通过</a:t>
            </a:r>
            <a:r>
              <a:rPr lang="zh-CN" altLang="en-US" dirty="0" smtClean="0">
                <a:latin typeface="Times New Roman"/>
                <a:cs typeface="Times New Roman"/>
              </a:rPr>
              <a:t>减少对个体培训的投资，在微观层面对人力资本产生的不利影响</a:t>
            </a:r>
            <a:endParaRPr lang="it-IT" dirty="0" smtClean="0">
              <a:latin typeface="Times New Roman"/>
              <a:cs typeface="Times New Roman"/>
            </a:endParaRPr>
          </a:p>
          <a:p>
            <a:pPr>
              <a:buNone/>
            </a:pPr>
            <a:endParaRPr lang="it-IT" dirty="0" smtClean="0">
              <a:latin typeface="Times New Roman"/>
              <a:cs typeface="Times New Roman"/>
            </a:endParaRPr>
          </a:p>
          <a:p>
            <a:pPr>
              <a:buFont typeface="Wingdings" charset="2"/>
              <a:buChar char="Ø"/>
            </a:pPr>
            <a:r>
              <a:rPr lang="it-IT" dirty="0" smtClean="0">
                <a:solidFill>
                  <a:srgbClr val="0000FF"/>
                </a:solidFill>
                <a:latin typeface="Times New Roman"/>
                <a:cs typeface="Times New Roman"/>
              </a:rPr>
              <a:t>Negative systemic effects: low productivity growth</a:t>
            </a:r>
            <a:r>
              <a:rPr lang="it-IT" dirty="0" smtClean="0">
                <a:latin typeface="Times New Roman"/>
                <a:cs typeface="Times New Roman"/>
              </a:rPr>
              <a:t> (wealth of evidence: Bank of Italy, Isfol</a:t>
            </a:r>
            <a:r>
              <a:rPr lang="it-IT" dirty="0" smtClean="0">
                <a:latin typeface="Times New Roman"/>
                <a:cs typeface="Times New Roman"/>
              </a:rPr>
              <a:t>)</a:t>
            </a:r>
          </a:p>
          <a:p>
            <a:pPr>
              <a:buNone/>
            </a:pPr>
            <a:r>
              <a:rPr lang="zh-CN" altLang="en-US" dirty="0" smtClean="0">
                <a:solidFill>
                  <a:srgbClr val="0000FF"/>
                </a:solidFill>
                <a:latin typeface="Times New Roman"/>
                <a:cs typeface="Times New Roman"/>
              </a:rPr>
              <a:t>      负面</a:t>
            </a:r>
            <a:r>
              <a:rPr lang="zh-CN" altLang="en-US" dirty="0" smtClean="0">
                <a:solidFill>
                  <a:srgbClr val="0000FF"/>
                </a:solidFill>
                <a:latin typeface="Times New Roman"/>
                <a:cs typeface="Times New Roman"/>
              </a:rPr>
              <a:t>的系统性影响：低生产率增长</a:t>
            </a:r>
            <a:r>
              <a:rPr lang="zh-CN" altLang="en-US" dirty="0" smtClean="0">
                <a:latin typeface="Times New Roman"/>
                <a:cs typeface="Times New Roman"/>
              </a:rPr>
              <a:t>（证据的财富：意大利银行，</a:t>
            </a:r>
            <a:r>
              <a:rPr lang="en-US" altLang="zh-CN" dirty="0" err="1" smtClean="0">
                <a:latin typeface="Times New Roman"/>
                <a:cs typeface="Times New Roman"/>
              </a:rPr>
              <a:t>Isfol</a:t>
            </a:r>
            <a:r>
              <a:rPr lang="zh-CN" altLang="en-US" dirty="0" smtClean="0">
                <a:latin typeface="Times New Roman"/>
                <a:cs typeface="Times New Roman"/>
              </a:rPr>
              <a:t>）</a:t>
            </a:r>
            <a:endParaRPr lang="it-IT" dirty="0" smtClean="0">
              <a:latin typeface="Times New Roman"/>
              <a:cs typeface="Times New Roman"/>
            </a:endParaRPr>
          </a:p>
          <a:p>
            <a:pPr>
              <a:buFont typeface="Wingdings" charset="2"/>
              <a:buChar char="Ø"/>
            </a:pPr>
            <a:endParaRPr lang="it-IT" dirty="0" smtClean="0">
              <a:latin typeface="Times New Roman"/>
              <a:cs typeface="Times New Roman"/>
            </a:endParaRPr>
          </a:p>
          <a:p>
            <a:pPr>
              <a:buFont typeface="Wingdings" charset="2"/>
              <a:buChar char="Ø"/>
            </a:pPr>
            <a:r>
              <a:rPr lang="it-IT" dirty="0" smtClean="0">
                <a:latin typeface="Times New Roman"/>
                <a:cs typeface="Times New Roman"/>
              </a:rPr>
              <a:t>Through social insurance, segmentation in social protection: </a:t>
            </a:r>
            <a:r>
              <a:rPr lang="it-IT" dirty="0" smtClean="0">
                <a:solidFill>
                  <a:srgbClr val="0000FF"/>
                </a:solidFill>
                <a:latin typeface="Times New Roman"/>
                <a:cs typeface="Times New Roman"/>
              </a:rPr>
              <a:t>flex-insecurity</a:t>
            </a:r>
          </a:p>
          <a:p>
            <a:pPr>
              <a:buNone/>
            </a:pPr>
            <a:r>
              <a:rPr lang="en-US" altLang="zh-CN" b="1" dirty="0" smtClean="0">
                <a:latin typeface="Times New Roman"/>
                <a:cs typeface="Times New Roman"/>
              </a:rPr>
              <a:t> </a:t>
            </a:r>
            <a:r>
              <a:rPr lang="en-US" altLang="zh-CN" b="1" dirty="0" smtClean="0">
                <a:latin typeface="Times New Roman"/>
                <a:cs typeface="Times New Roman"/>
              </a:rPr>
              <a:t>     </a:t>
            </a:r>
            <a:r>
              <a:rPr lang="zh-CN" altLang="en-US" dirty="0" smtClean="0">
                <a:latin typeface="Times New Roman"/>
                <a:cs typeface="Times New Roman"/>
              </a:rPr>
              <a:t>通过</a:t>
            </a:r>
            <a:r>
              <a:rPr lang="zh-CN" altLang="en-US" dirty="0" smtClean="0">
                <a:latin typeface="Times New Roman"/>
                <a:cs typeface="Times New Roman"/>
              </a:rPr>
              <a:t>社会保险，社会保护细分：</a:t>
            </a:r>
            <a:r>
              <a:rPr lang="zh-CN" altLang="en-US" dirty="0" smtClean="0">
                <a:solidFill>
                  <a:srgbClr val="0000FF"/>
                </a:solidFill>
                <a:latin typeface="Times New Roman"/>
                <a:cs typeface="Times New Roman"/>
              </a:rPr>
              <a:t>弹性</a:t>
            </a:r>
            <a:r>
              <a:rPr lang="it-IT" dirty="0" smtClean="0">
                <a:solidFill>
                  <a:srgbClr val="0000FF"/>
                </a:solidFill>
                <a:latin typeface="Times New Roman"/>
                <a:cs typeface="Times New Roman"/>
              </a:rPr>
              <a:t>-</a:t>
            </a:r>
            <a:r>
              <a:rPr lang="zh-CN" altLang="en-US" dirty="0" smtClean="0">
                <a:solidFill>
                  <a:srgbClr val="0000FF"/>
                </a:solidFill>
                <a:latin typeface="Times New Roman"/>
                <a:cs typeface="Times New Roman"/>
              </a:rPr>
              <a:t>无保障</a:t>
            </a:r>
            <a:endParaRPr lang="it-IT" dirty="0" smtClean="0">
              <a:solidFill>
                <a:srgbClr val="0000FF"/>
              </a:solidFill>
              <a:latin typeface="Times New Roman"/>
              <a:cs typeface="Times New Roman"/>
            </a:endParaRPr>
          </a:p>
          <a:p>
            <a:endParaRPr lang="it-IT" dirty="0" smtClean="0"/>
          </a:p>
          <a:p>
            <a:endParaRPr lang="it-IT" dirty="0"/>
          </a:p>
        </p:txBody>
      </p:sp>
    </p:spTree>
    <p:extLst>
      <p:ext uri="{BB962C8B-B14F-4D97-AF65-F5344CB8AC3E}">
        <p14:creationId xmlns:p14="http://schemas.microsoft.com/office/powerpoint/2010/main" xmlns="" val="42581254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85720" y="1000108"/>
            <a:ext cx="8643998" cy="5572164"/>
          </a:xfrm>
        </p:spPr>
        <p:txBody>
          <a:bodyPr>
            <a:normAutofit fontScale="62500" lnSpcReduction="20000"/>
          </a:bodyPr>
          <a:lstStyle/>
          <a:p>
            <a:pPr algn="ctr">
              <a:buNone/>
            </a:pPr>
            <a:r>
              <a:rPr lang="en-US" altLang="zh-CN" sz="4400" b="1" dirty="0" err="1" smtClean="0">
                <a:solidFill>
                  <a:schemeClr val="accent1">
                    <a:lumMod val="50000"/>
                  </a:schemeClr>
                </a:solidFill>
                <a:latin typeface="Times New Roman" pitchFamily="18" charset="0"/>
                <a:ea typeface="仿宋" pitchFamily="49" charset="-122"/>
                <a:cs typeface="Times New Roman" pitchFamily="18" charset="0"/>
              </a:rPr>
              <a:t>Labour</a:t>
            </a:r>
            <a:r>
              <a:rPr lang="en-US" altLang="zh-CN" sz="4400" b="1" dirty="0" smtClean="0">
                <a:solidFill>
                  <a:schemeClr val="accent1">
                    <a:lumMod val="50000"/>
                  </a:schemeClr>
                </a:solidFill>
                <a:latin typeface="Times New Roman" pitchFamily="18" charset="0"/>
                <a:ea typeface="仿宋" pitchFamily="49" charset="-122"/>
                <a:cs typeface="Times New Roman" pitchFamily="18" charset="0"/>
              </a:rPr>
              <a:t> market changes, worker security and policy </a:t>
            </a:r>
            <a:r>
              <a:rPr lang="en-US" altLang="zh-CN" sz="4400" b="1" dirty="0" smtClean="0">
                <a:solidFill>
                  <a:schemeClr val="accent1">
                    <a:lumMod val="50000"/>
                  </a:schemeClr>
                </a:solidFill>
                <a:latin typeface="Times New Roman" pitchFamily="18" charset="0"/>
                <a:ea typeface="仿宋" pitchFamily="49" charset="-122"/>
                <a:cs typeface="Times New Roman" pitchFamily="18" charset="0"/>
              </a:rPr>
              <a:t>reforms</a:t>
            </a:r>
            <a:endParaRPr lang="en-US" altLang="zh-CN" sz="4400" b="1" dirty="0" smtClean="0">
              <a:solidFill>
                <a:schemeClr val="accent1">
                  <a:lumMod val="50000"/>
                </a:schemeClr>
              </a:solidFill>
              <a:latin typeface="仿宋" pitchFamily="49" charset="-122"/>
              <a:ea typeface="仿宋" pitchFamily="49" charset="-122"/>
            </a:endParaRPr>
          </a:p>
          <a:p>
            <a:pPr algn="ctr">
              <a:buNone/>
            </a:pPr>
            <a:r>
              <a:rPr lang="zh-CN" altLang="en-US" sz="4400" b="1" dirty="0" smtClean="0">
                <a:solidFill>
                  <a:schemeClr val="accent1">
                    <a:lumMod val="50000"/>
                  </a:schemeClr>
                </a:solidFill>
                <a:latin typeface="+mn-ea"/>
                <a:cs typeface="Times New Roman" pitchFamily="18" charset="0"/>
              </a:rPr>
              <a:t>劳动力市场的变化，工人保障和政策</a:t>
            </a:r>
            <a:r>
              <a:rPr lang="zh-CN" altLang="en-US" sz="4400" b="1" dirty="0" smtClean="0">
                <a:solidFill>
                  <a:schemeClr val="accent1">
                    <a:lumMod val="50000"/>
                  </a:schemeClr>
                </a:solidFill>
                <a:latin typeface="+mn-ea"/>
                <a:cs typeface="Times New Roman" pitchFamily="18" charset="0"/>
              </a:rPr>
              <a:t>改革</a:t>
            </a:r>
            <a:endParaRPr lang="en-US" altLang="zh-CN" sz="4400" b="1" dirty="0" smtClean="0">
              <a:solidFill>
                <a:schemeClr val="accent1">
                  <a:lumMod val="50000"/>
                </a:schemeClr>
              </a:solidFill>
              <a:latin typeface="+mn-ea"/>
              <a:cs typeface="Times New Roman" pitchFamily="18" charset="0"/>
            </a:endParaRPr>
          </a:p>
          <a:p>
            <a:pPr algn="ctr">
              <a:buNone/>
            </a:pPr>
            <a:r>
              <a:rPr lang="en-US" altLang="zh-CN" sz="4400" b="1" dirty="0" smtClean="0">
                <a:solidFill>
                  <a:schemeClr val="tx2">
                    <a:lumMod val="75000"/>
                  </a:schemeClr>
                </a:solidFill>
                <a:latin typeface="Times New Roman" pitchFamily="18" charset="0"/>
                <a:ea typeface="仿宋" pitchFamily="49" charset="-122"/>
                <a:cs typeface="Times New Roman" pitchFamily="18" charset="0"/>
              </a:rPr>
              <a:t>(bilingual version)</a:t>
            </a:r>
          </a:p>
          <a:p>
            <a:pPr algn="ctr">
              <a:buNone/>
            </a:pPr>
            <a:r>
              <a:rPr lang="zh-CN" altLang="en-US" sz="4400" b="1" dirty="0" smtClean="0">
                <a:solidFill>
                  <a:schemeClr val="tx2">
                    <a:lumMod val="75000"/>
                  </a:schemeClr>
                </a:solidFill>
                <a:latin typeface="+mn-ea"/>
                <a:cs typeface="Times New Roman" pitchFamily="18" charset="0"/>
              </a:rPr>
              <a:t>（双语版）</a:t>
            </a:r>
            <a:endParaRPr lang="en-US" altLang="zh-CN" sz="4400" b="1" dirty="0" smtClean="0">
              <a:solidFill>
                <a:schemeClr val="tx2">
                  <a:lumMod val="75000"/>
                </a:schemeClr>
              </a:solidFill>
              <a:latin typeface="+mn-ea"/>
              <a:cs typeface="Times New Roman" pitchFamily="18" charset="0"/>
            </a:endParaRPr>
          </a:p>
          <a:p>
            <a:pPr algn="ctr">
              <a:buNone/>
            </a:pPr>
            <a:endParaRPr lang="en-US" altLang="zh-CN" sz="5100" b="1" dirty="0" smtClean="0">
              <a:solidFill>
                <a:schemeClr val="accent1">
                  <a:lumMod val="50000"/>
                </a:schemeClr>
              </a:solidFill>
              <a:latin typeface="仿宋" pitchFamily="49" charset="-122"/>
              <a:ea typeface="仿宋" pitchFamily="49" charset="-122"/>
            </a:endParaRPr>
          </a:p>
          <a:p>
            <a:pPr algn="ctr">
              <a:buNone/>
            </a:pPr>
            <a:endParaRPr lang="en-US" altLang="zh-CN" b="1" dirty="0" smtClean="0">
              <a:solidFill>
                <a:schemeClr val="accent1">
                  <a:lumMod val="50000"/>
                </a:schemeClr>
              </a:solidFill>
              <a:latin typeface="仿宋" pitchFamily="49" charset="-122"/>
              <a:ea typeface="仿宋" pitchFamily="49" charset="-122"/>
            </a:endParaRPr>
          </a:p>
          <a:p>
            <a:pPr algn="ctr">
              <a:buNone/>
            </a:pPr>
            <a:r>
              <a:rPr lang="zh-CN" altLang="en-US" sz="3800" b="1" dirty="0" smtClean="0">
                <a:solidFill>
                  <a:schemeClr val="accent1">
                    <a:lumMod val="50000"/>
                  </a:schemeClr>
                </a:solidFill>
                <a:latin typeface="Times New Roman" pitchFamily="18" charset="0"/>
                <a:ea typeface="仿宋" pitchFamily="49" charset="-122"/>
                <a:cs typeface="Times New Roman" pitchFamily="18" charset="0"/>
              </a:rPr>
              <a:t> </a:t>
            </a:r>
            <a:r>
              <a:rPr lang="en-US" altLang="zh-CN" sz="3300" b="1" dirty="0" smtClean="0">
                <a:solidFill>
                  <a:schemeClr val="accent1">
                    <a:lumMod val="50000"/>
                  </a:schemeClr>
                </a:solidFill>
                <a:latin typeface="Times New Roman" pitchFamily="18" charset="0"/>
                <a:ea typeface="仿宋" pitchFamily="49" charset="-122"/>
                <a:cs typeface="Times New Roman" pitchFamily="18" charset="0"/>
              </a:rPr>
              <a:t>Prof. Stefano </a:t>
            </a:r>
            <a:r>
              <a:rPr lang="en-US" altLang="zh-CN" sz="3300" b="1" dirty="0" err="1" smtClean="0">
                <a:solidFill>
                  <a:schemeClr val="accent1">
                    <a:lumMod val="50000"/>
                  </a:schemeClr>
                </a:solidFill>
                <a:latin typeface="Times New Roman" pitchFamily="18" charset="0"/>
                <a:ea typeface="仿宋" pitchFamily="49" charset="-122"/>
                <a:cs typeface="Times New Roman" pitchFamily="18" charset="0"/>
              </a:rPr>
              <a:t>Sacchi</a:t>
            </a:r>
            <a:endParaRPr lang="en-US" altLang="zh-CN" sz="3300" b="1" dirty="0" smtClean="0">
              <a:solidFill>
                <a:schemeClr val="accent1">
                  <a:lumMod val="50000"/>
                </a:schemeClr>
              </a:solidFill>
              <a:latin typeface="Times New Roman" pitchFamily="18" charset="0"/>
              <a:ea typeface="仿宋" pitchFamily="49" charset="-122"/>
              <a:cs typeface="Times New Roman" pitchFamily="18" charset="0"/>
            </a:endParaRPr>
          </a:p>
          <a:p>
            <a:pPr algn="ctr">
              <a:buNone/>
            </a:pPr>
            <a:r>
              <a:rPr lang="zh-CN" altLang="en-US" sz="3300" b="1" dirty="0" smtClean="0">
                <a:solidFill>
                  <a:schemeClr val="accent1">
                    <a:lumMod val="50000"/>
                  </a:schemeClr>
                </a:solidFill>
                <a:latin typeface="Times New Roman" pitchFamily="18" charset="0"/>
                <a:ea typeface="仿宋" pitchFamily="49" charset="-122"/>
                <a:cs typeface="Times New Roman" pitchFamily="18" charset="0"/>
              </a:rPr>
              <a:t> </a:t>
            </a:r>
            <a:r>
              <a:rPr lang="it-IT" altLang="zh-CN" sz="3300" b="1" dirty="0" smtClean="0">
                <a:solidFill>
                  <a:schemeClr val="accent1">
                    <a:lumMod val="50000"/>
                  </a:schemeClr>
                </a:solidFill>
                <a:latin typeface="Times New Roman" pitchFamily="18" charset="0"/>
                <a:ea typeface="仿宋" pitchFamily="49" charset="-122"/>
                <a:cs typeface="Times New Roman" pitchFamily="18" charset="0"/>
              </a:rPr>
              <a:t>University of Milan</a:t>
            </a:r>
            <a:endParaRPr lang="en-US" altLang="zh-CN" sz="3300" b="1" dirty="0" smtClean="0">
              <a:solidFill>
                <a:schemeClr val="accent1">
                  <a:lumMod val="50000"/>
                </a:schemeClr>
              </a:solidFill>
              <a:latin typeface="Times New Roman" pitchFamily="18" charset="0"/>
              <a:ea typeface="仿宋" pitchFamily="49" charset="-122"/>
              <a:cs typeface="Times New Roman" pitchFamily="18" charset="0"/>
            </a:endParaRPr>
          </a:p>
          <a:p>
            <a:pPr algn="ctr">
              <a:buNone/>
            </a:pPr>
            <a:r>
              <a:rPr lang="en-US" altLang="zh-CN" sz="3300" b="1" dirty="0" smtClean="0">
                <a:solidFill>
                  <a:schemeClr val="accent1">
                    <a:lumMod val="50000"/>
                  </a:schemeClr>
                </a:solidFill>
                <a:latin typeface="Times New Roman" pitchFamily="18" charset="0"/>
                <a:ea typeface="仿宋" pitchFamily="49" charset="-122"/>
                <a:cs typeface="Times New Roman" pitchFamily="18" charset="0"/>
              </a:rPr>
              <a:t>Special Commissioner ISFOL, Rome</a:t>
            </a:r>
          </a:p>
          <a:p>
            <a:pPr algn="ctr">
              <a:buNone/>
            </a:pPr>
            <a:r>
              <a:rPr lang="en-US" altLang="zh-CN" sz="3300" b="1" dirty="0" smtClean="0">
                <a:solidFill>
                  <a:schemeClr val="accent1">
                    <a:lumMod val="50000"/>
                  </a:schemeClr>
                </a:solidFill>
                <a:latin typeface="Times New Roman" pitchFamily="18" charset="0"/>
                <a:ea typeface="仿宋" pitchFamily="49" charset="-122"/>
                <a:cs typeface="Times New Roman" pitchFamily="18" charset="0"/>
              </a:rPr>
              <a:t>Strategic Policy Unit, Italian Prime Minister’s Office</a:t>
            </a:r>
          </a:p>
          <a:p>
            <a:pPr algn="ctr">
              <a:buNone/>
            </a:pPr>
            <a:r>
              <a:rPr lang="en-US" altLang="zh-CN" sz="3300" b="1" dirty="0" smtClean="0">
                <a:solidFill>
                  <a:schemeClr val="accent1">
                    <a:lumMod val="50000"/>
                  </a:schemeClr>
                </a:solidFill>
                <a:latin typeface="Times New Roman" pitchFamily="18" charset="0"/>
                <a:ea typeface="仿宋" pitchFamily="49" charset="-122"/>
                <a:cs typeface="Times New Roman" pitchFamily="18" charset="0"/>
              </a:rPr>
              <a:t>stefano.sacchi@unimi.it</a:t>
            </a:r>
            <a:endParaRPr lang="en-US" altLang="zh-CN" sz="3300" b="1" dirty="0" smtClean="0">
              <a:solidFill>
                <a:schemeClr val="accent1">
                  <a:lumMod val="50000"/>
                </a:schemeClr>
              </a:solidFill>
              <a:latin typeface="仿宋" pitchFamily="49" charset="-122"/>
              <a:ea typeface="仿宋" pitchFamily="49" charset="-122"/>
            </a:endParaRPr>
          </a:p>
          <a:p>
            <a:pPr algn="ctr">
              <a:buNone/>
            </a:pPr>
            <a:r>
              <a:rPr lang="zh-CN" altLang="en-US" sz="3300" b="1" dirty="0" smtClean="0">
                <a:solidFill>
                  <a:schemeClr val="accent1">
                    <a:lumMod val="50000"/>
                  </a:schemeClr>
                </a:solidFill>
                <a:latin typeface="+mn-ea"/>
                <a:cs typeface="Times New Roman" pitchFamily="18" charset="0"/>
              </a:rPr>
              <a:t>斯特法诺</a:t>
            </a:r>
            <a:r>
              <a:rPr lang="en-US" altLang="zh-CN" sz="3300" b="1" dirty="0" smtClean="0">
                <a:solidFill>
                  <a:schemeClr val="accent1">
                    <a:lumMod val="50000"/>
                  </a:schemeClr>
                </a:solidFill>
                <a:latin typeface="+mn-ea"/>
                <a:cs typeface="Times New Roman" pitchFamily="18" charset="0"/>
              </a:rPr>
              <a:t>·</a:t>
            </a:r>
            <a:r>
              <a:rPr lang="zh-CN" altLang="en-US" sz="3300" b="1" dirty="0" smtClean="0">
                <a:solidFill>
                  <a:schemeClr val="accent1">
                    <a:lumMod val="50000"/>
                  </a:schemeClr>
                </a:solidFill>
                <a:latin typeface="+mn-ea"/>
                <a:cs typeface="Times New Roman" pitchFamily="18" charset="0"/>
              </a:rPr>
              <a:t>萨奇</a:t>
            </a:r>
            <a:endParaRPr lang="en-US" altLang="zh-CN" sz="3300" b="1" dirty="0" smtClean="0">
              <a:solidFill>
                <a:schemeClr val="accent1">
                  <a:lumMod val="50000"/>
                </a:schemeClr>
              </a:solidFill>
              <a:latin typeface="+mn-ea"/>
              <a:cs typeface="Times New Roman" pitchFamily="18" charset="0"/>
            </a:endParaRPr>
          </a:p>
          <a:p>
            <a:pPr algn="ctr">
              <a:buNone/>
            </a:pPr>
            <a:r>
              <a:rPr lang="zh-CN" altLang="en-US" sz="3300" b="1" dirty="0" smtClean="0">
                <a:solidFill>
                  <a:schemeClr val="accent1">
                    <a:lumMod val="50000"/>
                  </a:schemeClr>
                </a:solidFill>
                <a:latin typeface="+mn-ea"/>
                <a:cs typeface="Times New Roman" pitchFamily="18" charset="0"/>
              </a:rPr>
              <a:t> 米兰大</a:t>
            </a:r>
            <a:r>
              <a:rPr lang="zh-CN" altLang="en-US" sz="3300" b="1" dirty="0" smtClean="0">
                <a:solidFill>
                  <a:schemeClr val="accent1">
                    <a:lumMod val="50000"/>
                  </a:schemeClr>
                </a:solidFill>
                <a:latin typeface="+mn-ea"/>
                <a:cs typeface="Times New Roman" pitchFamily="18" charset="0"/>
              </a:rPr>
              <a:t>学教授</a:t>
            </a:r>
            <a:endParaRPr lang="en-US" altLang="zh-CN" sz="3300" b="1" dirty="0">
              <a:solidFill>
                <a:schemeClr val="accent1">
                  <a:lumMod val="50000"/>
                </a:schemeClr>
              </a:solidFill>
              <a:latin typeface="+mn-ea"/>
              <a:cs typeface="Times New Roman" pitchFamily="18" charset="0"/>
            </a:endParaRPr>
          </a:p>
          <a:p>
            <a:pPr algn="ctr">
              <a:buNone/>
            </a:pPr>
            <a:r>
              <a:rPr lang="zh-CN" altLang="en-US" sz="3300" b="1" dirty="0" smtClean="0">
                <a:solidFill>
                  <a:schemeClr val="accent1">
                    <a:lumMod val="50000"/>
                  </a:schemeClr>
                </a:solidFill>
                <a:latin typeface="+mn-ea"/>
                <a:cs typeface="Times New Roman" pitchFamily="18" charset="0"/>
              </a:rPr>
              <a:t>意大利劳动、培训和社会政策研究院特别委员</a:t>
            </a:r>
            <a:endParaRPr lang="zh-CN" altLang="en-GB" sz="3300" b="1" dirty="0" smtClean="0">
              <a:solidFill>
                <a:schemeClr val="accent1">
                  <a:lumMod val="50000"/>
                </a:schemeClr>
              </a:solidFill>
              <a:latin typeface="+mn-ea"/>
              <a:cs typeface="Times New Roman" pitchFamily="18" charset="0"/>
            </a:endParaRPr>
          </a:p>
          <a:p>
            <a:endParaRPr lang="zh-CN"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1" name="Segnaposto contenuto 2"/>
          <p:cNvSpPr>
            <a:spLocks noGrp="1"/>
          </p:cNvSpPr>
          <p:nvPr>
            <p:ph idx="1"/>
          </p:nvPr>
        </p:nvSpPr>
        <p:spPr bwMode="auto">
          <a:xfrm>
            <a:off x="533400" y="1052736"/>
            <a:ext cx="8229600" cy="5302027"/>
          </a:xfrm>
          <a:noFill/>
          <a:ln>
            <a:miter lim="800000"/>
            <a:headEnd/>
            <a:tailEnd/>
          </a:ln>
        </p:spPr>
        <p:txBody>
          <a:bodyPr wrap="square" lIns="91440" tIns="45720" rIns="91440" bIns="45720" numCol="1" anchor="t" anchorCtr="0" compatLnSpc="1">
            <a:prstTxWarp prst="textNoShape">
              <a:avLst/>
            </a:prstTxWarp>
            <a:normAutofit fontScale="62500" lnSpcReduction="20000"/>
          </a:bodyPr>
          <a:lstStyle/>
          <a:p>
            <a:pPr marL="0" indent="0" algn="ctr">
              <a:buNone/>
            </a:pPr>
            <a:r>
              <a:rPr lang="it-IT" b="1" dirty="0" smtClean="0">
                <a:latin typeface="Times New Roman"/>
                <a:cs typeface="Times New Roman"/>
              </a:rPr>
              <a:t>Wage security: comparative </a:t>
            </a:r>
            <a:r>
              <a:rPr lang="it-IT" b="1" dirty="0" smtClean="0">
                <a:latin typeface="Times New Roman"/>
                <a:cs typeface="Times New Roman"/>
              </a:rPr>
              <a:t>findings</a:t>
            </a:r>
          </a:p>
          <a:p>
            <a:pPr marL="0" indent="0" algn="ctr">
              <a:buNone/>
            </a:pPr>
            <a:r>
              <a:rPr lang="zh-CN" altLang="en-US" b="1" dirty="0" smtClean="0">
                <a:latin typeface="Times New Roman"/>
                <a:cs typeface="Times New Roman"/>
              </a:rPr>
              <a:t>工资保障：比较结果</a:t>
            </a:r>
            <a:endParaRPr lang="it-IT" b="1" dirty="0" smtClean="0">
              <a:latin typeface="Times New Roman"/>
              <a:cs typeface="Times New Roman"/>
            </a:endParaRPr>
          </a:p>
          <a:p>
            <a:pPr marL="0" indent="0" algn="ctr">
              <a:buNone/>
            </a:pPr>
            <a:endParaRPr lang="it-IT" b="1" dirty="0" smtClean="0">
              <a:latin typeface="Times New Roman"/>
              <a:cs typeface="Times New Roman"/>
            </a:endParaRPr>
          </a:p>
          <a:p>
            <a:pPr marL="0" indent="0" algn="ctr">
              <a:buNone/>
            </a:pPr>
            <a:endParaRPr lang="it-IT" b="1" dirty="0" smtClean="0">
              <a:latin typeface="Times New Roman"/>
              <a:cs typeface="Times New Roman"/>
            </a:endParaRPr>
          </a:p>
          <a:p>
            <a:r>
              <a:rPr lang="it-IT" sz="2800" dirty="0" smtClean="0">
                <a:latin typeface="Times New Roman"/>
                <a:cs typeface="Times New Roman"/>
              </a:rPr>
              <a:t>Nowhere do non-standard workers enjoy higher wages: compensation hypothesis </a:t>
            </a:r>
            <a:r>
              <a:rPr lang="it-IT" sz="2800" dirty="0" smtClean="0">
                <a:latin typeface="Times New Roman"/>
                <a:cs typeface="Times New Roman"/>
              </a:rPr>
              <a:t>rejected</a:t>
            </a:r>
          </a:p>
          <a:p>
            <a:pPr>
              <a:buNone/>
            </a:pPr>
            <a:r>
              <a:rPr lang="zh-CN" altLang="en-US" sz="2800" dirty="0" smtClean="0">
                <a:latin typeface="Times New Roman"/>
                <a:cs typeface="Times New Roman"/>
              </a:rPr>
              <a:t>      没有</a:t>
            </a:r>
            <a:r>
              <a:rPr lang="zh-CN" altLang="en-US" sz="2800" dirty="0" smtClean="0">
                <a:latin typeface="Times New Roman"/>
                <a:cs typeface="Times New Roman"/>
              </a:rPr>
              <a:t>任何一个地方的非标准工人享有高工资：补偿假说被否定</a:t>
            </a:r>
            <a:endParaRPr lang="it-IT" sz="2800" dirty="0" smtClean="0">
              <a:latin typeface="Times New Roman"/>
              <a:cs typeface="Times New Roman"/>
            </a:endParaRPr>
          </a:p>
          <a:p>
            <a:pPr>
              <a:buNone/>
            </a:pPr>
            <a:endParaRPr lang="it-IT" sz="2800" dirty="0" smtClean="0">
              <a:latin typeface="Times New Roman"/>
              <a:cs typeface="Times New Roman"/>
            </a:endParaRPr>
          </a:p>
          <a:p>
            <a:r>
              <a:rPr lang="it-IT" sz="2800" dirty="0" smtClean="0">
                <a:latin typeface="Times New Roman"/>
                <a:cs typeface="Times New Roman"/>
              </a:rPr>
              <a:t>At best, comparable wages after </a:t>
            </a:r>
            <a:r>
              <a:rPr lang="it-IT" sz="2800" dirty="0" smtClean="0">
                <a:latin typeface="Times New Roman"/>
                <a:cs typeface="Times New Roman"/>
              </a:rPr>
              <a:t>controlling</a:t>
            </a:r>
          </a:p>
          <a:p>
            <a:pPr>
              <a:buNone/>
            </a:pPr>
            <a:r>
              <a:rPr lang="zh-CN" altLang="en-US" sz="2800" dirty="0" smtClean="0">
                <a:latin typeface="Times New Roman"/>
                <a:cs typeface="Times New Roman"/>
              </a:rPr>
              <a:t>      充其量</a:t>
            </a:r>
            <a:r>
              <a:rPr lang="zh-CN" altLang="en-US" sz="2800" dirty="0" smtClean="0">
                <a:latin typeface="Times New Roman"/>
                <a:cs typeface="Times New Roman"/>
              </a:rPr>
              <a:t>，管制以后的可比工资</a:t>
            </a:r>
            <a:endParaRPr lang="it-IT" sz="2800" dirty="0" smtClean="0">
              <a:latin typeface="Times New Roman"/>
              <a:cs typeface="Times New Roman"/>
            </a:endParaRPr>
          </a:p>
          <a:p>
            <a:pPr>
              <a:buNone/>
            </a:pPr>
            <a:endParaRPr lang="it-IT" sz="2800" dirty="0" smtClean="0">
              <a:latin typeface="Times New Roman"/>
              <a:cs typeface="Times New Roman"/>
            </a:endParaRPr>
          </a:p>
          <a:p>
            <a:r>
              <a:rPr lang="it-IT" sz="2800" dirty="0" smtClean="0">
                <a:latin typeface="Times New Roman"/>
                <a:cs typeface="Times New Roman"/>
              </a:rPr>
              <a:t>Some country-specific categories are worse off, even after controlling for individual characteristics</a:t>
            </a:r>
            <a:r>
              <a:rPr lang="it-IT" sz="2800" dirty="0" smtClean="0">
                <a:latin typeface="Times New Roman"/>
                <a:cs typeface="Times New Roman"/>
              </a:rPr>
              <a:t>:</a:t>
            </a:r>
          </a:p>
          <a:p>
            <a:pPr>
              <a:buNone/>
            </a:pPr>
            <a:r>
              <a:rPr lang="zh-CN" altLang="en-US" sz="2800" dirty="0" smtClean="0">
                <a:latin typeface="Times New Roman"/>
                <a:cs typeface="Times New Roman"/>
              </a:rPr>
              <a:t>       一些</a:t>
            </a:r>
            <a:r>
              <a:rPr lang="zh-CN" altLang="en-US" sz="2800" dirty="0" smtClean="0">
                <a:latin typeface="Times New Roman"/>
                <a:cs typeface="Times New Roman"/>
              </a:rPr>
              <a:t>特定国情类别的情况更糟，即使是在对个体特征予以管制以后：</a:t>
            </a:r>
            <a:endParaRPr lang="it-IT" sz="2800" dirty="0" smtClean="0">
              <a:latin typeface="Times New Roman"/>
              <a:cs typeface="Times New Roman"/>
            </a:endParaRPr>
          </a:p>
          <a:p>
            <a:endParaRPr lang="it-IT" sz="2800" dirty="0" smtClean="0">
              <a:latin typeface="Times New Roman"/>
              <a:cs typeface="Times New Roman"/>
            </a:endParaRPr>
          </a:p>
          <a:p>
            <a:pPr lvl="1">
              <a:buFont typeface="Wingdings" charset="2"/>
              <a:buChar char="Ø"/>
            </a:pPr>
            <a:r>
              <a:rPr lang="it-IT" dirty="0" smtClean="0">
                <a:latin typeface="Times New Roman"/>
                <a:cs typeface="Times New Roman"/>
              </a:rPr>
              <a:t>Independent contractors in </a:t>
            </a:r>
            <a:r>
              <a:rPr lang="it-IT" dirty="0" smtClean="0">
                <a:latin typeface="Times New Roman"/>
                <a:cs typeface="Times New Roman"/>
              </a:rPr>
              <a:t>Italy</a:t>
            </a:r>
          </a:p>
          <a:p>
            <a:pPr lvl="1">
              <a:buNone/>
            </a:pPr>
            <a:r>
              <a:rPr lang="zh-CN" altLang="en-US" dirty="0" smtClean="0">
                <a:latin typeface="Times New Roman"/>
                <a:cs typeface="Times New Roman"/>
              </a:rPr>
              <a:t>    意大利</a:t>
            </a:r>
            <a:r>
              <a:rPr lang="zh-CN" altLang="en-US" dirty="0" smtClean="0">
                <a:latin typeface="Times New Roman"/>
                <a:cs typeface="Times New Roman"/>
              </a:rPr>
              <a:t>的独立承包人</a:t>
            </a:r>
            <a:endParaRPr lang="it-IT" dirty="0" smtClean="0">
              <a:latin typeface="Times New Roman"/>
              <a:cs typeface="Times New Roman"/>
            </a:endParaRPr>
          </a:p>
          <a:p>
            <a:pPr lvl="1">
              <a:buFont typeface="Wingdings" charset="2"/>
              <a:buChar char="Ø"/>
            </a:pPr>
            <a:r>
              <a:rPr lang="it-IT" dirty="0" smtClean="0">
                <a:latin typeface="Times New Roman"/>
                <a:cs typeface="Times New Roman"/>
              </a:rPr>
              <a:t>TAW in Germany</a:t>
            </a:r>
          </a:p>
          <a:p>
            <a:pPr lvl="1">
              <a:buNone/>
            </a:pPr>
            <a:r>
              <a:rPr lang="zh-CN" altLang="en-US" dirty="0" smtClean="0">
                <a:latin typeface="Times New Roman"/>
                <a:cs typeface="Times New Roman"/>
              </a:rPr>
              <a:t>     德国</a:t>
            </a:r>
            <a:r>
              <a:rPr lang="it-IT" dirty="0" smtClean="0">
                <a:latin typeface="Times New Roman"/>
                <a:cs typeface="Times New Roman"/>
              </a:rPr>
              <a:t>TA</a:t>
            </a:r>
            <a:r>
              <a:rPr lang="en-US" altLang="zh-CN" dirty="0" smtClean="0">
                <a:latin typeface="Times New Roman"/>
                <a:cs typeface="Times New Roman"/>
              </a:rPr>
              <a:t>W</a:t>
            </a:r>
            <a:endParaRPr lang="it-IT" dirty="0" smtClean="0">
              <a:latin typeface="Times New Roman"/>
              <a:cs typeface="Times New Roman"/>
            </a:endParaRPr>
          </a:p>
        </p:txBody>
      </p:sp>
    </p:spTree>
    <p:extLst>
      <p:ext uri="{BB962C8B-B14F-4D97-AF65-F5344CB8AC3E}">
        <p14:creationId xmlns:p14="http://schemas.microsoft.com/office/powerpoint/2010/main" xmlns="" val="3688667816"/>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olo 1"/>
          <p:cNvSpPr>
            <a:spLocks noGrp="1"/>
          </p:cNvSpPr>
          <p:nvPr>
            <p:ph type="title"/>
          </p:nvPr>
        </p:nvSpPr>
        <p:spPr>
          <a:xfrm>
            <a:off x="467544" y="1340768"/>
            <a:ext cx="8229600" cy="1143000"/>
          </a:xfrm>
        </p:spPr>
        <p:txBody>
          <a:bodyPr/>
          <a:lstStyle/>
          <a:p>
            <a:r>
              <a:rPr lang="it-IT" sz="2000" b="1" dirty="0" smtClean="0">
                <a:latin typeface="Times New Roman"/>
                <a:ea typeface="ＭＳ Ｐゴシック" charset="-128"/>
                <a:cs typeface="Times New Roman"/>
              </a:rPr>
              <a:t>Access to unemployment </a:t>
            </a:r>
            <a:r>
              <a:rPr lang="it-IT" sz="2000" b="1" dirty="0" smtClean="0">
                <a:latin typeface="Times New Roman"/>
                <a:ea typeface="ＭＳ Ｐゴシック" charset="-128"/>
                <a:cs typeface="Times New Roman"/>
              </a:rPr>
              <a:t>benefits</a:t>
            </a:r>
            <a:r>
              <a:rPr lang="en-US" altLang="zh-CN" sz="2000" b="1" dirty="0" smtClean="0">
                <a:latin typeface="+mn-ea"/>
                <a:ea typeface="+mn-ea"/>
                <a:cs typeface="Times New Roman"/>
              </a:rPr>
              <a:t/>
            </a:r>
            <a:br>
              <a:rPr lang="en-US" altLang="zh-CN" sz="2000" b="1" dirty="0" smtClean="0">
                <a:latin typeface="+mn-ea"/>
                <a:ea typeface="+mn-ea"/>
                <a:cs typeface="Times New Roman"/>
              </a:rPr>
            </a:br>
            <a:r>
              <a:rPr lang="zh-CN" altLang="en-US" sz="2000" b="1" dirty="0" smtClean="0">
                <a:latin typeface="+mn-ea"/>
                <a:ea typeface="+mn-ea"/>
                <a:cs typeface="Times New Roman"/>
              </a:rPr>
              <a:t>获取</a:t>
            </a:r>
            <a:r>
              <a:rPr lang="zh-CN" altLang="en-US" sz="2000" b="1" dirty="0" smtClean="0">
                <a:latin typeface="+mn-ea"/>
                <a:ea typeface="+mn-ea"/>
                <a:cs typeface="Times New Roman"/>
              </a:rPr>
              <a:t>失业</a:t>
            </a:r>
            <a:r>
              <a:rPr lang="zh-CN" altLang="en-US" sz="2000" b="1" dirty="0" smtClean="0">
                <a:latin typeface="+mn-ea"/>
                <a:ea typeface="+mn-ea"/>
                <a:cs typeface="Times New Roman"/>
              </a:rPr>
              <a:t>补助</a:t>
            </a:r>
            <a:r>
              <a:rPr lang="en-US" altLang="zh-CN" sz="2000" b="1" dirty="0" smtClean="0">
                <a:latin typeface="+mn-ea"/>
                <a:ea typeface="+mn-ea"/>
                <a:cs typeface="Times New Roman"/>
              </a:rPr>
              <a:t/>
            </a:r>
            <a:br>
              <a:rPr lang="en-US" altLang="zh-CN" sz="2000" b="1" dirty="0" smtClean="0">
                <a:latin typeface="+mn-ea"/>
                <a:ea typeface="+mn-ea"/>
                <a:cs typeface="Times New Roman"/>
              </a:rPr>
            </a:br>
            <a:r>
              <a:rPr lang="it-IT" sz="2000" b="1" dirty="0" smtClean="0">
                <a:latin typeface="Times New Roman"/>
                <a:ea typeface="ＭＳ Ｐゴシック" charset="-128"/>
                <a:cs typeface="Times New Roman"/>
              </a:rPr>
              <a:t> (Italy, 2012) </a:t>
            </a:r>
            <a:r>
              <a:rPr lang="en-US" altLang="zh-CN" sz="2000" b="1" dirty="0" smtClean="0">
                <a:latin typeface="+mn-ea"/>
                <a:ea typeface="+mn-ea"/>
                <a:cs typeface="Times New Roman"/>
              </a:rPr>
              <a:t/>
            </a:r>
            <a:br>
              <a:rPr lang="en-US" altLang="zh-CN" sz="2000" b="1" dirty="0" smtClean="0">
                <a:latin typeface="+mn-ea"/>
                <a:ea typeface="+mn-ea"/>
                <a:cs typeface="Times New Roman"/>
              </a:rPr>
            </a:br>
            <a:r>
              <a:rPr lang="zh-CN" altLang="en-US" sz="2000" b="1" dirty="0" smtClean="0">
                <a:latin typeface="+mn-ea"/>
                <a:ea typeface="+mn-ea"/>
                <a:cs typeface="Times New Roman"/>
              </a:rPr>
              <a:t>（意大利，</a:t>
            </a:r>
            <a:r>
              <a:rPr lang="it-IT" sz="2000" b="1" dirty="0" smtClean="0">
                <a:latin typeface="Times New Roman"/>
                <a:ea typeface="ＭＳ Ｐゴシック" charset="-128"/>
                <a:cs typeface="Times New Roman"/>
              </a:rPr>
              <a:t>2012</a:t>
            </a:r>
            <a:r>
              <a:rPr lang="zh-CN" altLang="en-US" sz="2000" b="1" dirty="0" smtClean="0">
                <a:latin typeface="+mn-ea"/>
                <a:ea typeface="+mn-ea"/>
                <a:cs typeface="Times New Roman"/>
              </a:rPr>
              <a:t>年）</a:t>
            </a:r>
            <a:endParaRPr lang="it-IT" sz="2000" b="1" dirty="0" smtClean="0">
              <a:latin typeface="+mn-ea"/>
              <a:ea typeface="+mn-ea"/>
              <a:cs typeface="Times New Roman"/>
            </a:endParaRPr>
          </a:p>
        </p:txBody>
      </p:sp>
      <p:graphicFrame>
        <p:nvGraphicFramePr>
          <p:cNvPr id="6" name="Tabella 5"/>
          <p:cNvGraphicFramePr>
            <a:graphicFrameLocks noGrp="1" noChangeAspect="1"/>
          </p:cNvGraphicFramePr>
          <p:nvPr>
            <p:extLst>
              <p:ext uri="{D42A27DB-BD31-4B8C-83A1-F6EECF244321}">
                <p14:modId xmlns:p14="http://schemas.microsoft.com/office/powerpoint/2010/main" xmlns="" val="2117688779"/>
              </p:ext>
            </p:extLst>
          </p:nvPr>
        </p:nvGraphicFramePr>
        <p:xfrm>
          <a:off x="2411760" y="2636912"/>
          <a:ext cx="4057650" cy="3790950"/>
        </p:xfrm>
        <a:graphic>
          <a:graphicData uri="http://schemas.openxmlformats.org/drawingml/2006/table">
            <a:tbl>
              <a:tblPr/>
              <a:tblGrid>
                <a:gridCol w="1728192"/>
                <a:gridCol w="2329458"/>
              </a:tblGrid>
              <a:tr h="270510">
                <a:tc>
                  <a:txBody>
                    <a:bodyPr/>
                    <a:lstStyle/>
                    <a:p>
                      <a:pPr algn="l" fontAlgn="b"/>
                      <a:endParaRPr lang="it-IT" sz="2000" b="0" i="0" u="none" strike="noStrike" dirty="0">
                        <a:solidFill>
                          <a:srgbClr val="000000"/>
                        </a:solidFill>
                        <a:effectLst/>
                        <a:latin typeface="Times New Roman"/>
                        <a:cs typeface="Times New Roman"/>
                      </a:endParaRPr>
                    </a:p>
                  </a:txBody>
                  <a:tcPr marL="19050" marR="19050" marT="190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it-IT" sz="2000" b="0" i="0" u="none" strike="noStrike" dirty="0">
                        <a:solidFill>
                          <a:srgbClr val="000000"/>
                        </a:solidFill>
                        <a:effectLst/>
                        <a:latin typeface="Times New Roman"/>
                        <a:cs typeface="Times New Roman"/>
                      </a:endParaRPr>
                    </a:p>
                  </a:txBody>
                  <a:tcPr marL="19050" marR="19050" marT="19050" marB="0" anchor="b">
                    <a:lnL>
                      <a:noFill/>
                    </a:lnL>
                    <a:lnR>
                      <a:noFill/>
                    </a:lnR>
                    <a:lnT>
                      <a:noFill/>
                    </a:lnT>
                    <a:lnB w="6350" cap="flat" cmpd="sng" algn="ctr">
                      <a:solidFill>
                        <a:srgbClr val="000000"/>
                      </a:solidFill>
                      <a:prstDash val="solid"/>
                      <a:round/>
                      <a:headEnd type="none" w="med" len="med"/>
                      <a:tailEnd type="none" w="med" len="med"/>
                    </a:lnB>
                  </a:tcPr>
                </a:tc>
              </a:tr>
              <a:tr h="285750">
                <a:tc>
                  <a:txBody>
                    <a:bodyPr/>
                    <a:lstStyle/>
                    <a:p>
                      <a:pPr algn="l" fontAlgn="b"/>
                      <a:r>
                        <a:rPr lang="it-IT" sz="2000" b="0" i="0" u="none" strike="noStrike" dirty="0">
                          <a:solidFill>
                            <a:srgbClr val="000000"/>
                          </a:solidFill>
                          <a:effectLst/>
                          <a:latin typeface="Times New Roman"/>
                          <a:cs typeface="Times New Roman"/>
                        </a:rPr>
                        <a:t> </a:t>
                      </a:r>
                    </a:p>
                  </a:txBody>
                  <a:tcPr marL="19050" marR="19050" marT="1905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endParaRPr lang="it-IT" sz="2000" b="0" i="0" u="none" strike="noStrike" dirty="0">
                        <a:solidFill>
                          <a:srgbClr val="000000"/>
                        </a:solidFill>
                        <a:effectLst/>
                        <a:latin typeface="Times New Roman"/>
                        <a:cs typeface="Times New Roman"/>
                      </a:endParaRPr>
                    </a:p>
                  </a:txBody>
                  <a:tcPr marL="19050" marR="19050" marT="1905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28575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it-IT" sz="2000" b="0" i="0" u="none" strike="noStrike" dirty="0" smtClean="0">
                          <a:solidFill>
                            <a:srgbClr val="000000"/>
                          </a:solidFill>
                          <a:effectLst/>
                          <a:latin typeface="Times New Roman"/>
                          <a:cs typeface="Times New Roman"/>
                        </a:rPr>
                        <a:t>OPEN-ENDED</a:t>
                      </a:r>
                      <a:r>
                        <a:rPr lang="zh-CN" altLang="en-US" sz="2000" b="0" i="0" u="none" strike="noStrike" dirty="0" smtClean="0">
                          <a:solidFill>
                            <a:srgbClr val="000000"/>
                          </a:solidFill>
                          <a:effectLst/>
                          <a:latin typeface="Times New Roman"/>
                          <a:cs typeface="Times New Roman"/>
                        </a:rPr>
                        <a:t>开放式</a:t>
                      </a:r>
                      <a:endParaRPr lang="it-IT" sz="2000" b="0" i="0" u="none" strike="noStrike" dirty="0" smtClean="0">
                        <a:solidFill>
                          <a:srgbClr val="000000"/>
                        </a:solidFill>
                        <a:effectLst/>
                        <a:latin typeface="Times New Roman"/>
                        <a:cs typeface="Times New Roman"/>
                      </a:endParaRPr>
                    </a:p>
                  </a:txBody>
                  <a:tcPr marL="19050" marR="19050" marT="1905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r" fontAlgn="b"/>
                      <a:r>
                        <a:rPr lang="it-IT" sz="2000" b="0" i="0" u="none" strike="noStrike" dirty="0" smtClean="0">
                          <a:solidFill>
                            <a:srgbClr val="000000"/>
                          </a:solidFill>
                          <a:effectLst/>
                          <a:latin typeface="Times New Roman"/>
                          <a:cs typeface="Times New Roman"/>
                        </a:rPr>
                        <a:t>90%</a:t>
                      </a:r>
                      <a:endParaRPr lang="it-IT" sz="2000" b="0" i="0" u="none" strike="noStrike" dirty="0">
                        <a:solidFill>
                          <a:srgbClr val="000000"/>
                        </a:solidFill>
                        <a:effectLst/>
                        <a:latin typeface="Times New Roman"/>
                        <a:cs typeface="Times New Roman"/>
                      </a:endParaRPr>
                    </a:p>
                  </a:txBody>
                  <a:tcPr marL="19050" marR="19050" marT="19050" marB="0" anchor="b">
                    <a:lnL>
                      <a:noFill/>
                    </a:lnL>
                    <a:lnR>
                      <a:noFill/>
                    </a:lnR>
                    <a:lnT w="25400" cap="flat" cmpd="dbl" algn="ctr">
                      <a:solidFill>
                        <a:srgbClr val="000000"/>
                      </a:solidFill>
                      <a:prstDash val="solid"/>
                      <a:round/>
                      <a:headEnd type="none" w="med" len="med"/>
                      <a:tailEnd type="none" w="med" len="med"/>
                    </a:lnT>
                    <a:lnB>
                      <a:noFill/>
                    </a:lnB>
                  </a:tcPr>
                </a:tc>
              </a:tr>
              <a:tr h="270510">
                <a:tc>
                  <a:txBody>
                    <a:bodyPr/>
                    <a:lstStyle/>
                    <a:p>
                      <a:pPr algn="l" fontAlgn="b"/>
                      <a:r>
                        <a:rPr lang="it-IT" sz="2000" b="0" i="0" u="none" strike="noStrike" dirty="0" smtClean="0">
                          <a:solidFill>
                            <a:srgbClr val="000000"/>
                          </a:solidFill>
                          <a:effectLst/>
                          <a:latin typeface="Times New Roman"/>
                          <a:cs typeface="Times New Roman"/>
                        </a:rPr>
                        <a:t>DIRECT-HIRE</a:t>
                      </a:r>
                      <a:endParaRPr lang="it-IT" sz="2000" b="0" i="0" u="none" strike="noStrike" baseline="0" dirty="0" smtClean="0">
                        <a:solidFill>
                          <a:srgbClr val="000000"/>
                        </a:solidFill>
                        <a:effectLst/>
                        <a:latin typeface="Times New Roman"/>
                        <a:cs typeface="Times New Roman"/>
                      </a:endParaRPr>
                    </a:p>
                    <a:p>
                      <a:pPr algn="l" fontAlgn="b"/>
                      <a:r>
                        <a:rPr lang="it-IT" sz="2000" b="0" i="0" u="none" strike="noStrike" baseline="0" dirty="0" smtClean="0">
                          <a:solidFill>
                            <a:srgbClr val="000000"/>
                          </a:solidFill>
                          <a:effectLst/>
                          <a:latin typeface="Times New Roman"/>
                          <a:cs typeface="Times New Roman"/>
                        </a:rPr>
                        <a:t>TEMPS</a:t>
                      </a:r>
                    </a:p>
                    <a:p>
                      <a:pPr algn="l" fontAlgn="b"/>
                      <a:r>
                        <a:rPr lang="zh-CN" altLang="en-US" sz="2000" b="0" i="0" u="none" strike="noStrike" baseline="0" dirty="0" smtClean="0">
                          <a:solidFill>
                            <a:srgbClr val="000000"/>
                          </a:solidFill>
                          <a:effectLst/>
                          <a:latin typeface="Times New Roman"/>
                          <a:cs typeface="Times New Roman"/>
                        </a:rPr>
                        <a:t>临时工</a:t>
                      </a:r>
                      <a:endParaRPr lang="it-IT" sz="2000" b="0" i="0" u="none" strike="noStrike" dirty="0">
                        <a:solidFill>
                          <a:srgbClr val="000000"/>
                        </a:solidFill>
                        <a:effectLst/>
                        <a:latin typeface="Times New Roman"/>
                        <a:cs typeface="Times New Roman"/>
                      </a:endParaRPr>
                    </a:p>
                  </a:txBody>
                  <a:tcPr marL="19050" marR="19050" marT="19050" marB="0" anchor="b">
                    <a:lnL>
                      <a:noFill/>
                    </a:lnL>
                    <a:lnR>
                      <a:noFill/>
                    </a:lnR>
                    <a:lnT>
                      <a:noFill/>
                    </a:lnT>
                    <a:lnB>
                      <a:noFill/>
                    </a:lnB>
                  </a:tcPr>
                </a:tc>
                <a:tc>
                  <a:txBody>
                    <a:bodyPr/>
                    <a:lstStyle/>
                    <a:p>
                      <a:pPr algn="r" fontAlgn="b"/>
                      <a:r>
                        <a:rPr lang="it-IT" sz="2000" b="0" i="0" u="none" strike="noStrike" dirty="0" smtClean="0">
                          <a:solidFill>
                            <a:srgbClr val="000000"/>
                          </a:solidFill>
                          <a:effectLst/>
                          <a:latin typeface="Times New Roman"/>
                          <a:cs typeface="Times New Roman"/>
                        </a:rPr>
                        <a:t>62%</a:t>
                      </a:r>
                      <a:endParaRPr lang="it-IT" sz="2000" b="0" i="0" u="none" strike="noStrike" dirty="0">
                        <a:solidFill>
                          <a:srgbClr val="000000"/>
                        </a:solidFill>
                        <a:effectLst/>
                        <a:latin typeface="Times New Roman"/>
                        <a:cs typeface="Times New Roman"/>
                      </a:endParaRPr>
                    </a:p>
                  </a:txBody>
                  <a:tcPr marL="19050" marR="19050" marT="19050" marB="0" anchor="b">
                    <a:lnL>
                      <a:noFill/>
                    </a:lnL>
                    <a:lnR>
                      <a:noFill/>
                    </a:lnR>
                    <a:lnT>
                      <a:noFill/>
                    </a:lnT>
                    <a:lnB>
                      <a:noFill/>
                    </a:lnB>
                  </a:tcPr>
                </a:tc>
              </a:tr>
              <a:tr h="270510">
                <a:tc>
                  <a:txBody>
                    <a:bodyPr/>
                    <a:lstStyle/>
                    <a:p>
                      <a:pPr algn="l" fontAlgn="b"/>
                      <a:r>
                        <a:rPr lang="it-IT" sz="2000" b="0" i="0" u="none" strike="noStrike" dirty="0" smtClean="0">
                          <a:solidFill>
                            <a:srgbClr val="000000"/>
                          </a:solidFill>
                          <a:effectLst/>
                          <a:latin typeface="Times New Roman"/>
                          <a:cs typeface="Times New Roman"/>
                        </a:rPr>
                        <a:t>TAW</a:t>
                      </a:r>
                      <a:endParaRPr lang="it-IT" sz="2000" b="0" i="0" u="none" strike="noStrike" dirty="0">
                        <a:solidFill>
                          <a:srgbClr val="000000"/>
                        </a:solidFill>
                        <a:effectLst/>
                        <a:latin typeface="Times New Roman"/>
                        <a:cs typeface="Times New Roman"/>
                      </a:endParaRPr>
                    </a:p>
                  </a:txBody>
                  <a:tcPr marL="19050" marR="19050" marT="19050" marB="0" anchor="b">
                    <a:lnL>
                      <a:noFill/>
                    </a:lnL>
                    <a:lnR>
                      <a:noFill/>
                    </a:lnR>
                    <a:lnT>
                      <a:noFill/>
                    </a:lnT>
                    <a:lnB>
                      <a:noFill/>
                    </a:lnB>
                  </a:tcPr>
                </a:tc>
                <a:tc>
                  <a:txBody>
                    <a:bodyPr/>
                    <a:lstStyle/>
                    <a:p>
                      <a:pPr algn="r" fontAlgn="b"/>
                      <a:r>
                        <a:rPr lang="it-IT" sz="2000" b="0" i="0" u="none" strike="noStrike" dirty="0" smtClean="0">
                          <a:solidFill>
                            <a:srgbClr val="000000"/>
                          </a:solidFill>
                          <a:effectLst/>
                          <a:latin typeface="Times New Roman"/>
                          <a:cs typeface="Times New Roman"/>
                        </a:rPr>
                        <a:t>52%</a:t>
                      </a:r>
                      <a:endParaRPr lang="it-IT" sz="2000" b="0" i="0" u="none" strike="noStrike" dirty="0">
                        <a:solidFill>
                          <a:srgbClr val="000000"/>
                        </a:solidFill>
                        <a:effectLst/>
                        <a:latin typeface="Times New Roman"/>
                        <a:cs typeface="Times New Roman"/>
                      </a:endParaRPr>
                    </a:p>
                  </a:txBody>
                  <a:tcPr marL="19050" marR="19050" marT="19050" marB="0" anchor="b">
                    <a:lnL>
                      <a:noFill/>
                    </a:lnL>
                    <a:lnR>
                      <a:noFill/>
                    </a:lnR>
                    <a:lnT>
                      <a:noFill/>
                    </a:lnT>
                    <a:lnB>
                      <a:noFill/>
                    </a:lnB>
                  </a:tcPr>
                </a:tc>
              </a:tr>
              <a:tr h="27051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it-IT" sz="2000" b="0" i="0" u="none" strike="noStrike" dirty="0" smtClean="0">
                          <a:solidFill>
                            <a:srgbClr val="000000"/>
                          </a:solidFill>
                          <a:effectLst/>
                          <a:latin typeface="Times New Roman"/>
                          <a:cs typeface="Times New Roman"/>
                        </a:rPr>
                        <a:t>APPRENTICE</a:t>
                      </a:r>
                    </a:p>
                    <a:p>
                      <a:pPr algn="l" fontAlgn="b"/>
                      <a:r>
                        <a:rPr lang="zh-CN" altLang="en-US" sz="2000" b="0" i="0" u="none" strike="noStrike" dirty="0" smtClean="0">
                          <a:solidFill>
                            <a:srgbClr val="000000"/>
                          </a:solidFill>
                          <a:effectLst/>
                          <a:latin typeface="Times New Roman"/>
                          <a:cs typeface="Times New Roman"/>
                        </a:rPr>
                        <a:t>学徒工</a:t>
                      </a:r>
                      <a:endParaRPr lang="it-IT" sz="2000" b="0" i="0" u="none" strike="noStrike" dirty="0">
                        <a:solidFill>
                          <a:srgbClr val="000000"/>
                        </a:solidFill>
                        <a:effectLst/>
                        <a:latin typeface="Times New Roman"/>
                        <a:cs typeface="Times New Roman"/>
                      </a:endParaRPr>
                    </a:p>
                  </a:txBody>
                  <a:tcPr marL="19050" marR="19050" marT="190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it-IT" sz="2000" b="0" i="0" u="none" strike="noStrike" dirty="0" smtClean="0">
                          <a:solidFill>
                            <a:srgbClr val="000000"/>
                          </a:solidFill>
                          <a:effectLst/>
                          <a:latin typeface="Times New Roman"/>
                          <a:cs typeface="Times New Roman"/>
                        </a:rPr>
                        <a:t>22%</a:t>
                      </a:r>
                      <a:endParaRPr lang="it-IT" sz="2000" b="0" i="0" u="none" strike="noStrike" dirty="0">
                        <a:solidFill>
                          <a:srgbClr val="000000"/>
                        </a:solidFill>
                        <a:effectLst/>
                        <a:latin typeface="Times New Roman"/>
                        <a:cs typeface="Times New Roman"/>
                      </a:endParaRPr>
                    </a:p>
                  </a:txBody>
                  <a:tcPr marL="19050" marR="19050" marT="19050" marB="0" anchor="b">
                    <a:lnL>
                      <a:noFill/>
                    </a:lnL>
                    <a:lnR>
                      <a:noFill/>
                    </a:lnR>
                    <a:lnT>
                      <a:noFill/>
                    </a:lnT>
                    <a:lnB w="6350" cap="flat" cmpd="sng" algn="ctr">
                      <a:solidFill>
                        <a:srgbClr val="000000"/>
                      </a:solidFill>
                      <a:prstDash val="solid"/>
                      <a:round/>
                      <a:headEnd type="none" w="med" len="med"/>
                      <a:tailEnd type="none" w="med" len="med"/>
                    </a:lnB>
                  </a:tcPr>
                </a:tc>
              </a:tr>
              <a:tr h="270510">
                <a:tc>
                  <a:txBody>
                    <a:bodyPr/>
                    <a:lstStyle/>
                    <a:p>
                      <a:pPr algn="l" fontAlgn="b"/>
                      <a:r>
                        <a:rPr lang="en-US" altLang="zh-CN" sz="2000" b="0" i="0" u="none" strike="noStrike" dirty="0" smtClean="0">
                          <a:solidFill>
                            <a:srgbClr val="000000"/>
                          </a:solidFill>
                          <a:effectLst/>
                          <a:latin typeface="Times New Roman"/>
                          <a:cs typeface="Times New Roman"/>
                        </a:rPr>
                        <a:t>TOTAL</a:t>
                      </a:r>
                    </a:p>
                    <a:p>
                      <a:pPr algn="l" fontAlgn="b"/>
                      <a:r>
                        <a:rPr lang="zh-CN" altLang="en-US" sz="2000" b="0" i="0" u="none" strike="noStrike" dirty="0" smtClean="0">
                          <a:solidFill>
                            <a:srgbClr val="000000"/>
                          </a:solidFill>
                          <a:effectLst/>
                          <a:latin typeface="Times New Roman"/>
                          <a:cs typeface="Times New Roman"/>
                        </a:rPr>
                        <a:t>共计</a:t>
                      </a:r>
                      <a:endParaRPr lang="it-IT" sz="2000" b="0" i="0" u="none" strike="noStrike" dirty="0">
                        <a:solidFill>
                          <a:srgbClr val="000000"/>
                        </a:solidFill>
                        <a:effectLst/>
                        <a:latin typeface="Times New Roman"/>
                        <a:cs typeface="Times New Roman"/>
                      </a:endParaRPr>
                    </a:p>
                  </a:txBody>
                  <a:tcPr marL="19050" marR="19050" marT="190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2000" b="0" i="0" u="none" strike="noStrike" dirty="0" smtClean="0">
                          <a:solidFill>
                            <a:srgbClr val="000000"/>
                          </a:solidFill>
                          <a:effectLst/>
                          <a:latin typeface="Times New Roman"/>
                          <a:cs typeface="Times New Roman"/>
                        </a:rPr>
                        <a:t>82%</a:t>
                      </a:r>
                      <a:endParaRPr lang="it-IT" sz="2000" b="0" i="0" u="none" strike="noStrike" dirty="0">
                        <a:solidFill>
                          <a:srgbClr val="000000"/>
                        </a:solidFill>
                        <a:effectLst/>
                        <a:latin typeface="Times New Roman"/>
                        <a:cs typeface="Times New Roman"/>
                      </a:endParaRPr>
                    </a:p>
                  </a:txBody>
                  <a:tcPr marL="19050" marR="19050" marT="190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18571192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a:graphicFrameLocks/>
          </p:cNvGraphicFramePr>
          <p:nvPr>
            <p:extLst>
              <p:ext uri="{D42A27DB-BD31-4B8C-83A1-F6EECF244321}">
                <p14:modId xmlns:p14="http://schemas.microsoft.com/office/powerpoint/2010/main" xmlns="" val="1247443595"/>
              </p:ext>
            </p:extLst>
          </p:nvPr>
        </p:nvGraphicFramePr>
        <p:xfrm>
          <a:off x="179512" y="980728"/>
          <a:ext cx="8568952" cy="5404048"/>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10"/>
          <p:cNvSpPr/>
          <p:nvPr/>
        </p:nvSpPr>
        <p:spPr>
          <a:xfrm>
            <a:off x="6444208" y="1772816"/>
            <a:ext cx="2304256" cy="4176464"/>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ine 4"/>
          <p:cNvSpPr>
            <a:spLocks noChangeShapeType="1"/>
          </p:cNvSpPr>
          <p:nvPr/>
        </p:nvSpPr>
        <p:spPr bwMode="auto">
          <a:xfrm flipH="1">
            <a:off x="7639000" y="836712"/>
            <a:ext cx="533400" cy="1584176"/>
          </a:xfrm>
          <a:prstGeom prst="line">
            <a:avLst/>
          </a:prstGeom>
          <a:noFill/>
          <a:ln w="6350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it-IT"/>
          </a:p>
        </p:txBody>
      </p:sp>
    </p:spTree>
    <p:extLst>
      <p:ext uri="{BB962C8B-B14F-4D97-AF65-F5344CB8AC3E}">
        <p14:creationId xmlns:p14="http://schemas.microsoft.com/office/powerpoint/2010/main" xmlns="" val="1614257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https://mail.google.com/mail/u/0/?ui=2&amp;ik=fcb0325730&amp;view=fimg&amp;th=148e4fe97a5f50eb&amp;attid=0.0.1&amp;disp=emb&amp;attbid=ANGjdJ_tZlGlx1gT8EIrKycsYggiaQGHNyNy0TZ_htgRwUhDnulETzbXbkxTR6EyQbsuNDa2H1_2L0jBEFgkzgsMbRFFvwltIFhHjhiaAk31lQUugEGimKpERg41v1k&amp;sz=-w1600-h1000&amp;ats=1412747837382&amp;rm=148e4fe97a5f50eb&amp;zw&amp;atsh=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5" name="AutoShape 4" descr="https://mail.google.com/mail/u/0/?ui=2&amp;ik=fcb0325730&amp;view=fimg&amp;th=148e4fe97a5f50eb&amp;attid=0.0.1&amp;disp=emb&amp;attbid=ANGjdJ_tZlGlx1gT8EIrKycsYggiaQGHNyNy0TZ_htgRwUhDnulETzbXbkxTR6EyQbsuNDa2H1_2L0jBEFgkzgsMbRFFvwltIFhHjhiaAk31lQUugEGimKpERg41v1k&amp;sz=-w1600-h1000&amp;ats=1412747837382&amp;rm=148e4fe97a5f50eb&amp;zw&amp;atsh=1"/>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6" descr="https://mail.google.com/mail/u/0/?ui=2&amp;ik=fcb0325730&amp;view=fimg&amp;th=148e4fe97a5f50eb&amp;attid=0.0.1&amp;disp=emb&amp;attbid=ANGjdJ_tZlGlx1gT8EIrKycsYggiaQGHNyNy0TZ_htgRwUhDnulETzbXbkxTR6EyQbsuNDa2H1_2L0jBEFgkzgsMbRFFvwltIFhHjhiaAk31lQUugEGimKpERg41v1k&amp;sz=-w1600-h1000&amp;ats=1412747837382&amp;rm=148e4fe97a5f50eb&amp;zw&amp;atsh=1"/>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8" name="Rectangle 2"/>
          <p:cNvSpPr txBox="1">
            <a:spLocks noChangeArrowheads="1"/>
          </p:cNvSpPr>
          <p:nvPr/>
        </p:nvSpPr>
        <p:spPr bwMode="auto">
          <a:xfrm>
            <a:off x="-1623" y="836712"/>
            <a:ext cx="9144000" cy="808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000" b="1" dirty="0" smtClean="0">
                <a:latin typeface="Times New Roman"/>
                <a:cs typeface="Times New Roman"/>
              </a:rPr>
              <a:t>Drop in </a:t>
            </a:r>
            <a:r>
              <a:rPr lang="en-US" sz="2000" b="1" i="1" dirty="0" smtClean="0">
                <a:latin typeface="Times New Roman"/>
                <a:cs typeface="Times New Roman"/>
              </a:rPr>
              <a:t>Open-Ended Contracts </a:t>
            </a:r>
            <a:r>
              <a:rPr lang="en-US" sz="2000" b="1" dirty="0" smtClean="0">
                <a:latin typeface="Times New Roman"/>
                <a:cs typeface="Times New Roman"/>
              </a:rPr>
              <a:t>among the Youths during the Crisis </a:t>
            </a:r>
            <a:endParaRPr lang="en-US" altLang="zh-CN" sz="2000" b="1" dirty="0" smtClean="0">
              <a:latin typeface="Times New Roman"/>
              <a:ea typeface="+mn-ea"/>
              <a:cs typeface="Times New Roman"/>
            </a:endParaRPr>
          </a:p>
          <a:p>
            <a:r>
              <a:rPr lang="zh-CN" altLang="en-US" sz="2000" b="1" dirty="0" smtClean="0">
                <a:latin typeface="Times New Roman"/>
                <a:ea typeface="+mn-ea"/>
                <a:cs typeface="Times New Roman"/>
              </a:rPr>
              <a:t>危机</a:t>
            </a:r>
            <a:r>
              <a:rPr lang="zh-CN" altLang="en-US" sz="2000" b="1" dirty="0" smtClean="0">
                <a:latin typeface="Times New Roman"/>
                <a:ea typeface="+mn-ea"/>
                <a:cs typeface="Times New Roman"/>
              </a:rPr>
              <a:t>期间青年</a:t>
            </a:r>
            <a:r>
              <a:rPr lang="zh-CN" altLang="en-US" sz="2000" b="1" i="1" dirty="0" smtClean="0">
                <a:latin typeface="华文楷体" pitchFamily="2" charset="-122"/>
                <a:ea typeface="华文楷体" pitchFamily="2" charset="-122"/>
                <a:cs typeface="Times New Roman"/>
              </a:rPr>
              <a:t>开放式合同</a:t>
            </a:r>
            <a:r>
              <a:rPr lang="zh-CN" altLang="en-US" sz="2000" b="1" dirty="0" smtClean="0">
                <a:latin typeface="Times New Roman"/>
                <a:ea typeface="+mn-ea"/>
                <a:cs typeface="Times New Roman"/>
              </a:rPr>
              <a:t>的下降</a:t>
            </a:r>
            <a:r>
              <a:rPr lang="en-US" sz="2000" b="1" dirty="0" smtClean="0">
                <a:latin typeface="Times New Roman"/>
                <a:ea typeface="+mn-ea"/>
                <a:cs typeface="Times New Roman"/>
              </a:rPr>
              <a:t> </a:t>
            </a:r>
            <a:endParaRPr lang="en-US" sz="2000" b="1" dirty="0">
              <a:latin typeface="Times New Roman"/>
              <a:ea typeface="+mn-ea"/>
              <a:cs typeface="Times New Roman"/>
            </a:endParaRPr>
          </a:p>
        </p:txBody>
      </p:sp>
      <p:graphicFrame>
        <p:nvGraphicFramePr>
          <p:cNvPr id="9" name="Chart 8"/>
          <p:cNvGraphicFramePr>
            <a:graphicFrameLocks/>
          </p:cNvGraphicFramePr>
          <p:nvPr>
            <p:extLst>
              <p:ext uri="{D42A27DB-BD31-4B8C-83A1-F6EECF244321}">
                <p14:modId xmlns:p14="http://schemas.microsoft.com/office/powerpoint/2010/main" xmlns="" val="4261798819"/>
              </p:ext>
            </p:extLst>
          </p:nvPr>
        </p:nvGraphicFramePr>
        <p:xfrm>
          <a:off x="611560" y="1556792"/>
          <a:ext cx="7973445" cy="521565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7658999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39552" y="980728"/>
            <a:ext cx="8382000" cy="5184576"/>
          </a:xfrm>
        </p:spPr>
        <p:txBody>
          <a:bodyPr>
            <a:normAutofit fontScale="55000" lnSpcReduction="20000"/>
          </a:bodyPr>
          <a:lstStyle/>
          <a:p>
            <a:pPr marL="0" indent="0" algn="ctr">
              <a:buNone/>
            </a:pPr>
            <a:r>
              <a:rPr lang="it-IT" b="1" dirty="0" smtClean="0">
                <a:latin typeface="Times New Roman"/>
                <a:cs typeface="Times New Roman"/>
              </a:rPr>
              <a:t>Policy response: Italy’s “Jobs Act</a:t>
            </a:r>
            <a:r>
              <a:rPr lang="it-IT" b="1" dirty="0" smtClean="0">
                <a:latin typeface="Times New Roman"/>
                <a:cs typeface="Times New Roman"/>
              </a:rPr>
              <a:t>”</a:t>
            </a:r>
          </a:p>
          <a:p>
            <a:pPr marL="0" indent="0" algn="ctr">
              <a:buNone/>
            </a:pPr>
            <a:r>
              <a:rPr lang="zh-CN" altLang="en-US" b="1" dirty="0" smtClean="0">
                <a:latin typeface="Times New Roman"/>
                <a:cs typeface="Times New Roman"/>
              </a:rPr>
              <a:t>政策回应：意大利</a:t>
            </a:r>
            <a:r>
              <a:rPr lang="en-US" altLang="zh-CN" b="1" dirty="0" smtClean="0">
                <a:latin typeface="Times New Roman"/>
                <a:cs typeface="Times New Roman"/>
              </a:rPr>
              <a:t>《</a:t>
            </a:r>
            <a:r>
              <a:rPr lang="zh-CN" altLang="en-US" b="1" dirty="0" smtClean="0">
                <a:latin typeface="Times New Roman"/>
                <a:cs typeface="Times New Roman"/>
              </a:rPr>
              <a:t>就业法案</a:t>
            </a:r>
            <a:r>
              <a:rPr lang="en-US" altLang="zh-CN" b="1" dirty="0" smtClean="0">
                <a:latin typeface="Times New Roman"/>
                <a:cs typeface="Times New Roman"/>
              </a:rPr>
              <a:t>》</a:t>
            </a:r>
            <a:endParaRPr lang="it-IT" b="1" dirty="0" smtClean="0">
              <a:latin typeface="Times New Roman"/>
              <a:cs typeface="Times New Roman"/>
            </a:endParaRPr>
          </a:p>
          <a:p>
            <a:pPr marL="0" indent="0" algn="ctr">
              <a:buNone/>
            </a:pPr>
            <a:endParaRPr lang="it-IT" b="1" dirty="0" smtClean="0">
              <a:latin typeface="Times New Roman"/>
              <a:cs typeface="Times New Roman"/>
            </a:endParaRPr>
          </a:p>
          <a:p>
            <a:endParaRPr lang="it-IT" dirty="0" smtClean="0">
              <a:latin typeface="Times New Roman"/>
              <a:cs typeface="Times New Roman"/>
            </a:endParaRPr>
          </a:p>
          <a:p>
            <a:r>
              <a:rPr lang="it-IT" dirty="0" smtClean="0">
                <a:latin typeface="Times New Roman"/>
                <a:cs typeface="Times New Roman"/>
              </a:rPr>
              <a:t>A consistent project of both labour market institutions and social protection reform, inspired by </a:t>
            </a:r>
            <a:r>
              <a:rPr lang="it-IT" dirty="0" smtClean="0">
                <a:latin typeface="Times New Roman"/>
                <a:cs typeface="Times New Roman"/>
              </a:rPr>
              <a:t>flexicurity</a:t>
            </a:r>
          </a:p>
          <a:p>
            <a:pPr>
              <a:buNone/>
            </a:pPr>
            <a:r>
              <a:rPr lang="zh-CN" altLang="en-US" dirty="0" smtClean="0">
                <a:latin typeface="Times New Roman"/>
                <a:cs typeface="Times New Roman"/>
              </a:rPr>
              <a:t>      受</a:t>
            </a:r>
            <a:r>
              <a:rPr lang="zh-CN" altLang="en-US" dirty="0" smtClean="0">
                <a:latin typeface="Times New Roman"/>
                <a:cs typeface="Times New Roman"/>
              </a:rPr>
              <a:t>弹性安全的启示，劳动力市场机构和社会保护改革均需有一个连续性</a:t>
            </a:r>
            <a:r>
              <a:rPr lang="zh-CN" altLang="en-US" dirty="0" smtClean="0">
                <a:latin typeface="Times New Roman"/>
                <a:cs typeface="Times New Roman"/>
              </a:rPr>
              <a:t>计划</a:t>
            </a:r>
            <a:endParaRPr lang="it-IT" dirty="0" smtClean="0">
              <a:latin typeface="Times New Roman"/>
              <a:cs typeface="Times New Roman"/>
            </a:endParaRPr>
          </a:p>
          <a:p>
            <a:endParaRPr lang="it-IT" dirty="0" smtClean="0">
              <a:latin typeface="Times New Roman"/>
              <a:cs typeface="Times New Roman"/>
            </a:endParaRPr>
          </a:p>
          <a:p>
            <a:r>
              <a:rPr lang="it-IT" dirty="0" smtClean="0">
                <a:latin typeface="Times New Roman"/>
                <a:cs typeface="Times New Roman"/>
              </a:rPr>
              <a:t>Introduced in Parliament in April 2014, government entrusted by Parliament with the introduction of reform within set guidelines in December 2014</a:t>
            </a:r>
          </a:p>
          <a:p>
            <a:pPr>
              <a:buNone/>
            </a:pPr>
            <a:r>
              <a:rPr lang="it-IT" dirty="0" smtClean="0">
                <a:latin typeface="Times New Roman"/>
                <a:cs typeface="Times New Roman"/>
              </a:rPr>
              <a:t>      2014</a:t>
            </a:r>
            <a:r>
              <a:rPr lang="zh-CN" altLang="en-US" dirty="0" smtClean="0">
                <a:latin typeface="Times New Roman"/>
                <a:cs typeface="Times New Roman"/>
              </a:rPr>
              <a:t>年</a:t>
            </a:r>
            <a:r>
              <a:rPr lang="en-US" altLang="zh-CN" dirty="0" smtClean="0">
                <a:latin typeface="Times New Roman"/>
                <a:cs typeface="Times New Roman"/>
              </a:rPr>
              <a:t>4</a:t>
            </a:r>
            <a:r>
              <a:rPr lang="zh-CN" altLang="en-US" dirty="0" smtClean="0">
                <a:latin typeface="Times New Roman"/>
                <a:cs typeface="Times New Roman"/>
              </a:rPr>
              <a:t>月在议会制定，</a:t>
            </a:r>
            <a:r>
              <a:rPr lang="en-US" altLang="zh-CN" dirty="0" smtClean="0">
                <a:latin typeface="Times New Roman"/>
                <a:cs typeface="Times New Roman"/>
              </a:rPr>
              <a:t>2014</a:t>
            </a:r>
            <a:r>
              <a:rPr lang="zh-CN" altLang="en-US" dirty="0" smtClean="0">
                <a:latin typeface="Times New Roman"/>
                <a:cs typeface="Times New Roman"/>
              </a:rPr>
              <a:t>年</a:t>
            </a:r>
            <a:r>
              <a:rPr lang="en-US" altLang="zh-CN" dirty="0" smtClean="0">
                <a:latin typeface="Times New Roman"/>
                <a:cs typeface="Times New Roman"/>
              </a:rPr>
              <a:t>12</a:t>
            </a:r>
            <a:r>
              <a:rPr lang="zh-CN" altLang="en-US" dirty="0" smtClean="0">
                <a:latin typeface="Times New Roman"/>
                <a:cs typeface="Times New Roman"/>
              </a:rPr>
              <a:t>月议会委托政府在既定准则范围内进行改革</a:t>
            </a:r>
            <a:endParaRPr lang="it-IT" dirty="0" smtClean="0">
              <a:latin typeface="Times New Roman"/>
              <a:cs typeface="Times New Roman"/>
            </a:endParaRPr>
          </a:p>
          <a:p>
            <a:pPr>
              <a:buNone/>
            </a:pPr>
            <a:endParaRPr lang="it-IT" dirty="0" smtClean="0">
              <a:latin typeface="Times New Roman"/>
              <a:cs typeface="Times New Roman"/>
            </a:endParaRPr>
          </a:p>
          <a:p>
            <a:r>
              <a:rPr lang="it-IT" dirty="0" smtClean="0">
                <a:latin typeface="Times New Roman"/>
                <a:cs typeface="Times New Roman"/>
              </a:rPr>
              <a:t>First (most important) reform decrees introduced two weeks after entrustment: new EPL, new unemployment </a:t>
            </a:r>
            <a:r>
              <a:rPr lang="it-IT" dirty="0" smtClean="0">
                <a:latin typeface="Times New Roman"/>
                <a:cs typeface="Times New Roman"/>
              </a:rPr>
              <a:t>protection</a:t>
            </a:r>
          </a:p>
          <a:p>
            <a:pPr>
              <a:buNone/>
            </a:pPr>
            <a:r>
              <a:rPr lang="zh-CN" altLang="en-US" dirty="0" smtClean="0">
                <a:latin typeface="Times New Roman"/>
                <a:cs typeface="Times New Roman"/>
              </a:rPr>
              <a:t>      委托</a:t>
            </a:r>
            <a:r>
              <a:rPr lang="zh-CN" altLang="en-US" dirty="0" smtClean="0">
                <a:latin typeface="Times New Roman"/>
                <a:cs typeface="Times New Roman"/>
              </a:rPr>
              <a:t>两周后出台的第一批（最重要）改革政令：新的</a:t>
            </a:r>
            <a:r>
              <a:rPr lang="en-US" altLang="zh-CN" dirty="0" smtClean="0">
                <a:latin typeface="Times New Roman"/>
                <a:cs typeface="Times New Roman"/>
              </a:rPr>
              <a:t>EPL</a:t>
            </a:r>
            <a:r>
              <a:rPr lang="zh-CN" altLang="en-US" dirty="0" smtClean="0">
                <a:latin typeface="Times New Roman"/>
                <a:cs typeface="Times New Roman"/>
              </a:rPr>
              <a:t>，新的失业保护</a:t>
            </a:r>
            <a:endParaRPr lang="it-IT" dirty="0" smtClean="0">
              <a:latin typeface="Times New Roman"/>
              <a:cs typeface="Times New Roman"/>
            </a:endParaRPr>
          </a:p>
          <a:p>
            <a:pPr>
              <a:buNone/>
            </a:pPr>
            <a:endParaRPr lang="it-IT" dirty="0" smtClean="0">
              <a:latin typeface="Times New Roman"/>
              <a:cs typeface="Times New Roman"/>
            </a:endParaRPr>
          </a:p>
          <a:p>
            <a:r>
              <a:rPr lang="it-IT" dirty="0" smtClean="0">
                <a:latin typeface="Times New Roman"/>
                <a:cs typeface="Times New Roman"/>
              </a:rPr>
              <a:t>Whole reform (8 decrees) completed by September 2015 (10 months)</a:t>
            </a:r>
          </a:p>
          <a:p>
            <a:pPr>
              <a:buNone/>
            </a:pPr>
            <a:r>
              <a:rPr lang="it-IT" dirty="0" smtClean="0">
                <a:latin typeface="Times New Roman"/>
                <a:cs typeface="Times New Roman"/>
              </a:rPr>
              <a:t>      2015</a:t>
            </a:r>
            <a:r>
              <a:rPr lang="zh-CN" altLang="en-US" dirty="0" smtClean="0">
                <a:latin typeface="Times New Roman"/>
                <a:cs typeface="Times New Roman"/>
              </a:rPr>
              <a:t>年</a:t>
            </a:r>
            <a:r>
              <a:rPr lang="en-US" altLang="zh-CN" dirty="0" smtClean="0">
                <a:latin typeface="Times New Roman"/>
                <a:cs typeface="Times New Roman"/>
              </a:rPr>
              <a:t>9</a:t>
            </a:r>
            <a:r>
              <a:rPr lang="zh-CN" altLang="en-US" dirty="0" smtClean="0">
                <a:latin typeface="Times New Roman"/>
                <a:cs typeface="Times New Roman"/>
              </a:rPr>
              <a:t>月整个改革（</a:t>
            </a:r>
            <a:r>
              <a:rPr lang="en-US" altLang="zh-CN" dirty="0" smtClean="0">
                <a:latin typeface="Times New Roman"/>
                <a:cs typeface="Times New Roman"/>
              </a:rPr>
              <a:t>8</a:t>
            </a:r>
            <a:r>
              <a:rPr lang="zh-CN" altLang="en-US" dirty="0" smtClean="0">
                <a:latin typeface="Times New Roman"/>
                <a:cs typeface="Times New Roman"/>
              </a:rPr>
              <a:t>项政令）全部完成（</a:t>
            </a:r>
            <a:r>
              <a:rPr lang="en-US" altLang="zh-CN" dirty="0" smtClean="0">
                <a:latin typeface="Times New Roman"/>
                <a:cs typeface="Times New Roman"/>
              </a:rPr>
              <a:t>10</a:t>
            </a:r>
            <a:r>
              <a:rPr lang="zh-CN" altLang="en-US" dirty="0" smtClean="0">
                <a:latin typeface="Times New Roman"/>
                <a:cs typeface="Times New Roman"/>
              </a:rPr>
              <a:t>个月）</a:t>
            </a:r>
            <a:endParaRPr lang="it-IT" dirty="0" smtClean="0">
              <a:latin typeface="Times New Roman"/>
              <a:cs typeface="Times New Roman"/>
            </a:endParaRPr>
          </a:p>
        </p:txBody>
      </p:sp>
    </p:spTree>
    <p:extLst>
      <p:ext uri="{BB962C8B-B14F-4D97-AF65-F5344CB8AC3E}">
        <p14:creationId xmlns:p14="http://schemas.microsoft.com/office/powerpoint/2010/main" xmlns="" val="37341088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39552" y="908720"/>
            <a:ext cx="8382000" cy="5688632"/>
          </a:xfrm>
        </p:spPr>
        <p:txBody>
          <a:bodyPr>
            <a:noAutofit/>
          </a:bodyPr>
          <a:lstStyle/>
          <a:p>
            <a:pPr marL="0" indent="0" algn="ctr">
              <a:buNone/>
            </a:pPr>
            <a:r>
              <a:rPr lang="it-IT" sz="1800" b="1" dirty="0" smtClean="0">
                <a:latin typeface="Times New Roman"/>
                <a:cs typeface="Times New Roman"/>
              </a:rPr>
              <a:t>New open-ended </a:t>
            </a:r>
            <a:r>
              <a:rPr lang="it-IT" sz="1800" b="1" dirty="0" smtClean="0">
                <a:latin typeface="Times New Roman"/>
                <a:cs typeface="Times New Roman"/>
              </a:rPr>
              <a:t>contract</a:t>
            </a:r>
          </a:p>
          <a:p>
            <a:pPr marL="0" indent="0" algn="ctr">
              <a:buNone/>
            </a:pPr>
            <a:r>
              <a:rPr lang="zh-CN" altLang="en-US" sz="1800" b="1" dirty="0" smtClean="0">
                <a:latin typeface="Times New Roman"/>
                <a:cs typeface="Times New Roman"/>
              </a:rPr>
              <a:t>新的开放式</a:t>
            </a:r>
            <a:r>
              <a:rPr lang="zh-CN" altLang="en-US" sz="1800" b="1" dirty="0" smtClean="0">
                <a:latin typeface="Times New Roman"/>
                <a:cs typeface="Times New Roman"/>
              </a:rPr>
              <a:t>合同</a:t>
            </a:r>
            <a:endParaRPr lang="en-US" sz="1800" dirty="0" smtClean="0">
              <a:latin typeface="Times New Roman"/>
              <a:cs typeface="Times New Roman"/>
            </a:endParaRPr>
          </a:p>
          <a:p>
            <a:r>
              <a:rPr lang="en-US" sz="1800" dirty="0" smtClean="0">
                <a:latin typeface="Times New Roman"/>
                <a:cs typeface="Times New Roman"/>
              </a:rPr>
              <a:t>Applies to new </a:t>
            </a:r>
            <a:r>
              <a:rPr lang="en-US" sz="1800" dirty="0" err="1" smtClean="0">
                <a:latin typeface="Times New Roman"/>
                <a:cs typeface="Times New Roman"/>
              </a:rPr>
              <a:t>hirings</a:t>
            </a:r>
            <a:r>
              <a:rPr lang="en-US" sz="1800" dirty="0" smtClean="0">
                <a:latin typeface="Times New Roman"/>
                <a:cs typeface="Times New Roman"/>
              </a:rPr>
              <a:t> </a:t>
            </a:r>
            <a:r>
              <a:rPr lang="zh-CN" altLang="en-US" sz="1800" dirty="0" smtClean="0">
                <a:latin typeface="Times New Roman"/>
                <a:cs typeface="Times New Roman"/>
              </a:rPr>
              <a:t>适用于</a:t>
            </a:r>
            <a:r>
              <a:rPr lang="zh-CN" altLang="en-US" sz="1800" dirty="0" smtClean="0">
                <a:latin typeface="Times New Roman"/>
                <a:cs typeface="Times New Roman"/>
              </a:rPr>
              <a:t>新聘</a:t>
            </a:r>
            <a:r>
              <a:rPr lang="zh-CN" altLang="en-US" sz="1800" dirty="0" smtClean="0">
                <a:latin typeface="Times New Roman"/>
                <a:cs typeface="Times New Roman"/>
              </a:rPr>
              <a:t>岗位</a:t>
            </a:r>
            <a:endParaRPr lang="en-US" sz="1800" dirty="0" smtClean="0">
              <a:latin typeface="Times New Roman"/>
              <a:cs typeface="Times New Roman"/>
            </a:endParaRPr>
          </a:p>
          <a:p>
            <a:r>
              <a:rPr lang="en-US" sz="1800" dirty="0" smtClean="0">
                <a:solidFill>
                  <a:srgbClr val="FF0000"/>
                </a:solidFill>
                <a:latin typeface="Times New Roman"/>
                <a:cs typeface="Times New Roman"/>
              </a:rPr>
              <a:t>You pay, you fire. You know how much</a:t>
            </a:r>
            <a:r>
              <a:rPr lang="en-US" sz="1800" dirty="0" smtClean="0">
                <a:solidFill>
                  <a:srgbClr val="FF0000"/>
                </a:solidFill>
                <a:latin typeface="Times New Roman"/>
                <a:cs typeface="Times New Roman"/>
              </a:rPr>
              <a:t>.</a:t>
            </a:r>
            <a:r>
              <a:rPr lang="zh-CN" altLang="en-US" sz="1800" dirty="0" smtClean="0">
                <a:solidFill>
                  <a:srgbClr val="FF0000"/>
                </a:solidFill>
                <a:latin typeface="Times New Roman"/>
                <a:cs typeface="Times New Roman"/>
              </a:rPr>
              <a:t>你付钱，你炒人。花多少钱你清楚</a:t>
            </a:r>
            <a:r>
              <a:rPr lang="zh-CN" altLang="en-US" sz="1800" dirty="0" smtClean="0">
                <a:solidFill>
                  <a:srgbClr val="FF0000"/>
                </a:solidFill>
                <a:latin typeface="Times New Roman"/>
                <a:cs typeface="Times New Roman"/>
              </a:rPr>
              <a:t>。</a:t>
            </a:r>
            <a:endParaRPr lang="en-US" sz="1800" dirty="0" smtClean="0">
              <a:solidFill>
                <a:srgbClr val="FF0000"/>
              </a:solidFill>
              <a:latin typeface="Times New Roman"/>
              <a:cs typeface="Times New Roman"/>
            </a:endParaRPr>
          </a:p>
          <a:p>
            <a:r>
              <a:rPr lang="en-US" sz="1800" dirty="0" smtClean="0">
                <a:latin typeface="Times New Roman"/>
                <a:cs typeface="Times New Roman"/>
              </a:rPr>
              <a:t>Firing costs increase with seniority within the </a:t>
            </a:r>
            <a:r>
              <a:rPr lang="en-US" sz="1800" dirty="0" smtClean="0">
                <a:latin typeface="Times New Roman"/>
                <a:cs typeface="Times New Roman"/>
              </a:rPr>
              <a:t>firm </a:t>
            </a:r>
            <a:r>
              <a:rPr lang="zh-CN" altLang="en-US" sz="1800" dirty="0" smtClean="0">
                <a:latin typeface="Times New Roman"/>
                <a:cs typeface="Times New Roman"/>
              </a:rPr>
              <a:t>解雇</a:t>
            </a:r>
            <a:r>
              <a:rPr lang="zh-CN" altLang="en-US" sz="1800" dirty="0" smtClean="0">
                <a:latin typeface="Times New Roman"/>
                <a:cs typeface="Times New Roman"/>
              </a:rPr>
              <a:t>费用随在公司的工龄</a:t>
            </a:r>
            <a:r>
              <a:rPr lang="zh-CN" altLang="en-US" sz="1800" dirty="0" smtClean="0">
                <a:latin typeface="Times New Roman"/>
                <a:cs typeface="Times New Roman"/>
              </a:rPr>
              <a:t>增加</a:t>
            </a:r>
            <a:endParaRPr lang="en-US" sz="1800" dirty="0" smtClean="0">
              <a:latin typeface="Times New Roman"/>
              <a:cs typeface="Times New Roman"/>
            </a:endParaRPr>
          </a:p>
          <a:p>
            <a:endParaRPr lang="en-US" sz="1800" dirty="0" smtClean="0">
              <a:latin typeface="Times New Roman"/>
              <a:cs typeface="Times New Roman"/>
            </a:endParaRPr>
          </a:p>
          <a:p>
            <a:r>
              <a:rPr lang="en-US" sz="1800" dirty="0" smtClean="0">
                <a:latin typeface="Times New Roman"/>
                <a:cs typeface="Times New Roman"/>
              </a:rPr>
              <a:t>Employer can make an offer to the employee: 1 monthly wage per year of seniority – min 2 max 18 monthly </a:t>
            </a:r>
            <a:r>
              <a:rPr lang="en-US" sz="1800" dirty="0" smtClean="0">
                <a:latin typeface="Times New Roman"/>
                <a:cs typeface="Times New Roman"/>
              </a:rPr>
              <a:t>wages </a:t>
            </a:r>
            <a:r>
              <a:rPr lang="zh-CN" altLang="en-US" sz="1800" dirty="0" smtClean="0">
                <a:latin typeface="Times New Roman"/>
                <a:cs typeface="Times New Roman"/>
              </a:rPr>
              <a:t>雇主</a:t>
            </a:r>
            <a:r>
              <a:rPr lang="zh-CN" altLang="en-US" sz="1800" dirty="0" smtClean="0">
                <a:latin typeface="Times New Roman"/>
                <a:cs typeface="Times New Roman"/>
              </a:rPr>
              <a:t>可以主动向雇员提供：每年工龄一个月工资</a:t>
            </a:r>
            <a:r>
              <a:rPr lang="en-US" altLang="zh-CN" sz="1800" dirty="0" smtClean="0">
                <a:latin typeface="Times New Roman"/>
                <a:cs typeface="Times New Roman"/>
              </a:rPr>
              <a:t>-</a:t>
            </a:r>
            <a:r>
              <a:rPr lang="zh-CN" altLang="en-US" sz="1800" dirty="0" smtClean="0">
                <a:latin typeface="Times New Roman"/>
                <a:cs typeface="Times New Roman"/>
              </a:rPr>
              <a:t>最低</a:t>
            </a:r>
            <a:r>
              <a:rPr lang="en-US" altLang="zh-CN" sz="1800" dirty="0" smtClean="0">
                <a:latin typeface="Times New Roman"/>
                <a:cs typeface="Times New Roman"/>
              </a:rPr>
              <a:t>2</a:t>
            </a:r>
            <a:r>
              <a:rPr lang="zh-CN" altLang="en-US" sz="1800" dirty="0" smtClean="0">
                <a:latin typeface="Times New Roman"/>
                <a:cs typeface="Times New Roman"/>
              </a:rPr>
              <a:t>个月、最高</a:t>
            </a:r>
            <a:r>
              <a:rPr lang="en-US" altLang="zh-CN" sz="1800" dirty="0" smtClean="0">
                <a:latin typeface="Times New Roman"/>
                <a:cs typeface="Times New Roman"/>
              </a:rPr>
              <a:t>18</a:t>
            </a:r>
            <a:r>
              <a:rPr lang="zh-CN" altLang="en-US" sz="1800" dirty="0" smtClean="0">
                <a:latin typeface="Times New Roman"/>
                <a:cs typeface="Times New Roman"/>
              </a:rPr>
              <a:t>个月工资提供聘用</a:t>
            </a:r>
            <a:r>
              <a:rPr lang="zh-CN" altLang="en-US" sz="1800" dirty="0" smtClean="0">
                <a:latin typeface="Times New Roman"/>
                <a:cs typeface="Times New Roman"/>
              </a:rPr>
              <a:t>金</a:t>
            </a:r>
            <a:endParaRPr lang="en-US" sz="1800" dirty="0" smtClean="0">
              <a:latin typeface="Times New Roman"/>
              <a:cs typeface="Times New Roman"/>
            </a:endParaRPr>
          </a:p>
          <a:p>
            <a:r>
              <a:rPr lang="en-US" sz="1800" dirty="0" smtClean="0">
                <a:latin typeface="Times New Roman"/>
                <a:cs typeface="Times New Roman"/>
              </a:rPr>
              <a:t>Offer is tax-free for the </a:t>
            </a:r>
            <a:r>
              <a:rPr lang="en-US" sz="1800" dirty="0" smtClean="0">
                <a:latin typeface="Times New Roman"/>
                <a:cs typeface="Times New Roman"/>
              </a:rPr>
              <a:t>worker </a:t>
            </a:r>
            <a:r>
              <a:rPr lang="zh-CN" altLang="en-US" sz="1800" dirty="0" smtClean="0">
                <a:latin typeface="Times New Roman"/>
                <a:cs typeface="Times New Roman"/>
              </a:rPr>
              <a:t>对</a:t>
            </a:r>
            <a:r>
              <a:rPr lang="zh-CN" altLang="en-US" sz="1800" dirty="0" smtClean="0">
                <a:latin typeface="Times New Roman"/>
                <a:cs typeface="Times New Roman"/>
              </a:rPr>
              <a:t>工人来说，这项优惠是免税</a:t>
            </a:r>
            <a:r>
              <a:rPr lang="zh-CN" altLang="en-US" sz="1800" dirty="0" smtClean="0">
                <a:latin typeface="Times New Roman"/>
                <a:cs typeface="Times New Roman"/>
              </a:rPr>
              <a:t>的</a:t>
            </a:r>
            <a:endParaRPr lang="en-US" sz="1800" dirty="0" smtClean="0">
              <a:latin typeface="Times New Roman"/>
              <a:cs typeface="Times New Roman"/>
            </a:endParaRPr>
          </a:p>
          <a:p>
            <a:r>
              <a:rPr lang="en-US" sz="1800" dirty="0" smtClean="0">
                <a:latin typeface="Times New Roman"/>
                <a:cs typeface="Times New Roman"/>
              </a:rPr>
              <a:t>If the worker accepts, contract is </a:t>
            </a:r>
            <a:r>
              <a:rPr lang="en-US" sz="1800" dirty="0" smtClean="0">
                <a:latin typeface="Times New Roman"/>
                <a:cs typeface="Times New Roman"/>
              </a:rPr>
              <a:t>terminated </a:t>
            </a:r>
            <a:r>
              <a:rPr lang="zh-CN" altLang="en-US" sz="1800" dirty="0" smtClean="0">
                <a:latin typeface="Times New Roman"/>
                <a:cs typeface="Times New Roman"/>
              </a:rPr>
              <a:t>如</a:t>
            </a:r>
            <a:r>
              <a:rPr lang="zh-CN" altLang="en-US" sz="1800" dirty="0" smtClean="0">
                <a:latin typeface="Times New Roman"/>
                <a:cs typeface="Times New Roman"/>
              </a:rPr>
              <a:t>工人接受，则合同</a:t>
            </a:r>
            <a:r>
              <a:rPr lang="zh-CN" altLang="en-US" sz="1800" dirty="0" smtClean="0">
                <a:latin typeface="Times New Roman"/>
                <a:cs typeface="Times New Roman"/>
              </a:rPr>
              <a:t>终止</a:t>
            </a:r>
            <a:endParaRPr lang="en-US" sz="1800" dirty="0" smtClean="0">
              <a:latin typeface="Times New Roman"/>
              <a:cs typeface="Times New Roman"/>
            </a:endParaRPr>
          </a:p>
          <a:p>
            <a:endParaRPr lang="en-US" sz="1800" dirty="0" smtClean="0">
              <a:latin typeface="Times New Roman"/>
              <a:cs typeface="Times New Roman"/>
            </a:endParaRPr>
          </a:p>
          <a:p>
            <a:r>
              <a:rPr lang="en-US" sz="1800" dirty="0" smtClean="0">
                <a:latin typeface="Times New Roman"/>
                <a:cs typeface="Times New Roman"/>
              </a:rPr>
              <a:t>If worker does not accept, goes to court and wins the lawsuit for unfair dismissal, NO LONGER </a:t>
            </a:r>
            <a:r>
              <a:rPr lang="en-US" sz="1800" dirty="0" smtClean="0">
                <a:latin typeface="Times New Roman"/>
                <a:cs typeface="Times New Roman"/>
              </a:rPr>
              <a:t>REINSTATED </a:t>
            </a:r>
            <a:r>
              <a:rPr lang="zh-CN" altLang="en-US" sz="1800" dirty="0" smtClean="0">
                <a:latin typeface="Times New Roman"/>
                <a:cs typeface="Times New Roman"/>
              </a:rPr>
              <a:t>如果</a:t>
            </a:r>
            <a:r>
              <a:rPr lang="zh-CN" altLang="en-US" sz="1800" dirty="0" smtClean="0">
                <a:latin typeface="Times New Roman"/>
                <a:cs typeface="Times New Roman"/>
              </a:rPr>
              <a:t>工人不接受，可以上法庭并因不合理解雇胜诉，</a:t>
            </a:r>
            <a:r>
              <a:rPr lang="zh-CN" altLang="en-US" sz="1800" b="1" dirty="0" smtClean="0">
                <a:latin typeface="Times New Roman"/>
                <a:cs typeface="Times New Roman"/>
              </a:rPr>
              <a:t>不再恢复原职</a:t>
            </a:r>
            <a:endParaRPr lang="en-US" sz="1800" dirty="0" smtClean="0">
              <a:latin typeface="Times New Roman"/>
              <a:cs typeface="Times New Roman"/>
            </a:endParaRPr>
          </a:p>
          <a:p>
            <a:r>
              <a:rPr lang="en-US" sz="1800" dirty="0" smtClean="0">
                <a:latin typeface="Times New Roman"/>
                <a:cs typeface="Times New Roman"/>
              </a:rPr>
              <a:t>Price for unfair dismissal: 2 monthly wages per year of seniority – min 2 max 18 monthly wages – </a:t>
            </a:r>
            <a:r>
              <a:rPr lang="en-US" sz="1800" dirty="0" smtClean="0">
                <a:latin typeface="Times New Roman"/>
                <a:cs typeface="Times New Roman"/>
              </a:rPr>
              <a:t>TAXED </a:t>
            </a:r>
            <a:r>
              <a:rPr lang="zh-CN" altLang="en-US" sz="1800" dirty="0" smtClean="0">
                <a:latin typeface="Times New Roman"/>
                <a:cs typeface="Times New Roman"/>
              </a:rPr>
              <a:t>不</a:t>
            </a:r>
            <a:r>
              <a:rPr lang="zh-CN" altLang="en-US" sz="1800" dirty="0" smtClean="0">
                <a:latin typeface="Times New Roman"/>
                <a:cs typeface="Times New Roman"/>
              </a:rPr>
              <a:t>合理解雇的价格：每年工龄</a:t>
            </a:r>
            <a:r>
              <a:rPr lang="en-US" altLang="zh-CN" sz="1800" dirty="0" smtClean="0">
                <a:latin typeface="Times New Roman"/>
                <a:cs typeface="Times New Roman"/>
              </a:rPr>
              <a:t>2</a:t>
            </a:r>
            <a:r>
              <a:rPr lang="zh-CN" altLang="en-US" sz="1800" dirty="0" smtClean="0">
                <a:latin typeface="Times New Roman"/>
                <a:cs typeface="Times New Roman"/>
              </a:rPr>
              <a:t>个月工资</a:t>
            </a:r>
            <a:r>
              <a:rPr lang="en-US" altLang="zh-CN" sz="1800" dirty="0" smtClean="0">
                <a:latin typeface="Times New Roman"/>
                <a:cs typeface="Times New Roman"/>
              </a:rPr>
              <a:t>-</a:t>
            </a:r>
            <a:r>
              <a:rPr lang="zh-CN" altLang="en-US" sz="1800" dirty="0" smtClean="0">
                <a:latin typeface="Times New Roman"/>
                <a:cs typeface="Times New Roman"/>
              </a:rPr>
              <a:t>最低</a:t>
            </a:r>
            <a:r>
              <a:rPr lang="en-US" altLang="zh-CN" sz="1800" dirty="0" smtClean="0">
                <a:latin typeface="Times New Roman"/>
                <a:cs typeface="Times New Roman"/>
              </a:rPr>
              <a:t>2</a:t>
            </a:r>
            <a:r>
              <a:rPr lang="zh-CN" altLang="en-US" sz="1800" dirty="0" smtClean="0">
                <a:latin typeface="Times New Roman"/>
                <a:cs typeface="Times New Roman"/>
              </a:rPr>
              <a:t>个月、最高</a:t>
            </a:r>
            <a:r>
              <a:rPr lang="en-US" altLang="zh-CN" sz="1800" dirty="0" smtClean="0">
                <a:latin typeface="Times New Roman"/>
                <a:cs typeface="Times New Roman"/>
              </a:rPr>
              <a:t>18</a:t>
            </a:r>
            <a:r>
              <a:rPr lang="zh-CN" altLang="en-US" sz="1800" dirty="0" smtClean="0">
                <a:latin typeface="Times New Roman"/>
                <a:cs typeface="Times New Roman"/>
              </a:rPr>
              <a:t>个月工资</a:t>
            </a:r>
            <a:r>
              <a:rPr lang="en-US" altLang="zh-CN" sz="1800" dirty="0" smtClean="0">
                <a:latin typeface="Times New Roman"/>
                <a:cs typeface="Times New Roman"/>
              </a:rPr>
              <a:t>-</a:t>
            </a:r>
            <a:r>
              <a:rPr lang="zh-CN" altLang="en-US" sz="1800" b="1" dirty="0" smtClean="0">
                <a:latin typeface="Times New Roman"/>
                <a:cs typeface="Times New Roman"/>
              </a:rPr>
              <a:t>税后</a:t>
            </a:r>
            <a:endParaRPr lang="en-US" sz="1800" dirty="0" smtClean="0">
              <a:latin typeface="Times New Roman"/>
              <a:cs typeface="Times New Roman"/>
            </a:endParaRPr>
          </a:p>
          <a:p>
            <a:r>
              <a:rPr lang="en-US" sz="1800" dirty="0" smtClean="0">
                <a:solidFill>
                  <a:srgbClr val="FF0000"/>
                </a:solidFill>
                <a:latin typeface="Times New Roman"/>
                <a:cs typeface="Times New Roman"/>
              </a:rPr>
              <a:t>Reinstatement only for discriminatory </a:t>
            </a:r>
            <a:r>
              <a:rPr lang="en-US" sz="1800" dirty="0" smtClean="0">
                <a:solidFill>
                  <a:srgbClr val="FF0000"/>
                </a:solidFill>
                <a:latin typeface="Times New Roman"/>
                <a:cs typeface="Times New Roman"/>
              </a:rPr>
              <a:t>dismissals </a:t>
            </a:r>
            <a:r>
              <a:rPr lang="zh-CN" altLang="en-US" sz="1800" dirty="0" smtClean="0">
                <a:solidFill>
                  <a:srgbClr val="FF0000"/>
                </a:solidFill>
                <a:latin typeface="Times New Roman"/>
                <a:cs typeface="Times New Roman"/>
              </a:rPr>
              <a:t>恢复</a:t>
            </a:r>
            <a:r>
              <a:rPr lang="zh-CN" altLang="en-US" sz="1800" dirty="0" smtClean="0">
                <a:solidFill>
                  <a:srgbClr val="FF0000"/>
                </a:solidFill>
                <a:latin typeface="Times New Roman"/>
                <a:cs typeface="Times New Roman"/>
              </a:rPr>
              <a:t>原职仅限歧视性解雇</a:t>
            </a:r>
            <a:endParaRPr lang="it-IT" sz="1800" dirty="0" smtClean="0">
              <a:solidFill>
                <a:srgbClr val="FF0000"/>
              </a:solidFill>
              <a:latin typeface="Times New Roman"/>
              <a:cs typeface="Times New Roman"/>
            </a:endParaRPr>
          </a:p>
          <a:p>
            <a:pPr marL="0" indent="0" algn="ctr">
              <a:buNone/>
            </a:pPr>
            <a:endParaRPr lang="en-US" altLang="zh-CN" sz="2400" b="1" dirty="0" smtClean="0">
              <a:latin typeface="Times New Roman"/>
              <a:cs typeface="Times New Roman"/>
            </a:endParaRPr>
          </a:p>
          <a:p>
            <a:endParaRPr lang="en-US" sz="2000" dirty="0" smtClean="0">
              <a:latin typeface="Times New Roman"/>
              <a:cs typeface="Times New Roman"/>
            </a:endParaRPr>
          </a:p>
          <a:p>
            <a:endParaRPr lang="en-US" sz="2000" dirty="0" smtClean="0">
              <a:latin typeface="Times New Roman"/>
              <a:cs typeface="Times New Roman"/>
            </a:endParaRPr>
          </a:p>
          <a:p>
            <a:pPr>
              <a:buNone/>
            </a:pPr>
            <a:endParaRPr lang="en-US" sz="2000" b="1" dirty="0" smtClean="0">
              <a:latin typeface="Times New Roman"/>
              <a:cs typeface="Times New Roman"/>
            </a:endParaRPr>
          </a:p>
          <a:p>
            <a:endParaRPr lang="it-IT" sz="2000" dirty="0" smtClean="0">
              <a:solidFill>
                <a:srgbClr val="FF0000"/>
              </a:solidFill>
              <a:latin typeface="Times New Roman"/>
              <a:cs typeface="Times New Roman"/>
            </a:endParaRPr>
          </a:p>
          <a:p>
            <a:pPr marL="0" indent="0">
              <a:buNone/>
            </a:pPr>
            <a:endParaRPr lang="it-IT" sz="2000" dirty="0">
              <a:latin typeface="Times New Roman"/>
              <a:cs typeface="Times New Roman"/>
            </a:endParaRPr>
          </a:p>
        </p:txBody>
      </p:sp>
    </p:spTree>
    <p:extLst>
      <p:ext uri="{BB962C8B-B14F-4D97-AF65-F5344CB8AC3E}">
        <p14:creationId xmlns:p14="http://schemas.microsoft.com/office/powerpoint/2010/main" xmlns="" val="26884958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196752"/>
            <a:ext cx="8229600" cy="4929411"/>
          </a:xfrm>
        </p:spPr>
        <p:txBody>
          <a:bodyPr>
            <a:normAutofit fontScale="77500" lnSpcReduction="20000"/>
          </a:bodyPr>
          <a:lstStyle/>
          <a:p>
            <a:pPr marL="0" indent="0" algn="ctr">
              <a:buNone/>
            </a:pPr>
            <a:r>
              <a:rPr lang="it-IT" b="1" dirty="0" smtClean="0">
                <a:latin typeface="Times New Roman"/>
                <a:cs typeface="Times New Roman"/>
              </a:rPr>
              <a:t>Policy </a:t>
            </a:r>
            <a:r>
              <a:rPr lang="it-IT" b="1" dirty="0" smtClean="0">
                <a:latin typeface="Times New Roman"/>
                <a:cs typeface="Times New Roman"/>
              </a:rPr>
              <a:t>objectives</a:t>
            </a:r>
          </a:p>
          <a:p>
            <a:pPr marL="0" indent="0" algn="ctr">
              <a:buNone/>
            </a:pPr>
            <a:r>
              <a:rPr lang="zh-CN" altLang="en-US" b="1" dirty="0" smtClean="0">
                <a:latin typeface="Times New Roman"/>
                <a:cs typeface="Times New Roman"/>
              </a:rPr>
              <a:t>政策</a:t>
            </a:r>
            <a:r>
              <a:rPr lang="zh-CN" altLang="en-US" b="1" dirty="0" smtClean="0">
                <a:latin typeface="Times New Roman"/>
                <a:cs typeface="Times New Roman"/>
              </a:rPr>
              <a:t>目的</a:t>
            </a:r>
            <a:endParaRPr lang="it-IT" b="1" dirty="0" smtClean="0">
              <a:latin typeface="Times New Roman"/>
              <a:cs typeface="Times New Roman"/>
            </a:endParaRPr>
          </a:p>
          <a:p>
            <a:pPr marL="0" indent="0" algn="ctr">
              <a:buNone/>
            </a:pPr>
            <a:endParaRPr lang="it-IT" b="1" dirty="0" smtClean="0">
              <a:latin typeface="Times New Roman"/>
              <a:cs typeface="Times New Roman"/>
            </a:endParaRPr>
          </a:p>
          <a:p>
            <a:pPr>
              <a:buFont typeface="Wingdings" charset="2"/>
              <a:buChar char="Ø"/>
            </a:pPr>
            <a:r>
              <a:rPr lang="it-IT" dirty="0" smtClean="0">
                <a:latin typeface="Times New Roman"/>
                <a:cs typeface="Times New Roman"/>
              </a:rPr>
              <a:t>To reassure and invite investors: firing costs are certain and known in advance; very limited role of the </a:t>
            </a:r>
            <a:r>
              <a:rPr lang="it-IT" dirty="0" smtClean="0">
                <a:latin typeface="Times New Roman"/>
                <a:cs typeface="Times New Roman"/>
              </a:rPr>
              <a:t>courts</a:t>
            </a:r>
          </a:p>
          <a:p>
            <a:pPr>
              <a:buNone/>
            </a:pPr>
            <a:r>
              <a:rPr lang="zh-CN" altLang="en-US" dirty="0" smtClean="0">
                <a:latin typeface="Times New Roman"/>
                <a:cs typeface="Times New Roman"/>
              </a:rPr>
              <a:t>    安抚</a:t>
            </a:r>
            <a:r>
              <a:rPr lang="zh-CN" altLang="en-US" dirty="0" smtClean="0">
                <a:latin typeface="Times New Roman"/>
                <a:cs typeface="Times New Roman"/>
              </a:rPr>
              <a:t>和吸引投资者：解雇费用明确，事先已知；法庭作用十分</a:t>
            </a:r>
            <a:r>
              <a:rPr lang="zh-CN" altLang="en-US" dirty="0" smtClean="0">
                <a:latin typeface="Times New Roman"/>
                <a:cs typeface="Times New Roman"/>
              </a:rPr>
              <a:t>有限</a:t>
            </a:r>
            <a:endParaRPr lang="it-IT" dirty="0" smtClean="0">
              <a:latin typeface="Times New Roman"/>
              <a:cs typeface="Times New Roman"/>
            </a:endParaRPr>
          </a:p>
          <a:p>
            <a:pPr>
              <a:buFont typeface="Wingdings" charset="2"/>
              <a:buChar char="Ø"/>
            </a:pPr>
            <a:endParaRPr lang="it-IT" dirty="0" smtClean="0">
              <a:latin typeface="Times New Roman"/>
              <a:cs typeface="Times New Roman"/>
            </a:endParaRPr>
          </a:p>
          <a:p>
            <a:pPr>
              <a:buFont typeface="Wingdings" charset="2"/>
              <a:buChar char="Ø"/>
            </a:pPr>
            <a:r>
              <a:rPr lang="it-IT" dirty="0" smtClean="0">
                <a:latin typeface="Times New Roman"/>
                <a:cs typeface="Times New Roman"/>
              </a:rPr>
              <a:t>To make the (new) open-ended contract the “master contract” through the functioning of the labour market: </a:t>
            </a:r>
            <a:r>
              <a:rPr lang="it-IT" dirty="0" smtClean="0">
                <a:solidFill>
                  <a:srgbClr val="FF0000"/>
                </a:solidFill>
                <a:latin typeface="Times New Roman"/>
                <a:cs typeface="Times New Roman"/>
              </a:rPr>
              <a:t>tackling the human capital trap</a:t>
            </a:r>
          </a:p>
          <a:p>
            <a:pPr>
              <a:buNone/>
            </a:pPr>
            <a:r>
              <a:rPr lang="en-US" altLang="zh-CN" b="1" dirty="0" smtClean="0">
                <a:latin typeface="Times New Roman"/>
                <a:cs typeface="Times New Roman"/>
              </a:rPr>
              <a:t> </a:t>
            </a:r>
            <a:r>
              <a:rPr lang="en-US" altLang="zh-CN" b="1" dirty="0" smtClean="0">
                <a:latin typeface="Times New Roman"/>
                <a:cs typeface="Times New Roman"/>
              </a:rPr>
              <a:t>    </a:t>
            </a:r>
            <a:r>
              <a:rPr lang="zh-CN" altLang="en-US" dirty="0" smtClean="0">
                <a:latin typeface="Times New Roman"/>
                <a:cs typeface="Times New Roman"/>
              </a:rPr>
              <a:t>通过</a:t>
            </a:r>
            <a:r>
              <a:rPr lang="zh-CN" altLang="en-US" dirty="0" smtClean="0">
                <a:latin typeface="Times New Roman"/>
                <a:cs typeface="Times New Roman"/>
              </a:rPr>
              <a:t>劳动力市场发挥作用使（新的）开放式合同成为“主合同”：</a:t>
            </a:r>
            <a:r>
              <a:rPr lang="zh-CN" altLang="en-US" dirty="0" smtClean="0">
                <a:solidFill>
                  <a:srgbClr val="FF0000"/>
                </a:solidFill>
                <a:latin typeface="Times New Roman"/>
                <a:cs typeface="Times New Roman"/>
              </a:rPr>
              <a:t>解决人力资本陷阱的问题</a:t>
            </a:r>
            <a:endParaRPr lang="it-IT" dirty="0" smtClean="0">
              <a:solidFill>
                <a:srgbClr val="FF0000"/>
              </a:solidFill>
              <a:latin typeface="Times New Roman"/>
              <a:cs typeface="Times New Roman"/>
            </a:endParaRPr>
          </a:p>
        </p:txBody>
      </p:sp>
    </p:spTree>
    <p:extLst>
      <p:ext uri="{BB962C8B-B14F-4D97-AF65-F5344CB8AC3E}">
        <p14:creationId xmlns:p14="http://schemas.microsoft.com/office/powerpoint/2010/main" xmlns="" val="30078653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a:xfrm>
            <a:off x="755576" y="980728"/>
            <a:ext cx="7772400" cy="626368"/>
          </a:xfrm>
        </p:spPr>
        <p:txBody>
          <a:bodyPr/>
          <a:lstStyle/>
          <a:p>
            <a:r>
              <a:rPr lang="it-IT" sz="2000" b="1" dirty="0" smtClean="0">
                <a:latin typeface="Times New Roman"/>
                <a:cs typeface="Times New Roman"/>
              </a:rPr>
              <a:t>Share of open-ended new contracts on total new contracts</a:t>
            </a:r>
            <a:r>
              <a:rPr lang="en-US" altLang="zh-CN" sz="2000" b="1" dirty="0" smtClean="0">
                <a:latin typeface="Times New Roman"/>
                <a:cs typeface="Times New Roman"/>
              </a:rPr>
              <a:t/>
            </a:r>
            <a:br>
              <a:rPr lang="en-US" altLang="zh-CN" sz="2000" b="1" dirty="0" smtClean="0">
                <a:latin typeface="Times New Roman"/>
                <a:cs typeface="Times New Roman"/>
              </a:rPr>
            </a:br>
            <a:r>
              <a:rPr lang="zh-CN" altLang="en-US" sz="2000" b="1" dirty="0" smtClean="0">
                <a:latin typeface="Times New Roman"/>
                <a:cs typeface="Times New Roman"/>
              </a:rPr>
              <a:t>开放式</a:t>
            </a:r>
            <a:r>
              <a:rPr lang="zh-CN" altLang="en-US" sz="2000" b="1" dirty="0" smtClean="0">
                <a:latin typeface="Times New Roman"/>
                <a:cs typeface="Times New Roman"/>
              </a:rPr>
              <a:t>新合同占全部新合同的比例</a:t>
            </a:r>
            <a:endParaRPr lang="it-IT" sz="2000" b="1" dirty="0">
              <a:latin typeface="Times New Roman"/>
              <a:cs typeface="Times New Roman"/>
            </a:endParaRPr>
          </a:p>
        </p:txBody>
      </p:sp>
      <p:graphicFrame>
        <p:nvGraphicFramePr>
          <p:cNvPr id="4" name="Grafico 3"/>
          <p:cNvGraphicFramePr>
            <a:graphicFrameLocks/>
          </p:cNvGraphicFramePr>
          <p:nvPr>
            <p:extLst>
              <p:ext uri="{D42A27DB-BD31-4B8C-83A1-F6EECF244321}">
                <p14:modId xmlns:p14="http://schemas.microsoft.com/office/powerpoint/2010/main" xmlns="" val="3537060548"/>
              </p:ext>
            </p:extLst>
          </p:nvPr>
        </p:nvGraphicFramePr>
        <p:xfrm>
          <a:off x="539552" y="1556792"/>
          <a:ext cx="8424936" cy="4416425"/>
        </p:xfrm>
        <a:graphic>
          <a:graphicData uri="http://schemas.openxmlformats.org/drawingml/2006/chart">
            <c:chart xmlns:c="http://schemas.openxmlformats.org/drawingml/2006/chart" xmlns:r="http://schemas.openxmlformats.org/officeDocument/2006/relationships" r:id="rId2"/>
          </a:graphicData>
        </a:graphic>
      </p:graphicFrame>
      <p:sp>
        <p:nvSpPr>
          <p:cNvPr id="2" name="Rettangolo 1"/>
          <p:cNvSpPr/>
          <p:nvPr/>
        </p:nvSpPr>
        <p:spPr>
          <a:xfrm>
            <a:off x="1403648" y="6093296"/>
            <a:ext cx="6696744" cy="307777"/>
          </a:xfrm>
          <a:prstGeom prst="rect">
            <a:avLst/>
          </a:prstGeom>
        </p:spPr>
        <p:txBody>
          <a:bodyPr wrap="square">
            <a:spAutoFit/>
          </a:bodyPr>
          <a:lstStyle/>
          <a:p>
            <a:pPr algn="ctr"/>
            <a:r>
              <a:rPr lang="zh-CN" altLang="en-US" sz="1400" dirty="0" smtClean="0"/>
              <a:t>来源：</a:t>
            </a:r>
            <a:r>
              <a:rPr lang="it-IT" sz="1400" dirty="0" smtClean="0"/>
              <a:t>Isfol </a:t>
            </a:r>
            <a:r>
              <a:rPr lang="it-IT" sz="1400" dirty="0"/>
              <a:t>processing on Sisco data</a:t>
            </a:r>
          </a:p>
        </p:txBody>
      </p:sp>
      <p:cxnSp>
        <p:nvCxnSpPr>
          <p:cNvPr id="9" name="Connettore 1 8"/>
          <p:cNvCxnSpPr/>
          <p:nvPr/>
        </p:nvCxnSpPr>
        <p:spPr bwMode="auto">
          <a:xfrm flipV="1">
            <a:off x="7668344" y="1700808"/>
            <a:ext cx="0" cy="3744416"/>
          </a:xfrm>
          <a:prstGeom prst="line">
            <a:avLst/>
          </a:prstGeom>
          <a:solidFill>
            <a:schemeClr val="accent1"/>
          </a:solidFill>
          <a:ln w="9525"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xmlns="" val="36211700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33400" y="1000108"/>
            <a:ext cx="8382000" cy="5309212"/>
          </a:xfrm>
        </p:spPr>
        <p:txBody>
          <a:bodyPr rtlCol="0">
            <a:noAutofit/>
          </a:bodyPr>
          <a:lstStyle/>
          <a:p>
            <a:pPr marL="0" indent="0" algn="ctr">
              <a:buNone/>
              <a:defRPr/>
            </a:pPr>
            <a:r>
              <a:rPr lang="it-IT" sz="2800" b="1" dirty="0" smtClean="0">
                <a:latin typeface="Times New Roman"/>
                <a:ea typeface="ＭＳ Ｐゴシック" charset="-128"/>
                <a:cs typeface="Times New Roman"/>
              </a:rPr>
              <a:t>Unemployment benefit </a:t>
            </a:r>
            <a:r>
              <a:rPr lang="it-IT" sz="2800" b="1" dirty="0" smtClean="0">
                <a:latin typeface="Times New Roman"/>
                <a:ea typeface="ＭＳ Ｐゴシック" charset="-128"/>
                <a:cs typeface="Times New Roman"/>
              </a:rPr>
              <a:t>requirements</a:t>
            </a:r>
          </a:p>
          <a:p>
            <a:pPr marL="0" indent="0" algn="ctr">
              <a:buNone/>
              <a:defRPr/>
            </a:pPr>
            <a:r>
              <a:rPr lang="zh-CN" altLang="en-US" sz="2800" b="1" dirty="0" smtClean="0">
                <a:latin typeface="+mn-ea"/>
                <a:cs typeface="Times New Roman"/>
              </a:rPr>
              <a:t>失业补助</a:t>
            </a:r>
            <a:r>
              <a:rPr lang="zh-CN" altLang="en-US" sz="2800" b="1" dirty="0" smtClean="0">
                <a:latin typeface="+mn-ea"/>
                <a:cs typeface="Times New Roman"/>
              </a:rPr>
              <a:t>规定</a:t>
            </a:r>
            <a:endParaRPr lang="it-IT" sz="2800" b="1" dirty="0" smtClean="0">
              <a:latin typeface="Times New Roman"/>
              <a:cs typeface="Times New Roman"/>
            </a:endParaRPr>
          </a:p>
          <a:p>
            <a:pPr>
              <a:buFont typeface="Arial"/>
              <a:buChar char="•"/>
              <a:defRPr/>
            </a:pPr>
            <a:r>
              <a:rPr lang="it-IT" sz="2800" dirty="0" smtClean="0">
                <a:solidFill>
                  <a:srgbClr val="FF0000"/>
                </a:solidFill>
                <a:latin typeface="Times New Roman"/>
                <a:cs typeface="Times New Roman"/>
              </a:rPr>
              <a:t>New Italy’s UB: 3 months in the past 4 years</a:t>
            </a:r>
          </a:p>
          <a:p>
            <a:pPr>
              <a:buNone/>
              <a:defRPr/>
            </a:pPr>
            <a:r>
              <a:rPr lang="zh-CN" altLang="en-US" sz="2800" dirty="0" smtClean="0">
                <a:solidFill>
                  <a:srgbClr val="FF0000"/>
                </a:solidFill>
                <a:latin typeface="Times New Roman"/>
                <a:cs typeface="Times New Roman"/>
              </a:rPr>
              <a:t>    意大利</a:t>
            </a:r>
            <a:r>
              <a:rPr lang="zh-CN" altLang="en-US" sz="2800" dirty="0" smtClean="0">
                <a:solidFill>
                  <a:srgbClr val="FF0000"/>
                </a:solidFill>
                <a:latin typeface="Times New Roman"/>
                <a:cs typeface="Times New Roman"/>
              </a:rPr>
              <a:t>新上限：过去四年有</a:t>
            </a:r>
            <a:r>
              <a:rPr lang="en-US" altLang="zh-CN" sz="2800" dirty="0" smtClean="0">
                <a:solidFill>
                  <a:srgbClr val="FF0000"/>
                </a:solidFill>
                <a:latin typeface="Times New Roman"/>
                <a:cs typeface="Times New Roman"/>
              </a:rPr>
              <a:t>3</a:t>
            </a:r>
            <a:r>
              <a:rPr lang="zh-CN" altLang="en-US" sz="2800" dirty="0" smtClean="0">
                <a:solidFill>
                  <a:srgbClr val="FF0000"/>
                </a:solidFill>
                <a:latin typeface="Times New Roman"/>
                <a:cs typeface="Times New Roman"/>
              </a:rPr>
              <a:t>个</a:t>
            </a:r>
            <a:r>
              <a:rPr lang="zh-CN" altLang="en-US" sz="2800" dirty="0" smtClean="0">
                <a:solidFill>
                  <a:srgbClr val="FF0000"/>
                </a:solidFill>
                <a:latin typeface="Times New Roman"/>
                <a:cs typeface="Times New Roman"/>
              </a:rPr>
              <a:t>月</a:t>
            </a:r>
            <a:endParaRPr lang="it-IT" sz="2800" dirty="0" smtClean="0">
              <a:latin typeface="Times New Roman"/>
              <a:cs typeface="Times New Roman"/>
            </a:endParaRPr>
          </a:p>
          <a:p>
            <a:pPr>
              <a:buFont typeface="Arial"/>
              <a:buChar char="•"/>
              <a:defRPr/>
            </a:pPr>
            <a:r>
              <a:rPr lang="it-IT" sz="2800" dirty="0" smtClean="0">
                <a:latin typeface="Times New Roman"/>
                <a:cs typeface="Times New Roman"/>
              </a:rPr>
              <a:t>Germany: 12 months in the past 2 years</a:t>
            </a:r>
          </a:p>
          <a:p>
            <a:pPr>
              <a:buNone/>
              <a:defRPr/>
            </a:pPr>
            <a:r>
              <a:rPr lang="zh-CN" altLang="en-US" sz="2800" dirty="0" smtClean="0">
                <a:latin typeface="Times New Roman"/>
                <a:cs typeface="Times New Roman"/>
              </a:rPr>
              <a:t>    德国</a:t>
            </a:r>
            <a:r>
              <a:rPr lang="zh-CN" altLang="en-US" sz="2800" dirty="0" smtClean="0">
                <a:latin typeface="Times New Roman"/>
                <a:cs typeface="Times New Roman"/>
              </a:rPr>
              <a:t>：过去两年有</a:t>
            </a:r>
            <a:r>
              <a:rPr lang="en-US" altLang="zh-CN" sz="2800" dirty="0" smtClean="0">
                <a:latin typeface="Times New Roman"/>
                <a:cs typeface="Times New Roman"/>
              </a:rPr>
              <a:t>12</a:t>
            </a:r>
            <a:r>
              <a:rPr lang="zh-CN" altLang="en-US" sz="2800" dirty="0" smtClean="0">
                <a:latin typeface="Times New Roman"/>
                <a:cs typeface="Times New Roman"/>
              </a:rPr>
              <a:t>个</a:t>
            </a:r>
            <a:r>
              <a:rPr lang="zh-CN" altLang="en-US" sz="2800" dirty="0" smtClean="0">
                <a:latin typeface="Times New Roman"/>
                <a:cs typeface="Times New Roman"/>
              </a:rPr>
              <a:t>月</a:t>
            </a:r>
            <a:endParaRPr lang="it-IT" sz="2800" dirty="0" smtClean="0">
              <a:latin typeface="Times New Roman"/>
              <a:cs typeface="Times New Roman"/>
            </a:endParaRPr>
          </a:p>
          <a:p>
            <a:pPr>
              <a:buFont typeface="Arial"/>
              <a:buChar char="•"/>
              <a:defRPr/>
            </a:pPr>
            <a:r>
              <a:rPr lang="it-IT" sz="2800" dirty="0" smtClean="0">
                <a:latin typeface="Times New Roman"/>
                <a:cs typeface="Times New Roman"/>
              </a:rPr>
              <a:t>Spain: 12 months in the past 6 years</a:t>
            </a:r>
          </a:p>
          <a:p>
            <a:pPr marL="0" indent="0">
              <a:buNone/>
              <a:defRPr/>
            </a:pPr>
            <a:r>
              <a:rPr lang="zh-CN" altLang="en-US" sz="2800" dirty="0" smtClean="0">
                <a:latin typeface="Times New Roman"/>
                <a:cs typeface="Times New Roman"/>
              </a:rPr>
              <a:t>    西班牙</a:t>
            </a:r>
            <a:r>
              <a:rPr lang="zh-CN" altLang="en-US" sz="2800" dirty="0" smtClean="0">
                <a:latin typeface="Times New Roman"/>
                <a:cs typeface="Times New Roman"/>
              </a:rPr>
              <a:t>：过去六年有</a:t>
            </a:r>
            <a:r>
              <a:rPr lang="en-US" altLang="zh-CN" sz="2800" dirty="0" smtClean="0">
                <a:latin typeface="Times New Roman"/>
                <a:cs typeface="Times New Roman"/>
              </a:rPr>
              <a:t>12</a:t>
            </a:r>
            <a:r>
              <a:rPr lang="zh-CN" altLang="en-US" sz="2800" dirty="0" smtClean="0">
                <a:latin typeface="Times New Roman"/>
                <a:cs typeface="Times New Roman"/>
              </a:rPr>
              <a:t>个</a:t>
            </a:r>
            <a:r>
              <a:rPr lang="zh-CN" altLang="en-US" sz="2800" dirty="0" smtClean="0">
                <a:latin typeface="Times New Roman"/>
                <a:cs typeface="Times New Roman"/>
              </a:rPr>
              <a:t>月</a:t>
            </a:r>
            <a:endParaRPr lang="it-IT" sz="2800" dirty="0" smtClean="0">
              <a:latin typeface="Times New Roman"/>
              <a:cs typeface="Times New Roman"/>
            </a:endParaRPr>
          </a:p>
          <a:p>
            <a:pPr>
              <a:buFont typeface="Arial"/>
              <a:buChar char="•"/>
              <a:defRPr/>
            </a:pPr>
            <a:r>
              <a:rPr lang="it-IT" sz="2800" dirty="0" smtClean="0">
                <a:latin typeface="Times New Roman"/>
                <a:cs typeface="Times New Roman"/>
              </a:rPr>
              <a:t>Denmark: 12 months in the past 3 </a:t>
            </a:r>
            <a:r>
              <a:rPr lang="it-IT" sz="2800" dirty="0" smtClean="0">
                <a:latin typeface="Times New Roman"/>
                <a:cs typeface="Times New Roman"/>
              </a:rPr>
              <a:t>years</a:t>
            </a:r>
          </a:p>
          <a:p>
            <a:pPr>
              <a:buNone/>
              <a:defRPr/>
            </a:pPr>
            <a:r>
              <a:rPr lang="zh-CN" altLang="en-US" sz="2800" dirty="0" smtClean="0">
                <a:latin typeface="Times New Roman"/>
                <a:cs typeface="Times New Roman"/>
              </a:rPr>
              <a:t>   丹麦</a:t>
            </a:r>
            <a:r>
              <a:rPr lang="zh-CN" altLang="en-US" sz="2800" dirty="0" smtClean="0">
                <a:latin typeface="Times New Roman"/>
                <a:cs typeface="Times New Roman"/>
              </a:rPr>
              <a:t>：过去三年有</a:t>
            </a:r>
            <a:r>
              <a:rPr lang="en-US" altLang="zh-CN" sz="2800" dirty="0" smtClean="0">
                <a:latin typeface="Times New Roman"/>
                <a:cs typeface="Times New Roman"/>
              </a:rPr>
              <a:t>12</a:t>
            </a:r>
            <a:r>
              <a:rPr lang="zh-CN" altLang="en-US" sz="2800" dirty="0" smtClean="0">
                <a:latin typeface="Times New Roman"/>
                <a:cs typeface="Times New Roman"/>
              </a:rPr>
              <a:t>个月</a:t>
            </a:r>
            <a:endParaRPr lang="it-IT" sz="2800" dirty="0" smtClean="0">
              <a:latin typeface="Times New Roman"/>
              <a:cs typeface="Times New Roman"/>
            </a:endParaRPr>
          </a:p>
          <a:p>
            <a:pPr>
              <a:buNone/>
              <a:defRPr/>
            </a:pPr>
            <a:endParaRPr lang="en-US" altLang="zh-CN" sz="2800" b="1" dirty="0" smtClean="0">
              <a:latin typeface="+mn-ea"/>
              <a:cs typeface="Times New Roman"/>
            </a:endParaRPr>
          </a:p>
          <a:p>
            <a:pPr marL="0" indent="0" algn="ctr">
              <a:buNone/>
              <a:defRPr/>
            </a:pPr>
            <a:endParaRPr lang="it-IT" sz="2800" b="1" dirty="0">
              <a:latin typeface="Times New Roman"/>
              <a:cs typeface="Times New Roman"/>
            </a:endParaRPr>
          </a:p>
          <a:p>
            <a:pPr eaLnBrk="1" fontAlgn="auto" hangingPunct="1">
              <a:spcAft>
                <a:spcPts val="0"/>
              </a:spcAft>
              <a:buFont typeface="Arial"/>
              <a:buChar char="•"/>
              <a:defRPr/>
            </a:pPr>
            <a:endParaRPr lang="it-IT" sz="2400" dirty="0">
              <a:solidFill>
                <a:schemeClr val="tx1"/>
              </a:solidFill>
              <a:latin typeface="Times New Roman"/>
              <a:cs typeface="Times New Roman"/>
            </a:endParaRPr>
          </a:p>
          <a:p>
            <a:pPr eaLnBrk="1" fontAlgn="auto" hangingPunct="1">
              <a:spcAft>
                <a:spcPts val="0"/>
              </a:spcAft>
              <a:buFont typeface="Arial"/>
              <a:buChar char="•"/>
              <a:defRPr/>
            </a:pPr>
            <a:endParaRPr lang="it-IT" sz="2400" dirty="0">
              <a:solidFill>
                <a:schemeClr val="tx1"/>
              </a:solidFill>
              <a:latin typeface="Times New Roman"/>
              <a:cs typeface="Times New Roman"/>
            </a:endParaRPr>
          </a:p>
          <a:p>
            <a:pPr marL="0" indent="0" eaLnBrk="1" fontAlgn="auto" hangingPunct="1">
              <a:spcAft>
                <a:spcPts val="0"/>
              </a:spcAft>
              <a:buNone/>
              <a:defRPr/>
            </a:pPr>
            <a:endParaRPr lang="it-IT" sz="2400" dirty="0">
              <a:solidFill>
                <a:schemeClr val="tx1"/>
              </a:solidFill>
              <a:latin typeface="Times New Roman"/>
              <a:cs typeface="Times New Roman"/>
            </a:endParaRPr>
          </a:p>
          <a:p>
            <a:pPr eaLnBrk="1" fontAlgn="auto" hangingPunct="1">
              <a:spcAft>
                <a:spcPts val="0"/>
              </a:spcAft>
              <a:buNone/>
              <a:defRPr/>
            </a:pPr>
            <a:endParaRPr lang="it-IT" sz="2400" dirty="0" smtClean="0">
              <a:latin typeface="Times New Roman"/>
              <a:cs typeface="Times New Roman"/>
            </a:endParaRPr>
          </a:p>
          <a:p>
            <a:pPr eaLnBrk="1" fontAlgn="auto" hangingPunct="1">
              <a:spcAft>
                <a:spcPts val="0"/>
              </a:spcAft>
              <a:buNone/>
              <a:defRPr/>
            </a:pPr>
            <a:endParaRPr lang="it-IT" sz="2400" dirty="0" smtClean="0">
              <a:latin typeface="Times New Roman"/>
              <a:cs typeface="Times New Roman"/>
            </a:endParaRPr>
          </a:p>
        </p:txBody>
      </p:sp>
    </p:spTree>
    <p:extLst>
      <p:ext uri="{BB962C8B-B14F-4D97-AF65-F5344CB8AC3E}">
        <p14:creationId xmlns:p14="http://schemas.microsoft.com/office/powerpoint/2010/main" xmlns="" val="14931671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olo 1"/>
          <p:cNvSpPr>
            <a:spLocks noGrp="1"/>
          </p:cNvSpPr>
          <p:nvPr>
            <p:ph type="title"/>
          </p:nvPr>
        </p:nvSpPr>
        <p:spPr>
          <a:xfrm>
            <a:off x="467544" y="1052736"/>
            <a:ext cx="8229600" cy="648072"/>
          </a:xfrm>
        </p:spPr>
        <p:txBody>
          <a:bodyPr/>
          <a:lstStyle/>
          <a:p>
            <a:r>
              <a:rPr lang="it-IT" sz="1800" b="1" dirty="0" smtClean="0">
                <a:latin typeface="Times New Roman"/>
                <a:ea typeface="ＭＳ Ｐゴシック" charset="-128"/>
                <a:cs typeface="Times New Roman"/>
              </a:rPr>
              <a:t>Unemployment benefits: duration and generosity</a:t>
            </a:r>
            <a:r>
              <a:rPr lang="en-US" altLang="zh-CN" sz="1800" b="1" dirty="0" smtClean="0">
                <a:latin typeface="+mn-ea"/>
                <a:ea typeface="+mn-ea"/>
                <a:cs typeface="Times New Roman"/>
              </a:rPr>
              <a:t/>
            </a:r>
            <a:br>
              <a:rPr lang="en-US" altLang="zh-CN" sz="1800" b="1" dirty="0" smtClean="0">
                <a:latin typeface="+mn-ea"/>
                <a:ea typeface="+mn-ea"/>
                <a:cs typeface="Times New Roman"/>
              </a:rPr>
            </a:br>
            <a:r>
              <a:rPr lang="zh-CN" altLang="en-US" sz="1800" b="1" dirty="0" smtClean="0">
                <a:latin typeface="+mn-ea"/>
                <a:ea typeface="+mn-ea"/>
                <a:cs typeface="Times New Roman"/>
              </a:rPr>
              <a:t>失业</a:t>
            </a:r>
            <a:r>
              <a:rPr lang="zh-CN" altLang="en-US" sz="1800" b="1" dirty="0" smtClean="0">
                <a:latin typeface="+mn-ea"/>
                <a:ea typeface="+mn-ea"/>
                <a:cs typeface="Times New Roman"/>
              </a:rPr>
              <a:t>补助：持续期间和慷慨性</a:t>
            </a:r>
            <a:endParaRPr lang="it-IT" sz="1800" b="1" dirty="0" smtClean="0">
              <a:latin typeface="+mn-ea"/>
              <a:ea typeface="+mn-ea"/>
              <a:cs typeface="Times New Roman"/>
            </a:endParaRPr>
          </a:p>
        </p:txBody>
      </p:sp>
      <p:graphicFrame>
        <p:nvGraphicFramePr>
          <p:cNvPr id="2" name="Tabella 1"/>
          <p:cNvGraphicFramePr>
            <a:graphicFrameLocks noGrp="1"/>
          </p:cNvGraphicFramePr>
          <p:nvPr>
            <p:extLst>
              <p:ext uri="{D42A27DB-BD31-4B8C-83A1-F6EECF244321}">
                <p14:modId xmlns:p14="http://schemas.microsoft.com/office/powerpoint/2010/main" xmlns="" val="3705728302"/>
              </p:ext>
            </p:extLst>
          </p:nvPr>
        </p:nvGraphicFramePr>
        <p:xfrm>
          <a:off x="539552" y="1700808"/>
          <a:ext cx="8064901" cy="5328920"/>
        </p:xfrm>
        <a:graphic>
          <a:graphicData uri="http://schemas.openxmlformats.org/drawingml/2006/table">
            <a:tbl>
              <a:tblPr firstRow="1" bandRow="1">
                <a:tableStyleId>{5940675A-B579-460E-94D1-54222C63F5DA}</a:tableStyleId>
              </a:tblPr>
              <a:tblGrid>
                <a:gridCol w="1625206"/>
                <a:gridCol w="2050052"/>
                <a:gridCol w="857256"/>
                <a:gridCol w="844087"/>
                <a:gridCol w="1344150"/>
                <a:gridCol w="1344150"/>
              </a:tblGrid>
              <a:tr h="370840">
                <a:tc>
                  <a:txBody>
                    <a:bodyPr/>
                    <a:lstStyle/>
                    <a:p>
                      <a:endParaRPr lang="it-IT" sz="1400" dirty="0">
                        <a:latin typeface="Times New Roman"/>
                        <a:cs typeface="Times New Roman"/>
                      </a:endParaRPr>
                    </a:p>
                  </a:txBody>
                  <a:tcPr/>
                </a:tc>
                <a:tc>
                  <a:txBody>
                    <a:bodyPr/>
                    <a:lstStyle/>
                    <a:p>
                      <a:r>
                        <a:rPr lang="en-US" altLang="zh-CN" sz="1400" b="1" dirty="0" smtClean="0">
                          <a:latin typeface="Times New Roman"/>
                          <a:cs typeface="Times New Roman"/>
                        </a:rPr>
                        <a:t>Italy</a:t>
                      </a:r>
                      <a:r>
                        <a:rPr lang="en-US" altLang="zh-CN" sz="1400" b="1" baseline="0" dirty="0" smtClean="0">
                          <a:latin typeface="Times New Roman"/>
                          <a:cs typeface="Times New Roman"/>
                        </a:rPr>
                        <a:t> </a:t>
                      </a:r>
                      <a:r>
                        <a:rPr lang="zh-CN" altLang="en-US" sz="1400" b="1" dirty="0" smtClean="0">
                          <a:latin typeface="Times New Roman"/>
                          <a:cs typeface="Times New Roman"/>
                        </a:rPr>
                        <a:t>意大利</a:t>
                      </a:r>
                      <a:endParaRPr lang="it-IT" sz="1400" b="1" dirty="0">
                        <a:latin typeface="Times New Roman"/>
                        <a:cs typeface="Times New Roman"/>
                      </a:endParaRPr>
                    </a:p>
                  </a:txBody>
                  <a:tcPr/>
                </a:tc>
                <a:tc gridSpan="2">
                  <a:txBody>
                    <a:bodyPr/>
                    <a:lstStyle/>
                    <a:p>
                      <a:r>
                        <a:rPr lang="en-US" altLang="zh-CN" sz="1400" b="1" dirty="0" smtClean="0">
                          <a:latin typeface="Times New Roman"/>
                          <a:cs typeface="Times New Roman"/>
                        </a:rPr>
                        <a:t>Germany </a:t>
                      </a:r>
                      <a:r>
                        <a:rPr lang="zh-CN" altLang="en-US" sz="1400" b="1" dirty="0" smtClean="0">
                          <a:latin typeface="Times New Roman"/>
                          <a:cs typeface="Times New Roman"/>
                        </a:rPr>
                        <a:t>德国</a:t>
                      </a:r>
                      <a:endParaRPr lang="it-IT" sz="1400" b="1" dirty="0">
                        <a:latin typeface="Times New Roman"/>
                        <a:cs typeface="Times New Roman"/>
                      </a:endParaRPr>
                    </a:p>
                  </a:txBody>
                  <a:tcPr/>
                </a:tc>
                <a:tc hMerge="1">
                  <a:txBody>
                    <a:bodyPr/>
                    <a:lstStyle/>
                    <a:p>
                      <a:endParaRPr lang="it-IT" dirty="0"/>
                    </a:p>
                  </a:txBody>
                  <a:tcPr/>
                </a:tc>
                <a:tc>
                  <a:txBody>
                    <a:bodyPr/>
                    <a:lstStyle/>
                    <a:p>
                      <a:r>
                        <a:rPr lang="en-US" altLang="zh-CN" sz="1400" b="1" dirty="0" smtClean="0">
                          <a:latin typeface="Times New Roman"/>
                          <a:cs typeface="Times New Roman"/>
                        </a:rPr>
                        <a:t>Spain </a:t>
                      </a:r>
                      <a:r>
                        <a:rPr lang="zh-CN" altLang="en-US" sz="1400" b="1" dirty="0" smtClean="0">
                          <a:latin typeface="Times New Roman"/>
                          <a:cs typeface="Times New Roman"/>
                        </a:rPr>
                        <a:t>西班牙</a:t>
                      </a:r>
                      <a:endParaRPr lang="it-IT" sz="1400" b="1" dirty="0">
                        <a:latin typeface="Times New Roman"/>
                        <a:cs typeface="Times New Roman"/>
                      </a:endParaRPr>
                    </a:p>
                  </a:txBody>
                  <a:tcPr/>
                </a:tc>
                <a:tc>
                  <a:txBody>
                    <a:bodyPr/>
                    <a:lstStyle/>
                    <a:p>
                      <a:r>
                        <a:rPr lang="en-US" altLang="zh-CN" sz="1400" b="1" dirty="0" smtClean="0">
                          <a:latin typeface="Times New Roman"/>
                          <a:cs typeface="Times New Roman"/>
                        </a:rPr>
                        <a:t>Denmark </a:t>
                      </a:r>
                      <a:r>
                        <a:rPr lang="zh-CN" altLang="en-US" sz="1400" b="1" dirty="0" smtClean="0">
                          <a:latin typeface="Times New Roman"/>
                          <a:cs typeface="Times New Roman"/>
                        </a:rPr>
                        <a:t>丹麦</a:t>
                      </a:r>
                      <a:endParaRPr lang="it-IT" sz="1400" b="1" dirty="0">
                        <a:latin typeface="Times New Roman"/>
                        <a:cs typeface="Times New Roman"/>
                      </a:endParaRPr>
                    </a:p>
                  </a:txBody>
                  <a:tcPr/>
                </a:tc>
              </a:tr>
              <a:tr h="370840">
                <a:tc>
                  <a:txBody>
                    <a:bodyPr/>
                    <a:lstStyle/>
                    <a:p>
                      <a:r>
                        <a:rPr lang="it-IT" sz="1400" b="1" dirty="0" smtClean="0">
                          <a:latin typeface="Times New Roman"/>
                          <a:cs typeface="Times New Roman"/>
                        </a:rPr>
                        <a:t>Duration rule</a:t>
                      </a:r>
                    </a:p>
                    <a:p>
                      <a:r>
                        <a:rPr lang="it-IT" sz="1400" b="1" dirty="0" smtClean="0">
                          <a:latin typeface="Times New Roman"/>
                          <a:cs typeface="Times New Roman"/>
                        </a:rPr>
                        <a:t>(weeks</a:t>
                      </a:r>
                      <a:r>
                        <a:rPr lang="it-IT" sz="1400" b="1" baseline="0" dirty="0" smtClean="0">
                          <a:latin typeface="Times New Roman"/>
                          <a:cs typeface="Times New Roman"/>
                        </a:rPr>
                        <a:t> of duration:weeks of contribution)</a:t>
                      </a:r>
                      <a:endParaRPr lang="en-US" altLang="zh-CN" sz="1400" b="1" baseline="0" dirty="0" smtClean="0">
                        <a:latin typeface="Times New Roman"/>
                        <a:cs typeface="Times New Roman"/>
                      </a:endParaRPr>
                    </a:p>
                    <a:p>
                      <a:r>
                        <a:rPr lang="zh-CN" altLang="en-US" sz="1400" b="1" baseline="0" dirty="0" smtClean="0">
                          <a:latin typeface="Times New Roman"/>
                          <a:cs typeface="Times New Roman"/>
                        </a:rPr>
                        <a:t>持续</a:t>
                      </a:r>
                      <a:r>
                        <a:rPr lang="zh-CN" altLang="en-US" sz="1400" b="1" baseline="0" dirty="0" smtClean="0">
                          <a:latin typeface="Times New Roman"/>
                          <a:cs typeface="Times New Roman"/>
                        </a:rPr>
                        <a:t>期间规定（持续周数：贡献周数）</a:t>
                      </a:r>
                      <a:endParaRPr lang="it-IT" sz="1400" b="1" dirty="0">
                        <a:latin typeface="Times New Roman"/>
                        <a:cs typeface="Times New Roman"/>
                      </a:endParaRPr>
                    </a:p>
                  </a:txBody>
                  <a:tcPr/>
                </a:tc>
                <a:tc>
                  <a:txBody>
                    <a:bodyPr/>
                    <a:lstStyle/>
                    <a:p>
                      <a:r>
                        <a:rPr lang="it-IT" sz="1400" dirty="0" smtClean="0">
                          <a:latin typeface="Times New Roman"/>
                          <a:cs typeface="Times New Roman"/>
                        </a:rPr>
                        <a:t>1:2</a:t>
                      </a:r>
                      <a:endParaRPr lang="it-IT" sz="1400" dirty="0">
                        <a:latin typeface="Times New Roman"/>
                        <a:cs typeface="Times New Roman"/>
                      </a:endParaRPr>
                    </a:p>
                  </a:txBody>
                  <a:tcPr/>
                </a:tc>
                <a:tc gridSpan="2">
                  <a:txBody>
                    <a:bodyPr/>
                    <a:lstStyle/>
                    <a:p>
                      <a:r>
                        <a:rPr lang="it-IT" sz="1400" dirty="0" smtClean="0">
                          <a:latin typeface="Times New Roman"/>
                          <a:cs typeface="Times New Roman"/>
                        </a:rPr>
                        <a:t>1:2</a:t>
                      </a:r>
                      <a:endParaRPr lang="it-IT" sz="1400" dirty="0">
                        <a:latin typeface="Times New Roman"/>
                        <a:cs typeface="Times New Roman"/>
                      </a:endParaRPr>
                    </a:p>
                  </a:txBody>
                  <a:tcPr/>
                </a:tc>
                <a:tc hMerge="1">
                  <a:txBody>
                    <a:bodyPr/>
                    <a:lstStyle/>
                    <a:p>
                      <a:endParaRPr lang="it-IT"/>
                    </a:p>
                  </a:txBody>
                  <a:tcPr/>
                </a:tc>
                <a:tc>
                  <a:txBody>
                    <a:bodyPr/>
                    <a:lstStyle/>
                    <a:p>
                      <a:r>
                        <a:rPr lang="it-IT" sz="1400" dirty="0" smtClean="0">
                          <a:latin typeface="Times New Roman"/>
                          <a:cs typeface="Times New Roman"/>
                        </a:rPr>
                        <a:t>1:3</a:t>
                      </a:r>
                      <a:endParaRPr lang="it-IT" sz="1400" dirty="0">
                        <a:latin typeface="Times New Roman"/>
                        <a:cs typeface="Times New Roman"/>
                      </a:endParaRPr>
                    </a:p>
                  </a:txBody>
                  <a:tcPr/>
                </a:tc>
                <a:tc>
                  <a:txBody>
                    <a:bodyPr/>
                    <a:lstStyle/>
                    <a:p>
                      <a:r>
                        <a:rPr lang="it-IT" sz="1400" dirty="0" smtClean="0">
                          <a:latin typeface="Times New Roman"/>
                          <a:cs typeface="Times New Roman"/>
                        </a:rPr>
                        <a:t>-</a:t>
                      </a:r>
                      <a:endParaRPr lang="it-IT" sz="1400" dirty="0">
                        <a:latin typeface="Times New Roman"/>
                        <a:cs typeface="Times New Roman"/>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400" b="1" dirty="0" smtClean="0">
                          <a:latin typeface="Times New Roman"/>
                          <a:cs typeface="Times New Roman"/>
                        </a:rPr>
                        <a:t>Maximum</a:t>
                      </a:r>
                      <a:r>
                        <a:rPr lang="it-IT" sz="1400" b="1" baseline="0" dirty="0" smtClean="0">
                          <a:latin typeface="Times New Roman"/>
                          <a:cs typeface="Times New Roman"/>
                        </a:rPr>
                        <a:t> duration (months)</a:t>
                      </a:r>
                      <a:endParaRPr lang="en-US" altLang="zh-CN" sz="1400" b="1" dirty="0" smtClean="0">
                        <a:latin typeface="Times New Roman"/>
                        <a:cs typeface="Times New Roman"/>
                      </a:endParaRPr>
                    </a:p>
                    <a:p>
                      <a:r>
                        <a:rPr lang="zh-CN" altLang="en-US" sz="1400" b="1" dirty="0" smtClean="0">
                          <a:latin typeface="Times New Roman"/>
                          <a:cs typeface="Times New Roman"/>
                        </a:rPr>
                        <a:t>最</a:t>
                      </a:r>
                      <a:r>
                        <a:rPr lang="zh-CN" altLang="en-US" sz="1400" b="1" dirty="0" smtClean="0">
                          <a:latin typeface="Times New Roman"/>
                          <a:cs typeface="Times New Roman"/>
                        </a:rPr>
                        <a:t>长持续期间（月数）</a:t>
                      </a:r>
                      <a:endParaRPr lang="it-IT" sz="1400" b="1" dirty="0">
                        <a:latin typeface="Times New Roman"/>
                        <a:cs typeface="Times New Roman"/>
                      </a:endParaRPr>
                    </a:p>
                  </a:txBody>
                  <a:tcPr/>
                </a:tc>
                <a:tc>
                  <a:txBody>
                    <a:bodyPr/>
                    <a:lstStyle/>
                    <a:p>
                      <a:r>
                        <a:rPr lang="it-IT" sz="1400" dirty="0" smtClean="0">
                          <a:latin typeface="Times New Roman"/>
                          <a:cs typeface="Times New Roman"/>
                        </a:rPr>
                        <a:t>24</a:t>
                      </a:r>
                      <a:endParaRPr lang="it-IT" sz="1400" dirty="0">
                        <a:latin typeface="Times New Roman"/>
                        <a:cs typeface="Times New Roman"/>
                      </a:endParaRPr>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400" dirty="0" smtClean="0">
                          <a:latin typeface="Times New Roman"/>
                          <a:cs typeface="Times New Roman"/>
                        </a:rPr>
                        <a:t>Depends</a:t>
                      </a:r>
                      <a:r>
                        <a:rPr lang="it-IT" sz="1400" baseline="0" dirty="0" smtClean="0">
                          <a:latin typeface="Times New Roman"/>
                          <a:cs typeface="Times New Roman"/>
                        </a:rPr>
                        <a:t> upon age</a:t>
                      </a:r>
                      <a:endParaRPr lang="it-IT" sz="1400" dirty="0" smtClean="0">
                        <a:latin typeface="Times New Roman"/>
                        <a:cs typeface="Times New Roman"/>
                      </a:endParaRPr>
                    </a:p>
                    <a:p>
                      <a:endParaRPr lang="en-US" altLang="zh-CN" sz="1400" dirty="0" smtClean="0">
                        <a:latin typeface="Times New Roman"/>
                        <a:cs typeface="Times New Roman"/>
                      </a:endParaRPr>
                    </a:p>
                    <a:p>
                      <a:r>
                        <a:rPr lang="zh-CN" altLang="en-US" sz="1400" dirty="0" smtClean="0">
                          <a:latin typeface="Times New Roman"/>
                          <a:cs typeface="Times New Roman"/>
                        </a:rPr>
                        <a:t>依</a:t>
                      </a:r>
                      <a:r>
                        <a:rPr lang="zh-CN" altLang="en-US" sz="1400" dirty="0" smtClean="0">
                          <a:latin typeface="Times New Roman"/>
                          <a:cs typeface="Times New Roman"/>
                        </a:rPr>
                        <a:t>年龄而定</a:t>
                      </a:r>
                      <a:endParaRPr lang="it-IT" sz="1400" dirty="0">
                        <a:latin typeface="Times New Roman"/>
                        <a:cs typeface="Times New Roman"/>
                      </a:endParaRPr>
                    </a:p>
                  </a:txBody>
                  <a:tcPr/>
                </a:tc>
                <a:tc hMerge="1">
                  <a:txBody>
                    <a:bodyPr/>
                    <a:lstStyle/>
                    <a:p>
                      <a:endParaRPr lang="it-IT" sz="1400" dirty="0"/>
                    </a:p>
                  </a:txBody>
                  <a:tcPr/>
                </a:tc>
                <a:tc>
                  <a:txBody>
                    <a:bodyPr/>
                    <a:lstStyle/>
                    <a:p>
                      <a:r>
                        <a:rPr lang="it-IT" sz="1400" dirty="0" smtClean="0">
                          <a:latin typeface="Times New Roman"/>
                          <a:cs typeface="Times New Roman"/>
                        </a:rPr>
                        <a:t>24</a:t>
                      </a:r>
                      <a:endParaRPr lang="it-IT" sz="1400" dirty="0">
                        <a:latin typeface="Times New Roman"/>
                        <a:cs typeface="Times New Roman"/>
                      </a:endParaRPr>
                    </a:p>
                  </a:txBody>
                  <a:tcPr/>
                </a:tc>
                <a:tc>
                  <a:txBody>
                    <a:bodyPr/>
                    <a:lstStyle/>
                    <a:p>
                      <a:r>
                        <a:rPr lang="it-IT" sz="1400" dirty="0" smtClean="0">
                          <a:latin typeface="Times New Roman"/>
                          <a:cs typeface="Times New Roman"/>
                        </a:rPr>
                        <a:t>24</a:t>
                      </a:r>
                      <a:endParaRPr lang="it-IT" sz="1400" dirty="0">
                        <a:latin typeface="Times New Roman"/>
                        <a:cs typeface="Times New Roman"/>
                      </a:endParaRPr>
                    </a:p>
                  </a:txBody>
                  <a:tcPr/>
                </a:tc>
              </a:tr>
              <a:tr h="370840">
                <a:tc>
                  <a:txBody>
                    <a:bodyPr/>
                    <a:lstStyle/>
                    <a:p>
                      <a:endParaRPr lang="it-IT" sz="1400" b="1" dirty="0">
                        <a:latin typeface="Times New Roman"/>
                        <a:cs typeface="Times New Roman"/>
                      </a:endParaRPr>
                    </a:p>
                  </a:txBody>
                  <a:tcPr/>
                </a:tc>
                <a:tc>
                  <a:txBody>
                    <a:bodyPr/>
                    <a:lstStyle/>
                    <a:p>
                      <a:endParaRPr lang="it-IT" sz="1400" dirty="0">
                        <a:latin typeface="Times New Roman"/>
                        <a:cs typeface="Times New Roman"/>
                      </a:endParaRPr>
                    </a:p>
                  </a:txBody>
                  <a:tcPr/>
                </a:tc>
                <a:tc>
                  <a:txBody>
                    <a:bodyPr/>
                    <a:lstStyle/>
                    <a:p>
                      <a:r>
                        <a:rPr lang="it-IT" sz="1400" dirty="0" smtClean="0">
                          <a:latin typeface="Times New Roman"/>
                          <a:cs typeface="Times New Roman"/>
                        </a:rPr>
                        <a:t>&lt;50</a:t>
                      </a:r>
                      <a:endParaRPr lang="it-IT" sz="1400" dirty="0">
                        <a:latin typeface="Times New Roman"/>
                        <a:cs typeface="Times New Roman"/>
                      </a:endParaRPr>
                    </a:p>
                  </a:txBody>
                  <a:tcPr/>
                </a:tc>
                <a:tc>
                  <a:txBody>
                    <a:bodyPr/>
                    <a:lstStyle/>
                    <a:p>
                      <a:r>
                        <a:rPr lang="it-IT" sz="1400" dirty="0" smtClean="0">
                          <a:latin typeface="Times New Roman"/>
                          <a:cs typeface="Times New Roman"/>
                        </a:rPr>
                        <a:t>12</a:t>
                      </a:r>
                      <a:endParaRPr lang="it-IT" sz="1400" dirty="0">
                        <a:latin typeface="Times New Roman"/>
                        <a:cs typeface="Times New Roman"/>
                      </a:endParaRPr>
                    </a:p>
                  </a:txBody>
                  <a:tcPr/>
                </a:tc>
                <a:tc>
                  <a:txBody>
                    <a:bodyPr/>
                    <a:lstStyle/>
                    <a:p>
                      <a:endParaRPr lang="it-IT" sz="1400" dirty="0">
                        <a:latin typeface="Times New Roman"/>
                        <a:cs typeface="Times New Roman"/>
                      </a:endParaRPr>
                    </a:p>
                  </a:txBody>
                  <a:tcPr/>
                </a:tc>
                <a:tc>
                  <a:txBody>
                    <a:bodyPr/>
                    <a:lstStyle/>
                    <a:p>
                      <a:endParaRPr lang="it-IT" sz="1400">
                        <a:latin typeface="Times New Roman"/>
                        <a:cs typeface="Times New Roman"/>
                      </a:endParaRPr>
                    </a:p>
                  </a:txBody>
                  <a:tcPr/>
                </a:tc>
              </a:tr>
              <a:tr h="370840">
                <a:tc>
                  <a:txBody>
                    <a:bodyPr/>
                    <a:lstStyle/>
                    <a:p>
                      <a:endParaRPr lang="it-IT" sz="1400" b="1" dirty="0">
                        <a:latin typeface="Times New Roman"/>
                        <a:cs typeface="Times New Roman"/>
                      </a:endParaRPr>
                    </a:p>
                  </a:txBody>
                  <a:tcPr/>
                </a:tc>
                <a:tc>
                  <a:txBody>
                    <a:bodyPr/>
                    <a:lstStyle/>
                    <a:p>
                      <a:endParaRPr lang="it-IT" sz="1400" dirty="0">
                        <a:latin typeface="Times New Roman"/>
                        <a:cs typeface="Times New Roman"/>
                      </a:endParaRPr>
                    </a:p>
                  </a:txBody>
                  <a:tcPr/>
                </a:tc>
                <a:tc>
                  <a:txBody>
                    <a:bodyPr/>
                    <a:lstStyle/>
                    <a:p>
                      <a:r>
                        <a:rPr lang="it-IT" sz="1400" dirty="0" smtClean="0">
                          <a:latin typeface="Times New Roman"/>
                          <a:cs typeface="Times New Roman"/>
                        </a:rPr>
                        <a:t>50-55</a:t>
                      </a:r>
                      <a:endParaRPr lang="it-IT" sz="1400" dirty="0">
                        <a:latin typeface="Times New Roman"/>
                        <a:cs typeface="Times New Roman"/>
                      </a:endParaRPr>
                    </a:p>
                  </a:txBody>
                  <a:tcPr/>
                </a:tc>
                <a:tc>
                  <a:txBody>
                    <a:bodyPr/>
                    <a:lstStyle/>
                    <a:p>
                      <a:r>
                        <a:rPr lang="it-IT" sz="1400" dirty="0" smtClean="0">
                          <a:latin typeface="Times New Roman"/>
                          <a:cs typeface="Times New Roman"/>
                        </a:rPr>
                        <a:t>15</a:t>
                      </a:r>
                      <a:endParaRPr lang="it-IT" sz="1400" dirty="0">
                        <a:latin typeface="Times New Roman"/>
                        <a:cs typeface="Times New Roman"/>
                      </a:endParaRPr>
                    </a:p>
                  </a:txBody>
                  <a:tcPr/>
                </a:tc>
                <a:tc>
                  <a:txBody>
                    <a:bodyPr/>
                    <a:lstStyle/>
                    <a:p>
                      <a:endParaRPr lang="it-IT" sz="1400" dirty="0">
                        <a:latin typeface="Times New Roman"/>
                        <a:cs typeface="Times New Roman"/>
                      </a:endParaRPr>
                    </a:p>
                  </a:txBody>
                  <a:tcPr/>
                </a:tc>
                <a:tc>
                  <a:txBody>
                    <a:bodyPr/>
                    <a:lstStyle/>
                    <a:p>
                      <a:endParaRPr lang="it-IT" sz="1400">
                        <a:latin typeface="Times New Roman"/>
                        <a:cs typeface="Times New Roman"/>
                      </a:endParaRPr>
                    </a:p>
                  </a:txBody>
                  <a:tcPr/>
                </a:tc>
              </a:tr>
              <a:tr h="370840">
                <a:tc>
                  <a:txBody>
                    <a:bodyPr/>
                    <a:lstStyle/>
                    <a:p>
                      <a:endParaRPr lang="it-IT" sz="1400" b="1" dirty="0">
                        <a:latin typeface="Times New Roman"/>
                        <a:cs typeface="Times New Roman"/>
                      </a:endParaRPr>
                    </a:p>
                  </a:txBody>
                  <a:tcPr/>
                </a:tc>
                <a:tc>
                  <a:txBody>
                    <a:bodyPr/>
                    <a:lstStyle/>
                    <a:p>
                      <a:endParaRPr lang="it-IT" sz="1400" dirty="0">
                        <a:latin typeface="Times New Roman"/>
                        <a:cs typeface="Times New Roman"/>
                      </a:endParaRPr>
                    </a:p>
                  </a:txBody>
                  <a:tcPr/>
                </a:tc>
                <a:tc>
                  <a:txBody>
                    <a:bodyPr/>
                    <a:lstStyle/>
                    <a:p>
                      <a:r>
                        <a:rPr lang="it-IT" sz="1400" dirty="0" smtClean="0">
                          <a:latin typeface="Times New Roman"/>
                          <a:cs typeface="Times New Roman"/>
                        </a:rPr>
                        <a:t>55-58</a:t>
                      </a:r>
                      <a:endParaRPr lang="it-IT" sz="1400" dirty="0">
                        <a:latin typeface="Times New Roman"/>
                        <a:cs typeface="Times New Roman"/>
                      </a:endParaRPr>
                    </a:p>
                  </a:txBody>
                  <a:tcPr/>
                </a:tc>
                <a:tc>
                  <a:txBody>
                    <a:bodyPr/>
                    <a:lstStyle/>
                    <a:p>
                      <a:r>
                        <a:rPr lang="it-IT" sz="1400" dirty="0" smtClean="0">
                          <a:latin typeface="Times New Roman"/>
                          <a:cs typeface="Times New Roman"/>
                        </a:rPr>
                        <a:t>18</a:t>
                      </a:r>
                      <a:endParaRPr lang="it-IT" sz="1400" dirty="0">
                        <a:latin typeface="Times New Roman"/>
                        <a:cs typeface="Times New Roman"/>
                      </a:endParaRPr>
                    </a:p>
                  </a:txBody>
                  <a:tcPr/>
                </a:tc>
                <a:tc>
                  <a:txBody>
                    <a:bodyPr/>
                    <a:lstStyle/>
                    <a:p>
                      <a:endParaRPr lang="it-IT" sz="1400" dirty="0">
                        <a:latin typeface="Times New Roman"/>
                        <a:cs typeface="Times New Roman"/>
                      </a:endParaRPr>
                    </a:p>
                  </a:txBody>
                  <a:tcPr/>
                </a:tc>
                <a:tc>
                  <a:txBody>
                    <a:bodyPr/>
                    <a:lstStyle/>
                    <a:p>
                      <a:endParaRPr lang="it-IT" sz="1400" dirty="0">
                        <a:latin typeface="Times New Roman"/>
                        <a:cs typeface="Times New Roman"/>
                      </a:endParaRPr>
                    </a:p>
                  </a:txBody>
                  <a:tcPr/>
                </a:tc>
              </a:tr>
              <a:tr h="370840">
                <a:tc>
                  <a:txBody>
                    <a:bodyPr/>
                    <a:lstStyle/>
                    <a:p>
                      <a:endParaRPr lang="it-IT" sz="1400" b="1" dirty="0">
                        <a:latin typeface="Times New Roman"/>
                        <a:cs typeface="Times New Roman"/>
                      </a:endParaRPr>
                    </a:p>
                  </a:txBody>
                  <a:tcPr/>
                </a:tc>
                <a:tc>
                  <a:txBody>
                    <a:bodyPr/>
                    <a:lstStyle/>
                    <a:p>
                      <a:endParaRPr lang="it-IT" sz="1400" dirty="0">
                        <a:latin typeface="Times New Roman"/>
                        <a:cs typeface="Times New Roman"/>
                      </a:endParaRPr>
                    </a:p>
                  </a:txBody>
                  <a:tcPr/>
                </a:tc>
                <a:tc>
                  <a:txBody>
                    <a:bodyPr/>
                    <a:lstStyle/>
                    <a:p>
                      <a:r>
                        <a:rPr lang="it-IT" sz="1400" dirty="0" smtClean="0">
                          <a:latin typeface="Times New Roman"/>
                          <a:cs typeface="Times New Roman"/>
                        </a:rPr>
                        <a:t>&gt;58</a:t>
                      </a:r>
                      <a:endParaRPr lang="it-IT" sz="1400" dirty="0">
                        <a:latin typeface="Times New Roman"/>
                        <a:cs typeface="Times New Roman"/>
                      </a:endParaRPr>
                    </a:p>
                  </a:txBody>
                  <a:tcPr/>
                </a:tc>
                <a:tc>
                  <a:txBody>
                    <a:bodyPr/>
                    <a:lstStyle/>
                    <a:p>
                      <a:r>
                        <a:rPr lang="it-IT" sz="1400" dirty="0" smtClean="0">
                          <a:latin typeface="Times New Roman"/>
                          <a:cs typeface="Times New Roman"/>
                        </a:rPr>
                        <a:t>24</a:t>
                      </a:r>
                      <a:endParaRPr lang="it-IT" sz="1400" dirty="0">
                        <a:latin typeface="Times New Roman"/>
                        <a:cs typeface="Times New Roman"/>
                      </a:endParaRPr>
                    </a:p>
                  </a:txBody>
                  <a:tcPr/>
                </a:tc>
                <a:tc>
                  <a:txBody>
                    <a:bodyPr/>
                    <a:lstStyle/>
                    <a:p>
                      <a:endParaRPr lang="it-IT" sz="1400" dirty="0">
                        <a:latin typeface="Times New Roman"/>
                        <a:cs typeface="Times New Roman"/>
                      </a:endParaRPr>
                    </a:p>
                  </a:txBody>
                  <a:tcPr/>
                </a:tc>
                <a:tc>
                  <a:txBody>
                    <a:bodyPr/>
                    <a:lstStyle/>
                    <a:p>
                      <a:endParaRPr lang="it-IT" sz="1400" dirty="0">
                        <a:latin typeface="Times New Roman"/>
                        <a:cs typeface="Times New Roman"/>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400" b="1" dirty="0" smtClean="0">
                          <a:latin typeface="Times New Roman"/>
                          <a:cs typeface="Times New Roman"/>
                        </a:rPr>
                        <a:t>Replacement</a:t>
                      </a:r>
                      <a:r>
                        <a:rPr lang="it-IT" sz="1400" b="1" baseline="0" dirty="0" smtClean="0">
                          <a:latin typeface="Times New Roman"/>
                          <a:cs typeface="Times New Roman"/>
                        </a:rPr>
                        <a:t> rate (first month)</a:t>
                      </a:r>
                      <a:endParaRPr lang="en-US" altLang="zh-CN" sz="1400" b="1" baseline="0" dirty="0" smtClean="0">
                        <a:solidFill>
                          <a:srgbClr val="FF0000"/>
                        </a:solidFill>
                        <a:latin typeface="Times New Roman"/>
                        <a:cs typeface="Times New Roman"/>
                      </a:endParaRPr>
                    </a:p>
                    <a:p>
                      <a:r>
                        <a:rPr lang="zh-CN" altLang="en-US" sz="1400" b="1" baseline="0" dirty="0" smtClean="0">
                          <a:solidFill>
                            <a:srgbClr val="FF0000"/>
                          </a:solidFill>
                          <a:latin typeface="Times New Roman"/>
                          <a:cs typeface="Times New Roman"/>
                        </a:rPr>
                        <a:t>替代</a:t>
                      </a:r>
                      <a:r>
                        <a:rPr lang="zh-CN" altLang="en-US" sz="1400" b="1" baseline="0" dirty="0" smtClean="0">
                          <a:solidFill>
                            <a:srgbClr val="FF0000"/>
                          </a:solidFill>
                          <a:latin typeface="Times New Roman"/>
                          <a:cs typeface="Times New Roman"/>
                        </a:rPr>
                        <a:t>率（</a:t>
                      </a:r>
                      <a:r>
                        <a:rPr lang="zh-CN" altLang="en-US" sz="1400" b="1" baseline="0" dirty="0" smtClean="0">
                          <a:latin typeface="Times New Roman"/>
                          <a:cs typeface="Times New Roman"/>
                        </a:rPr>
                        <a:t>第一个月）</a:t>
                      </a:r>
                      <a:endParaRPr lang="it-IT" sz="1400" b="1" dirty="0">
                        <a:latin typeface="Times New Roman"/>
                        <a:cs typeface="Times New Roman"/>
                      </a:endParaRPr>
                    </a:p>
                  </a:txBody>
                  <a:tcPr/>
                </a:tc>
                <a:tc>
                  <a:txBody>
                    <a:bodyPr/>
                    <a:lstStyle/>
                    <a:p>
                      <a:r>
                        <a:rPr lang="zh-CN" altLang="en-US" sz="1400" dirty="0" smtClean="0">
                          <a:latin typeface="Times New Roman"/>
                          <a:cs typeface="Times New Roman"/>
                        </a:rPr>
                        <a:t>工资总额的</a:t>
                      </a:r>
                      <a:r>
                        <a:rPr lang="en-US" altLang="zh-CN" sz="1400" dirty="0" smtClean="0">
                          <a:latin typeface="Times New Roman"/>
                          <a:cs typeface="Times New Roman"/>
                        </a:rPr>
                        <a:t>75%</a:t>
                      </a:r>
                      <a:r>
                        <a:rPr lang="zh-CN" altLang="en-US" sz="1400" dirty="0" smtClean="0">
                          <a:latin typeface="Times New Roman"/>
                          <a:cs typeface="Times New Roman"/>
                        </a:rPr>
                        <a:t>至上限（</a:t>
                      </a:r>
                      <a:r>
                        <a:rPr lang="en-US" altLang="zh-CN" sz="1400" dirty="0" smtClean="0">
                          <a:latin typeface="Times New Roman"/>
                          <a:cs typeface="Times New Roman"/>
                        </a:rPr>
                        <a:t>1195</a:t>
                      </a:r>
                      <a:r>
                        <a:rPr lang="it-IT" altLang="zh-CN" sz="1400" dirty="0" smtClean="0">
                          <a:latin typeface="Times New Roman"/>
                          <a:cs typeface="Times New Roman"/>
                        </a:rPr>
                        <a:t>€</a:t>
                      </a:r>
                      <a:r>
                        <a:rPr lang="zh-CN" altLang="en-US" sz="1400" dirty="0" smtClean="0">
                          <a:latin typeface="Times New Roman"/>
                          <a:cs typeface="Times New Roman"/>
                        </a:rPr>
                        <a:t>）），然后</a:t>
                      </a:r>
                      <a:r>
                        <a:rPr lang="en-US" altLang="zh-CN" sz="1400" dirty="0" smtClean="0">
                          <a:latin typeface="Times New Roman"/>
                          <a:cs typeface="Times New Roman"/>
                        </a:rPr>
                        <a:t>25</a:t>
                      </a:r>
                      <a:r>
                        <a:rPr lang="en-US" altLang="zh-CN" sz="1400" dirty="0" smtClean="0">
                          <a:latin typeface="Times New Roman"/>
                          <a:cs typeface="Times New Roman"/>
                        </a:rPr>
                        <a:t>%</a:t>
                      </a:r>
                    </a:p>
                    <a:p>
                      <a:pPr marL="0" marR="0" indent="0" algn="l" defTabSz="914400" rtl="0" eaLnBrk="1" fontAlgn="auto" latinLnBrk="0" hangingPunct="1">
                        <a:lnSpc>
                          <a:spcPct val="100000"/>
                        </a:lnSpc>
                        <a:spcBef>
                          <a:spcPts val="0"/>
                        </a:spcBef>
                        <a:spcAft>
                          <a:spcPts val="0"/>
                        </a:spcAft>
                        <a:buClrTx/>
                        <a:buSzTx/>
                        <a:buFontTx/>
                        <a:buNone/>
                        <a:tabLst/>
                        <a:defRPr/>
                      </a:pPr>
                      <a:r>
                        <a:rPr lang="it-IT" sz="1400" dirty="0" smtClean="0">
                          <a:latin typeface="Times New Roman"/>
                          <a:cs typeface="Times New Roman"/>
                        </a:rPr>
                        <a:t>75% gross wage up to a ceiling</a:t>
                      </a:r>
                      <a:r>
                        <a:rPr lang="it-IT" sz="1400" baseline="0" dirty="0" smtClean="0">
                          <a:latin typeface="Times New Roman"/>
                          <a:cs typeface="Times New Roman"/>
                        </a:rPr>
                        <a:t> (</a:t>
                      </a:r>
                      <a:r>
                        <a:rPr lang="it-IT" sz="1400" dirty="0" smtClean="0">
                          <a:latin typeface="Times New Roman"/>
                          <a:cs typeface="Times New Roman"/>
                        </a:rPr>
                        <a:t>1195€), then 25%</a:t>
                      </a:r>
                    </a:p>
                    <a:p>
                      <a:endParaRPr lang="it-IT" sz="1400" dirty="0">
                        <a:latin typeface="Times New Roman"/>
                        <a:cs typeface="Times New Roman"/>
                      </a:endParaRPr>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400" dirty="0" smtClean="0">
                          <a:latin typeface="Times New Roman"/>
                          <a:cs typeface="Times New Roman"/>
                        </a:rPr>
                        <a:t>60% net</a:t>
                      </a:r>
                      <a:r>
                        <a:rPr lang="it-IT" sz="1400" baseline="0" dirty="0" smtClean="0">
                          <a:latin typeface="Times New Roman"/>
                          <a:cs typeface="Times New Roman"/>
                        </a:rPr>
                        <a:t> wage</a:t>
                      </a:r>
                      <a:endParaRPr lang="en-US" altLang="zh-CN" sz="1400" dirty="0" smtClean="0">
                        <a:latin typeface="Times New Roman"/>
                        <a:cs typeface="Times New Roman"/>
                      </a:endParaRPr>
                    </a:p>
                    <a:p>
                      <a:r>
                        <a:rPr lang="zh-CN" altLang="en-US" sz="1400" dirty="0" smtClean="0">
                          <a:latin typeface="Times New Roman"/>
                          <a:cs typeface="Times New Roman"/>
                        </a:rPr>
                        <a:t>工资</a:t>
                      </a:r>
                      <a:r>
                        <a:rPr lang="zh-CN" altLang="en-US" sz="1400" dirty="0" smtClean="0">
                          <a:latin typeface="Times New Roman"/>
                          <a:cs typeface="Times New Roman"/>
                        </a:rPr>
                        <a:t>净额</a:t>
                      </a:r>
                      <a:r>
                        <a:rPr lang="it-IT" sz="1400" dirty="0" smtClean="0">
                          <a:latin typeface="Times New Roman"/>
                          <a:cs typeface="Times New Roman"/>
                        </a:rPr>
                        <a:t>60%</a:t>
                      </a:r>
                      <a:endParaRPr lang="it-IT" sz="1400" dirty="0">
                        <a:latin typeface="Times New Roman"/>
                        <a:cs typeface="Times New Roman"/>
                      </a:endParaRPr>
                    </a:p>
                  </a:txBody>
                  <a:tcPr/>
                </a:tc>
                <a:tc hMerge="1">
                  <a:txBody>
                    <a:bodyPr/>
                    <a:lstStyle/>
                    <a:p>
                      <a:endParaRPr lang="it-IT"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400" dirty="0" smtClean="0">
                          <a:latin typeface="Times New Roman"/>
                          <a:cs typeface="Times New Roman"/>
                        </a:rPr>
                        <a:t>70% gross wage</a:t>
                      </a:r>
                      <a:endParaRPr lang="en-US" altLang="zh-CN" sz="1400" dirty="0" smtClean="0">
                        <a:latin typeface="Times New Roman"/>
                        <a:cs typeface="Times New Roman"/>
                      </a:endParaRPr>
                    </a:p>
                    <a:p>
                      <a:r>
                        <a:rPr lang="zh-CN" altLang="en-US" sz="1400" dirty="0" smtClean="0">
                          <a:latin typeface="Times New Roman"/>
                          <a:cs typeface="Times New Roman"/>
                        </a:rPr>
                        <a:t>工资总额</a:t>
                      </a:r>
                      <a:r>
                        <a:rPr lang="it-IT" sz="1400" dirty="0" smtClean="0">
                          <a:latin typeface="Times New Roman"/>
                          <a:cs typeface="Times New Roman"/>
                        </a:rPr>
                        <a:t>70%</a:t>
                      </a:r>
                      <a:endParaRPr lang="it-IT" sz="1400" dirty="0">
                        <a:latin typeface="Times New Roman"/>
                        <a:cs typeface="Times New Roman"/>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400" dirty="0" smtClean="0">
                          <a:latin typeface="Times New Roman"/>
                          <a:cs typeface="Times New Roman"/>
                        </a:rPr>
                        <a:t>90%</a:t>
                      </a:r>
                      <a:r>
                        <a:rPr lang="it-IT" sz="1400" baseline="0" dirty="0" smtClean="0">
                          <a:latin typeface="Times New Roman"/>
                          <a:cs typeface="Times New Roman"/>
                        </a:rPr>
                        <a:t> gross wage</a:t>
                      </a:r>
                      <a:endParaRPr lang="en-US" altLang="zh-CN" sz="1400" dirty="0" smtClean="0">
                        <a:latin typeface="Times New Roman"/>
                        <a:cs typeface="Times New Roman"/>
                      </a:endParaRPr>
                    </a:p>
                    <a:p>
                      <a:r>
                        <a:rPr lang="zh-CN" altLang="en-US" sz="1400" dirty="0" smtClean="0">
                          <a:latin typeface="Times New Roman"/>
                          <a:cs typeface="Times New Roman"/>
                        </a:rPr>
                        <a:t>工资总额</a:t>
                      </a:r>
                      <a:r>
                        <a:rPr lang="it-IT" sz="1400" dirty="0" smtClean="0">
                          <a:latin typeface="Times New Roman"/>
                          <a:cs typeface="Times New Roman"/>
                        </a:rPr>
                        <a:t>90%</a:t>
                      </a:r>
                      <a:endParaRPr lang="it-IT" sz="1400" dirty="0">
                        <a:latin typeface="Times New Roman"/>
                        <a:cs typeface="Times New Roman"/>
                      </a:endParaRPr>
                    </a:p>
                  </a:txBody>
                  <a:tcPr/>
                </a:tc>
              </a:tr>
            </a:tbl>
          </a:graphicData>
        </a:graphic>
      </p:graphicFrame>
    </p:spTree>
    <p:extLst>
      <p:ext uri="{BB962C8B-B14F-4D97-AF65-F5344CB8AC3E}">
        <p14:creationId xmlns:p14="http://schemas.microsoft.com/office/powerpoint/2010/main" xmlns="" val="25952211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egnaposto contenuto 2"/>
          <p:cNvSpPr>
            <a:spLocks noGrp="1"/>
          </p:cNvSpPr>
          <p:nvPr>
            <p:ph idx="1"/>
          </p:nvPr>
        </p:nvSpPr>
        <p:spPr>
          <a:xfrm>
            <a:off x="285720" y="1066800"/>
            <a:ext cx="8572560" cy="5242520"/>
          </a:xfrm>
        </p:spPr>
        <p:txBody>
          <a:bodyPr>
            <a:normAutofit fontScale="92500"/>
          </a:bodyPr>
          <a:lstStyle/>
          <a:p>
            <a:pPr algn="just" eaLnBrk="1" hangingPunct="1">
              <a:buNone/>
              <a:defRPr/>
            </a:pPr>
            <a:endParaRPr lang="en-US" altLang="zh-CN" dirty="0" smtClean="0">
              <a:latin typeface="Times New Roman"/>
              <a:cs typeface="Times New Roman"/>
            </a:endParaRPr>
          </a:p>
          <a:p>
            <a:pPr algn="just">
              <a:defRPr/>
            </a:pPr>
            <a:r>
              <a:rPr lang="en-US" sz="2400" dirty="0" smtClean="0">
                <a:latin typeface="Times New Roman"/>
                <a:cs typeface="Times New Roman"/>
              </a:rPr>
              <a:t>Relationship between </a:t>
            </a:r>
            <a:r>
              <a:rPr lang="en-US" sz="2400" dirty="0" err="1" smtClean="0">
                <a:latin typeface="Times New Roman"/>
                <a:cs typeface="Times New Roman"/>
              </a:rPr>
              <a:t>labour</a:t>
            </a:r>
            <a:r>
              <a:rPr lang="en-US" sz="2400" dirty="0" smtClean="0">
                <a:latin typeface="Times New Roman"/>
                <a:cs typeface="Times New Roman"/>
              </a:rPr>
              <a:t> market flexibility and worker security, </a:t>
            </a:r>
            <a:endParaRPr lang="en-US" sz="2400" dirty="0" smtClean="0">
              <a:latin typeface="Times New Roman"/>
              <a:cs typeface="Times New Roman"/>
            </a:endParaRPr>
          </a:p>
          <a:p>
            <a:pPr algn="just">
              <a:buNone/>
              <a:defRPr/>
            </a:pPr>
            <a:r>
              <a:rPr lang="en-US" sz="2400" dirty="0" smtClean="0">
                <a:latin typeface="Times New Roman"/>
                <a:cs typeface="Times New Roman"/>
              </a:rPr>
              <a:t> </a:t>
            </a:r>
            <a:r>
              <a:rPr lang="en-US" sz="2400" dirty="0" smtClean="0">
                <a:latin typeface="Times New Roman"/>
                <a:cs typeface="Times New Roman"/>
              </a:rPr>
              <a:t>    with </a:t>
            </a:r>
            <a:r>
              <a:rPr lang="en-US" sz="2400" dirty="0" smtClean="0">
                <a:latin typeface="Times New Roman"/>
                <a:cs typeface="Times New Roman"/>
              </a:rPr>
              <a:t>examples taken from the Italian </a:t>
            </a:r>
            <a:r>
              <a:rPr lang="en-US" sz="2400" dirty="0" smtClean="0">
                <a:latin typeface="Times New Roman"/>
                <a:cs typeface="Times New Roman"/>
              </a:rPr>
              <a:t>case.</a:t>
            </a:r>
          </a:p>
          <a:p>
            <a:pPr algn="just">
              <a:buNone/>
              <a:defRPr/>
            </a:pPr>
            <a:r>
              <a:rPr lang="zh-CN" altLang="en-US" sz="2400" dirty="0" smtClean="0">
                <a:latin typeface="Times New Roman"/>
                <a:cs typeface="Times New Roman"/>
              </a:rPr>
              <a:t>     劳动力</a:t>
            </a:r>
            <a:r>
              <a:rPr lang="zh-CN" altLang="en-US" sz="2400" dirty="0" smtClean="0">
                <a:latin typeface="Times New Roman"/>
                <a:cs typeface="Times New Roman"/>
              </a:rPr>
              <a:t>市场的弹性和工人保障之间的关系，以意大利为案例</a:t>
            </a:r>
            <a:r>
              <a:rPr lang="zh-CN" altLang="en-US" sz="2400" dirty="0" smtClean="0">
                <a:latin typeface="Times New Roman"/>
                <a:cs typeface="Times New Roman"/>
              </a:rPr>
              <a:t>。</a:t>
            </a:r>
            <a:endParaRPr lang="en-US" sz="2400" dirty="0" smtClean="0">
              <a:latin typeface="Times New Roman"/>
              <a:cs typeface="Times New Roman"/>
            </a:endParaRPr>
          </a:p>
          <a:p>
            <a:pPr>
              <a:buNone/>
              <a:defRPr/>
            </a:pPr>
            <a:endParaRPr lang="en-US" sz="2400" dirty="0" smtClean="0">
              <a:latin typeface="Times New Roman"/>
              <a:cs typeface="Times New Roman"/>
            </a:endParaRPr>
          </a:p>
          <a:p>
            <a:pPr>
              <a:defRPr/>
            </a:pPr>
            <a:r>
              <a:rPr lang="en-US" sz="2400" dirty="0" smtClean="0">
                <a:latin typeface="Times New Roman"/>
                <a:cs typeface="Times New Roman"/>
              </a:rPr>
              <a:t>Worker security (or, on the contrary, insecurity or “precariousness”) emerges as the </a:t>
            </a:r>
            <a:r>
              <a:rPr lang="en-US" sz="2400" b="1" dirty="0" smtClean="0">
                <a:latin typeface="Times New Roman"/>
                <a:cs typeface="Times New Roman"/>
              </a:rPr>
              <a:t>outcome of the interaction </a:t>
            </a:r>
            <a:r>
              <a:rPr lang="en-US" sz="2400" dirty="0" smtClean="0">
                <a:latin typeface="Times New Roman"/>
                <a:cs typeface="Times New Roman"/>
              </a:rPr>
              <a:t>between </a:t>
            </a:r>
            <a:r>
              <a:rPr lang="en-US" sz="2400" dirty="0" err="1" smtClean="0">
                <a:latin typeface="Times New Roman"/>
                <a:cs typeface="Times New Roman"/>
              </a:rPr>
              <a:t>labour</a:t>
            </a:r>
            <a:r>
              <a:rPr lang="en-US" sz="2400" dirty="0" smtClean="0">
                <a:latin typeface="Times New Roman"/>
                <a:cs typeface="Times New Roman"/>
              </a:rPr>
              <a:t> market dynamics and the social protection system, with the latter that may or may not compensate for failures of the </a:t>
            </a:r>
            <a:r>
              <a:rPr lang="en-US" sz="2400" dirty="0" err="1" smtClean="0">
                <a:latin typeface="Times New Roman"/>
                <a:cs typeface="Times New Roman"/>
              </a:rPr>
              <a:t>labour</a:t>
            </a:r>
            <a:r>
              <a:rPr lang="en-US" sz="2400" dirty="0" smtClean="0">
                <a:latin typeface="Times New Roman"/>
                <a:cs typeface="Times New Roman"/>
              </a:rPr>
              <a:t> market and the other way </a:t>
            </a:r>
            <a:r>
              <a:rPr lang="en-US" sz="2400" dirty="0" smtClean="0">
                <a:latin typeface="Times New Roman"/>
                <a:cs typeface="Times New Roman"/>
              </a:rPr>
              <a:t>around</a:t>
            </a:r>
          </a:p>
          <a:p>
            <a:pPr>
              <a:buNone/>
              <a:defRPr/>
            </a:pPr>
            <a:r>
              <a:rPr lang="zh-CN" altLang="en-US" sz="2400" dirty="0" smtClean="0">
                <a:latin typeface="Times New Roman"/>
                <a:cs typeface="Times New Roman"/>
              </a:rPr>
              <a:t>     工人</a:t>
            </a:r>
            <a:r>
              <a:rPr lang="zh-CN" altLang="en-US" sz="2400" dirty="0" smtClean="0">
                <a:latin typeface="Times New Roman"/>
                <a:cs typeface="Times New Roman"/>
              </a:rPr>
              <a:t>保障（或与之相反的无保障或“不稳定”）是劳动力市场机制和社会保护制度之间</a:t>
            </a:r>
            <a:r>
              <a:rPr lang="zh-CN" altLang="en-US" sz="2400" b="1" dirty="0" smtClean="0">
                <a:latin typeface="Times New Roman"/>
                <a:cs typeface="Times New Roman"/>
              </a:rPr>
              <a:t>相互影响的结果</a:t>
            </a:r>
            <a:r>
              <a:rPr lang="zh-CN" altLang="en-US" sz="2400" dirty="0" smtClean="0">
                <a:latin typeface="Times New Roman"/>
                <a:cs typeface="Times New Roman"/>
              </a:rPr>
              <a:t>，社会保障可对劳动力市场失灵提供补偿，也可能不会提供；二者间的关系反过来亦然。</a:t>
            </a:r>
            <a:endParaRPr lang="en-US" altLang="zh-CN" sz="2400" dirty="0" smtClean="0">
              <a:latin typeface="Times New Roman"/>
              <a:cs typeface="Times New Roman"/>
            </a:endParaRPr>
          </a:p>
          <a:p>
            <a:pPr>
              <a:defRPr/>
            </a:pPr>
            <a:endParaRPr lang="en-US" dirty="0" smtClean="0">
              <a:latin typeface="Times New Roman"/>
              <a:cs typeface="Times New Roman"/>
            </a:endParaRPr>
          </a:p>
          <a:p>
            <a:pPr algn="just">
              <a:defRPr/>
            </a:pPr>
            <a:endParaRPr lang="en-US" dirty="0">
              <a:solidFill>
                <a:srgbClr val="FF0000"/>
              </a:solidFill>
              <a:latin typeface="Times New Roman"/>
              <a:cs typeface="Times New Roman"/>
            </a:endParaRPr>
          </a:p>
          <a:p>
            <a:pPr eaLnBrk="1" hangingPunct="1"/>
            <a:endParaRPr lang="it-IT" sz="2400" dirty="0" smtClean="0">
              <a:latin typeface="Times New Roman"/>
              <a:cs typeface="Times New Roman"/>
            </a:endParaRPr>
          </a:p>
        </p:txBody>
      </p:sp>
    </p:spTree>
    <p:extLst>
      <p:ext uri="{BB962C8B-B14F-4D97-AF65-F5344CB8AC3E}">
        <p14:creationId xmlns:p14="http://schemas.microsoft.com/office/powerpoint/2010/main" xmlns="" val="3082093642"/>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olo 1"/>
          <p:cNvSpPr>
            <a:spLocks noGrp="1"/>
          </p:cNvSpPr>
          <p:nvPr>
            <p:ph type="title"/>
          </p:nvPr>
        </p:nvSpPr>
        <p:spPr>
          <a:xfrm>
            <a:off x="395536" y="1412776"/>
            <a:ext cx="8229600" cy="1143000"/>
          </a:xfrm>
        </p:spPr>
        <p:txBody>
          <a:bodyPr/>
          <a:lstStyle/>
          <a:p>
            <a:r>
              <a:rPr lang="it-IT" sz="3200" b="1" dirty="0" smtClean="0">
                <a:latin typeface="Times New Roman"/>
                <a:ea typeface="ＭＳ Ｐゴシック" charset="-128"/>
                <a:cs typeface="Times New Roman"/>
              </a:rPr>
              <a:t>Access to UB: the new Italian benefit</a:t>
            </a:r>
            <a:r>
              <a:rPr lang="en-US" altLang="zh-CN" sz="3200" b="1" dirty="0" smtClean="0">
                <a:latin typeface="+mn-ea"/>
                <a:ea typeface="+mn-ea"/>
                <a:cs typeface="Times New Roman"/>
              </a:rPr>
              <a:t/>
            </a:r>
            <a:br>
              <a:rPr lang="en-US" altLang="zh-CN" sz="3200" b="1" dirty="0" smtClean="0">
                <a:latin typeface="+mn-ea"/>
                <a:ea typeface="+mn-ea"/>
                <a:cs typeface="Times New Roman"/>
              </a:rPr>
            </a:br>
            <a:r>
              <a:rPr lang="zh-CN" altLang="en-US" sz="3200" b="1" dirty="0" smtClean="0">
                <a:latin typeface="+mn-ea"/>
                <a:ea typeface="+mn-ea"/>
                <a:cs typeface="Times New Roman"/>
              </a:rPr>
              <a:t>获取</a:t>
            </a:r>
            <a:r>
              <a:rPr lang="zh-CN" altLang="en-US" sz="3200" b="1" dirty="0" smtClean="0">
                <a:latin typeface="+mn-ea"/>
                <a:ea typeface="+mn-ea"/>
                <a:cs typeface="Times New Roman"/>
              </a:rPr>
              <a:t>上限：新的意大利补助金</a:t>
            </a:r>
            <a:endParaRPr lang="it-IT" sz="3200" b="1" dirty="0" smtClean="0">
              <a:latin typeface="Times New Roman"/>
              <a:ea typeface="ＭＳ Ｐゴシック" charset="-128"/>
              <a:cs typeface="Times New Roman"/>
            </a:endParaRPr>
          </a:p>
        </p:txBody>
      </p:sp>
      <p:graphicFrame>
        <p:nvGraphicFramePr>
          <p:cNvPr id="6" name="Tabella 5"/>
          <p:cNvGraphicFramePr>
            <a:graphicFrameLocks noGrp="1" noChangeAspect="1"/>
          </p:cNvGraphicFramePr>
          <p:nvPr>
            <p:extLst>
              <p:ext uri="{D42A27DB-BD31-4B8C-83A1-F6EECF244321}">
                <p14:modId xmlns:p14="http://schemas.microsoft.com/office/powerpoint/2010/main" xmlns="" val="642040687"/>
              </p:ext>
            </p:extLst>
          </p:nvPr>
        </p:nvGraphicFramePr>
        <p:xfrm>
          <a:off x="755576" y="2852936"/>
          <a:ext cx="7905750" cy="3379470"/>
        </p:xfrm>
        <a:graphic>
          <a:graphicData uri="http://schemas.openxmlformats.org/drawingml/2006/table">
            <a:tbl>
              <a:tblPr/>
              <a:tblGrid>
                <a:gridCol w="1728192"/>
                <a:gridCol w="2329458"/>
                <a:gridCol w="1924050"/>
                <a:gridCol w="1924050"/>
              </a:tblGrid>
              <a:tr h="270510">
                <a:tc>
                  <a:txBody>
                    <a:bodyPr/>
                    <a:lstStyle/>
                    <a:p>
                      <a:pPr algn="l" fontAlgn="b"/>
                      <a:endParaRPr lang="it-IT" sz="2000" b="0" i="0" u="none" strike="noStrike" dirty="0">
                        <a:solidFill>
                          <a:srgbClr val="000000"/>
                        </a:solidFill>
                        <a:effectLst/>
                        <a:latin typeface="Times New Roman"/>
                        <a:cs typeface="Times New Roman"/>
                      </a:endParaRPr>
                    </a:p>
                  </a:txBody>
                  <a:tcPr marL="19050" marR="19050" marT="19050" marB="0" anchor="b">
                    <a:lnL>
                      <a:noFill/>
                    </a:lnL>
                    <a:lnR>
                      <a:noFill/>
                    </a:lnR>
                    <a:lnT>
                      <a:noFill/>
                    </a:lnT>
                    <a:lnB w="6350" cap="flat" cmpd="sng" algn="ctr">
                      <a:solidFill>
                        <a:srgbClr val="000000"/>
                      </a:solidFill>
                      <a:prstDash val="solid"/>
                      <a:round/>
                      <a:headEnd type="none" w="med" len="med"/>
                      <a:tailEnd type="none" w="med" len="med"/>
                    </a:lnB>
                  </a:tcPr>
                </a:tc>
                <a:tc gridSpan="3">
                  <a:txBody>
                    <a:bodyPr/>
                    <a:lstStyle/>
                    <a:p>
                      <a:pPr algn="ctr" fontAlgn="b"/>
                      <a:endParaRPr lang="it-IT" sz="2000" b="0" i="0" u="none" strike="noStrike" dirty="0">
                        <a:solidFill>
                          <a:srgbClr val="000000"/>
                        </a:solidFill>
                        <a:effectLst/>
                        <a:latin typeface="Times New Roman"/>
                        <a:cs typeface="Times New Roman"/>
                      </a:endParaRPr>
                    </a:p>
                  </a:txBody>
                  <a:tcPr marL="19050" marR="19050" marT="1905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r>
              <a:tr h="285750">
                <a:tc>
                  <a:txBody>
                    <a:bodyPr/>
                    <a:lstStyle/>
                    <a:p>
                      <a:pPr algn="l" fontAlgn="b"/>
                      <a:r>
                        <a:rPr lang="it-IT" sz="1600" b="0" i="0" u="none" strike="noStrike" dirty="0">
                          <a:solidFill>
                            <a:srgbClr val="000000"/>
                          </a:solidFill>
                          <a:effectLst/>
                          <a:latin typeface="Times New Roman"/>
                          <a:cs typeface="Times New Roman"/>
                        </a:rPr>
                        <a:t> </a:t>
                      </a:r>
                    </a:p>
                  </a:txBody>
                  <a:tcPr marL="19050" marR="19050" marT="1905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it-IT" sz="1600" b="0" i="0" u="none" strike="noStrike" dirty="0" smtClean="0">
                          <a:solidFill>
                            <a:srgbClr val="000000"/>
                          </a:solidFill>
                          <a:effectLst/>
                          <a:latin typeface="Times New Roman"/>
                          <a:cs typeface="Times New Roman"/>
                        </a:rPr>
                        <a:t>2012</a:t>
                      </a:r>
                      <a:endParaRPr lang="it-IT" sz="1600" b="0" i="0" u="none" strike="noStrike" dirty="0">
                        <a:solidFill>
                          <a:srgbClr val="000000"/>
                        </a:solidFill>
                        <a:effectLst/>
                        <a:latin typeface="Times New Roman"/>
                        <a:cs typeface="Times New Roman"/>
                      </a:endParaRPr>
                    </a:p>
                  </a:txBody>
                  <a:tcPr marL="19050" marR="19050" marT="1905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zh-CN" altLang="en-US" sz="1600" b="0" i="0" u="none" strike="noStrike" dirty="0" smtClean="0">
                          <a:solidFill>
                            <a:srgbClr val="FF0000"/>
                          </a:solidFill>
                          <a:effectLst/>
                          <a:latin typeface="Times New Roman"/>
                          <a:cs typeface="Times New Roman"/>
                        </a:rPr>
                        <a:t> </a:t>
                      </a:r>
                      <a:r>
                        <a:rPr lang="it-IT" sz="1600" b="0" i="0" u="none" strike="noStrike" dirty="0" smtClean="0">
                          <a:solidFill>
                            <a:srgbClr val="FF0000"/>
                          </a:solidFill>
                          <a:effectLst/>
                          <a:latin typeface="Times New Roman"/>
                          <a:cs typeface="Times New Roman"/>
                        </a:rPr>
                        <a:t>NOW</a:t>
                      </a:r>
                    </a:p>
                    <a:p>
                      <a:pPr algn="ctr" fontAlgn="b"/>
                      <a:r>
                        <a:rPr lang="zh-CN" altLang="en-US" sz="1600" b="0" i="0" u="none" strike="noStrike" dirty="0" smtClean="0">
                          <a:solidFill>
                            <a:srgbClr val="FF0000"/>
                          </a:solidFill>
                          <a:effectLst/>
                          <a:latin typeface="Times New Roman"/>
                          <a:cs typeface="Times New Roman"/>
                        </a:rPr>
                        <a:t> 现在</a:t>
                      </a:r>
                      <a:endParaRPr lang="it-IT" sz="1600" b="0" i="0" u="none" strike="noStrike" dirty="0">
                        <a:solidFill>
                          <a:srgbClr val="FF0000"/>
                        </a:solidFill>
                        <a:effectLst/>
                        <a:latin typeface="Times New Roman"/>
                        <a:cs typeface="Times New Roman"/>
                      </a:endParaRPr>
                    </a:p>
                  </a:txBody>
                  <a:tcPr marL="19050" marR="19050" marT="1905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zh-CN" altLang="en-US" sz="1600" b="0" i="0" u="none" strike="noStrike" dirty="0" smtClean="0">
                          <a:solidFill>
                            <a:srgbClr val="000000"/>
                          </a:solidFill>
                          <a:effectLst/>
                          <a:latin typeface="Times New Roman"/>
                          <a:cs typeface="Times New Roman"/>
                        </a:rPr>
                        <a:t>      </a:t>
                      </a:r>
                      <a:r>
                        <a:rPr lang="it-IT" sz="1600" b="0" i="0" u="none" strike="noStrike" dirty="0" smtClean="0">
                          <a:solidFill>
                            <a:srgbClr val="000000"/>
                          </a:solidFill>
                          <a:effectLst/>
                          <a:latin typeface="Times New Roman"/>
                          <a:cs typeface="Times New Roman"/>
                        </a:rPr>
                        <a:t>DIFFERENTIAL</a:t>
                      </a:r>
                    </a:p>
                    <a:p>
                      <a:pPr algn="ctr" fontAlgn="b"/>
                      <a:r>
                        <a:rPr lang="zh-CN" altLang="en-US" sz="1600" b="0" i="0" u="none" strike="noStrike" dirty="0" smtClean="0">
                          <a:solidFill>
                            <a:srgbClr val="000000"/>
                          </a:solidFill>
                          <a:effectLst/>
                          <a:latin typeface="Times New Roman"/>
                          <a:cs typeface="Times New Roman"/>
                        </a:rPr>
                        <a:t>差别</a:t>
                      </a:r>
                      <a:endParaRPr lang="it-IT" sz="1600" b="0" i="0" u="none" strike="noStrike" dirty="0">
                        <a:solidFill>
                          <a:srgbClr val="000000"/>
                        </a:solidFill>
                        <a:effectLst/>
                        <a:latin typeface="Times New Roman"/>
                        <a:cs typeface="Times New Roman"/>
                      </a:endParaRPr>
                    </a:p>
                  </a:txBody>
                  <a:tcPr marL="19050" marR="19050" marT="1905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28575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it-IT" sz="1600" b="0" i="0" u="none" strike="noStrike" dirty="0" smtClean="0">
                          <a:solidFill>
                            <a:srgbClr val="000000"/>
                          </a:solidFill>
                          <a:effectLst/>
                          <a:latin typeface="Times New Roman"/>
                          <a:cs typeface="Times New Roman"/>
                        </a:rPr>
                        <a:t>OPEN-ENDED</a:t>
                      </a:r>
                    </a:p>
                    <a:p>
                      <a:pPr algn="l" fontAlgn="b"/>
                      <a:r>
                        <a:rPr lang="zh-CN" altLang="en-US" sz="1600" b="0" i="0" u="none" strike="noStrike" dirty="0" smtClean="0">
                          <a:solidFill>
                            <a:srgbClr val="000000"/>
                          </a:solidFill>
                          <a:effectLst/>
                          <a:latin typeface="Times New Roman"/>
                          <a:cs typeface="Times New Roman"/>
                        </a:rPr>
                        <a:t>开放式</a:t>
                      </a:r>
                      <a:endParaRPr lang="it-IT" sz="1600" b="0" i="0" u="none" strike="noStrike" dirty="0">
                        <a:solidFill>
                          <a:srgbClr val="000000"/>
                        </a:solidFill>
                        <a:effectLst/>
                        <a:latin typeface="Times New Roman"/>
                        <a:cs typeface="Times New Roman"/>
                      </a:endParaRPr>
                    </a:p>
                  </a:txBody>
                  <a:tcPr marL="19050" marR="19050" marT="1905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r" fontAlgn="b"/>
                      <a:r>
                        <a:rPr lang="it-IT" sz="1600" b="0" i="0" u="none" strike="noStrike" dirty="0" smtClean="0">
                          <a:solidFill>
                            <a:srgbClr val="000000"/>
                          </a:solidFill>
                          <a:effectLst/>
                          <a:latin typeface="Times New Roman"/>
                          <a:cs typeface="Times New Roman"/>
                        </a:rPr>
                        <a:t>90%</a:t>
                      </a:r>
                      <a:endParaRPr lang="it-IT" sz="1600" b="0" i="0" u="none" strike="noStrike" dirty="0">
                        <a:solidFill>
                          <a:srgbClr val="000000"/>
                        </a:solidFill>
                        <a:effectLst/>
                        <a:latin typeface="Times New Roman"/>
                        <a:cs typeface="Times New Roman"/>
                      </a:endParaRPr>
                    </a:p>
                  </a:txBody>
                  <a:tcPr marL="19050" marR="19050" marT="1905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r" fontAlgn="b"/>
                      <a:r>
                        <a:rPr lang="it-IT" sz="1600" b="0" i="0" u="none" strike="noStrike" dirty="0" smtClean="0">
                          <a:solidFill>
                            <a:srgbClr val="FF0000"/>
                          </a:solidFill>
                          <a:effectLst/>
                          <a:latin typeface="Times New Roman"/>
                          <a:cs typeface="Times New Roman"/>
                        </a:rPr>
                        <a:t>99%</a:t>
                      </a:r>
                      <a:endParaRPr lang="it-IT" sz="1600" b="0" i="0" u="none" strike="noStrike" dirty="0">
                        <a:solidFill>
                          <a:srgbClr val="FF0000"/>
                        </a:solidFill>
                        <a:effectLst/>
                        <a:latin typeface="Times New Roman"/>
                        <a:cs typeface="Times New Roman"/>
                      </a:endParaRPr>
                    </a:p>
                  </a:txBody>
                  <a:tcPr marL="19050" marR="19050" marT="1905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r" fontAlgn="b"/>
                      <a:r>
                        <a:rPr lang="it-IT" sz="1600" b="0" i="0" u="none" strike="noStrike" dirty="0" smtClean="0">
                          <a:solidFill>
                            <a:srgbClr val="000000"/>
                          </a:solidFill>
                          <a:effectLst/>
                          <a:latin typeface="Times New Roman"/>
                          <a:cs typeface="Times New Roman"/>
                        </a:rPr>
                        <a:t>+9%</a:t>
                      </a:r>
                      <a:endParaRPr lang="it-IT" sz="1600" b="0" i="0" u="none" strike="noStrike" dirty="0">
                        <a:solidFill>
                          <a:srgbClr val="000000"/>
                        </a:solidFill>
                        <a:effectLst/>
                        <a:latin typeface="Times New Roman"/>
                        <a:cs typeface="Times New Roman"/>
                      </a:endParaRPr>
                    </a:p>
                  </a:txBody>
                  <a:tcPr marL="19050" marR="19050" marT="19050" marB="0" anchor="b">
                    <a:lnL>
                      <a:noFill/>
                    </a:lnL>
                    <a:lnR>
                      <a:noFill/>
                    </a:lnR>
                    <a:lnT w="25400" cap="flat" cmpd="dbl" algn="ctr">
                      <a:solidFill>
                        <a:srgbClr val="000000"/>
                      </a:solidFill>
                      <a:prstDash val="solid"/>
                      <a:round/>
                      <a:headEnd type="none" w="med" len="med"/>
                      <a:tailEnd type="none" w="med" len="med"/>
                    </a:lnT>
                    <a:lnB>
                      <a:noFill/>
                    </a:lnB>
                  </a:tcPr>
                </a:tc>
              </a:tr>
              <a:tr h="270510">
                <a:tc>
                  <a:txBody>
                    <a:bodyPr/>
                    <a:lstStyle/>
                    <a:p>
                      <a:pPr algn="l" fontAlgn="b"/>
                      <a:r>
                        <a:rPr lang="it-IT" sz="1600" b="0" i="0" u="none" strike="noStrike" dirty="0" smtClean="0">
                          <a:solidFill>
                            <a:srgbClr val="000000"/>
                          </a:solidFill>
                          <a:effectLst/>
                          <a:latin typeface="Times New Roman"/>
                          <a:cs typeface="Times New Roman"/>
                        </a:rPr>
                        <a:t>DIRECT-HIRE</a:t>
                      </a:r>
                    </a:p>
                    <a:p>
                      <a:pPr algn="l" fontAlgn="b"/>
                      <a:r>
                        <a:rPr lang="zh-CN" altLang="en-US" sz="1600" b="0" i="0" u="none" strike="noStrike" baseline="0" dirty="0" smtClean="0">
                          <a:solidFill>
                            <a:srgbClr val="000000"/>
                          </a:solidFill>
                          <a:effectLst/>
                          <a:latin typeface="Times New Roman"/>
                          <a:cs typeface="Times New Roman"/>
                        </a:rPr>
                        <a:t>直接</a:t>
                      </a:r>
                      <a:r>
                        <a:rPr lang="zh-CN" altLang="en-US" sz="1600" b="0" i="0" u="none" strike="noStrike" baseline="0" dirty="0" smtClean="0">
                          <a:solidFill>
                            <a:srgbClr val="000000"/>
                          </a:solidFill>
                          <a:effectLst/>
                          <a:latin typeface="Times New Roman"/>
                          <a:cs typeface="Times New Roman"/>
                        </a:rPr>
                        <a:t>雇佣</a:t>
                      </a:r>
                      <a:endParaRPr lang="en-US" altLang="zh-CN" sz="1600" b="0" i="0" u="none" strike="noStrike" baseline="0" dirty="0" smtClean="0">
                        <a:solidFill>
                          <a:srgbClr val="000000"/>
                        </a:solidFill>
                        <a:effectLst/>
                        <a:latin typeface="Times New Roman"/>
                        <a:cs typeface="Times New Roman"/>
                      </a:endParaRPr>
                    </a:p>
                    <a:p>
                      <a:pPr algn="l" fontAlgn="b"/>
                      <a:r>
                        <a:rPr lang="it-IT" sz="1600" b="0" i="0" u="none" strike="noStrike" baseline="0" dirty="0" smtClean="0">
                          <a:solidFill>
                            <a:srgbClr val="000000"/>
                          </a:solidFill>
                          <a:effectLst/>
                          <a:latin typeface="Times New Roman"/>
                          <a:cs typeface="Times New Roman"/>
                        </a:rPr>
                        <a:t>TEMPS</a:t>
                      </a:r>
                    </a:p>
                    <a:p>
                      <a:pPr algn="l" fontAlgn="b"/>
                      <a:r>
                        <a:rPr lang="zh-CN" altLang="en-US" sz="1600" b="0" i="0" u="none" strike="noStrike" baseline="0" dirty="0" smtClean="0">
                          <a:solidFill>
                            <a:srgbClr val="000000"/>
                          </a:solidFill>
                          <a:effectLst/>
                          <a:latin typeface="Times New Roman"/>
                          <a:cs typeface="Times New Roman"/>
                        </a:rPr>
                        <a:t>临时工</a:t>
                      </a:r>
                      <a:endParaRPr lang="it-IT" sz="1600" b="0" i="0" u="none" strike="noStrike" dirty="0">
                        <a:solidFill>
                          <a:srgbClr val="000000"/>
                        </a:solidFill>
                        <a:effectLst/>
                        <a:latin typeface="Times New Roman"/>
                        <a:cs typeface="Times New Roman"/>
                      </a:endParaRPr>
                    </a:p>
                  </a:txBody>
                  <a:tcPr marL="19050" marR="19050" marT="19050" marB="0" anchor="b">
                    <a:lnL>
                      <a:noFill/>
                    </a:lnL>
                    <a:lnR>
                      <a:noFill/>
                    </a:lnR>
                    <a:lnT>
                      <a:noFill/>
                    </a:lnT>
                    <a:lnB>
                      <a:noFill/>
                    </a:lnB>
                  </a:tcPr>
                </a:tc>
                <a:tc>
                  <a:txBody>
                    <a:bodyPr/>
                    <a:lstStyle/>
                    <a:p>
                      <a:pPr algn="r" fontAlgn="b"/>
                      <a:r>
                        <a:rPr lang="it-IT" sz="1600" b="0" i="0" u="none" strike="noStrike" dirty="0" smtClean="0">
                          <a:solidFill>
                            <a:srgbClr val="000000"/>
                          </a:solidFill>
                          <a:effectLst/>
                          <a:latin typeface="Times New Roman"/>
                          <a:cs typeface="Times New Roman"/>
                        </a:rPr>
                        <a:t>62%</a:t>
                      </a:r>
                      <a:endParaRPr lang="it-IT" sz="1600" b="0" i="0" u="none" strike="noStrike" dirty="0">
                        <a:solidFill>
                          <a:srgbClr val="000000"/>
                        </a:solidFill>
                        <a:effectLst/>
                        <a:latin typeface="Times New Roman"/>
                        <a:cs typeface="Times New Roman"/>
                      </a:endParaRPr>
                    </a:p>
                  </a:txBody>
                  <a:tcPr marL="19050" marR="19050" marT="19050" marB="0" anchor="b">
                    <a:lnL>
                      <a:noFill/>
                    </a:lnL>
                    <a:lnR>
                      <a:noFill/>
                    </a:lnR>
                    <a:lnT>
                      <a:noFill/>
                    </a:lnT>
                    <a:lnB>
                      <a:noFill/>
                    </a:lnB>
                  </a:tcPr>
                </a:tc>
                <a:tc>
                  <a:txBody>
                    <a:bodyPr/>
                    <a:lstStyle/>
                    <a:p>
                      <a:pPr algn="r" fontAlgn="b"/>
                      <a:r>
                        <a:rPr lang="it-IT" sz="1600" b="0" i="0" u="none" strike="noStrike" dirty="0" smtClean="0">
                          <a:solidFill>
                            <a:srgbClr val="FF0000"/>
                          </a:solidFill>
                          <a:effectLst/>
                          <a:latin typeface="Times New Roman"/>
                          <a:cs typeface="Times New Roman"/>
                        </a:rPr>
                        <a:t>90%</a:t>
                      </a:r>
                      <a:endParaRPr lang="it-IT" sz="1600" b="0" i="0" u="none" strike="noStrike" dirty="0">
                        <a:solidFill>
                          <a:srgbClr val="FF0000"/>
                        </a:solidFill>
                        <a:effectLst/>
                        <a:latin typeface="Times New Roman"/>
                        <a:cs typeface="Times New Roman"/>
                      </a:endParaRPr>
                    </a:p>
                  </a:txBody>
                  <a:tcPr marL="19050" marR="19050" marT="19050" marB="0" anchor="b">
                    <a:lnL>
                      <a:noFill/>
                    </a:lnL>
                    <a:lnR>
                      <a:noFill/>
                    </a:lnR>
                    <a:lnT>
                      <a:noFill/>
                    </a:lnT>
                    <a:lnB>
                      <a:noFill/>
                    </a:lnB>
                  </a:tcPr>
                </a:tc>
                <a:tc>
                  <a:txBody>
                    <a:bodyPr/>
                    <a:lstStyle/>
                    <a:p>
                      <a:pPr algn="r" fontAlgn="b"/>
                      <a:r>
                        <a:rPr lang="it-IT" sz="1600" b="0" i="0" u="none" strike="noStrike" dirty="0" smtClean="0">
                          <a:solidFill>
                            <a:srgbClr val="000000"/>
                          </a:solidFill>
                          <a:effectLst/>
                          <a:latin typeface="Times New Roman"/>
                          <a:cs typeface="Times New Roman"/>
                        </a:rPr>
                        <a:t>+28%</a:t>
                      </a:r>
                      <a:endParaRPr lang="it-IT" sz="1600" b="0" i="0" u="none" strike="noStrike" dirty="0">
                        <a:solidFill>
                          <a:srgbClr val="000000"/>
                        </a:solidFill>
                        <a:effectLst/>
                        <a:latin typeface="Times New Roman"/>
                        <a:cs typeface="Times New Roman"/>
                      </a:endParaRPr>
                    </a:p>
                  </a:txBody>
                  <a:tcPr marL="19050" marR="19050" marT="19050" marB="0" anchor="b">
                    <a:lnL>
                      <a:noFill/>
                    </a:lnL>
                    <a:lnR>
                      <a:noFill/>
                    </a:lnR>
                    <a:lnT>
                      <a:noFill/>
                    </a:lnT>
                    <a:lnB>
                      <a:noFill/>
                    </a:lnB>
                  </a:tcPr>
                </a:tc>
              </a:tr>
              <a:tr h="270510">
                <a:tc>
                  <a:txBody>
                    <a:bodyPr/>
                    <a:lstStyle/>
                    <a:p>
                      <a:pPr algn="l" fontAlgn="b"/>
                      <a:r>
                        <a:rPr lang="it-IT" sz="1600" b="0" i="0" u="none" strike="noStrike" dirty="0" smtClean="0">
                          <a:solidFill>
                            <a:srgbClr val="000000"/>
                          </a:solidFill>
                          <a:effectLst/>
                          <a:latin typeface="Times New Roman"/>
                          <a:cs typeface="Times New Roman"/>
                        </a:rPr>
                        <a:t>TAW</a:t>
                      </a:r>
                      <a:endParaRPr lang="it-IT" sz="1600" b="0" i="0" u="none" strike="noStrike" dirty="0">
                        <a:solidFill>
                          <a:srgbClr val="000000"/>
                        </a:solidFill>
                        <a:effectLst/>
                        <a:latin typeface="Times New Roman"/>
                        <a:cs typeface="Times New Roman"/>
                      </a:endParaRPr>
                    </a:p>
                  </a:txBody>
                  <a:tcPr marL="19050" marR="19050" marT="19050" marB="0" anchor="b">
                    <a:lnL>
                      <a:noFill/>
                    </a:lnL>
                    <a:lnR>
                      <a:noFill/>
                    </a:lnR>
                    <a:lnT>
                      <a:noFill/>
                    </a:lnT>
                    <a:lnB>
                      <a:noFill/>
                    </a:lnB>
                  </a:tcPr>
                </a:tc>
                <a:tc>
                  <a:txBody>
                    <a:bodyPr/>
                    <a:lstStyle/>
                    <a:p>
                      <a:pPr algn="r" fontAlgn="b"/>
                      <a:r>
                        <a:rPr lang="it-IT" sz="1600" b="0" i="0" u="none" strike="noStrike" dirty="0" smtClean="0">
                          <a:solidFill>
                            <a:srgbClr val="000000"/>
                          </a:solidFill>
                          <a:effectLst/>
                          <a:latin typeface="Times New Roman"/>
                          <a:cs typeface="Times New Roman"/>
                        </a:rPr>
                        <a:t>52%</a:t>
                      </a:r>
                      <a:endParaRPr lang="it-IT" sz="1600" b="0" i="0" u="none" strike="noStrike" dirty="0">
                        <a:solidFill>
                          <a:srgbClr val="000000"/>
                        </a:solidFill>
                        <a:effectLst/>
                        <a:latin typeface="Times New Roman"/>
                        <a:cs typeface="Times New Roman"/>
                      </a:endParaRPr>
                    </a:p>
                  </a:txBody>
                  <a:tcPr marL="19050" marR="19050" marT="19050" marB="0" anchor="b">
                    <a:lnL>
                      <a:noFill/>
                    </a:lnL>
                    <a:lnR>
                      <a:noFill/>
                    </a:lnR>
                    <a:lnT>
                      <a:noFill/>
                    </a:lnT>
                    <a:lnB>
                      <a:noFill/>
                    </a:lnB>
                  </a:tcPr>
                </a:tc>
                <a:tc>
                  <a:txBody>
                    <a:bodyPr/>
                    <a:lstStyle/>
                    <a:p>
                      <a:pPr algn="r" fontAlgn="b"/>
                      <a:r>
                        <a:rPr lang="it-IT" sz="1600" b="0" i="0" u="none" strike="noStrike" dirty="0" smtClean="0">
                          <a:solidFill>
                            <a:srgbClr val="FF0000"/>
                          </a:solidFill>
                          <a:effectLst/>
                          <a:latin typeface="Times New Roman"/>
                          <a:cs typeface="Times New Roman"/>
                        </a:rPr>
                        <a:t>89%</a:t>
                      </a:r>
                      <a:endParaRPr lang="it-IT" sz="1600" b="0" i="0" u="none" strike="noStrike" dirty="0">
                        <a:solidFill>
                          <a:srgbClr val="FF0000"/>
                        </a:solidFill>
                        <a:effectLst/>
                        <a:latin typeface="Times New Roman"/>
                        <a:cs typeface="Times New Roman"/>
                      </a:endParaRPr>
                    </a:p>
                  </a:txBody>
                  <a:tcPr marL="19050" marR="19050" marT="19050" marB="0" anchor="b">
                    <a:lnL>
                      <a:noFill/>
                    </a:lnL>
                    <a:lnR>
                      <a:noFill/>
                    </a:lnR>
                    <a:lnT>
                      <a:noFill/>
                    </a:lnT>
                    <a:lnB>
                      <a:noFill/>
                    </a:lnB>
                  </a:tcPr>
                </a:tc>
                <a:tc>
                  <a:txBody>
                    <a:bodyPr/>
                    <a:lstStyle/>
                    <a:p>
                      <a:pPr algn="r" fontAlgn="b"/>
                      <a:r>
                        <a:rPr lang="it-IT" sz="1600" b="0" i="0" u="none" strike="noStrike" dirty="0" smtClean="0">
                          <a:solidFill>
                            <a:srgbClr val="000000"/>
                          </a:solidFill>
                          <a:effectLst/>
                          <a:latin typeface="Times New Roman"/>
                          <a:cs typeface="Times New Roman"/>
                        </a:rPr>
                        <a:t>+37%</a:t>
                      </a:r>
                      <a:endParaRPr lang="it-IT" sz="1600" b="0" i="0" u="none" strike="noStrike" dirty="0">
                        <a:solidFill>
                          <a:srgbClr val="000000"/>
                        </a:solidFill>
                        <a:effectLst/>
                        <a:latin typeface="Times New Roman"/>
                        <a:cs typeface="Times New Roman"/>
                      </a:endParaRPr>
                    </a:p>
                  </a:txBody>
                  <a:tcPr marL="19050" marR="19050" marT="19050" marB="0" anchor="b">
                    <a:lnL>
                      <a:noFill/>
                    </a:lnL>
                    <a:lnR>
                      <a:noFill/>
                    </a:lnR>
                    <a:lnT>
                      <a:noFill/>
                    </a:lnT>
                    <a:lnB>
                      <a:noFill/>
                    </a:lnB>
                  </a:tcPr>
                </a:tc>
              </a:tr>
              <a:tr h="27051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it-IT" sz="1600" b="0" i="0" u="none" strike="noStrike" dirty="0" smtClean="0">
                          <a:solidFill>
                            <a:srgbClr val="000000"/>
                          </a:solidFill>
                          <a:effectLst/>
                          <a:latin typeface="Times New Roman"/>
                          <a:cs typeface="Times New Roman"/>
                        </a:rPr>
                        <a:t>APPRENTICE</a:t>
                      </a:r>
                    </a:p>
                    <a:p>
                      <a:pPr algn="l" fontAlgn="b"/>
                      <a:r>
                        <a:rPr lang="zh-CN" altLang="en-US" sz="1600" b="0" i="0" u="none" strike="noStrike" dirty="0" smtClean="0">
                          <a:solidFill>
                            <a:srgbClr val="000000"/>
                          </a:solidFill>
                          <a:effectLst/>
                          <a:latin typeface="Times New Roman"/>
                          <a:cs typeface="Times New Roman"/>
                        </a:rPr>
                        <a:t>学徒工</a:t>
                      </a:r>
                      <a:endParaRPr lang="it-IT" sz="1600" b="0" i="0" u="none" strike="noStrike" dirty="0">
                        <a:solidFill>
                          <a:srgbClr val="000000"/>
                        </a:solidFill>
                        <a:effectLst/>
                        <a:latin typeface="Times New Roman"/>
                        <a:cs typeface="Times New Roman"/>
                      </a:endParaRPr>
                    </a:p>
                  </a:txBody>
                  <a:tcPr marL="19050" marR="19050" marT="190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it-IT" sz="1600" b="0" i="0" u="none" strike="noStrike" dirty="0" smtClean="0">
                          <a:solidFill>
                            <a:srgbClr val="000000"/>
                          </a:solidFill>
                          <a:effectLst/>
                          <a:latin typeface="Times New Roman"/>
                          <a:cs typeface="Times New Roman"/>
                        </a:rPr>
                        <a:t>22%</a:t>
                      </a:r>
                      <a:endParaRPr lang="it-IT" sz="1600" b="0" i="0" u="none" strike="noStrike" dirty="0">
                        <a:solidFill>
                          <a:srgbClr val="000000"/>
                        </a:solidFill>
                        <a:effectLst/>
                        <a:latin typeface="Times New Roman"/>
                        <a:cs typeface="Times New Roman"/>
                      </a:endParaRPr>
                    </a:p>
                  </a:txBody>
                  <a:tcPr marL="19050" marR="19050" marT="190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it-IT" sz="1600" b="0" i="0" u="none" strike="noStrike" dirty="0" smtClean="0">
                          <a:solidFill>
                            <a:srgbClr val="FF0000"/>
                          </a:solidFill>
                          <a:effectLst/>
                          <a:latin typeface="Times New Roman"/>
                          <a:cs typeface="Times New Roman"/>
                        </a:rPr>
                        <a:t>94%</a:t>
                      </a:r>
                      <a:endParaRPr lang="it-IT" sz="1600" b="0" i="0" u="none" strike="noStrike" dirty="0">
                        <a:solidFill>
                          <a:srgbClr val="FF0000"/>
                        </a:solidFill>
                        <a:effectLst/>
                        <a:latin typeface="Times New Roman"/>
                        <a:cs typeface="Times New Roman"/>
                      </a:endParaRPr>
                    </a:p>
                  </a:txBody>
                  <a:tcPr marL="19050" marR="19050" marT="190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it-IT" sz="1600" b="0" i="0" u="none" strike="noStrike" dirty="0" smtClean="0">
                          <a:solidFill>
                            <a:srgbClr val="000000"/>
                          </a:solidFill>
                          <a:effectLst/>
                          <a:latin typeface="Times New Roman"/>
                          <a:cs typeface="Times New Roman"/>
                        </a:rPr>
                        <a:t>+72%</a:t>
                      </a:r>
                      <a:endParaRPr lang="it-IT" sz="1600" b="0" i="0" u="none" strike="noStrike" dirty="0">
                        <a:solidFill>
                          <a:srgbClr val="000000"/>
                        </a:solidFill>
                        <a:effectLst/>
                        <a:latin typeface="Times New Roman"/>
                        <a:cs typeface="Times New Roman"/>
                      </a:endParaRPr>
                    </a:p>
                  </a:txBody>
                  <a:tcPr marL="19050" marR="19050" marT="19050" marB="0" anchor="b">
                    <a:lnL>
                      <a:noFill/>
                    </a:lnL>
                    <a:lnR>
                      <a:noFill/>
                    </a:lnR>
                    <a:lnT>
                      <a:noFill/>
                    </a:lnT>
                    <a:lnB w="6350" cap="flat" cmpd="sng" algn="ctr">
                      <a:solidFill>
                        <a:srgbClr val="000000"/>
                      </a:solidFill>
                      <a:prstDash val="solid"/>
                      <a:round/>
                      <a:headEnd type="none" w="med" len="med"/>
                      <a:tailEnd type="none" w="med" len="med"/>
                    </a:lnB>
                  </a:tcPr>
                </a:tc>
              </a:tr>
              <a:tr h="270510">
                <a:tc>
                  <a:txBody>
                    <a:bodyPr/>
                    <a:lstStyle/>
                    <a:p>
                      <a:pPr algn="l" fontAlgn="b"/>
                      <a:r>
                        <a:rPr lang="en-US" altLang="zh-CN" sz="1600" b="0" i="0" u="none" strike="noStrike" dirty="0" smtClean="0">
                          <a:solidFill>
                            <a:srgbClr val="000000"/>
                          </a:solidFill>
                          <a:effectLst/>
                          <a:latin typeface="Times New Roman"/>
                          <a:cs typeface="Times New Roman"/>
                        </a:rPr>
                        <a:t>TOTAL </a:t>
                      </a:r>
                      <a:r>
                        <a:rPr lang="zh-CN" altLang="en-US" sz="1600" b="0" i="0" u="none" strike="noStrike" dirty="0" smtClean="0">
                          <a:solidFill>
                            <a:srgbClr val="000000"/>
                          </a:solidFill>
                          <a:effectLst/>
                          <a:latin typeface="Times New Roman"/>
                          <a:cs typeface="Times New Roman"/>
                        </a:rPr>
                        <a:t>共计</a:t>
                      </a:r>
                      <a:endParaRPr lang="it-IT" sz="1600" b="0" i="0" u="none" strike="noStrike" dirty="0">
                        <a:solidFill>
                          <a:srgbClr val="000000"/>
                        </a:solidFill>
                        <a:effectLst/>
                        <a:latin typeface="Times New Roman"/>
                        <a:cs typeface="Times New Roman"/>
                      </a:endParaRPr>
                    </a:p>
                  </a:txBody>
                  <a:tcPr marL="19050" marR="19050" marT="190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600" b="0" i="0" u="none" strike="noStrike" dirty="0" smtClean="0">
                          <a:solidFill>
                            <a:srgbClr val="000000"/>
                          </a:solidFill>
                          <a:effectLst/>
                          <a:latin typeface="Times New Roman"/>
                          <a:cs typeface="Times New Roman"/>
                        </a:rPr>
                        <a:t>82%</a:t>
                      </a:r>
                      <a:endParaRPr lang="it-IT" sz="1600" b="0" i="0" u="none" strike="noStrike" dirty="0">
                        <a:solidFill>
                          <a:srgbClr val="000000"/>
                        </a:solidFill>
                        <a:effectLst/>
                        <a:latin typeface="Times New Roman"/>
                        <a:cs typeface="Times New Roman"/>
                      </a:endParaRPr>
                    </a:p>
                  </a:txBody>
                  <a:tcPr marL="19050" marR="19050" marT="190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600" b="0" i="0" u="none" strike="noStrike" dirty="0" smtClean="0">
                          <a:solidFill>
                            <a:srgbClr val="FF0000"/>
                          </a:solidFill>
                          <a:effectLst/>
                          <a:latin typeface="Times New Roman"/>
                          <a:cs typeface="Times New Roman"/>
                        </a:rPr>
                        <a:t>97%</a:t>
                      </a:r>
                      <a:endParaRPr lang="it-IT" sz="1600" b="0" i="0" u="none" strike="noStrike" dirty="0">
                        <a:solidFill>
                          <a:srgbClr val="FF0000"/>
                        </a:solidFill>
                        <a:effectLst/>
                        <a:latin typeface="Times New Roman"/>
                        <a:cs typeface="Times New Roman"/>
                      </a:endParaRPr>
                    </a:p>
                  </a:txBody>
                  <a:tcPr marL="19050" marR="19050" marT="190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600" b="0" i="0" u="none" strike="noStrike" dirty="0" smtClean="0">
                          <a:solidFill>
                            <a:srgbClr val="000000"/>
                          </a:solidFill>
                          <a:effectLst/>
                          <a:latin typeface="Times New Roman"/>
                          <a:cs typeface="Times New Roman"/>
                        </a:rPr>
                        <a:t>+15%</a:t>
                      </a:r>
                      <a:endParaRPr lang="it-IT" sz="1600" b="0" i="0" u="none" strike="noStrike" dirty="0">
                        <a:solidFill>
                          <a:srgbClr val="000000"/>
                        </a:solidFill>
                        <a:effectLst/>
                        <a:latin typeface="Times New Roman"/>
                        <a:cs typeface="Times New Roman"/>
                      </a:endParaRPr>
                    </a:p>
                  </a:txBody>
                  <a:tcPr marL="19050" marR="19050" marT="190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38268983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196752"/>
            <a:ext cx="8229600" cy="4929411"/>
          </a:xfrm>
        </p:spPr>
        <p:txBody>
          <a:bodyPr>
            <a:normAutofit fontScale="47500" lnSpcReduction="20000"/>
          </a:bodyPr>
          <a:lstStyle/>
          <a:p>
            <a:pPr marL="0" indent="0" algn="ctr">
              <a:buNone/>
            </a:pPr>
            <a:r>
              <a:rPr lang="it-IT" sz="4000" b="1" dirty="0" smtClean="0">
                <a:latin typeface="Times New Roman"/>
                <a:cs typeface="Times New Roman"/>
              </a:rPr>
              <a:t>Conclusions</a:t>
            </a:r>
          </a:p>
          <a:p>
            <a:pPr marL="0" indent="0" algn="ctr">
              <a:buNone/>
            </a:pPr>
            <a:r>
              <a:rPr lang="zh-CN" altLang="en-US" sz="4000" b="1" dirty="0" smtClean="0">
                <a:latin typeface="Times New Roman"/>
                <a:cs typeface="Times New Roman"/>
              </a:rPr>
              <a:t>结   论</a:t>
            </a:r>
            <a:endParaRPr lang="it-IT" sz="4000" b="1" dirty="0" smtClean="0">
              <a:latin typeface="Times New Roman"/>
              <a:cs typeface="Times New Roman"/>
            </a:endParaRPr>
          </a:p>
          <a:p>
            <a:pPr marL="0" indent="0" algn="ctr">
              <a:buNone/>
            </a:pPr>
            <a:endParaRPr lang="it-IT" sz="4000" b="1" dirty="0" smtClean="0">
              <a:latin typeface="Times New Roman"/>
              <a:cs typeface="Times New Roman"/>
            </a:endParaRPr>
          </a:p>
          <a:p>
            <a:endParaRPr lang="it-IT" dirty="0" smtClean="0">
              <a:latin typeface="Times New Roman"/>
              <a:cs typeface="Times New Roman"/>
            </a:endParaRPr>
          </a:p>
          <a:p>
            <a:r>
              <a:rPr lang="it-IT" dirty="0" smtClean="0">
                <a:latin typeface="Times New Roman"/>
                <a:cs typeface="Times New Roman"/>
              </a:rPr>
              <a:t>Heterogeneity across countries wrt worker </a:t>
            </a:r>
            <a:r>
              <a:rPr lang="it-IT" dirty="0" smtClean="0">
                <a:latin typeface="Times New Roman"/>
                <a:cs typeface="Times New Roman"/>
              </a:rPr>
              <a:t>security</a:t>
            </a:r>
          </a:p>
          <a:p>
            <a:pPr>
              <a:buNone/>
            </a:pPr>
            <a:r>
              <a:rPr lang="zh-CN" altLang="en-US" dirty="0" smtClean="0">
                <a:latin typeface="Times New Roman"/>
                <a:cs typeface="Times New Roman"/>
              </a:rPr>
              <a:t>       各国</a:t>
            </a:r>
            <a:r>
              <a:rPr lang="zh-CN" altLang="en-US" dirty="0" smtClean="0">
                <a:latin typeface="Times New Roman"/>
                <a:cs typeface="Times New Roman"/>
              </a:rPr>
              <a:t>在工人保障方面的差异性</a:t>
            </a:r>
            <a:endParaRPr lang="it-IT" dirty="0" smtClean="0">
              <a:latin typeface="Times New Roman"/>
              <a:cs typeface="Times New Roman"/>
            </a:endParaRPr>
          </a:p>
          <a:p>
            <a:endParaRPr lang="it-IT" dirty="0" smtClean="0">
              <a:latin typeface="Times New Roman"/>
              <a:cs typeface="Times New Roman"/>
            </a:endParaRPr>
          </a:p>
          <a:p>
            <a:r>
              <a:rPr lang="it-IT" dirty="0" smtClean="0">
                <a:latin typeface="Times New Roman"/>
                <a:cs typeface="Times New Roman"/>
              </a:rPr>
              <a:t>Empirical interplay between labour market institutions and social protection schemes is key to understanding</a:t>
            </a:r>
          </a:p>
          <a:p>
            <a:pPr>
              <a:buNone/>
            </a:pPr>
            <a:r>
              <a:rPr lang="zh-CN" altLang="en-US" dirty="0" smtClean="0">
                <a:latin typeface="Times New Roman"/>
                <a:cs typeface="Times New Roman"/>
              </a:rPr>
              <a:t>       劳动力</a:t>
            </a:r>
            <a:r>
              <a:rPr lang="zh-CN" altLang="en-US" dirty="0" smtClean="0">
                <a:latin typeface="Times New Roman"/>
                <a:cs typeface="Times New Roman"/>
              </a:rPr>
              <a:t>市场制度和社会保障计划之间的经验相互影响是认识的关键</a:t>
            </a:r>
            <a:endParaRPr lang="it-IT" dirty="0" smtClean="0">
              <a:latin typeface="Times New Roman"/>
              <a:cs typeface="Times New Roman"/>
            </a:endParaRPr>
          </a:p>
          <a:p>
            <a:endParaRPr lang="it-IT" dirty="0" smtClean="0">
              <a:latin typeface="Times New Roman"/>
              <a:cs typeface="Times New Roman"/>
            </a:endParaRPr>
          </a:p>
          <a:p>
            <a:r>
              <a:rPr lang="it-IT" dirty="0" smtClean="0">
                <a:latin typeface="Times New Roman"/>
                <a:cs typeface="Times New Roman"/>
              </a:rPr>
              <a:t>Common trends towards strained relations between labour market flexibility and worker security</a:t>
            </a:r>
          </a:p>
          <a:p>
            <a:pPr>
              <a:buNone/>
            </a:pPr>
            <a:r>
              <a:rPr lang="zh-CN" altLang="en-US" dirty="0" smtClean="0">
                <a:latin typeface="Times New Roman"/>
                <a:cs typeface="Times New Roman"/>
              </a:rPr>
              <a:t>        劳动力</a:t>
            </a:r>
            <a:r>
              <a:rPr lang="zh-CN" altLang="en-US" dirty="0" smtClean="0">
                <a:latin typeface="Times New Roman"/>
                <a:cs typeface="Times New Roman"/>
              </a:rPr>
              <a:t>市场弹性和工人保障之间紧张关系的普遍趋势</a:t>
            </a:r>
            <a:endParaRPr lang="it-IT" dirty="0" smtClean="0">
              <a:latin typeface="Times New Roman"/>
              <a:cs typeface="Times New Roman"/>
            </a:endParaRPr>
          </a:p>
          <a:p>
            <a:pPr>
              <a:buFont typeface="Wingdings" charset="2"/>
              <a:buChar char="Ø"/>
            </a:pPr>
            <a:r>
              <a:rPr lang="it-IT" dirty="0" smtClean="0">
                <a:latin typeface="Times New Roman"/>
                <a:cs typeface="Times New Roman"/>
              </a:rPr>
              <a:t>Human capital accumulation (on-the-job training) is </a:t>
            </a:r>
            <a:r>
              <a:rPr lang="it-IT" dirty="0" smtClean="0">
                <a:latin typeface="Times New Roman"/>
                <a:cs typeface="Times New Roman"/>
              </a:rPr>
              <a:t>key</a:t>
            </a:r>
          </a:p>
          <a:p>
            <a:pPr>
              <a:buNone/>
            </a:pPr>
            <a:r>
              <a:rPr lang="zh-CN" altLang="en-US" dirty="0" smtClean="0">
                <a:latin typeface="Times New Roman"/>
                <a:cs typeface="Times New Roman"/>
              </a:rPr>
              <a:t>        人力</a:t>
            </a:r>
            <a:r>
              <a:rPr lang="zh-CN" altLang="en-US" dirty="0" smtClean="0">
                <a:latin typeface="Times New Roman"/>
                <a:cs typeface="Times New Roman"/>
              </a:rPr>
              <a:t>资本累积（在职培训）是关键</a:t>
            </a:r>
            <a:endParaRPr lang="it-IT" dirty="0" smtClean="0">
              <a:latin typeface="Times New Roman"/>
              <a:cs typeface="Times New Roman"/>
            </a:endParaRPr>
          </a:p>
          <a:p>
            <a:pPr>
              <a:buFont typeface="Wingdings" charset="2"/>
              <a:buChar char="Ø"/>
            </a:pPr>
            <a:r>
              <a:rPr lang="it-IT" dirty="0" smtClean="0">
                <a:latin typeface="Times New Roman"/>
                <a:cs typeface="Times New Roman"/>
              </a:rPr>
              <a:t>Social protection is </a:t>
            </a:r>
            <a:r>
              <a:rPr lang="it-IT" dirty="0" smtClean="0">
                <a:latin typeface="Times New Roman"/>
                <a:cs typeface="Times New Roman"/>
              </a:rPr>
              <a:t>key</a:t>
            </a:r>
          </a:p>
          <a:p>
            <a:pPr>
              <a:buNone/>
            </a:pPr>
            <a:r>
              <a:rPr lang="zh-CN" altLang="en-US" dirty="0" smtClean="0">
                <a:latin typeface="Times New Roman"/>
                <a:cs typeface="Times New Roman"/>
              </a:rPr>
              <a:t>        社会</a:t>
            </a:r>
            <a:r>
              <a:rPr lang="zh-CN" altLang="en-US" dirty="0" smtClean="0">
                <a:latin typeface="Times New Roman"/>
                <a:cs typeface="Times New Roman"/>
              </a:rPr>
              <a:t>保护是</a:t>
            </a:r>
            <a:r>
              <a:rPr lang="zh-CN" altLang="en-US" dirty="0" smtClean="0">
                <a:latin typeface="Times New Roman"/>
                <a:cs typeface="Times New Roman"/>
              </a:rPr>
              <a:t>关键</a:t>
            </a:r>
            <a:endParaRPr lang="it-IT" dirty="0" smtClean="0">
              <a:latin typeface="Times New Roman"/>
              <a:cs typeface="Times New Roman"/>
            </a:endParaRPr>
          </a:p>
          <a:p>
            <a:pPr>
              <a:buFont typeface="Wingdings" charset="2"/>
              <a:buChar char="Ø"/>
            </a:pPr>
            <a:r>
              <a:rPr lang="it-IT" dirty="0" smtClean="0">
                <a:latin typeface="Times New Roman"/>
                <a:cs typeface="Times New Roman"/>
              </a:rPr>
              <a:t>Reforms that tackle with both are possibile even in least likely </a:t>
            </a:r>
            <a:r>
              <a:rPr lang="it-IT" dirty="0" smtClean="0">
                <a:latin typeface="Times New Roman"/>
                <a:cs typeface="Times New Roman"/>
              </a:rPr>
              <a:t>countries</a:t>
            </a:r>
          </a:p>
          <a:p>
            <a:pPr>
              <a:buNone/>
            </a:pPr>
            <a:r>
              <a:rPr lang="it-IT" altLang="zh-CN" dirty="0" smtClean="0">
                <a:latin typeface="Times New Roman"/>
                <a:cs typeface="Times New Roman"/>
              </a:rPr>
              <a:t> </a:t>
            </a:r>
            <a:r>
              <a:rPr lang="it-IT" altLang="zh-CN" dirty="0" smtClean="0">
                <a:latin typeface="Times New Roman"/>
                <a:cs typeface="Times New Roman"/>
              </a:rPr>
              <a:t>      </a:t>
            </a:r>
            <a:r>
              <a:rPr lang="zh-CN" altLang="en-US" dirty="0" smtClean="0">
                <a:latin typeface="Times New Roman"/>
                <a:cs typeface="Times New Roman"/>
              </a:rPr>
              <a:t>即使</a:t>
            </a:r>
            <a:r>
              <a:rPr lang="zh-CN" altLang="en-US" dirty="0" smtClean="0">
                <a:latin typeface="Times New Roman"/>
                <a:cs typeface="Times New Roman"/>
              </a:rPr>
              <a:t>是在可能性最小的国家，为解决这两个问题进行改革也是可能的</a:t>
            </a:r>
            <a:endParaRPr lang="it-IT" dirty="0">
              <a:latin typeface="Times New Roman"/>
              <a:cs typeface="Times New Roman"/>
            </a:endParaRPr>
          </a:p>
        </p:txBody>
      </p:sp>
    </p:spTree>
    <p:extLst>
      <p:ext uri="{BB962C8B-B14F-4D97-AF65-F5344CB8AC3E}">
        <p14:creationId xmlns:p14="http://schemas.microsoft.com/office/powerpoint/2010/main" xmlns="" val="34696669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9" name="Segnaposto contenuto 2"/>
          <p:cNvSpPr>
            <a:spLocks noGrp="1"/>
          </p:cNvSpPr>
          <p:nvPr>
            <p:ph idx="1"/>
          </p:nvPr>
        </p:nvSpPr>
        <p:spPr>
          <a:xfrm>
            <a:off x="214282" y="1196752"/>
            <a:ext cx="8472518" cy="5232644"/>
          </a:xfrm>
        </p:spPr>
        <p:txBody>
          <a:bodyPr>
            <a:normAutofit fontScale="70000" lnSpcReduction="20000"/>
          </a:bodyPr>
          <a:lstStyle/>
          <a:p>
            <a:pPr marL="355600" indent="0" algn="ctr">
              <a:buNone/>
            </a:pPr>
            <a:r>
              <a:rPr lang="it-IT" b="1" dirty="0" smtClean="0">
                <a:latin typeface="Times New Roman"/>
                <a:cs typeface="Times New Roman"/>
              </a:rPr>
              <a:t>Labour market reforms and </a:t>
            </a:r>
            <a:r>
              <a:rPr lang="it-IT" b="1" dirty="0" smtClean="0">
                <a:latin typeface="Times New Roman"/>
                <a:cs typeface="Times New Roman"/>
              </a:rPr>
              <a:t>flexibility</a:t>
            </a:r>
            <a:endParaRPr lang="en-US" altLang="zh-CN" b="1" dirty="0" smtClean="0">
              <a:latin typeface="Times New Roman"/>
              <a:cs typeface="Times New Roman"/>
            </a:endParaRPr>
          </a:p>
          <a:p>
            <a:pPr marL="355600" indent="0" algn="ctr">
              <a:buNone/>
            </a:pPr>
            <a:r>
              <a:rPr lang="zh-CN" altLang="en-US" b="1" dirty="0" smtClean="0">
                <a:latin typeface="Times New Roman"/>
                <a:cs typeface="Times New Roman"/>
              </a:rPr>
              <a:t>劳动力</a:t>
            </a:r>
            <a:r>
              <a:rPr lang="zh-CN" altLang="en-US" b="1" dirty="0" smtClean="0">
                <a:latin typeface="Times New Roman"/>
                <a:cs typeface="Times New Roman"/>
              </a:rPr>
              <a:t>市场的改革与弹性</a:t>
            </a:r>
            <a:endParaRPr lang="it-IT" b="1" dirty="0" smtClean="0">
              <a:latin typeface="Times New Roman"/>
              <a:cs typeface="Times New Roman"/>
            </a:endParaRPr>
          </a:p>
          <a:p>
            <a:pPr marL="355600" indent="0" algn="ctr">
              <a:buNone/>
            </a:pPr>
            <a:endParaRPr lang="en-US" b="1" dirty="0" smtClean="0">
              <a:latin typeface="Times New Roman"/>
              <a:cs typeface="Times New Roman"/>
            </a:endParaRPr>
          </a:p>
          <a:p>
            <a:pPr marL="698500"/>
            <a:r>
              <a:rPr lang="en-US" sz="2400" dirty="0" err="1" smtClean="0">
                <a:latin typeface="Times New Roman"/>
                <a:cs typeface="Times New Roman"/>
              </a:rPr>
              <a:t>Labour</a:t>
            </a:r>
            <a:r>
              <a:rPr lang="en-US" sz="2400" dirty="0" smtClean="0">
                <a:latin typeface="Times New Roman"/>
                <a:cs typeface="Times New Roman"/>
              </a:rPr>
              <a:t> market flexibility is a multidimensional concept</a:t>
            </a:r>
          </a:p>
          <a:p>
            <a:pPr marL="698500">
              <a:buNone/>
            </a:pPr>
            <a:r>
              <a:rPr lang="zh-CN" altLang="en-US" sz="2400" dirty="0" smtClean="0">
                <a:latin typeface="Times New Roman"/>
                <a:cs typeface="Times New Roman"/>
              </a:rPr>
              <a:t>       劳动力</a:t>
            </a:r>
            <a:r>
              <a:rPr lang="zh-CN" altLang="en-US" sz="2400" dirty="0" smtClean="0">
                <a:latin typeface="Times New Roman"/>
                <a:cs typeface="Times New Roman"/>
              </a:rPr>
              <a:t>市场的弹性是一个多维度的</a:t>
            </a:r>
            <a:r>
              <a:rPr lang="zh-CN" altLang="en-US" sz="2400" dirty="0" smtClean="0">
                <a:latin typeface="Times New Roman"/>
                <a:cs typeface="Times New Roman"/>
              </a:rPr>
              <a:t>概念</a:t>
            </a:r>
            <a:endParaRPr lang="en-US" altLang="zh-CN" sz="2400" dirty="0" smtClean="0">
              <a:latin typeface="Times New Roman"/>
              <a:cs typeface="Times New Roman"/>
            </a:endParaRPr>
          </a:p>
          <a:p>
            <a:pPr marL="698500">
              <a:buNone/>
            </a:pPr>
            <a:endParaRPr lang="en-US" sz="2400" dirty="0">
              <a:latin typeface="Times New Roman"/>
              <a:cs typeface="Times New Roman"/>
            </a:endParaRPr>
          </a:p>
          <a:p>
            <a:pPr marL="698500"/>
            <a:r>
              <a:rPr lang="en-US" sz="2400" dirty="0" smtClean="0">
                <a:latin typeface="Times New Roman"/>
                <a:cs typeface="Times New Roman"/>
              </a:rPr>
              <a:t>Focus on numerical flexibility: easing EPL for open ended workers; making it easier for firms to hire fixed-term workers</a:t>
            </a:r>
          </a:p>
          <a:p>
            <a:pPr marL="698500">
              <a:buNone/>
            </a:pPr>
            <a:r>
              <a:rPr lang="zh-CN" altLang="en-US" sz="2400" dirty="0" smtClean="0">
                <a:latin typeface="Times New Roman"/>
                <a:cs typeface="Times New Roman"/>
              </a:rPr>
              <a:t>       关注</a:t>
            </a:r>
            <a:r>
              <a:rPr lang="zh-CN" altLang="en-US" sz="2400" dirty="0" smtClean="0">
                <a:latin typeface="Times New Roman"/>
                <a:cs typeface="Times New Roman"/>
              </a:rPr>
              <a:t>数量式弹性稳定：降低对开放（非固定限期）合同制工人的就业保护（</a:t>
            </a:r>
            <a:r>
              <a:rPr lang="en-US" altLang="zh-CN" sz="2400" dirty="0" smtClean="0">
                <a:latin typeface="Times New Roman"/>
                <a:cs typeface="Times New Roman"/>
              </a:rPr>
              <a:t>EPL</a:t>
            </a:r>
            <a:r>
              <a:rPr lang="zh-CN" altLang="en-US" sz="2400" dirty="0" smtClean="0">
                <a:latin typeface="Times New Roman"/>
                <a:cs typeface="Times New Roman"/>
              </a:rPr>
              <a:t>）；便于企业雇佣固定期员工</a:t>
            </a:r>
            <a:endParaRPr lang="en-US" sz="2400" dirty="0" smtClean="0">
              <a:latin typeface="Times New Roman"/>
              <a:cs typeface="Times New Roman"/>
            </a:endParaRPr>
          </a:p>
          <a:p>
            <a:pPr marL="698500" algn="just"/>
            <a:endParaRPr lang="en-US" altLang="zh-CN" sz="2400" dirty="0" smtClean="0">
              <a:latin typeface="Times New Roman"/>
              <a:cs typeface="Times New Roman"/>
            </a:endParaRPr>
          </a:p>
          <a:p>
            <a:pPr marL="698500" algn="just"/>
            <a:r>
              <a:rPr lang="it-IT" sz="2400" dirty="0" smtClean="0">
                <a:latin typeface="Times New Roman"/>
                <a:cs typeface="Times New Roman"/>
              </a:rPr>
              <a:t>In the 1990s and 2000s many EU countries introduced labour market reforms “at the margin” as a strategy of response to high unemployment rates, and to accommodate productive necessities that could no longer be satisfied with existing instruments. In doing so, they sought to shelter the core workforce from regulatory changes, shifting the burden of functional adjustment mostly on new entrants in the labour market.</a:t>
            </a:r>
          </a:p>
          <a:p>
            <a:pPr marL="698500" algn="just">
              <a:buNone/>
            </a:pPr>
            <a:r>
              <a:rPr lang="zh-CN" altLang="en-US" sz="2400" dirty="0" smtClean="0">
                <a:latin typeface="Times New Roman"/>
                <a:cs typeface="Times New Roman"/>
              </a:rPr>
              <a:t>       二十世纪</a:t>
            </a:r>
            <a:r>
              <a:rPr lang="en-US" altLang="zh-CN" sz="2400" dirty="0" smtClean="0">
                <a:latin typeface="Times New Roman"/>
                <a:cs typeface="Times New Roman"/>
              </a:rPr>
              <a:t>90</a:t>
            </a:r>
            <a:r>
              <a:rPr lang="zh-CN" altLang="en-US" sz="2400" dirty="0" smtClean="0">
                <a:latin typeface="Times New Roman"/>
                <a:cs typeface="Times New Roman"/>
              </a:rPr>
              <a:t>年代及此后十年，很多欧盟国家引入劳动力市场的“边缘化”改革，作为应对高失业率的策略，并适应产出的需求性，现有市场工具已经无法满足需要。在此过程中，他们试图保护核心劳动力，免于监管发生变化影响，将结构性调整的负担转嫁给劳动力市场的新进入者</a:t>
            </a:r>
            <a:r>
              <a:rPr lang="zh-CN" altLang="en-US" sz="2400" dirty="0" smtClean="0">
                <a:latin typeface="Times New Roman"/>
                <a:cs typeface="Times New Roman"/>
              </a:rPr>
              <a:t>。</a:t>
            </a:r>
            <a:endParaRPr lang="en-US" altLang="zh-CN" sz="2400" dirty="0" smtClean="0">
              <a:latin typeface="Times New Roman"/>
              <a:cs typeface="Times New Roman"/>
            </a:endParaRPr>
          </a:p>
          <a:p>
            <a:pPr marL="355600" indent="0" algn="ctr">
              <a:buNone/>
            </a:pPr>
            <a:endParaRPr lang="en-US" sz="2400" b="1" dirty="0" smtClean="0">
              <a:latin typeface="Times New Roman"/>
              <a:cs typeface="Times New Roman"/>
            </a:endParaRPr>
          </a:p>
          <a:p>
            <a:pPr marL="698500" algn="just"/>
            <a:endParaRPr lang="it-IT" sz="2400" dirty="0" smtClean="0">
              <a:latin typeface="Times New Roman"/>
              <a:cs typeface="Times New Roman"/>
            </a:endParaRPr>
          </a:p>
        </p:txBody>
      </p:sp>
    </p:spTree>
    <p:extLst>
      <p:ext uri="{BB962C8B-B14F-4D97-AF65-F5344CB8AC3E}">
        <p14:creationId xmlns:p14="http://schemas.microsoft.com/office/powerpoint/2010/main" xmlns="" val="195647290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658" name="Picture 1"/>
          <p:cNvPicPr>
            <a:picLocks noChangeArrowheads="1"/>
          </p:cNvPicPr>
          <p:nvPr/>
        </p:nvPicPr>
        <p:blipFill>
          <a:blip r:embed="rId2" cstate="print"/>
          <a:srcRect/>
          <a:stretch>
            <a:fillRect/>
          </a:stretch>
        </p:blipFill>
        <p:spPr bwMode="auto">
          <a:xfrm>
            <a:off x="1331640" y="1007864"/>
            <a:ext cx="6553200" cy="5880100"/>
          </a:xfrm>
          <a:prstGeom prst="rect">
            <a:avLst/>
          </a:prstGeom>
          <a:noFill/>
          <a:ln w="9525">
            <a:noFill/>
            <a:miter lim="800000"/>
            <a:headEnd/>
            <a:tailEnd/>
          </a:ln>
        </p:spPr>
      </p:pic>
      <p:sp>
        <p:nvSpPr>
          <p:cNvPr id="3" name="TextBox 2"/>
          <p:cNvSpPr txBox="1"/>
          <p:nvPr/>
        </p:nvSpPr>
        <p:spPr>
          <a:xfrm>
            <a:off x="1547664" y="1412776"/>
            <a:ext cx="6264696" cy="307777"/>
          </a:xfrm>
          <a:prstGeom prst="rect">
            <a:avLst/>
          </a:prstGeom>
          <a:noFill/>
        </p:spPr>
        <p:txBody>
          <a:bodyPr wrap="square" rtlCol="0">
            <a:spAutoFit/>
          </a:bodyPr>
          <a:lstStyle/>
          <a:p>
            <a:r>
              <a:rPr lang="zh-CN" altLang="en-US" sz="1400" dirty="0" smtClean="0"/>
              <a:t>图</a:t>
            </a:r>
            <a:r>
              <a:rPr lang="en-US" altLang="zh-CN" sz="1400" dirty="0" smtClean="0"/>
              <a:t>2.1  1990-2008</a:t>
            </a:r>
            <a:r>
              <a:rPr lang="zh-CN" altLang="en-US" sz="1400" dirty="0" smtClean="0"/>
              <a:t>年开放合同制工人的</a:t>
            </a:r>
            <a:r>
              <a:rPr lang="en-US" altLang="zh-CN" sz="1400" dirty="0" err="1" smtClean="0"/>
              <a:t>EPL</a:t>
            </a:r>
            <a:r>
              <a:rPr lang="zh-CN" altLang="en-US" sz="1400" dirty="0" smtClean="0"/>
              <a:t>指数（</a:t>
            </a:r>
            <a:r>
              <a:rPr lang="en-US" altLang="zh-CN" sz="1400" dirty="0" smtClean="0"/>
              <a:t>0=</a:t>
            </a:r>
            <a:r>
              <a:rPr lang="zh-CN" altLang="en-US" sz="1400" dirty="0" smtClean="0"/>
              <a:t>最低保护，</a:t>
            </a:r>
            <a:r>
              <a:rPr lang="en-US" altLang="zh-CN" sz="1400" dirty="0" smtClean="0"/>
              <a:t>6=</a:t>
            </a:r>
            <a:r>
              <a:rPr lang="zh-CN" altLang="en-US" sz="1400" dirty="0" smtClean="0"/>
              <a:t>最高保护）</a:t>
            </a:r>
            <a:endParaRPr lang="zh-CN" altLang="en-US" sz="1400" dirty="0"/>
          </a:p>
        </p:txBody>
      </p:sp>
      <p:sp>
        <p:nvSpPr>
          <p:cNvPr id="4" name="TextBox 3"/>
          <p:cNvSpPr txBox="1"/>
          <p:nvPr/>
        </p:nvSpPr>
        <p:spPr>
          <a:xfrm>
            <a:off x="1475656" y="6550223"/>
            <a:ext cx="2880320" cy="307777"/>
          </a:xfrm>
          <a:prstGeom prst="rect">
            <a:avLst/>
          </a:prstGeom>
          <a:noFill/>
        </p:spPr>
        <p:txBody>
          <a:bodyPr wrap="square" rtlCol="0">
            <a:spAutoFit/>
          </a:bodyPr>
          <a:lstStyle/>
          <a:p>
            <a:r>
              <a:rPr lang="zh-CN" altLang="en-US" sz="1400" dirty="0" smtClean="0"/>
              <a:t>来源：经合组织</a:t>
            </a:r>
            <a:r>
              <a:rPr lang="en-US" altLang="zh-CN" sz="1400" dirty="0" err="1" smtClean="0"/>
              <a:t>EPL</a:t>
            </a:r>
            <a:r>
              <a:rPr lang="zh-CN" altLang="en-US" sz="1400" dirty="0" smtClean="0"/>
              <a:t>数据库</a:t>
            </a:r>
            <a:endParaRPr lang="zh-CN" altLang="en-US" sz="1400" dirty="0"/>
          </a:p>
        </p:txBody>
      </p:sp>
    </p:spTree>
    <p:extLst>
      <p:ext uri="{BB962C8B-B14F-4D97-AF65-F5344CB8AC3E}">
        <p14:creationId xmlns:p14="http://schemas.microsoft.com/office/powerpoint/2010/main" xmlns="" val="375683756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682" name="Picture 1"/>
          <p:cNvPicPr>
            <a:picLocks noChangeArrowheads="1"/>
          </p:cNvPicPr>
          <p:nvPr/>
        </p:nvPicPr>
        <p:blipFill>
          <a:blip r:embed="rId2" cstate="print"/>
          <a:srcRect/>
          <a:stretch>
            <a:fillRect/>
          </a:stretch>
        </p:blipFill>
        <p:spPr bwMode="auto">
          <a:xfrm>
            <a:off x="1259632" y="1130300"/>
            <a:ext cx="6642100" cy="5727700"/>
          </a:xfrm>
          <a:prstGeom prst="rect">
            <a:avLst/>
          </a:prstGeom>
          <a:noFill/>
          <a:ln w="9525">
            <a:noFill/>
            <a:miter lim="800000"/>
            <a:headEnd/>
            <a:tailEnd/>
          </a:ln>
        </p:spPr>
      </p:pic>
      <p:sp>
        <p:nvSpPr>
          <p:cNvPr id="3" name="TextBox 2"/>
          <p:cNvSpPr txBox="1"/>
          <p:nvPr/>
        </p:nvSpPr>
        <p:spPr>
          <a:xfrm>
            <a:off x="1547664" y="5157192"/>
            <a:ext cx="5688632" cy="307777"/>
          </a:xfrm>
          <a:prstGeom prst="rect">
            <a:avLst/>
          </a:prstGeom>
          <a:noFill/>
        </p:spPr>
        <p:txBody>
          <a:bodyPr wrap="square" rtlCol="0">
            <a:spAutoFit/>
          </a:bodyPr>
          <a:lstStyle/>
          <a:p>
            <a:r>
              <a:rPr lang="zh-CN" altLang="en-US" sz="1400" dirty="0" smtClean="0"/>
              <a:t>注：正值条表示</a:t>
            </a:r>
            <a:r>
              <a:rPr lang="en-US" altLang="zh-CN" sz="1400" dirty="0" smtClean="0"/>
              <a:t>1990</a:t>
            </a:r>
            <a:r>
              <a:rPr lang="zh-CN" altLang="en-US" sz="1400" dirty="0" smtClean="0"/>
              <a:t>至</a:t>
            </a:r>
            <a:r>
              <a:rPr lang="en-US" altLang="zh-CN" sz="1400" dirty="0" smtClean="0"/>
              <a:t>2008</a:t>
            </a:r>
            <a:r>
              <a:rPr lang="zh-CN" altLang="en-US" sz="1400" dirty="0" smtClean="0"/>
              <a:t>年保护增加，负值条表示保护减少。</a:t>
            </a:r>
            <a:endParaRPr lang="zh-CN" altLang="en-US" sz="1400" dirty="0"/>
          </a:p>
        </p:txBody>
      </p:sp>
      <p:sp>
        <p:nvSpPr>
          <p:cNvPr id="4" name="TextBox 3"/>
          <p:cNvSpPr txBox="1"/>
          <p:nvPr/>
        </p:nvSpPr>
        <p:spPr>
          <a:xfrm>
            <a:off x="1475656" y="6237312"/>
            <a:ext cx="5688632" cy="307777"/>
          </a:xfrm>
          <a:prstGeom prst="rect">
            <a:avLst/>
          </a:prstGeom>
          <a:noFill/>
        </p:spPr>
        <p:txBody>
          <a:bodyPr wrap="square" rtlCol="0">
            <a:spAutoFit/>
          </a:bodyPr>
          <a:lstStyle/>
          <a:p>
            <a:r>
              <a:rPr lang="zh-CN" altLang="en-US" sz="1400" dirty="0" smtClean="0"/>
              <a:t>来源：经合组织</a:t>
            </a:r>
            <a:r>
              <a:rPr lang="en-US" altLang="zh-CN" sz="1400" dirty="0" err="1" smtClean="0"/>
              <a:t>EPL</a:t>
            </a:r>
            <a:r>
              <a:rPr lang="zh-CN" altLang="en-US" sz="1400" dirty="0" smtClean="0"/>
              <a:t>数据库</a:t>
            </a:r>
            <a:endParaRPr lang="zh-CN" altLang="en-US" sz="1400" dirty="0"/>
          </a:p>
        </p:txBody>
      </p:sp>
      <p:sp>
        <p:nvSpPr>
          <p:cNvPr id="5" name="TextBox 4"/>
          <p:cNvSpPr txBox="1"/>
          <p:nvPr/>
        </p:nvSpPr>
        <p:spPr>
          <a:xfrm>
            <a:off x="1547664" y="1484784"/>
            <a:ext cx="5688632" cy="307777"/>
          </a:xfrm>
          <a:prstGeom prst="rect">
            <a:avLst/>
          </a:prstGeom>
          <a:noFill/>
        </p:spPr>
        <p:txBody>
          <a:bodyPr wrap="square" rtlCol="0">
            <a:spAutoFit/>
          </a:bodyPr>
          <a:lstStyle/>
          <a:p>
            <a:r>
              <a:rPr lang="zh-CN" altLang="en-US" sz="1400" dirty="0" smtClean="0"/>
              <a:t>图</a:t>
            </a:r>
            <a:r>
              <a:rPr lang="en-US" altLang="zh-CN" sz="1400" dirty="0" smtClean="0"/>
              <a:t>2.2   1990-2008</a:t>
            </a:r>
            <a:r>
              <a:rPr lang="zh-CN" altLang="en-US" sz="1400" dirty="0" smtClean="0"/>
              <a:t>年选定国家开放合同制工人</a:t>
            </a:r>
            <a:r>
              <a:rPr lang="en-US" altLang="zh-CN" sz="1400" dirty="0" err="1" smtClean="0"/>
              <a:t>EPL</a:t>
            </a:r>
            <a:r>
              <a:rPr lang="zh-CN" altLang="en-US" sz="1400" dirty="0" smtClean="0"/>
              <a:t>指数的变动情况</a:t>
            </a:r>
            <a:endParaRPr lang="zh-CN" altLang="en-US" sz="1400" dirty="0"/>
          </a:p>
        </p:txBody>
      </p:sp>
    </p:spTree>
    <p:extLst>
      <p:ext uri="{BB962C8B-B14F-4D97-AF65-F5344CB8AC3E}">
        <p14:creationId xmlns:p14="http://schemas.microsoft.com/office/powerpoint/2010/main" xmlns="" val="264457326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706" name="Picture 1"/>
          <p:cNvPicPr>
            <a:picLocks noChangeArrowheads="1"/>
          </p:cNvPicPr>
          <p:nvPr/>
        </p:nvPicPr>
        <p:blipFill>
          <a:blip r:embed="rId2" cstate="print"/>
          <a:srcRect/>
          <a:stretch>
            <a:fillRect/>
          </a:stretch>
        </p:blipFill>
        <p:spPr bwMode="auto">
          <a:xfrm>
            <a:off x="1259632" y="1052736"/>
            <a:ext cx="6591300" cy="5676900"/>
          </a:xfrm>
          <a:prstGeom prst="rect">
            <a:avLst/>
          </a:prstGeom>
          <a:noFill/>
          <a:ln w="9525">
            <a:noFill/>
            <a:miter lim="800000"/>
            <a:headEnd/>
            <a:tailEnd/>
          </a:ln>
        </p:spPr>
      </p:pic>
      <p:sp>
        <p:nvSpPr>
          <p:cNvPr id="3" name="TextBox 2"/>
          <p:cNvSpPr txBox="1"/>
          <p:nvPr/>
        </p:nvSpPr>
        <p:spPr>
          <a:xfrm>
            <a:off x="1475656" y="1484784"/>
            <a:ext cx="6624736" cy="307777"/>
          </a:xfrm>
          <a:prstGeom prst="rect">
            <a:avLst/>
          </a:prstGeom>
          <a:noFill/>
        </p:spPr>
        <p:txBody>
          <a:bodyPr wrap="square" rtlCol="0">
            <a:spAutoFit/>
          </a:bodyPr>
          <a:lstStyle/>
          <a:p>
            <a:r>
              <a:rPr lang="zh-CN" altLang="en-US" sz="1400" dirty="0" smtClean="0"/>
              <a:t>图</a:t>
            </a:r>
            <a:r>
              <a:rPr lang="en-US" altLang="zh-CN" sz="1400" dirty="0" smtClean="0"/>
              <a:t>2.3  1990-2008</a:t>
            </a:r>
            <a:r>
              <a:rPr lang="zh-CN" altLang="en-US" sz="1400" dirty="0" smtClean="0"/>
              <a:t>年固定期限工人的</a:t>
            </a:r>
            <a:r>
              <a:rPr lang="en-US" altLang="zh-CN" sz="1400" dirty="0" err="1" smtClean="0"/>
              <a:t>EPL</a:t>
            </a:r>
            <a:r>
              <a:rPr lang="zh-CN" altLang="en-US" sz="1400" dirty="0" smtClean="0"/>
              <a:t>指数（</a:t>
            </a:r>
            <a:r>
              <a:rPr lang="en-US" altLang="zh-CN" sz="1400" dirty="0" smtClean="0"/>
              <a:t>0=</a:t>
            </a:r>
            <a:r>
              <a:rPr lang="zh-CN" altLang="en-US" sz="1400" dirty="0" smtClean="0"/>
              <a:t>雇佣限制最小，</a:t>
            </a:r>
            <a:r>
              <a:rPr lang="en-US" altLang="zh-CN" sz="1400" dirty="0" smtClean="0"/>
              <a:t>6=</a:t>
            </a:r>
            <a:r>
              <a:rPr lang="zh-CN" altLang="en-US" sz="1400" dirty="0" smtClean="0"/>
              <a:t>雇佣限制最大）</a:t>
            </a:r>
            <a:endParaRPr lang="zh-CN" altLang="en-US" sz="1400" dirty="0"/>
          </a:p>
        </p:txBody>
      </p:sp>
      <p:sp>
        <p:nvSpPr>
          <p:cNvPr id="4" name="TextBox 3"/>
          <p:cNvSpPr txBox="1"/>
          <p:nvPr/>
        </p:nvSpPr>
        <p:spPr>
          <a:xfrm>
            <a:off x="1475656" y="6093296"/>
            <a:ext cx="2376264" cy="307777"/>
          </a:xfrm>
          <a:prstGeom prst="rect">
            <a:avLst/>
          </a:prstGeom>
          <a:noFill/>
        </p:spPr>
        <p:txBody>
          <a:bodyPr wrap="square" rtlCol="0">
            <a:spAutoFit/>
          </a:bodyPr>
          <a:lstStyle/>
          <a:p>
            <a:r>
              <a:rPr lang="zh-CN" altLang="en-US" sz="1400" dirty="0" smtClean="0"/>
              <a:t>来源：经合组织</a:t>
            </a:r>
            <a:r>
              <a:rPr lang="en-US" altLang="zh-CN" sz="1400" dirty="0" err="1" smtClean="0"/>
              <a:t>EPL</a:t>
            </a:r>
            <a:r>
              <a:rPr lang="zh-CN" altLang="en-US" sz="1400" dirty="0" smtClean="0"/>
              <a:t>数据库</a:t>
            </a:r>
            <a:endParaRPr lang="zh-CN" altLang="en-US" sz="1400" dirty="0"/>
          </a:p>
        </p:txBody>
      </p:sp>
    </p:spTree>
    <p:extLst>
      <p:ext uri="{BB962C8B-B14F-4D97-AF65-F5344CB8AC3E}">
        <p14:creationId xmlns:p14="http://schemas.microsoft.com/office/powerpoint/2010/main" xmlns="" val="1860262394"/>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1730" name="Picture 1"/>
          <p:cNvPicPr>
            <a:picLocks noChangeArrowheads="1"/>
          </p:cNvPicPr>
          <p:nvPr/>
        </p:nvPicPr>
        <p:blipFill>
          <a:blip r:embed="rId2" cstate="print"/>
          <a:srcRect/>
          <a:stretch>
            <a:fillRect/>
          </a:stretch>
        </p:blipFill>
        <p:spPr bwMode="auto">
          <a:xfrm>
            <a:off x="1259632" y="1052736"/>
            <a:ext cx="6591300" cy="5638800"/>
          </a:xfrm>
          <a:prstGeom prst="rect">
            <a:avLst/>
          </a:prstGeom>
          <a:noFill/>
          <a:ln w="9525">
            <a:noFill/>
            <a:miter lim="800000"/>
            <a:headEnd/>
            <a:tailEnd/>
          </a:ln>
        </p:spPr>
      </p:pic>
      <p:sp>
        <p:nvSpPr>
          <p:cNvPr id="3" name="TextBox 2"/>
          <p:cNvSpPr txBox="1"/>
          <p:nvPr/>
        </p:nvSpPr>
        <p:spPr>
          <a:xfrm>
            <a:off x="1475656" y="1268760"/>
            <a:ext cx="4464496" cy="307777"/>
          </a:xfrm>
          <a:prstGeom prst="rect">
            <a:avLst/>
          </a:prstGeom>
          <a:noFill/>
        </p:spPr>
        <p:txBody>
          <a:bodyPr wrap="square" rtlCol="0">
            <a:spAutoFit/>
          </a:bodyPr>
          <a:lstStyle/>
          <a:p>
            <a:r>
              <a:rPr lang="zh-CN" altLang="en-US" sz="1400" dirty="0" smtClean="0"/>
              <a:t>图</a:t>
            </a:r>
            <a:r>
              <a:rPr lang="en-US" altLang="zh-CN" sz="1400" dirty="0" smtClean="0"/>
              <a:t>2.4  1990-2008</a:t>
            </a:r>
            <a:r>
              <a:rPr lang="zh-CN" altLang="en-US" sz="1400" dirty="0" smtClean="0"/>
              <a:t>年固定期限工人</a:t>
            </a:r>
            <a:r>
              <a:rPr lang="en-US" altLang="zh-CN" sz="1400" dirty="0" err="1" smtClean="0"/>
              <a:t>EPL</a:t>
            </a:r>
            <a:r>
              <a:rPr lang="zh-CN" altLang="en-US" sz="1400" dirty="0" smtClean="0"/>
              <a:t>指数的变动情况</a:t>
            </a:r>
            <a:endParaRPr lang="zh-CN" altLang="en-US" sz="1400" dirty="0"/>
          </a:p>
        </p:txBody>
      </p:sp>
      <p:sp>
        <p:nvSpPr>
          <p:cNvPr id="4" name="TextBox 3"/>
          <p:cNvSpPr txBox="1"/>
          <p:nvPr/>
        </p:nvSpPr>
        <p:spPr>
          <a:xfrm>
            <a:off x="1475656" y="5445224"/>
            <a:ext cx="6480720" cy="307777"/>
          </a:xfrm>
          <a:prstGeom prst="rect">
            <a:avLst/>
          </a:prstGeom>
          <a:noFill/>
        </p:spPr>
        <p:txBody>
          <a:bodyPr wrap="square" rtlCol="0">
            <a:spAutoFit/>
          </a:bodyPr>
          <a:lstStyle/>
          <a:p>
            <a:r>
              <a:rPr lang="zh-CN" altLang="en-US" sz="1400" dirty="0" smtClean="0"/>
              <a:t>注：正值条表示</a:t>
            </a:r>
            <a:r>
              <a:rPr lang="en-US" altLang="zh-CN" sz="1400" dirty="0" smtClean="0"/>
              <a:t>1990-2008</a:t>
            </a:r>
            <a:r>
              <a:rPr lang="zh-CN" altLang="en-US" sz="1400" dirty="0" smtClean="0"/>
              <a:t>年固定期限合同雇佣限制增加，负值条表示限制减少</a:t>
            </a:r>
            <a:endParaRPr lang="zh-CN" altLang="en-US" sz="1400" dirty="0"/>
          </a:p>
        </p:txBody>
      </p:sp>
      <p:sp>
        <p:nvSpPr>
          <p:cNvPr id="5" name="TextBox 4"/>
          <p:cNvSpPr txBox="1"/>
          <p:nvPr/>
        </p:nvSpPr>
        <p:spPr>
          <a:xfrm>
            <a:off x="1475656" y="5877272"/>
            <a:ext cx="2304256" cy="307777"/>
          </a:xfrm>
          <a:prstGeom prst="rect">
            <a:avLst/>
          </a:prstGeom>
          <a:noFill/>
        </p:spPr>
        <p:txBody>
          <a:bodyPr wrap="square" rtlCol="0">
            <a:spAutoFit/>
          </a:bodyPr>
          <a:lstStyle/>
          <a:p>
            <a:r>
              <a:rPr lang="zh-CN" altLang="en-US" sz="1400" dirty="0" smtClean="0"/>
              <a:t>来源：经合组织</a:t>
            </a:r>
            <a:r>
              <a:rPr lang="en-US" altLang="zh-CN" sz="1400" dirty="0" err="1" smtClean="0"/>
              <a:t>EPL</a:t>
            </a:r>
            <a:r>
              <a:rPr lang="zh-CN" altLang="en-US" sz="1400" dirty="0" smtClean="0"/>
              <a:t>数据库</a:t>
            </a:r>
            <a:endParaRPr lang="zh-CN" altLang="en-US" sz="1400" dirty="0"/>
          </a:p>
        </p:txBody>
      </p:sp>
    </p:spTree>
    <p:extLst>
      <p:ext uri="{BB962C8B-B14F-4D97-AF65-F5344CB8AC3E}">
        <p14:creationId xmlns:p14="http://schemas.microsoft.com/office/powerpoint/2010/main" xmlns="" val="140516253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Titolo 1"/>
          <p:cNvSpPr>
            <a:spLocks noGrp="1"/>
          </p:cNvSpPr>
          <p:nvPr>
            <p:ph type="title"/>
          </p:nvPr>
        </p:nvSpPr>
        <p:spPr>
          <a:xfrm>
            <a:off x="323528" y="1052736"/>
            <a:ext cx="8748464" cy="1090380"/>
          </a:xfrm>
        </p:spPr>
        <p:txBody>
          <a:bodyPr>
            <a:normAutofit fontScale="90000"/>
          </a:bodyPr>
          <a:lstStyle/>
          <a:p>
            <a:r>
              <a:rPr lang="it-IT" sz="2200" b="1" dirty="0" smtClean="0">
                <a:latin typeface="Times New Roman"/>
                <a:cs typeface="Times New Roman"/>
              </a:rPr>
              <a:t>Share (%) of temporary in total dependent </a:t>
            </a:r>
            <a:r>
              <a:rPr lang="it-IT" sz="2200" b="1" dirty="0" smtClean="0">
                <a:latin typeface="Times New Roman"/>
                <a:cs typeface="Times New Roman"/>
              </a:rPr>
              <a:t>employment</a:t>
            </a:r>
            <a:br>
              <a:rPr lang="it-IT" sz="2200" b="1" dirty="0" smtClean="0">
                <a:latin typeface="Times New Roman"/>
                <a:cs typeface="Times New Roman"/>
              </a:rPr>
            </a:br>
            <a:r>
              <a:rPr lang="zh-CN" altLang="en-US" sz="2200" b="1" dirty="0" smtClean="0">
                <a:latin typeface="Times New Roman"/>
                <a:cs typeface="Times New Roman"/>
              </a:rPr>
              <a:t>临时雇员占附属就业总数的比例（</a:t>
            </a:r>
            <a:r>
              <a:rPr lang="en-US" altLang="zh-CN" sz="2200" b="1" dirty="0" smtClean="0">
                <a:latin typeface="Times New Roman"/>
                <a:cs typeface="Times New Roman"/>
              </a:rPr>
              <a:t>%</a:t>
            </a:r>
            <a:r>
              <a:rPr lang="zh-CN" altLang="en-US" sz="2200" b="1" dirty="0" smtClean="0">
                <a:latin typeface="Times New Roman"/>
                <a:cs typeface="Times New Roman"/>
              </a:rPr>
              <a:t>） </a:t>
            </a:r>
            <a:r>
              <a:rPr lang="it-IT" sz="2400" b="1" dirty="0" smtClean="0">
                <a:latin typeface="Times New Roman"/>
                <a:cs typeface="Times New Roman"/>
              </a:rPr>
              <a:t/>
            </a:r>
            <a:br>
              <a:rPr lang="it-IT" sz="2400" b="1" dirty="0" smtClean="0">
                <a:latin typeface="Times New Roman"/>
                <a:cs typeface="Times New Roman"/>
              </a:rPr>
            </a:br>
            <a:r>
              <a:rPr lang="it-IT" sz="1800" dirty="0" smtClean="0">
                <a:latin typeface="Times New Roman"/>
                <a:cs typeface="Times New Roman"/>
              </a:rPr>
              <a:t>Source: </a:t>
            </a:r>
            <a:r>
              <a:rPr lang="it-IT" sz="1800" dirty="0" smtClean="0">
                <a:latin typeface="Times New Roman"/>
                <a:cs typeface="Times New Roman"/>
              </a:rPr>
              <a:t>OECD</a:t>
            </a:r>
            <a:br>
              <a:rPr lang="it-IT" sz="1800" dirty="0" smtClean="0">
                <a:latin typeface="Times New Roman"/>
                <a:cs typeface="Times New Roman"/>
              </a:rPr>
            </a:br>
            <a:r>
              <a:rPr lang="zh-CN" altLang="en-US" sz="1800" dirty="0" smtClean="0">
                <a:latin typeface="Times New Roman"/>
                <a:cs typeface="Times New Roman"/>
              </a:rPr>
              <a:t>来源：经合组织</a:t>
            </a:r>
            <a:r>
              <a:rPr lang="it-IT" sz="1800" dirty="0" smtClean="0">
                <a:latin typeface="Times New Roman"/>
                <a:cs typeface="Times New Roman"/>
              </a:rPr>
              <a:t/>
            </a:r>
            <a:br>
              <a:rPr lang="it-IT" sz="1800" dirty="0" smtClean="0">
                <a:latin typeface="Times New Roman"/>
                <a:cs typeface="Times New Roman"/>
              </a:rPr>
            </a:br>
            <a:r>
              <a:rPr lang="en-US" altLang="zh-CN" sz="2400" b="1" dirty="0" smtClean="0">
                <a:latin typeface="Times New Roman"/>
                <a:cs typeface="Times New Roman"/>
              </a:rPr>
              <a:t/>
            </a:r>
            <a:br>
              <a:rPr lang="en-US" altLang="zh-CN" sz="2400" b="1" dirty="0" smtClean="0">
                <a:latin typeface="Times New Roman"/>
                <a:cs typeface="Times New Roman"/>
              </a:rPr>
            </a:br>
            <a:r>
              <a:rPr lang="it-IT" sz="2400" b="1" dirty="0" smtClean="0">
                <a:latin typeface="Times New Roman"/>
                <a:cs typeface="Times New Roman"/>
              </a:rPr>
              <a:t/>
            </a:r>
            <a:br>
              <a:rPr lang="it-IT" sz="2400" b="1" dirty="0" smtClean="0">
                <a:latin typeface="Times New Roman"/>
                <a:cs typeface="Times New Roman"/>
              </a:rPr>
            </a:br>
            <a:endParaRPr lang="it-IT" sz="1800" dirty="0" smtClean="0">
              <a:latin typeface="Times New Roman"/>
              <a:cs typeface="Times New Roman"/>
            </a:endParaRPr>
          </a:p>
        </p:txBody>
      </p:sp>
      <p:graphicFrame>
        <p:nvGraphicFramePr>
          <p:cNvPr id="4" name="Segnaposto contenuto 3"/>
          <p:cNvGraphicFramePr>
            <a:graphicFrameLocks noGrp="1" noChangeAspect="1"/>
          </p:cNvGraphicFramePr>
          <p:nvPr>
            <p:ph idx="1"/>
            <p:extLst>
              <p:ext uri="{D42A27DB-BD31-4B8C-83A1-F6EECF244321}">
                <p14:modId xmlns:p14="http://schemas.microsoft.com/office/powerpoint/2010/main" xmlns="" val="872813967"/>
              </p:ext>
            </p:extLst>
          </p:nvPr>
        </p:nvGraphicFramePr>
        <p:xfrm>
          <a:off x="685800" y="2357433"/>
          <a:ext cx="8102609" cy="3599883"/>
        </p:xfrm>
        <a:graphic>
          <a:graphicData uri="http://schemas.openxmlformats.org/drawingml/2006/table">
            <a:tbl>
              <a:tblPr firstRow="1" bandRow="1">
                <a:tableStyleId>{5C22544A-7EE6-4342-B048-85BDC9FD1C3A}</a:tableStyleId>
              </a:tblPr>
              <a:tblGrid>
                <a:gridCol w="2030888"/>
                <a:gridCol w="2030888"/>
                <a:gridCol w="2016929"/>
                <a:gridCol w="2023904"/>
              </a:tblGrid>
              <a:tr h="399987">
                <a:tc>
                  <a:txBody>
                    <a:bodyPr/>
                    <a:lstStyle/>
                    <a:p>
                      <a:endParaRPr lang="it-IT" sz="1800" dirty="0">
                        <a:latin typeface="Times New Roman"/>
                        <a:cs typeface="Times New Roman"/>
                      </a:endParaRPr>
                    </a:p>
                  </a:txBody>
                  <a:tcPr marL="100580" marR="100580" marT="50290" marB="50290"/>
                </a:tc>
                <a:tc>
                  <a:txBody>
                    <a:bodyPr/>
                    <a:lstStyle/>
                    <a:p>
                      <a:r>
                        <a:rPr lang="it-IT" sz="1800" dirty="0" smtClean="0">
                          <a:latin typeface="Times New Roman"/>
                          <a:cs typeface="Times New Roman"/>
                        </a:rPr>
                        <a:t>1990</a:t>
                      </a:r>
                      <a:endParaRPr lang="it-IT" sz="1800" dirty="0">
                        <a:latin typeface="Times New Roman"/>
                        <a:cs typeface="Times New Roman"/>
                      </a:endParaRPr>
                    </a:p>
                  </a:txBody>
                  <a:tcPr marL="100580" marR="100580" marT="50290" marB="50290"/>
                </a:tc>
                <a:tc>
                  <a:txBody>
                    <a:bodyPr/>
                    <a:lstStyle/>
                    <a:p>
                      <a:r>
                        <a:rPr lang="it-IT" sz="1800" dirty="0" smtClean="0">
                          <a:latin typeface="Times New Roman"/>
                          <a:cs typeface="Times New Roman"/>
                        </a:rPr>
                        <a:t>2000</a:t>
                      </a:r>
                      <a:endParaRPr lang="it-IT" sz="1800" dirty="0">
                        <a:latin typeface="Times New Roman"/>
                        <a:cs typeface="Times New Roman"/>
                      </a:endParaRPr>
                    </a:p>
                  </a:txBody>
                  <a:tcPr marL="100580" marR="100580" marT="50290" marB="50290"/>
                </a:tc>
                <a:tc>
                  <a:txBody>
                    <a:bodyPr/>
                    <a:lstStyle/>
                    <a:p>
                      <a:r>
                        <a:rPr lang="it-IT" sz="1800" dirty="0" smtClean="0">
                          <a:latin typeface="Times New Roman"/>
                          <a:cs typeface="Times New Roman"/>
                        </a:rPr>
                        <a:t>2012</a:t>
                      </a:r>
                      <a:endParaRPr lang="it-IT" sz="1800" dirty="0">
                        <a:latin typeface="Times New Roman"/>
                        <a:cs typeface="Times New Roman"/>
                      </a:endParaRPr>
                    </a:p>
                  </a:txBody>
                  <a:tcPr marL="100580" marR="100580" marT="50290" marB="50290"/>
                </a:tc>
              </a:tr>
              <a:tr h="399987">
                <a:tc>
                  <a:txBody>
                    <a:bodyPr/>
                    <a:lstStyle/>
                    <a:p>
                      <a:r>
                        <a:rPr lang="en-US" altLang="zh-CN" sz="1800" dirty="0" smtClean="0">
                          <a:latin typeface="Times New Roman"/>
                          <a:cs typeface="Times New Roman"/>
                        </a:rPr>
                        <a:t>UK </a:t>
                      </a:r>
                      <a:r>
                        <a:rPr lang="zh-CN" altLang="en-US" sz="1800" dirty="0" smtClean="0">
                          <a:latin typeface="Times New Roman"/>
                          <a:cs typeface="Times New Roman"/>
                        </a:rPr>
                        <a:t>英国</a:t>
                      </a:r>
                      <a:endParaRPr lang="it-IT" sz="1800" dirty="0">
                        <a:latin typeface="Times New Roman"/>
                        <a:cs typeface="Times New Roman"/>
                      </a:endParaRPr>
                    </a:p>
                  </a:txBody>
                  <a:tcPr marL="100580" marR="100580" marT="50290" marB="50290"/>
                </a:tc>
                <a:tc>
                  <a:txBody>
                    <a:bodyPr/>
                    <a:lstStyle/>
                    <a:p>
                      <a:r>
                        <a:rPr lang="it-IT" sz="1800" dirty="0" err="1" smtClean="0">
                          <a:latin typeface="Times New Roman"/>
                          <a:cs typeface="Times New Roman"/>
                        </a:rPr>
                        <a:t>5</a:t>
                      </a:r>
                      <a:endParaRPr lang="it-IT" sz="1800" dirty="0">
                        <a:latin typeface="Times New Roman"/>
                        <a:cs typeface="Times New Roman"/>
                      </a:endParaRPr>
                    </a:p>
                  </a:txBody>
                  <a:tcPr marL="100580" marR="100580" marT="50290" marB="50290"/>
                </a:tc>
                <a:tc>
                  <a:txBody>
                    <a:bodyPr/>
                    <a:lstStyle/>
                    <a:p>
                      <a:r>
                        <a:rPr lang="it-IT" sz="1800" dirty="0" err="1" smtClean="0">
                          <a:latin typeface="Times New Roman"/>
                          <a:cs typeface="Times New Roman"/>
                        </a:rPr>
                        <a:t>7</a:t>
                      </a:r>
                      <a:endParaRPr lang="it-IT" sz="1800" dirty="0">
                        <a:latin typeface="Times New Roman"/>
                        <a:cs typeface="Times New Roman"/>
                      </a:endParaRPr>
                    </a:p>
                  </a:txBody>
                  <a:tcPr marL="100580" marR="100580" marT="50290" marB="50290"/>
                </a:tc>
                <a:tc>
                  <a:txBody>
                    <a:bodyPr/>
                    <a:lstStyle/>
                    <a:p>
                      <a:r>
                        <a:rPr lang="it-IT" sz="1800" dirty="0" err="1" smtClean="0">
                          <a:latin typeface="Times New Roman"/>
                          <a:cs typeface="Times New Roman"/>
                        </a:rPr>
                        <a:t>6</a:t>
                      </a:r>
                      <a:endParaRPr lang="it-IT" sz="1800" dirty="0">
                        <a:latin typeface="Times New Roman"/>
                        <a:cs typeface="Times New Roman"/>
                      </a:endParaRPr>
                    </a:p>
                  </a:txBody>
                  <a:tcPr marL="100580" marR="100580" marT="50290" marB="50290"/>
                </a:tc>
              </a:tr>
              <a:tr h="399987">
                <a:tc>
                  <a:txBody>
                    <a:bodyPr/>
                    <a:lstStyle/>
                    <a:p>
                      <a:r>
                        <a:rPr lang="en-US" altLang="zh-CN" sz="1800" dirty="0" smtClean="0">
                          <a:latin typeface="Times New Roman"/>
                          <a:cs typeface="Times New Roman"/>
                        </a:rPr>
                        <a:t>Denmark</a:t>
                      </a:r>
                      <a:r>
                        <a:rPr lang="en-US" altLang="zh-CN" sz="1800" baseline="0" dirty="0" smtClean="0">
                          <a:latin typeface="Times New Roman"/>
                          <a:cs typeface="Times New Roman"/>
                        </a:rPr>
                        <a:t> </a:t>
                      </a:r>
                      <a:r>
                        <a:rPr lang="zh-CN" altLang="en-US" sz="1800" dirty="0" smtClean="0">
                          <a:latin typeface="Times New Roman"/>
                          <a:cs typeface="Times New Roman"/>
                        </a:rPr>
                        <a:t>丹麦</a:t>
                      </a:r>
                      <a:endParaRPr lang="it-IT" sz="1800" dirty="0">
                        <a:latin typeface="Times New Roman"/>
                        <a:cs typeface="Times New Roman"/>
                      </a:endParaRPr>
                    </a:p>
                  </a:txBody>
                  <a:tcPr marL="100580" marR="100580" marT="50290" marB="50290"/>
                </a:tc>
                <a:tc>
                  <a:txBody>
                    <a:bodyPr/>
                    <a:lstStyle/>
                    <a:p>
                      <a:r>
                        <a:rPr lang="it-IT" sz="1800" dirty="0" smtClean="0">
                          <a:latin typeface="Times New Roman"/>
                          <a:cs typeface="Times New Roman"/>
                        </a:rPr>
                        <a:t>11</a:t>
                      </a:r>
                      <a:endParaRPr lang="it-IT" sz="1800" dirty="0">
                        <a:latin typeface="Times New Roman"/>
                        <a:cs typeface="Times New Roman"/>
                      </a:endParaRPr>
                    </a:p>
                  </a:txBody>
                  <a:tcPr marL="100580" marR="100580" marT="50290" marB="50290"/>
                </a:tc>
                <a:tc>
                  <a:txBody>
                    <a:bodyPr/>
                    <a:lstStyle/>
                    <a:p>
                      <a:r>
                        <a:rPr lang="it-IT" sz="1800" dirty="0" smtClean="0">
                          <a:latin typeface="Times New Roman"/>
                          <a:cs typeface="Times New Roman"/>
                        </a:rPr>
                        <a:t>10</a:t>
                      </a:r>
                      <a:endParaRPr lang="it-IT" sz="1800" dirty="0">
                        <a:latin typeface="Times New Roman"/>
                        <a:cs typeface="Times New Roman"/>
                      </a:endParaRPr>
                    </a:p>
                  </a:txBody>
                  <a:tcPr marL="100580" marR="100580" marT="50290" marB="50290"/>
                </a:tc>
                <a:tc>
                  <a:txBody>
                    <a:bodyPr/>
                    <a:lstStyle/>
                    <a:p>
                      <a:r>
                        <a:rPr lang="it-IT" sz="1800" dirty="0" err="1" smtClean="0">
                          <a:latin typeface="Times New Roman"/>
                          <a:cs typeface="Times New Roman"/>
                        </a:rPr>
                        <a:t>9</a:t>
                      </a:r>
                      <a:endParaRPr lang="it-IT" sz="1800" dirty="0">
                        <a:latin typeface="Times New Roman"/>
                        <a:cs typeface="Times New Roman"/>
                      </a:endParaRPr>
                    </a:p>
                  </a:txBody>
                  <a:tcPr marL="100580" marR="100580" marT="50290" marB="50290"/>
                </a:tc>
              </a:tr>
              <a:tr h="399987">
                <a:tc>
                  <a:txBody>
                    <a:bodyPr/>
                    <a:lstStyle/>
                    <a:p>
                      <a:r>
                        <a:rPr lang="en-US" altLang="zh-CN" sz="1800" dirty="0" smtClean="0">
                          <a:latin typeface="Times New Roman"/>
                          <a:cs typeface="Times New Roman"/>
                        </a:rPr>
                        <a:t>France </a:t>
                      </a:r>
                      <a:r>
                        <a:rPr lang="zh-CN" altLang="en-US" sz="1800" dirty="0" smtClean="0">
                          <a:latin typeface="Times New Roman"/>
                          <a:cs typeface="Times New Roman"/>
                        </a:rPr>
                        <a:t>法国</a:t>
                      </a:r>
                      <a:endParaRPr lang="it-IT" sz="1800" dirty="0">
                        <a:latin typeface="Times New Roman"/>
                        <a:cs typeface="Times New Roman"/>
                      </a:endParaRPr>
                    </a:p>
                  </a:txBody>
                  <a:tcPr marL="100580" marR="100580" marT="50290" marB="50290"/>
                </a:tc>
                <a:tc>
                  <a:txBody>
                    <a:bodyPr/>
                    <a:lstStyle/>
                    <a:p>
                      <a:r>
                        <a:rPr lang="it-IT" sz="1800" dirty="0" smtClean="0">
                          <a:latin typeface="Times New Roman"/>
                          <a:cs typeface="Times New Roman"/>
                        </a:rPr>
                        <a:t>11</a:t>
                      </a:r>
                      <a:endParaRPr lang="it-IT" sz="1800" dirty="0">
                        <a:latin typeface="Times New Roman"/>
                        <a:cs typeface="Times New Roman"/>
                      </a:endParaRPr>
                    </a:p>
                  </a:txBody>
                  <a:tcPr marL="100580" marR="100580" marT="50290" marB="50290"/>
                </a:tc>
                <a:tc>
                  <a:txBody>
                    <a:bodyPr/>
                    <a:lstStyle/>
                    <a:p>
                      <a:r>
                        <a:rPr lang="it-IT" sz="1800" dirty="0" smtClean="0">
                          <a:latin typeface="Times New Roman"/>
                          <a:cs typeface="Times New Roman"/>
                        </a:rPr>
                        <a:t>16</a:t>
                      </a:r>
                      <a:endParaRPr lang="it-IT" sz="1800" dirty="0">
                        <a:latin typeface="Times New Roman"/>
                        <a:cs typeface="Times New Roman"/>
                      </a:endParaRPr>
                    </a:p>
                  </a:txBody>
                  <a:tcPr marL="100580" marR="100580" marT="50290" marB="50290"/>
                </a:tc>
                <a:tc>
                  <a:txBody>
                    <a:bodyPr/>
                    <a:lstStyle/>
                    <a:p>
                      <a:r>
                        <a:rPr lang="it-IT" sz="1800" dirty="0" smtClean="0">
                          <a:latin typeface="Times New Roman"/>
                          <a:cs typeface="Times New Roman"/>
                        </a:rPr>
                        <a:t>15</a:t>
                      </a:r>
                      <a:endParaRPr lang="it-IT" sz="1800" dirty="0">
                        <a:latin typeface="Times New Roman"/>
                        <a:cs typeface="Times New Roman"/>
                      </a:endParaRPr>
                    </a:p>
                  </a:txBody>
                  <a:tcPr marL="100580" marR="100580" marT="50290" marB="50290"/>
                </a:tc>
              </a:tr>
              <a:tr h="399987">
                <a:tc>
                  <a:txBody>
                    <a:bodyPr/>
                    <a:lstStyle/>
                    <a:p>
                      <a:r>
                        <a:rPr lang="en-US" altLang="zh-CN" sz="1800" dirty="0" smtClean="0">
                          <a:latin typeface="Times New Roman"/>
                          <a:cs typeface="Times New Roman"/>
                        </a:rPr>
                        <a:t>Germany</a:t>
                      </a:r>
                      <a:r>
                        <a:rPr lang="zh-CN" altLang="en-US" sz="1800" dirty="0" smtClean="0">
                          <a:latin typeface="Times New Roman"/>
                          <a:cs typeface="Times New Roman"/>
                        </a:rPr>
                        <a:t>德国</a:t>
                      </a:r>
                      <a:endParaRPr lang="it-IT" sz="1800" dirty="0">
                        <a:latin typeface="Times New Roman"/>
                        <a:cs typeface="Times New Roman"/>
                      </a:endParaRPr>
                    </a:p>
                  </a:txBody>
                  <a:tcPr marL="100580" marR="100580" marT="50290" marB="50290"/>
                </a:tc>
                <a:tc>
                  <a:txBody>
                    <a:bodyPr/>
                    <a:lstStyle/>
                    <a:p>
                      <a:r>
                        <a:rPr lang="it-IT" sz="1800" dirty="0" smtClean="0">
                          <a:latin typeface="Times New Roman"/>
                          <a:cs typeface="Times New Roman"/>
                        </a:rPr>
                        <a:t>11</a:t>
                      </a:r>
                      <a:endParaRPr lang="it-IT" sz="1800" dirty="0">
                        <a:latin typeface="Times New Roman"/>
                        <a:cs typeface="Times New Roman"/>
                      </a:endParaRPr>
                    </a:p>
                  </a:txBody>
                  <a:tcPr marL="100580" marR="100580" marT="50290" marB="50290"/>
                </a:tc>
                <a:tc>
                  <a:txBody>
                    <a:bodyPr/>
                    <a:lstStyle/>
                    <a:p>
                      <a:r>
                        <a:rPr lang="it-IT" sz="1800" dirty="0" smtClean="0">
                          <a:latin typeface="Times New Roman"/>
                          <a:cs typeface="Times New Roman"/>
                        </a:rPr>
                        <a:t>13</a:t>
                      </a:r>
                      <a:endParaRPr lang="it-IT" sz="1800" dirty="0">
                        <a:latin typeface="Times New Roman"/>
                        <a:cs typeface="Times New Roman"/>
                      </a:endParaRPr>
                    </a:p>
                  </a:txBody>
                  <a:tcPr marL="100580" marR="100580" marT="50290" marB="50290"/>
                </a:tc>
                <a:tc>
                  <a:txBody>
                    <a:bodyPr/>
                    <a:lstStyle/>
                    <a:p>
                      <a:r>
                        <a:rPr lang="it-IT" sz="1800" dirty="0" smtClean="0">
                          <a:latin typeface="Times New Roman"/>
                          <a:cs typeface="Times New Roman"/>
                        </a:rPr>
                        <a:t>14</a:t>
                      </a:r>
                      <a:endParaRPr lang="it-IT" sz="1800" dirty="0">
                        <a:latin typeface="Times New Roman"/>
                        <a:cs typeface="Times New Roman"/>
                      </a:endParaRPr>
                    </a:p>
                  </a:txBody>
                  <a:tcPr marL="100580" marR="100580" marT="50290" marB="50290"/>
                </a:tc>
              </a:tr>
              <a:tr h="399987">
                <a:tc>
                  <a:txBody>
                    <a:bodyPr/>
                    <a:lstStyle/>
                    <a:p>
                      <a:r>
                        <a:rPr lang="en-US" altLang="zh-CN" sz="1800" b="0" dirty="0" smtClean="0">
                          <a:solidFill>
                            <a:srgbClr val="FF0000"/>
                          </a:solidFill>
                          <a:latin typeface="Times New Roman"/>
                          <a:cs typeface="Times New Roman"/>
                        </a:rPr>
                        <a:t>Italy</a:t>
                      </a:r>
                      <a:r>
                        <a:rPr lang="en-US" altLang="zh-CN" sz="1800" b="0" baseline="0" dirty="0" smtClean="0">
                          <a:solidFill>
                            <a:srgbClr val="FF0000"/>
                          </a:solidFill>
                          <a:latin typeface="Times New Roman"/>
                          <a:cs typeface="Times New Roman"/>
                        </a:rPr>
                        <a:t> </a:t>
                      </a:r>
                      <a:r>
                        <a:rPr lang="zh-CN" altLang="en-US" sz="1800" b="0" dirty="0" smtClean="0">
                          <a:solidFill>
                            <a:srgbClr val="FF0000"/>
                          </a:solidFill>
                          <a:latin typeface="Times New Roman"/>
                          <a:cs typeface="Times New Roman"/>
                        </a:rPr>
                        <a:t>意大利</a:t>
                      </a:r>
                      <a:endParaRPr lang="it-IT" sz="1800" b="0" dirty="0">
                        <a:solidFill>
                          <a:srgbClr val="FF0000"/>
                        </a:solidFill>
                        <a:latin typeface="Times New Roman"/>
                        <a:cs typeface="Times New Roman"/>
                      </a:endParaRPr>
                    </a:p>
                  </a:txBody>
                  <a:tcPr marL="100580" marR="100580" marT="50290" marB="50290"/>
                </a:tc>
                <a:tc>
                  <a:txBody>
                    <a:bodyPr/>
                    <a:lstStyle/>
                    <a:p>
                      <a:r>
                        <a:rPr lang="it-IT" sz="1800" b="0" dirty="0" err="1" smtClean="0">
                          <a:solidFill>
                            <a:srgbClr val="FF0000"/>
                          </a:solidFill>
                          <a:latin typeface="Times New Roman"/>
                          <a:cs typeface="Times New Roman"/>
                        </a:rPr>
                        <a:t>5</a:t>
                      </a:r>
                      <a:endParaRPr lang="it-IT" sz="1800" b="0" dirty="0" smtClean="0">
                        <a:solidFill>
                          <a:srgbClr val="FF0000"/>
                        </a:solidFill>
                        <a:latin typeface="Times New Roman"/>
                        <a:cs typeface="Times New Roman"/>
                      </a:endParaRPr>
                    </a:p>
                  </a:txBody>
                  <a:tcPr marL="100580" marR="100580" marT="50290" marB="50290"/>
                </a:tc>
                <a:tc>
                  <a:txBody>
                    <a:bodyPr/>
                    <a:lstStyle/>
                    <a:p>
                      <a:r>
                        <a:rPr lang="it-IT" sz="1800" b="0" dirty="0" smtClean="0">
                          <a:solidFill>
                            <a:srgbClr val="FF0000"/>
                          </a:solidFill>
                          <a:latin typeface="Times New Roman"/>
                          <a:cs typeface="Times New Roman"/>
                        </a:rPr>
                        <a:t>10</a:t>
                      </a:r>
                      <a:endParaRPr lang="it-IT" sz="1800" b="0" dirty="0">
                        <a:solidFill>
                          <a:srgbClr val="FF0000"/>
                        </a:solidFill>
                        <a:latin typeface="Times New Roman"/>
                        <a:cs typeface="Times New Roman"/>
                      </a:endParaRPr>
                    </a:p>
                  </a:txBody>
                  <a:tcPr marL="100580" marR="100580" marT="50290" marB="50290"/>
                </a:tc>
                <a:tc>
                  <a:txBody>
                    <a:bodyPr/>
                    <a:lstStyle/>
                    <a:p>
                      <a:r>
                        <a:rPr lang="it-IT" sz="1800" b="0" dirty="0" smtClean="0">
                          <a:solidFill>
                            <a:srgbClr val="FF0000"/>
                          </a:solidFill>
                          <a:latin typeface="Times New Roman"/>
                          <a:cs typeface="Times New Roman"/>
                        </a:rPr>
                        <a:t>14</a:t>
                      </a:r>
                      <a:endParaRPr lang="it-IT" sz="1800" b="0" dirty="0">
                        <a:solidFill>
                          <a:srgbClr val="FF0000"/>
                        </a:solidFill>
                        <a:latin typeface="Times New Roman"/>
                        <a:cs typeface="Times New Roman"/>
                      </a:endParaRPr>
                    </a:p>
                  </a:txBody>
                  <a:tcPr marL="100580" marR="100580" marT="50290" marB="50290"/>
                </a:tc>
              </a:tr>
              <a:tr h="399987">
                <a:tc>
                  <a:txBody>
                    <a:bodyPr/>
                    <a:lstStyle/>
                    <a:p>
                      <a:r>
                        <a:rPr lang="en-US" altLang="zh-CN" sz="1800" dirty="0" smtClean="0">
                          <a:latin typeface="Times New Roman"/>
                          <a:cs typeface="Times New Roman"/>
                        </a:rPr>
                        <a:t>Spain </a:t>
                      </a:r>
                      <a:r>
                        <a:rPr lang="zh-CN" altLang="en-US" sz="1800" dirty="0" smtClean="0">
                          <a:latin typeface="Times New Roman"/>
                          <a:cs typeface="Times New Roman"/>
                        </a:rPr>
                        <a:t>西班牙</a:t>
                      </a:r>
                      <a:endParaRPr lang="it-IT" sz="1800" dirty="0">
                        <a:latin typeface="Times New Roman"/>
                        <a:cs typeface="Times New Roman"/>
                      </a:endParaRPr>
                    </a:p>
                  </a:txBody>
                  <a:tcPr marL="100580" marR="100580" marT="50290" marB="50290"/>
                </a:tc>
                <a:tc>
                  <a:txBody>
                    <a:bodyPr/>
                    <a:lstStyle/>
                    <a:p>
                      <a:r>
                        <a:rPr lang="it-IT" sz="1800" dirty="0" smtClean="0">
                          <a:latin typeface="Times New Roman"/>
                          <a:cs typeface="Times New Roman"/>
                        </a:rPr>
                        <a:t>30</a:t>
                      </a:r>
                      <a:endParaRPr lang="it-IT" sz="1800" dirty="0">
                        <a:latin typeface="Times New Roman"/>
                        <a:cs typeface="Times New Roman"/>
                      </a:endParaRPr>
                    </a:p>
                  </a:txBody>
                  <a:tcPr marL="100580" marR="100580" marT="50290" marB="50290"/>
                </a:tc>
                <a:tc>
                  <a:txBody>
                    <a:bodyPr/>
                    <a:lstStyle/>
                    <a:p>
                      <a:r>
                        <a:rPr lang="it-IT" sz="1800" dirty="0" smtClean="0">
                          <a:latin typeface="Times New Roman"/>
                          <a:cs typeface="Times New Roman"/>
                        </a:rPr>
                        <a:t>32</a:t>
                      </a:r>
                      <a:endParaRPr lang="it-IT" sz="1800" dirty="0">
                        <a:latin typeface="Times New Roman"/>
                        <a:cs typeface="Times New Roman"/>
                      </a:endParaRPr>
                    </a:p>
                  </a:txBody>
                  <a:tcPr marL="100580" marR="100580" marT="50290" marB="50290"/>
                </a:tc>
                <a:tc>
                  <a:txBody>
                    <a:bodyPr/>
                    <a:lstStyle/>
                    <a:p>
                      <a:r>
                        <a:rPr lang="it-IT" sz="1800" dirty="0" smtClean="0">
                          <a:latin typeface="Times New Roman"/>
                          <a:cs typeface="Times New Roman"/>
                        </a:rPr>
                        <a:t>24</a:t>
                      </a:r>
                      <a:endParaRPr lang="it-IT" sz="1800" dirty="0">
                        <a:latin typeface="Times New Roman"/>
                        <a:cs typeface="Times New Roman"/>
                      </a:endParaRPr>
                    </a:p>
                  </a:txBody>
                  <a:tcPr marL="100580" marR="100580" marT="50290" marB="50290"/>
                </a:tc>
              </a:tr>
              <a:tr h="399987">
                <a:tc>
                  <a:txBody>
                    <a:bodyPr/>
                    <a:lstStyle/>
                    <a:p>
                      <a:r>
                        <a:rPr lang="en-US" altLang="zh-CN" sz="1800" dirty="0" smtClean="0">
                          <a:latin typeface="Times New Roman"/>
                          <a:cs typeface="Times New Roman"/>
                        </a:rPr>
                        <a:t>EU-21  </a:t>
                      </a:r>
                      <a:r>
                        <a:rPr lang="zh-CN" altLang="en-US" sz="1800" dirty="0" smtClean="0">
                          <a:latin typeface="Times New Roman"/>
                          <a:cs typeface="Times New Roman"/>
                        </a:rPr>
                        <a:t>欧盟</a:t>
                      </a:r>
                      <a:r>
                        <a:rPr lang="it-IT" sz="1800" dirty="0" smtClean="0">
                          <a:latin typeface="Times New Roman"/>
                          <a:cs typeface="Times New Roman"/>
                        </a:rPr>
                        <a:t>-21</a:t>
                      </a:r>
                      <a:r>
                        <a:rPr lang="zh-CN" altLang="en-US" sz="1800" dirty="0" smtClean="0">
                          <a:latin typeface="Times New Roman"/>
                          <a:cs typeface="Times New Roman"/>
                        </a:rPr>
                        <a:t>国</a:t>
                      </a:r>
                      <a:endParaRPr lang="it-IT" sz="1800" dirty="0">
                        <a:latin typeface="Times New Roman"/>
                        <a:cs typeface="Times New Roman"/>
                      </a:endParaRPr>
                    </a:p>
                  </a:txBody>
                  <a:tcPr marL="100580" marR="100580" marT="50290" marB="50290"/>
                </a:tc>
                <a:tc>
                  <a:txBody>
                    <a:bodyPr/>
                    <a:lstStyle/>
                    <a:p>
                      <a:r>
                        <a:rPr lang="it-IT" sz="1800" dirty="0" smtClean="0">
                          <a:latin typeface="Times New Roman"/>
                          <a:cs typeface="Times New Roman"/>
                        </a:rPr>
                        <a:t>10</a:t>
                      </a:r>
                      <a:endParaRPr lang="it-IT" sz="1800" dirty="0">
                        <a:latin typeface="Times New Roman"/>
                        <a:cs typeface="Times New Roman"/>
                      </a:endParaRPr>
                    </a:p>
                  </a:txBody>
                  <a:tcPr marL="100580" marR="100580" marT="50290" marB="50290"/>
                </a:tc>
                <a:tc>
                  <a:txBody>
                    <a:bodyPr/>
                    <a:lstStyle/>
                    <a:p>
                      <a:r>
                        <a:rPr lang="it-IT" sz="1800" dirty="0" smtClean="0">
                          <a:latin typeface="Times New Roman"/>
                          <a:cs typeface="Times New Roman"/>
                        </a:rPr>
                        <a:t>13</a:t>
                      </a:r>
                      <a:endParaRPr lang="it-IT" sz="1800" dirty="0">
                        <a:latin typeface="Times New Roman"/>
                        <a:cs typeface="Times New Roman"/>
                      </a:endParaRPr>
                    </a:p>
                  </a:txBody>
                  <a:tcPr marL="100580" marR="100580" marT="50290" marB="50290"/>
                </a:tc>
                <a:tc>
                  <a:txBody>
                    <a:bodyPr/>
                    <a:lstStyle/>
                    <a:p>
                      <a:r>
                        <a:rPr lang="it-IT" sz="1800" dirty="0" smtClean="0">
                          <a:latin typeface="Times New Roman"/>
                          <a:cs typeface="Times New Roman"/>
                        </a:rPr>
                        <a:t>14</a:t>
                      </a:r>
                      <a:endParaRPr lang="it-IT" sz="1800" dirty="0">
                        <a:latin typeface="Times New Roman"/>
                        <a:cs typeface="Times New Roman"/>
                      </a:endParaRPr>
                    </a:p>
                  </a:txBody>
                  <a:tcPr marL="100580" marR="100580" marT="50290" marB="50290"/>
                </a:tc>
              </a:tr>
              <a:tr h="399987">
                <a:tc>
                  <a:txBody>
                    <a:bodyPr/>
                    <a:lstStyle/>
                    <a:p>
                      <a:r>
                        <a:rPr lang="en-US" altLang="zh-CN" sz="1800" dirty="0" err="1" smtClean="0">
                          <a:latin typeface="Times New Roman"/>
                          <a:cs typeface="Times New Roman"/>
                        </a:rPr>
                        <a:t>oecd</a:t>
                      </a:r>
                      <a:r>
                        <a:rPr lang="zh-CN" altLang="en-US" sz="1800" dirty="0" smtClean="0">
                          <a:latin typeface="Times New Roman"/>
                          <a:cs typeface="Times New Roman"/>
                        </a:rPr>
                        <a:t>经合组织</a:t>
                      </a:r>
                      <a:endParaRPr lang="it-IT" sz="1800" dirty="0">
                        <a:latin typeface="Times New Roman"/>
                        <a:cs typeface="Times New Roman"/>
                      </a:endParaRPr>
                    </a:p>
                  </a:txBody>
                  <a:tcPr marL="100580" marR="100580" marT="50290" marB="50290"/>
                </a:tc>
                <a:tc>
                  <a:txBody>
                    <a:bodyPr/>
                    <a:lstStyle/>
                    <a:p>
                      <a:r>
                        <a:rPr lang="it-IT" sz="1800" dirty="0" smtClean="0">
                          <a:latin typeface="Times New Roman"/>
                          <a:cs typeface="Times New Roman"/>
                        </a:rPr>
                        <a:t>10</a:t>
                      </a:r>
                      <a:endParaRPr lang="it-IT" sz="1800" dirty="0">
                        <a:latin typeface="Times New Roman"/>
                        <a:cs typeface="Times New Roman"/>
                      </a:endParaRPr>
                    </a:p>
                  </a:txBody>
                  <a:tcPr marL="100580" marR="100580" marT="50290" marB="50290"/>
                </a:tc>
                <a:tc>
                  <a:txBody>
                    <a:bodyPr/>
                    <a:lstStyle/>
                    <a:p>
                      <a:r>
                        <a:rPr lang="it-IT" sz="1800" dirty="0" smtClean="0">
                          <a:latin typeface="Times New Roman"/>
                          <a:cs typeface="Times New Roman"/>
                        </a:rPr>
                        <a:t>11</a:t>
                      </a:r>
                      <a:endParaRPr lang="it-IT" sz="1800" dirty="0">
                        <a:latin typeface="Times New Roman"/>
                        <a:cs typeface="Times New Roman"/>
                      </a:endParaRPr>
                    </a:p>
                  </a:txBody>
                  <a:tcPr marL="100580" marR="100580" marT="50290" marB="50290"/>
                </a:tc>
                <a:tc>
                  <a:txBody>
                    <a:bodyPr/>
                    <a:lstStyle/>
                    <a:p>
                      <a:r>
                        <a:rPr lang="it-IT" sz="1800" dirty="0" smtClean="0">
                          <a:latin typeface="Times New Roman"/>
                          <a:cs typeface="Times New Roman"/>
                        </a:rPr>
                        <a:t>12</a:t>
                      </a:r>
                      <a:endParaRPr lang="it-IT" sz="1800" dirty="0">
                        <a:latin typeface="Times New Roman"/>
                        <a:cs typeface="Times New Roman"/>
                      </a:endParaRPr>
                    </a:p>
                  </a:txBody>
                  <a:tcPr marL="100580" marR="100580" marT="50290" marB="50290"/>
                </a:tc>
              </a:tr>
            </a:tbl>
          </a:graphicData>
        </a:graphic>
      </p:graphicFrame>
    </p:spTree>
    <p:extLst>
      <p:ext uri="{BB962C8B-B14F-4D97-AF65-F5344CB8AC3E}">
        <p14:creationId xmlns:p14="http://schemas.microsoft.com/office/powerpoint/2010/main" xmlns="" val="862029159"/>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730</TotalTime>
  <Words>2816</Words>
  <Application>Microsoft Office PowerPoint</Application>
  <PresentationFormat>全屏显示(4:3)</PresentationFormat>
  <Paragraphs>447</Paragraphs>
  <Slides>31</Slides>
  <Notes>1</Notes>
  <HiddenSlides>0</HiddenSlides>
  <MMClips>0</MMClips>
  <ScaleCrop>false</ScaleCrop>
  <HeadingPairs>
    <vt:vector size="4" baseType="variant">
      <vt:variant>
        <vt:lpstr>主题</vt:lpstr>
      </vt:variant>
      <vt:variant>
        <vt:i4>2</vt:i4>
      </vt:variant>
      <vt:variant>
        <vt:lpstr>幻灯片标题</vt:lpstr>
      </vt:variant>
      <vt:variant>
        <vt:i4>31</vt:i4>
      </vt:variant>
    </vt:vector>
  </HeadingPairs>
  <TitlesOfParts>
    <vt:vector size="33" baseType="lpstr">
      <vt:lpstr>Office 主题</vt:lpstr>
      <vt:lpstr>1_Office 主题</vt:lpstr>
      <vt:lpstr>幻灯片 1</vt:lpstr>
      <vt:lpstr>幻灯片 2</vt:lpstr>
      <vt:lpstr>幻灯片 3</vt:lpstr>
      <vt:lpstr>幻灯片 4</vt:lpstr>
      <vt:lpstr>幻灯片 5</vt:lpstr>
      <vt:lpstr>幻灯片 6</vt:lpstr>
      <vt:lpstr>幻灯片 7</vt:lpstr>
      <vt:lpstr>幻灯片 8</vt:lpstr>
      <vt:lpstr>Share (%) of temporary in total dependent employment 临时雇员占附属就业总数的比例（%）  Source: OECD 来源：经合组织   </vt:lpstr>
      <vt:lpstr>Share (%) of temporary in total dependent employment, 15-24   临时雇员占附属就业的比例（%），15-24   Source: OECD  来源：经合组织</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Access to unemployment benefits 获取失业补助  (Italy, 2012)  （意大利，2012年）</vt:lpstr>
      <vt:lpstr>幻灯片 22</vt:lpstr>
      <vt:lpstr>幻灯片 23</vt:lpstr>
      <vt:lpstr>幻灯片 24</vt:lpstr>
      <vt:lpstr>幻灯片 25</vt:lpstr>
      <vt:lpstr>幻灯片 26</vt:lpstr>
      <vt:lpstr>Share of open-ended new contracts on total new contracts 开放式新合同占全部新合同的比例</vt:lpstr>
      <vt:lpstr>幻灯片 28</vt:lpstr>
      <vt:lpstr>Unemployment benefits: duration and generosity 失业补助：持续期间和慷慨性</vt:lpstr>
      <vt:lpstr>Access to UB: the new Italian benefit 获取上限：新的意大利补助金</vt:lpstr>
      <vt:lpstr>幻灯片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wy</dc:creator>
  <cp:lastModifiedBy>wys</cp:lastModifiedBy>
  <cp:revision>69</cp:revision>
  <dcterms:created xsi:type="dcterms:W3CDTF">2016-03-01T07:02:31Z</dcterms:created>
  <dcterms:modified xsi:type="dcterms:W3CDTF">2016-04-20T08:27:19Z</dcterms:modified>
</cp:coreProperties>
</file>