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4" Type="http://schemas.openxmlformats.org/officeDocument/2006/relationships/custom-properties" Target="docProps/custom.xml"/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  <p:sldMasterId id="2147483660" r:id="rId2"/>
  </p:sldMasterIdLst>
  <p:notesMasterIdLst>
    <p:notesMasterId r:id="rId16"/>
  </p:notesMasterIdLst>
  <p:sldIdLst>
    <p:sldId id="256" r:id="rId3"/>
    <p:sldId id="286" r:id="rId4"/>
    <p:sldId id="287" r:id="rId5"/>
    <p:sldId id="290" r:id="rId6"/>
    <p:sldId id="288" r:id="rId7"/>
    <p:sldId id="258" r:id="rId8"/>
    <p:sldId id="291" r:id="rId9"/>
    <p:sldId id="292" r:id="rId10"/>
    <p:sldId id="289" r:id="rId11"/>
    <p:sldId id="293" r:id="rId12"/>
    <p:sldId id="295" r:id="rId13"/>
    <p:sldId id="294" r:id="rId14"/>
    <p:sldId id="296" r:id="rId15"/>
  </p:sldIdLst>
  <p:sldSz cx="9144000" cy="6858000" type="screen4x3"/>
  <p:notesSz cx="6858000" cy="9144000"/>
  <p:defaultTextStyle>
    <a:defPPr>
      <a:defRPr lang="fr-FR"/>
    </a:defPPr>
    <a:lvl1pPr algn="l" rtl="0" fontAlgn="base">
      <a:spcBef>
        <a:spcPct val="0"/>
      </a:spcBef>
      <a:spcAft>
        <a:spcPct val="0"/>
      </a:spcAft>
      <a:buFont typeface="Arial" charset="0"/>
      <a:defRPr kern="1200">
        <a:solidFill>
          <a:schemeClr val="tx1"/>
        </a:solidFill>
        <a:latin typeface="Calibri" charset="0"/>
        <a:ea typeface="宋体" charset="0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buFont typeface="Arial" charset="0"/>
      <a:defRPr kern="1200">
        <a:solidFill>
          <a:schemeClr val="tx1"/>
        </a:solidFill>
        <a:latin typeface="Calibri" charset="0"/>
        <a:ea typeface="宋体" charset="0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buFont typeface="Arial" charset="0"/>
      <a:defRPr kern="1200">
        <a:solidFill>
          <a:schemeClr val="tx1"/>
        </a:solidFill>
        <a:latin typeface="Calibri" charset="0"/>
        <a:ea typeface="宋体" charset="0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buFont typeface="Arial" charset="0"/>
      <a:defRPr kern="1200">
        <a:solidFill>
          <a:schemeClr val="tx1"/>
        </a:solidFill>
        <a:latin typeface="Calibri" charset="0"/>
        <a:ea typeface="宋体" charset="0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buFont typeface="Arial" charset="0"/>
      <a:defRPr kern="1200">
        <a:solidFill>
          <a:schemeClr val="tx1"/>
        </a:solidFill>
        <a:latin typeface="Calibri" charset="0"/>
        <a:ea typeface="宋体" charset="0"/>
        <a:cs typeface="Arial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Calibri" charset="0"/>
        <a:ea typeface="宋体" charset="0"/>
        <a:cs typeface="Arial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Calibri" charset="0"/>
        <a:ea typeface="宋体" charset="0"/>
        <a:cs typeface="Arial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Calibri" charset="0"/>
        <a:ea typeface="宋体" charset="0"/>
        <a:cs typeface="Arial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Calibri" charset="0"/>
        <a:ea typeface="宋体" charset="0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3309" autoAdjust="0"/>
  </p:normalViewPr>
  <p:slideViewPr>
    <p:cSldViewPr>
      <p:cViewPr>
        <p:scale>
          <a:sx n="100" d="100"/>
          <a:sy n="100" d="100"/>
        </p:scale>
        <p:origin x="-1616" y="-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20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20" Type="http://schemas.openxmlformats.org/officeDocument/2006/relationships/theme" Target="theme/theme1.xml"/><Relationship Id="rId21" Type="http://schemas.openxmlformats.org/officeDocument/2006/relationships/tableStyles" Target="tableStyles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notesMaster" Target="notesMasters/notesMaster1.xml"/><Relationship Id="rId17" Type="http://schemas.openxmlformats.org/officeDocument/2006/relationships/printerSettings" Target="printerSettings/printerSettings1.bin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989B8BA-DE06-4D79-8B39-E36889A49402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CN" altLang="en-US"/>
        </a:p>
      </dgm:t>
    </dgm:pt>
    <dgm:pt modelId="{272DB8F1-09FD-4E7A-8EBE-C390EE14D476}">
      <dgm:prSet custT="1"/>
      <dgm:spPr>
        <a:effectLst/>
      </dgm:spPr>
      <dgm:t>
        <a:bodyPr/>
        <a:lstStyle/>
        <a:p>
          <a:pPr rtl="0"/>
          <a:r>
            <a:rPr lang="zh-CN" sz="1800" dirty="0" smtClean="0"/>
            <a:t>充足性</a:t>
          </a:r>
          <a:endParaRPr lang="zh-CN" altLang="en-US" sz="1800" dirty="0" smtClean="0"/>
        </a:p>
        <a:p>
          <a:pPr rtl="0"/>
          <a:r>
            <a:rPr lang="en-US" altLang="zh-CN" sz="1800" dirty="0" smtClean="0"/>
            <a:t>Adequacy</a:t>
          </a:r>
          <a:endParaRPr lang="zh-CN" sz="1800" dirty="0"/>
        </a:p>
      </dgm:t>
    </dgm:pt>
    <dgm:pt modelId="{B090D248-769F-469F-B668-29584923092B}" type="parTrans" cxnId="{3FBD2E96-D250-4296-9647-3E1F816FE9B3}">
      <dgm:prSet/>
      <dgm:spPr/>
      <dgm:t>
        <a:bodyPr/>
        <a:lstStyle/>
        <a:p>
          <a:endParaRPr lang="zh-CN" altLang="en-US"/>
        </a:p>
      </dgm:t>
    </dgm:pt>
    <dgm:pt modelId="{2420D663-3260-494E-935E-B4094952EED5}" type="sibTrans" cxnId="{3FBD2E96-D250-4296-9647-3E1F816FE9B3}">
      <dgm:prSet/>
      <dgm:spPr/>
      <dgm:t>
        <a:bodyPr/>
        <a:lstStyle/>
        <a:p>
          <a:endParaRPr lang="zh-CN" altLang="en-US"/>
        </a:p>
      </dgm:t>
    </dgm:pt>
    <dgm:pt modelId="{E2986F32-D71E-4350-9F21-0C59A1D9F820}">
      <dgm:prSet custT="1"/>
      <dgm:spPr/>
      <dgm:t>
        <a:bodyPr/>
        <a:lstStyle/>
        <a:p>
          <a:pPr rtl="0"/>
          <a:r>
            <a:rPr lang="zh-CN" sz="1800" dirty="0" smtClean="0"/>
            <a:t>可支付性</a:t>
          </a:r>
          <a:endParaRPr lang="zh-CN" altLang="en-US" sz="1800" dirty="0" smtClean="0"/>
        </a:p>
        <a:p>
          <a:pPr rtl="0"/>
          <a:r>
            <a:rPr lang="en-US" altLang="zh-CN" sz="1800" dirty="0" smtClean="0"/>
            <a:t>Affordability</a:t>
          </a:r>
          <a:endParaRPr lang="zh-CN" sz="1800" dirty="0"/>
        </a:p>
      </dgm:t>
    </dgm:pt>
    <dgm:pt modelId="{71DABA91-C25E-4297-A1D0-C2AB871BBE65}" type="parTrans" cxnId="{953DDFFF-9F5A-4BDA-AFCC-6F3883264586}">
      <dgm:prSet/>
      <dgm:spPr/>
      <dgm:t>
        <a:bodyPr/>
        <a:lstStyle/>
        <a:p>
          <a:endParaRPr lang="zh-CN" altLang="en-US"/>
        </a:p>
      </dgm:t>
    </dgm:pt>
    <dgm:pt modelId="{964C75AF-DF49-4F1B-B83F-5547DAB97105}" type="sibTrans" cxnId="{953DDFFF-9F5A-4BDA-AFCC-6F3883264586}">
      <dgm:prSet/>
      <dgm:spPr/>
      <dgm:t>
        <a:bodyPr/>
        <a:lstStyle/>
        <a:p>
          <a:endParaRPr lang="zh-CN" altLang="en-US"/>
        </a:p>
      </dgm:t>
    </dgm:pt>
    <dgm:pt modelId="{9F0B595E-45A3-4880-8510-B13A8A5E3C59}">
      <dgm:prSet custT="1"/>
      <dgm:spPr/>
      <dgm:t>
        <a:bodyPr/>
        <a:lstStyle/>
        <a:p>
          <a:pPr rtl="0"/>
          <a:r>
            <a:rPr lang="zh-CN" sz="1800" dirty="0" smtClean="0"/>
            <a:t>公平性</a:t>
          </a:r>
          <a:endParaRPr lang="zh-CN" altLang="en-US" sz="1800" dirty="0" smtClean="0"/>
        </a:p>
        <a:p>
          <a:pPr rtl="0"/>
          <a:r>
            <a:rPr lang="en-US" altLang="zh-CN" sz="1800" dirty="0" smtClean="0"/>
            <a:t>Fairness</a:t>
          </a:r>
          <a:endParaRPr lang="zh-CN" sz="1800" dirty="0"/>
        </a:p>
      </dgm:t>
    </dgm:pt>
    <dgm:pt modelId="{1351B502-B069-44B5-A279-C395BB53550C}" type="parTrans" cxnId="{4CE193ED-B90B-4ECD-A0CE-084B8C95ACAA}">
      <dgm:prSet/>
      <dgm:spPr/>
      <dgm:t>
        <a:bodyPr/>
        <a:lstStyle/>
        <a:p>
          <a:endParaRPr lang="zh-CN" altLang="en-US"/>
        </a:p>
      </dgm:t>
    </dgm:pt>
    <dgm:pt modelId="{B66956DE-3529-4A3D-8163-0BD0EEB9ADBD}" type="sibTrans" cxnId="{4CE193ED-B90B-4ECD-A0CE-084B8C95ACAA}">
      <dgm:prSet/>
      <dgm:spPr/>
      <dgm:t>
        <a:bodyPr/>
        <a:lstStyle/>
        <a:p>
          <a:endParaRPr lang="zh-CN" altLang="en-US"/>
        </a:p>
      </dgm:t>
    </dgm:pt>
    <dgm:pt modelId="{C500AF2A-B780-46F4-B0E9-CA0B9EE0E9E3}">
      <dgm:prSet custT="1"/>
      <dgm:spPr/>
      <dgm:t>
        <a:bodyPr/>
        <a:lstStyle/>
        <a:p>
          <a:pPr rtl="0"/>
          <a:r>
            <a:rPr lang="zh-CN" sz="1800" dirty="0" smtClean="0"/>
            <a:t>可持续性</a:t>
          </a:r>
          <a:endParaRPr lang="zh-CN" altLang="en-US" sz="1800" dirty="0" smtClean="0"/>
        </a:p>
        <a:p>
          <a:pPr rtl="0"/>
          <a:r>
            <a:rPr lang="en-US" altLang="zh-CN" sz="1800" dirty="0" smtClean="0"/>
            <a:t>Sustainability</a:t>
          </a:r>
          <a:endParaRPr lang="zh-CN" sz="1800" dirty="0"/>
        </a:p>
      </dgm:t>
    </dgm:pt>
    <dgm:pt modelId="{135A591E-3E99-45A7-AC8A-B7EC93351BC9}" type="parTrans" cxnId="{0757340B-B388-4449-A6EF-048E9D23F039}">
      <dgm:prSet/>
      <dgm:spPr/>
      <dgm:t>
        <a:bodyPr/>
        <a:lstStyle/>
        <a:p>
          <a:endParaRPr lang="zh-CN" altLang="en-US"/>
        </a:p>
      </dgm:t>
    </dgm:pt>
    <dgm:pt modelId="{1BA9F5C7-F0C4-4C5A-8632-41945CCFE08D}" type="sibTrans" cxnId="{0757340B-B388-4449-A6EF-048E9D23F039}">
      <dgm:prSet/>
      <dgm:spPr/>
      <dgm:t>
        <a:bodyPr/>
        <a:lstStyle/>
        <a:p>
          <a:endParaRPr lang="zh-CN" altLang="en-US"/>
        </a:p>
      </dgm:t>
    </dgm:pt>
    <dgm:pt modelId="{DFED4ADF-EE80-4D56-B9C7-4FB57D9C817C}">
      <dgm:prSet custT="1"/>
      <dgm:spPr/>
      <dgm:t>
        <a:bodyPr/>
        <a:lstStyle/>
        <a:p>
          <a:r>
            <a:rPr lang="zh-CN" altLang="en-US" sz="2000" dirty="0" smtClean="0"/>
            <a:t>覆盖率和替代率</a:t>
          </a:r>
          <a:endParaRPr lang="zh-CN" altLang="en-US" sz="2000" dirty="0"/>
        </a:p>
      </dgm:t>
    </dgm:pt>
    <dgm:pt modelId="{B9511603-BF59-4447-952A-4A3B57841035}" type="parTrans" cxnId="{CED04FB6-3961-4039-811B-3D141C060D52}">
      <dgm:prSet/>
      <dgm:spPr/>
      <dgm:t>
        <a:bodyPr/>
        <a:lstStyle/>
        <a:p>
          <a:endParaRPr lang="zh-CN" altLang="en-US"/>
        </a:p>
      </dgm:t>
    </dgm:pt>
    <dgm:pt modelId="{30666BC8-AD30-439D-BBD2-305ACFF59AD6}" type="sibTrans" cxnId="{CED04FB6-3961-4039-811B-3D141C060D52}">
      <dgm:prSet/>
      <dgm:spPr/>
      <dgm:t>
        <a:bodyPr/>
        <a:lstStyle/>
        <a:p>
          <a:endParaRPr lang="zh-CN" altLang="en-US"/>
        </a:p>
      </dgm:t>
    </dgm:pt>
    <dgm:pt modelId="{4C88C2DC-ED44-4842-B22A-6A46DB84D7C5}">
      <dgm:prSet custT="1"/>
      <dgm:spPr/>
      <dgm:t>
        <a:bodyPr/>
        <a:lstStyle/>
        <a:p>
          <a:r>
            <a:rPr lang="zh-CN" altLang="en-US" sz="2000" dirty="0" smtClean="0"/>
            <a:t>缴费水平</a:t>
          </a:r>
          <a:endParaRPr lang="zh-CN" altLang="en-US" sz="2000" dirty="0"/>
        </a:p>
      </dgm:t>
    </dgm:pt>
    <dgm:pt modelId="{34B9F66F-248F-47DB-A3DE-3CC43119182A}" type="parTrans" cxnId="{51C03338-9B17-45C3-BDAC-185EDD759620}">
      <dgm:prSet/>
      <dgm:spPr/>
      <dgm:t>
        <a:bodyPr/>
        <a:lstStyle/>
        <a:p>
          <a:endParaRPr lang="zh-CN" altLang="en-US"/>
        </a:p>
      </dgm:t>
    </dgm:pt>
    <dgm:pt modelId="{46BAD4DC-D396-426C-A3B6-17D66067294E}" type="sibTrans" cxnId="{51C03338-9B17-45C3-BDAC-185EDD759620}">
      <dgm:prSet/>
      <dgm:spPr/>
      <dgm:t>
        <a:bodyPr/>
        <a:lstStyle/>
        <a:p>
          <a:endParaRPr lang="zh-CN" altLang="en-US"/>
        </a:p>
      </dgm:t>
    </dgm:pt>
    <dgm:pt modelId="{8859A7F7-54AD-4DF6-A6BD-0E388D73D65F}">
      <dgm:prSet custT="1"/>
      <dgm:spPr/>
      <dgm:t>
        <a:bodyPr/>
        <a:lstStyle/>
        <a:p>
          <a:r>
            <a:rPr lang="zh-CN" altLang="en-US" sz="2000" dirty="0" smtClean="0"/>
            <a:t>再分配功能</a:t>
          </a:r>
          <a:endParaRPr lang="zh-CN" altLang="en-US" sz="2000" dirty="0"/>
        </a:p>
      </dgm:t>
    </dgm:pt>
    <dgm:pt modelId="{B23CCDDD-0AFC-420D-95F3-89D2B78D4882}" type="parTrans" cxnId="{0C4FBA51-5274-444C-B6C9-1603DF6FF254}">
      <dgm:prSet/>
      <dgm:spPr/>
      <dgm:t>
        <a:bodyPr/>
        <a:lstStyle/>
        <a:p>
          <a:endParaRPr lang="zh-CN" altLang="en-US"/>
        </a:p>
      </dgm:t>
    </dgm:pt>
    <dgm:pt modelId="{12824D18-1F17-40D4-82F2-6120A4D46FF4}" type="sibTrans" cxnId="{0C4FBA51-5274-444C-B6C9-1603DF6FF254}">
      <dgm:prSet/>
      <dgm:spPr/>
      <dgm:t>
        <a:bodyPr/>
        <a:lstStyle/>
        <a:p>
          <a:endParaRPr lang="zh-CN" altLang="en-US"/>
        </a:p>
      </dgm:t>
    </dgm:pt>
    <dgm:pt modelId="{503F15D6-E9AC-4FEC-8FDD-71CFF8C0198D}">
      <dgm:prSet custT="1"/>
      <dgm:spPr/>
      <dgm:t>
        <a:bodyPr/>
        <a:lstStyle/>
        <a:p>
          <a:r>
            <a:rPr lang="zh-CN" altLang="en-US" sz="2000" dirty="0" smtClean="0"/>
            <a:t>财务收支</a:t>
          </a:r>
          <a:endParaRPr lang="zh-CN" altLang="en-US" sz="2000" dirty="0"/>
        </a:p>
      </dgm:t>
    </dgm:pt>
    <dgm:pt modelId="{CDBC63C7-DFC6-48AB-A6C9-2FAD8EC133FE}" type="parTrans" cxnId="{F0F3FCA1-C945-49E1-AF9F-8F35260C1EE9}">
      <dgm:prSet/>
      <dgm:spPr/>
      <dgm:t>
        <a:bodyPr/>
        <a:lstStyle/>
        <a:p>
          <a:endParaRPr lang="zh-CN" altLang="en-US"/>
        </a:p>
      </dgm:t>
    </dgm:pt>
    <dgm:pt modelId="{3820B89F-32C1-4CE9-A8D0-843D1FFABAC0}" type="sibTrans" cxnId="{F0F3FCA1-C945-49E1-AF9F-8F35260C1EE9}">
      <dgm:prSet/>
      <dgm:spPr/>
      <dgm:t>
        <a:bodyPr/>
        <a:lstStyle/>
        <a:p>
          <a:endParaRPr lang="zh-CN" altLang="en-US"/>
        </a:p>
      </dgm:t>
    </dgm:pt>
    <dgm:pt modelId="{CF925C06-F91C-E047-ADB8-8C02D86172F0}">
      <dgm:prSet custT="1"/>
      <dgm:spPr/>
      <dgm:t>
        <a:bodyPr/>
        <a:lstStyle/>
        <a:p>
          <a:r>
            <a:rPr lang="en-US" altLang="zh-CN" sz="2000" dirty="0" smtClean="0"/>
            <a:t>Coverage</a:t>
          </a:r>
          <a:r>
            <a:rPr lang="zh-CN" altLang="en-US" sz="2000" dirty="0" smtClean="0"/>
            <a:t> </a:t>
          </a:r>
          <a:r>
            <a:rPr lang="en-US" altLang="zh-CN" sz="2000" dirty="0" smtClean="0"/>
            <a:t>rate</a:t>
          </a:r>
          <a:r>
            <a:rPr lang="zh-CN" altLang="en-US" sz="2000" dirty="0" smtClean="0"/>
            <a:t> </a:t>
          </a:r>
          <a:r>
            <a:rPr lang="en-US" altLang="zh-CN" sz="2000" dirty="0" smtClean="0"/>
            <a:t>and</a:t>
          </a:r>
          <a:r>
            <a:rPr lang="zh-CN" altLang="en-US" sz="2000" dirty="0" smtClean="0"/>
            <a:t> </a:t>
          </a:r>
          <a:r>
            <a:rPr lang="en-US" altLang="zh-CN" sz="2000" dirty="0" smtClean="0"/>
            <a:t>Replacement</a:t>
          </a:r>
          <a:r>
            <a:rPr lang="zh-CN" altLang="en-US" sz="2000" dirty="0" smtClean="0"/>
            <a:t> </a:t>
          </a:r>
          <a:r>
            <a:rPr lang="en-US" altLang="zh-CN" sz="2000" dirty="0" smtClean="0"/>
            <a:t>rate</a:t>
          </a:r>
          <a:r>
            <a:rPr lang="zh-CN" altLang="en-US" sz="2000" dirty="0" smtClean="0"/>
            <a:t> </a:t>
          </a:r>
          <a:endParaRPr lang="zh-CN" altLang="en-US" sz="2000" dirty="0"/>
        </a:p>
      </dgm:t>
    </dgm:pt>
    <dgm:pt modelId="{52759AA7-CCF8-7C41-9CE7-C4689F63BDB5}" type="parTrans" cxnId="{21FD7576-0B1C-7F4A-8628-13596B15F053}">
      <dgm:prSet/>
      <dgm:spPr/>
      <dgm:t>
        <a:bodyPr/>
        <a:lstStyle/>
        <a:p>
          <a:endParaRPr lang="zh-CN" altLang="en-US"/>
        </a:p>
      </dgm:t>
    </dgm:pt>
    <dgm:pt modelId="{94E8AB9C-0E90-3146-BE9A-69077BA52869}" type="sibTrans" cxnId="{21FD7576-0B1C-7F4A-8628-13596B15F053}">
      <dgm:prSet/>
      <dgm:spPr/>
      <dgm:t>
        <a:bodyPr/>
        <a:lstStyle/>
        <a:p>
          <a:endParaRPr lang="zh-CN" altLang="en-US"/>
        </a:p>
      </dgm:t>
    </dgm:pt>
    <dgm:pt modelId="{179EBD33-F5CB-D946-A875-D265A0F5E023}">
      <dgm:prSet custT="1"/>
      <dgm:spPr/>
      <dgm:t>
        <a:bodyPr/>
        <a:lstStyle/>
        <a:p>
          <a:r>
            <a:rPr lang="en-US" altLang="zh-CN" sz="2000" dirty="0" smtClean="0"/>
            <a:t>Contribution</a:t>
          </a:r>
          <a:r>
            <a:rPr lang="zh-CN" altLang="en-US" sz="2000" dirty="0" smtClean="0"/>
            <a:t> </a:t>
          </a:r>
          <a:r>
            <a:rPr lang="en-US" altLang="zh-CN" sz="2000" dirty="0" smtClean="0"/>
            <a:t>Level</a:t>
          </a:r>
          <a:endParaRPr lang="zh-CN" altLang="en-US" sz="2000" dirty="0"/>
        </a:p>
      </dgm:t>
    </dgm:pt>
    <dgm:pt modelId="{F82ED102-7A9A-4641-B837-63EDD0686C43}" type="parTrans" cxnId="{639BF129-2D02-9F4B-89B1-61F6AB11B04E}">
      <dgm:prSet/>
      <dgm:spPr/>
      <dgm:t>
        <a:bodyPr/>
        <a:lstStyle/>
        <a:p>
          <a:endParaRPr lang="zh-CN" altLang="en-US"/>
        </a:p>
      </dgm:t>
    </dgm:pt>
    <dgm:pt modelId="{830F2DE3-2DBB-6E46-B6E0-0B1FD97AE066}" type="sibTrans" cxnId="{639BF129-2D02-9F4B-89B1-61F6AB11B04E}">
      <dgm:prSet/>
      <dgm:spPr/>
      <dgm:t>
        <a:bodyPr/>
        <a:lstStyle/>
        <a:p>
          <a:endParaRPr lang="zh-CN" altLang="en-US"/>
        </a:p>
      </dgm:t>
    </dgm:pt>
    <dgm:pt modelId="{27CB362A-4A4C-6249-B76C-C82D820488B4}">
      <dgm:prSet custT="1"/>
      <dgm:spPr/>
      <dgm:t>
        <a:bodyPr/>
        <a:lstStyle/>
        <a:p>
          <a:r>
            <a:rPr lang="en-US" altLang="zh-CN" sz="2000" dirty="0" smtClean="0"/>
            <a:t>Redistribution</a:t>
          </a:r>
          <a:r>
            <a:rPr lang="zh-CN" altLang="en-US" sz="2000" dirty="0" smtClean="0"/>
            <a:t> </a:t>
          </a:r>
          <a:r>
            <a:rPr lang="en-US" altLang="zh-CN" sz="2000" dirty="0" smtClean="0"/>
            <a:t>Effect</a:t>
          </a:r>
          <a:endParaRPr lang="zh-CN" altLang="en-US" sz="2000" dirty="0"/>
        </a:p>
      </dgm:t>
    </dgm:pt>
    <dgm:pt modelId="{0490DF14-C97C-E94A-9C96-43FB8E6F0B11}" type="parTrans" cxnId="{C48919C4-326A-7F4E-A6A0-E5EE5A3130A6}">
      <dgm:prSet/>
      <dgm:spPr/>
      <dgm:t>
        <a:bodyPr/>
        <a:lstStyle/>
        <a:p>
          <a:endParaRPr lang="zh-CN" altLang="en-US"/>
        </a:p>
      </dgm:t>
    </dgm:pt>
    <dgm:pt modelId="{14585332-09A0-B84A-85B7-0B9A65FA1C7E}" type="sibTrans" cxnId="{C48919C4-326A-7F4E-A6A0-E5EE5A3130A6}">
      <dgm:prSet/>
      <dgm:spPr/>
      <dgm:t>
        <a:bodyPr/>
        <a:lstStyle/>
        <a:p>
          <a:endParaRPr lang="zh-CN" altLang="en-US"/>
        </a:p>
      </dgm:t>
    </dgm:pt>
    <dgm:pt modelId="{7E8743E7-3156-2644-B995-0534D5752D3D}">
      <dgm:prSet custT="1"/>
      <dgm:spPr/>
      <dgm:t>
        <a:bodyPr/>
        <a:lstStyle/>
        <a:p>
          <a:r>
            <a:rPr lang="en-US" altLang="zh-CN" sz="2000" dirty="0" smtClean="0"/>
            <a:t>Financial</a:t>
          </a:r>
          <a:r>
            <a:rPr lang="zh-CN" altLang="en-US" sz="2000" dirty="0" smtClean="0"/>
            <a:t> </a:t>
          </a:r>
          <a:r>
            <a:rPr lang="en-US" altLang="zh-CN" sz="2000" dirty="0" smtClean="0"/>
            <a:t>Balance</a:t>
          </a:r>
          <a:endParaRPr lang="zh-CN" altLang="en-US" sz="2000" dirty="0"/>
        </a:p>
      </dgm:t>
    </dgm:pt>
    <dgm:pt modelId="{1F6D56A7-8414-1C4F-832C-8C45E519A5F2}" type="parTrans" cxnId="{545A1821-D75B-C54A-8E29-D882C19D6567}">
      <dgm:prSet/>
      <dgm:spPr/>
      <dgm:t>
        <a:bodyPr/>
        <a:lstStyle/>
        <a:p>
          <a:endParaRPr lang="zh-CN" altLang="en-US"/>
        </a:p>
      </dgm:t>
    </dgm:pt>
    <dgm:pt modelId="{6D17D0B4-9A59-EE42-AB1A-D68883656AFD}" type="sibTrans" cxnId="{545A1821-D75B-C54A-8E29-D882C19D6567}">
      <dgm:prSet/>
      <dgm:spPr/>
      <dgm:t>
        <a:bodyPr/>
        <a:lstStyle/>
        <a:p>
          <a:endParaRPr lang="zh-CN" altLang="en-US"/>
        </a:p>
      </dgm:t>
    </dgm:pt>
    <dgm:pt modelId="{CD1ECDD3-70C9-4CDE-994D-C377CFA9DF24}" type="pres">
      <dgm:prSet presAssocID="{D989B8BA-DE06-4D79-8B39-E36889A49402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zh-CN" altLang="en-US"/>
        </a:p>
      </dgm:t>
    </dgm:pt>
    <dgm:pt modelId="{D26BD555-B15D-477D-9A4E-2E4018127A84}" type="pres">
      <dgm:prSet presAssocID="{272DB8F1-09FD-4E7A-8EBE-C390EE14D476}" presName="composite" presStyleCnt="0"/>
      <dgm:spPr/>
    </dgm:pt>
    <dgm:pt modelId="{B809D151-8EE1-40D4-B19A-1ACC2D4B070C}" type="pres">
      <dgm:prSet presAssocID="{272DB8F1-09FD-4E7A-8EBE-C390EE14D476}" presName="parTx" presStyleLbl="align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83A87812-EFE0-4130-9483-08E06A15AFBD}" type="pres">
      <dgm:prSet presAssocID="{272DB8F1-09FD-4E7A-8EBE-C390EE14D476}" presName="desTx" presStyleLbl="align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FA6BF859-B764-4850-8D02-624F5A882564}" type="pres">
      <dgm:prSet presAssocID="{2420D663-3260-494E-935E-B4094952EED5}" presName="space" presStyleCnt="0"/>
      <dgm:spPr/>
    </dgm:pt>
    <dgm:pt modelId="{24FBAB21-2E8F-4019-B8DE-9E42E0CDD0F0}" type="pres">
      <dgm:prSet presAssocID="{E2986F32-D71E-4350-9F21-0C59A1D9F820}" presName="composite" presStyleCnt="0"/>
      <dgm:spPr/>
    </dgm:pt>
    <dgm:pt modelId="{B20A1789-04EF-4E52-8F9C-75765D5B505F}" type="pres">
      <dgm:prSet presAssocID="{E2986F32-D71E-4350-9F21-0C59A1D9F820}" presName="parTx" presStyleLbl="align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3AC88E7C-22D7-4434-A945-5FC23EAD84E0}" type="pres">
      <dgm:prSet presAssocID="{E2986F32-D71E-4350-9F21-0C59A1D9F820}" presName="desTx" presStyleLbl="align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30505942-AA7B-4C3D-8DED-BF25B59EBF6B}" type="pres">
      <dgm:prSet presAssocID="{964C75AF-DF49-4F1B-B83F-5547DAB97105}" presName="space" presStyleCnt="0"/>
      <dgm:spPr/>
    </dgm:pt>
    <dgm:pt modelId="{4DFD9BB8-02E2-4B8E-8DB2-68584A6A6F5B}" type="pres">
      <dgm:prSet presAssocID="{9F0B595E-45A3-4880-8510-B13A8A5E3C59}" presName="composite" presStyleCnt="0"/>
      <dgm:spPr/>
    </dgm:pt>
    <dgm:pt modelId="{B6EB9364-F059-4472-AE2D-62C117FE6769}" type="pres">
      <dgm:prSet presAssocID="{9F0B595E-45A3-4880-8510-B13A8A5E3C59}" presName="parTx" presStyleLbl="align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40D7FDC3-FD72-4F4C-A6D3-75B201EA8BAB}" type="pres">
      <dgm:prSet presAssocID="{9F0B595E-45A3-4880-8510-B13A8A5E3C59}" presName="desTx" presStyleLbl="align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51D8211B-23F2-414B-8B95-E8020C17ED82}" type="pres">
      <dgm:prSet presAssocID="{B66956DE-3529-4A3D-8163-0BD0EEB9ADBD}" presName="space" presStyleCnt="0"/>
      <dgm:spPr/>
    </dgm:pt>
    <dgm:pt modelId="{5096528F-A7EE-4FE8-AA24-66061FA48893}" type="pres">
      <dgm:prSet presAssocID="{C500AF2A-B780-46F4-B0E9-CA0B9EE0E9E3}" presName="composite" presStyleCnt="0"/>
      <dgm:spPr/>
    </dgm:pt>
    <dgm:pt modelId="{1FA16871-FACA-4982-A76C-144FF6DACEC0}" type="pres">
      <dgm:prSet presAssocID="{C500AF2A-B780-46F4-B0E9-CA0B9EE0E9E3}" presName="parTx" presStyleLbl="align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A326BA03-5BAF-4E04-93A9-1B18E35EA820}" type="pres">
      <dgm:prSet presAssocID="{C500AF2A-B780-46F4-B0E9-CA0B9EE0E9E3}" presName="desTx" presStyleLbl="alignAccFollowNode1" presStyleIdx="3" presStyleCnt="4" custLinFactNeighborX="-1575" custLinFactNeighborY="-323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</dgm:ptLst>
  <dgm:cxnLst>
    <dgm:cxn modelId="{70B007A3-7876-9C48-94FE-FCD5A6534A27}" type="presOf" srcId="{4C88C2DC-ED44-4842-B22A-6A46DB84D7C5}" destId="{3AC88E7C-22D7-4434-A945-5FC23EAD84E0}" srcOrd="0" destOrd="0" presId="urn:microsoft.com/office/officeart/2005/8/layout/hList1"/>
    <dgm:cxn modelId="{7710DC51-07BC-8444-9035-8F03D9DE5FB9}" type="presOf" srcId="{179EBD33-F5CB-D946-A875-D265A0F5E023}" destId="{3AC88E7C-22D7-4434-A945-5FC23EAD84E0}" srcOrd="0" destOrd="1" presId="urn:microsoft.com/office/officeart/2005/8/layout/hList1"/>
    <dgm:cxn modelId="{42BC99A9-18B8-C44E-8CE1-44482BA67BF6}" type="presOf" srcId="{7E8743E7-3156-2644-B995-0534D5752D3D}" destId="{A326BA03-5BAF-4E04-93A9-1B18E35EA820}" srcOrd="0" destOrd="1" presId="urn:microsoft.com/office/officeart/2005/8/layout/hList1"/>
    <dgm:cxn modelId="{62701049-58E0-684F-9A91-14055F48195B}" type="presOf" srcId="{503F15D6-E9AC-4FEC-8FDD-71CFF8C0198D}" destId="{A326BA03-5BAF-4E04-93A9-1B18E35EA820}" srcOrd="0" destOrd="0" presId="urn:microsoft.com/office/officeart/2005/8/layout/hList1"/>
    <dgm:cxn modelId="{3FBD2E96-D250-4296-9647-3E1F816FE9B3}" srcId="{D989B8BA-DE06-4D79-8B39-E36889A49402}" destId="{272DB8F1-09FD-4E7A-8EBE-C390EE14D476}" srcOrd="0" destOrd="0" parTransId="{B090D248-769F-469F-B668-29584923092B}" sibTransId="{2420D663-3260-494E-935E-B4094952EED5}"/>
    <dgm:cxn modelId="{5D4599E3-890F-3B42-B7B9-7C71464E5CA2}" type="presOf" srcId="{E2986F32-D71E-4350-9F21-0C59A1D9F820}" destId="{B20A1789-04EF-4E52-8F9C-75765D5B505F}" srcOrd="0" destOrd="0" presId="urn:microsoft.com/office/officeart/2005/8/layout/hList1"/>
    <dgm:cxn modelId="{A44AA820-0A91-A545-8052-164FADA36E3D}" type="presOf" srcId="{8859A7F7-54AD-4DF6-A6BD-0E388D73D65F}" destId="{40D7FDC3-FD72-4F4C-A6D3-75B201EA8BAB}" srcOrd="0" destOrd="0" presId="urn:microsoft.com/office/officeart/2005/8/layout/hList1"/>
    <dgm:cxn modelId="{EAFA742A-FF9F-3741-AE52-9A1029B7755C}" type="presOf" srcId="{9F0B595E-45A3-4880-8510-B13A8A5E3C59}" destId="{B6EB9364-F059-4472-AE2D-62C117FE6769}" srcOrd="0" destOrd="0" presId="urn:microsoft.com/office/officeart/2005/8/layout/hList1"/>
    <dgm:cxn modelId="{0C4FBA51-5274-444C-B6C9-1603DF6FF254}" srcId="{9F0B595E-45A3-4880-8510-B13A8A5E3C59}" destId="{8859A7F7-54AD-4DF6-A6BD-0E388D73D65F}" srcOrd="0" destOrd="0" parTransId="{B23CCDDD-0AFC-420D-95F3-89D2B78D4882}" sibTransId="{12824D18-1F17-40D4-82F2-6120A4D46FF4}"/>
    <dgm:cxn modelId="{3888CE9F-9703-864E-A40B-D566822FEFFA}" type="presOf" srcId="{272DB8F1-09FD-4E7A-8EBE-C390EE14D476}" destId="{B809D151-8EE1-40D4-B19A-1ACC2D4B070C}" srcOrd="0" destOrd="0" presId="urn:microsoft.com/office/officeart/2005/8/layout/hList1"/>
    <dgm:cxn modelId="{FC088CAD-7DF4-3B46-8E61-EFF52E2EBD2C}" type="presOf" srcId="{D989B8BA-DE06-4D79-8B39-E36889A49402}" destId="{CD1ECDD3-70C9-4CDE-994D-C377CFA9DF24}" srcOrd="0" destOrd="0" presId="urn:microsoft.com/office/officeart/2005/8/layout/hList1"/>
    <dgm:cxn modelId="{545A1821-D75B-C54A-8E29-D882C19D6567}" srcId="{C500AF2A-B780-46F4-B0E9-CA0B9EE0E9E3}" destId="{7E8743E7-3156-2644-B995-0534D5752D3D}" srcOrd="1" destOrd="0" parTransId="{1F6D56A7-8414-1C4F-832C-8C45E519A5F2}" sibTransId="{6D17D0B4-9A59-EE42-AB1A-D68883656AFD}"/>
    <dgm:cxn modelId="{9DB2AC84-FC38-7445-9F3E-6513E56D8B04}" type="presOf" srcId="{DFED4ADF-EE80-4D56-B9C7-4FB57D9C817C}" destId="{83A87812-EFE0-4130-9483-08E06A15AFBD}" srcOrd="0" destOrd="0" presId="urn:microsoft.com/office/officeart/2005/8/layout/hList1"/>
    <dgm:cxn modelId="{4CE193ED-B90B-4ECD-A0CE-084B8C95ACAA}" srcId="{D989B8BA-DE06-4D79-8B39-E36889A49402}" destId="{9F0B595E-45A3-4880-8510-B13A8A5E3C59}" srcOrd="2" destOrd="0" parTransId="{1351B502-B069-44B5-A279-C395BB53550C}" sibTransId="{B66956DE-3529-4A3D-8163-0BD0EEB9ADBD}"/>
    <dgm:cxn modelId="{953DDFFF-9F5A-4BDA-AFCC-6F3883264586}" srcId="{D989B8BA-DE06-4D79-8B39-E36889A49402}" destId="{E2986F32-D71E-4350-9F21-0C59A1D9F820}" srcOrd="1" destOrd="0" parTransId="{71DABA91-C25E-4297-A1D0-C2AB871BBE65}" sibTransId="{964C75AF-DF49-4F1B-B83F-5547DAB97105}"/>
    <dgm:cxn modelId="{A23B06C0-BE41-4344-AA98-C9B726D8D91C}" type="presOf" srcId="{C500AF2A-B780-46F4-B0E9-CA0B9EE0E9E3}" destId="{1FA16871-FACA-4982-A76C-144FF6DACEC0}" srcOrd="0" destOrd="0" presId="urn:microsoft.com/office/officeart/2005/8/layout/hList1"/>
    <dgm:cxn modelId="{CED04FB6-3961-4039-811B-3D141C060D52}" srcId="{272DB8F1-09FD-4E7A-8EBE-C390EE14D476}" destId="{DFED4ADF-EE80-4D56-B9C7-4FB57D9C817C}" srcOrd="0" destOrd="0" parTransId="{B9511603-BF59-4447-952A-4A3B57841035}" sibTransId="{30666BC8-AD30-439D-BBD2-305ACFF59AD6}"/>
    <dgm:cxn modelId="{0757340B-B388-4449-A6EF-048E9D23F039}" srcId="{D989B8BA-DE06-4D79-8B39-E36889A49402}" destId="{C500AF2A-B780-46F4-B0E9-CA0B9EE0E9E3}" srcOrd="3" destOrd="0" parTransId="{135A591E-3E99-45A7-AC8A-B7EC93351BC9}" sibTransId="{1BA9F5C7-F0C4-4C5A-8632-41945CCFE08D}"/>
    <dgm:cxn modelId="{BE8B9759-3AEE-D341-BE57-1C532A3D9F07}" type="presOf" srcId="{CF925C06-F91C-E047-ADB8-8C02D86172F0}" destId="{83A87812-EFE0-4130-9483-08E06A15AFBD}" srcOrd="0" destOrd="1" presId="urn:microsoft.com/office/officeart/2005/8/layout/hList1"/>
    <dgm:cxn modelId="{C48919C4-326A-7F4E-A6A0-E5EE5A3130A6}" srcId="{9F0B595E-45A3-4880-8510-B13A8A5E3C59}" destId="{27CB362A-4A4C-6249-B76C-C82D820488B4}" srcOrd="1" destOrd="0" parTransId="{0490DF14-C97C-E94A-9C96-43FB8E6F0B11}" sibTransId="{14585332-09A0-B84A-85B7-0B9A65FA1C7E}"/>
    <dgm:cxn modelId="{21FD7576-0B1C-7F4A-8628-13596B15F053}" srcId="{272DB8F1-09FD-4E7A-8EBE-C390EE14D476}" destId="{CF925C06-F91C-E047-ADB8-8C02D86172F0}" srcOrd="1" destOrd="0" parTransId="{52759AA7-CCF8-7C41-9CE7-C4689F63BDB5}" sibTransId="{94E8AB9C-0E90-3146-BE9A-69077BA52869}"/>
    <dgm:cxn modelId="{51C03338-9B17-45C3-BDAC-185EDD759620}" srcId="{E2986F32-D71E-4350-9F21-0C59A1D9F820}" destId="{4C88C2DC-ED44-4842-B22A-6A46DB84D7C5}" srcOrd="0" destOrd="0" parTransId="{34B9F66F-248F-47DB-A3DE-3CC43119182A}" sibTransId="{46BAD4DC-D396-426C-A3B6-17D66067294E}"/>
    <dgm:cxn modelId="{639BF129-2D02-9F4B-89B1-61F6AB11B04E}" srcId="{E2986F32-D71E-4350-9F21-0C59A1D9F820}" destId="{179EBD33-F5CB-D946-A875-D265A0F5E023}" srcOrd="1" destOrd="0" parTransId="{F82ED102-7A9A-4641-B837-63EDD0686C43}" sibTransId="{830F2DE3-2DBB-6E46-B6E0-0B1FD97AE066}"/>
    <dgm:cxn modelId="{44BD47E1-DDA4-0143-9799-03829A8AA710}" type="presOf" srcId="{27CB362A-4A4C-6249-B76C-C82D820488B4}" destId="{40D7FDC3-FD72-4F4C-A6D3-75B201EA8BAB}" srcOrd="0" destOrd="1" presId="urn:microsoft.com/office/officeart/2005/8/layout/hList1"/>
    <dgm:cxn modelId="{F0F3FCA1-C945-49E1-AF9F-8F35260C1EE9}" srcId="{C500AF2A-B780-46F4-B0E9-CA0B9EE0E9E3}" destId="{503F15D6-E9AC-4FEC-8FDD-71CFF8C0198D}" srcOrd="0" destOrd="0" parTransId="{CDBC63C7-DFC6-48AB-A6C9-2FAD8EC133FE}" sibTransId="{3820B89F-32C1-4CE9-A8D0-843D1FFABAC0}"/>
    <dgm:cxn modelId="{9CE13C2A-CE09-C746-806B-EF2CF517E3DC}" type="presParOf" srcId="{CD1ECDD3-70C9-4CDE-994D-C377CFA9DF24}" destId="{D26BD555-B15D-477D-9A4E-2E4018127A84}" srcOrd="0" destOrd="0" presId="urn:microsoft.com/office/officeart/2005/8/layout/hList1"/>
    <dgm:cxn modelId="{680828DE-0380-3C4A-A663-48FA5A24F037}" type="presParOf" srcId="{D26BD555-B15D-477D-9A4E-2E4018127A84}" destId="{B809D151-8EE1-40D4-B19A-1ACC2D4B070C}" srcOrd="0" destOrd="0" presId="urn:microsoft.com/office/officeart/2005/8/layout/hList1"/>
    <dgm:cxn modelId="{861D97D5-BA05-6949-8339-2D14A6889293}" type="presParOf" srcId="{D26BD555-B15D-477D-9A4E-2E4018127A84}" destId="{83A87812-EFE0-4130-9483-08E06A15AFBD}" srcOrd="1" destOrd="0" presId="urn:microsoft.com/office/officeart/2005/8/layout/hList1"/>
    <dgm:cxn modelId="{6766DD1A-4EEA-3546-99F4-ED702323B49D}" type="presParOf" srcId="{CD1ECDD3-70C9-4CDE-994D-C377CFA9DF24}" destId="{FA6BF859-B764-4850-8D02-624F5A882564}" srcOrd="1" destOrd="0" presId="urn:microsoft.com/office/officeart/2005/8/layout/hList1"/>
    <dgm:cxn modelId="{EAAF8E24-834D-8842-A2FA-19524CA0A841}" type="presParOf" srcId="{CD1ECDD3-70C9-4CDE-994D-C377CFA9DF24}" destId="{24FBAB21-2E8F-4019-B8DE-9E42E0CDD0F0}" srcOrd="2" destOrd="0" presId="urn:microsoft.com/office/officeart/2005/8/layout/hList1"/>
    <dgm:cxn modelId="{6EF99CED-DB4A-8E4B-B32C-42EDC29754C5}" type="presParOf" srcId="{24FBAB21-2E8F-4019-B8DE-9E42E0CDD0F0}" destId="{B20A1789-04EF-4E52-8F9C-75765D5B505F}" srcOrd="0" destOrd="0" presId="urn:microsoft.com/office/officeart/2005/8/layout/hList1"/>
    <dgm:cxn modelId="{2B35BEB4-AB7A-A349-A85F-D82C4A0CFE38}" type="presParOf" srcId="{24FBAB21-2E8F-4019-B8DE-9E42E0CDD0F0}" destId="{3AC88E7C-22D7-4434-A945-5FC23EAD84E0}" srcOrd="1" destOrd="0" presId="urn:microsoft.com/office/officeart/2005/8/layout/hList1"/>
    <dgm:cxn modelId="{91CDB796-A673-F547-A89E-EEFA6CE4E0E2}" type="presParOf" srcId="{CD1ECDD3-70C9-4CDE-994D-C377CFA9DF24}" destId="{30505942-AA7B-4C3D-8DED-BF25B59EBF6B}" srcOrd="3" destOrd="0" presId="urn:microsoft.com/office/officeart/2005/8/layout/hList1"/>
    <dgm:cxn modelId="{946A5916-F66B-AF4C-BCFC-B6070CCEFB05}" type="presParOf" srcId="{CD1ECDD3-70C9-4CDE-994D-C377CFA9DF24}" destId="{4DFD9BB8-02E2-4B8E-8DB2-68584A6A6F5B}" srcOrd="4" destOrd="0" presId="urn:microsoft.com/office/officeart/2005/8/layout/hList1"/>
    <dgm:cxn modelId="{F5661E05-0495-1B4E-B257-7F1FCFA62127}" type="presParOf" srcId="{4DFD9BB8-02E2-4B8E-8DB2-68584A6A6F5B}" destId="{B6EB9364-F059-4472-AE2D-62C117FE6769}" srcOrd="0" destOrd="0" presId="urn:microsoft.com/office/officeart/2005/8/layout/hList1"/>
    <dgm:cxn modelId="{FDE9146A-B643-FF4E-ADE1-CD1C7EEABA8E}" type="presParOf" srcId="{4DFD9BB8-02E2-4B8E-8DB2-68584A6A6F5B}" destId="{40D7FDC3-FD72-4F4C-A6D3-75B201EA8BAB}" srcOrd="1" destOrd="0" presId="urn:microsoft.com/office/officeart/2005/8/layout/hList1"/>
    <dgm:cxn modelId="{BCD42864-9A2C-C943-B633-6FE8E7100726}" type="presParOf" srcId="{CD1ECDD3-70C9-4CDE-994D-C377CFA9DF24}" destId="{51D8211B-23F2-414B-8B95-E8020C17ED82}" srcOrd="5" destOrd="0" presId="urn:microsoft.com/office/officeart/2005/8/layout/hList1"/>
    <dgm:cxn modelId="{58E71153-AED7-E548-B326-5720797A5F0A}" type="presParOf" srcId="{CD1ECDD3-70C9-4CDE-994D-C377CFA9DF24}" destId="{5096528F-A7EE-4FE8-AA24-66061FA48893}" srcOrd="6" destOrd="0" presId="urn:microsoft.com/office/officeart/2005/8/layout/hList1"/>
    <dgm:cxn modelId="{6A1381FC-D9F2-8041-A73C-97F0C901026E}" type="presParOf" srcId="{5096528F-A7EE-4FE8-AA24-66061FA48893}" destId="{1FA16871-FACA-4982-A76C-144FF6DACEC0}" srcOrd="0" destOrd="0" presId="urn:microsoft.com/office/officeart/2005/8/layout/hList1"/>
    <dgm:cxn modelId="{34C3A4D3-F615-D14A-BB0F-8D0E57CE48D0}" type="presParOf" srcId="{5096528F-A7EE-4FE8-AA24-66061FA48893}" destId="{A326BA03-5BAF-4E04-93A9-1B18E35EA820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809D151-8EE1-40D4-B19A-1ACC2D4B070C}">
      <dsp:nvSpPr>
        <dsp:cNvPr id="0" name=""/>
        <dsp:cNvSpPr/>
      </dsp:nvSpPr>
      <dsp:spPr>
        <a:xfrm>
          <a:off x="11120" y="903044"/>
          <a:ext cx="1856868" cy="74347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73152" rIns="128016" bIns="73152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sz="1800" kern="1200" dirty="0" smtClean="0"/>
            <a:t>充足性</a:t>
          </a:r>
          <a:endParaRPr lang="zh-CN" altLang="en-US" sz="1800" kern="1200" dirty="0" smtClean="0"/>
        </a:p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CN" sz="1800" kern="1200" dirty="0" smtClean="0"/>
            <a:t>Adequacy</a:t>
          </a:r>
          <a:endParaRPr lang="zh-CN" sz="1800" kern="1200" dirty="0"/>
        </a:p>
      </dsp:txBody>
      <dsp:txXfrm>
        <a:off x="11120" y="903044"/>
        <a:ext cx="1856868" cy="743473"/>
      </dsp:txXfrm>
    </dsp:sp>
    <dsp:sp modelId="{83A87812-EFE0-4130-9483-08E06A15AFBD}">
      <dsp:nvSpPr>
        <dsp:cNvPr id="0" name=""/>
        <dsp:cNvSpPr/>
      </dsp:nvSpPr>
      <dsp:spPr>
        <a:xfrm>
          <a:off x="11120" y="1646518"/>
          <a:ext cx="1856868" cy="197639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42240" bIns="16002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CN" altLang="en-US" sz="2000" kern="1200" dirty="0" smtClean="0"/>
            <a:t>覆盖率和替代率</a:t>
          </a:r>
          <a:endParaRPr lang="zh-CN" alt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altLang="zh-CN" sz="2000" kern="1200" dirty="0" smtClean="0"/>
            <a:t>Coverage</a:t>
          </a:r>
          <a:r>
            <a:rPr lang="zh-CN" altLang="en-US" sz="2000" kern="1200" dirty="0" smtClean="0"/>
            <a:t> </a:t>
          </a:r>
          <a:r>
            <a:rPr lang="en-US" altLang="zh-CN" sz="2000" kern="1200" dirty="0" smtClean="0"/>
            <a:t>rate</a:t>
          </a:r>
          <a:r>
            <a:rPr lang="zh-CN" altLang="en-US" sz="2000" kern="1200" dirty="0" smtClean="0"/>
            <a:t> </a:t>
          </a:r>
          <a:r>
            <a:rPr lang="en-US" altLang="zh-CN" sz="2000" kern="1200" dirty="0" smtClean="0"/>
            <a:t>and</a:t>
          </a:r>
          <a:r>
            <a:rPr lang="zh-CN" altLang="en-US" sz="2000" kern="1200" dirty="0" smtClean="0"/>
            <a:t> </a:t>
          </a:r>
          <a:r>
            <a:rPr lang="en-US" altLang="zh-CN" sz="2000" kern="1200" dirty="0" smtClean="0"/>
            <a:t>Replacement</a:t>
          </a:r>
          <a:r>
            <a:rPr lang="zh-CN" altLang="en-US" sz="2000" kern="1200" dirty="0" smtClean="0"/>
            <a:t> </a:t>
          </a:r>
          <a:r>
            <a:rPr lang="en-US" altLang="zh-CN" sz="2000" kern="1200" dirty="0" smtClean="0"/>
            <a:t>rate</a:t>
          </a:r>
          <a:r>
            <a:rPr lang="zh-CN" altLang="en-US" sz="2000" kern="1200" dirty="0" smtClean="0"/>
            <a:t> </a:t>
          </a:r>
          <a:endParaRPr lang="zh-CN" altLang="en-US" sz="2000" kern="1200" dirty="0"/>
        </a:p>
      </dsp:txBody>
      <dsp:txXfrm>
        <a:off x="11120" y="1646518"/>
        <a:ext cx="1856868" cy="1976399"/>
      </dsp:txXfrm>
    </dsp:sp>
    <dsp:sp modelId="{B20A1789-04EF-4E52-8F9C-75765D5B505F}">
      <dsp:nvSpPr>
        <dsp:cNvPr id="0" name=""/>
        <dsp:cNvSpPr/>
      </dsp:nvSpPr>
      <dsp:spPr>
        <a:xfrm>
          <a:off x="2127950" y="903044"/>
          <a:ext cx="1856868" cy="74347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73152" rIns="128016" bIns="73152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sz="1800" kern="1200" dirty="0" smtClean="0"/>
            <a:t>可支付性</a:t>
          </a:r>
          <a:endParaRPr lang="zh-CN" altLang="en-US" sz="1800" kern="1200" dirty="0" smtClean="0"/>
        </a:p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CN" sz="1800" kern="1200" dirty="0" smtClean="0"/>
            <a:t>Affordability</a:t>
          </a:r>
          <a:endParaRPr lang="zh-CN" sz="1800" kern="1200" dirty="0"/>
        </a:p>
      </dsp:txBody>
      <dsp:txXfrm>
        <a:off x="2127950" y="903044"/>
        <a:ext cx="1856868" cy="743473"/>
      </dsp:txXfrm>
    </dsp:sp>
    <dsp:sp modelId="{3AC88E7C-22D7-4434-A945-5FC23EAD84E0}">
      <dsp:nvSpPr>
        <dsp:cNvPr id="0" name=""/>
        <dsp:cNvSpPr/>
      </dsp:nvSpPr>
      <dsp:spPr>
        <a:xfrm>
          <a:off x="2127950" y="1646518"/>
          <a:ext cx="1856868" cy="197639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42240" bIns="16002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CN" altLang="en-US" sz="2000" kern="1200" dirty="0" smtClean="0"/>
            <a:t>缴费水平</a:t>
          </a:r>
          <a:endParaRPr lang="zh-CN" alt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altLang="zh-CN" sz="2000" kern="1200" dirty="0" smtClean="0"/>
            <a:t>Contribution</a:t>
          </a:r>
          <a:r>
            <a:rPr lang="zh-CN" altLang="en-US" sz="2000" kern="1200" dirty="0" smtClean="0"/>
            <a:t> </a:t>
          </a:r>
          <a:r>
            <a:rPr lang="en-US" altLang="zh-CN" sz="2000" kern="1200" dirty="0" smtClean="0"/>
            <a:t>Level</a:t>
          </a:r>
          <a:endParaRPr lang="zh-CN" altLang="en-US" sz="2000" kern="1200" dirty="0"/>
        </a:p>
      </dsp:txBody>
      <dsp:txXfrm>
        <a:off x="2127950" y="1646518"/>
        <a:ext cx="1856868" cy="1976399"/>
      </dsp:txXfrm>
    </dsp:sp>
    <dsp:sp modelId="{B6EB9364-F059-4472-AE2D-62C117FE6769}">
      <dsp:nvSpPr>
        <dsp:cNvPr id="0" name=""/>
        <dsp:cNvSpPr/>
      </dsp:nvSpPr>
      <dsp:spPr>
        <a:xfrm>
          <a:off x="4244780" y="903044"/>
          <a:ext cx="1856868" cy="74347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73152" rIns="128016" bIns="73152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sz="1800" kern="1200" dirty="0" smtClean="0"/>
            <a:t>公平性</a:t>
          </a:r>
          <a:endParaRPr lang="zh-CN" altLang="en-US" sz="1800" kern="1200" dirty="0" smtClean="0"/>
        </a:p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CN" sz="1800" kern="1200" dirty="0" smtClean="0"/>
            <a:t>Fairness</a:t>
          </a:r>
          <a:endParaRPr lang="zh-CN" sz="1800" kern="1200" dirty="0"/>
        </a:p>
      </dsp:txBody>
      <dsp:txXfrm>
        <a:off x="4244780" y="903044"/>
        <a:ext cx="1856868" cy="743473"/>
      </dsp:txXfrm>
    </dsp:sp>
    <dsp:sp modelId="{40D7FDC3-FD72-4F4C-A6D3-75B201EA8BAB}">
      <dsp:nvSpPr>
        <dsp:cNvPr id="0" name=""/>
        <dsp:cNvSpPr/>
      </dsp:nvSpPr>
      <dsp:spPr>
        <a:xfrm>
          <a:off x="4244780" y="1646518"/>
          <a:ext cx="1856868" cy="197639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42240" bIns="16002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CN" altLang="en-US" sz="2000" kern="1200" dirty="0" smtClean="0"/>
            <a:t>再分配功能</a:t>
          </a:r>
          <a:endParaRPr lang="zh-CN" alt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altLang="zh-CN" sz="2000" kern="1200" dirty="0" smtClean="0"/>
            <a:t>Redistribution</a:t>
          </a:r>
          <a:r>
            <a:rPr lang="zh-CN" altLang="en-US" sz="2000" kern="1200" dirty="0" smtClean="0"/>
            <a:t> </a:t>
          </a:r>
          <a:r>
            <a:rPr lang="en-US" altLang="zh-CN" sz="2000" kern="1200" dirty="0" smtClean="0"/>
            <a:t>Effect</a:t>
          </a:r>
          <a:endParaRPr lang="zh-CN" altLang="en-US" sz="2000" kern="1200" dirty="0"/>
        </a:p>
      </dsp:txBody>
      <dsp:txXfrm>
        <a:off x="4244780" y="1646518"/>
        <a:ext cx="1856868" cy="1976399"/>
      </dsp:txXfrm>
    </dsp:sp>
    <dsp:sp modelId="{1FA16871-FACA-4982-A76C-144FF6DACEC0}">
      <dsp:nvSpPr>
        <dsp:cNvPr id="0" name=""/>
        <dsp:cNvSpPr/>
      </dsp:nvSpPr>
      <dsp:spPr>
        <a:xfrm>
          <a:off x="6361610" y="903044"/>
          <a:ext cx="1856868" cy="74347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73152" rIns="128016" bIns="73152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sz="1800" kern="1200" dirty="0" smtClean="0"/>
            <a:t>可持续性</a:t>
          </a:r>
          <a:endParaRPr lang="zh-CN" altLang="en-US" sz="1800" kern="1200" dirty="0" smtClean="0"/>
        </a:p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CN" sz="1800" kern="1200" dirty="0" smtClean="0"/>
            <a:t>Sustainability</a:t>
          </a:r>
          <a:endParaRPr lang="zh-CN" sz="1800" kern="1200" dirty="0"/>
        </a:p>
      </dsp:txBody>
      <dsp:txXfrm>
        <a:off x="6361610" y="903044"/>
        <a:ext cx="1856868" cy="743473"/>
      </dsp:txXfrm>
    </dsp:sp>
    <dsp:sp modelId="{A326BA03-5BAF-4E04-93A9-1B18E35EA820}">
      <dsp:nvSpPr>
        <dsp:cNvPr id="0" name=""/>
        <dsp:cNvSpPr/>
      </dsp:nvSpPr>
      <dsp:spPr>
        <a:xfrm>
          <a:off x="6332365" y="1640134"/>
          <a:ext cx="1856868" cy="197639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42240" bIns="16002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CN" altLang="en-US" sz="2000" kern="1200" dirty="0" smtClean="0"/>
            <a:t>财务收支</a:t>
          </a:r>
          <a:endParaRPr lang="zh-CN" alt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altLang="zh-CN" sz="2000" kern="1200" dirty="0" smtClean="0"/>
            <a:t>Financial</a:t>
          </a:r>
          <a:r>
            <a:rPr lang="zh-CN" altLang="en-US" sz="2000" kern="1200" dirty="0" smtClean="0"/>
            <a:t> </a:t>
          </a:r>
          <a:r>
            <a:rPr lang="en-US" altLang="zh-CN" sz="2000" kern="1200" dirty="0" smtClean="0"/>
            <a:t>Balance</a:t>
          </a:r>
          <a:endParaRPr lang="zh-CN" altLang="en-US" sz="2000" kern="1200" dirty="0"/>
        </a:p>
      </dsp:txBody>
      <dsp:txXfrm>
        <a:off x="6332365" y="1640134"/>
        <a:ext cx="1856868" cy="197639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buFont typeface="Arial" pitchFamily="34" charset="0"/>
              <a:buNone/>
              <a:defRPr sz="1200"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fld id="{8BE7CC49-4A5E-354B-9628-7249C3A8AD9A}" type="datetime1">
              <a:rPr lang="fr-FR"/>
              <a:pPr>
                <a:defRPr/>
              </a:pPr>
              <a:t>21/09/16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r-FR" noProof="0" smtClean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zh-CN" noProof="0"/>
              <a:t>Modifiez les styles du texte du masque</a:t>
            </a:r>
          </a:p>
          <a:p>
            <a:pPr lvl="1"/>
            <a:r>
              <a:rPr lang="fr-FR" altLang="zh-CN" noProof="0"/>
              <a:t>Deuxième niveau</a:t>
            </a:r>
          </a:p>
          <a:p>
            <a:pPr lvl="2"/>
            <a:r>
              <a:rPr lang="fr-FR" altLang="zh-CN" noProof="0"/>
              <a:t>Troisième niveau</a:t>
            </a:r>
          </a:p>
          <a:p>
            <a:pPr lvl="3"/>
            <a:r>
              <a:rPr lang="fr-FR" altLang="zh-CN" noProof="0"/>
              <a:t>Quatrième niveau</a:t>
            </a:r>
          </a:p>
          <a:p>
            <a:pPr lvl="4"/>
            <a:r>
              <a:rPr lang="fr-FR" altLang="zh-CN" noProof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buFont typeface="Arial" pitchFamily="34" charset="0"/>
              <a:buNone/>
              <a:defRPr sz="1200"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fld id="{285D350E-D9A8-6048-A809-90835CC48EFE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9272892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0"/>
      </a:spcBef>
      <a:spcAft>
        <a:spcPct val="0"/>
      </a:spcAft>
      <a:defRPr kumimoji="1" sz="1200" kern="1200">
        <a:solidFill>
          <a:schemeClr val="tx1"/>
        </a:solidFill>
        <a:latin typeface="+mn-lt"/>
        <a:ea typeface="宋体" pitchFamily="2" charset="-122"/>
        <a:cs typeface="宋体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1200" kern="1200">
        <a:solidFill>
          <a:schemeClr val="tx1"/>
        </a:solidFill>
        <a:latin typeface="+mn-lt"/>
        <a:ea typeface="宋体" pitchFamily="2" charset="-122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1200" kern="1200">
        <a:solidFill>
          <a:schemeClr val="tx1"/>
        </a:solidFill>
        <a:latin typeface="+mn-lt"/>
        <a:ea typeface="宋体" pitchFamily="2" charset="-122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1200" kern="1200">
        <a:solidFill>
          <a:schemeClr val="tx1"/>
        </a:solidFill>
        <a:latin typeface="+mn-lt"/>
        <a:ea typeface="宋体" pitchFamily="2" charset="-122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1200" kern="1200">
        <a:solidFill>
          <a:schemeClr val="tx1"/>
        </a:solidFill>
        <a:latin typeface="+mn-lt"/>
        <a:ea typeface="宋体" pitchFamily="2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幻灯片图像占位符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28674" name="备注占位符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kumimoji="0" lang="zh-CN" altLang="en-US">
              <a:latin typeface="Calibri" charset="0"/>
              <a:ea typeface="宋体" charset="0"/>
            </a:endParaRPr>
          </a:p>
        </p:txBody>
      </p:sp>
      <p:sp>
        <p:nvSpPr>
          <p:cNvPr id="28675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Calibri" charset="0"/>
                <a:ea typeface="宋体" charset="0"/>
                <a:cs typeface="Arial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Font typeface="Arial" charset="0"/>
              <a:defRPr kumimoji="1" sz="2400"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Font typeface="Arial" charset="0"/>
              <a:defRPr kumimoji="1" sz="2400"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Font typeface="Arial" charset="0"/>
              <a:defRPr kumimoji="1" sz="2400"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Font typeface="Arial" charset="0"/>
              <a:defRPr kumimoji="1" sz="2400"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9pPr>
          </a:lstStyle>
          <a:p>
            <a:fld id="{31E16F0A-6617-334B-B2C4-389CD71DD7BB}" type="slidenum">
              <a:rPr kumimoji="0" lang="fr-FR" altLang="zh-CN" sz="1200">
                <a:latin typeface="Arial" charset="0"/>
              </a:rPr>
              <a:pPr/>
              <a:t>2</a:t>
            </a:fld>
            <a:endParaRPr kumimoji="0" lang="fr-FR" altLang="zh-CN" sz="1200">
              <a:latin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noProof="1" smtClean="0"/>
              <a:t>单击此处编辑母版标题样式</a:t>
            </a:r>
            <a:endParaRPr lang="fr-FR" noProof="1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noProof="1" smtClean="0"/>
              <a:t>单击此处编辑母版副标题样式</a:t>
            </a:r>
            <a:endParaRPr lang="fr-FR" noProof="1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2E91D8-9E69-C04A-96F7-E3FFBE799446}" type="datetime1">
              <a:rPr lang="fr-FR"/>
              <a:pPr>
                <a:defRPr/>
              </a:pPr>
              <a:t>21/09/16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849AD9-1DA8-8349-9F25-8BF11136B51F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93593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 smtClean="0"/>
              <a:t>单击此处编辑母版标题样式</a:t>
            </a:r>
            <a:endParaRPr lang="fr-FR" noProof="1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noProof="1" smtClean="0"/>
              <a:t>单击此处编辑母版文本样式</a:t>
            </a:r>
          </a:p>
          <a:p>
            <a:pPr lvl="1"/>
            <a:r>
              <a:rPr lang="zh-CN" altLang="en-US" noProof="1" smtClean="0"/>
              <a:t>第二级</a:t>
            </a:r>
          </a:p>
          <a:p>
            <a:pPr lvl="2"/>
            <a:r>
              <a:rPr lang="zh-CN" altLang="en-US" noProof="1" smtClean="0"/>
              <a:t>第三级</a:t>
            </a:r>
          </a:p>
          <a:p>
            <a:pPr lvl="3"/>
            <a:r>
              <a:rPr lang="zh-CN" altLang="en-US" noProof="1" smtClean="0"/>
              <a:t>第四级</a:t>
            </a:r>
          </a:p>
          <a:p>
            <a:pPr lvl="4"/>
            <a:r>
              <a:rPr lang="zh-CN" altLang="en-US" noProof="1" smtClean="0"/>
              <a:t>第五级</a:t>
            </a:r>
            <a:endParaRPr lang="fr-FR" noProof="1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522F59-9214-F041-A9BF-2E36038ABABA}" type="datetime1">
              <a:rPr lang="fr-FR"/>
              <a:pPr>
                <a:defRPr/>
              </a:pPr>
              <a:t>21/09/16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0B39A6-918F-894F-871F-CB5E7D550C7F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148142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noProof="1" smtClean="0"/>
              <a:t>单击此处编辑母版标题样式</a:t>
            </a:r>
            <a:endParaRPr lang="fr-FR" noProof="1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noProof="1" smtClean="0"/>
              <a:t>单击此处编辑母版文本样式</a:t>
            </a:r>
          </a:p>
          <a:p>
            <a:pPr lvl="1"/>
            <a:r>
              <a:rPr lang="zh-CN" altLang="en-US" noProof="1" smtClean="0"/>
              <a:t>第二级</a:t>
            </a:r>
          </a:p>
          <a:p>
            <a:pPr lvl="2"/>
            <a:r>
              <a:rPr lang="zh-CN" altLang="en-US" noProof="1" smtClean="0"/>
              <a:t>第三级</a:t>
            </a:r>
          </a:p>
          <a:p>
            <a:pPr lvl="3"/>
            <a:r>
              <a:rPr lang="zh-CN" altLang="en-US" noProof="1" smtClean="0"/>
              <a:t>第四级</a:t>
            </a:r>
          </a:p>
          <a:p>
            <a:pPr lvl="4"/>
            <a:r>
              <a:rPr lang="zh-CN" altLang="en-US" noProof="1" smtClean="0"/>
              <a:t>第五级</a:t>
            </a:r>
            <a:endParaRPr lang="fr-FR" noProof="1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71343E-090E-B543-8B25-A9DD94365EF5}" type="datetime1">
              <a:rPr lang="fr-FR"/>
              <a:pPr>
                <a:defRPr/>
              </a:pPr>
              <a:t>21/09/16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D95C89-174A-7E41-9503-9492A05EEDA9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425950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noProof="1" smtClean="0"/>
              <a:t>单击此处编辑母版副标题样式</a:t>
            </a:r>
            <a:endParaRPr lang="zh-CN" altLang="en-US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noProof="1" smtClean="0">
                <a:solidFill>
                  <a:srgbClr val="000000"/>
                </a:solidFill>
                <a:cs typeface="宋体" charset="0"/>
              </a:defRPr>
            </a:lvl1pPr>
          </a:lstStyle>
          <a:p>
            <a:pPr>
              <a:defRPr/>
            </a:pPr>
            <a:fld id="{77C17A69-EE2A-9F4D-8831-67306EB45A4F}" type="datetime1">
              <a:rPr lang="en-US"/>
              <a:pPr>
                <a:defRPr/>
              </a:pPr>
              <a:t>21/09/16</a:t>
            </a:fld>
            <a:endParaRPr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buFont typeface="Arial" pitchFamily="34" charset="0"/>
              <a:buNone/>
              <a:defRPr noProof="1">
                <a:solidFill>
                  <a:srgbClr val="000000"/>
                </a:solidFill>
                <a:latin typeface="Calibri" pitchFamily="34" charset="0"/>
                <a:ea typeface="+mn-ea"/>
                <a:cs typeface="Arial" pitchFamily="34" charset="0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mtClean="0">
                <a:solidFill>
                  <a:srgbClr val="000000"/>
                </a:solidFill>
                <a:cs typeface="宋体" charset="0"/>
              </a:defRPr>
            </a:lvl1pPr>
          </a:lstStyle>
          <a:p>
            <a:pPr>
              <a:defRPr/>
            </a:pPr>
            <a:fld id="{A4650879-8050-4344-83F9-BE349DA2EF8F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977161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noProof="1" smtClean="0"/>
              <a:t>单击此处编辑母版文本样式</a:t>
            </a:r>
          </a:p>
          <a:p>
            <a:pPr lvl="1"/>
            <a:r>
              <a:rPr lang="zh-CN" altLang="en-US" noProof="1" smtClean="0"/>
              <a:t>第二级</a:t>
            </a:r>
          </a:p>
          <a:p>
            <a:pPr lvl="2"/>
            <a:r>
              <a:rPr lang="zh-CN" altLang="en-US" noProof="1" smtClean="0"/>
              <a:t>第三级</a:t>
            </a:r>
          </a:p>
          <a:p>
            <a:pPr lvl="3"/>
            <a:r>
              <a:rPr lang="zh-CN" altLang="en-US" noProof="1" smtClean="0"/>
              <a:t>第四级</a:t>
            </a:r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noProof="1" smtClean="0">
                <a:solidFill>
                  <a:srgbClr val="000000"/>
                </a:solidFill>
                <a:cs typeface="宋体" charset="0"/>
              </a:defRPr>
            </a:lvl1pPr>
          </a:lstStyle>
          <a:p>
            <a:pPr>
              <a:defRPr/>
            </a:pPr>
            <a:fld id="{BC1C325D-911B-A247-8768-545145949BBE}" type="datetime1">
              <a:rPr lang="en-US"/>
              <a:pPr>
                <a:defRPr/>
              </a:pPr>
              <a:t>21/09/16</a:t>
            </a:fld>
            <a:endParaRPr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buFont typeface="Arial" pitchFamily="34" charset="0"/>
              <a:buNone/>
              <a:defRPr noProof="1">
                <a:solidFill>
                  <a:srgbClr val="000000"/>
                </a:solidFill>
                <a:latin typeface="Calibri" pitchFamily="34" charset="0"/>
                <a:ea typeface="+mn-ea"/>
                <a:cs typeface="Arial" pitchFamily="34" charset="0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mtClean="0">
                <a:solidFill>
                  <a:srgbClr val="000000"/>
                </a:solidFill>
                <a:cs typeface="宋体" charset="0"/>
              </a:defRPr>
            </a:lvl1pPr>
          </a:lstStyle>
          <a:p>
            <a:pPr>
              <a:defRPr/>
            </a:pPr>
            <a:fld id="{1BA57504-5BF4-AF4D-B221-50322EC9072E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7881129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noProof="1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noProof="1" smtClean="0">
                <a:solidFill>
                  <a:srgbClr val="000000"/>
                </a:solidFill>
                <a:cs typeface="宋体" charset="0"/>
              </a:defRPr>
            </a:lvl1pPr>
          </a:lstStyle>
          <a:p>
            <a:pPr>
              <a:defRPr/>
            </a:pPr>
            <a:fld id="{8DC876FD-7D86-134C-BC12-21AA4DDFB7F6}" type="datetime1">
              <a:rPr lang="en-US"/>
              <a:pPr>
                <a:defRPr/>
              </a:pPr>
              <a:t>21/09/16</a:t>
            </a:fld>
            <a:endParaRPr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buFont typeface="Arial" pitchFamily="34" charset="0"/>
              <a:buNone/>
              <a:defRPr noProof="1">
                <a:solidFill>
                  <a:srgbClr val="000000"/>
                </a:solidFill>
                <a:latin typeface="Calibri" pitchFamily="34" charset="0"/>
                <a:ea typeface="+mn-ea"/>
                <a:cs typeface="Arial" pitchFamily="34" charset="0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mtClean="0">
                <a:solidFill>
                  <a:srgbClr val="000000"/>
                </a:solidFill>
                <a:cs typeface="宋体" charset="0"/>
              </a:defRPr>
            </a:lvl1pPr>
          </a:lstStyle>
          <a:p>
            <a:pPr>
              <a:defRPr/>
            </a:pPr>
            <a:fld id="{4C201A1F-1502-3543-BA2D-2F914713E95E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928203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noProof="1" smtClean="0"/>
              <a:t>单击此处编辑母版文本样式</a:t>
            </a:r>
          </a:p>
          <a:p>
            <a:pPr lvl="1"/>
            <a:r>
              <a:rPr lang="zh-CN" altLang="en-US" noProof="1" smtClean="0"/>
              <a:t>第二级</a:t>
            </a:r>
          </a:p>
          <a:p>
            <a:pPr lvl="2"/>
            <a:r>
              <a:rPr lang="zh-CN" altLang="en-US" noProof="1" smtClean="0"/>
              <a:t>第三级</a:t>
            </a:r>
          </a:p>
          <a:p>
            <a:pPr lvl="3"/>
            <a:r>
              <a:rPr lang="zh-CN" altLang="en-US" noProof="1" smtClean="0"/>
              <a:t>第四级</a:t>
            </a:r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noProof="1" smtClean="0"/>
              <a:t>单击此处编辑母版文本样式</a:t>
            </a:r>
          </a:p>
          <a:p>
            <a:pPr lvl="1"/>
            <a:r>
              <a:rPr lang="zh-CN" altLang="en-US" noProof="1" smtClean="0"/>
              <a:t>第二级</a:t>
            </a:r>
          </a:p>
          <a:p>
            <a:pPr lvl="2"/>
            <a:r>
              <a:rPr lang="zh-CN" altLang="en-US" noProof="1" smtClean="0"/>
              <a:t>第三级</a:t>
            </a:r>
          </a:p>
          <a:p>
            <a:pPr lvl="3"/>
            <a:r>
              <a:rPr lang="zh-CN" altLang="en-US" noProof="1" smtClean="0"/>
              <a:t>第四级</a:t>
            </a:r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noProof="1" smtClean="0">
                <a:solidFill>
                  <a:srgbClr val="000000"/>
                </a:solidFill>
                <a:cs typeface="宋体" charset="0"/>
              </a:defRPr>
            </a:lvl1pPr>
          </a:lstStyle>
          <a:p>
            <a:pPr>
              <a:defRPr/>
            </a:pPr>
            <a:fld id="{CDA72CE4-2DEE-054E-89F8-90FB7EAFA544}" type="datetime1">
              <a:rPr lang="en-US"/>
              <a:pPr>
                <a:defRPr/>
              </a:pPr>
              <a:t>21/09/16</a:t>
            </a:fld>
            <a:endParaRPr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buFont typeface="Arial" pitchFamily="34" charset="0"/>
              <a:buNone/>
              <a:defRPr noProof="1">
                <a:solidFill>
                  <a:srgbClr val="000000"/>
                </a:solidFill>
                <a:latin typeface="Calibri" pitchFamily="34" charset="0"/>
                <a:ea typeface="+mn-ea"/>
                <a:cs typeface="Arial" pitchFamily="34" charset="0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mtClean="0">
                <a:solidFill>
                  <a:srgbClr val="000000"/>
                </a:solidFill>
                <a:cs typeface="宋体" charset="0"/>
              </a:defRPr>
            </a:lvl1pPr>
          </a:lstStyle>
          <a:p>
            <a:pPr>
              <a:defRPr/>
            </a:pPr>
            <a:fld id="{F49370F1-22ED-E84C-B58A-7F9AF4E1EDCB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2256720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noProof="1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noProof="1" smtClean="0"/>
              <a:t>单击此处编辑母版文本样式</a:t>
            </a:r>
          </a:p>
          <a:p>
            <a:pPr lvl="1"/>
            <a:r>
              <a:rPr lang="zh-CN" altLang="en-US" noProof="1" smtClean="0"/>
              <a:t>第二级</a:t>
            </a:r>
          </a:p>
          <a:p>
            <a:pPr lvl="2"/>
            <a:r>
              <a:rPr lang="zh-CN" altLang="en-US" noProof="1" smtClean="0"/>
              <a:t>第三级</a:t>
            </a:r>
          </a:p>
          <a:p>
            <a:pPr lvl="3"/>
            <a:r>
              <a:rPr lang="zh-CN" altLang="en-US" noProof="1" smtClean="0"/>
              <a:t>第四级</a:t>
            </a:r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noProof="1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noProof="1" smtClean="0"/>
              <a:t>单击此处编辑母版文本样式</a:t>
            </a:r>
          </a:p>
          <a:p>
            <a:pPr lvl="1"/>
            <a:r>
              <a:rPr lang="zh-CN" altLang="en-US" noProof="1" smtClean="0"/>
              <a:t>第二级</a:t>
            </a:r>
          </a:p>
          <a:p>
            <a:pPr lvl="2"/>
            <a:r>
              <a:rPr lang="zh-CN" altLang="en-US" noProof="1" smtClean="0"/>
              <a:t>第三级</a:t>
            </a:r>
          </a:p>
          <a:p>
            <a:pPr lvl="3"/>
            <a:r>
              <a:rPr lang="zh-CN" altLang="en-US" noProof="1" smtClean="0"/>
              <a:t>第四级</a:t>
            </a:r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noProof="1" smtClean="0">
                <a:solidFill>
                  <a:srgbClr val="000000"/>
                </a:solidFill>
                <a:cs typeface="宋体" charset="0"/>
              </a:defRPr>
            </a:lvl1pPr>
          </a:lstStyle>
          <a:p>
            <a:pPr>
              <a:defRPr/>
            </a:pPr>
            <a:fld id="{7EE9AF52-F9BA-7245-AD60-DE5E7857F580}" type="datetime1">
              <a:rPr lang="en-US"/>
              <a:pPr>
                <a:defRPr/>
              </a:pPr>
              <a:t>21/09/16</a:t>
            </a:fld>
            <a:endParaRPr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buFont typeface="Arial" pitchFamily="34" charset="0"/>
              <a:buNone/>
              <a:defRPr noProof="1">
                <a:solidFill>
                  <a:srgbClr val="000000"/>
                </a:solidFill>
                <a:latin typeface="Calibri" pitchFamily="34" charset="0"/>
                <a:ea typeface="+mn-ea"/>
                <a:cs typeface="Arial" pitchFamily="34" charset="0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mtClean="0">
                <a:solidFill>
                  <a:srgbClr val="000000"/>
                </a:solidFill>
                <a:cs typeface="宋体" charset="0"/>
              </a:defRPr>
            </a:lvl1pPr>
          </a:lstStyle>
          <a:p>
            <a:pPr>
              <a:defRPr/>
            </a:pPr>
            <a:fld id="{68583D41-09C6-3746-830F-8A9CCA76DBA9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5653424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noProof="1" smtClean="0">
                <a:solidFill>
                  <a:srgbClr val="000000"/>
                </a:solidFill>
                <a:cs typeface="宋体" charset="0"/>
              </a:defRPr>
            </a:lvl1pPr>
          </a:lstStyle>
          <a:p>
            <a:pPr>
              <a:defRPr/>
            </a:pPr>
            <a:fld id="{B6144332-7744-E247-9581-B1027D8BDAB3}" type="datetime1">
              <a:rPr lang="en-US"/>
              <a:pPr>
                <a:defRPr/>
              </a:pPr>
              <a:t>21/09/16</a:t>
            </a:fld>
            <a:endParaRPr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buFont typeface="Arial" pitchFamily="34" charset="0"/>
              <a:buNone/>
              <a:defRPr noProof="1">
                <a:solidFill>
                  <a:srgbClr val="000000"/>
                </a:solidFill>
                <a:latin typeface="Calibri" pitchFamily="34" charset="0"/>
                <a:ea typeface="+mn-ea"/>
                <a:cs typeface="Arial" pitchFamily="34" charset="0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mtClean="0">
                <a:solidFill>
                  <a:srgbClr val="000000"/>
                </a:solidFill>
                <a:cs typeface="宋体" charset="0"/>
              </a:defRPr>
            </a:lvl1pPr>
          </a:lstStyle>
          <a:p>
            <a:pPr>
              <a:defRPr/>
            </a:pPr>
            <a:fld id="{CC5038D6-E492-534C-88E7-E2D3DA299F77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5416010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noProof="1" smtClean="0">
                <a:solidFill>
                  <a:srgbClr val="000000"/>
                </a:solidFill>
                <a:cs typeface="宋体" charset="0"/>
              </a:defRPr>
            </a:lvl1pPr>
          </a:lstStyle>
          <a:p>
            <a:pPr>
              <a:defRPr/>
            </a:pPr>
            <a:fld id="{F0D1DC36-5048-8541-87CB-17EAC96D57B1}" type="datetime1">
              <a:rPr lang="en-US"/>
              <a:pPr>
                <a:defRPr/>
              </a:pPr>
              <a:t>21/09/16</a:t>
            </a:fld>
            <a:endParaRPr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buFont typeface="Arial" pitchFamily="34" charset="0"/>
              <a:buNone/>
              <a:defRPr noProof="1">
                <a:solidFill>
                  <a:srgbClr val="000000"/>
                </a:solidFill>
                <a:latin typeface="Calibri" pitchFamily="34" charset="0"/>
                <a:ea typeface="+mn-ea"/>
                <a:cs typeface="Arial" pitchFamily="34" charset="0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mtClean="0">
                <a:solidFill>
                  <a:srgbClr val="000000"/>
                </a:solidFill>
                <a:cs typeface="宋体" charset="0"/>
              </a:defRPr>
            </a:lvl1pPr>
          </a:lstStyle>
          <a:p>
            <a:pPr>
              <a:defRPr/>
            </a:pPr>
            <a:fld id="{BBA96092-032B-4441-A462-8BFAE6661C13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9799644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noProof="1" smtClean="0"/>
              <a:t>单击此处编辑母版文本样式</a:t>
            </a:r>
          </a:p>
          <a:p>
            <a:pPr lvl="1"/>
            <a:r>
              <a:rPr lang="zh-CN" altLang="en-US" noProof="1" smtClean="0"/>
              <a:t>第二级</a:t>
            </a:r>
          </a:p>
          <a:p>
            <a:pPr lvl="2"/>
            <a:r>
              <a:rPr lang="zh-CN" altLang="en-US" noProof="1" smtClean="0"/>
              <a:t>第三级</a:t>
            </a:r>
          </a:p>
          <a:p>
            <a:pPr lvl="3"/>
            <a:r>
              <a:rPr lang="zh-CN" altLang="en-US" noProof="1" smtClean="0"/>
              <a:t>第四级</a:t>
            </a:r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noProof="1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noProof="1" smtClean="0">
                <a:solidFill>
                  <a:srgbClr val="000000"/>
                </a:solidFill>
                <a:cs typeface="宋体" charset="0"/>
              </a:defRPr>
            </a:lvl1pPr>
          </a:lstStyle>
          <a:p>
            <a:pPr>
              <a:defRPr/>
            </a:pPr>
            <a:fld id="{357AF4FE-4EF6-7348-92D8-626D82F25F42}" type="datetime1">
              <a:rPr lang="en-US"/>
              <a:pPr>
                <a:defRPr/>
              </a:pPr>
              <a:t>21/09/16</a:t>
            </a:fld>
            <a:endParaRPr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buFont typeface="Arial" pitchFamily="34" charset="0"/>
              <a:buNone/>
              <a:defRPr noProof="1">
                <a:solidFill>
                  <a:srgbClr val="000000"/>
                </a:solidFill>
                <a:latin typeface="Calibri" pitchFamily="34" charset="0"/>
                <a:ea typeface="+mn-ea"/>
                <a:cs typeface="Arial" pitchFamily="34" charset="0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mtClean="0">
                <a:solidFill>
                  <a:srgbClr val="000000"/>
                </a:solidFill>
                <a:cs typeface="宋体" charset="0"/>
              </a:defRPr>
            </a:lvl1pPr>
          </a:lstStyle>
          <a:p>
            <a:pPr>
              <a:defRPr/>
            </a:pPr>
            <a:fld id="{00805A92-9136-674E-84C5-FB0040881342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575654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 smtClean="0"/>
              <a:t>单击此处编辑母版标题样式</a:t>
            </a:r>
            <a:endParaRPr lang="fr-FR" noProof="1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noProof="1" smtClean="0"/>
              <a:t>单击此处编辑母版文本样式</a:t>
            </a:r>
          </a:p>
          <a:p>
            <a:pPr lvl="1"/>
            <a:r>
              <a:rPr lang="zh-CN" altLang="en-US" noProof="1" smtClean="0"/>
              <a:t>第二级</a:t>
            </a:r>
          </a:p>
          <a:p>
            <a:pPr lvl="2"/>
            <a:r>
              <a:rPr lang="zh-CN" altLang="en-US" noProof="1" smtClean="0"/>
              <a:t>第三级</a:t>
            </a:r>
          </a:p>
          <a:p>
            <a:pPr lvl="3"/>
            <a:r>
              <a:rPr lang="zh-CN" altLang="en-US" noProof="1" smtClean="0"/>
              <a:t>第四级</a:t>
            </a:r>
          </a:p>
          <a:p>
            <a:pPr lvl="4"/>
            <a:r>
              <a:rPr lang="zh-CN" altLang="en-US" noProof="1" smtClean="0"/>
              <a:t>第五级</a:t>
            </a:r>
            <a:endParaRPr lang="fr-FR" noProof="1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C00789-1D5A-4947-AB3D-0C1860524BB6}" type="datetime1">
              <a:rPr lang="fr-FR"/>
              <a:pPr>
                <a:defRPr/>
              </a:pPr>
              <a:t>21/09/16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029CD2-4AB6-994D-BD3A-7E4CC835C047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9843149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noProof="1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noProof="1" smtClean="0">
                <a:solidFill>
                  <a:srgbClr val="000000"/>
                </a:solidFill>
                <a:cs typeface="宋体" charset="0"/>
              </a:defRPr>
            </a:lvl1pPr>
          </a:lstStyle>
          <a:p>
            <a:pPr>
              <a:defRPr/>
            </a:pPr>
            <a:fld id="{368AAE33-1DC1-AA48-940B-FF3AF3920DAE}" type="datetime1">
              <a:rPr lang="en-US"/>
              <a:pPr>
                <a:defRPr/>
              </a:pPr>
              <a:t>21/09/16</a:t>
            </a:fld>
            <a:endParaRPr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buFont typeface="Arial" pitchFamily="34" charset="0"/>
              <a:buNone/>
              <a:defRPr noProof="1">
                <a:solidFill>
                  <a:srgbClr val="000000"/>
                </a:solidFill>
                <a:latin typeface="Calibri" pitchFamily="34" charset="0"/>
                <a:ea typeface="+mn-ea"/>
                <a:cs typeface="Arial" pitchFamily="34" charset="0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mtClean="0">
                <a:solidFill>
                  <a:srgbClr val="000000"/>
                </a:solidFill>
                <a:cs typeface="宋体" charset="0"/>
              </a:defRPr>
            </a:lvl1pPr>
          </a:lstStyle>
          <a:p>
            <a:pPr>
              <a:defRPr/>
            </a:pPr>
            <a:fld id="{D818286D-3B4A-B545-8FE5-D06A58EF6A11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8818786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noProof="1" smtClean="0"/>
              <a:t>单击此处编辑母版文本样式</a:t>
            </a:r>
          </a:p>
          <a:p>
            <a:pPr lvl="1"/>
            <a:r>
              <a:rPr lang="zh-CN" altLang="en-US" noProof="1" smtClean="0"/>
              <a:t>第二级</a:t>
            </a:r>
          </a:p>
          <a:p>
            <a:pPr lvl="2"/>
            <a:r>
              <a:rPr lang="zh-CN" altLang="en-US" noProof="1" smtClean="0"/>
              <a:t>第三级</a:t>
            </a:r>
          </a:p>
          <a:p>
            <a:pPr lvl="3"/>
            <a:r>
              <a:rPr lang="zh-CN" altLang="en-US" noProof="1" smtClean="0"/>
              <a:t>第四级</a:t>
            </a:r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noProof="1" smtClean="0">
                <a:solidFill>
                  <a:srgbClr val="000000"/>
                </a:solidFill>
                <a:cs typeface="宋体" charset="0"/>
              </a:defRPr>
            </a:lvl1pPr>
          </a:lstStyle>
          <a:p>
            <a:pPr>
              <a:defRPr/>
            </a:pPr>
            <a:fld id="{A121B29D-B1DB-F64E-B3CD-DF04B13868D8}" type="datetime1">
              <a:rPr lang="en-US"/>
              <a:pPr>
                <a:defRPr/>
              </a:pPr>
              <a:t>21/09/16</a:t>
            </a:fld>
            <a:endParaRPr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buFont typeface="Arial" pitchFamily="34" charset="0"/>
              <a:buNone/>
              <a:defRPr noProof="1">
                <a:solidFill>
                  <a:srgbClr val="000000"/>
                </a:solidFill>
                <a:latin typeface="Calibri" pitchFamily="34" charset="0"/>
                <a:ea typeface="+mn-ea"/>
                <a:cs typeface="Arial" pitchFamily="34" charset="0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mtClean="0">
                <a:solidFill>
                  <a:srgbClr val="000000"/>
                </a:solidFill>
                <a:cs typeface="宋体" charset="0"/>
              </a:defRPr>
            </a:lvl1pPr>
          </a:lstStyle>
          <a:p>
            <a:pPr>
              <a:defRPr/>
            </a:pPr>
            <a:fld id="{E06D42B2-587D-924C-81DB-90A66EA458C0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7011219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noProof="1" smtClean="0"/>
              <a:t>单击此处编辑母版文本样式</a:t>
            </a:r>
          </a:p>
          <a:p>
            <a:pPr lvl="1"/>
            <a:r>
              <a:rPr lang="zh-CN" altLang="en-US" noProof="1" smtClean="0"/>
              <a:t>第二级</a:t>
            </a:r>
          </a:p>
          <a:p>
            <a:pPr lvl="2"/>
            <a:r>
              <a:rPr lang="zh-CN" altLang="en-US" noProof="1" smtClean="0"/>
              <a:t>第三级</a:t>
            </a:r>
          </a:p>
          <a:p>
            <a:pPr lvl="3"/>
            <a:r>
              <a:rPr lang="zh-CN" altLang="en-US" noProof="1" smtClean="0"/>
              <a:t>第四级</a:t>
            </a:r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noProof="1" smtClean="0">
                <a:solidFill>
                  <a:srgbClr val="000000"/>
                </a:solidFill>
                <a:cs typeface="宋体" charset="0"/>
              </a:defRPr>
            </a:lvl1pPr>
          </a:lstStyle>
          <a:p>
            <a:pPr>
              <a:defRPr/>
            </a:pPr>
            <a:fld id="{9E109B64-3002-7747-8B36-80063D62087C}" type="datetime1">
              <a:rPr lang="en-US"/>
              <a:pPr>
                <a:defRPr/>
              </a:pPr>
              <a:t>21/09/16</a:t>
            </a:fld>
            <a:endParaRPr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buFont typeface="Arial" pitchFamily="34" charset="0"/>
              <a:buNone/>
              <a:defRPr noProof="1">
                <a:solidFill>
                  <a:srgbClr val="000000"/>
                </a:solidFill>
                <a:latin typeface="Calibri" pitchFamily="34" charset="0"/>
                <a:ea typeface="+mn-ea"/>
                <a:cs typeface="Arial" pitchFamily="34" charset="0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mtClean="0">
                <a:solidFill>
                  <a:srgbClr val="000000"/>
                </a:solidFill>
                <a:cs typeface="宋体" charset="0"/>
              </a:defRPr>
            </a:lvl1pPr>
          </a:lstStyle>
          <a:p>
            <a:pPr>
              <a:defRPr/>
            </a:pPr>
            <a:fld id="{A46C89CE-4868-DA4B-A25E-C4B9DCBAFCE9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232502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noProof="1" smtClean="0"/>
              <a:t>单击此处编辑母版标题样式</a:t>
            </a:r>
            <a:endParaRPr lang="fr-FR" noProof="1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noProof="1" smtClean="0"/>
              <a:t>单击此处编辑母版文本样式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12813B-B130-CB4E-8D5A-914E639FF6E8}" type="datetime1">
              <a:rPr lang="fr-FR"/>
              <a:pPr>
                <a:defRPr/>
              </a:pPr>
              <a:t>21/09/16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374C19-FE9B-D04E-9B7D-DD868F34A13C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284598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 smtClean="0"/>
              <a:t>单击此处编辑母版标题样式</a:t>
            </a:r>
            <a:endParaRPr lang="fr-FR" noProof="1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noProof="1" smtClean="0"/>
              <a:t>单击此处编辑母版文本样式</a:t>
            </a:r>
          </a:p>
          <a:p>
            <a:pPr lvl="1"/>
            <a:r>
              <a:rPr lang="zh-CN" altLang="en-US" noProof="1" smtClean="0"/>
              <a:t>第二级</a:t>
            </a:r>
          </a:p>
          <a:p>
            <a:pPr lvl="2"/>
            <a:r>
              <a:rPr lang="zh-CN" altLang="en-US" noProof="1" smtClean="0"/>
              <a:t>第三级</a:t>
            </a:r>
          </a:p>
          <a:p>
            <a:pPr lvl="3"/>
            <a:r>
              <a:rPr lang="zh-CN" altLang="en-US" noProof="1" smtClean="0"/>
              <a:t>第四级</a:t>
            </a:r>
          </a:p>
          <a:p>
            <a:pPr lvl="4"/>
            <a:r>
              <a:rPr lang="zh-CN" altLang="en-US" noProof="1" smtClean="0"/>
              <a:t>第五级</a:t>
            </a:r>
            <a:endParaRPr lang="fr-FR" noProof="1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noProof="1" smtClean="0"/>
              <a:t>单击此处编辑母版文本样式</a:t>
            </a:r>
          </a:p>
          <a:p>
            <a:pPr lvl="1"/>
            <a:r>
              <a:rPr lang="zh-CN" altLang="en-US" noProof="1" smtClean="0"/>
              <a:t>第二级</a:t>
            </a:r>
          </a:p>
          <a:p>
            <a:pPr lvl="2"/>
            <a:r>
              <a:rPr lang="zh-CN" altLang="en-US" noProof="1" smtClean="0"/>
              <a:t>第三级</a:t>
            </a:r>
          </a:p>
          <a:p>
            <a:pPr lvl="3"/>
            <a:r>
              <a:rPr lang="zh-CN" altLang="en-US" noProof="1" smtClean="0"/>
              <a:t>第四级</a:t>
            </a:r>
          </a:p>
          <a:p>
            <a:pPr lvl="4"/>
            <a:r>
              <a:rPr lang="zh-CN" altLang="en-US" noProof="1" smtClean="0"/>
              <a:t>第五级</a:t>
            </a:r>
            <a:endParaRPr lang="fr-FR" noProof="1"/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C28DD2-A9C0-0743-BB42-F4A717EDBF99}" type="datetime1">
              <a:rPr lang="fr-FR"/>
              <a:pPr>
                <a:defRPr/>
              </a:pPr>
              <a:t>21/09/16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921A24-BC38-8D46-932E-640F1E26EAF1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087218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noProof="1" smtClean="0"/>
              <a:t>单击此处编辑母版标题样式</a:t>
            </a:r>
            <a:endParaRPr lang="fr-FR" noProof="1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noProof="1" smtClean="0"/>
              <a:t>单击此处编辑母版文本样式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noProof="1" smtClean="0"/>
              <a:t>单击此处编辑母版文本样式</a:t>
            </a:r>
          </a:p>
          <a:p>
            <a:pPr lvl="1"/>
            <a:r>
              <a:rPr lang="zh-CN" altLang="en-US" noProof="1" smtClean="0"/>
              <a:t>第二级</a:t>
            </a:r>
          </a:p>
          <a:p>
            <a:pPr lvl="2"/>
            <a:r>
              <a:rPr lang="zh-CN" altLang="en-US" noProof="1" smtClean="0"/>
              <a:t>第三级</a:t>
            </a:r>
          </a:p>
          <a:p>
            <a:pPr lvl="3"/>
            <a:r>
              <a:rPr lang="zh-CN" altLang="en-US" noProof="1" smtClean="0"/>
              <a:t>第四级</a:t>
            </a:r>
          </a:p>
          <a:p>
            <a:pPr lvl="4"/>
            <a:r>
              <a:rPr lang="zh-CN" altLang="en-US" noProof="1" smtClean="0"/>
              <a:t>第五级</a:t>
            </a:r>
            <a:endParaRPr lang="fr-FR" noProof="1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noProof="1" smtClean="0"/>
              <a:t>单击此处编辑母版文本样式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noProof="1" smtClean="0"/>
              <a:t>单击此处编辑母版文本样式</a:t>
            </a:r>
          </a:p>
          <a:p>
            <a:pPr lvl="1"/>
            <a:r>
              <a:rPr lang="zh-CN" altLang="en-US" noProof="1" smtClean="0"/>
              <a:t>第二级</a:t>
            </a:r>
          </a:p>
          <a:p>
            <a:pPr lvl="2"/>
            <a:r>
              <a:rPr lang="zh-CN" altLang="en-US" noProof="1" smtClean="0"/>
              <a:t>第三级</a:t>
            </a:r>
          </a:p>
          <a:p>
            <a:pPr lvl="3"/>
            <a:r>
              <a:rPr lang="zh-CN" altLang="en-US" noProof="1" smtClean="0"/>
              <a:t>第四级</a:t>
            </a:r>
          </a:p>
          <a:p>
            <a:pPr lvl="4"/>
            <a:r>
              <a:rPr lang="zh-CN" altLang="en-US" noProof="1" smtClean="0"/>
              <a:t>第五级</a:t>
            </a:r>
            <a:endParaRPr lang="fr-FR" noProof="1"/>
          </a:p>
        </p:txBody>
      </p:sp>
      <p:sp>
        <p:nvSpPr>
          <p:cNvPr id="7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E9D5B4-5A5F-1F4C-AA6F-232EBECDD95D}" type="datetime1">
              <a:rPr lang="fr-FR"/>
              <a:pPr>
                <a:defRPr/>
              </a:pPr>
              <a:t>21/09/16</a:t>
            </a:fld>
            <a:endParaRPr lang="fr-FR"/>
          </a:p>
        </p:txBody>
      </p:sp>
      <p:sp>
        <p:nvSpPr>
          <p:cNvPr id="8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9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72E12E-6B60-6A48-A523-C2D657A26853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024543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 smtClean="0"/>
              <a:t>单击此处编辑母版标题样式</a:t>
            </a:r>
            <a:endParaRPr lang="fr-FR" noProof="1"/>
          </a:p>
        </p:txBody>
      </p:sp>
      <p:sp>
        <p:nvSpPr>
          <p:cNvPr id="3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DAFA5C-D40A-5C4F-8FEB-C37E653CA256}" type="datetime1">
              <a:rPr lang="fr-FR"/>
              <a:pPr>
                <a:defRPr/>
              </a:pPr>
              <a:t>21/09/16</a:t>
            </a:fld>
            <a:endParaRPr lang="fr-FR"/>
          </a:p>
        </p:txBody>
      </p:sp>
      <p:sp>
        <p:nvSpPr>
          <p:cNvPr id="4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5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3C82CE-7D85-0C46-BF02-C907B9231839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92090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B80531-49B0-394D-A637-7DD125DD054E}" type="datetime1">
              <a:rPr lang="fr-FR"/>
              <a:pPr>
                <a:defRPr/>
              </a:pPr>
              <a:t>21/09/16</a:t>
            </a:fld>
            <a:endParaRPr lang="fr-FR"/>
          </a:p>
        </p:txBody>
      </p:sp>
      <p:sp>
        <p:nvSpPr>
          <p:cNvPr id="3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4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CE574B-C259-2D43-8A86-23219CB7AB28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117016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noProof="1" smtClean="0"/>
              <a:t>单击此处编辑母版标题样式</a:t>
            </a:r>
            <a:endParaRPr lang="fr-FR" noProof="1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noProof="1" smtClean="0"/>
              <a:t>单击此处编辑母版文本样式</a:t>
            </a:r>
          </a:p>
          <a:p>
            <a:pPr lvl="1"/>
            <a:r>
              <a:rPr lang="zh-CN" altLang="en-US" noProof="1" smtClean="0"/>
              <a:t>第二级</a:t>
            </a:r>
          </a:p>
          <a:p>
            <a:pPr lvl="2"/>
            <a:r>
              <a:rPr lang="zh-CN" altLang="en-US" noProof="1" smtClean="0"/>
              <a:t>第三级</a:t>
            </a:r>
          </a:p>
          <a:p>
            <a:pPr lvl="3"/>
            <a:r>
              <a:rPr lang="zh-CN" altLang="en-US" noProof="1" smtClean="0"/>
              <a:t>第四级</a:t>
            </a:r>
          </a:p>
          <a:p>
            <a:pPr lvl="4"/>
            <a:r>
              <a:rPr lang="zh-CN" altLang="en-US" noProof="1" smtClean="0"/>
              <a:t>第五级</a:t>
            </a:r>
            <a:endParaRPr lang="fr-FR" noProof="1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noProof="1" smtClean="0"/>
              <a:t>单击此处编辑母版文本样式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8F8C86-F2CA-2843-9A8E-A16609A7DB99}" type="datetime1">
              <a:rPr lang="fr-FR"/>
              <a:pPr>
                <a:defRPr/>
              </a:pPr>
              <a:t>21/09/16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7354F2-04C0-C145-ACAB-710DF8D21C8F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193587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noProof="1" smtClean="0"/>
              <a:t>单击此处编辑母版标题样式</a:t>
            </a:r>
            <a:endParaRPr lang="fr-FR" noProof="1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noProof="1" smtClean="0"/>
              <a:t>单击此处编辑母版文本样式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3A389C-3650-BB40-8F4D-4DD41DDB03F0}" type="datetime1">
              <a:rPr lang="fr-FR"/>
              <a:pPr>
                <a:defRPr/>
              </a:pPr>
              <a:t>21/09/16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5EF69D-DAD2-1A44-AEE6-403C3E62BE41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267599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3" Type="http://schemas.openxmlformats.org/officeDocument/2006/relationships/image" Target="../media/image1.jpeg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ce réservé du titre 1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zh-CN"/>
              <a:t>Cliquez pour modifier le style du titre</a:t>
            </a:r>
          </a:p>
        </p:txBody>
      </p:sp>
      <p:sp>
        <p:nvSpPr>
          <p:cNvPr id="1027" name="Espace réservé du texte 2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zh-CN"/>
              <a:t>Cliquez pour modifier les styles du texte du masque</a:t>
            </a:r>
          </a:p>
          <a:p>
            <a:pPr lvl="1"/>
            <a:r>
              <a:rPr lang="fr-FR" altLang="zh-CN"/>
              <a:t>Deuxième niveau</a:t>
            </a:r>
          </a:p>
          <a:p>
            <a:pPr lvl="2"/>
            <a:r>
              <a:rPr lang="fr-FR" altLang="zh-CN"/>
              <a:t>Troisième niveau</a:t>
            </a:r>
          </a:p>
          <a:p>
            <a:pPr lvl="3"/>
            <a:r>
              <a:rPr lang="fr-FR" altLang="zh-CN"/>
              <a:t>Quatrième niveau</a:t>
            </a:r>
          </a:p>
          <a:p>
            <a:pPr lvl="4"/>
            <a:r>
              <a:rPr lang="fr-FR" altLang="zh-CN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B2680A5C-F1D4-9C47-B293-FDDA61A6F154}" type="datetime1">
              <a:rPr lang="fr-FR"/>
              <a:pPr>
                <a:defRPr/>
              </a:pPr>
              <a:t>21/09/16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buFont typeface="Arial" pitchFamily="34" charset="0"/>
              <a:buNone/>
              <a:defRPr sz="1200">
                <a:solidFill>
                  <a:srgbClr val="898989"/>
                </a:solidFill>
                <a:latin typeface="Calibri" pitchFamily="34" charset="0"/>
                <a:ea typeface="+mn-ea"/>
                <a:cs typeface="Arial" pitchFamily="34" charset="0"/>
              </a:defRPr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6FD7E069-144B-0B46-995B-9682D130E6D0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9" r:id="rId1"/>
    <p:sldLayoutId id="2147483750" r:id="rId2"/>
    <p:sldLayoutId id="2147483751" r:id="rId3"/>
    <p:sldLayoutId id="2147483752" r:id="rId4"/>
    <p:sldLayoutId id="2147483753" r:id="rId5"/>
    <p:sldLayoutId id="2147483754" r:id="rId6"/>
    <p:sldLayoutId id="2147483755" r:id="rId7"/>
    <p:sldLayoutId id="2147483756" r:id="rId8"/>
    <p:sldLayoutId id="2147483757" r:id="rId9"/>
    <p:sldLayoutId id="2147483758" r:id="rId10"/>
    <p:sldLayoutId id="21474837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宋体" pitchFamily="2" charset="-122"/>
          <a:cs typeface="宋体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宋体" pitchFamily="2" charset="-122"/>
          <a:cs typeface="宋体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宋体" pitchFamily="2" charset="-122"/>
          <a:cs typeface="宋体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宋体" pitchFamily="2" charset="-122"/>
          <a:cs typeface="宋体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宋体" pitchFamily="2" charset="-122"/>
          <a:cs typeface="宋体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3200" kern="1200">
          <a:solidFill>
            <a:schemeClr val="tx1"/>
          </a:solidFill>
          <a:latin typeface="+mn-lt"/>
          <a:ea typeface="宋体" pitchFamily="2" charset="-122"/>
          <a:cs typeface="宋体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2800" kern="1200">
          <a:solidFill>
            <a:schemeClr val="tx1"/>
          </a:solidFill>
          <a:latin typeface="+mn-lt"/>
          <a:ea typeface="宋体" pitchFamily="2" charset="-122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2400" kern="1200">
          <a:solidFill>
            <a:schemeClr val="tx1"/>
          </a:solidFill>
          <a:latin typeface="+mn-lt"/>
          <a:ea typeface="宋体" pitchFamily="2" charset="-122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2000" kern="1200">
          <a:solidFill>
            <a:schemeClr val="tx1"/>
          </a:solidFill>
          <a:latin typeface="+mn-lt"/>
          <a:ea typeface="宋体" pitchFamily="2" charset="-122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umimoji="1" sz="2000" kern="1200">
          <a:solidFill>
            <a:schemeClr val="tx1"/>
          </a:solidFill>
          <a:latin typeface="+mn-lt"/>
          <a:ea typeface="宋体" pitchFamily="2" charset="-122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文本占位符 2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pic>
        <p:nvPicPr>
          <p:cNvPr id="13315" name="图片 6" descr="logo.jpg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29500" y="214313"/>
            <a:ext cx="1228725" cy="785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9" name="直接连接符 8"/>
          <p:cNvCxnSpPr/>
          <p:nvPr/>
        </p:nvCxnSpPr>
        <p:spPr>
          <a:xfrm>
            <a:off x="500063" y="1000125"/>
            <a:ext cx="821531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0" r:id="rId1"/>
    <p:sldLayoutId id="2147483761" r:id="rId2"/>
    <p:sldLayoutId id="2147483762" r:id="rId3"/>
    <p:sldLayoutId id="2147483763" r:id="rId4"/>
    <p:sldLayoutId id="2147483764" r:id="rId5"/>
    <p:sldLayoutId id="2147483765" r:id="rId6"/>
    <p:sldLayoutId id="2147483766" r:id="rId7"/>
    <p:sldLayoutId id="2147483767" r:id="rId8"/>
    <p:sldLayoutId id="2147483768" r:id="rId9"/>
    <p:sldLayoutId id="2147483769" r:id="rId10"/>
    <p:sldLayoutId id="2147483770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宋体" pitchFamily="2" charset="-122"/>
          <a:cs typeface="宋体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宋体" pitchFamily="2" charset="-122"/>
          <a:cs typeface="宋体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宋体" pitchFamily="2" charset="-122"/>
          <a:cs typeface="宋体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宋体" pitchFamily="2" charset="-122"/>
          <a:cs typeface="宋体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宋体" pitchFamily="2" charset="-122"/>
          <a:cs typeface="宋体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3200" kern="1200">
          <a:solidFill>
            <a:schemeClr val="tx1"/>
          </a:solidFill>
          <a:latin typeface="+mn-lt"/>
          <a:ea typeface="宋体" pitchFamily="2" charset="-122"/>
          <a:cs typeface="宋体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2800" kern="1200">
          <a:solidFill>
            <a:schemeClr val="tx1"/>
          </a:solidFill>
          <a:latin typeface="+mn-lt"/>
          <a:ea typeface="宋体" pitchFamily="2" charset="-122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2400" kern="1200">
          <a:solidFill>
            <a:schemeClr val="tx1"/>
          </a:solidFill>
          <a:latin typeface="+mn-lt"/>
          <a:ea typeface="宋体" pitchFamily="2" charset="-122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2000" kern="1200">
          <a:solidFill>
            <a:schemeClr val="tx1"/>
          </a:solidFill>
          <a:latin typeface="+mn-lt"/>
          <a:ea typeface="宋体" pitchFamily="2" charset="-122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umimoji="1" sz="2000" kern="1200">
          <a:solidFill>
            <a:schemeClr val="tx1"/>
          </a:solidFill>
          <a:latin typeface="+mn-lt"/>
          <a:ea typeface="宋体" pitchFamily="2" charset="-122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2.jpeg"/><Relationship Id="rId3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4" Type="http://schemas.openxmlformats.org/officeDocument/2006/relationships/diagramLayout" Target="../diagrams/layout1.xml"/><Relationship Id="rId5" Type="http://schemas.openxmlformats.org/officeDocument/2006/relationships/diagramQuickStyle" Target="../diagrams/quickStyle1.xml"/><Relationship Id="rId6" Type="http://schemas.openxmlformats.org/officeDocument/2006/relationships/diagramColors" Target="../diagrams/colors1.xml"/><Relationship Id="rId7" Type="http://schemas.microsoft.com/office/2007/relationships/diagramDrawing" Target="../diagrams/drawing1.xml"/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5" name="图片 4" descr="logo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9300" y="1011238"/>
            <a:ext cx="2749550" cy="2316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626" name="副标题 2"/>
          <p:cNvSpPr txBox="1">
            <a:spLocks noChangeArrowheads="1"/>
          </p:cNvSpPr>
          <p:nvPr/>
        </p:nvSpPr>
        <p:spPr bwMode="auto">
          <a:xfrm>
            <a:off x="777875" y="3140968"/>
            <a:ext cx="7527925" cy="3176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>
              <a:defRPr kumimoji="1" sz="2400">
                <a:solidFill>
                  <a:schemeClr val="tx1"/>
                </a:solidFill>
                <a:latin typeface="Calibri" charset="0"/>
                <a:ea typeface="宋体" charset="0"/>
                <a:cs typeface="Arial" charset="0"/>
              </a:defRPr>
            </a:lvl1pPr>
            <a:lvl2pPr marL="742950" indent="-285750" defTabSz="457200">
              <a:defRPr kumimoji="1" sz="2400"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2pPr>
            <a:lvl3pPr marL="1143000" indent="-228600" defTabSz="457200">
              <a:defRPr kumimoji="1" sz="2400"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3pPr>
            <a:lvl4pPr marL="1600200" indent="-228600" defTabSz="457200">
              <a:defRPr kumimoji="1" sz="2400"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4pPr>
            <a:lvl5pPr marL="2057400" indent="-228600" defTabSz="457200">
              <a:defRPr kumimoji="1" sz="2400"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Font typeface="Arial" charset="0"/>
              <a:defRPr kumimoji="1" sz="2400"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Font typeface="Arial" charset="0"/>
              <a:defRPr kumimoji="1" sz="2400"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Font typeface="Arial" charset="0"/>
              <a:defRPr kumimoji="1" sz="2400"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Font typeface="Arial" charset="0"/>
              <a:defRPr kumimoji="1" sz="2400"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9pPr>
          </a:lstStyle>
          <a:p>
            <a:pPr algn="ctr"/>
            <a:r>
              <a:rPr kumimoji="0" lang="en-US" altLang="zh-CN" b="1" dirty="0" smtClean="0">
                <a:solidFill>
                  <a:srgbClr val="254061"/>
                </a:solidFill>
                <a:latin typeface="Times New Roman" charset="0"/>
                <a:cs typeface="Times New Roman" charset="0"/>
              </a:rPr>
              <a:t>China’s</a:t>
            </a:r>
            <a:r>
              <a:rPr kumimoji="0" lang="zh-CN" altLang="en-US" b="1" dirty="0" smtClean="0">
                <a:solidFill>
                  <a:srgbClr val="254061"/>
                </a:solidFill>
                <a:latin typeface="Times New Roman" charset="0"/>
                <a:cs typeface="Times New Roman" charset="0"/>
              </a:rPr>
              <a:t> </a:t>
            </a:r>
            <a:r>
              <a:rPr kumimoji="0" lang="en-US" altLang="zh-CN" b="1" dirty="0" smtClean="0">
                <a:solidFill>
                  <a:srgbClr val="254061"/>
                </a:solidFill>
                <a:latin typeface="Times New Roman" charset="0"/>
                <a:cs typeface="Times New Roman" charset="0"/>
              </a:rPr>
              <a:t>Reform</a:t>
            </a:r>
            <a:r>
              <a:rPr kumimoji="0" lang="zh-CN" altLang="en-US" b="1" dirty="0" smtClean="0">
                <a:solidFill>
                  <a:srgbClr val="254061"/>
                </a:solidFill>
                <a:latin typeface="Times New Roman" charset="0"/>
                <a:cs typeface="Times New Roman" charset="0"/>
              </a:rPr>
              <a:t> </a:t>
            </a:r>
            <a:r>
              <a:rPr kumimoji="0" lang="en-US" altLang="zh-CN" b="1" dirty="0" smtClean="0">
                <a:solidFill>
                  <a:srgbClr val="254061"/>
                </a:solidFill>
                <a:latin typeface="Times New Roman" charset="0"/>
                <a:cs typeface="Times New Roman" charset="0"/>
              </a:rPr>
              <a:t>on</a:t>
            </a:r>
            <a:r>
              <a:rPr kumimoji="0" lang="zh-CN" altLang="en-US" b="1" dirty="0" smtClean="0">
                <a:solidFill>
                  <a:srgbClr val="254061"/>
                </a:solidFill>
                <a:latin typeface="Times New Roman" charset="0"/>
                <a:cs typeface="Times New Roman" charset="0"/>
              </a:rPr>
              <a:t> </a:t>
            </a:r>
            <a:r>
              <a:rPr kumimoji="0" lang="en-US" altLang="zh-CN" b="1" dirty="0" smtClean="0">
                <a:solidFill>
                  <a:srgbClr val="254061"/>
                </a:solidFill>
                <a:latin typeface="Times New Roman" charset="0"/>
                <a:cs typeface="Times New Roman" charset="0"/>
              </a:rPr>
              <a:t>Pension</a:t>
            </a:r>
            <a:r>
              <a:rPr kumimoji="0" lang="zh-CN" altLang="en-US" b="1" dirty="0" smtClean="0">
                <a:solidFill>
                  <a:srgbClr val="254061"/>
                </a:solidFill>
                <a:latin typeface="Times New Roman" charset="0"/>
                <a:cs typeface="Times New Roman" charset="0"/>
              </a:rPr>
              <a:t> </a:t>
            </a:r>
            <a:r>
              <a:rPr kumimoji="0" lang="en-US" altLang="zh-CN" b="1" dirty="0" smtClean="0">
                <a:solidFill>
                  <a:srgbClr val="254061"/>
                </a:solidFill>
                <a:latin typeface="Times New Roman" charset="0"/>
                <a:cs typeface="Times New Roman" charset="0"/>
              </a:rPr>
              <a:t>Insurance</a:t>
            </a:r>
            <a:r>
              <a:rPr kumimoji="0" lang="zh-CN" altLang="en-US" b="1" dirty="0">
                <a:solidFill>
                  <a:srgbClr val="254061"/>
                </a:solidFill>
                <a:latin typeface="Times New Roman" charset="0"/>
                <a:cs typeface="Times New Roman" charset="0"/>
              </a:rPr>
              <a:t>:</a:t>
            </a:r>
            <a:endParaRPr kumimoji="0" lang="en-US" altLang="zh-CN" b="1" dirty="0" smtClean="0">
              <a:solidFill>
                <a:srgbClr val="254061"/>
              </a:solidFill>
              <a:latin typeface="Times New Roman" charset="0"/>
              <a:cs typeface="Times New Roman" charset="0"/>
            </a:endParaRPr>
          </a:p>
          <a:p>
            <a:pPr algn="ctr"/>
            <a:r>
              <a:rPr kumimoji="0" lang="en-US" altLang="zh-CN" b="1" dirty="0" smtClean="0">
                <a:solidFill>
                  <a:srgbClr val="254061"/>
                </a:solidFill>
                <a:latin typeface="Times New Roman" charset="0"/>
                <a:cs typeface="Times New Roman" charset="0"/>
              </a:rPr>
              <a:t>From</a:t>
            </a:r>
            <a:r>
              <a:rPr kumimoji="0" lang="zh-CN" altLang="en-US" b="1" dirty="0" smtClean="0">
                <a:solidFill>
                  <a:srgbClr val="254061"/>
                </a:solidFill>
                <a:latin typeface="Times New Roman" charset="0"/>
                <a:cs typeface="Times New Roman" charset="0"/>
              </a:rPr>
              <a:t> </a:t>
            </a:r>
            <a:r>
              <a:rPr kumimoji="0" lang="en-US" altLang="zh-CN" b="1" dirty="0" smtClean="0">
                <a:solidFill>
                  <a:srgbClr val="254061"/>
                </a:solidFill>
                <a:latin typeface="Times New Roman" charset="0"/>
                <a:cs typeface="Times New Roman" charset="0"/>
              </a:rPr>
              <a:t>the</a:t>
            </a:r>
            <a:r>
              <a:rPr kumimoji="0" lang="zh-CN" altLang="en-US" b="1" dirty="0" smtClean="0">
                <a:solidFill>
                  <a:srgbClr val="254061"/>
                </a:solidFill>
                <a:latin typeface="Times New Roman" charset="0"/>
                <a:cs typeface="Times New Roman" charset="0"/>
              </a:rPr>
              <a:t> </a:t>
            </a:r>
            <a:r>
              <a:rPr kumimoji="0" lang="en-US" altLang="zh-CN" b="1" dirty="0" smtClean="0">
                <a:solidFill>
                  <a:srgbClr val="254061"/>
                </a:solidFill>
                <a:latin typeface="Times New Roman" charset="0"/>
                <a:cs typeface="Times New Roman" charset="0"/>
              </a:rPr>
              <a:t>Perspective</a:t>
            </a:r>
            <a:r>
              <a:rPr kumimoji="0" lang="zh-CN" altLang="en-US" b="1" dirty="0" smtClean="0">
                <a:solidFill>
                  <a:srgbClr val="254061"/>
                </a:solidFill>
                <a:latin typeface="Times New Roman" charset="0"/>
                <a:cs typeface="Times New Roman" charset="0"/>
              </a:rPr>
              <a:t> </a:t>
            </a:r>
            <a:r>
              <a:rPr kumimoji="0" lang="en-US" altLang="zh-CN" b="1" dirty="0" smtClean="0">
                <a:solidFill>
                  <a:srgbClr val="254061"/>
                </a:solidFill>
                <a:latin typeface="Times New Roman" charset="0"/>
                <a:cs typeface="Times New Roman" charset="0"/>
              </a:rPr>
              <a:t>of</a:t>
            </a:r>
            <a:r>
              <a:rPr kumimoji="0" lang="zh-CN" altLang="en-US" b="1" dirty="0" smtClean="0">
                <a:solidFill>
                  <a:srgbClr val="254061"/>
                </a:solidFill>
                <a:latin typeface="Times New Roman" charset="0"/>
                <a:cs typeface="Times New Roman" charset="0"/>
              </a:rPr>
              <a:t> </a:t>
            </a:r>
            <a:r>
              <a:rPr kumimoji="0" lang="en-US" altLang="zh-CN" b="1" dirty="0" smtClean="0">
                <a:solidFill>
                  <a:srgbClr val="254061"/>
                </a:solidFill>
                <a:latin typeface="Times New Roman" charset="0"/>
                <a:cs typeface="Times New Roman" charset="0"/>
              </a:rPr>
              <a:t>Fair</a:t>
            </a:r>
            <a:r>
              <a:rPr kumimoji="0" lang="zh-CN" altLang="en-US" b="1" dirty="0" smtClean="0">
                <a:solidFill>
                  <a:srgbClr val="254061"/>
                </a:solidFill>
                <a:latin typeface="Times New Roman" charset="0"/>
                <a:cs typeface="Times New Roman" charset="0"/>
              </a:rPr>
              <a:t> </a:t>
            </a:r>
            <a:r>
              <a:rPr kumimoji="0" lang="en-US" altLang="zh-CN" b="1" dirty="0" smtClean="0">
                <a:solidFill>
                  <a:srgbClr val="254061"/>
                </a:solidFill>
                <a:latin typeface="Times New Roman" charset="0"/>
                <a:cs typeface="Times New Roman" charset="0"/>
              </a:rPr>
              <a:t>Distribution</a:t>
            </a:r>
          </a:p>
          <a:p>
            <a:pPr algn="ctr"/>
            <a:r>
              <a:rPr kumimoji="0" lang="zh-CN" altLang="en-US" b="1" dirty="0" smtClean="0">
                <a:solidFill>
                  <a:srgbClr val="254061"/>
                </a:solidFill>
                <a:latin typeface="Times New Roman" charset="0"/>
                <a:cs typeface="Times New Roman" charset="0"/>
              </a:rPr>
              <a:t>对中国养老保险制度改革的认识</a:t>
            </a:r>
            <a:endParaRPr kumimoji="0" lang="en-US" altLang="zh-CN" b="1" dirty="0" smtClean="0">
              <a:solidFill>
                <a:srgbClr val="254061"/>
              </a:solidFill>
              <a:latin typeface="Times New Roman" charset="0"/>
              <a:cs typeface="Times New Roman" charset="0"/>
            </a:endParaRPr>
          </a:p>
          <a:p>
            <a:pPr algn="ctr"/>
            <a:r>
              <a:rPr kumimoji="0" lang="en-US" altLang="zh-CN" b="1" dirty="0" smtClean="0">
                <a:solidFill>
                  <a:srgbClr val="254061"/>
                </a:solidFill>
                <a:latin typeface="Times New Roman" charset="0"/>
                <a:cs typeface="Times New Roman" charset="0"/>
              </a:rPr>
              <a:t>——</a:t>
            </a:r>
            <a:r>
              <a:rPr kumimoji="0" lang="zh-CN" altLang="en-US" b="1" dirty="0" smtClean="0">
                <a:solidFill>
                  <a:srgbClr val="254061"/>
                </a:solidFill>
                <a:latin typeface="Times New Roman" charset="0"/>
                <a:cs typeface="Times New Roman" charset="0"/>
              </a:rPr>
              <a:t>基于公平性再分配功能视角</a:t>
            </a:r>
            <a:endParaRPr kumimoji="0" lang="en-US" altLang="zh-CN" b="1" dirty="0" smtClean="0">
              <a:solidFill>
                <a:srgbClr val="254061"/>
              </a:solidFill>
              <a:latin typeface="Times New Roman" charset="0"/>
              <a:cs typeface="Times New Roman" charset="0"/>
            </a:endParaRPr>
          </a:p>
          <a:p>
            <a:pPr algn="ctr"/>
            <a:endParaRPr kumimoji="0" lang="en-US" altLang="zh-CN" sz="2000" dirty="0" smtClean="0">
              <a:latin typeface="Arial" charset="0"/>
              <a:cs typeface="Times New Roman" charset="0"/>
            </a:endParaRPr>
          </a:p>
          <a:p>
            <a:pPr algn="ctr"/>
            <a:r>
              <a:rPr kumimoji="0" lang="en-US" altLang="zh-CN" sz="2000" dirty="0" smtClean="0">
                <a:latin typeface="Arial" charset="0"/>
                <a:cs typeface="Times New Roman" charset="0"/>
              </a:rPr>
              <a:t>Cao</a:t>
            </a:r>
            <a:r>
              <a:rPr kumimoji="0" lang="zh-CN" altLang="en-US" sz="2000" dirty="0" smtClean="0">
                <a:latin typeface="Arial" charset="0"/>
                <a:cs typeface="Times New Roman" charset="0"/>
              </a:rPr>
              <a:t> </a:t>
            </a:r>
            <a:r>
              <a:rPr kumimoji="0" lang="en-US" altLang="zh-CN" sz="2000" dirty="0" err="1" smtClean="0">
                <a:latin typeface="Arial" charset="0"/>
                <a:cs typeface="Times New Roman" charset="0"/>
              </a:rPr>
              <a:t>Wenlian</a:t>
            </a:r>
            <a:r>
              <a:rPr kumimoji="0" lang="zh-CN" altLang="zh-CN" sz="2000" dirty="0">
                <a:latin typeface="Arial" charset="0"/>
                <a:cs typeface="Times New Roman" charset="0"/>
              </a:rPr>
              <a:t>,</a:t>
            </a:r>
            <a:r>
              <a:rPr kumimoji="0" lang="en-US" altLang="zh-CN" sz="2000" dirty="0" smtClean="0">
                <a:latin typeface="Arial" charset="0"/>
                <a:cs typeface="Times New Roman" charset="0"/>
              </a:rPr>
              <a:t>ICC,</a:t>
            </a:r>
            <a:r>
              <a:rPr kumimoji="0" lang="zh-CN" altLang="en-US" sz="2000" dirty="0" smtClean="0">
                <a:latin typeface="Arial" charset="0"/>
                <a:cs typeface="Times New Roman" charset="0"/>
              </a:rPr>
              <a:t> </a:t>
            </a:r>
            <a:r>
              <a:rPr kumimoji="0" lang="en-US" altLang="zh-CN" sz="2000" dirty="0" smtClean="0">
                <a:latin typeface="Arial" charset="0"/>
                <a:cs typeface="Times New Roman" charset="0"/>
              </a:rPr>
              <a:t>NDRC</a:t>
            </a:r>
            <a:endParaRPr kumimoji="0" lang="en-US" altLang="zh-CN" sz="2000" dirty="0">
              <a:latin typeface="Arial" charset="0"/>
              <a:cs typeface="Times New Roman" charset="0"/>
            </a:endParaRPr>
          </a:p>
          <a:p>
            <a:pPr algn="ctr"/>
            <a:r>
              <a:rPr kumimoji="0" lang="zh-CN" altLang="en-US" sz="2000" dirty="0">
                <a:latin typeface="Arial" charset="0"/>
                <a:cs typeface="Times New Roman" charset="0"/>
              </a:rPr>
              <a:t>国家发展改革委国际合作中心</a:t>
            </a:r>
            <a:r>
              <a:rPr kumimoji="0" lang="en-US" altLang="zh-CN" sz="2000" dirty="0">
                <a:latin typeface="Arial" charset="0"/>
                <a:cs typeface="Times New Roman" charset="0"/>
              </a:rPr>
              <a:t> </a:t>
            </a:r>
            <a:r>
              <a:rPr kumimoji="0" lang="zh-CN" sz="2000" dirty="0">
                <a:latin typeface="Arial" charset="0"/>
                <a:cs typeface="Times New Roman" charset="0"/>
              </a:rPr>
              <a:t> </a:t>
            </a:r>
            <a:endParaRPr kumimoji="0" lang="en-US" altLang="zh-CN" sz="2000" dirty="0">
              <a:latin typeface="Arial" charset="0"/>
              <a:cs typeface="Times New Roman" charset="0"/>
            </a:endParaRPr>
          </a:p>
          <a:p>
            <a:pPr algn="ctr"/>
            <a:r>
              <a:rPr kumimoji="0" lang="zh-CN" altLang="en-US" sz="2000" dirty="0">
                <a:latin typeface="Arial" charset="0"/>
                <a:cs typeface="Times New Roman" charset="0"/>
              </a:rPr>
              <a:t>曹文炼</a:t>
            </a:r>
            <a:endParaRPr kumimoji="0" lang="zh-CN" sz="2000" dirty="0">
              <a:latin typeface="Arial" charset="0"/>
              <a:cs typeface="Times New Roman" charset="0"/>
            </a:endParaRPr>
          </a:p>
          <a:p>
            <a:pPr algn="ctr"/>
            <a:endParaRPr kumimoji="0" lang="en-US" altLang="zh-CN" sz="1600" b="1" dirty="0">
              <a:solidFill>
                <a:srgbClr val="254061"/>
              </a:solidFill>
              <a:latin typeface="Times New Roman" charset="0"/>
              <a:ea typeface="仿宋" charset="0"/>
              <a:cs typeface="仿宋" charset="0"/>
            </a:endParaRPr>
          </a:p>
          <a:p>
            <a:pPr algn="ctr"/>
            <a:r>
              <a:rPr kumimoji="0" lang="zh-CN" altLang="zh-CN" sz="1600" b="1" dirty="0" smtClean="0">
                <a:solidFill>
                  <a:srgbClr val="254061"/>
                </a:solidFill>
                <a:latin typeface="Times New Roman" charset="0"/>
                <a:ea typeface="仿宋" charset="0"/>
                <a:cs typeface="仿宋" charset="0"/>
              </a:rPr>
              <a:t>2</a:t>
            </a:r>
            <a:r>
              <a:rPr kumimoji="0" lang="en-US" altLang="zh-CN" sz="1600" b="1" dirty="0" smtClean="0">
                <a:solidFill>
                  <a:srgbClr val="254061"/>
                </a:solidFill>
                <a:latin typeface="Times New Roman" charset="0"/>
                <a:ea typeface="仿宋" charset="0"/>
                <a:cs typeface="仿宋" charset="0"/>
              </a:rPr>
              <a:t>9-09-2016,</a:t>
            </a:r>
            <a:r>
              <a:rPr kumimoji="0" lang="zh-CN" altLang="en-US" sz="1600" b="1" dirty="0" smtClean="0">
                <a:solidFill>
                  <a:srgbClr val="254061"/>
                </a:solidFill>
                <a:latin typeface="Times New Roman" charset="0"/>
                <a:ea typeface="仿宋" charset="0"/>
                <a:cs typeface="仿宋" charset="0"/>
              </a:rPr>
              <a:t> </a:t>
            </a:r>
            <a:r>
              <a:rPr kumimoji="0" lang="en-US" altLang="zh-CN" sz="1600" b="1" dirty="0" smtClean="0">
                <a:solidFill>
                  <a:srgbClr val="254061"/>
                </a:solidFill>
                <a:latin typeface="Times New Roman" charset="0"/>
                <a:ea typeface="仿宋" charset="0"/>
                <a:cs typeface="仿宋" charset="0"/>
              </a:rPr>
              <a:t>Beijing</a:t>
            </a:r>
            <a:endParaRPr kumimoji="0" lang="zh-CN" altLang="en-US" sz="1600" b="1" dirty="0" smtClean="0">
              <a:solidFill>
                <a:srgbClr val="254061"/>
              </a:solidFill>
              <a:latin typeface="Times New Roman" charset="0"/>
              <a:ea typeface="仿宋" charset="0"/>
              <a:cs typeface="仿宋" charset="0"/>
            </a:endParaRPr>
          </a:p>
          <a:p>
            <a:pPr algn="ctr"/>
            <a:r>
              <a:rPr kumimoji="0" lang="zh-CN" altLang="en-US" sz="1600" b="1" dirty="0" smtClean="0">
                <a:solidFill>
                  <a:srgbClr val="254061"/>
                </a:solidFill>
                <a:latin typeface="Times New Roman" charset="0"/>
                <a:ea typeface="仿宋" charset="0"/>
                <a:cs typeface="仿宋" charset="0"/>
              </a:rPr>
              <a:t>北京</a:t>
            </a:r>
            <a:r>
              <a:rPr kumimoji="0" lang="zh-CN" altLang="en-US" sz="1600" b="1" dirty="0">
                <a:solidFill>
                  <a:srgbClr val="254061"/>
                </a:solidFill>
                <a:latin typeface="Times New Roman" charset="0"/>
                <a:ea typeface="仿宋" charset="0"/>
                <a:cs typeface="仿宋" charset="0"/>
              </a:rPr>
              <a:t>， 2016年</a:t>
            </a:r>
            <a:r>
              <a:rPr kumimoji="0" lang="en-US" altLang="zh-CN" sz="1600" b="1" dirty="0">
                <a:solidFill>
                  <a:srgbClr val="254061"/>
                </a:solidFill>
                <a:latin typeface="Times New Roman" charset="0"/>
                <a:ea typeface="仿宋" charset="0"/>
                <a:cs typeface="仿宋" charset="0"/>
              </a:rPr>
              <a:t>9</a:t>
            </a:r>
            <a:r>
              <a:rPr kumimoji="0" lang="zh-CN" altLang="en-US" sz="1600" b="1" dirty="0">
                <a:solidFill>
                  <a:srgbClr val="254061"/>
                </a:solidFill>
                <a:latin typeface="Times New Roman" charset="0"/>
                <a:ea typeface="仿宋" charset="0"/>
                <a:cs typeface="仿宋" charset="0"/>
              </a:rPr>
              <a:t>月</a:t>
            </a:r>
            <a:r>
              <a:rPr kumimoji="0" lang="zh-CN" altLang="en-US" sz="1600" b="1" dirty="0" smtClean="0">
                <a:solidFill>
                  <a:srgbClr val="254061"/>
                </a:solidFill>
                <a:latin typeface="Times New Roman" charset="0"/>
                <a:ea typeface="仿宋" charset="0"/>
                <a:cs typeface="仿宋" charset="0"/>
              </a:rPr>
              <a:t>2</a:t>
            </a:r>
            <a:r>
              <a:rPr kumimoji="0" lang="en-US" altLang="zh-CN" sz="1600" b="1" dirty="0" smtClean="0">
                <a:solidFill>
                  <a:srgbClr val="254061"/>
                </a:solidFill>
                <a:latin typeface="Times New Roman" charset="0"/>
                <a:ea typeface="仿宋" charset="0"/>
                <a:cs typeface="仿宋" charset="0"/>
              </a:rPr>
              <a:t>9</a:t>
            </a:r>
            <a:r>
              <a:rPr kumimoji="0" lang="zh-CN" altLang="en-US" sz="1600" b="1" dirty="0" smtClean="0">
                <a:solidFill>
                  <a:srgbClr val="254061"/>
                </a:solidFill>
                <a:latin typeface="Times New Roman" charset="0"/>
                <a:ea typeface="仿宋" charset="0"/>
                <a:cs typeface="仿宋" charset="0"/>
              </a:rPr>
              <a:t>日</a:t>
            </a:r>
            <a:endParaRPr kumimoji="0" lang="en-US" altLang="zh-CN" sz="1600" b="1" dirty="0" smtClean="0">
              <a:solidFill>
                <a:srgbClr val="254061"/>
              </a:solidFill>
              <a:latin typeface="Times New Roman" charset="0"/>
              <a:ea typeface="仿宋" charset="0"/>
              <a:cs typeface="仿宋" charset="0"/>
            </a:endParaRPr>
          </a:p>
        </p:txBody>
      </p:sp>
      <p:pic>
        <p:nvPicPr>
          <p:cNvPr id="26627" name="Image 3" descr="LOGO EF sans baseli#10E5570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913" y="5948363"/>
            <a:ext cx="495300" cy="446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标题 1"/>
          <p:cNvSpPr>
            <a:spLocks noGrp="1"/>
          </p:cNvSpPr>
          <p:nvPr>
            <p:ph type="title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kumimoji="0" lang="zh-CN" altLang="en-US" sz="3600" b="1" dirty="0">
                <a:latin typeface="Calibri" charset="0"/>
                <a:ea typeface="宋体" charset="0"/>
              </a:rPr>
              <a:t>公平性与可持续</a:t>
            </a:r>
            <a:r>
              <a:rPr kumimoji="0" lang="zh-CN" altLang="en-US" sz="3600" b="1" dirty="0" smtClean="0">
                <a:latin typeface="Calibri" charset="0"/>
                <a:ea typeface="宋体" charset="0"/>
              </a:rPr>
              <a:t>性 </a:t>
            </a:r>
            <a:r>
              <a:rPr kumimoji="0" lang="en-US" altLang="zh-CN" sz="3600" b="1" dirty="0" smtClean="0">
                <a:latin typeface="Calibri" charset="0"/>
                <a:ea typeface="宋体" charset="0"/>
              </a:rPr>
              <a:t/>
            </a:r>
            <a:br>
              <a:rPr kumimoji="0" lang="en-US" altLang="zh-CN" sz="3600" b="1" dirty="0" smtClean="0">
                <a:latin typeface="Calibri" charset="0"/>
                <a:ea typeface="宋体" charset="0"/>
              </a:rPr>
            </a:br>
            <a:r>
              <a:rPr kumimoji="0" lang="en-US" altLang="zh-CN" sz="3600" b="1" dirty="0" smtClean="0">
                <a:latin typeface="Calibri" charset="0"/>
                <a:ea typeface="宋体" charset="0"/>
              </a:rPr>
              <a:t>Fairness</a:t>
            </a:r>
            <a:r>
              <a:rPr kumimoji="0" lang="zh-CN" altLang="en-US" sz="3600" b="1" dirty="0" smtClean="0">
                <a:latin typeface="Calibri" charset="0"/>
                <a:ea typeface="宋体" charset="0"/>
              </a:rPr>
              <a:t> </a:t>
            </a:r>
            <a:r>
              <a:rPr kumimoji="0" lang="en-US" altLang="zh-CN" sz="3600" b="1" dirty="0" smtClean="0">
                <a:latin typeface="Calibri" charset="0"/>
                <a:ea typeface="宋体" charset="0"/>
              </a:rPr>
              <a:t>and</a:t>
            </a:r>
            <a:r>
              <a:rPr kumimoji="0" lang="zh-CN" altLang="en-US" sz="3600" b="1" dirty="0" smtClean="0">
                <a:latin typeface="Calibri" charset="0"/>
                <a:ea typeface="宋体" charset="0"/>
              </a:rPr>
              <a:t> </a:t>
            </a:r>
            <a:r>
              <a:rPr kumimoji="0" lang="en-US" altLang="zh-CN" sz="3600" b="1" dirty="0" smtClean="0">
                <a:latin typeface="Calibri" charset="0"/>
                <a:ea typeface="宋体" charset="0"/>
              </a:rPr>
              <a:t>Sustainability</a:t>
            </a:r>
            <a:endParaRPr kumimoji="0" lang="zh-CN" altLang="en-US" sz="3600" b="1" dirty="0">
              <a:latin typeface="Calibri" charset="0"/>
              <a:ea typeface="宋体" charset="0"/>
            </a:endParaRPr>
          </a:p>
        </p:txBody>
      </p:sp>
      <p:sp>
        <p:nvSpPr>
          <p:cNvPr id="36866" name="内容占位符 2"/>
          <p:cNvSpPr>
            <a:spLocks noGrp="1"/>
          </p:cNvSpPr>
          <p:nvPr>
            <p:ph idx="1"/>
          </p:nvPr>
        </p:nvSpPr>
        <p:spPr>
          <a:xfrm>
            <a:off x="683568" y="1451917"/>
            <a:ext cx="8229600" cy="4137323"/>
          </a:xfrm>
        </p:spPr>
        <p:txBody>
          <a:bodyPr/>
          <a:lstStyle/>
          <a:p>
            <a:pPr>
              <a:buFont typeface="Wingdings" charset="0"/>
              <a:buChar char="Ø"/>
            </a:pPr>
            <a:r>
              <a:rPr kumimoji="0" lang="zh-CN" altLang="en-US" sz="2600" dirty="0">
                <a:solidFill>
                  <a:srgbClr val="002060"/>
                </a:solidFill>
                <a:latin typeface="Calibri" charset="0"/>
                <a:ea typeface="宋体" charset="0"/>
              </a:rPr>
              <a:t>养老金支出水平适度：财务才能可持续  </a:t>
            </a:r>
            <a:endParaRPr kumimoji="0" lang="en-US" altLang="zh-CN" sz="2600" dirty="0">
              <a:solidFill>
                <a:srgbClr val="002060"/>
              </a:solidFill>
              <a:latin typeface="Calibri" charset="0"/>
              <a:ea typeface="宋体" charset="0"/>
            </a:endParaRPr>
          </a:p>
          <a:p>
            <a:pPr>
              <a:buFont typeface="Wingdings" charset="0"/>
              <a:buChar char="Ø"/>
            </a:pPr>
            <a:r>
              <a:rPr kumimoji="0" lang="en-US" altLang="zh-CN" sz="2600" dirty="0" smtClean="0">
                <a:solidFill>
                  <a:srgbClr val="002060"/>
                </a:solidFill>
                <a:latin typeface="Calibri" charset="0"/>
                <a:ea typeface="宋体" charset="0"/>
              </a:rPr>
              <a:t>Pension</a:t>
            </a:r>
            <a:r>
              <a:rPr kumimoji="0" lang="zh-CN" altLang="en-US" sz="2600" dirty="0" smtClean="0">
                <a:solidFill>
                  <a:srgbClr val="002060"/>
                </a:solidFill>
                <a:latin typeface="Calibri" charset="0"/>
                <a:ea typeface="宋体" charset="0"/>
              </a:rPr>
              <a:t> </a:t>
            </a:r>
            <a:r>
              <a:rPr kumimoji="0" lang="en-US" altLang="zh-CN" sz="2600" dirty="0" smtClean="0">
                <a:solidFill>
                  <a:srgbClr val="002060"/>
                </a:solidFill>
                <a:latin typeface="Calibri" charset="0"/>
                <a:ea typeface="宋体" charset="0"/>
              </a:rPr>
              <a:t>Expenditure</a:t>
            </a:r>
            <a:r>
              <a:rPr kumimoji="0" lang="zh-CN" altLang="en-US" sz="2600" dirty="0" smtClean="0">
                <a:solidFill>
                  <a:srgbClr val="002060"/>
                </a:solidFill>
                <a:latin typeface="Calibri" charset="0"/>
                <a:ea typeface="宋体" charset="0"/>
              </a:rPr>
              <a:t> </a:t>
            </a:r>
            <a:r>
              <a:rPr kumimoji="0" lang="en-US" altLang="zh-CN" sz="2600" dirty="0" smtClean="0">
                <a:solidFill>
                  <a:srgbClr val="002060"/>
                </a:solidFill>
                <a:latin typeface="Calibri" charset="0"/>
                <a:ea typeface="宋体" charset="0"/>
              </a:rPr>
              <a:t>must</a:t>
            </a:r>
            <a:r>
              <a:rPr kumimoji="0" lang="zh-CN" altLang="en-US" sz="2600" dirty="0" smtClean="0">
                <a:solidFill>
                  <a:srgbClr val="002060"/>
                </a:solidFill>
                <a:latin typeface="Calibri" charset="0"/>
                <a:ea typeface="宋体" charset="0"/>
              </a:rPr>
              <a:t> </a:t>
            </a:r>
            <a:r>
              <a:rPr kumimoji="0" lang="en-US" altLang="zh-CN" sz="2600" dirty="0" smtClean="0">
                <a:solidFill>
                  <a:srgbClr val="002060"/>
                </a:solidFill>
                <a:latin typeface="Calibri" charset="0"/>
                <a:ea typeface="宋体" charset="0"/>
              </a:rPr>
              <a:t>be</a:t>
            </a:r>
            <a:r>
              <a:rPr kumimoji="0" lang="zh-CN" altLang="en-US" sz="2600" dirty="0" smtClean="0">
                <a:solidFill>
                  <a:srgbClr val="002060"/>
                </a:solidFill>
                <a:latin typeface="Calibri" charset="0"/>
                <a:ea typeface="宋体" charset="0"/>
              </a:rPr>
              <a:t> </a:t>
            </a:r>
            <a:r>
              <a:rPr kumimoji="0" lang="en-US" altLang="zh-CN" sz="2600" dirty="0" smtClean="0">
                <a:solidFill>
                  <a:srgbClr val="002060"/>
                </a:solidFill>
                <a:latin typeface="Calibri" charset="0"/>
                <a:ea typeface="宋体" charset="0"/>
              </a:rPr>
              <a:t>moderate</a:t>
            </a:r>
            <a:r>
              <a:rPr kumimoji="0" lang="zh-CN" altLang="en-US" sz="2600" dirty="0" smtClean="0">
                <a:solidFill>
                  <a:srgbClr val="002060"/>
                </a:solidFill>
                <a:latin typeface="Calibri" charset="0"/>
                <a:ea typeface="宋体" charset="0"/>
              </a:rPr>
              <a:t>: </a:t>
            </a:r>
            <a:r>
              <a:rPr kumimoji="0" lang="en-US" altLang="zh-CN" sz="2600" dirty="0" smtClean="0">
                <a:solidFill>
                  <a:srgbClr val="002060"/>
                </a:solidFill>
                <a:latin typeface="Calibri" charset="0"/>
                <a:ea typeface="宋体" charset="0"/>
              </a:rPr>
              <a:t>only</a:t>
            </a:r>
            <a:r>
              <a:rPr kumimoji="0" lang="zh-CN" altLang="en-US" sz="2600" dirty="0" smtClean="0">
                <a:solidFill>
                  <a:srgbClr val="002060"/>
                </a:solidFill>
                <a:latin typeface="Calibri" charset="0"/>
                <a:ea typeface="宋体" charset="0"/>
              </a:rPr>
              <a:t> </a:t>
            </a:r>
            <a:r>
              <a:rPr kumimoji="0" lang="en-US" altLang="zh-CN" sz="2600" dirty="0" smtClean="0">
                <a:solidFill>
                  <a:srgbClr val="002060"/>
                </a:solidFill>
                <a:latin typeface="Calibri" charset="0"/>
                <a:ea typeface="宋体" charset="0"/>
              </a:rPr>
              <a:t>in</a:t>
            </a:r>
            <a:r>
              <a:rPr kumimoji="0" lang="zh-CN" altLang="en-US" sz="2600" dirty="0" smtClean="0">
                <a:solidFill>
                  <a:srgbClr val="002060"/>
                </a:solidFill>
                <a:latin typeface="Calibri" charset="0"/>
                <a:ea typeface="宋体" charset="0"/>
              </a:rPr>
              <a:t> </a:t>
            </a:r>
            <a:r>
              <a:rPr kumimoji="0" lang="en-US" altLang="zh-CN" sz="2600" dirty="0" smtClean="0">
                <a:solidFill>
                  <a:srgbClr val="002060"/>
                </a:solidFill>
                <a:latin typeface="Calibri" charset="0"/>
                <a:ea typeface="宋体" charset="0"/>
              </a:rPr>
              <a:t>this</a:t>
            </a:r>
            <a:r>
              <a:rPr kumimoji="0" lang="zh-CN" altLang="en-US" sz="2600" dirty="0" smtClean="0">
                <a:solidFill>
                  <a:srgbClr val="002060"/>
                </a:solidFill>
                <a:latin typeface="Calibri" charset="0"/>
                <a:ea typeface="宋体" charset="0"/>
              </a:rPr>
              <a:t> </a:t>
            </a:r>
            <a:r>
              <a:rPr kumimoji="0" lang="en-US" altLang="zh-CN" sz="2600" dirty="0" smtClean="0">
                <a:solidFill>
                  <a:srgbClr val="002060"/>
                </a:solidFill>
                <a:latin typeface="Calibri" charset="0"/>
                <a:ea typeface="宋体" charset="0"/>
              </a:rPr>
              <a:t>way</a:t>
            </a:r>
            <a:r>
              <a:rPr kumimoji="0" lang="zh-CN" altLang="en-US" sz="2600" dirty="0" smtClean="0">
                <a:solidFill>
                  <a:srgbClr val="002060"/>
                </a:solidFill>
                <a:latin typeface="Calibri" charset="0"/>
                <a:ea typeface="宋体" charset="0"/>
              </a:rPr>
              <a:t> </a:t>
            </a:r>
            <a:r>
              <a:rPr kumimoji="0" lang="en-US" altLang="zh-CN" sz="2600" dirty="0" smtClean="0">
                <a:solidFill>
                  <a:srgbClr val="002060"/>
                </a:solidFill>
                <a:latin typeface="Calibri" charset="0"/>
                <a:ea typeface="宋体" charset="0"/>
              </a:rPr>
              <a:t>can</a:t>
            </a:r>
            <a:r>
              <a:rPr kumimoji="0" lang="zh-CN" altLang="en-US" sz="2600" dirty="0" smtClean="0">
                <a:solidFill>
                  <a:srgbClr val="002060"/>
                </a:solidFill>
                <a:latin typeface="Calibri" charset="0"/>
                <a:ea typeface="宋体" charset="0"/>
              </a:rPr>
              <a:t> </a:t>
            </a:r>
            <a:r>
              <a:rPr kumimoji="0" lang="en-US" altLang="zh-CN" sz="2600" dirty="0" smtClean="0">
                <a:solidFill>
                  <a:srgbClr val="002060"/>
                </a:solidFill>
                <a:latin typeface="Calibri" charset="0"/>
                <a:ea typeface="宋体" charset="0"/>
              </a:rPr>
              <a:t>the</a:t>
            </a:r>
            <a:r>
              <a:rPr kumimoji="0" lang="zh-CN" altLang="en-US" sz="2600" dirty="0" smtClean="0">
                <a:solidFill>
                  <a:srgbClr val="002060"/>
                </a:solidFill>
                <a:latin typeface="Calibri" charset="0"/>
                <a:ea typeface="宋体" charset="0"/>
              </a:rPr>
              <a:t> </a:t>
            </a:r>
            <a:r>
              <a:rPr kumimoji="0" lang="en-US" altLang="zh-CN" sz="2600" dirty="0" smtClean="0">
                <a:solidFill>
                  <a:srgbClr val="002060"/>
                </a:solidFill>
                <a:latin typeface="Calibri" charset="0"/>
                <a:ea typeface="宋体" charset="0"/>
              </a:rPr>
              <a:t>finance</a:t>
            </a:r>
            <a:r>
              <a:rPr kumimoji="0" lang="zh-CN" altLang="en-US" sz="2600" dirty="0" smtClean="0">
                <a:solidFill>
                  <a:srgbClr val="002060"/>
                </a:solidFill>
                <a:latin typeface="Calibri" charset="0"/>
                <a:ea typeface="宋体" charset="0"/>
              </a:rPr>
              <a:t> </a:t>
            </a:r>
            <a:r>
              <a:rPr kumimoji="0" lang="en-US" altLang="zh-CN" sz="2600" dirty="0" smtClean="0">
                <a:solidFill>
                  <a:srgbClr val="002060"/>
                </a:solidFill>
                <a:latin typeface="Calibri" charset="0"/>
                <a:ea typeface="宋体" charset="0"/>
              </a:rPr>
              <a:t>be</a:t>
            </a:r>
            <a:r>
              <a:rPr kumimoji="0" lang="zh-CN" altLang="en-US" sz="2600" dirty="0" smtClean="0">
                <a:solidFill>
                  <a:srgbClr val="002060"/>
                </a:solidFill>
                <a:latin typeface="Calibri" charset="0"/>
                <a:ea typeface="宋体" charset="0"/>
              </a:rPr>
              <a:t> </a:t>
            </a:r>
            <a:r>
              <a:rPr kumimoji="0" lang="en-US" altLang="zh-CN" sz="2600" dirty="0" smtClean="0">
                <a:solidFill>
                  <a:srgbClr val="002060"/>
                </a:solidFill>
                <a:latin typeface="Calibri" charset="0"/>
                <a:ea typeface="宋体" charset="0"/>
              </a:rPr>
              <a:t>sustainable</a:t>
            </a:r>
            <a:r>
              <a:rPr kumimoji="0" lang="zh-CN" altLang="en-US" sz="2600" dirty="0">
                <a:solidFill>
                  <a:srgbClr val="002060"/>
                </a:solidFill>
                <a:latin typeface="Calibri" charset="0"/>
                <a:ea typeface="宋体" charset="0"/>
              </a:rPr>
              <a:t>.</a:t>
            </a:r>
            <a:endParaRPr kumimoji="0" lang="en-US" altLang="zh-CN" sz="2600" dirty="0" smtClean="0">
              <a:solidFill>
                <a:srgbClr val="002060"/>
              </a:solidFill>
              <a:latin typeface="Calibri" charset="0"/>
              <a:ea typeface="宋体" charset="0"/>
            </a:endParaRPr>
          </a:p>
          <a:p>
            <a:pPr>
              <a:buFont typeface="Wingdings" charset="0"/>
              <a:buChar char="Ø"/>
            </a:pPr>
            <a:endParaRPr kumimoji="0" lang="en-US" altLang="zh-CN" sz="2600" dirty="0" smtClean="0">
              <a:solidFill>
                <a:srgbClr val="002060"/>
              </a:solidFill>
              <a:latin typeface="Calibri" charset="0"/>
              <a:ea typeface="宋体" charset="0"/>
            </a:endParaRPr>
          </a:p>
          <a:p>
            <a:pPr>
              <a:buFont typeface="Wingdings" charset="0"/>
              <a:buChar char="Ø"/>
            </a:pPr>
            <a:r>
              <a:rPr kumimoji="0" lang="zh-CN" altLang="en-US" sz="2600" dirty="0" smtClean="0">
                <a:solidFill>
                  <a:srgbClr val="002060"/>
                </a:solidFill>
                <a:latin typeface="Calibri" charset="0"/>
                <a:ea typeface="宋体" charset="0"/>
              </a:rPr>
              <a:t>解决转轨</a:t>
            </a:r>
            <a:r>
              <a:rPr kumimoji="0" lang="zh-CN" altLang="en-US" sz="2600" dirty="0">
                <a:solidFill>
                  <a:srgbClr val="002060"/>
                </a:solidFill>
                <a:latin typeface="Calibri" charset="0"/>
                <a:ea typeface="宋体" charset="0"/>
              </a:rPr>
              <a:t>成本问题 ：涉及代际公平 </a:t>
            </a:r>
            <a:endParaRPr kumimoji="0" lang="en-US" altLang="zh-CN" sz="2600" dirty="0">
              <a:solidFill>
                <a:srgbClr val="002060"/>
              </a:solidFill>
              <a:latin typeface="Calibri" charset="0"/>
              <a:ea typeface="宋体" charset="0"/>
            </a:endParaRPr>
          </a:p>
          <a:p>
            <a:pPr>
              <a:buFont typeface="Wingdings" charset="0"/>
              <a:buChar char="Ø"/>
            </a:pPr>
            <a:r>
              <a:rPr kumimoji="0" lang="en-US" altLang="zh-CN" sz="2600" dirty="0" smtClean="0">
                <a:solidFill>
                  <a:srgbClr val="002060"/>
                </a:solidFill>
                <a:latin typeface="Calibri" charset="0"/>
                <a:ea typeface="宋体" charset="0"/>
              </a:rPr>
              <a:t>Transition</a:t>
            </a:r>
            <a:r>
              <a:rPr kumimoji="0" lang="zh-CN" altLang="en-US" sz="2600" dirty="0" smtClean="0">
                <a:solidFill>
                  <a:srgbClr val="002060"/>
                </a:solidFill>
                <a:latin typeface="Calibri" charset="0"/>
                <a:ea typeface="宋体" charset="0"/>
              </a:rPr>
              <a:t> </a:t>
            </a:r>
            <a:r>
              <a:rPr kumimoji="0" lang="en-US" altLang="zh-CN" sz="2600" dirty="0" smtClean="0">
                <a:solidFill>
                  <a:srgbClr val="002060"/>
                </a:solidFill>
                <a:latin typeface="Calibri" charset="0"/>
                <a:ea typeface="宋体" charset="0"/>
              </a:rPr>
              <a:t>costs</a:t>
            </a:r>
            <a:r>
              <a:rPr kumimoji="0" lang="zh-CN" altLang="en-US" sz="2600" dirty="0" smtClean="0">
                <a:solidFill>
                  <a:srgbClr val="002060"/>
                </a:solidFill>
                <a:latin typeface="Calibri" charset="0"/>
                <a:ea typeface="宋体" charset="0"/>
              </a:rPr>
              <a:t> </a:t>
            </a:r>
            <a:r>
              <a:rPr kumimoji="0" lang="en-US" altLang="zh-CN" sz="2600" dirty="0" smtClean="0">
                <a:solidFill>
                  <a:srgbClr val="002060"/>
                </a:solidFill>
                <a:latin typeface="Calibri" charset="0"/>
                <a:ea typeface="宋体" charset="0"/>
              </a:rPr>
              <a:t>should</a:t>
            </a:r>
            <a:r>
              <a:rPr kumimoji="0" lang="zh-CN" altLang="en-US" sz="2600" dirty="0" smtClean="0">
                <a:solidFill>
                  <a:srgbClr val="002060"/>
                </a:solidFill>
                <a:latin typeface="Calibri" charset="0"/>
                <a:ea typeface="宋体" charset="0"/>
              </a:rPr>
              <a:t> </a:t>
            </a:r>
            <a:r>
              <a:rPr kumimoji="0" lang="en-US" altLang="zh-CN" sz="2600" dirty="0" smtClean="0">
                <a:solidFill>
                  <a:srgbClr val="002060"/>
                </a:solidFill>
                <a:latin typeface="Calibri" charset="0"/>
                <a:ea typeface="宋体" charset="0"/>
              </a:rPr>
              <a:t>be</a:t>
            </a:r>
            <a:r>
              <a:rPr kumimoji="0" lang="zh-CN" altLang="en-US" sz="2600" dirty="0" smtClean="0">
                <a:solidFill>
                  <a:srgbClr val="002060"/>
                </a:solidFill>
                <a:latin typeface="Calibri" charset="0"/>
                <a:ea typeface="宋体" charset="0"/>
              </a:rPr>
              <a:t> </a:t>
            </a:r>
            <a:r>
              <a:rPr kumimoji="0" lang="en-US" altLang="zh-CN" sz="2600" dirty="0" smtClean="0">
                <a:solidFill>
                  <a:srgbClr val="002060"/>
                </a:solidFill>
                <a:latin typeface="Calibri" charset="0"/>
                <a:ea typeface="宋体" charset="0"/>
              </a:rPr>
              <a:t>covered:</a:t>
            </a:r>
            <a:r>
              <a:rPr kumimoji="0" lang="zh-CN" altLang="en-US" sz="2600" dirty="0" smtClean="0">
                <a:solidFill>
                  <a:srgbClr val="002060"/>
                </a:solidFill>
                <a:latin typeface="Calibri" charset="0"/>
                <a:ea typeface="宋体" charset="0"/>
              </a:rPr>
              <a:t> </a:t>
            </a:r>
            <a:r>
              <a:rPr kumimoji="0" lang="en-US" altLang="zh-CN" sz="2600" dirty="0" smtClean="0">
                <a:solidFill>
                  <a:srgbClr val="002060"/>
                </a:solidFill>
                <a:latin typeface="Calibri" charset="0"/>
                <a:ea typeface="宋体" charset="0"/>
              </a:rPr>
              <a:t>it</a:t>
            </a:r>
            <a:r>
              <a:rPr kumimoji="0" lang="zh-CN" altLang="en-US" sz="2600" dirty="0" smtClean="0">
                <a:solidFill>
                  <a:srgbClr val="002060"/>
                </a:solidFill>
                <a:latin typeface="Calibri" charset="0"/>
                <a:ea typeface="宋体" charset="0"/>
              </a:rPr>
              <a:t> </a:t>
            </a:r>
            <a:r>
              <a:rPr kumimoji="0" lang="en-US" altLang="zh-CN" sz="2600" dirty="0" smtClean="0">
                <a:solidFill>
                  <a:srgbClr val="002060"/>
                </a:solidFill>
                <a:latin typeface="Calibri" charset="0"/>
                <a:ea typeface="宋体" charset="0"/>
              </a:rPr>
              <a:t>is</a:t>
            </a:r>
            <a:r>
              <a:rPr kumimoji="0" lang="zh-CN" altLang="en-US" sz="2600" dirty="0" smtClean="0">
                <a:solidFill>
                  <a:srgbClr val="002060"/>
                </a:solidFill>
                <a:latin typeface="Calibri" charset="0"/>
                <a:ea typeface="宋体" charset="0"/>
              </a:rPr>
              <a:t> </a:t>
            </a:r>
            <a:r>
              <a:rPr kumimoji="0" lang="en-US" altLang="zh-CN" sz="2600" dirty="0" smtClean="0">
                <a:solidFill>
                  <a:srgbClr val="002060"/>
                </a:solidFill>
                <a:latin typeface="Calibri" charset="0"/>
                <a:ea typeface="宋体" charset="0"/>
              </a:rPr>
              <a:t>relevant</a:t>
            </a:r>
            <a:r>
              <a:rPr kumimoji="0" lang="zh-CN" altLang="en-US" sz="2600" dirty="0" smtClean="0">
                <a:solidFill>
                  <a:srgbClr val="002060"/>
                </a:solidFill>
                <a:latin typeface="Calibri" charset="0"/>
                <a:ea typeface="宋体" charset="0"/>
              </a:rPr>
              <a:t> </a:t>
            </a:r>
            <a:r>
              <a:rPr kumimoji="0" lang="en-US" altLang="zh-CN" sz="2600" dirty="0" smtClean="0">
                <a:solidFill>
                  <a:srgbClr val="002060"/>
                </a:solidFill>
                <a:latin typeface="Calibri" charset="0"/>
                <a:ea typeface="宋体" charset="0"/>
              </a:rPr>
              <a:t>to</a:t>
            </a:r>
            <a:r>
              <a:rPr kumimoji="0" lang="zh-CN" altLang="en-US" sz="2600" dirty="0" smtClean="0">
                <a:solidFill>
                  <a:srgbClr val="002060"/>
                </a:solidFill>
                <a:latin typeface="Calibri" charset="0"/>
                <a:ea typeface="宋体" charset="0"/>
              </a:rPr>
              <a:t> </a:t>
            </a:r>
            <a:r>
              <a:rPr kumimoji="0" lang="en-US" altLang="zh-CN" sz="2600" dirty="0" smtClean="0">
                <a:solidFill>
                  <a:srgbClr val="002060"/>
                </a:solidFill>
                <a:latin typeface="Calibri" charset="0"/>
                <a:ea typeface="宋体" charset="0"/>
              </a:rPr>
              <a:t>inter-generational</a:t>
            </a:r>
            <a:r>
              <a:rPr kumimoji="0" lang="zh-CN" altLang="en-US" sz="2600" dirty="0" smtClean="0">
                <a:solidFill>
                  <a:srgbClr val="002060"/>
                </a:solidFill>
                <a:latin typeface="Calibri" charset="0"/>
                <a:ea typeface="宋体" charset="0"/>
              </a:rPr>
              <a:t> </a:t>
            </a:r>
            <a:r>
              <a:rPr kumimoji="0" lang="en-US" altLang="zh-CN" sz="2600" dirty="0" smtClean="0">
                <a:solidFill>
                  <a:srgbClr val="002060"/>
                </a:solidFill>
                <a:latin typeface="Calibri" charset="0"/>
                <a:ea typeface="宋体" charset="0"/>
              </a:rPr>
              <a:t>fairness</a:t>
            </a:r>
          </a:p>
          <a:p>
            <a:pPr>
              <a:buFont typeface="Wingdings" charset="0"/>
              <a:buChar char="Ø"/>
            </a:pPr>
            <a:endParaRPr kumimoji="0" lang="en-US" altLang="zh-CN" sz="2600" dirty="0">
              <a:solidFill>
                <a:srgbClr val="002060"/>
              </a:solidFill>
              <a:latin typeface="Calibri" charset="0"/>
              <a:ea typeface="宋体" charset="0"/>
            </a:endParaRPr>
          </a:p>
          <a:p>
            <a:pPr>
              <a:buFont typeface="Wingdings" charset="0"/>
              <a:buChar char="Ø"/>
            </a:pPr>
            <a:r>
              <a:rPr kumimoji="0" lang="zh-CN" altLang="en-US" sz="2600" dirty="0">
                <a:solidFill>
                  <a:srgbClr val="002060"/>
                </a:solidFill>
                <a:latin typeface="Calibri" charset="0"/>
                <a:ea typeface="宋体" charset="0"/>
              </a:rPr>
              <a:t>地区间社保收支不平衡：</a:t>
            </a:r>
            <a:r>
              <a:rPr kumimoji="0" lang="zh-CN" altLang="en-US" sz="2600" dirty="0" smtClean="0">
                <a:solidFill>
                  <a:srgbClr val="002060"/>
                </a:solidFill>
                <a:latin typeface="Calibri" charset="0"/>
                <a:ea typeface="宋体" charset="0"/>
              </a:rPr>
              <a:t>影响竞争环境</a:t>
            </a:r>
            <a:endParaRPr kumimoji="0" lang="en-US" altLang="zh-CN" sz="2600" dirty="0" smtClean="0">
              <a:solidFill>
                <a:srgbClr val="002060"/>
              </a:solidFill>
              <a:latin typeface="Calibri" charset="0"/>
              <a:ea typeface="宋体" charset="0"/>
            </a:endParaRPr>
          </a:p>
          <a:p>
            <a:pPr>
              <a:buFont typeface="Wingdings" charset="0"/>
              <a:buChar char="Ø"/>
            </a:pPr>
            <a:r>
              <a:rPr kumimoji="0" lang="en-US" altLang="zh-CN" sz="2600" dirty="0" smtClean="0">
                <a:solidFill>
                  <a:srgbClr val="002060"/>
                </a:solidFill>
                <a:latin typeface="Calibri" charset="0"/>
                <a:ea typeface="宋体" charset="0"/>
              </a:rPr>
              <a:t>Disparity</a:t>
            </a:r>
            <a:r>
              <a:rPr kumimoji="0" lang="zh-CN" altLang="en-US" sz="2600" dirty="0" smtClean="0">
                <a:solidFill>
                  <a:srgbClr val="002060"/>
                </a:solidFill>
                <a:latin typeface="Calibri" charset="0"/>
                <a:ea typeface="宋体" charset="0"/>
              </a:rPr>
              <a:t> </a:t>
            </a:r>
            <a:r>
              <a:rPr kumimoji="0" lang="en-US" altLang="zh-CN" sz="2600" dirty="0" smtClean="0">
                <a:solidFill>
                  <a:srgbClr val="002060"/>
                </a:solidFill>
                <a:latin typeface="Calibri" charset="0"/>
                <a:ea typeface="宋体" charset="0"/>
              </a:rPr>
              <a:t>of</a:t>
            </a:r>
            <a:r>
              <a:rPr kumimoji="0" lang="zh-CN" altLang="en-US" sz="2600" dirty="0" smtClean="0">
                <a:solidFill>
                  <a:srgbClr val="002060"/>
                </a:solidFill>
                <a:latin typeface="Calibri" charset="0"/>
                <a:ea typeface="宋体" charset="0"/>
              </a:rPr>
              <a:t> </a:t>
            </a:r>
            <a:r>
              <a:rPr kumimoji="0" lang="en-US" altLang="zh-CN" sz="2600" dirty="0">
                <a:solidFill>
                  <a:srgbClr val="002060"/>
                </a:solidFill>
                <a:latin typeface="Calibri" charset="0"/>
                <a:ea typeface="宋体" charset="0"/>
              </a:rPr>
              <a:t>s</a:t>
            </a:r>
            <a:r>
              <a:rPr kumimoji="0" lang="en-US" altLang="zh-CN" sz="2600" dirty="0" smtClean="0">
                <a:solidFill>
                  <a:srgbClr val="002060"/>
                </a:solidFill>
                <a:latin typeface="Calibri" charset="0"/>
                <a:ea typeface="宋体" charset="0"/>
              </a:rPr>
              <a:t>ocial</a:t>
            </a:r>
            <a:r>
              <a:rPr kumimoji="0" lang="zh-CN" altLang="en-US" sz="2600" dirty="0" smtClean="0">
                <a:solidFill>
                  <a:srgbClr val="002060"/>
                </a:solidFill>
                <a:latin typeface="Calibri" charset="0"/>
                <a:ea typeface="宋体" charset="0"/>
              </a:rPr>
              <a:t> </a:t>
            </a:r>
            <a:r>
              <a:rPr kumimoji="0" lang="en-US" altLang="zh-CN" sz="2600" dirty="0" smtClean="0">
                <a:solidFill>
                  <a:srgbClr val="002060"/>
                </a:solidFill>
                <a:latin typeface="Calibri" charset="0"/>
                <a:ea typeface="宋体" charset="0"/>
              </a:rPr>
              <a:t>security</a:t>
            </a:r>
            <a:r>
              <a:rPr kumimoji="0" lang="zh-CN" altLang="en-US" sz="2600" dirty="0" smtClean="0">
                <a:solidFill>
                  <a:srgbClr val="002060"/>
                </a:solidFill>
                <a:latin typeface="Calibri" charset="0"/>
                <a:ea typeface="宋体" charset="0"/>
              </a:rPr>
              <a:t> </a:t>
            </a:r>
            <a:r>
              <a:rPr kumimoji="0" lang="en-US" altLang="zh-CN" sz="2600" dirty="0">
                <a:solidFill>
                  <a:srgbClr val="002060"/>
                </a:solidFill>
                <a:latin typeface="Calibri" charset="0"/>
                <a:ea typeface="宋体" charset="0"/>
              </a:rPr>
              <a:t>b</a:t>
            </a:r>
            <a:r>
              <a:rPr kumimoji="0" lang="en-US" altLang="zh-CN" sz="2600" dirty="0" smtClean="0">
                <a:solidFill>
                  <a:srgbClr val="002060"/>
                </a:solidFill>
                <a:latin typeface="Calibri" charset="0"/>
                <a:ea typeface="宋体" charset="0"/>
              </a:rPr>
              <a:t>alance</a:t>
            </a:r>
            <a:r>
              <a:rPr kumimoji="0" lang="zh-CN" altLang="en-US" sz="2600" dirty="0" smtClean="0">
                <a:solidFill>
                  <a:srgbClr val="002060"/>
                </a:solidFill>
                <a:latin typeface="Calibri" charset="0"/>
                <a:ea typeface="宋体" charset="0"/>
              </a:rPr>
              <a:t> </a:t>
            </a:r>
            <a:r>
              <a:rPr kumimoji="0" lang="en-US" altLang="zh-CN" sz="2600" dirty="0" smtClean="0">
                <a:solidFill>
                  <a:srgbClr val="002060"/>
                </a:solidFill>
                <a:latin typeface="Calibri" charset="0"/>
                <a:ea typeface="宋体" charset="0"/>
              </a:rPr>
              <a:t>among</a:t>
            </a:r>
            <a:r>
              <a:rPr kumimoji="0" lang="zh-CN" altLang="en-US" sz="2600" dirty="0" smtClean="0">
                <a:solidFill>
                  <a:srgbClr val="002060"/>
                </a:solidFill>
                <a:latin typeface="Calibri" charset="0"/>
                <a:ea typeface="宋体" charset="0"/>
              </a:rPr>
              <a:t> </a:t>
            </a:r>
            <a:r>
              <a:rPr kumimoji="0" lang="en-US" altLang="zh-CN" sz="2600" dirty="0" smtClean="0">
                <a:solidFill>
                  <a:srgbClr val="002060"/>
                </a:solidFill>
                <a:latin typeface="Calibri" charset="0"/>
                <a:ea typeface="宋体" charset="0"/>
              </a:rPr>
              <a:t>regions</a:t>
            </a:r>
            <a:r>
              <a:rPr kumimoji="0" lang="zh-CN" altLang="en-US" sz="2600" dirty="0" smtClean="0">
                <a:solidFill>
                  <a:srgbClr val="002060"/>
                </a:solidFill>
                <a:latin typeface="Calibri" charset="0"/>
                <a:ea typeface="宋体" charset="0"/>
              </a:rPr>
              <a:t>: </a:t>
            </a:r>
            <a:r>
              <a:rPr kumimoji="0" lang="en-US" altLang="zh-CN" sz="2600" dirty="0" smtClean="0">
                <a:solidFill>
                  <a:srgbClr val="002060"/>
                </a:solidFill>
                <a:latin typeface="Calibri" charset="0"/>
                <a:ea typeface="宋体" charset="0"/>
              </a:rPr>
              <a:t>it</a:t>
            </a:r>
            <a:r>
              <a:rPr kumimoji="0" lang="zh-CN" altLang="en-US" sz="2600" dirty="0" smtClean="0">
                <a:solidFill>
                  <a:srgbClr val="002060"/>
                </a:solidFill>
                <a:latin typeface="Calibri" charset="0"/>
                <a:ea typeface="宋体" charset="0"/>
              </a:rPr>
              <a:t> </a:t>
            </a:r>
            <a:r>
              <a:rPr kumimoji="0" lang="en-US" altLang="zh-CN" sz="2600" dirty="0" smtClean="0">
                <a:solidFill>
                  <a:srgbClr val="002060"/>
                </a:solidFill>
                <a:latin typeface="Calibri" charset="0"/>
                <a:ea typeface="宋体" charset="0"/>
              </a:rPr>
              <a:t>impacts</a:t>
            </a:r>
            <a:r>
              <a:rPr kumimoji="0" lang="zh-CN" altLang="en-US" sz="2600" dirty="0" smtClean="0">
                <a:solidFill>
                  <a:srgbClr val="002060"/>
                </a:solidFill>
                <a:latin typeface="Calibri" charset="0"/>
                <a:ea typeface="宋体" charset="0"/>
              </a:rPr>
              <a:t> </a:t>
            </a:r>
            <a:r>
              <a:rPr kumimoji="0" lang="en-US" altLang="zh-CN" sz="2600" dirty="0" smtClean="0">
                <a:solidFill>
                  <a:srgbClr val="002060"/>
                </a:solidFill>
                <a:latin typeface="Calibri" charset="0"/>
                <a:ea typeface="宋体" charset="0"/>
              </a:rPr>
              <a:t>on</a:t>
            </a:r>
            <a:r>
              <a:rPr kumimoji="0" lang="zh-CN" altLang="en-US" sz="2600" dirty="0" smtClean="0">
                <a:solidFill>
                  <a:srgbClr val="002060"/>
                </a:solidFill>
                <a:latin typeface="Calibri" charset="0"/>
                <a:ea typeface="宋体" charset="0"/>
              </a:rPr>
              <a:t> </a:t>
            </a:r>
            <a:r>
              <a:rPr kumimoji="0" lang="en-US" altLang="zh-CN" sz="2600" dirty="0" smtClean="0">
                <a:solidFill>
                  <a:srgbClr val="002060"/>
                </a:solidFill>
                <a:latin typeface="Calibri" charset="0"/>
                <a:ea typeface="宋体" charset="0"/>
              </a:rPr>
              <a:t>inter-regional</a:t>
            </a:r>
            <a:r>
              <a:rPr kumimoji="0" lang="zh-CN" altLang="en-US" sz="2600" dirty="0" smtClean="0">
                <a:solidFill>
                  <a:srgbClr val="002060"/>
                </a:solidFill>
                <a:latin typeface="Calibri" charset="0"/>
                <a:ea typeface="宋体" charset="0"/>
              </a:rPr>
              <a:t> </a:t>
            </a:r>
            <a:r>
              <a:rPr kumimoji="0" lang="en-US" altLang="zh-CN" sz="2600" dirty="0" smtClean="0">
                <a:solidFill>
                  <a:srgbClr val="002060"/>
                </a:solidFill>
                <a:latin typeface="Calibri" charset="0"/>
                <a:ea typeface="宋体" charset="0"/>
              </a:rPr>
              <a:t>competition</a:t>
            </a:r>
            <a:endParaRPr kumimoji="0" lang="zh-CN" altLang="en-US" sz="2600" dirty="0">
              <a:solidFill>
                <a:srgbClr val="002060"/>
              </a:solidFill>
              <a:latin typeface="Calibri" charset="0"/>
              <a:ea typeface="宋体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标题 1"/>
          <p:cNvSpPr>
            <a:spLocks noGrp="1"/>
          </p:cNvSpPr>
          <p:nvPr>
            <p:ph type="title"/>
          </p:nvPr>
        </p:nvSpPr>
        <p:spPr bwMode="auto">
          <a:xfrm>
            <a:off x="395536" y="260648"/>
            <a:ext cx="648072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/>
            <a:r>
              <a:rPr kumimoji="0" lang="en-US" altLang="zh-CN" sz="2000" b="1" dirty="0">
                <a:latin typeface="Times New Roman" charset="0"/>
                <a:ea typeface="宋体" charset="0"/>
                <a:cs typeface="Times New Roman" charset="0"/>
              </a:rPr>
              <a:t>2014</a:t>
            </a:r>
            <a:r>
              <a:rPr kumimoji="0" lang="zh-CN" altLang="en-US" sz="2000" b="1" dirty="0">
                <a:latin typeface="Times New Roman" charset="0"/>
                <a:ea typeface="宋体" charset="0"/>
                <a:cs typeface="Times New Roman" charset="0"/>
              </a:rPr>
              <a:t>年末各省城镇职工养老保险</a:t>
            </a:r>
            <a:r>
              <a:rPr kumimoji="0" lang="zh-CN" altLang="en-US" sz="2000" b="1" dirty="0" smtClean="0">
                <a:latin typeface="Times New Roman" charset="0"/>
                <a:ea typeface="宋体" charset="0"/>
                <a:cs typeface="Times New Roman" charset="0"/>
              </a:rPr>
              <a:t>基金累计结余（</a:t>
            </a:r>
            <a:r>
              <a:rPr kumimoji="0" lang="zh-CN" altLang="en-US" sz="2000" b="1" dirty="0">
                <a:latin typeface="Times New Roman" charset="0"/>
                <a:ea typeface="宋体" charset="0"/>
                <a:cs typeface="Times New Roman" charset="0"/>
              </a:rPr>
              <a:t>亿元</a:t>
            </a:r>
            <a:r>
              <a:rPr kumimoji="0" lang="zh-CN" altLang="en-US" sz="2000" b="1" dirty="0" smtClean="0">
                <a:latin typeface="Times New Roman" charset="0"/>
                <a:ea typeface="宋体" charset="0"/>
                <a:cs typeface="Times New Roman" charset="0"/>
              </a:rPr>
              <a:t>）</a:t>
            </a:r>
            <a:r>
              <a:rPr kumimoji="0" lang="en-US" altLang="zh-CN" sz="2000" b="1" dirty="0" smtClean="0">
                <a:latin typeface="Times New Roman" charset="0"/>
                <a:ea typeface="宋体" charset="0"/>
                <a:cs typeface="Times New Roman" charset="0"/>
              </a:rPr>
              <a:t/>
            </a:r>
            <a:br>
              <a:rPr kumimoji="0" lang="en-US" altLang="zh-CN" sz="2000" b="1" dirty="0" smtClean="0">
                <a:latin typeface="Times New Roman" charset="0"/>
                <a:ea typeface="宋体" charset="0"/>
                <a:cs typeface="Times New Roman" charset="0"/>
              </a:rPr>
            </a:br>
            <a:r>
              <a:rPr kumimoji="0" lang="en-US" altLang="zh-CN" sz="2000" b="1" dirty="0" smtClean="0">
                <a:latin typeface="Times New Roman" charset="0"/>
                <a:ea typeface="宋体" charset="0"/>
                <a:cs typeface="Times New Roman" charset="0"/>
              </a:rPr>
              <a:t>Accrual</a:t>
            </a:r>
            <a:r>
              <a:rPr kumimoji="0" lang="zh-CN" altLang="en-US" sz="2000" b="1" dirty="0" smtClean="0">
                <a:latin typeface="Times New Roman" charset="0"/>
                <a:ea typeface="宋体" charset="0"/>
                <a:cs typeface="Times New Roman" charset="0"/>
              </a:rPr>
              <a:t> </a:t>
            </a:r>
            <a:r>
              <a:rPr kumimoji="0" lang="en-US" altLang="zh-CN" sz="2000" b="1" dirty="0" smtClean="0">
                <a:latin typeface="Times New Roman" charset="0"/>
                <a:ea typeface="宋体" charset="0"/>
                <a:cs typeface="Times New Roman" charset="0"/>
              </a:rPr>
              <a:t>Surplus</a:t>
            </a:r>
            <a:r>
              <a:rPr kumimoji="0" lang="zh-CN" altLang="en-US" sz="2000" b="1" dirty="0" smtClean="0">
                <a:latin typeface="Times New Roman" charset="0"/>
                <a:ea typeface="宋体" charset="0"/>
                <a:cs typeface="Times New Roman" charset="0"/>
              </a:rPr>
              <a:t> </a:t>
            </a:r>
            <a:r>
              <a:rPr kumimoji="0" lang="en-US" altLang="zh-CN" sz="2000" b="1" dirty="0" smtClean="0">
                <a:latin typeface="Times New Roman" charset="0"/>
                <a:ea typeface="宋体" charset="0"/>
                <a:cs typeface="Times New Roman" charset="0"/>
              </a:rPr>
              <a:t>of</a:t>
            </a:r>
            <a:r>
              <a:rPr kumimoji="0" lang="zh-CN" altLang="en-US" sz="2000" b="1" dirty="0" smtClean="0">
                <a:latin typeface="Times New Roman" charset="0"/>
                <a:ea typeface="宋体" charset="0"/>
                <a:cs typeface="Times New Roman" charset="0"/>
              </a:rPr>
              <a:t> </a:t>
            </a:r>
            <a:r>
              <a:rPr kumimoji="0" lang="en-US" altLang="zh-CN" sz="2000" b="1" dirty="0" smtClean="0">
                <a:latin typeface="Times New Roman" charset="0"/>
                <a:ea typeface="宋体" charset="0"/>
                <a:cs typeface="Times New Roman" charset="0"/>
              </a:rPr>
              <a:t>the</a:t>
            </a:r>
            <a:r>
              <a:rPr kumimoji="0" lang="zh-CN" altLang="en-US" sz="2000" b="1" dirty="0" smtClean="0">
                <a:latin typeface="Times New Roman" charset="0"/>
                <a:ea typeface="宋体" charset="0"/>
                <a:cs typeface="Times New Roman" charset="0"/>
              </a:rPr>
              <a:t> </a:t>
            </a:r>
            <a:r>
              <a:rPr kumimoji="0" lang="en-US" altLang="zh-CN" sz="2000" b="1" dirty="0" smtClean="0">
                <a:latin typeface="Times New Roman" charset="0"/>
                <a:ea typeface="宋体" charset="0"/>
                <a:cs typeface="Times New Roman" charset="0"/>
              </a:rPr>
              <a:t>Old</a:t>
            </a:r>
            <a:r>
              <a:rPr kumimoji="0" lang="zh-CN" altLang="en-US" sz="2000" b="1" dirty="0" smtClean="0">
                <a:latin typeface="Times New Roman" charset="0"/>
                <a:ea typeface="宋体" charset="0"/>
                <a:cs typeface="Times New Roman" charset="0"/>
              </a:rPr>
              <a:t> </a:t>
            </a:r>
            <a:r>
              <a:rPr kumimoji="0" lang="en-US" altLang="zh-CN" sz="2000" b="1" dirty="0" smtClean="0">
                <a:latin typeface="Times New Roman" charset="0"/>
                <a:ea typeface="宋体" charset="0"/>
                <a:cs typeface="Times New Roman" charset="0"/>
              </a:rPr>
              <a:t>Age</a:t>
            </a:r>
            <a:r>
              <a:rPr kumimoji="0" lang="zh-CN" altLang="en-US" sz="2000" b="1" dirty="0" smtClean="0">
                <a:latin typeface="Times New Roman" charset="0"/>
                <a:ea typeface="宋体" charset="0"/>
                <a:cs typeface="Times New Roman" charset="0"/>
              </a:rPr>
              <a:t> </a:t>
            </a:r>
            <a:r>
              <a:rPr kumimoji="0" lang="en-US" altLang="zh-CN" sz="2000" b="1" dirty="0" smtClean="0">
                <a:latin typeface="Times New Roman" charset="0"/>
                <a:ea typeface="宋体" charset="0"/>
                <a:cs typeface="Times New Roman" charset="0"/>
              </a:rPr>
              <a:t>Insurance</a:t>
            </a:r>
            <a:r>
              <a:rPr kumimoji="0" lang="zh-CN" altLang="en-US" sz="2000" b="1" dirty="0" smtClean="0">
                <a:latin typeface="Times New Roman" charset="0"/>
                <a:ea typeface="宋体" charset="0"/>
                <a:cs typeface="Times New Roman" charset="0"/>
              </a:rPr>
              <a:t> </a:t>
            </a:r>
            <a:r>
              <a:rPr kumimoji="0" lang="en-US" altLang="zh-CN" sz="2000" b="1" dirty="0" smtClean="0">
                <a:latin typeface="Times New Roman" charset="0"/>
                <a:ea typeface="宋体" charset="0"/>
                <a:cs typeface="Times New Roman" charset="0"/>
              </a:rPr>
              <a:t>for</a:t>
            </a:r>
            <a:r>
              <a:rPr kumimoji="0" lang="zh-CN" altLang="en-US" sz="2000" b="1" dirty="0" smtClean="0">
                <a:latin typeface="Times New Roman" charset="0"/>
                <a:ea typeface="宋体" charset="0"/>
                <a:cs typeface="Times New Roman" charset="0"/>
              </a:rPr>
              <a:t> </a:t>
            </a:r>
            <a:r>
              <a:rPr kumimoji="0" lang="en-US" altLang="zh-CN" sz="2000" b="1" dirty="0" smtClean="0">
                <a:latin typeface="Times New Roman" charset="0"/>
                <a:ea typeface="宋体" charset="0"/>
                <a:cs typeface="Times New Roman" charset="0"/>
              </a:rPr>
              <a:t>Urban</a:t>
            </a:r>
            <a:r>
              <a:rPr kumimoji="0" lang="zh-CN" altLang="en-US" sz="2000" b="1" dirty="0" smtClean="0">
                <a:latin typeface="Times New Roman" charset="0"/>
                <a:ea typeface="宋体" charset="0"/>
                <a:cs typeface="Times New Roman" charset="0"/>
              </a:rPr>
              <a:t> </a:t>
            </a:r>
            <a:r>
              <a:rPr kumimoji="0" lang="en-US" altLang="zh-CN" sz="2000" b="1" dirty="0" smtClean="0">
                <a:latin typeface="Times New Roman" charset="0"/>
                <a:ea typeface="宋体" charset="0"/>
                <a:cs typeface="Times New Roman" charset="0"/>
              </a:rPr>
              <a:t>Employee</a:t>
            </a:r>
            <a:r>
              <a:rPr kumimoji="0" lang="zh-CN" altLang="en-US" sz="2000" b="1" dirty="0" smtClean="0">
                <a:latin typeface="Times New Roman" charset="0"/>
                <a:ea typeface="宋体" charset="0"/>
                <a:cs typeface="Times New Roman" charset="0"/>
              </a:rPr>
              <a:t> </a:t>
            </a:r>
            <a:r>
              <a:rPr kumimoji="0" lang="en-US" altLang="zh-CN" sz="2000" b="1" dirty="0" smtClean="0">
                <a:latin typeface="Times New Roman" charset="0"/>
                <a:ea typeface="宋体" charset="0"/>
                <a:cs typeface="Times New Roman" charset="0"/>
              </a:rPr>
              <a:t>(Unit:</a:t>
            </a:r>
            <a:r>
              <a:rPr kumimoji="0" lang="zh-CN" altLang="en-US" sz="2000" b="1" dirty="0" smtClean="0">
                <a:latin typeface="Times New Roman" charset="0"/>
                <a:ea typeface="宋体" charset="0"/>
                <a:cs typeface="Times New Roman" charset="0"/>
              </a:rPr>
              <a:t> </a:t>
            </a:r>
            <a:r>
              <a:rPr kumimoji="0" lang="en-US" altLang="zh-CN" sz="2000" b="1" dirty="0" smtClean="0">
                <a:latin typeface="Times New Roman" charset="0"/>
                <a:ea typeface="宋体" charset="0"/>
                <a:cs typeface="Times New Roman" charset="0"/>
              </a:rPr>
              <a:t>RMB</a:t>
            </a:r>
            <a:r>
              <a:rPr kumimoji="0" lang="zh-CN" altLang="en-US" sz="2000" b="1" dirty="0" smtClean="0">
                <a:latin typeface="Times New Roman" charset="0"/>
                <a:ea typeface="宋体" charset="0"/>
                <a:cs typeface="Times New Roman" charset="0"/>
              </a:rPr>
              <a:t> </a:t>
            </a:r>
            <a:r>
              <a:rPr kumimoji="0" lang="en-US" altLang="zh-CN" sz="2000" b="1" dirty="0" smtClean="0">
                <a:latin typeface="Times New Roman" charset="0"/>
                <a:ea typeface="宋体" charset="0"/>
                <a:cs typeface="Times New Roman" charset="0"/>
              </a:rPr>
              <a:t>100</a:t>
            </a:r>
            <a:r>
              <a:rPr kumimoji="0" lang="zh-CN" altLang="en-US" sz="2000" b="1" dirty="0" smtClean="0">
                <a:latin typeface="Times New Roman" charset="0"/>
                <a:ea typeface="宋体" charset="0"/>
                <a:cs typeface="Times New Roman" charset="0"/>
              </a:rPr>
              <a:t> </a:t>
            </a:r>
            <a:r>
              <a:rPr kumimoji="0" lang="en-US" altLang="zh-CN" sz="2000" b="1" dirty="0" smtClean="0">
                <a:latin typeface="Times New Roman" charset="0"/>
                <a:ea typeface="宋体" charset="0"/>
                <a:cs typeface="Times New Roman" charset="0"/>
              </a:rPr>
              <a:t>m)</a:t>
            </a:r>
            <a:endParaRPr kumimoji="0" lang="zh-CN" altLang="en-US" sz="2000" b="1" dirty="0">
              <a:latin typeface="Times New Roman" charset="0"/>
              <a:ea typeface="宋体" charset="0"/>
              <a:cs typeface="Times New Roman" charset="0"/>
            </a:endParaRPr>
          </a:p>
        </p:txBody>
      </p:sp>
      <p:graphicFrame>
        <p:nvGraphicFramePr>
          <p:cNvPr id="5" name="内容占位符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87804794"/>
              </p:ext>
            </p:extLst>
          </p:nvPr>
        </p:nvGraphicFramePr>
        <p:xfrm>
          <a:off x="1691680" y="1555334"/>
          <a:ext cx="6192912" cy="4825994"/>
        </p:xfrm>
        <a:graphic>
          <a:graphicData uri="http://schemas.openxmlformats.org/drawingml/2006/table">
            <a:tbl>
              <a:tblPr/>
              <a:tblGrid>
                <a:gridCol w="2088231"/>
                <a:gridCol w="936105"/>
                <a:gridCol w="2592288"/>
                <a:gridCol w="576288"/>
              </a:tblGrid>
              <a:tr h="283882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charset="0"/>
                          <a:ea typeface="宋体" charset="0"/>
                          <a:cs typeface="宋体" charset="0"/>
                        </a:rPr>
                        <a:t>全 </a:t>
                      </a:r>
                      <a:r>
                        <a:rPr kumimoji="0" lang="zh-CN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charset="0"/>
                          <a:ea typeface="宋体" charset="0"/>
                          <a:cs typeface="宋体" charset="0"/>
                        </a:rPr>
                        <a:t>国 </a:t>
                      </a:r>
                      <a:r>
                        <a:rPr kumimoji="0" lang="en-US" altLang="zh-CN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charset="0"/>
                          <a:ea typeface="宋体" charset="0"/>
                          <a:cs typeface="宋体" charset="0"/>
                        </a:rPr>
                        <a:t>National</a:t>
                      </a:r>
                      <a:endParaRPr kumimoji="0" lang="zh-CN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charset="0"/>
                        <a:ea typeface="宋体" charset="0"/>
                        <a:cs typeface="宋体" charset="0"/>
                      </a:endParaRPr>
                    </a:p>
                  </a:txBody>
                  <a:tcPr marL="9525" marR="9525" marT="9526" marB="0" anchor="ctr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charset="0"/>
                          <a:ea typeface="宋体" charset="0"/>
                          <a:cs typeface="宋体" charset="0"/>
                        </a:rPr>
                        <a:t>31800 </a:t>
                      </a:r>
                    </a:p>
                  </a:txBody>
                  <a:tcPr marL="9525" marR="9525" marT="9526" marB="0" anchor="ctr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charset="0"/>
                          <a:ea typeface="宋体" charset="0"/>
                          <a:cs typeface="宋体" charset="0"/>
                        </a:rPr>
                        <a:t>　</a:t>
                      </a:r>
                    </a:p>
                  </a:txBody>
                  <a:tcPr marL="9525" marR="9525" marT="9526" marB="0" anchor="ctr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charset="0"/>
                          <a:ea typeface="宋体" charset="0"/>
                          <a:cs typeface="宋体" charset="0"/>
                        </a:rPr>
                        <a:t>　</a:t>
                      </a:r>
                    </a:p>
                  </a:txBody>
                  <a:tcPr marL="9525" marR="9525" marT="9526" marB="0" anchor="ctr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3882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charset="0"/>
                          <a:ea typeface="宋体" charset="0"/>
                          <a:cs typeface="宋体" charset="0"/>
                        </a:rPr>
                        <a:t>广</a:t>
                      </a:r>
                      <a:r>
                        <a:rPr kumimoji="0" lang="zh-CN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宋体" charset="0"/>
                          <a:cs typeface="宋体" charset="0"/>
                        </a:rPr>
                        <a:t>  </a:t>
                      </a:r>
                      <a:r>
                        <a:rPr kumimoji="0" lang="zh-CN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charset="0"/>
                          <a:ea typeface="宋体" charset="0"/>
                          <a:cs typeface="宋体" charset="0"/>
                        </a:rPr>
                        <a:t>东 </a:t>
                      </a:r>
                      <a:r>
                        <a:rPr kumimoji="0" lang="en-US" altLang="zh-CN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charset="0"/>
                          <a:ea typeface="宋体" charset="0"/>
                          <a:cs typeface="宋体" charset="0"/>
                        </a:rPr>
                        <a:t>Guangdong</a:t>
                      </a:r>
                      <a:endParaRPr kumimoji="0" lang="zh-CN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charset="0"/>
                        <a:ea typeface="宋体" charset="0"/>
                        <a:cs typeface="宋体" charset="0"/>
                      </a:endParaRPr>
                    </a:p>
                  </a:txBody>
                  <a:tcPr marL="9525" marR="9525" marT="9526" marB="0" anchor="ctr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宋体" charset="0"/>
                          <a:cs typeface="Arial" charset="0"/>
                        </a:rPr>
                        <a:t>5444 </a:t>
                      </a:r>
                    </a:p>
                  </a:txBody>
                  <a:tcPr marL="9525" marR="9525" marT="9526" marB="0" anchor="ctr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charset="0"/>
                          <a:ea typeface="宋体" charset="0"/>
                          <a:cs typeface="宋体" charset="0"/>
                        </a:rPr>
                        <a:t>云</a:t>
                      </a:r>
                      <a:r>
                        <a:rPr kumimoji="0" lang="zh-CN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宋体" charset="0"/>
                          <a:cs typeface="宋体" charset="0"/>
                        </a:rPr>
                        <a:t>  </a:t>
                      </a:r>
                      <a:r>
                        <a:rPr kumimoji="0" lang="zh-CN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charset="0"/>
                          <a:ea typeface="宋体" charset="0"/>
                          <a:cs typeface="宋体" charset="0"/>
                        </a:rPr>
                        <a:t>南 </a:t>
                      </a:r>
                      <a:r>
                        <a:rPr kumimoji="0" lang="en-US" altLang="zh-CN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charset="0"/>
                          <a:ea typeface="宋体" charset="0"/>
                          <a:cs typeface="宋体" charset="0"/>
                        </a:rPr>
                        <a:t>Yunnan</a:t>
                      </a:r>
                      <a:endParaRPr kumimoji="0" lang="zh-CN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charset="0"/>
                        <a:ea typeface="宋体" charset="0"/>
                        <a:cs typeface="宋体" charset="0"/>
                      </a:endParaRPr>
                    </a:p>
                  </a:txBody>
                  <a:tcPr marL="9525" marR="9525" marT="9526" marB="0" anchor="ctr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宋体" charset="0"/>
                          <a:cs typeface="Arial" charset="0"/>
                        </a:rPr>
                        <a:t>573 </a:t>
                      </a:r>
                    </a:p>
                  </a:txBody>
                  <a:tcPr marL="9525" marR="9525" marT="9526" marB="0" anchor="ctr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83882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charset="0"/>
                          <a:ea typeface="宋体" charset="0"/>
                          <a:cs typeface="宋体" charset="0"/>
                        </a:rPr>
                        <a:t>江</a:t>
                      </a:r>
                      <a:r>
                        <a:rPr kumimoji="0" lang="zh-CN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宋体" charset="0"/>
                          <a:cs typeface="宋体" charset="0"/>
                        </a:rPr>
                        <a:t>  </a:t>
                      </a:r>
                      <a:r>
                        <a:rPr kumimoji="0" lang="zh-CN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charset="0"/>
                          <a:ea typeface="宋体" charset="0"/>
                          <a:cs typeface="宋体" charset="0"/>
                        </a:rPr>
                        <a:t>苏</a:t>
                      </a:r>
                      <a:r>
                        <a:rPr kumimoji="0" lang="zh-CN" altLang="zh-CN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charset="0"/>
                          <a:ea typeface="宋体" charset="0"/>
                          <a:cs typeface="宋体" charset="0"/>
                        </a:rPr>
                        <a:t> </a:t>
                      </a:r>
                      <a:r>
                        <a:rPr kumimoji="0" lang="en-US" altLang="zh-CN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charset="0"/>
                          <a:ea typeface="宋体" charset="0"/>
                          <a:cs typeface="宋体" charset="0"/>
                        </a:rPr>
                        <a:t>Jiangsu</a:t>
                      </a:r>
                      <a:endParaRPr kumimoji="0" lang="zh-CN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charset="0"/>
                        <a:ea typeface="宋体" charset="0"/>
                        <a:cs typeface="宋体" charset="0"/>
                      </a:endParaRPr>
                    </a:p>
                  </a:txBody>
                  <a:tcPr marL="9525" marR="9525" marT="9526" marB="0" anchor="ctr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宋体" charset="0"/>
                          <a:cs typeface="Arial" charset="0"/>
                        </a:rPr>
                        <a:t>2854 </a:t>
                      </a:r>
                    </a:p>
                  </a:txBody>
                  <a:tcPr marL="9525" marR="9525" marT="9526" marB="0" anchor="ctr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charset="0"/>
                          <a:ea typeface="宋体" charset="0"/>
                          <a:cs typeface="宋体" charset="0"/>
                        </a:rPr>
                        <a:t>福</a:t>
                      </a:r>
                      <a:r>
                        <a:rPr kumimoji="0" lang="zh-CN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宋体" charset="0"/>
                          <a:cs typeface="宋体" charset="0"/>
                        </a:rPr>
                        <a:t>  </a:t>
                      </a:r>
                      <a:r>
                        <a:rPr kumimoji="0" lang="zh-CN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charset="0"/>
                          <a:ea typeface="宋体" charset="0"/>
                          <a:cs typeface="宋体" charset="0"/>
                        </a:rPr>
                        <a:t>建 </a:t>
                      </a:r>
                      <a:r>
                        <a:rPr kumimoji="0" lang="en-US" altLang="zh-CN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charset="0"/>
                          <a:ea typeface="宋体" charset="0"/>
                          <a:cs typeface="宋体" charset="0"/>
                        </a:rPr>
                        <a:t>Fujian</a:t>
                      </a:r>
                      <a:endParaRPr kumimoji="0" lang="zh-CN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charset="0"/>
                        <a:ea typeface="宋体" charset="0"/>
                        <a:cs typeface="宋体" charset="0"/>
                      </a:endParaRPr>
                    </a:p>
                  </a:txBody>
                  <a:tcPr marL="9525" marR="9525" marT="9526" marB="0" anchor="ctr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宋体" charset="0"/>
                          <a:cs typeface="Arial" charset="0"/>
                        </a:rPr>
                        <a:t>490 </a:t>
                      </a:r>
                    </a:p>
                  </a:txBody>
                  <a:tcPr marL="9525" marR="9525" marT="9526" marB="0" anchor="ctr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83882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charset="0"/>
                          <a:ea typeface="宋体" charset="0"/>
                          <a:cs typeface="宋体" charset="0"/>
                        </a:rPr>
                        <a:t>浙</a:t>
                      </a:r>
                      <a:r>
                        <a:rPr kumimoji="0" lang="zh-CN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宋体" charset="0"/>
                          <a:cs typeface="宋体" charset="0"/>
                        </a:rPr>
                        <a:t>  </a:t>
                      </a:r>
                      <a:r>
                        <a:rPr kumimoji="0" lang="zh-CN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charset="0"/>
                          <a:ea typeface="宋体" charset="0"/>
                          <a:cs typeface="宋体" charset="0"/>
                        </a:rPr>
                        <a:t>江</a:t>
                      </a:r>
                      <a:r>
                        <a:rPr kumimoji="0" lang="zh-CN" altLang="zh-CN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charset="0"/>
                          <a:ea typeface="宋体" charset="0"/>
                          <a:cs typeface="宋体" charset="0"/>
                        </a:rPr>
                        <a:t> </a:t>
                      </a:r>
                      <a:r>
                        <a:rPr kumimoji="0" lang="en-US" altLang="zh-CN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charset="0"/>
                          <a:ea typeface="宋体" charset="0"/>
                          <a:cs typeface="宋体" charset="0"/>
                        </a:rPr>
                        <a:t>Zhejiang</a:t>
                      </a:r>
                      <a:endParaRPr kumimoji="0" lang="zh-CN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charset="0"/>
                        <a:ea typeface="宋体" charset="0"/>
                        <a:cs typeface="宋体" charset="0"/>
                      </a:endParaRPr>
                    </a:p>
                  </a:txBody>
                  <a:tcPr marL="9525" marR="9525" marT="9526" marB="0" anchor="ctr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宋体" charset="0"/>
                          <a:cs typeface="Arial" charset="0"/>
                        </a:rPr>
                        <a:t>2696 </a:t>
                      </a:r>
                    </a:p>
                  </a:txBody>
                  <a:tcPr marL="9525" marR="9525" marT="9526" marB="0" anchor="ctr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charset="0"/>
                          <a:ea typeface="宋体" charset="0"/>
                          <a:cs typeface="宋体" charset="0"/>
                        </a:rPr>
                        <a:t>内蒙</a:t>
                      </a:r>
                      <a:r>
                        <a:rPr kumimoji="0" lang="zh-CN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charset="0"/>
                          <a:ea typeface="宋体" charset="0"/>
                          <a:cs typeface="宋体" charset="0"/>
                        </a:rPr>
                        <a:t>古 </a:t>
                      </a:r>
                      <a:r>
                        <a:rPr kumimoji="0" lang="en-US" altLang="zh-CN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charset="0"/>
                          <a:ea typeface="宋体" charset="0"/>
                          <a:cs typeface="宋体" charset="0"/>
                        </a:rPr>
                        <a:t>Inner</a:t>
                      </a:r>
                      <a:r>
                        <a:rPr kumimoji="0" lang="zh-CN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charset="0"/>
                          <a:ea typeface="宋体" charset="0"/>
                          <a:cs typeface="宋体" charset="0"/>
                        </a:rPr>
                        <a:t> </a:t>
                      </a:r>
                      <a:r>
                        <a:rPr kumimoji="0" lang="en-US" altLang="zh-CN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charset="0"/>
                          <a:ea typeface="宋体" charset="0"/>
                          <a:cs typeface="宋体" charset="0"/>
                        </a:rPr>
                        <a:t>Mongolia</a:t>
                      </a:r>
                      <a:endParaRPr kumimoji="0" lang="zh-CN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charset="0"/>
                        <a:ea typeface="宋体" charset="0"/>
                        <a:cs typeface="宋体" charset="0"/>
                      </a:endParaRPr>
                    </a:p>
                  </a:txBody>
                  <a:tcPr marL="9525" marR="9525" marT="9526" marB="0" anchor="ctr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宋体" charset="0"/>
                          <a:cs typeface="Arial" charset="0"/>
                        </a:rPr>
                        <a:t>472 </a:t>
                      </a:r>
                    </a:p>
                  </a:txBody>
                  <a:tcPr marL="9525" marR="9525" marT="9526" marB="0" anchor="ctr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83882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charset="0"/>
                          <a:ea typeface="宋体" charset="0"/>
                          <a:cs typeface="宋体" charset="0"/>
                        </a:rPr>
                        <a:t>北</a:t>
                      </a:r>
                      <a:r>
                        <a:rPr kumimoji="0" lang="zh-CN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宋体" charset="0"/>
                          <a:cs typeface="宋体" charset="0"/>
                        </a:rPr>
                        <a:t>  </a:t>
                      </a:r>
                      <a:r>
                        <a:rPr kumimoji="0" lang="zh-CN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charset="0"/>
                          <a:ea typeface="宋体" charset="0"/>
                          <a:cs typeface="宋体" charset="0"/>
                        </a:rPr>
                        <a:t>京 </a:t>
                      </a:r>
                      <a:r>
                        <a:rPr kumimoji="0" lang="en-US" altLang="zh-CN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charset="0"/>
                          <a:ea typeface="宋体" charset="0"/>
                          <a:cs typeface="宋体" charset="0"/>
                        </a:rPr>
                        <a:t>Beijing</a:t>
                      </a:r>
                      <a:endParaRPr kumimoji="0" lang="zh-CN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charset="0"/>
                        <a:ea typeface="宋体" charset="0"/>
                        <a:cs typeface="宋体" charset="0"/>
                      </a:endParaRPr>
                    </a:p>
                  </a:txBody>
                  <a:tcPr marL="9525" marR="9525" marT="9526" marB="0" anchor="ctr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宋体" charset="0"/>
                          <a:cs typeface="Arial" charset="0"/>
                        </a:rPr>
                        <a:t>2161 </a:t>
                      </a:r>
                    </a:p>
                  </a:txBody>
                  <a:tcPr marL="9525" marR="9525" marT="9526" marB="0" anchor="ctr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charset="0"/>
                          <a:ea typeface="宋体" charset="0"/>
                          <a:cs typeface="宋体" charset="0"/>
                        </a:rPr>
                        <a:t>广</a:t>
                      </a:r>
                      <a:r>
                        <a:rPr kumimoji="0" lang="zh-CN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宋体" charset="0"/>
                          <a:cs typeface="宋体" charset="0"/>
                        </a:rPr>
                        <a:t>  </a:t>
                      </a:r>
                      <a:r>
                        <a:rPr kumimoji="0" lang="zh-CN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charset="0"/>
                          <a:ea typeface="宋体" charset="0"/>
                          <a:cs typeface="宋体" charset="0"/>
                        </a:rPr>
                        <a:t>西 </a:t>
                      </a:r>
                      <a:r>
                        <a:rPr kumimoji="0" lang="en-US" altLang="zh-CN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charset="0"/>
                          <a:ea typeface="宋体" charset="0"/>
                          <a:cs typeface="宋体" charset="0"/>
                        </a:rPr>
                        <a:t>Guangxi</a:t>
                      </a:r>
                      <a:endParaRPr kumimoji="0" lang="zh-CN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charset="0"/>
                        <a:ea typeface="宋体" charset="0"/>
                        <a:cs typeface="宋体" charset="0"/>
                      </a:endParaRPr>
                    </a:p>
                  </a:txBody>
                  <a:tcPr marL="9525" marR="9525" marT="9526" marB="0" anchor="ctr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宋体" charset="0"/>
                          <a:cs typeface="Arial" charset="0"/>
                        </a:rPr>
                        <a:t>448 </a:t>
                      </a:r>
                    </a:p>
                  </a:txBody>
                  <a:tcPr marL="9525" marR="9525" marT="9526" marB="0" anchor="ctr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83882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charset="0"/>
                          <a:ea typeface="宋体" charset="0"/>
                          <a:cs typeface="宋体" charset="0"/>
                        </a:rPr>
                        <a:t>四</a:t>
                      </a:r>
                      <a:r>
                        <a:rPr kumimoji="0" lang="zh-CN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宋体" charset="0"/>
                          <a:cs typeface="宋体" charset="0"/>
                        </a:rPr>
                        <a:t>  </a:t>
                      </a:r>
                      <a:r>
                        <a:rPr kumimoji="0" lang="zh-CN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charset="0"/>
                          <a:ea typeface="宋体" charset="0"/>
                          <a:cs typeface="宋体" charset="0"/>
                        </a:rPr>
                        <a:t>川 </a:t>
                      </a:r>
                      <a:r>
                        <a:rPr kumimoji="0" lang="en-US" altLang="zh-CN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charset="0"/>
                          <a:ea typeface="宋体" charset="0"/>
                          <a:cs typeface="宋体" charset="0"/>
                        </a:rPr>
                        <a:t>Sichuan</a:t>
                      </a:r>
                      <a:endParaRPr kumimoji="0" lang="zh-CN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charset="0"/>
                        <a:ea typeface="宋体" charset="0"/>
                        <a:cs typeface="宋体" charset="0"/>
                      </a:endParaRPr>
                    </a:p>
                  </a:txBody>
                  <a:tcPr marL="9525" marR="9525" marT="9526" marB="0" anchor="ctr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宋体" charset="0"/>
                          <a:cs typeface="Arial" charset="0"/>
                        </a:rPr>
                        <a:t>2013 </a:t>
                      </a:r>
                    </a:p>
                  </a:txBody>
                  <a:tcPr marL="9525" marR="9525" marT="9526" marB="0" anchor="ctr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charset="0"/>
                          <a:ea typeface="宋体" charset="0"/>
                          <a:cs typeface="宋体" charset="0"/>
                        </a:rPr>
                        <a:t>陕</a:t>
                      </a:r>
                      <a:r>
                        <a:rPr kumimoji="0" lang="zh-CN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宋体" charset="0"/>
                          <a:cs typeface="宋体" charset="0"/>
                        </a:rPr>
                        <a:t>  </a:t>
                      </a:r>
                      <a:r>
                        <a:rPr kumimoji="0" lang="zh-CN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charset="0"/>
                          <a:ea typeface="宋体" charset="0"/>
                          <a:cs typeface="宋体" charset="0"/>
                        </a:rPr>
                        <a:t>西 </a:t>
                      </a:r>
                      <a:r>
                        <a:rPr kumimoji="0" lang="en-US" altLang="zh-CN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charset="0"/>
                          <a:ea typeface="宋体" charset="0"/>
                          <a:cs typeface="宋体" charset="0"/>
                        </a:rPr>
                        <a:t>Shanxi</a:t>
                      </a:r>
                      <a:endParaRPr kumimoji="0" lang="zh-CN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charset="0"/>
                        <a:ea typeface="宋体" charset="0"/>
                        <a:cs typeface="宋体" charset="0"/>
                      </a:endParaRPr>
                    </a:p>
                  </a:txBody>
                  <a:tcPr marL="9525" marR="9525" marT="9526" marB="0" anchor="ctr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宋体" charset="0"/>
                          <a:cs typeface="Arial" charset="0"/>
                        </a:rPr>
                        <a:t>446 </a:t>
                      </a:r>
                    </a:p>
                  </a:txBody>
                  <a:tcPr marL="9525" marR="9525" marT="9526" marB="0" anchor="ctr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83882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charset="0"/>
                          <a:ea typeface="宋体" charset="0"/>
                          <a:cs typeface="宋体" charset="0"/>
                        </a:rPr>
                        <a:t>山</a:t>
                      </a:r>
                      <a:r>
                        <a:rPr kumimoji="0" lang="zh-CN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宋体" charset="0"/>
                          <a:cs typeface="宋体" charset="0"/>
                        </a:rPr>
                        <a:t>  </a:t>
                      </a:r>
                      <a:r>
                        <a:rPr kumimoji="0" lang="zh-CN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charset="0"/>
                          <a:ea typeface="宋体" charset="0"/>
                          <a:cs typeface="宋体" charset="0"/>
                        </a:rPr>
                        <a:t>东 </a:t>
                      </a:r>
                      <a:r>
                        <a:rPr kumimoji="0" lang="en-US" altLang="zh-CN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charset="0"/>
                          <a:ea typeface="宋体" charset="0"/>
                          <a:cs typeface="宋体" charset="0"/>
                        </a:rPr>
                        <a:t>Shandong</a:t>
                      </a:r>
                      <a:endParaRPr kumimoji="0" lang="zh-CN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charset="0"/>
                        <a:ea typeface="宋体" charset="0"/>
                        <a:cs typeface="宋体" charset="0"/>
                      </a:endParaRPr>
                    </a:p>
                  </a:txBody>
                  <a:tcPr marL="9525" marR="9525" marT="9526" marB="0" anchor="ctr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宋体" charset="0"/>
                          <a:cs typeface="Arial" charset="0"/>
                        </a:rPr>
                        <a:t>1973 </a:t>
                      </a:r>
                    </a:p>
                  </a:txBody>
                  <a:tcPr marL="9525" marR="9525" marT="9526" marB="0" anchor="ctr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charset="0"/>
                          <a:ea typeface="宋体" charset="0"/>
                          <a:cs typeface="宋体" charset="0"/>
                        </a:rPr>
                        <a:t>江</a:t>
                      </a:r>
                      <a:r>
                        <a:rPr kumimoji="0" lang="zh-CN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宋体" charset="0"/>
                          <a:cs typeface="宋体" charset="0"/>
                        </a:rPr>
                        <a:t>  </a:t>
                      </a:r>
                      <a:r>
                        <a:rPr kumimoji="0" lang="zh-CN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charset="0"/>
                          <a:ea typeface="宋体" charset="0"/>
                          <a:cs typeface="宋体" charset="0"/>
                        </a:rPr>
                        <a:t>西 </a:t>
                      </a:r>
                      <a:r>
                        <a:rPr kumimoji="0" lang="en-US" altLang="zh-CN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charset="0"/>
                          <a:ea typeface="宋体" charset="0"/>
                          <a:cs typeface="宋体" charset="0"/>
                        </a:rPr>
                        <a:t>Jiangxi</a:t>
                      </a:r>
                      <a:endParaRPr kumimoji="0" lang="zh-CN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charset="0"/>
                        <a:ea typeface="宋体" charset="0"/>
                        <a:cs typeface="宋体" charset="0"/>
                      </a:endParaRPr>
                    </a:p>
                  </a:txBody>
                  <a:tcPr marL="9525" marR="9525" marT="9526" marB="0" anchor="ctr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宋体" charset="0"/>
                          <a:cs typeface="Arial" charset="0"/>
                        </a:rPr>
                        <a:t>430 </a:t>
                      </a:r>
                    </a:p>
                  </a:txBody>
                  <a:tcPr marL="9525" marR="9525" marT="9526" marB="0" anchor="ctr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83882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charset="0"/>
                          <a:ea typeface="宋体" charset="0"/>
                          <a:cs typeface="宋体" charset="0"/>
                        </a:rPr>
                        <a:t>辽</a:t>
                      </a:r>
                      <a:r>
                        <a:rPr kumimoji="0" lang="zh-CN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宋体" charset="0"/>
                          <a:cs typeface="宋体" charset="0"/>
                        </a:rPr>
                        <a:t>  </a:t>
                      </a:r>
                      <a:r>
                        <a:rPr kumimoji="0" lang="zh-CN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charset="0"/>
                          <a:ea typeface="宋体" charset="0"/>
                          <a:cs typeface="宋体" charset="0"/>
                        </a:rPr>
                        <a:t>宁 </a:t>
                      </a:r>
                      <a:r>
                        <a:rPr kumimoji="0" lang="en-US" altLang="zh-CN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charset="0"/>
                          <a:ea typeface="宋体" charset="0"/>
                          <a:cs typeface="宋体" charset="0"/>
                        </a:rPr>
                        <a:t>Liaoning</a:t>
                      </a:r>
                      <a:endParaRPr kumimoji="0" lang="zh-CN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charset="0"/>
                        <a:ea typeface="宋体" charset="0"/>
                        <a:cs typeface="宋体" charset="0"/>
                      </a:endParaRPr>
                    </a:p>
                  </a:txBody>
                  <a:tcPr marL="9525" marR="9525" marT="9526" marB="0" anchor="ctr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宋体" charset="0"/>
                          <a:cs typeface="Arial" charset="0"/>
                        </a:rPr>
                        <a:t>1284 </a:t>
                      </a:r>
                    </a:p>
                  </a:txBody>
                  <a:tcPr marL="9525" marR="9525" marT="9526" marB="0" anchor="ctr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charset="0"/>
                          <a:ea typeface="宋体" charset="0"/>
                          <a:cs typeface="宋体" charset="0"/>
                        </a:rPr>
                        <a:t>吉</a:t>
                      </a:r>
                      <a:r>
                        <a:rPr kumimoji="0" lang="zh-CN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宋体" charset="0"/>
                          <a:cs typeface="宋体" charset="0"/>
                        </a:rPr>
                        <a:t>  </a:t>
                      </a:r>
                      <a:r>
                        <a:rPr kumimoji="0" lang="zh-CN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charset="0"/>
                          <a:ea typeface="宋体" charset="0"/>
                          <a:cs typeface="宋体" charset="0"/>
                        </a:rPr>
                        <a:t>林 </a:t>
                      </a:r>
                      <a:r>
                        <a:rPr kumimoji="0" lang="en-US" altLang="zh-CN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charset="0"/>
                          <a:ea typeface="宋体" charset="0"/>
                          <a:cs typeface="宋体" charset="0"/>
                        </a:rPr>
                        <a:t>Jilin</a:t>
                      </a:r>
                      <a:endParaRPr kumimoji="0" lang="zh-CN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charset="0"/>
                        <a:ea typeface="宋体" charset="0"/>
                        <a:cs typeface="宋体" charset="0"/>
                      </a:endParaRPr>
                    </a:p>
                  </a:txBody>
                  <a:tcPr marL="9525" marR="9525" marT="9526" marB="0" anchor="ctr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宋体" charset="0"/>
                          <a:cs typeface="Arial" charset="0"/>
                        </a:rPr>
                        <a:t>424 </a:t>
                      </a:r>
                    </a:p>
                  </a:txBody>
                  <a:tcPr marL="9525" marR="9525" marT="9526" marB="0" anchor="ctr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83882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charset="0"/>
                          <a:ea typeface="宋体" charset="0"/>
                          <a:cs typeface="宋体" charset="0"/>
                        </a:rPr>
                        <a:t>上</a:t>
                      </a:r>
                      <a:r>
                        <a:rPr kumimoji="0" lang="zh-CN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宋体" charset="0"/>
                          <a:cs typeface="宋体" charset="0"/>
                        </a:rPr>
                        <a:t>  </a:t>
                      </a:r>
                      <a:r>
                        <a:rPr kumimoji="0" lang="zh-CN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charset="0"/>
                          <a:ea typeface="宋体" charset="0"/>
                          <a:cs typeface="宋体" charset="0"/>
                        </a:rPr>
                        <a:t>海 </a:t>
                      </a:r>
                      <a:r>
                        <a:rPr kumimoji="0" lang="en-US" altLang="zh-CN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charset="0"/>
                          <a:ea typeface="宋体" charset="0"/>
                          <a:cs typeface="宋体" charset="0"/>
                        </a:rPr>
                        <a:t>Shanghai</a:t>
                      </a:r>
                      <a:endParaRPr kumimoji="0" lang="zh-CN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charset="0"/>
                        <a:ea typeface="宋体" charset="0"/>
                        <a:cs typeface="宋体" charset="0"/>
                      </a:endParaRPr>
                    </a:p>
                  </a:txBody>
                  <a:tcPr marL="9525" marR="9525" marT="9526" marB="0" anchor="ctr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宋体" charset="0"/>
                          <a:cs typeface="Arial" charset="0"/>
                        </a:rPr>
                        <a:t>1260 </a:t>
                      </a:r>
                    </a:p>
                  </a:txBody>
                  <a:tcPr marL="9525" marR="9525" marT="9526" marB="0" anchor="ctr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charset="0"/>
                          <a:ea typeface="宋体" charset="0"/>
                          <a:cs typeface="宋体" charset="0"/>
                        </a:rPr>
                        <a:t>贵</a:t>
                      </a:r>
                      <a:r>
                        <a:rPr kumimoji="0" lang="zh-CN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宋体" charset="0"/>
                          <a:cs typeface="宋体" charset="0"/>
                        </a:rPr>
                        <a:t>  </a:t>
                      </a:r>
                      <a:r>
                        <a:rPr kumimoji="0" lang="zh-CN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charset="0"/>
                          <a:ea typeface="宋体" charset="0"/>
                          <a:cs typeface="宋体" charset="0"/>
                        </a:rPr>
                        <a:t>州 </a:t>
                      </a:r>
                      <a:r>
                        <a:rPr kumimoji="0" lang="en-US" altLang="zh-CN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charset="0"/>
                          <a:ea typeface="宋体" charset="0"/>
                          <a:cs typeface="宋体" charset="0"/>
                        </a:rPr>
                        <a:t>Guizhou</a:t>
                      </a:r>
                      <a:endParaRPr kumimoji="0" lang="zh-CN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charset="0"/>
                        <a:ea typeface="宋体" charset="0"/>
                        <a:cs typeface="宋体" charset="0"/>
                      </a:endParaRPr>
                    </a:p>
                  </a:txBody>
                  <a:tcPr marL="9525" marR="9525" marT="9526" marB="0" anchor="ctr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宋体" charset="0"/>
                          <a:cs typeface="Arial" charset="0"/>
                        </a:rPr>
                        <a:t>407 </a:t>
                      </a:r>
                    </a:p>
                  </a:txBody>
                  <a:tcPr marL="9525" marR="9525" marT="9526" marB="0" anchor="ctr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83882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charset="0"/>
                          <a:ea typeface="宋体" charset="0"/>
                          <a:cs typeface="宋体" charset="0"/>
                        </a:rPr>
                        <a:t>山</a:t>
                      </a:r>
                      <a:r>
                        <a:rPr kumimoji="0" lang="zh-CN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宋体" charset="0"/>
                          <a:cs typeface="宋体" charset="0"/>
                        </a:rPr>
                        <a:t>  </a:t>
                      </a:r>
                      <a:r>
                        <a:rPr kumimoji="0" lang="zh-CN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charset="0"/>
                          <a:ea typeface="宋体" charset="0"/>
                          <a:cs typeface="宋体" charset="0"/>
                        </a:rPr>
                        <a:t>西 </a:t>
                      </a:r>
                      <a:r>
                        <a:rPr kumimoji="0" lang="en-US" altLang="zh-CN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charset="0"/>
                          <a:ea typeface="宋体" charset="0"/>
                          <a:cs typeface="宋体" charset="0"/>
                        </a:rPr>
                        <a:t>Shanxi</a:t>
                      </a:r>
                      <a:endParaRPr kumimoji="0" lang="zh-CN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charset="0"/>
                        <a:ea typeface="宋体" charset="0"/>
                        <a:cs typeface="宋体" charset="0"/>
                      </a:endParaRPr>
                    </a:p>
                  </a:txBody>
                  <a:tcPr marL="9525" marR="9525" marT="9526" marB="0" anchor="ctr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宋体" charset="0"/>
                          <a:cs typeface="Arial" charset="0"/>
                        </a:rPr>
                        <a:t>1233 </a:t>
                      </a:r>
                    </a:p>
                  </a:txBody>
                  <a:tcPr marL="9525" marR="9525" marT="9526" marB="0" anchor="ctr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charset="0"/>
                          <a:ea typeface="宋体" charset="0"/>
                          <a:cs typeface="宋体" charset="0"/>
                        </a:rPr>
                        <a:t>天</a:t>
                      </a:r>
                      <a:r>
                        <a:rPr kumimoji="0" lang="zh-CN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宋体" charset="0"/>
                          <a:cs typeface="宋体" charset="0"/>
                        </a:rPr>
                        <a:t>  </a:t>
                      </a:r>
                      <a:r>
                        <a:rPr kumimoji="0" lang="zh-CN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charset="0"/>
                          <a:ea typeface="宋体" charset="0"/>
                          <a:cs typeface="宋体" charset="0"/>
                        </a:rPr>
                        <a:t>津 </a:t>
                      </a:r>
                      <a:r>
                        <a:rPr kumimoji="0" lang="en-US" altLang="zh-CN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charset="0"/>
                          <a:ea typeface="宋体" charset="0"/>
                          <a:cs typeface="宋体" charset="0"/>
                        </a:rPr>
                        <a:t>Tianjin</a:t>
                      </a:r>
                      <a:endParaRPr kumimoji="0" lang="zh-CN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charset="0"/>
                        <a:ea typeface="宋体" charset="0"/>
                        <a:cs typeface="宋体" charset="0"/>
                      </a:endParaRPr>
                    </a:p>
                  </a:txBody>
                  <a:tcPr marL="9525" marR="9525" marT="9526" marB="0" anchor="ctr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宋体" charset="0"/>
                          <a:cs typeface="Arial" charset="0"/>
                        </a:rPr>
                        <a:t>362 </a:t>
                      </a:r>
                    </a:p>
                  </a:txBody>
                  <a:tcPr marL="9525" marR="9525" marT="9526" marB="0" anchor="ctr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83882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charset="0"/>
                          <a:ea typeface="宋体" charset="0"/>
                          <a:cs typeface="宋体" charset="0"/>
                        </a:rPr>
                        <a:t>河</a:t>
                      </a:r>
                      <a:r>
                        <a:rPr kumimoji="0" lang="zh-CN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宋体" charset="0"/>
                          <a:cs typeface="宋体" charset="0"/>
                        </a:rPr>
                        <a:t>  </a:t>
                      </a:r>
                      <a:r>
                        <a:rPr kumimoji="0" lang="zh-CN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charset="0"/>
                          <a:ea typeface="宋体" charset="0"/>
                          <a:cs typeface="宋体" charset="0"/>
                        </a:rPr>
                        <a:t>南 </a:t>
                      </a:r>
                      <a:r>
                        <a:rPr kumimoji="0" lang="en-US" altLang="zh-CN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charset="0"/>
                          <a:ea typeface="宋体" charset="0"/>
                          <a:cs typeface="宋体" charset="0"/>
                        </a:rPr>
                        <a:t>Henan</a:t>
                      </a:r>
                      <a:endParaRPr kumimoji="0" lang="zh-CN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charset="0"/>
                        <a:ea typeface="宋体" charset="0"/>
                        <a:cs typeface="宋体" charset="0"/>
                      </a:endParaRPr>
                    </a:p>
                  </a:txBody>
                  <a:tcPr marL="9525" marR="9525" marT="9526" marB="0" anchor="ctr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宋体" charset="0"/>
                          <a:cs typeface="Arial" charset="0"/>
                        </a:rPr>
                        <a:t>931 </a:t>
                      </a:r>
                    </a:p>
                  </a:txBody>
                  <a:tcPr marL="9525" marR="9525" marT="9526" marB="0" anchor="ctr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charset="0"/>
                          <a:ea typeface="宋体" charset="0"/>
                          <a:cs typeface="宋体" charset="0"/>
                        </a:rPr>
                        <a:t>甘</a:t>
                      </a:r>
                      <a:r>
                        <a:rPr kumimoji="0" lang="zh-CN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宋体" charset="0"/>
                          <a:cs typeface="宋体" charset="0"/>
                        </a:rPr>
                        <a:t>  </a:t>
                      </a:r>
                      <a:r>
                        <a:rPr kumimoji="0" lang="zh-CN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charset="0"/>
                          <a:ea typeface="宋体" charset="0"/>
                          <a:cs typeface="宋体" charset="0"/>
                        </a:rPr>
                        <a:t>肃 </a:t>
                      </a:r>
                      <a:r>
                        <a:rPr kumimoji="0" lang="en-US" altLang="zh-CN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charset="0"/>
                          <a:ea typeface="宋体" charset="0"/>
                          <a:cs typeface="宋体" charset="0"/>
                        </a:rPr>
                        <a:t>Gansu</a:t>
                      </a:r>
                      <a:endParaRPr kumimoji="0" lang="zh-CN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charset="0"/>
                        <a:ea typeface="宋体" charset="0"/>
                        <a:cs typeface="宋体" charset="0"/>
                      </a:endParaRPr>
                    </a:p>
                  </a:txBody>
                  <a:tcPr marL="9525" marR="9525" marT="9526" marB="0" anchor="ctr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宋体" charset="0"/>
                          <a:cs typeface="Arial" charset="0"/>
                        </a:rPr>
                        <a:t>361 </a:t>
                      </a:r>
                    </a:p>
                  </a:txBody>
                  <a:tcPr marL="9525" marR="9525" marT="9526" marB="0" anchor="ctr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83882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charset="0"/>
                          <a:ea typeface="宋体" charset="0"/>
                          <a:cs typeface="宋体" charset="0"/>
                        </a:rPr>
                        <a:t>安</a:t>
                      </a:r>
                      <a:r>
                        <a:rPr kumimoji="0" lang="zh-CN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宋体" charset="0"/>
                          <a:cs typeface="宋体" charset="0"/>
                        </a:rPr>
                        <a:t>  </a:t>
                      </a:r>
                      <a:r>
                        <a:rPr kumimoji="0" lang="zh-CN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charset="0"/>
                          <a:ea typeface="宋体" charset="0"/>
                          <a:cs typeface="宋体" charset="0"/>
                        </a:rPr>
                        <a:t>徽 </a:t>
                      </a:r>
                      <a:r>
                        <a:rPr kumimoji="0" lang="en-US" altLang="zh-CN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charset="0"/>
                          <a:ea typeface="宋体" charset="0"/>
                          <a:cs typeface="宋体" charset="0"/>
                        </a:rPr>
                        <a:t>Anhui</a:t>
                      </a:r>
                      <a:endParaRPr kumimoji="0" lang="zh-CN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charset="0"/>
                        <a:ea typeface="宋体" charset="0"/>
                        <a:cs typeface="宋体" charset="0"/>
                      </a:endParaRPr>
                    </a:p>
                  </a:txBody>
                  <a:tcPr marL="9525" marR="9525" marT="9526" marB="0" anchor="ctr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宋体" charset="0"/>
                          <a:cs typeface="Arial" charset="0"/>
                        </a:rPr>
                        <a:t>882 </a:t>
                      </a:r>
                    </a:p>
                  </a:txBody>
                  <a:tcPr marL="9525" marR="9525" marT="9526" marB="0" anchor="ctr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charset="0"/>
                          <a:ea typeface="宋体" charset="0"/>
                          <a:cs typeface="宋体" charset="0"/>
                        </a:rPr>
                        <a:t>黑龙</a:t>
                      </a:r>
                      <a:r>
                        <a:rPr kumimoji="0" lang="zh-CN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charset="0"/>
                          <a:ea typeface="宋体" charset="0"/>
                          <a:cs typeface="宋体" charset="0"/>
                        </a:rPr>
                        <a:t>江 </a:t>
                      </a:r>
                      <a:r>
                        <a:rPr kumimoji="0" lang="en-US" altLang="zh-CN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charset="0"/>
                          <a:ea typeface="宋体" charset="0"/>
                          <a:cs typeface="宋体" charset="0"/>
                        </a:rPr>
                        <a:t>Heilongjiang</a:t>
                      </a:r>
                      <a:endParaRPr kumimoji="0" lang="zh-CN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charset="0"/>
                        <a:ea typeface="宋体" charset="0"/>
                        <a:cs typeface="宋体" charset="0"/>
                      </a:endParaRPr>
                    </a:p>
                  </a:txBody>
                  <a:tcPr marL="9525" marR="9525" marT="9526" marB="0" anchor="ctr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宋体" charset="0"/>
                          <a:cs typeface="Arial" charset="0"/>
                        </a:rPr>
                        <a:t>323 </a:t>
                      </a:r>
                    </a:p>
                  </a:txBody>
                  <a:tcPr marL="9525" marR="9525" marT="9526" marB="0" anchor="ctr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83882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charset="0"/>
                          <a:ea typeface="宋体" charset="0"/>
                          <a:cs typeface="宋体" charset="0"/>
                        </a:rPr>
                        <a:t>湖</a:t>
                      </a:r>
                      <a:r>
                        <a:rPr kumimoji="0" lang="zh-CN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宋体" charset="0"/>
                          <a:cs typeface="宋体" charset="0"/>
                        </a:rPr>
                        <a:t>  </a:t>
                      </a:r>
                      <a:r>
                        <a:rPr kumimoji="0" lang="zh-CN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charset="0"/>
                          <a:ea typeface="宋体" charset="0"/>
                          <a:cs typeface="宋体" charset="0"/>
                        </a:rPr>
                        <a:t>南 </a:t>
                      </a:r>
                      <a:r>
                        <a:rPr kumimoji="0" lang="en-US" altLang="zh-CN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charset="0"/>
                          <a:ea typeface="宋体" charset="0"/>
                          <a:cs typeface="宋体" charset="0"/>
                        </a:rPr>
                        <a:t>Hunan</a:t>
                      </a:r>
                      <a:endParaRPr kumimoji="0" lang="zh-CN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charset="0"/>
                        <a:ea typeface="宋体" charset="0"/>
                        <a:cs typeface="宋体" charset="0"/>
                      </a:endParaRPr>
                    </a:p>
                  </a:txBody>
                  <a:tcPr marL="9525" marR="9525" marT="9526" marB="0" anchor="ctr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宋体" charset="0"/>
                          <a:cs typeface="Arial" charset="0"/>
                        </a:rPr>
                        <a:t>879 </a:t>
                      </a:r>
                    </a:p>
                  </a:txBody>
                  <a:tcPr marL="9525" marR="9525" marT="9526" marB="0" anchor="ctr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charset="0"/>
                          <a:ea typeface="宋体" charset="0"/>
                          <a:cs typeface="宋体" charset="0"/>
                        </a:rPr>
                        <a:t>宁</a:t>
                      </a:r>
                      <a:r>
                        <a:rPr kumimoji="0" lang="zh-CN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宋体" charset="0"/>
                          <a:cs typeface="宋体" charset="0"/>
                        </a:rPr>
                        <a:t>  </a:t>
                      </a:r>
                      <a:r>
                        <a:rPr kumimoji="0" lang="zh-CN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charset="0"/>
                          <a:ea typeface="宋体" charset="0"/>
                          <a:cs typeface="宋体" charset="0"/>
                        </a:rPr>
                        <a:t>夏 </a:t>
                      </a:r>
                      <a:r>
                        <a:rPr kumimoji="0" lang="en-US" altLang="zh-CN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charset="0"/>
                          <a:ea typeface="宋体" charset="0"/>
                          <a:cs typeface="宋体" charset="0"/>
                        </a:rPr>
                        <a:t>Ningxia</a:t>
                      </a:r>
                      <a:endParaRPr kumimoji="0" lang="zh-CN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charset="0"/>
                        <a:ea typeface="宋体" charset="0"/>
                        <a:cs typeface="宋体" charset="0"/>
                      </a:endParaRPr>
                    </a:p>
                  </a:txBody>
                  <a:tcPr marL="9525" marR="9525" marT="9526" marB="0" anchor="ctr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宋体" charset="0"/>
                          <a:cs typeface="Arial" charset="0"/>
                        </a:rPr>
                        <a:t>165 </a:t>
                      </a:r>
                    </a:p>
                  </a:txBody>
                  <a:tcPr marL="9525" marR="9525" marT="9526" marB="0" anchor="ctr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83882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charset="0"/>
                          <a:ea typeface="宋体" charset="0"/>
                          <a:cs typeface="宋体" charset="0"/>
                        </a:rPr>
                        <a:t>湖</a:t>
                      </a:r>
                      <a:r>
                        <a:rPr kumimoji="0" lang="zh-CN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宋体" charset="0"/>
                          <a:cs typeface="宋体" charset="0"/>
                        </a:rPr>
                        <a:t>  </a:t>
                      </a:r>
                      <a:r>
                        <a:rPr kumimoji="0" lang="zh-CN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charset="0"/>
                          <a:ea typeface="宋体" charset="0"/>
                          <a:cs typeface="宋体" charset="0"/>
                        </a:rPr>
                        <a:t>北 </a:t>
                      </a:r>
                      <a:r>
                        <a:rPr kumimoji="0" lang="en-US" altLang="zh-CN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charset="0"/>
                          <a:ea typeface="宋体" charset="0"/>
                          <a:cs typeface="宋体" charset="0"/>
                        </a:rPr>
                        <a:t>Hubei</a:t>
                      </a:r>
                      <a:endParaRPr kumimoji="0" lang="zh-CN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charset="0"/>
                        <a:ea typeface="宋体" charset="0"/>
                        <a:cs typeface="宋体" charset="0"/>
                      </a:endParaRPr>
                    </a:p>
                  </a:txBody>
                  <a:tcPr marL="9525" marR="9525" marT="9526" marB="0" anchor="ctr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宋体" charset="0"/>
                          <a:cs typeface="Arial" charset="0"/>
                        </a:rPr>
                        <a:t>822 </a:t>
                      </a:r>
                    </a:p>
                  </a:txBody>
                  <a:tcPr marL="9525" marR="9525" marT="9526" marB="0" anchor="ctr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charset="0"/>
                          <a:ea typeface="宋体" charset="0"/>
                          <a:cs typeface="宋体" charset="0"/>
                        </a:rPr>
                        <a:t>海</a:t>
                      </a:r>
                      <a:r>
                        <a:rPr kumimoji="0" lang="zh-CN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宋体" charset="0"/>
                          <a:cs typeface="宋体" charset="0"/>
                        </a:rPr>
                        <a:t>  </a:t>
                      </a:r>
                      <a:r>
                        <a:rPr kumimoji="0" lang="zh-CN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charset="0"/>
                          <a:ea typeface="宋体" charset="0"/>
                          <a:cs typeface="宋体" charset="0"/>
                        </a:rPr>
                        <a:t>南 </a:t>
                      </a:r>
                      <a:r>
                        <a:rPr kumimoji="0" lang="en-US" altLang="zh-CN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charset="0"/>
                          <a:ea typeface="宋体" charset="0"/>
                          <a:cs typeface="宋体" charset="0"/>
                        </a:rPr>
                        <a:t>Hainan</a:t>
                      </a:r>
                      <a:endParaRPr kumimoji="0" lang="zh-CN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charset="0"/>
                        <a:ea typeface="宋体" charset="0"/>
                        <a:cs typeface="宋体" charset="0"/>
                      </a:endParaRPr>
                    </a:p>
                  </a:txBody>
                  <a:tcPr marL="9525" marR="9525" marT="9526" marB="0" anchor="ctr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宋体" charset="0"/>
                          <a:cs typeface="Arial" charset="0"/>
                        </a:rPr>
                        <a:t>104 </a:t>
                      </a:r>
                    </a:p>
                  </a:txBody>
                  <a:tcPr marL="9525" marR="9525" marT="9526" marB="0" anchor="ctr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83882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charset="0"/>
                          <a:ea typeface="宋体" charset="0"/>
                          <a:cs typeface="宋体" charset="0"/>
                        </a:rPr>
                        <a:t>河</a:t>
                      </a:r>
                      <a:r>
                        <a:rPr kumimoji="0" lang="zh-CN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宋体" charset="0"/>
                          <a:cs typeface="宋体" charset="0"/>
                        </a:rPr>
                        <a:t>  </a:t>
                      </a:r>
                      <a:r>
                        <a:rPr kumimoji="0" lang="zh-CN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charset="0"/>
                          <a:ea typeface="宋体" charset="0"/>
                          <a:cs typeface="宋体" charset="0"/>
                        </a:rPr>
                        <a:t>北 </a:t>
                      </a:r>
                      <a:r>
                        <a:rPr kumimoji="0" lang="en-US" altLang="zh-CN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charset="0"/>
                          <a:ea typeface="宋体" charset="0"/>
                          <a:cs typeface="宋体" charset="0"/>
                        </a:rPr>
                        <a:t>Hebei</a:t>
                      </a:r>
                      <a:endParaRPr kumimoji="0" lang="zh-CN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charset="0"/>
                        <a:ea typeface="宋体" charset="0"/>
                        <a:cs typeface="宋体" charset="0"/>
                      </a:endParaRPr>
                    </a:p>
                  </a:txBody>
                  <a:tcPr marL="9525" marR="9525" marT="9526" marB="0" anchor="ctr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宋体" charset="0"/>
                          <a:cs typeface="Arial" charset="0"/>
                        </a:rPr>
                        <a:t>819 </a:t>
                      </a:r>
                    </a:p>
                  </a:txBody>
                  <a:tcPr marL="9525" marR="9525" marT="9526" marB="0" anchor="ctr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charset="0"/>
                          <a:ea typeface="宋体" charset="0"/>
                          <a:cs typeface="宋体" charset="0"/>
                        </a:rPr>
                        <a:t>青</a:t>
                      </a:r>
                      <a:r>
                        <a:rPr kumimoji="0" lang="zh-CN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宋体" charset="0"/>
                          <a:cs typeface="宋体" charset="0"/>
                        </a:rPr>
                        <a:t>  </a:t>
                      </a:r>
                      <a:r>
                        <a:rPr kumimoji="0" lang="zh-CN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charset="0"/>
                          <a:ea typeface="宋体" charset="0"/>
                          <a:cs typeface="宋体" charset="0"/>
                        </a:rPr>
                        <a:t>海 </a:t>
                      </a:r>
                      <a:r>
                        <a:rPr kumimoji="0" lang="en-US" altLang="zh-CN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charset="0"/>
                          <a:ea typeface="宋体" charset="0"/>
                          <a:cs typeface="宋体" charset="0"/>
                        </a:rPr>
                        <a:t>Qinghai</a:t>
                      </a:r>
                      <a:r>
                        <a:rPr kumimoji="0" lang="zh-CN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charset="0"/>
                          <a:ea typeface="宋体" charset="0"/>
                          <a:cs typeface="宋体" charset="0"/>
                        </a:rPr>
                        <a:t> </a:t>
                      </a:r>
                      <a:endParaRPr kumimoji="0" lang="zh-CN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charset="0"/>
                        <a:ea typeface="宋体" charset="0"/>
                        <a:cs typeface="宋体" charset="0"/>
                      </a:endParaRPr>
                    </a:p>
                  </a:txBody>
                  <a:tcPr marL="9525" marR="9525" marT="9526" marB="0" anchor="ctr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宋体" charset="0"/>
                          <a:cs typeface="Arial" charset="0"/>
                        </a:rPr>
                        <a:t>84 </a:t>
                      </a:r>
                    </a:p>
                  </a:txBody>
                  <a:tcPr marL="9525" marR="9525" marT="9526" marB="0" anchor="ctr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83882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charset="0"/>
                          <a:ea typeface="宋体" charset="0"/>
                          <a:cs typeface="宋体" charset="0"/>
                        </a:rPr>
                        <a:t>新</a:t>
                      </a:r>
                      <a:r>
                        <a:rPr kumimoji="0" lang="zh-CN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宋体" charset="0"/>
                          <a:cs typeface="宋体" charset="0"/>
                        </a:rPr>
                        <a:t>  </a:t>
                      </a:r>
                      <a:r>
                        <a:rPr kumimoji="0" lang="zh-CN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charset="0"/>
                          <a:ea typeface="宋体" charset="0"/>
                          <a:cs typeface="宋体" charset="0"/>
                        </a:rPr>
                        <a:t>疆 </a:t>
                      </a:r>
                      <a:r>
                        <a:rPr kumimoji="0" lang="en-US" altLang="zh-CN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charset="0"/>
                          <a:ea typeface="宋体" charset="0"/>
                          <a:cs typeface="宋体" charset="0"/>
                        </a:rPr>
                        <a:t>Xinjiang</a:t>
                      </a:r>
                      <a:endParaRPr kumimoji="0" lang="zh-CN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charset="0"/>
                        <a:ea typeface="宋体" charset="0"/>
                        <a:cs typeface="宋体" charset="0"/>
                      </a:endParaRPr>
                    </a:p>
                  </a:txBody>
                  <a:tcPr marL="9525" marR="9525" marT="9526" marB="0" anchor="ctr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宋体" charset="0"/>
                          <a:cs typeface="Arial" charset="0"/>
                        </a:rPr>
                        <a:t>702 </a:t>
                      </a:r>
                    </a:p>
                  </a:txBody>
                  <a:tcPr marL="9525" marR="9525" marT="9526" marB="0" anchor="ctr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charset="0"/>
                          <a:ea typeface="宋体" charset="0"/>
                          <a:cs typeface="宋体" charset="0"/>
                        </a:rPr>
                        <a:t>新疆兵团 </a:t>
                      </a:r>
                      <a:r>
                        <a:rPr kumimoji="0" lang="en-US" altLang="zh-CN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charset="0"/>
                          <a:ea typeface="宋体" charset="0"/>
                          <a:cs typeface="宋体" charset="0"/>
                        </a:rPr>
                        <a:t>Xinjiang</a:t>
                      </a:r>
                      <a:r>
                        <a:rPr kumimoji="0" lang="zh-CN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charset="0"/>
                          <a:ea typeface="宋体" charset="0"/>
                          <a:cs typeface="宋体" charset="0"/>
                        </a:rPr>
                        <a:t> </a:t>
                      </a:r>
                      <a:r>
                        <a:rPr kumimoji="0" lang="en-US" altLang="zh-CN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charset="0"/>
                          <a:ea typeface="宋体" charset="0"/>
                          <a:cs typeface="宋体" charset="0"/>
                        </a:rPr>
                        <a:t>Corp</a:t>
                      </a:r>
                      <a:endParaRPr kumimoji="0" lang="zh-CN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charset="0"/>
                        <a:ea typeface="宋体" charset="0"/>
                        <a:cs typeface="宋体" charset="0"/>
                      </a:endParaRPr>
                    </a:p>
                  </a:txBody>
                  <a:tcPr marL="9525" marR="9525" marT="9526" marB="0" anchor="ctr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宋体" charset="0"/>
                          <a:cs typeface="Arial" charset="0"/>
                        </a:rPr>
                        <a:t>42 </a:t>
                      </a:r>
                    </a:p>
                  </a:txBody>
                  <a:tcPr marL="9525" marR="9525" marT="9526" marB="0" anchor="ctr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83882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charset="0"/>
                          <a:ea typeface="宋体" charset="0"/>
                          <a:cs typeface="宋体" charset="0"/>
                        </a:rPr>
                        <a:t>重</a:t>
                      </a:r>
                      <a:r>
                        <a:rPr kumimoji="0" lang="zh-CN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宋体" charset="0"/>
                          <a:cs typeface="宋体" charset="0"/>
                        </a:rPr>
                        <a:t>  </a:t>
                      </a:r>
                      <a:r>
                        <a:rPr kumimoji="0" lang="zh-CN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charset="0"/>
                          <a:ea typeface="宋体" charset="0"/>
                          <a:cs typeface="宋体" charset="0"/>
                        </a:rPr>
                        <a:t>庆 </a:t>
                      </a:r>
                      <a:r>
                        <a:rPr kumimoji="0" lang="en-US" altLang="zh-CN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charset="0"/>
                          <a:ea typeface="宋体" charset="0"/>
                          <a:cs typeface="宋体" charset="0"/>
                        </a:rPr>
                        <a:t>Chongqing</a:t>
                      </a:r>
                      <a:endParaRPr kumimoji="0" lang="zh-CN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charset="0"/>
                        <a:ea typeface="宋体" charset="0"/>
                        <a:cs typeface="宋体" charset="0"/>
                      </a:endParaRPr>
                    </a:p>
                  </a:txBody>
                  <a:tcPr marL="9525" marR="9525" marT="9526" marB="0" anchor="ctr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宋体" charset="0"/>
                          <a:cs typeface="Arial" charset="0"/>
                        </a:rPr>
                        <a:t>662 </a:t>
                      </a:r>
                    </a:p>
                  </a:txBody>
                  <a:tcPr marL="9525" marR="9525" marT="9526" marB="0" anchor="ctr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charset="0"/>
                          <a:ea typeface="宋体" charset="0"/>
                          <a:cs typeface="宋体" charset="0"/>
                        </a:rPr>
                        <a:t>西</a:t>
                      </a:r>
                      <a:r>
                        <a:rPr kumimoji="0" lang="zh-CN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宋体" charset="0"/>
                          <a:cs typeface="宋体" charset="0"/>
                        </a:rPr>
                        <a:t>  </a:t>
                      </a:r>
                      <a:r>
                        <a:rPr kumimoji="0" lang="zh-CN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charset="0"/>
                          <a:ea typeface="宋体" charset="0"/>
                          <a:cs typeface="宋体" charset="0"/>
                        </a:rPr>
                        <a:t>藏 </a:t>
                      </a:r>
                      <a:r>
                        <a:rPr kumimoji="0" lang="en-US" altLang="zh-CN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charset="0"/>
                          <a:ea typeface="宋体" charset="0"/>
                          <a:cs typeface="宋体" charset="0"/>
                        </a:rPr>
                        <a:t>Tibet</a:t>
                      </a:r>
                      <a:endParaRPr kumimoji="0" lang="zh-CN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charset="0"/>
                        <a:ea typeface="宋体" charset="0"/>
                        <a:cs typeface="宋体" charset="0"/>
                      </a:endParaRPr>
                    </a:p>
                  </a:txBody>
                  <a:tcPr marL="9525" marR="9525" marT="9526" marB="0" anchor="ctr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宋体" charset="0"/>
                          <a:cs typeface="Arial" charset="0"/>
                        </a:rPr>
                        <a:t>40 </a:t>
                      </a:r>
                    </a:p>
                  </a:txBody>
                  <a:tcPr marL="9525" marR="9525" marT="9526" marB="0" anchor="ctr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内容占位符 2"/>
          <p:cNvSpPr>
            <a:spLocks noGrp="1"/>
          </p:cNvSpPr>
          <p:nvPr>
            <p:ph idx="1"/>
          </p:nvPr>
        </p:nvSpPr>
        <p:spPr>
          <a:xfrm>
            <a:off x="467544" y="332656"/>
            <a:ext cx="8229600" cy="4525963"/>
          </a:xfrm>
        </p:spPr>
        <p:txBody>
          <a:bodyPr/>
          <a:lstStyle/>
          <a:p>
            <a:pPr marL="0" indent="0" algn="ctr">
              <a:buFont typeface="Arial" charset="0"/>
              <a:buNone/>
            </a:pPr>
            <a:r>
              <a:rPr kumimoji="0" lang="zh-CN" altLang="en-US" sz="2400" b="1" dirty="0">
                <a:solidFill>
                  <a:srgbClr val="7030A0"/>
                </a:solidFill>
                <a:latin typeface="Times New Roman" charset="0"/>
                <a:ea typeface="宋体" charset="0"/>
                <a:cs typeface="Times New Roman" charset="0"/>
              </a:rPr>
              <a:t>结论（三</a:t>
            </a:r>
            <a:r>
              <a:rPr kumimoji="0" lang="zh-CN" altLang="en-US" sz="2400" b="1" dirty="0" smtClean="0">
                <a:solidFill>
                  <a:srgbClr val="7030A0"/>
                </a:solidFill>
                <a:latin typeface="Times New Roman" charset="0"/>
                <a:ea typeface="宋体" charset="0"/>
                <a:cs typeface="Times New Roman" charset="0"/>
              </a:rPr>
              <a:t>）</a:t>
            </a:r>
            <a:r>
              <a:rPr kumimoji="0" lang="en-US" altLang="zh-CN" sz="2400" b="1" dirty="0" smtClean="0">
                <a:solidFill>
                  <a:srgbClr val="7030A0"/>
                </a:solidFill>
                <a:latin typeface="Times New Roman" charset="0"/>
                <a:ea typeface="宋体" charset="0"/>
                <a:cs typeface="Times New Roman" charset="0"/>
              </a:rPr>
              <a:t>Conclusion</a:t>
            </a:r>
            <a:r>
              <a:rPr kumimoji="0" lang="zh-CN" altLang="en-US" sz="2400" b="1" dirty="0" smtClean="0">
                <a:solidFill>
                  <a:srgbClr val="7030A0"/>
                </a:solidFill>
                <a:latin typeface="Times New Roman" charset="0"/>
                <a:ea typeface="宋体" charset="0"/>
                <a:cs typeface="Times New Roman" charset="0"/>
              </a:rPr>
              <a:t> </a:t>
            </a:r>
            <a:r>
              <a:rPr kumimoji="0" lang="en-US" altLang="zh-CN" sz="2400" b="1" dirty="0" smtClean="0">
                <a:solidFill>
                  <a:srgbClr val="7030A0"/>
                </a:solidFill>
                <a:latin typeface="Times New Roman" charset="0"/>
                <a:ea typeface="宋体" charset="0"/>
                <a:cs typeface="Times New Roman" charset="0"/>
              </a:rPr>
              <a:t>3</a:t>
            </a:r>
            <a:r>
              <a:rPr kumimoji="0" lang="zh-CN" altLang="en-US" sz="2400" b="1" dirty="0" smtClean="0">
                <a:solidFill>
                  <a:srgbClr val="7030A0"/>
                </a:solidFill>
                <a:latin typeface="Times New Roman" charset="0"/>
                <a:ea typeface="宋体" charset="0"/>
                <a:cs typeface="Times New Roman" charset="0"/>
              </a:rPr>
              <a:t> </a:t>
            </a:r>
            <a:endParaRPr kumimoji="0" lang="en-US" altLang="zh-CN" sz="2400" b="1" dirty="0">
              <a:solidFill>
                <a:srgbClr val="7030A0"/>
              </a:solidFill>
              <a:latin typeface="Times New Roman" charset="0"/>
              <a:ea typeface="宋体" charset="0"/>
              <a:cs typeface="Times New Roman" charset="0"/>
            </a:endParaRPr>
          </a:p>
          <a:p>
            <a:pPr marL="0" indent="0" algn="ctr">
              <a:buFont typeface="Arial" charset="0"/>
              <a:buNone/>
            </a:pPr>
            <a:endParaRPr kumimoji="0" lang="en-US" altLang="zh-CN" sz="2000" b="1" dirty="0">
              <a:solidFill>
                <a:srgbClr val="254061"/>
              </a:solidFill>
              <a:latin typeface="Times New Roman" charset="0"/>
              <a:ea typeface="宋体" charset="0"/>
              <a:cs typeface="Times New Roman" charset="0"/>
            </a:endParaRPr>
          </a:p>
          <a:p>
            <a:pPr marL="0" indent="0">
              <a:buFont typeface="Arial" charset="0"/>
              <a:buNone/>
            </a:pPr>
            <a:r>
              <a:rPr kumimoji="0" lang="zh-CN" altLang="en-US" sz="2000" b="1" dirty="0">
                <a:solidFill>
                  <a:srgbClr val="7030A0"/>
                </a:solidFill>
                <a:latin typeface="Times New Roman" charset="0"/>
                <a:ea typeface="宋体" charset="0"/>
                <a:cs typeface="Times New Roman" charset="0"/>
              </a:rPr>
              <a:t>公平性的目标之三：维护社保财务可持续  </a:t>
            </a:r>
            <a:endParaRPr kumimoji="0" lang="en-US" altLang="zh-CN" sz="2000" b="1" dirty="0" smtClean="0">
              <a:solidFill>
                <a:srgbClr val="7030A0"/>
              </a:solidFill>
              <a:latin typeface="Times New Roman" charset="0"/>
              <a:ea typeface="宋体" charset="0"/>
              <a:cs typeface="Times New Roman" charset="0"/>
            </a:endParaRPr>
          </a:p>
          <a:p>
            <a:pPr marL="0" indent="0">
              <a:buFont typeface="Arial" charset="0"/>
              <a:buNone/>
            </a:pPr>
            <a:r>
              <a:rPr kumimoji="0" lang="zh-CN" altLang="zh-CN" sz="2000" b="1" dirty="0" smtClean="0">
                <a:solidFill>
                  <a:srgbClr val="7030A0"/>
                </a:solidFill>
                <a:latin typeface="Times New Roman" charset="0"/>
                <a:ea typeface="宋体" charset="0"/>
                <a:cs typeface="Times New Roman" charset="0"/>
              </a:rPr>
              <a:t>3</a:t>
            </a:r>
            <a:r>
              <a:rPr kumimoji="0" lang="en-US" altLang="zh-CN" sz="2000" b="1" baseline="30000" dirty="0" err="1" smtClean="0">
                <a:solidFill>
                  <a:srgbClr val="7030A0"/>
                </a:solidFill>
                <a:latin typeface="Times New Roman" charset="0"/>
                <a:ea typeface="宋体" charset="0"/>
                <a:cs typeface="Times New Roman" charset="0"/>
              </a:rPr>
              <a:t>rd</a:t>
            </a:r>
            <a:r>
              <a:rPr kumimoji="0" lang="zh-CN" altLang="en-US" sz="2000" b="1" dirty="0" smtClean="0">
                <a:solidFill>
                  <a:srgbClr val="7030A0"/>
                </a:solidFill>
                <a:latin typeface="Times New Roman" charset="0"/>
                <a:ea typeface="宋体" charset="0"/>
                <a:cs typeface="Times New Roman" charset="0"/>
              </a:rPr>
              <a:t> </a:t>
            </a:r>
            <a:r>
              <a:rPr kumimoji="0" lang="en-US" altLang="zh-CN" sz="2000" b="1" dirty="0" smtClean="0">
                <a:solidFill>
                  <a:srgbClr val="7030A0"/>
                </a:solidFill>
                <a:latin typeface="Times New Roman" charset="0"/>
                <a:ea typeface="宋体" charset="0"/>
                <a:cs typeface="Times New Roman" charset="0"/>
              </a:rPr>
              <a:t>Objective</a:t>
            </a:r>
            <a:r>
              <a:rPr kumimoji="0" lang="zh-CN" altLang="en-US" sz="2000" b="1" dirty="0" smtClean="0">
                <a:solidFill>
                  <a:srgbClr val="7030A0"/>
                </a:solidFill>
                <a:latin typeface="Times New Roman" charset="0"/>
                <a:ea typeface="宋体" charset="0"/>
                <a:cs typeface="Times New Roman" charset="0"/>
              </a:rPr>
              <a:t> </a:t>
            </a:r>
            <a:r>
              <a:rPr kumimoji="0" lang="en-US" altLang="zh-CN" sz="2000" b="1" dirty="0" smtClean="0">
                <a:solidFill>
                  <a:srgbClr val="7030A0"/>
                </a:solidFill>
                <a:latin typeface="Times New Roman" charset="0"/>
                <a:ea typeface="宋体" charset="0"/>
                <a:cs typeface="Times New Roman" charset="0"/>
              </a:rPr>
              <a:t>of</a:t>
            </a:r>
            <a:r>
              <a:rPr kumimoji="0" lang="zh-CN" altLang="en-US" sz="2000" b="1" dirty="0" smtClean="0">
                <a:solidFill>
                  <a:srgbClr val="7030A0"/>
                </a:solidFill>
                <a:latin typeface="Times New Roman" charset="0"/>
                <a:ea typeface="宋体" charset="0"/>
                <a:cs typeface="Times New Roman" charset="0"/>
              </a:rPr>
              <a:t> </a:t>
            </a:r>
            <a:r>
              <a:rPr kumimoji="0" lang="en-US" altLang="zh-CN" sz="2000" b="1" dirty="0" smtClean="0">
                <a:solidFill>
                  <a:srgbClr val="7030A0"/>
                </a:solidFill>
                <a:latin typeface="Times New Roman" charset="0"/>
                <a:ea typeface="宋体" charset="0"/>
                <a:cs typeface="Times New Roman" charset="0"/>
              </a:rPr>
              <a:t>Fairness:</a:t>
            </a:r>
            <a:r>
              <a:rPr kumimoji="0" lang="zh-CN" altLang="en-US" sz="2000" b="1" dirty="0" smtClean="0">
                <a:solidFill>
                  <a:srgbClr val="7030A0"/>
                </a:solidFill>
                <a:latin typeface="Times New Roman" charset="0"/>
                <a:ea typeface="宋体" charset="0"/>
                <a:cs typeface="Times New Roman" charset="0"/>
              </a:rPr>
              <a:t> </a:t>
            </a:r>
            <a:r>
              <a:rPr kumimoji="0" lang="en-US" altLang="zh-CN" sz="2000" b="1" dirty="0" smtClean="0">
                <a:solidFill>
                  <a:srgbClr val="7030A0"/>
                </a:solidFill>
                <a:latin typeface="Times New Roman" charset="0"/>
                <a:ea typeface="宋体" charset="0"/>
                <a:cs typeface="Times New Roman" charset="0"/>
              </a:rPr>
              <a:t>Financial</a:t>
            </a:r>
            <a:r>
              <a:rPr kumimoji="0" lang="zh-CN" altLang="en-US" sz="2000" b="1" dirty="0" smtClean="0">
                <a:solidFill>
                  <a:srgbClr val="7030A0"/>
                </a:solidFill>
                <a:latin typeface="Times New Roman" charset="0"/>
                <a:ea typeface="宋体" charset="0"/>
                <a:cs typeface="Times New Roman" charset="0"/>
              </a:rPr>
              <a:t> </a:t>
            </a:r>
            <a:r>
              <a:rPr kumimoji="0" lang="en-US" altLang="zh-CN" sz="2000" b="1" dirty="0" smtClean="0">
                <a:solidFill>
                  <a:srgbClr val="7030A0"/>
                </a:solidFill>
                <a:latin typeface="Times New Roman" charset="0"/>
                <a:ea typeface="宋体" charset="0"/>
                <a:cs typeface="Times New Roman" charset="0"/>
              </a:rPr>
              <a:t>Sustainability</a:t>
            </a:r>
            <a:r>
              <a:rPr kumimoji="0" lang="zh-CN" altLang="en-US" sz="2000" b="1" dirty="0" smtClean="0">
                <a:solidFill>
                  <a:srgbClr val="7030A0"/>
                </a:solidFill>
                <a:latin typeface="Times New Roman" charset="0"/>
                <a:ea typeface="宋体" charset="0"/>
                <a:cs typeface="Times New Roman" charset="0"/>
              </a:rPr>
              <a:t> </a:t>
            </a:r>
            <a:r>
              <a:rPr kumimoji="0" lang="en-US" altLang="zh-CN" sz="2000" b="1" dirty="0" smtClean="0">
                <a:solidFill>
                  <a:srgbClr val="7030A0"/>
                </a:solidFill>
                <a:latin typeface="Times New Roman" charset="0"/>
                <a:ea typeface="宋体" charset="0"/>
                <a:cs typeface="Times New Roman" charset="0"/>
              </a:rPr>
              <a:t>of</a:t>
            </a:r>
            <a:r>
              <a:rPr kumimoji="0" lang="zh-CN" altLang="en-US" sz="2000" b="1" dirty="0" smtClean="0">
                <a:solidFill>
                  <a:srgbClr val="7030A0"/>
                </a:solidFill>
                <a:latin typeface="Times New Roman" charset="0"/>
                <a:ea typeface="宋体" charset="0"/>
                <a:cs typeface="Times New Roman" charset="0"/>
              </a:rPr>
              <a:t> </a:t>
            </a:r>
            <a:r>
              <a:rPr kumimoji="0" lang="en-US" altLang="zh-CN" sz="2000" b="1" dirty="0" smtClean="0">
                <a:solidFill>
                  <a:srgbClr val="7030A0"/>
                </a:solidFill>
                <a:latin typeface="Times New Roman" charset="0"/>
                <a:ea typeface="宋体" charset="0"/>
                <a:cs typeface="Times New Roman" charset="0"/>
              </a:rPr>
              <a:t>Social</a:t>
            </a:r>
            <a:r>
              <a:rPr kumimoji="0" lang="zh-CN" altLang="en-US" sz="2000" b="1" dirty="0" smtClean="0">
                <a:solidFill>
                  <a:srgbClr val="7030A0"/>
                </a:solidFill>
                <a:latin typeface="Times New Roman" charset="0"/>
                <a:ea typeface="宋体" charset="0"/>
                <a:cs typeface="Times New Roman" charset="0"/>
              </a:rPr>
              <a:t> </a:t>
            </a:r>
            <a:r>
              <a:rPr kumimoji="0" lang="en-US" altLang="zh-CN" sz="2000" b="1" dirty="0" smtClean="0">
                <a:solidFill>
                  <a:srgbClr val="7030A0"/>
                </a:solidFill>
                <a:latin typeface="Times New Roman" charset="0"/>
                <a:ea typeface="宋体" charset="0"/>
                <a:cs typeface="Times New Roman" charset="0"/>
              </a:rPr>
              <a:t>Security</a:t>
            </a:r>
            <a:endParaRPr kumimoji="0" lang="en-US" altLang="zh-CN" sz="2000" b="1" dirty="0">
              <a:solidFill>
                <a:srgbClr val="7030A0"/>
              </a:solidFill>
              <a:latin typeface="Times New Roman" charset="0"/>
              <a:ea typeface="宋体" charset="0"/>
              <a:cs typeface="Times New Roman" charset="0"/>
            </a:endParaRPr>
          </a:p>
          <a:p>
            <a:pPr marL="0" indent="0">
              <a:buFont typeface="Arial" charset="0"/>
              <a:buNone/>
            </a:pPr>
            <a:endParaRPr kumimoji="0" lang="en-US" altLang="zh-CN" sz="2000" b="1" dirty="0">
              <a:solidFill>
                <a:srgbClr val="254061"/>
              </a:solidFill>
              <a:latin typeface="Times New Roman" charset="0"/>
              <a:ea typeface="宋体" charset="0"/>
              <a:cs typeface="Times New Roman" charset="0"/>
            </a:endParaRPr>
          </a:p>
          <a:p>
            <a:pPr marL="0" indent="0">
              <a:buFont typeface="Arial" charset="0"/>
              <a:buNone/>
            </a:pPr>
            <a:r>
              <a:rPr kumimoji="0" lang="zh-CN" altLang="en-US" sz="2000" b="1" dirty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建议五：提高统筹层次，解决地区间</a:t>
            </a:r>
            <a:r>
              <a:rPr kumimoji="0" lang="zh-CN" altLang="en-US" sz="20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不平衡问题</a:t>
            </a:r>
            <a:endParaRPr kumimoji="0" lang="en-US" altLang="zh-CN" sz="2000" b="1" dirty="0" smtClean="0">
              <a:solidFill>
                <a:srgbClr val="254061"/>
              </a:solidFill>
              <a:latin typeface="Times New Roman" charset="0"/>
              <a:ea typeface="宋体" charset="0"/>
              <a:cs typeface="Times New Roman" charset="0"/>
            </a:endParaRPr>
          </a:p>
          <a:p>
            <a:pPr marL="0" indent="0">
              <a:buFont typeface="Arial" charset="0"/>
              <a:buNone/>
            </a:pPr>
            <a:r>
              <a:rPr kumimoji="0" lang="en-US" altLang="zh-CN" sz="20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Suggestion</a:t>
            </a:r>
            <a:r>
              <a:rPr kumimoji="0" lang="zh-CN" altLang="en-US" sz="20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 </a:t>
            </a:r>
            <a:r>
              <a:rPr kumimoji="0" lang="en-US" altLang="zh-CN" sz="20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5:</a:t>
            </a:r>
            <a:r>
              <a:rPr kumimoji="0" lang="zh-CN" altLang="en-US" sz="20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  </a:t>
            </a:r>
            <a:r>
              <a:rPr kumimoji="0" lang="en-US" altLang="zh-CN" sz="20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Social</a:t>
            </a:r>
            <a:r>
              <a:rPr kumimoji="0" lang="zh-CN" altLang="en-US" sz="20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 </a:t>
            </a:r>
            <a:r>
              <a:rPr kumimoji="0" lang="en-US" altLang="zh-CN" sz="20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pooling</a:t>
            </a:r>
            <a:r>
              <a:rPr kumimoji="0" lang="zh-CN" altLang="en-US" sz="20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 </a:t>
            </a:r>
            <a:r>
              <a:rPr kumimoji="0" lang="en-US" altLang="zh-CN" sz="20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should</a:t>
            </a:r>
            <a:r>
              <a:rPr kumimoji="0" lang="zh-CN" altLang="en-US" sz="20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 </a:t>
            </a:r>
            <a:r>
              <a:rPr kumimoji="0" lang="en-US" altLang="zh-CN" sz="20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be</a:t>
            </a:r>
            <a:r>
              <a:rPr kumimoji="0" lang="zh-CN" altLang="en-US" sz="20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 </a:t>
            </a:r>
            <a:r>
              <a:rPr kumimoji="0" lang="en-US" altLang="zh-CN" sz="20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conducted</a:t>
            </a:r>
            <a:r>
              <a:rPr kumimoji="0" lang="zh-CN" altLang="en-US" sz="20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 </a:t>
            </a:r>
            <a:r>
              <a:rPr kumimoji="0" lang="en-US" altLang="zh-CN" sz="20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at</a:t>
            </a:r>
            <a:r>
              <a:rPr kumimoji="0" lang="zh-CN" altLang="en-US" sz="20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 </a:t>
            </a:r>
            <a:r>
              <a:rPr kumimoji="0" lang="en-US" altLang="zh-CN" sz="20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higher</a:t>
            </a:r>
            <a:r>
              <a:rPr kumimoji="0" lang="zh-CN" altLang="en-US" sz="20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 </a:t>
            </a:r>
            <a:r>
              <a:rPr kumimoji="0" lang="en-US" altLang="zh-CN" sz="20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governmental</a:t>
            </a:r>
            <a:r>
              <a:rPr kumimoji="0" lang="zh-CN" altLang="en-US" sz="20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 </a:t>
            </a:r>
            <a:r>
              <a:rPr kumimoji="0" lang="en-US" altLang="zh-CN" sz="20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level</a:t>
            </a:r>
            <a:r>
              <a:rPr kumimoji="0" lang="zh-CN" altLang="en-US" sz="20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 </a:t>
            </a:r>
            <a:r>
              <a:rPr kumimoji="0" lang="en-US" altLang="zh-CN" sz="20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in</a:t>
            </a:r>
            <a:r>
              <a:rPr kumimoji="0" lang="zh-CN" altLang="en-US" sz="20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 </a:t>
            </a:r>
            <a:r>
              <a:rPr kumimoji="0" lang="en-US" altLang="zh-CN" sz="20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order</a:t>
            </a:r>
            <a:r>
              <a:rPr kumimoji="0" lang="zh-CN" altLang="en-US" sz="20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 </a:t>
            </a:r>
            <a:r>
              <a:rPr kumimoji="0" lang="en-US" altLang="zh-CN" sz="20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to</a:t>
            </a:r>
            <a:r>
              <a:rPr kumimoji="0" lang="zh-CN" altLang="en-US" sz="20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 </a:t>
            </a:r>
            <a:r>
              <a:rPr kumimoji="0" lang="en-US" altLang="zh-CN" sz="20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smoothen</a:t>
            </a:r>
            <a:r>
              <a:rPr kumimoji="0" lang="zh-CN" altLang="en-US" sz="20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 </a:t>
            </a:r>
            <a:r>
              <a:rPr kumimoji="0" lang="en-US" altLang="zh-CN" sz="20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disparity</a:t>
            </a:r>
            <a:r>
              <a:rPr kumimoji="0" lang="zh-CN" altLang="en-US" sz="20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 </a:t>
            </a:r>
            <a:r>
              <a:rPr kumimoji="0" lang="en-US" altLang="zh-CN" sz="20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among</a:t>
            </a:r>
            <a:r>
              <a:rPr kumimoji="0" lang="zh-CN" altLang="en-US" sz="20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 </a:t>
            </a:r>
            <a:r>
              <a:rPr kumimoji="0" lang="en-US" altLang="zh-CN" sz="20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regions.</a:t>
            </a:r>
          </a:p>
          <a:p>
            <a:pPr marL="0" indent="0">
              <a:buFont typeface="Arial" charset="0"/>
              <a:buNone/>
            </a:pPr>
            <a:endParaRPr kumimoji="0" lang="en-US" altLang="zh-CN" sz="2000" b="1" dirty="0">
              <a:solidFill>
                <a:srgbClr val="254061"/>
              </a:solidFill>
              <a:latin typeface="Times New Roman" charset="0"/>
              <a:ea typeface="宋体" charset="0"/>
              <a:cs typeface="Times New Roman" charset="0"/>
            </a:endParaRPr>
          </a:p>
          <a:p>
            <a:pPr marL="0" indent="0">
              <a:buFont typeface="Arial" charset="0"/>
              <a:buNone/>
            </a:pPr>
            <a:r>
              <a:rPr kumimoji="0" lang="zh-CN" altLang="en-US" sz="2000" b="1" dirty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建议六：划转国有资产，充实</a:t>
            </a:r>
            <a:r>
              <a:rPr kumimoji="0" lang="zh-CN" altLang="en-US" sz="20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社保储备</a:t>
            </a:r>
            <a:endParaRPr kumimoji="0" lang="en-US" altLang="zh-CN" sz="2000" b="1" dirty="0" smtClean="0">
              <a:solidFill>
                <a:srgbClr val="254061"/>
              </a:solidFill>
              <a:latin typeface="Times New Roman" charset="0"/>
              <a:ea typeface="宋体" charset="0"/>
              <a:cs typeface="Times New Roman" charset="0"/>
            </a:endParaRPr>
          </a:p>
          <a:p>
            <a:pPr marL="0" indent="0">
              <a:buFont typeface="Arial" charset="0"/>
              <a:buNone/>
            </a:pPr>
            <a:r>
              <a:rPr kumimoji="0" lang="en-US" altLang="zh-CN" sz="20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Suggestion</a:t>
            </a:r>
            <a:r>
              <a:rPr kumimoji="0" lang="zh-CN" altLang="en-US" sz="20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 </a:t>
            </a:r>
            <a:r>
              <a:rPr kumimoji="0" lang="en-US" altLang="zh-CN" sz="20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6:</a:t>
            </a:r>
            <a:r>
              <a:rPr kumimoji="0" lang="zh-CN" altLang="en-US" sz="20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 </a:t>
            </a:r>
            <a:r>
              <a:rPr kumimoji="0" lang="en-US" altLang="zh-CN" sz="20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State-owned</a:t>
            </a:r>
            <a:r>
              <a:rPr kumimoji="0" lang="zh-CN" altLang="en-US" sz="20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 </a:t>
            </a:r>
            <a:r>
              <a:rPr kumimoji="0" lang="en-US" altLang="zh-CN" sz="20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assets</a:t>
            </a:r>
            <a:r>
              <a:rPr kumimoji="0" lang="zh-CN" altLang="en-US" sz="20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 </a:t>
            </a:r>
            <a:r>
              <a:rPr kumimoji="0" lang="en-US" altLang="zh-CN" sz="20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can</a:t>
            </a:r>
            <a:r>
              <a:rPr kumimoji="0" lang="zh-CN" altLang="en-US" sz="20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 </a:t>
            </a:r>
            <a:r>
              <a:rPr kumimoji="0" lang="en-US" altLang="zh-CN" sz="20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be</a:t>
            </a:r>
            <a:r>
              <a:rPr kumimoji="0" lang="zh-CN" altLang="en-US" sz="20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 </a:t>
            </a:r>
            <a:r>
              <a:rPr kumimoji="0" lang="en-US" altLang="zh-CN" sz="20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utilized</a:t>
            </a:r>
            <a:r>
              <a:rPr kumimoji="0" lang="zh-CN" altLang="en-US" sz="20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 </a:t>
            </a:r>
            <a:r>
              <a:rPr kumimoji="0" lang="en-US" altLang="zh-CN" sz="20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to</a:t>
            </a:r>
            <a:r>
              <a:rPr kumimoji="0" lang="zh-CN" altLang="en-US" sz="20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 </a:t>
            </a:r>
            <a:r>
              <a:rPr kumimoji="0" lang="en-US" altLang="zh-CN" sz="20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fund</a:t>
            </a:r>
            <a:r>
              <a:rPr kumimoji="0" lang="zh-CN" altLang="en-US" sz="20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 </a:t>
            </a:r>
            <a:r>
              <a:rPr kumimoji="0" lang="en-US" altLang="zh-CN" sz="20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the</a:t>
            </a:r>
            <a:r>
              <a:rPr kumimoji="0" lang="zh-CN" altLang="en-US" sz="20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 </a:t>
            </a:r>
            <a:r>
              <a:rPr kumimoji="0" lang="en-US" altLang="zh-CN" sz="20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reserve</a:t>
            </a:r>
            <a:r>
              <a:rPr kumimoji="0" lang="zh-CN" altLang="en-US" sz="20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 </a:t>
            </a:r>
            <a:r>
              <a:rPr kumimoji="0" lang="en-US" altLang="zh-CN" sz="20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of</a:t>
            </a:r>
            <a:r>
              <a:rPr kumimoji="0" lang="zh-CN" altLang="en-US" sz="20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 </a:t>
            </a:r>
            <a:r>
              <a:rPr kumimoji="0" lang="en-US" altLang="zh-CN" sz="20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social</a:t>
            </a:r>
            <a:r>
              <a:rPr kumimoji="0" lang="zh-CN" altLang="en-US" sz="20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 </a:t>
            </a:r>
            <a:r>
              <a:rPr kumimoji="0" lang="en-US" altLang="zh-CN" sz="20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security.</a:t>
            </a:r>
            <a:endParaRPr kumimoji="0" lang="en-US" altLang="zh-CN" sz="2000" b="1" dirty="0">
              <a:solidFill>
                <a:srgbClr val="254061"/>
              </a:solidFill>
              <a:latin typeface="Times New Roman" charset="0"/>
              <a:ea typeface="宋体" charset="0"/>
              <a:cs typeface="Times New Roman" charset="0"/>
            </a:endParaRPr>
          </a:p>
          <a:p>
            <a:pPr marL="0" indent="0">
              <a:buFont typeface="Arial" charset="0"/>
              <a:buNone/>
            </a:pPr>
            <a:endParaRPr kumimoji="0" lang="en-US" altLang="zh-CN" sz="2000" b="1" dirty="0">
              <a:solidFill>
                <a:srgbClr val="254061"/>
              </a:solidFill>
              <a:latin typeface="Times New Roman" charset="0"/>
              <a:ea typeface="宋体" charset="0"/>
              <a:cs typeface="Times New Roman" charset="0"/>
            </a:endParaRPr>
          </a:p>
          <a:p>
            <a:pPr marL="0" indent="0">
              <a:buFont typeface="Arial" charset="0"/>
              <a:buNone/>
            </a:pPr>
            <a:r>
              <a:rPr kumimoji="0" lang="zh-CN" altLang="en-US" sz="2000" b="1" dirty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建议七：实现精算平衡，实现制度“以收抵支</a:t>
            </a:r>
            <a:r>
              <a:rPr kumimoji="0" lang="zh-CN" altLang="en-US" sz="20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”</a:t>
            </a:r>
            <a:endParaRPr kumimoji="0" lang="en-US" altLang="zh-CN" sz="2000" b="1" dirty="0" smtClean="0">
              <a:solidFill>
                <a:srgbClr val="254061"/>
              </a:solidFill>
              <a:latin typeface="Times New Roman" charset="0"/>
              <a:ea typeface="宋体" charset="0"/>
              <a:cs typeface="Times New Roman" charset="0"/>
            </a:endParaRPr>
          </a:p>
          <a:p>
            <a:pPr marL="0" indent="0">
              <a:buFont typeface="Arial" charset="0"/>
              <a:buNone/>
            </a:pPr>
            <a:r>
              <a:rPr kumimoji="0" lang="en-US" altLang="zh-CN" sz="20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Suggestion</a:t>
            </a:r>
            <a:r>
              <a:rPr kumimoji="0" lang="zh-CN" altLang="en-US" sz="20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 </a:t>
            </a:r>
            <a:r>
              <a:rPr kumimoji="0" lang="en-US" altLang="zh-CN" sz="20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7:</a:t>
            </a:r>
            <a:r>
              <a:rPr kumimoji="0" lang="zh-CN" altLang="en-US" sz="20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 </a:t>
            </a:r>
            <a:r>
              <a:rPr kumimoji="0" lang="en-US" altLang="zh-CN" sz="20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Actuarial</a:t>
            </a:r>
            <a:r>
              <a:rPr kumimoji="0" lang="zh-CN" altLang="en-US" sz="20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 </a:t>
            </a:r>
            <a:r>
              <a:rPr kumimoji="0" lang="en-US" altLang="zh-CN" sz="20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balance</a:t>
            </a:r>
            <a:r>
              <a:rPr kumimoji="0" lang="zh-CN" altLang="en-US" sz="20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 </a:t>
            </a:r>
            <a:r>
              <a:rPr kumimoji="0" lang="en-US" altLang="zh-CN" sz="20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should</a:t>
            </a:r>
            <a:r>
              <a:rPr kumimoji="0" lang="zh-CN" altLang="en-US" sz="20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 </a:t>
            </a:r>
            <a:r>
              <a:rPr kumimoji="0" lang="en-US" altLang="zh-CN" sz="20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be</a:t>
            </a:r>
            <a:r>
              <a:rPr kumimoji="0" lang="zh-CN" altLang="en-US" sz="20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 </a:t>
            </a:r>
            <a:r>
              <a:rPr kumimoji="0" lang="en-US" altLang="zh-CN" sz="20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achieved</a:t>
            </a:r>
            <a:r>
              <a:rPr kumimoji="0" lang="zh-CN" altLang="en-US" sz="20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, </a:t>
            </a:r>
            <a:r>
              <a:rPr kumimoji="0" lang="en-US" altLang="zh-CN" sz="20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so</a:t>
            </a:r>
            <a:r>
              <a:rPr kumimoji="0" lang="zh-CN" altLang="en-US" sz="20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 </a:t>
            </a:r>
            <a:r>
              <a:rPr kumimoji="0" lang="en-US" altLang="zh-CN" sz="20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that</a:t>
            </a:r>
            <a:r>
              <a:rPr kumimoji="0" lang="zh-CN" altLang="en-US" sz="20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 </a:t>
            </a:r>
            <a:r>
              <a:rPr kumimoji="0" lang="en-US" altLang="zh-CN" sz="20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the</a:t>
            </a:r>
            <a:r>
              <a:rPr kumimoji="0" lang="zh-CN" altLang="en-US" sz="20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 </a:t>
            </a:r>
            <a:r>
              <a:rPr kumimoji="0" lang="en-US" altLang="zh-CN" sz="20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system</a:t>
            </a:r>
            <a:r>
              <a:rPr kumimoji="0" lang="zh-CN" altLang="en-US" sz="20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 </a:t>
            </a:r>
            <a:r>
              <a:rPr kumimoji="0" lang="en-US" altLang="zh-CN" sz="20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can</a:t>
            </a:r>
            <a:r>
              <a:rPr kumimoji="0" lang="zh-CN" altLang="en-US" sz="20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 </a:t>
            </a:r>
            <a:r>
              <a:rPr kumimoji="0" lang="en-US" altLang="zh-CN" sz="20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balance</a:t>
            </a:r>
            <a:r>
              <a:rPr kumimoji="0" lang="zh-CN" altLang="en-US" sz="20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 </a:t>
            </a:r>
            <a:r>
              <a:rPr kumimoji="0" lang="en-US" altLang="zh-CN" sz="20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its</a:t>
            </a:r>
            <a:r>
              <a:rPr kumimoji="0" lang="zh-CN" altLang="en-US" sz="20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 </a:t>
            </a:r>
            <a:r>
              <a:rPr kumimoji="0" lang="en-US" altLang="zh-CN" sz="20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expenditure</a:t>
            </a:r>
            <a:r>
              <a:rPr kumimoji="0" lang="zh-CN" altLang="en-US" sz="20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 </a:t>
            </a:r>
            <a:r>
              <a:rPr kumimoji="0" lang="en-US" altLang="zh-CN" sz="20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with</a:t>
            </a:r>
            <a:r>
              <a:rPr kumimoji="0" lang="zh-CN" altLang="en-US" sz="20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 </a:t>
            </a:r>
            <a:r>
              <a:rPr kumimoji="0" lang="en-US" altLang="zh-CN" sz="20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adequate</a:t>
            </a:r>
            <a:r>
              <a:rPr kumimoji="0" lang="zh-CN" altLang="en-US" sz="20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 </a:t>
            </a:r>
            <a:r>
              <a:rPr kumimoji="0" lang="en-US" altLang="zh-CN" sz="20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income.</a:t>
            </a:r>
            <a:endParaRPr kumimoji="0" lang="en-US" altLang="zh-CN" sz="2000" b="1" dirty="0">
              <a:solidFill>
                <a:srgbClr val="254061"/>
              </a:solidFill>
              <a:latin typeface="Times New Roman" charset="0"/>
              <a:ea typeface="宋体" charset="0"/>
              <a:cs typeface="Times New Roman" charset="0"/>
            </a:endParaRPr>
          </a:p>
          <a:p>
            <a:pPr marL="0" indent="0">
              <a:buFont typeface="Arial" charset="0"/>
              <a:buNone/>
            </a:pPr>
            <a:endParaRPr kumimoji="0" lang="zh-CN" altLang="en-US" sz="2000" dirty="0">
              <a:latin typeface="Calibri" charset="0"/>
              <a:ea typeface="宋体" charset="0"/>
            </a:endParaRPr>
          </a:p>
          <a:p>
            <a:pPr marL="0" indent="0"/>
            <a:endParaRPr kumimoji="0" lang="zh-CN" altLang="en-US" sz="2800" dirty="0">
              <a:latin typeface="Calibri" charset="0"/>
              <a:ea typeface="宋体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标题 1"/>
          <p:cNvSpPr>
            <a:spLocks noGrp="1"/>
          </p:cNvSpPr>
          <p:nvPr>
            <p:ph type="title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kumimoji="0" lang="zh-CN" altLang="en-US">
              <a:latin typeface="Calibri" charset="0"/>
              <a:ea typeface="宋体" charset="0"/>
            </a:endParaRPr>
          </a:p>
        </p:txBody>
      </p:sp>
      <p:sp>
        <p:nvSpPr>
          <p:cNvPr id="39938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0" lang="en-US" altLang="zh-CN" dirty="0">
              <a:solidFill>
                <a:srgbClr val="002060"/>
              </a:solidFill>
              <a:latin typeface="Calibri" charset="0"/>
              <a:ea typeface="宋体" charset="0"/>
            </a:endParaRPr>
          </a:p>
          <a:p>
            <a:endParaRPr kumimoji="0" lang="en-US" altLang="zh-CN" dirty="0">
              <a:solidFill>
                <a:srgbClr val="002060"/>
              </a:solidFill>
              <a:latin typeface="Calibri" charset="0"/>
              <a:ea typeface="宋体" charset="0"/>
            </a:endParaRPr>
          </a:p>
          <a:p>
            <a:endParaRPr kumimoji="0" lang="en-US" altLang="zh-CN" dirty="0">
              <a:solidFill>
                <a:srgbClr val="002060"/>
              </a:solidFill>
              <a:latin typeface="Calibri" charset="0"/>
              <a:ea typeface="宋体" charset="0"/>
            </a:endParaRPr>
          </a:p>
          <a:p>
            <a:pPr algn="ctr"/>
            <a:r>
              <a:rPr kumimoji="0" lang="zh-CN" altLang="en-US" dirty="0" smtClean="0">
                <a:solidFill>
                  <a:srgbClr val="002060"/>
                </a:solidFill>
                <a:latin typeface="Calibri" charset="0"/>
                <a:ea typeface="宋体" charset="0"/>
              </a:rPr>
              <a:t>谢谢</a:t>
            </a:r>
            <a:r>
              <a:rPr kumimoji="0" lang="en-US" altLang="zh-CN" dirty="0" smtClean="0">
                <a:solidFill>
                  <a:srgbClr val="002060"/>
                </a:solidFill>
                <a:latin typeface="Calibri" charset="0"/>
                <a:ea typeface="宋体" charset="0"/>
              </a:rPr>
              <a:t>!</a:t>
            </a:r>
          </a:p>
          <a:p>
            <a:pPr algn="ctr"/>
            <a:r>
              <a:rPr kumimoji="0" lang="en-US" altLang="zh-CN" dirty="0" smtClean="0">
                <a:solidFill>
                  <a:srgbClr val="002060"/>
                </a:solidFill>
                <a:latin typeface="Calibri" charset="0"/>
                <a:ea typeface="宋体" charset="0"/>
              </a:rPr>
              <a:t>Thank you for your attention!</a:t>
            </a:r>
            <a:endParaRPr kumimoji="0" lang="zh-CN" altLang="en-US" dirty="0">
              <a:solidFill>
                <a:srgbClr val="002060"/>
              </a:solidFill>
              <a:latin typeface="Calibri" charset="0"/>
              <a:ea typeface="宋体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标题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9304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kumimoji="0" lang="zh-CN" altLang="en-US" sz="2400" dirty="0">
                <a:latin typeface="Calibri" charset="0"/>
                <a:ea typeface="宋体" charset="0"/>
              </a:rPr>
              <a:t>养老保险的四个基本</a:t>
            </a:r>
            <a:r>
              <a:rPr kumimoji="0" lang="zh-CN" altLang="en-US" sz="2400" dirty="0" smtClean="0">
                <a:latin typeface="Calibri" charset="0"/>
                <a:ea typeface="宋体" charset="0"/>
              </a:rPr>
              <a:t>属性</a:t>
            </a:r>
            <a:r>
              <a:rPr kumimoji="0" lang="en-US" altLang="zh-CN" sz="2400" dirty="0" smtClean="0">
                <a:latin typeface="Calibri" charset="0"/>
                <a:ea typeface="宋体" charset="0"/>
              </a:rPr>
              <a:t/>
            </a:r>
            <a:br>
              <a:rPr kumimoji="0" lang="en-US" altLang="zh-CN" sz="2400" dirty="0" smtClean="0">
                <a:latin typeface="Calibri" charset="0"/>
                <a:ea typeface="宋体" charset="0"/>
              </a:rPr>
            </a:br>
            <a:r>
              <a:rPr kumimoji="0" lang="en-US" altLang="zh-CN" sz="2400" dirty="0" smtClean="0">
                <a:latin typeface="Calibri" charset="0"/>
                <a:ea typeface="宋体" charset="0"/>
              </a:rPr>
              <a:t>Four</a:t>
            </a:r>
            <a:r>
              <a:rPr kumimoji="0" lang="zh-CN" altLang="en-US" sz="2400" dirty="0" smtClean="0">
                <a:latin typeface="Calibri" charset="0"/>
                <a:ea typeface="宋体" charset="0"/>
              </a:rPr>
              <a:t> </a:t>
            </a:r>
            <a:r>
              <a:rPr kumimoji="0" lang="en-US" altLang="zh-CN" sz="2400" dirty="0" smtClean="0">
                <a:latin typeface="Calibri" charset="0"/>
                <a:ea typeface="宋体" charset="0"/>
              </a:rPr>
              <a:t>Natures</a:t>
            </a:r>
            <a:r>
              <a:rPr kumimoji="0" lang="zh-CN" altLang="en-US" sz="2400" dirty="0" smtClean="0">
                <a:latin typeface="Calibri" charset="0"/>
                <a:ea typeface="宋体" charset="0"/>
              </a:rPr>
              <a:t> </a:t>
            </a:r>
            <a:r>
              <a:rPr kumimoji="0" lang="en-US" altLang="zh-CN" sz="2400" dirty="0" smtClean="0">
                <a:latin typeface="Calibri" charset="0"/>
                <a:ea typeface="宋体" charset="0"/>
              </a:rPr>
              <a:t>of</a:t>
            </a:r>
            <a:r>
              <a:rPr kumimoji="0" lang="zh-CN" altLang="en-US" sz="2400" dirty="0" smtClean="0">
                <a:latin typeface="Calibri" charset="0"/>
                <a:ea typeface="宋体" charset="0"/>
              </a:rPr>
              <a:t> </a:t>
            </a:r>
            <a:r>
              <a:rPr kumimoji="0" lang="en-US" altLang="zh-CN" sz="2400" dirty="0" smtClean="0">
                <a:latin typeface="Calibri" charset="0"/>
                <a:ea typeface="宋体" charset="0"/>
              </a:rPr>
              <a:t>Pension</a:t>
            </a:r>
            <a:r>
              <a:rPr kumimoji="0" lang="zh-CN" altLang="en-US" sz="2400" dirty="0" smtClean="0">
                <a:latin typeface="Calibri" charset="0"/>
                <a:ea typeface="宋体" charset="0"/>
              </a:rPr>
              <a:t> </a:t>
            </a:r>
            <a:r>
              <a:rPr kumimoji="0" lang="en-US" altLang="zh-CN" sz="2400" dirty="0" smtClean="0">
                <a:latin typeface="Calibri" charset="0"/>
                <a:ea typeface="宋体" charset="0"/>
              </a:rPr>
              <a:t>Insurance</a:t>
            </a:r>
            <a:r>
              <a:rPr kumimoji="0" lang="en-US" altLang="zh-CN" sz="2400" dirty="0">
                <a:latin typeface="Calibri" charset="0"/>
                <a:ea typeface="宋体" charset="0"/>
              </a:rPr>
              <a:t/>
            </a:r>
            <a:br>
              <a:rPr kumimoji="0" lang="en-US" altLang="zh-CN" sz="2400" dirty="0">
                <a:latin typeface="Calibri" charset="0"/>
                <a:ea typeface="宋体" charset="0"/>
              </a:rPr>
            </a:br>
            <a:r>
              <a:rPr kumimoji="0" lang="en-US" altLang="zh-CN" sz="1400" dirty="0">
                <a:latin typeface="Calibri" charset="0"/>
                <a:ea typeface="宋体" charset="0"/>
              </a:rPr>
              <a:t/>
            </a:r>
            <a:br>
              <a:rPr kumimoji="0" lang="en-US" altLang="zh-CN" sz="1400" dirty="0">
                <a:latin typeface="Calibri" charset="0"/>
                <a:ea typeface="宋体" charset="0"/>
              </a:rPr>
            </a:br>
            <a:r>
              <a:rPr kumimoji="0" lang="zh-CN" altLang="en-US" sz="1400" b="1" dirty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十八届三中全会提出：建立更加公平可持续的社会 保障保</a:t>
            </a:r>
            <a:r>
              <a:rPr kumimoji="0" lang="zh-CN" altLang="en-US" sz="14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制度</a:t>
            </a:r>
            <a:r>
              <a:rPr kumimoji="0" lang="en-US" altLang="zh-CN" sz="1400" b="1" dirty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/>
            </a:r>
            <a:br>
              <a:rPr kumimoji="0" lang="en-US" altLang="zh-CN" sz="1400" b="1" dirty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</a:br>
            <a:r>
              <a:rPr kumimoji="0" lang="en-US" altLang="zh-CN" sz="14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The</a:t>
            </a:r>
            <a:r>
              <a:rPr kumimoji="0" lang="zh-CN" altLang="en-US" sz="14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 </a:t>
            </a:r>
            <a:r>
              <a:rPr kumimoji="0" lang="zh-CN" altLang="zh-CN" sz="14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3</a:t>
            </a:r>
            <a:r>
              <a:rPr kumimoji="0" lang="en-US" altLang="zh-CN" sz="1400" b="1" baseline="30000" dirty="0" err="1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rd</a:t>
            </a:r>
            <a:r>
              <a:rPr kumimoji="0" lang="zh-CN" altLang="en-US" sz="1400" b="1" baseline="30000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 </a:t>
            </a:r>
            <a:r>
              <a:rPr kumimoji="0" lang="en-US" altLang="zh-CN" sz="14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Session</a:t>
            </a:r>
            <a:r>
              <a:rPr kumimoji="0" lang="zh-CN" altLang="en-US" sz="14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 </a:t>
            </a:r>
            <a:r>
              <a:rPr kumimoji="0" lang="en-US" altLang="zh-CN" sz="14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of</a:t>
            </a:r>
            <a:r>
              <a:rPr kumimoji="0" lang="zh-CN" altLang="en-US" sz="14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 </a:t>
            </a:r>
            <a:r>
              <a:rPr kumimoji="0" lang="en-US" altLang="zh-CN" sz="14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the</a:t>
            </a:r>
            <a:r>
              <a:rPr kumimoji="0" lang="zh-CN" altLang="en-US" sz="14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 </a:t>
            </a:r>
            <a:r>
              <a:rPr kumimoji="0" lang="en-US" altLang="zh-CN" sz="14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18</a:t>
            </a:r>
            <a:r>
              <a:rPr kumimoji="0" lang="en-US" altLang="zh-CN" sz="1400" b="1" baseline="30000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th</a:t>
            </a:r>
            <a:r>
              <a:rPr kumimoji="0" lang="zh-CN" altLang="en-US" sz="14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 </a:t>
            </a:r>
            <a:r>
              <a:rPr kumimoji="0" lang="en-US" altLang="zh-CN" sz="14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CPC</a:t>
            </a:r>
            <a:r>
              <a:rPr kumimoji="0" lang="zh-CN" altLang="en-US" sz="14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 </a:t>
            </a:r>
            <a:r>
              <a:rPr kumimoji="0" lang="en-US" altLang="zh-CN" sz="14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Central</a:t>
            </a:r>
            <a:r>
              <a:rPr kumimoji="0" lang="zh-CN" altLang="en-US" sz="14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 </a:t>
            </a:r>
            <a:r>
              <a:rPr kumimoji="0" lang="en-US" altLang="zh-CN" sz="14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Committee:</a:t>
            </a:r>
            <a:r>
              <a:rPr kumimoji="0" lang="zh-CN" altLang="en-US" sz="14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 </a:t>
            </a:r>
            <a:r>
              <a:rPr kumimoji="0" lang="en-US" altLang="zh-CN" sz="14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Build</a:t>
            </a:r>
            <a:r>
              <a:rPr kumimoji="0" lang="zh-CN" altLang="en-US" sz="14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 </a:t>
            </a:r>
            <a:r>
              <a:rPr kumimoji="0" lang="en-US" altLang="zh-CN" sz="14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up</a:t>
            </a:r>
            <a:r>
              <a:rPr kumimoji="0" lang="zh-CN" altLang="en-US" sz="14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 </a:t>
            </a:r>
            <a:r>
              <a:rPr kumimoji="0" lang="en-US" altLang="zh-CN" sz="14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a</a:t>
            </a:r>
            <a:r>
              <a:rPr kumimoji="0" lang="zh-CN" altLang="en-US" sz="14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 </a:t>
            </a:r>
            <a:r>
              <a:rPr kumimoji="0" lang="en-US" altLang="zh-CN" sz="14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fair</a:t>
            </a:r>
            <a:r>
              <a:rPr kumimoji="0" lang="zh-CN" altLang="en-US" sz="14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 </a:t>
            </a:r>
            <a:r>
              <a:rPr kumimoji="0" lang="en-US" altLang="zh-CN" sz="14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and</a:t>
            </a:r>
            <a:r>
              <a:rPr kumimoji="0" lang="zh-CN" altLang="en-US" sz="14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 </a:t>
            </a:r>
            <a:r>
              <a:rPr kumimoji="0" lang="en-US" altLang="zh-CN" sz="14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sustainable</a:t>
            </a:r>
            <a:r>
              <a:rPr kumimoji="0" lang="zh-CN" altLang="en-US" sz="14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 </a:t>
            </a:r>
            <a:r>
              <a:rPr kumimoji="0" lang="en-US" altLang="zh-CN" sz="14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social</a:t>
            </a:r>
            <a:r>
              <a:rPr kumimoji="0" lang="zh-CN" altLang="en-US" sz="14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 </a:t>
            </a:r>
            <a:r>
              <a:rPr kumimoji="0" lang="en-US" altLang="zh-CN" sz="14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security</a:t>
            </a:r>
            <a:r>
              <a:rPr kumimoji="0" lang="zh-CN" altLang="en-US" sz="14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 </a:t>
            </a:r>
            <a:r>
              <a:rPr kumimoji="0" lang="en-US" altLang="zh-CN" sz="14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system!</a:t>
            </a:r>
            <a:br>
              <a:rPr kumimoji="0" lang="en-US" altLang="zh-CN" sz="14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</a:br>
            <a:r>
              <a:rPr kumimoji="0" lang="en-US" altLang="zh-CN" sz="1400" b="1" dirty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/>
            </a:r>
            <a:br>
              <a:rPr kumimoji="0" lang="en-US" altLang="zh-CN" sz="1400" b="1" dirty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</a:br>
            <a:r>
              <a:rPr kumimoji="0" lang="zh-CN" altLang="en-US" sz="1400" b="1" dirty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十八届五中会会提出：共享发展 ，全体人民共同迈入小康社会 </a:t>
            </a:r>
            <a:r>
              <a:rPr kumimoji="0" lang="en-US" altLang="zh-CN" sz="14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/>
            </a:r>
            <a:br>
              <a:rPr kumimoji="0" lang="en-US" altLang="zh-CN" sz="14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</a:br>
            <a:r>
              <a:rPr kumimoji="0" lang="en-US" altLang="zh-CN" sz="14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The</a:t>
            </a:r>
            <a:r>
              <a:rPr kumimoji="0" lang="zh-CN" altLang="en-US" sz="14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 </a:t>
            </a:r>
            <a:r>
              <a:rPr kumimoji="0" lang="zh-CN" altLang="zh-CN" sz="14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5</a:t>
            </a:r>
            <a:r>
              <a:rPr kumimoji="0" lang="en-US" altLang="zh-CN" sz="1400" b="1" baseline="30000" dirty="0" err="1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th</a:t>
            </a:r>
            <a:r>
              <a:rPr kumimoji="0" lang="zh-CN" altLang="en-US" sz="14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 </a:t>
            </a:r>
            <a:r>
              <a:rPr kumimoji="0" lang="en-US" altLang="zh-CN" sz="14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Session</a:t>
            </a:r>
            <a:r>
              <a:rPr kumimoji="0" lang="zh-CN" altLang="en-US" sz="14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 </a:t>
            </a:r>
            <a:r>
              <a:rPr kumimoji="0" lang="en-US" altLang="zh-CN" sz="14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of</a:t>
            </a:r>
            <a:r>
              <a:rPr kumimoji="0" lang="zh-CN" altLang="en-US" sz="14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 </a:t>
            </a:r>
            <a:r>
              <a:rPr kumimoji="0" lang="en-US" altLang="zh-CN" sz="14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the</a:t>
            </a:r>
            <a:r>
              <a:rPr kumimoji="0" lang="zh-CN" altLang="en-US" sz="14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 </a:t>
            </a:r>
            <a:r>
              <a:rPr kumimoji="0" lang="en-US" altLang="zh-CN" sz="14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18</a:t>
            </a:r>
            <a:r>
              <a:rPr kumimoji="0" lang="en-US" altLang="zh-CN" sz="1400" b="1" baseline="30000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th</a:t>
            </a:r>
            <a:r>
              <a:rPr kumimoji="0" lang="zh-CN" altLang="en-US" sz="1400" b="1" baseline="30000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 </a:t>
            </a:r>
            <a:r>
              <a:rPr kumimoji="0" lang="en-US" altLang="zh-CN" sz="14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CPC</a:t>
            </a:r>
            <a:r>
              <a:rPr kumimoji="0" lang="zh-CN" altLang="en-US" sz="14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 </a:t>
            </a:r>
            <a:r>
              <a:rPr kumimoji="0" lang="en-US" altLang="zh-CN" sz="14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Central</a:t>
            </a:r>
            <a:r>
              <a:rPr kumimoji="0" lang="zh-CN" altLang="en-US" sz="14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 </a:t>
            </a:r>
            <a:r>
              <a:rPr kumimoji="0" lang="en-US" altLang="zh-CN" sz="14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Committee:</a:t>
            </a:r>
            <a:r>
              <a:rPr kumimoji="0" lang="zh-CN" altLang="en-US" sz="14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 </a:t>
            </a:r>
            <a:r>
              <a:rPr kumimoji="0" lang="en-US" altLang="zh-CN" sz="14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Share</a:t>
            </a:r>
            <a:r>
              <a:rPr kumimoji="0" lang="zh-CN" altLang="en-US" sz="14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 </a:t>
            </a:r>
            <a:r>
              <a:rPr kumimoji="0" lang="en-US" altLang="zh-CN" sz="14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the</a:t>
            </a:r>
            <a:r>
              <a:rPr kumimoji="0" lang="zh-CN" altLang="en-US" sz="14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 </a:t>
            </a:r>
            <a:r>
              <a:rPr kumimoji="0" lang="en-US" altLang="zh-CN" sz="14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profit</a:t>
            </a:r>
            <a:r>
              <a:rPr kumimoji="0" lang="zh-CN" altLang="en-US" sz="14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 </a:t>
            </a:r>
            <a:r>
              <a:rPr kumimoji="0" lang="en-US" altLang="zh-CN" sz="14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of</a:t>
            </a:r>
            <a:r>
              <a:rPr kumimoji="0" lang="zh-CN" altLang="en-US" sz="14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 </a:t>
            </a:r>
            <a:r>
              <a:rPr kumimoji="0" lang="en-US" altLang="zh-CN" sz="14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development</a:t>
            </a:r>
            <a:r>
              <a:rPr kumimoji="0" lang="zh-CN" altLang="en-US" sz="14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 </a:t>
            </a:r>
            <a:r>
              <a:rPr kumimoji="0" lang="en-US" altLang="zh-CN" sz="14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and</a:t>
            </a:r>
            <a:r>
              <a:rPr kumimoji="0" lang="zh-CN" altLang="en-US" sz="14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 </a:t>
            </a:r>
            <a:r>
              <a:rPr kumimoji="0" lang="en-US" altLang="zh-CN" sz="14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enjoy</a:t>
            </a:r>
            <a:r>
              <a:rPr kumimoji="0" lang="zh-CN" altLang="en-US" sz="14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 </a:t>
            </a:r>
            <a:r>
              <a:rPr kumimoji="0" lang="en-US" altLang="zh-CN" sz="14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a</a:t>
            </a:r>
            <a:r>
              <a:rPr kumimoji="0" lang="zh-CN" altLang="en-US" sz="14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 </a:t>
            </a:r>
            <a:r>
              <a:rPr kumimoji="0" lang="en-US" altLang="zh-CN" sz="14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moderately</a:t>
            </a:r>
            <a:r>
              <a:rPr kumimoji="0" lang="zh-CN" altLang="en-US" sz="14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 </a:t>
            </a:r>
            <a:r>
              <a:rPr kumimoji="0" lang="en-US" altLang="zh-CN" sz="14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prosperous</a:t>
            </a:r>
            <a:r>
              <a:rPr kumimoji="0" lang="zh-CN" altLang="en-US" sz="14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 </a:t>
            </a:r>
            <a:r>
              <a:rPr kumimoji="0" lang="en-US" altLang="zh-CN" sz="14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society</a:t>
            </a:r>
            <a:r>
              <a:rPr kumimoji="0" lang="zh-CN" altLang="en-US" sz="14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 </a:t>
            </a:r>
            <a:r>
              <a:rPr kumimoji="0" lang="en-US" altLang="zh-CN" sz="14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with</a:t>
            </a:r>
            <a:r>
              <a:rPr kumimoji="0" lang="zh-CN" altLang="en-US" sz="14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 </a:t>
            </a:r>
            <a:r>
              <a:rPr kumimoji="0" lang="en-US" altLang="zh-CN" sz="14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the</a:t>
            </a:r>
            <a:r>
              <a:rPr kumimoji="0" lang="zh-CN" altLang="en-US" sz="14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 </a:t>
            </a:r>
            <a:r>
              <a:rPr kumimoji="0" lang="en-US" altLang="zh-CN" sz="14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people!</a:t>
            </a:r>
            <a:r>
              <a:rPr kumimoji="0" lang="en-US" altLang="zh-CN" sz="1400" b="1" dirty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/>
            </a:r>
            <a:br>
              <a:rPr kumimoji="0" lang="en-US" altLang="zh-CN" sz="1400" b="1" dirty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</a:br>
            <a:endParaRPr kumimoji="0" lang="zh-CN" altLang="en-US" sz="1400" dirty="0">
              <a:latin typeface="Calibri" charset="0"/>
              <a:ea typeface="宋体" charset="0"/>
            </a:endParaRPr>
          </a:p>
        </p:txBody>
      </p:sp>
      <p:graphicFrame>
        <p:nvGraphicFramePr>
          <p:cNvPr id="4" name="内容占位符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21096134"/>
              </p:ext>
            </p:extLst>
          </p:nvPr>
        </p:nvGraphicFramePr>
        <p:xfrm>
          <a:off x="539552" y="2071389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标题 1"/>
          <p:cNvSpPr>
            <a:spLocks noGrp="1"/>
          </p:cNvSpPr>
          <p:nvPr>
            <p:ph type="title"/>
          </p:nvPr>
        </p:nvSpPr>
        <p:spPr bwMode="auto">
          <a:xfrm>
            <a:off x="179388" y="26035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kumimoji="0" lang="zh-CN" altLang="en-US" sz="2400" b="1" dirty="0">
                <a:latin typeface="Calibri" charset="0"/>
                <a:ea typeface="宋体" charset="0"/>
              </a:rPr>
              <a:t>公平性与其他三个属性之间是辩证关</a:t>
            </a:r>
            <a:r>
              <a:rPr kumimoji="0" lang="zh-CN" altLang="en-US" sz="2400" b="1" dirty="0" smtClean="0">
                <a:latin typeface="Calibri" charset="0"/>
                <a:ea typeface="宋体" charset="0"/>
              </a:rPr>
              <a:t>系</a:t>
            </a:r>
            <a:r>
              <a:rPr kumimoji="0" lang="en-US" altLang="zh-CN" sz="2400" b="1" dirty="0" smtClean="0">
                <a:latin typeface="Calibri" charset="0"/>
                <a:ea typeface="宋体" charset="0"/>
              </a:rPr>
              <a:t/>
            </a:r>
            <a:br>
              <a:rPr kumimoji="0" lang="en-US" altLang="zh-CN" sz="2400" b="1" dirty="0" smtClean="0">
                <a:latin typeface="Calibri" charset="0"/>
                <a:ea typeface="宋体" charset="0"/>
              </a:rPr>
            </a:br>
            <a:r>
              <a:rPr kumimoji="0" lang="en-US" altLang="zh-CN" sz="2400" b="1" dirty="0" smtClean="0">
                <a:latin typeface="Calibri" charset="0"/>
                <a:ea typeface="宋体" charset="0"/>
              </a:rPr>
              <a:t>Dialectical</a:t>
            </a:r>
            <a:r>
              <a:rPr kumimoji="0" lang="zh-CN" altLang="en-US" sz="2400" b="1" dirty="0" smtClean="0">
                <a:latin typeface="Calibri" charset="0"/>
                <a:ea typeface="宋体" charset="0"/>
              </a:rPr>
              <a:t> </a:t>
            </a:r>
            <a:r>
              <a:rPr kumimoji="0" lang="en-US" altLang="zh-CN" sz="2400" b="1" dirty="0" smtClean="0">
                <a:latin typeface="Calibri" charset="0"/>
                <a:ea typeface="宋体" charset="0"/>
              </a:rPr>
              <a:t>Relation</a:t>
            </a:r>
            <a:r>
              <a:rPr kumimoji="0" lang="zh-CN" altLang="en-US" sz="2400" b="1" dirty="0" smtClean="0">
                <a:latin typeface="Calibri" charset="0"/>
                <a:ea typeface="宋体" charset="0"/>
              </a:rPr>
              <a:t> </a:t>
            </a:r>
            <a:r>
              <a:rPr kumimoji="0" lang="en-US" altLang="zh-CN" sz="2400" b="1" dirty="0">
                <a:latin typeface="Calibri" charset="0"/>
                <a:ea typeface="宋体" charset="0"/>
              </a:rPr>
              <a:t>B</a:t>
            </a:r>
            <a:r>
              <a:rPr kumimoji="0" lang="en-US" altLang="zh-CN" sz="2400" b="1" dirty="0" smtClean="0">
                <a:latin typeface="Calibri" charset="0"/>
                <a:ea typeface="宋体" charset="0"/>
              </a:rPr>
              <a:t>etween</a:t>
            </a:r>
            <a:r>
              <a:rPr kumimoji="0" lang="zh-CN" altLang="en-US" sz="2400" b="1" dirty="0" smtClean="0">
                <a:latin typeface="Calibri" charset="0"/>
                <a:ea typeface="宋体" charset="0"/>
              </a:rPr>
              <a:t> </a:t>
            </a:r>
            <a:r>
              <a:rPr kumimoji="0" lang="en-US" altLang="zh-CN" sz="2400" b="1" dirty="0" smtClean="0">
                <a:latin typeface="Calibri" charset="0"/>
                <a:ea typeface="宋体" charset="0"/>
              </a:rPr>
              <a:t>Fairness</a:t>
            </a:r>
            <a:r>
              <a:rPr kumimoji="0" lang="zh-CN" altLang="en-US" sz="2400" b="1" dirty="0" smtClean="0">
                <a:latin typeface="Calibri" charset="0"/>
                <a:ea typeface="宋体" charset="0"/>
              </a:rPr>
              <a:t> </a:t>
            </a:r>
            <a:r>
              <a:rPr kumimoji="0" lang="en-US" altLang="zh-CN" sz="2400" b="1" dirty="0" smtClean="0">
                <a:latin typeface="Calibri" charset="0"/>
                <a:ea typeface="宋体" charset="0"/>
              </a:rPr>
              <a:t>and</a:t>
            </a:r>
            <a:r>
              <a:rPr kumimoji="0" lang="zh-CN" altLang="en-US" sz="2400" b="1" dirty="0" smtClean="0">
                <a:latin typeface="Calibri" charset="0"/>
                <a:ea typeface="宋体" charset="0"/>
              </a:rPr>
              <a:t> </a:t>
            </a:r>
            <a:r>
              <a:rPr kumimoji="0" lang="en-US" altLang="zh-CN" sz="2400" b="1" dirty="0">
                <a:latin typeface="Calibri" charset="0"/>
                <a:ea typeface="宋体" charset="0"/>
              </a:rPr>
              <a:t>T</a:t>
            </a:r>
            <a:r>
              <a:rPr kumimoji="0" lang="en-US" altLang="zh-CN" sz="2400" b="1" dirty="0" smtClean="0">
                <a:latin typeface="Calibri" charset="0"/>
                <a:ea typeface="宋体" charset="0"/>
              </a:rPr>
              <a:t>he</a:t>
            </a:r>
            <a:r>
              <a:rPr kumimoji="0" lang="zh-CN" altLang="en-US" sz="2400" b="1" dirty="0" smtClean="0">
                <a:latin typeface="Calibri" charset="0"/>
                <a:ea typeface="宋体" charset="0"/>
              </a:rPr>
              <a:t> </a:t>
            </a:r>
            <a:r>
              <a:rPr kumimoji="0" lang="en-US" altLang="zh-CN" sz="2400" b="1" dirty="0">
                <a:latin typeface="Calibri" charset="0"/>
                <a:ea typeface="宋体" charset="0"/>
              </a:rPr>
              <a:t>O</a:t>
            </a:r>
            <a:r>
              <a:rPr kumimoji="0" lang="en-US" altLang="zh-CN" sz="2400" b="1" dirty="0" smtClean="0">
                <a:latin typeface="Calibri" charset="0"/>
                <a:ea typeface="宋体" charset="0"/>
              </a:rPr>
              <a:t>ther</a:t>
            </a:r>
            <a:r>
              <a:rPr kumimoji="0" lang="zh-CN" altLang="en-US" sz="2400" b="1" dirty="0" smtClean="0">
                <a:latin typeface="Calibri" charset="0"/>
                <a:ea typeface="宋体" charset="0"/>
              </a:rPr>
              <a:t> </a:t>
            </a:r>
            <a:r>
              <a:rPr kumimoji="0" lang="en-US" altLang="zh-CN" sz="2400" b="1" dirty="0" smtClean="0">
                <a:latin typeface="Calibri" charset="0"/>
                <a:ea typeface="宋体" charset="0"/>
              </a:rPr>
              <a:t>3</a:t>
            </a:r>
            <a:r>
              <a:rPr kumimoji="0" lang="zh-CN" altLang="en-US" sz="2400" b="1" dirty="0" smtClean="0">
                <a:latin typeface="Calibri" charset="0"/>
                <a:ea typeface="宋体" charset="0"/>
              </a:rPr>
              <a:t> </a:t>
            </a:r>
            <a:r>
              <a:rPr kumimoji="0" lang="en-US" altLang="zh-CN" sz="2400" b="1" dirty="0">
                <a:latin typeface="Calibri" charset="0"/>
                <a:ea typeface="宋体" charset="0"/>
              </a:rPr>
              <a:t>N</a:t>
            </a:r>
            <a:r>
              <a:rPr kumimoji="0" lang="en-US" altLang="zh-CN" sz="2400" b="1" dirty="0" smtClean="0">
                <a:latin typeface="Calibri" charset="0"/>
                <a:ea typeface="宋体" charset="0"/>
              </a:rPr>
              <a:t>atures</a:t>
            </a:r>
            <a:endParaRPr kumimoji="0" lang="zh-CN" altLang="en-US" sz="2400" b="1" dirty="0">
              <a:latin typeface="Calibri" charset="0"/>
              <a:ea typeface="宋体" charset="0"/>
            </a:endParaRPr>
          </a:p>
        </p:txBody>
      </p:sp>
      <p:sp>
        <p:nvSpPr>
          <p:cNvPr id="29698" name="内容占位符 2"/>
          <p:cNvSpPr>
            <a:spLocks noGrp="1"/>
          </p:cNvSpPr>
          <p:nvPr>
            <p:ph idx="1"/>
          </p:nvPr>
        </p:nvSpPr>
        <p:spPr>
          <a:xfrm>
            <a:off x="250825" y="1268413"/>
            <a:ext cx="8642350" cy="4525962"/>
          </a:xfrm>
        </p:spPr>
        <p:txBody>
          <a:bodyPr/>
          <a:lstStyle/>
          <a:p>
            <a:endParaRPr kumimoji="0" lang="en-US" altLang="zh-CN" sz="2800" dirty="0">
              <a:latin typeface="Calibri" charset="0"/>
              <a:ea typeface="宋体" charset="0"/>
            </a:endParaRPr>
          </a:p>
          <a:p>
            <a:pPr>
              <a:buFont typeface="Wingdings" charset="0"/>
              <a:buChar char="Ø"/>
            </a:pPr>
            <a:r>
              <a:rPr kumimoji="0" lang="zh-CN" altLang="en-US" sz="2400" dirty="0">
                <a:latin typeface="Calibri" charset="0"/>
                <a:ea typeface="宋体" charset="0"/>
              </a:rPr>
              <a:t>公平性建立在全覆盖和充足的待遇</a:t>
            </a:r>
            <a:r>
              <a:rPr kumimoji="0" lang="zh-CN" altLang="en-US" sz="2400" dirty="0" smtClean="0">
                <a:latin typeface="Calibri" charset="0"/>
                <a:ea typeface="宋体" charset="0"/>
              </a:rPr>
              <a:t>水平之上</a:t>
            </a:r>
            <a:endParaRPr kumimoji="0" lang="en-US" altLang="zh-CN" sz="2400" dirty="0" smtClean="0">
              <a:latin typeface="Calibri" charset="0"/>
              <a:ea typeface="宋体" charset="0"/>
            </a:endParaRPr>
          </a:p>
          <a:p>
            <a:pPr>
              <a:buFont typeface="Wingdings" charset="0"/>
              <a:buChar char="Ø"/>
            </a:pPr>
            <a:r>
              <a:rPr kumimoji="0" lang="en-US" altLang="zh-CN" sz="2400" dirty="0" smtClean="0">
                <a:latin typeface="Calibri" charset="0"/>
                <a:ea typeface="宋体" charset="0"/>
              </a:rPr>
              <a:t>Fairness</a:t>
            </a:r>
            <a:r>
              <a:rPr kumimoji="0" lang="zh-CN" altLang="en-US" sz="2400" dirty="0" smtClean="0">
                <a:latin typeface="Calibri" charset="0"/>
                <a:ea typeface="宋体" charset="0"/>
              </a:rPr>
              <a:t> </a:t>
            </a:r>
            <a:r>
              <a:rPr kumimoji="0" lang="en-US" altLang="zh-CN" sz="2400" dirty="0" smtClean="0">
                <a:latin typeface="Calibri" charset="0"/>
                <a:ea typeface="宋体" charset="0"/>
              </a:rPr>
              <a:t>is</a:t>
            </a:r>
            <a:r>
              <a:rPr kumimoji="0" lang="zh-CN" altLang="en-US" sz="2400" dirty="0" smtClean="0">
                <a:latin typeface="Calibri" charset="0"/>
                <a:ea typeface="宋体" charset="0"/>
              </a:rPr>
              <a:t> </a:t>
            </a:r>
            <a:r>
              <a:rPr kumimoji="0" lang="en-US" altLang="zh-CN" sz="2400" dirty="0" smtClean="0">
                <a:latin typeface="Calibri" charset="0"/>
                <a:ea typeface="宋体" charset="0"/>
              </a:rPr>
              <a:t>based</a:t>
            </a:r>
            <a:r>
              <a:rPr kumimoji="0" lang="zh-CN" altLang="en-US" sz="2400" dirty="0" smtClean="0">
                <a:latin typeface="Calibri" charset="0"/>
                <a:ea typeface="宋体" charset="0"/>
              </a:rPr>
              <a:t> </a:t>
            </a:r>
            <a:r>
              <a:rPr kumimoji="0" lang="en-US" altLang="zh-CN" sz="2400" dirty="0" smtClean="0">
                <a:latin typeface="Calibri" charset="0"/>
                <a:ea typeface="宋体" charset="0"/>
              </a:rPr>
              <a:t>on</a:t>
            </a:r>
            <a:r>
              <a:rPr kumimoji="0" lang="zh-CN" altLang="en-US" sz="2400" dirty="0" smtClean="0">
                <a:latin typeface="Calibri" charset="0"/>
                <a:ea typeface="宋体" charset="0"/>
              </a:rPr>
              <a:t> </a:t>
            </a:r>
            <a:r>
              <a:rPr kumimoji="0" lang="en-US" altLang="zh-CN" sz="2400" dirty="0" smtClean="0">
                <a:latin typeface="Calibri" charset="0"/>
                <a:ea typeface="宋体" charset="0"/>
              </a:rPr>
              <a:t>full</a:t>
            </a:r>
            <a:r>
              <a:rPr kumimoji="0" lang="zh-CN" altLang="en-US" sz="2400" dirty="0" smtClean="0">
                <a:latin typeface="Calibri" charset="0"/>
                <a:ea typeface="宋体" charset="0"/>
              </a:rPr>
              <a:t> </a:t>
            </a:r>
            <a:r>
              <a:rPr kumimoji="0" lang="en-US" altLang="zh-CN" sz="2400" dirty="0" smtClean="0">
                <a:latin typeface="Calibri" charset="0"/>
                <a:ea typeface="宋体" charset="0"/>
              </a:rPr>
              <a:t>coverage</a:t>
            </a:r>
            <a:r>
              <a:rPr kumimoji="0" lang="zh-CN" altLang="en-US" sz="2400" dirty="0" smtClean="0">
                <a:latin typeface="Calibri" charset="0"/>
                <a:ea typeface="宋体" charset="0"/>
              </a:rPr>
              <a:t> </a:t>
            </a:r>
            <a:r>
              <a:rPr kumimoji="0" lang="en-US" altLang="zh-CN" sz="2400" dirty="0" smtClean="0">
                <a:latin typeface="Calibri" charset="0"/>
                <a:ea typeface="宋体" charset="0"/>
              </a:rPr>
              <a:t>and</a:t>
            </a:r>
            <a:r>
              <a:rPr kumimoji="0" lang="zh-CN" altLang="en-US" sz="2400" dirty="0" smtClean="0">
                <a:latin typeface="Calibri" charset="0"/>
                <a:ea typeface="宋体" charset="0"/>
              </a:rPr>
              <a:t> </a:t>
            </a:r>
            <a:r>
              <a:rPr kumimoji="0" lang="en-US" altLang="zh-CN" sz="2400" dirty="0" smtClean="0">
                <a:latin typeface="Calibri" charset="0"/>
                <a:ea typeface="宋体" charset="0"/>
              </a:rPr>
              <a:t>adequate</a:t>
            </a:r>
            <a:r>
              <a:rPr kumimoji="0" lang="zh-CN" altLang="en-US" sz="2400" dirty="0" smtClean="0">
                <a:latin typeface="Calibri" charset="0"/>
                <a:ea typeface="宋体" charset="0"/>
              </a:rPr>
              <a:t> </a:t>
            </a:r>
            <a:r>
              <a:rPr kumimoji="0" lang="en-US" altLang="zh-CN" sz="2400" dirty="0" smtClean="0">
                <a:latin typeface="Calibri" charset="0"/>
                <a:ea typeface="宋体" charset="0"/>
              </a:rPr>
              <a:t>benefit.</a:t>
            </a:r>
            <a:endParaRPr kumimoji="0" lang="en-US" altLang="zh-CN" sz="2400" dirty="0">
              <a:latin typeface="Calibri" charset="0"/>
              <a:ea typeface="宋体" charset="0"/>
            </a:endParaRPr>
          </a:p>
          <a:p>
            <a:pPr>
              <a:buFont typeface="Wingdings" charset="0"/>
              <a:buChar char="Ø"/>
            </a:pPr>
            <a:endParaRPr kumimoji="0" lang="en-US" altLang="zh-CN" sz="2400" dirty="0">
              <a:latin typeface="Calibri" charset="0"/>
              <a:ea typeface="宋体" charset="0"/>
            </a:endParaRPr>
          </a:p>
          <a:p>
            <a:pPr>
              <a:buFont typeface="Wingdings" charset="0"/>
              <a:buChar char="Ø"/>
            </a:pPr>
            <a:r>
              <a:rPr kumimoji="0" lang="zh-CN" altLang="en-US" sz="2400" dirty="0">
                <a:latin typeface="Calibri" charset="0"/>
                <a:ea typeface="宋体" charset="0"/>
              </a:rPr>
              <a:t>缴费负担只有可支付，才能体现公平性 </a:t>
            </a:r>
            <a:endParaRPr kumimoji="0" lang="en-US" altLang="zh-CN" sz="2400" dirty="0" smtClean="0">
              <a:latin typeface="Calibri" charset="0"/>
              <a:ea typeface="宋体" charset="0"/>
            </a:endParaRPr>
          </a:p>
          <a:p>
            <a:pPr>
              <a:buFont typeface="Wingdings" charset="0"/>
              <a:buChar char="Ø"/>
            </a:pPr>
            <a:r>
              <a:rPr kumimoji="0" lang="en-US" altLang="zh-CN" sz="2400" dirty="0" smtClean="0">
                <a:latin typeface="Calibri" charset="0"/>
                <a:ea typeface="宋体" charset="0"/>
              </a:rPr>
              <a:t>Only</a:t>
            </a:r>
            <a:r>
              <a:rPr kumimoji="0" lang="zh-CN" altLang="en-US" sz="2400" dirty="0" smtClean="0">
                <a:latin typeface="Calibri" charset="0"/>
                <a:ea typeface="宋体" charset="0"/>
              </a:rPr>
              <a:t> </a:t>
            </a:r>
            <a:r>
              <a:rPr kumimoji="0" lang="en-US" altLang="zh-CN" sz="2400" dirty="0" smtClean="0">
                <a:latin typeface="Calibri" charset="0"/>
                <a:ea typeface="宋体" charset="0"/>
              </a:rPr>
              <a:t>when</a:t>
            </a:r>
            <a:r>
              <a:rPr kumimoji="0" lang="zh-CN" altLang="en-US" sz="2400" dirty="0" smtClean="0">
                <a:latin typeface="Calibri" charset="0"/>
                <a:ea typeface="宋体" charset="0"/>
              </a:rPr>
              <a:t> </a:t>
            </a:r>
            <a:r>
              <a:rPr kumimoji="0" lang="en-US" altLang="zh-CN" sz="2400" dirty="0" smtClean="0">
                <a:latin typeface="Calibri" charset="0"/>
                <a:ea typeface="宋体" charset="0"/>
              </a:rPr>
              <a:t>contribution</a:t>
            </a:r>
            <a:r>
              <a:rPr kumimoji="0" lang="zh-CN" altLang="en-US" sz="2400" dirty="0" smtClean="0">
                <a:latin typeface="Calibri" charset="0"/>
                <a:ea typeface="宋体" charset="0"/>
              </a:rPr>
              <a:t> </a:t>
            </a:r>
            <a:r>
              <a:rPr kumimoji="0" lang="en-US" altLang="zh-CN" sz="2400" dirty="0" smtClean="0">
                <a:latin typeface="Calibri" charset="0"/>
                <a:ea typeface="宋体" charset="0"/>
              </a:rPr>
              <a:t>is</a:t>
            </a:r>
            <a:r>
              <a:rPr kumimoji="0" lang="zh-CN" altLang="en-US" sz="2400" dirty="0" smtClean="0">
                <a:latin typeface="Calibri" charset="0"/>
                <a:ea typeface="宋体" charset="0"/>
              </a:rPr>
              <a:t> </a:t>
            </a:r>
            <a:r>
              <a:rPr kumimoji="0" lang="en-US" altLang="zh-CN" sz="2400" dirty="0" smtClean="0">
                <a:latin typeface="Calibri" charset="0"/>
                <a:ea typeface="宋体" charset="0"/>
              </a:rPr>
              <a:t>affordable</a:t>
            </a:r>
            <a:r>
              <a:rPr kumimoji="0" lang="zh-CN" altLang="en-US" sz="2400" dirty="0" smtClean="0">
                <a:latin typeface="Calibri" charset="0"/>
                <a:ea typeface="宋体" charset="0"/>
              </a:rPr>
              <a:t> </a:t>
            </a:r>
            <a:r>
              <a:rPr kumimoji="0" lang="en-US" altLang="zh-CN" sz="2400" dirty="0" smtClean="0">
                <a:latin typeface="Calibri" charset="0"/>
                <a:ea typeface="宋体" charset="0"/>
              </a:rPr>
              <a:t>can</a:t>
            </a:r>
            <a:r>
              <a:rPr kumimoji="0" lang="zh-CN" altLang="en-US" sz="2400" dirty="0" smtClean="0">
                <a:latin typeface="Calibri" charset="0"/>
                <a:ea typeface="宋体" charset="0"/>
              </a:rPr>
              <a:t> </a:t>
            </a:r>
            <a:r>
              <a:rPr kumimoji="0" lang="en-US" altLang="zh-CN" sz="2400" dirty="0" smtClean="0">
                <a:latin typeface="Calibri" charset="0"/>
                <a:ea typeface="宋体" charset="0"/>
              </a:rPr>
              <a:t>fairness</a:t>
            </a:r>
            <a:r>
              <a:rPr kumimoji="0" lang="zh-CN" altLang="en-US" sz="2400" dirty="0" smtClean="0">
                <a:latin typeface="Calibri" charset="0"/>
                <a:ea typeface="宋体" charset="0"/>
              </a:rPr>
              <a:t> </a:t>
            </a:r>
            <a:r>
              <a:rPr kumimoji="0" lang="en-US" altLang="zh-CN" sz="2400" dirty="0" smtClean="0">
                <a:latin typeface="Calibri" charset="0"/>
                <a:ea typeface="宋体" charset="0"/>
              </a:rPr>
              <a:t>be</a:t>
            </a:r>
            <a:r>
              <a:rPr kumimoji="0" lang="zh-CN" altLang="en-US" sz="2400" dirty="0" smtClean="0">
                <a:latin typeface="Calibri" charset="0"/>
                <a:ea typeface="宋体" charset="0"/>
              </a:rPr>
              <a:t> </a:t>
            </a:r>
            <a:r>
              <a:rPr kumimoji="0" lang="en-US" altLang="zh-CN" sz="2400" dirty="0" smtClean="0">
                <a:latin typeface="Calibri" charset="0"/>
                <a:ea typeface="宋体" charset="0"/>
              </a:rPr>
              <a:t>realized.</a:t>
            </a:r>
            <a:endParaRPr kumimoji="0" lang="en-US" altLang="zh-CN" sz="2400" dirty="0">
              <a:latin typeface="Calibri" charset="0"/>
              <a:ea typeface="宋体" charset="0"/>
            </a:endParaRPr>
          </a:p>
          <a:p>
            <a:pPr>
              <a:buFont typeface="Wingdings" charset="0"/>
              <a:buChar char="Ø"/>
            </a:pPr>
            <a:endParaRPr kumimoji="0" lang="en-US" altLang="zh-CN" sz="2400" dirty="0">
              <a:latin typeface="Calibri" charset="0"/>
              <a:ea typeface="宋体" charset="0"/>
            </a:endParaRPr>
          </a:p>
          <a:p>
            <a:pPr>
              <a:buFont typeface="Wingdings" charset="0"/>
              <a:buChar char="Ø"/>
            </a:pPr>
            <a:r>
              <a:rPr kumimoji="0" lang="en-US" altLang="zh-CN" sz="2400" dirty="0">
                <a:latin typeface="Calibri" charset="0"/>
                <a:ea typeface="宋体" charset="0"/>
              </a:rPr>
              <a:t> </a:t>
            </a:r>
            <a:r>
              <a:rPr kumimoji="0" lang="zh-CN" altLang="en-US" sz="2400" dirty="0">
                <a:latin typeface="Calibri" charset="0"/>
                <a:ea typeface="宋体" charset="0"/>
              </a:rPr>
              <a:t>财务可持续性要靠公平性的</a:t>
            </a:r>
            <a:r>
              <a:rPr kumimoji="0" lang="zh-CN" altLang="en-US" sz="2400" dirty="0" smtClean="0">
                <a:latin typeface="Calibri" charset="0"/>
                <a:ea typeface="宋体" charset="0"/>
              </a:rPr>
              <a:t>手段来实现</a:t>
            </a:r>
            <a:endParaRPr kumimoji="0" lang="en-US" altLang="zh-CN" sz="2400" dirty="0" smtClean="0">
              <a:latin typeface="Calibri" charset="0"/>
              <a:ea typeface="宋体" charset="0"/>
            </a:endParaRPr>
          </a:p>
          <a:p>
            <a:pPr>
              <a:buFont typeface="Wingdings" charset="0"/>
              <a:buChar char="Ø"/>
            </a:pPr>
            <a:r>
              <a:rPr kumimoji="0" lang="en-US" altLang="zh-CN" sz="2400" dirty="0" smtClean="0">
                <a:latin typeface="Calibri" charset="0"/>
                <a:ea typeface="宋体" charset="0"/>
              </a:rPr>
              <a:t>Fairness</a:t>
            </a:r>
            <a:r>
              <a:rPr kumimoji="0" lang="zh-CN" altLang="en-US" sz="2400" dirty="0" smtClean="0">
                <a:latin typeface="Calibri" charset="0"/>
                <a:ea typeface="宋体" charset="0"/>
              </a:rPr>
              <a:t> </a:t>
            </a:r>
            <a:r>
              <a:rPr kumimoji="0" lang="en-US" altLang="zh-CN" sz="2400" dirty="0" smtClean="0">
                <a:latin typeface="Calibri" charset="0"/>
                <a:ea typeface="宋体" charset="0"/>
              </a:rPr>
              <a:t>is</a:t>
            </a:r>
            <a:r>
              <a:rPr kumimoji="0" lang="zh-CN" altLang="en-US" sz="2400" dirty="0" smtClean="0">
                <a:latin typeface="Calibri" charset="0"/>
                <a:ea typeface="宋体" charset="0"/>
              </a:rPr>
              <a:t> </a:t>
            </a:r>
            <a:r>
              <a:rPr kumimoji="0" lang="en-US" altLang="zh-CN" sz="2400" dirty="0" smtClean="0">
                <a:latin typeface="Calibri" charset="0"/>
                <a:ea typeface="宋体" charset="0"/>
              </a:rPr>
              <a:t>a</a:t>
            </a:r>
            <a:r>
              <a:rPr kumimoji="0" lang="zh-CN" altLang="en-US" sz="2400" dirty="0" smtClean="0">
                <a:latin typeface="Calibri" charset="0"/>
                <a:ea typeface="宋体" charset="0"/>
              </a:rPr>
              <a:t> </a:t>
            </a:r>
            <a:r>
              <a:rPr kumimoji="0" lang="en-US" altLang="zh-CN" sz="2400" dirty="0" smtClean="0">
                <a:latin typeface="Calibri" charset="0"/>
                <a:ea typeface="宋体" charset="0"/>
              </a:rPr>
              <a:t>way</a:t>
            </a:r>
            <a:r>
              <a:rPr kumimoji="0" lang="zh-CN" altLang="en-US" sz="2400" dirty="0" smtClean="0">
                <a:latin typeface="Calibri" charset="0"/>
                <a:ea typeface="宋体" charset="0"/>
              </a:rPr>
              <a:t> </a:t>
            </a:r>
            <a:r>
              <a:rPr kumimoji="0" lang="en-US" altLang="zh-CN" sz="2400" dirty="0" smtClean="0">
                <a:latin typeface="Calibri" charset="0"/>
                <a:ea typeface="宋体" charset="0"/>
              </a:rPr>
              <a:t>to</a:t>
            </a:r>
            <a:r>
              <a:rPr kumimoji="0" lang="zh-CN" altLang="en-US" sz="2400" dirty="0" smtClean="0">
                <a:latin typeface="Calibri" charset="0"/>
                <a:ea typeface="宋体" charset="0"/>
              </a:rPr>
              <a:t> </a:t>
            </a:r>
            <a:r>
              <a:rPr kumimoji="0" lang="en-US" altLang="zh-CN" sz="2400" dirty="0" smtClean="0">
                <a:latin typeface="Calibri" charset="0"/>
                <a:ea typeface="宋体" charset="0"/>
              </a:rPr>
              <a:t>financial</a:t>
            </a:r>
            <a:r>
              <a:rPr kumimoji="0" lang="zh-CN" altLang="en-US" sz="2400" dirty="0" smtClean="0">
                <a:latin typeface="Calibri" charset="0"/>
                <a:ea typeface="宋体" charset="0"/>
              </a:rPr>
              <a:t> </a:t>
            </a:r>
            <a:r>
              <a:rPr kumimoji="0" lang="en-US" altLang="zh-CN" sz="2400" dirty="0" smtClean="0">
                <a:latin typeface="Calibri" charset="0"/>
                <a:ea typeface="宋体" charset="0"/>
              </a:rPr>
              <a:t>sustainability</a:t>
            </a:r>
            <a:r>
              <a:rPr kumimoji="0" lang="zh-CN" altLang="en-US" sz="2400" dirty="0" smtClean="0">
                <a:latin typeface="Calibri" charset="0"/>
                <a:ea typeface="宋体" charset="0"/>
              </a:rPr>
              <a:t> </a:t>
            </a:r>
            <a:r>
              <a:rPr kumimoji="0" lang="en-US" altLang="zh-CN" sz="2400" dirty="0" smtClean="0">
                <a:latin typeface="Calibri" charset="0"/>
                <a:ea typeface="宋体" charset="0"/>
              </a:rPr>
              <a:t>of</a:t>
            </a:r>
            <a:r>
              <a:rPr kumimoji="0" lang="zh-CN" altLang="en-US" sz="2400" dirty="0" smtClean="0">
                <a:latin typeface="Calibri" charset="0"/>
                <a:ea typeface="宋体" charset="0"/>
              </a:rPr>
              <a:t> </a:t>
            </a:r>
            <a:r>
              <a:rPr kumimoji="0" lang="en-US" altLang="zh-CN" sz="2400" dirty="0" smtClean="0">
                <a:latin typeface="Calibri" charset="0"/>
                <a:ea typeface="宋体" charset="0"/>
              </a:rPr>
              <a:t>the</a:t>
            </a:r>
            <a:r>
              <a:rPr kumimoji="0" lang="zh-CN" altLang="en-US" sz="2400" dirty="0" smtClean="0">
                <a:latin typeface="Calibri" charset="0"/>
                <a:ea typeface="宋体" charset="0"/>
              </a:rPr>
              <a:t> </a:t>
            </a:r>
            <a:r>
              <a:rPr kumimoji="0" lang="en-US" altLang="zh-CN" sz="2400" dirty="0" smtClean="0">
                <a:latin typeface="Calibri" charset="0"/>
                <a:ea typeface="宋体" charset="0"/>
              </a:rPr>
              <a:t>system.</a:t>
            </a:r>
            <a:r>
              <a:rPr kumimoji="0" lang="zh-CN" altLang="en-US" sz="2400" dirty="0" smtClean="0">
                <a:latin typeface="Calibri" charset="0"/>
                <a:ea typeface="宋体" charset="0"/>
              </a:rPr>
              <a:t> </a:t>
            </a:r>
            <a:endParaRPr kumimoji="0" lang="en-US" altLang="zh-CN" sz="2400" dirty="0">
              <a:latin typeface="Calibri" charset="0"/>
              <a:ea typeface="宋体" charset="0"/>
            </a:endParaRPr>
          </a:p>
          <a:p>
            <a:endParaRPr kumimoji="0" lang="en-US" altLang="zh-CN" sz="2400" dirty="0">
              <a:latin typeface="Calibri" charset="0"/>
              <a:ea typeface="宋体" charset="0"/>
            </a:endParaRPr>
          </a:p>
          <a:p>
            <a:endParaRPr kumimoji="0" lang="en-US" altLang="zh-CN" sz="2400" dirty="0">
              <a:latin typeface="Calibri" charset="0"/>
              <a:ea typeface="宋体" charset="0"/>
            </a:endParaRPr>
          </a:p>
          <a:p>
            <a:endParaRPr kumimoji="0" lang="en-US" altLang="zh-CN" dirty="0">
              <a:latin typeface="Calibri" charset="0"/>
              <a:ea typeface="宋体" charset="0"/>
            </a:endParaRPr>
          </a:p>
          <a:p>
            <a:endParaRPr kumimoji="0" lang="zh-CN" altLang="en-US" dirty="0">
              <a:latin typeface="Calibri" charset="0"/>
              <a:ea typeface="宋体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标题 1"/>
          <p:cNvSpPr>
            <a:spLocks noGrp="1"/>
          </p:cNvSpPr>
          <p:nvPr>
            <p:ph type="title"/>
          </p:nvPr>
        </p:nvSpPr>
        <p:spPr bwMode="auto">
          <a:xfrm>
            <a:off x="395288" y="26035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/>
            <a:r>
              <a:rPr kumimoji="0" lang="zh-CN" altLang="en-US" sz="3200" dirty="0">
                <a:latin typeface="Calibri" charset="0"/>
                <a:ea typeface="宋体" charset="0"/>
              </a:rPr>
              <a:t>公平性与</a:t>
            </a:r>
            <a:r>
              <a:rPr kumimoji="0" lang="zh-CN" altLang="en-US" sz="3200" dirty="0" smtClean="0">
                <a:latin typeface="Calibri" charset="0"/>
                <a:ea typeface="宋体" charset="0"/>
              </a:rPr>
              <a:t>充足性 </a:t>
            </a:r>
            <a:r>
              <a:rPr kumimoji="0" lang="en-US" altLang="zh-CN" sz="3200" dirty="0" smtClean="0">
                <a:latin typeface="Calibri" charset="0"/>
                <a:ea typeface="宋体" charset="0"/>
              </a:rPr>
              <a:t>Fairness</a:t>
            </a:r>
            <a:r>
              <a:rPr kumimoji="0" lang="zh-CN" altLang="en-US" sz="3200" dirty="0" smtClean="0">
                <a:latin typeface="Calibri" charset="0"/>
                <a:ea typeface="宋体" charset="0"/>
              </a:rPr>
              <a:t> </a:t>
            </a:r>
            <a:r>
              <a:rPr kumimoji="0" lang="en-US" altLang="zh-CN" sz="3200" dirty="0" smtClean="0">
                <a:latin typeface="Calibri" charset="0"/>
                <a:ea typeface="宋体" charset="0"/>
              </a:rPr>
              <a:t>and</a:t>
            </a:r>
            <a:r>
              <a:rPr kumimoji="0" lang="zh-CN" altLang="en-US" sz="3200" dirty="0" smtClean="0">
                <a:latin typeface="Calibri" charset="0"/>
                <a:ea typeface="宋体" charset="0"/>
              </a:rPr>
              <a:t> </a:t>
            </a:r>
            <a:r>
              <a:rPr kumimoji="0" lang="en-US" altLang="zh-CN" sz="3200" dirty="0" smtClean="0">
                <a:latin typeface="Calibri" charset="0"/>
                <a:ea typeface="宋体" charset="0"/>
              </a:rPr>
              <a:t>Adequacy</a:t>
            </a:r>
            <a:endParaRPr kumimoji="0" lang="zh-CN" altLang="en-US" sz="3200" dirty="0">
              <a:latin typeface="Calibri" charset="0"/>
              <a:ea typeface="宋体" charset="0"/>
            </a:endParaRPr>
          </a:p>
        </p:txBody>
      </p:sp>
      <p:pic>
        <p:nvPicPr>
          <p:cNvPr id="30722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412800" y="1988840"/>
            <a:ext cx="7407672" cy="284509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0723" name="矩形 3"/>
          <p:cNvSpPr>
            <a:spLocks noChangeArrowheads="1"/>
          </p:cNvSpPr>
          <p:nvPr/>
        </p:nvSpPr>
        <p:spPr bwMode="auto">
          <a:xfrm>
            <a:off x="1619895" y="4797152"/>
            <a:ext cx="6840537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zh-CN" altLang="en-US" sz="2000" dirty="0">
                <a:cs typeface="宋体" charset="0"/>
              </a:rPr>
              <a:t>城乡养老保险制度合计已覆盖</a:t>
            </a:r>
            <a:r>
              <a:rPr lang="en-US" altLang="zh-CN" sz="2000" dirty="0">
                <a:cs typeface="宋体" charset="0"/>
              </a:rPr>
              <a:t>8.5</a:t>
            </a:r>
            <a:r>
              <a:rPr lang="zh-CN" altLang="en-US" sz="2000" dirty="0">
                <a:cs typeface="宋体" charset="0"/>
              </a:rPr>
              <a:t>亿人口</a:t>
            </a:r>
            <a:endParaRPr lang="en-US" altLang="zh-CN" sz="2000" dirty="0">
              <a:cs typeface="宋体" charset="0"/>
            </a:endParaRPr>
          </a:p>
          <a:p>
            <a:r>
              <a:rPr lang="en-US" altLang="zh-CN" sz="2000" dirty="0" smtClean="0">
                <a:cs typeface="宋体" charset="0"/>
              </a:rPr>
              <a:t>850</a:t>
            </a:r>
            <a:r>
              <a:rPr lang="zh-CN" altLang="en-US" sz="2000" dirty="0" smtClean="0">
                <a:cs typeface="宋体" charset="0"/>
              </a:rPr>
              <a:t> </a:t>
            </a:r>
            <a:r>
              <a:rPr lang="en-US" altLang="zh-CN" sz="2000" dirty="0" smtClean="0">
                <a:cs typeface="宋体" charset="0"/>
              </a:rPr>
              <a:t>million</a:t>
            </a:r>
            <a:r>
              <a:rPr lang="zh-CN" altLang="en-US" sz="2000" dirty="0" smtClean="0">
                <a:cs typeface="宋体" charset="0"/>
              </a:rPr>
              <a:t> </a:t>
            </a:r>
            <a:r>
              <a:rPr lang="en-US" altLang="zh-CN" sz="2000" dirty="0" smtClean="0">
                <a:cs typeface="宋体" charset="0"/>
              </a:rPr>
              <a:t>people</a:t>
            </a:r>
            <a:r>
              <a:rPr lang="zh-CN" altLang="en-US" sz="2000" dirty="0" smtClean="0">
                <a:cs typeface="宋体" charset="0"/>
              </a:rPr>
              <a:t> </a:t>
            </a:r>
            <a:r>
              <a:rPr lang="en-US" altLang="zh-CN" sz="2000" dirty="0" smtClean="0">
                <a:cs typeface="宋体" charset="0"/>
              </a:rPr>
              <a:t>are</a:t>
            </a:r>
            <a:r>
              <a:rPr lang="zh-CN" altLang="en-US" sz="2000" dirty="0" smtClean="0">
                <a:cs typeface="宋体" charset="0"/>
              </a:rPr>
              <a:t> </a:t>
            </a:r>
            <a:r>
              <a:rPr lang="en-US" altLang="zh-CN" sz="2000" dirty="0" smtClean="0">
                <a:cs typeface="宋体" charset="0"/>
              </a:rPr>
              <a:t>covered</a:t>
            </a:r>
            <a:r>
              <a:rPr lang="zh-CN" altLang="en-US" sz="2000" dirty="0" smtClean="0">
                <a:cs typeface="宋体" charset="0"/>
              </a:rPr>
              <a:t> </a:t>
            </a:r>
            <a:r>
              <a:rPr lang="en-US" altLang="zh-CN" sz="2000" dirty="0" smtClean="0">
                <a:cs typeface="宋体" charset="0"/>
              </a:rPr>
              <a:t>in</a:t>
            </a:r>
            <a:r>
              <a:rPr lang="zh-CN" altLang="en-US" sz="2000" dirty="0" smtClean="0">
                <a:cs typeface="宋体" charset="0"/>
              </a:rPr>
              <a:t> </a:t>
            </a:r>
            <a:r>
              <a:rPr lang="en-US" altLang="zh-CN" sz="2000" dirty="0" smtClean="0">
                <a:cs typeface="宋体" charset="0"/>
              </a:rPr>
              <a:t>the</a:t>
            </a:r>
            <a:r>
              <a:rPr lang="zh-CN" altLang="en-US" sz="2000" dirty="0" smtClean="0">
                <a:cs typeface="宋体" charset="0"/>
              </a:rPr>
              <a:t> </a:t>
            </a:r>
            <a:r>
              <a:rPr lang="en-US" altLang="zh-CN" sz="2000" dirty="0" smtClean="0">
                <a:cs typeface="宋体" charset="0"/>
              </a:rPr>
              <a:t>Old</a:t>
            </a:r>
            <a:r>
              <a:rPr lang="zh-CN" altLang="en-US" sz="2000" dirty="0" smtClean="0">
                <a:cs typeface="宋体" charset="0"/>
              </a:rPr>
              <a:t> </a:t>
            </a:r>
            <a:r>
              <a:rPr lang="en-US" altLang="zh-CN" sz="2000" dirty="0" smtClean="0">
                <a:cs typeface="宋体" charset="0"/>
              </a:rPr>
              <a:t>Age</a:t>
            </a:r>
            <a:r>
              <a:rPr lang="zh-CN" altLang="en-US" sz="2000" dirty="0" smtClean="0">
                <a:cs typeface="宋体" charset="0"/>
              </a:rPr>
              <a:t> </a:t>
            </a:r>
            <a:r>
              <a:rPr lang="en-US" altLang="zh-CN" sz="2000" dirty="0" smtClean="0">
                <a:cs typeface="宋体" charset="0"/>
              </a:rPr>
              <a:t>Insurance</a:t>
            </a:r>
            <a:r>
              <a:rPr lang="zh-CN" altLang="en-US" sz="2000" dirty="0" smtClean="0">
                <a:cs typeface="宋体" charset="0"/>
              </a:rPr>
              <a:t> </a:t>
            </a:r>
            <a:r>
              <a:rPr lang="en-US" altLang="zh-CN" sz="2000" dirty="0" smtClean="0">
                <a:cs typeface="宋体" charset="0"/>
              </a:rPr>
              <a:t>for</a:t>
            </a:r>
            <a:r>
              <a:rPr lang="zh-CN" altLang="en-US" sz="2000" dirty="0" smtClean="0">
                <a:cs typeface="宋体" charset="0"/>
              </a:rPr>
              <a:t> </a:t>
            </a:r>
            <a:r>
              <a:rPr lang="en-US" altLang="zh-CN" sz="2000" dirty="0" smtClean="0">
                <a:cs typeface="宋体" charset="0"/>
              </a:rPr>
              <a:t>Urban</a:t>
            </a:r>
            <a:r>
              <a:rPr lang="zh-CN" altLang="en-US" sz="2000" dirty="0" smtClean="0">
                <a:cs typeface="宋体" charset="0"/>
              </a:rPr>
              <a:t> </a:t>
            </a:r>
            <a:r>
              <a:rPr lang="en-US" altLang="zh-CN" sz="2000" dirty="0" smtClean="0">
                <a:cs typeface="宋体" charset="0"/>
              </a:rPr>
              <a:t>and</a:t>
            </a:r>
            <a:r>
              <a:rPr lang="zh-CN" altLang="en-US" sz="2000" dirty="0" smtClean="0">
                <a:cs typeface="宋体" charset="0"/>
              </a:rPr>
              <a:t> </a:t>
            </a:r>
            <a:r>
              <a:rPr lang="en-US" altLang="zh-CN" sz="2000" dirty="0" smtClean="0">
                <a:cs typeface="宋体" charset="0"/>
              </a:rPr>
              <a:t>Rural</a:t>
            </a:r>
            <a:r>
              <a:rPr lang="zh-CN" altLang="en-US" sz="2000" dirty="0" smtClean="0">
                <a:cs typeface="宋体" charset="0"/>
              </a:rPr>
              <a:t> </a:t>
            </a:r>
            <a:r>
              <a:rPr lang="en-US" altLang="zh-CN" sz="2000" dirty="0" smtClean="0">
                <a:cs typeface="宋体" charset="0"/>
              </a:rPr>
              <a:t>Residents.</a:t>
            </a:r>
            <a:endParaRPr lang="en-US" altLang="zh-CN" sz="2000" dirty="0">
              <a:cs typeface="宋体" charset="0"/>
            </a:endParaRPr>
          </a:p>
          <a:p>
            <a:r>
              <a:rPr lang="zh-CN" altLang="en-US" sz="2000" dirty="0">
                <a:cs typeface="宋体" charset="0"/>
              </a:rPr>
              <a:t>机关事业单位与企业实现了制度并轨</a:t>
            </a:r>
            <a:endParaRPr lang="en-US" altLang="zh-CN" sz="2000" dirty="0">
              <a:cs typeface="宋体" charset="0"/>
            </a:endParaRPr>
          </a:p>
          <a:p>
            <a:r>
              <a:rPr lang="en-US" altLang="zh-CN" sz="2000" dirty="0" smtClean="0">
                <a:cs typeface="宋体" charset="0"/>
              </a:rPr>
              <a:t>The</a:t>
            </a:r>
            <a:r>
              <a:rPr lang="zh-CN" altLang="en-US" sz="2000" dirty="0" smtClean="0">
                <a:cs typeface="宋体" charset="0"/>
              </a:rPr>
              <a:t> </a:t>
            </a:r>
            <a:r>
              <a:rPr lang="en-US" altLang="zh-CN" sz="2000" dirty="0" smtClean="0">
                <a:cs typeface="宋体" charset="0"/>
              </a:rPr>
              <a:t>old</a:t>
            </a:r>
            <a:r>
              <a:rPr lang="zh-CN" altLang="en-US" sz="2000" dirty="0" smtClean="0">
                <a:cs typeface="宋体" charset="0"/>
              </a:rPr>
              <a:t> </a:t>
            </a:r>
            <a:r>
              <a:rPr lang="en-US" altLang="zh-CN" sz="2000" dirty="0" smtClean="0">
                <a:cs typeface="宋体" charset="0"/>
              </a:rPr>
              <a:t>age</a:t>
            </a:r>
            <a:r>
              <a:rPr lang="zh-CN" altLang="en-US" sz="2000" dirty="0" smtClean="0">
                <a:cs typeface="宋体" charset="0"/>
              </a:rPr>
              <a:t> </a:t>
            </a:r>
            <a:r>
              <a:rPr lang="en-US" altLang="zh-CN" sz="2000" dirty="0" smtClean="0">
                <a:cs typeface="宋体" charset="0"/>
              </a:rPr>
              <a:t>insurance</a:t>
            </a:r>
            <a:r>
              <a:rPr lang="zh-CN" altLang="en-US" sz="2000" dirty="0" smtClean="0">
                <a:cs typeface="宋体" charset="0"/>
              </a:rPr>
              <a:t> </a:t>
            </a:r>
            <a:r>
              <a:rPr lang="en-US" altLang="zh-CN" sz="2000" dirty="0" smtClean="0">
                <a:cs typeface="宋体" charset="0"/>
              </a:rPr>
              <a:t>schemes</a:t>
            </a:r>
            <a:r>
              <a:rPr lang="zh-CN" altLang="en-US" sz="2000" dirty="0" smtClean="0">
                <a:cs typeface="宋体" charset="0"/>
              </a:rPr>
              <a:t> </a:t>
            </a:r>
            <a:r>
              <a:rPr lang="en-US" altLang="zh-CN" sz="2000" dirty="0" smtClean="0">
                <a:cs typeface="宋体" charset="0"/>
              </a:rPr>
              <a:t>for</a:t>
            </a:r>
            <a:r>
              <a:rPr lang="zh-CN" altLang="en-US" sz="2000" dirty="0" smtClean="0">
                <a:cs typeface="宋体" charset="0"/>
              </a:rPr>
              <a:t> </a:t>
            </a:r>
            <a:r>
              <a:rPr lang="en-US" altLang="zh-CN" sz="2000" dirty="0" smtClean="0">
                <a:cs typeface="宋体" charset="0"/>
              </a:rPr>
              <a:t>public</a:t>
            </a:r>
            <a:r>
              <a:rPr lang="zh-CN" altLang="en-US" sz="2000" dirty="0" smtClean="0">
                <a:cs typeface="宋体" charset="0"/>
              </a:rPr>
              <a:t> </a:t>
            </a:r>
            <a:r>
              <a:rPr lang="en-US" altLang="zh-CN" sz="2000" dirty="0" smtClean="0">
                <a:cs typeface="宋体" charset="0"/>
              </a:rPr>
              <a:t>organ</a:t>
            </a:r>
            <a:r>
              <a:rPr lang="zh-CN" altLang="en-US" sz="2000" dirty="0" smtClean="0">
                <a:cs typeface="宋体" charset="0"/>
              </a:rPr>
              <a:t> </a:t>
            </a:r>
            <a:r>
              <a:rPr lang="en-US" altLang="zh-CN" sz="2000" dirty="0" smtClean="0">
                <a:cs typeface="宋体" charset="0"/>
              </a:rPr>
              <a:t>and</a:t>
            </a:r>
            <a:r>
              <a:rPr lang="zh-CN" altLang="en-US" sz="2000" dirty="0" smtClean="0">
                <a:cs typeface="宋体" charset="0"/>
              </a:rPr>
              <a:t> </a:t>
            </a:r>
            <a:r>
              <a:rPr lang="en-US" altLang="zh-CN" sz="2000" dirty="0" smtClean="0">
                <a:cs typeface="宋体" charset="0"/>
              </a:rPr>
              <a:t>institutions</a:t>
            </a:r>
            <a:r>
              <a:rPr lang="zh-CN" altLang="en-US" sz="2000" dirty="0" smtClean="0">
                <a:cs typeface="宋体" charset="0"/>
              </a:rPr>
              <a:t> </a:t>
            </a:r>
            <a:r>
              <a:rPr lang="en-US" altLang="zh-CN" sz="2000" dirty="0" smtClean="0">
                <a:cs typeface="宋体" charset="0"/>
              </a:rPr>
              <a:t>and</a:t>
            </a:r>
            <a:r>
              <a:rPr lang="zh-CN" altLang="en-US" sz="2000" dirty="0" smtClean="0">
                <a:cs typeface="宋体" charset="0"/>
              </a:rPr>
              <a:t> </a:t>
            </a:r>
            <a:r>
              <a:rPr lang="en-US" altLang="zh-CN" sz="2000" dirty="0" smtClean="0">
                <a:cs typeface="宋体" charset="0"/>
              </a:rPr>
              <a:t>for</a:t>
            </a:r>
            <a:r>
              <a:rPr lang="zh-CN" altLang="en-US" sz="2000" dirty="0" smtClean="0">
                <a:cs typeface="宋体" charset="0"/>
              </a:rPr>
              <a:t> </a:t>
            </a:r>
            <a:r>
              <a:rPr lang="en-US" altLang="zh-CN" sz="2000" dirty="0" smtClean="0">
                <a:cs typeface="宋体" charset="0"/>
              </a:rPr>
              <a:t>state-owned</a:t>
            </a:r>
            <a:r>
              <a:rPr lang="zh-CN" altLang="en-US" sz="2000" dirty="0" smtClean="0">
                <a:cs typeface="宋体" charset="0"/>
              </a:rPr>
              <a:t> </a:t>
            </a:r>
            <a:r>
              <a:rPr lang="en-US" altLang="zh-CN" sz="2000" dirty="0" smtClean="0">
                <a:cs typeface="宋体" charset="0"/>
              </a:rPr>
              <a:t>enterprise</a:t>
            </a:r>
            <a:r>
              <a:rPr lang="zh-CN" altLang="en-US" sz="2000" dirty="0" smtClean="0">
                <a:cs typeface="宋体" charset="0"/>
              </a:rPr>
              <a:t> </a:t>
            </a:r>
            <a:r>
              <a:rPr lang="en-US" altLang="zh-CN" sz="2000" dirty="0" smtClean="0">
                <a:cs typeface="宋体" charset="0"/>
              </a:rPr>
              <a:t>are</a:t>
            </a:r>
            <a:r>
              <a:rPr lang="zh-CN" altLang="en-US" sz="2000" dirty="0" smtClean="0">
                <a:cs typeface="宋体" charset="0"/>
              </a:rPr>
              <a:t> </a:t>
            </a:r>
            <a:r>
              <a:rPr lang="en-US" altLang="zh-CN" sz="2000" dirty="0" smtClean="0">
                <a:cs typeface="宋体" charset="0"/>
              </a:rPr>
              <a:t>converged.</a:t>
            </a:r>
            <a:endParaRPr lang="zh-CN" altLang="en-US" sz="2000" dirty="0">
              <a:cs typeface="宋体" charset="0"/>
            </a:endParaRPr>
          </a:p>
        </p:txBody>
      </p:sp>
      <p:sp>
        <p:nvSpPr>
          <p:cNvPr id="30724" name="矩形 4"/>
          <p:cNvSpPr>
            <a:spLocks noChangeArrowheads="1"/>
          </p:cNvSpPr>
          <p:nvPr/>
        </p:nvSpPr>
        <p:spPr bwMode="auto">
          <a:xfrm>
            <a:off x="1023814" y="980728"/>
            <a:ext cx="6932562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en-US" altLang="zh-CN" b="1" dirty="0">
                <a:latin typeface="Times New Roman" charset="0"/>
                <a:cs typeface="Times New Roman" charset="0"/>
              </a:rPr>
              <a:t>2010-2015</a:t>
            </a:r>
            <a:r>
              <a:rPr lang="en-US" altLang="zh-CN" b="1" dirty="0">
                <a:cs typeface="Times New Roman" charset="0"/>
              </a:rPr>
              <a:t> </a:t>
            </a:r>
            <a:r>
              <a:rPr lang="zh-CN" altLang="en-US" b="1" dirty="0" smtClean="0">
                <a:cs typeface="Times New Roman" charset="0"/>
              </a:rPr>
              <a:t>年城镇职工和城乡居民养老保险参保情况</a:t>
            </a:r>
            <a:endParaRPr lang="en-US" altLang="zh-CN" b="1" dirty="0" smtClean="0">
              <a:cs typeface="Times New Roman" charset="0"/>
            </a:endParaRPr>
          </a:p>
          <a:p>
            <a:pPr algn="ctr"/>
            <a:r>
              <a:rPr lang="en-US" altLang="zh-CN" b="1" dirty="0" smtClean="0">
                <a:cs typeface="Times New Roman" charset="0"/>
              </a:rPr>
              <a:t>Participation</a:t>
            </a:r>
            <a:r>
              <a:rPr lang="zh-CN" altLang="en-US" b="1" dirty="0" smtClean="0">
                <a:cs typeface="Times New Roman" charset="0"/>
              </a:rPr>
              <a:t> </a:t>
            </a:r>
            <a:r>
              <a:rPr lang="en-US" altLang="zh-CN" b="1" dirty="0" smtClean="0">
                <a:cs typeface="Times New Roman" charset="0"/>
              </a:rPr>
              <a:t>of</a:t>
            </a:r>
            <a:r>
              <a:rPr lang="zh-CN" altLang="en-US" b="1" dirty="0" smtClean="0">
                <a:cs typeface="Times New Roman" charset="0"/>
              </a:rPr>
              <a:t> </a:t>
            </a:r>
            <a:r>
              <a:rPr lang="en-US" altLang="zh-CN" b="1" dirty="0" smtClean="0">
                <a:cs typeface="Times New Roman" charset="0"/>
              </a:rPr>
              <a:t>Old</a:t>
            </a:r>
            <a:r>
              <a:rPr lang="zh-CN" altLang="en-US" b="1" dirty="0">
                <a:cs typeface="Times New Roman" charset="0"/>
              </a:rPr>
              <a:t> </a:t>
            </a:r>
            <a:r>
              <a:rPr lang="en-US" altLang="zh-CN" b="1" dirty="0" smtClean="0">
                <a:cs typeface="Times New Roman" charset="0"/>
              </a:rPr>
              <a:t>Age</a:t>
            </a:r>
            <a:r>
              <a:rPr lang="zh-CN" altLang="en-US" b="1" dirty="0" smtClean="0">
                <a:cs typeface="Times New Roman" charset="0"/>
              </a:rPr>
              <a:t> </a:t>
            </a:r>
            <a:r>
              <a:rPr lang="en-US" altLang="zh-CN" b="1" dirty="0" smtClean="0">
                <a:cs typeface="Times New Roman" charset="0"/>
              </a:rPr>
              <a:t>Insurance</a:t>
            </a:r>
            <a:r>
              <a:rPr lang="zh-CN" altLang="en-US" b="1" dirty="0" smtClean="0">
                <a:cs typeface="Times New Roman" charset="0"/>
              </a:rPr>
              <a:t> </a:t>
            </a:r>
            <a:r>
              <a:rPr lang="en-US" altLang="zh-CN" b="1" dirty="0" smtClean="0">
                <a:cs typeface="Times New Roman" charset="0"/>
              </a:rPr>
              <a:t>for</a:t>
            </a:r>
            <a:r>
              <a:rPr lang="zh-CN" altLang="en-US" b="1" dirty="0" smtClean="0">
                <a:cs typeface="Times New Roman" charset="0"/>
              </a:rPr>
              <a:t> </a:t>
            </a:r>
            <a:r>
              <a:rPr lang="en-US" altLang="zh-CN" b="1" dirty="0" smtClean="0">
                <a:cs typeface="Times New Roman" charset="0"/>
              </a:rPr>
              <a:t>Urban</a:t>
            </a:r>
            <a:r>
              <a:rPr lang="zh-CN" altLang="en-US" b="1" dirty="0" smtClean="0">
                <a:cs typeface="Times New Roman" charset="0"/>
              </a:rPr>
              <a:t> </a:t>
            </a:r>
            <a:r>
              <a:rPr lang="en-US" altLang="zh-CN" b="1" dirty="0" smtClean="0">
                <a:cs typeface="Times New Roman" charset="0"/>
              </a:rPr>
              <a:t>Employee</a:t>
            </a:r>
            <a:r>
              <a:rPr lang="zh-CN" altLang="en-US" b="1" dirty="0" smtClean="0">
                <a:cs typeface="Times New Roman" charset="0"/>
              </a:rPr>
              <a:t> </a:t>
            </a:r>
            <a:r>
              <a:rPr lang="en-US" altLang="zh-CN" b="1" dirty="0" smtClean="0">
                <a:cs typeface="Times New Roman" charset="0"/>
              </a:rPr>
              <a:t>and</a:t>
            </a:r>
            <a:r>
              <a:rPr lang="zh-CN" altLang="en-US" b="1" dirty="0" smtClean="0">
                <a:cs typeface="Times New Roman" charset="0"/>
              </a:rPr>
              <a:t> </a:t>
            </a:r>
            <a:r>
              <a:rPr lang="en-US" altLang="zh-CN" b="1" dirty="0" smtClean="0">
                <a:cs typeface="Times New Roman" charset="0"/>
              </a:rPr>
              <a:t>Old</a:t>
            </a:r>
            <a:r>
              <a:rPr lang="zh-CN" altLang="en-US" b="1" dirty="0" smtClean="0">
                <a:cs typeface="Times New Roman" charset="0"/>
              </a:rPr>
              <a:t> </a:t>
            </a:r>
            <a:r>
              <a:rPr lang="en-US" altLang="zh-CN" b="1" dirty="0">
                <a:cs typeface="Times New Roman" charset="0"/>
              </a:rPr>
              <a:t>A</a:t>
            </a:r>
            <a:r>
              <a:rPr lang="en-US" altLang="zh-CN" b="1" dirty="0" smtClean="0">
                <a:cs typeface="Times New Roman" charset="0"/>
              </a:rPr>
              <a:t>ge</a:t>
            </a:r>
            <a:r>
              <a:rPr lang="zh-CN" altLang="en-US" b="1" dirty="0" smtClean="0">
                <a:cs typeface="Times New Roman" charset="0"/>
              </a:rPr>
              <a:t> </a:t>
            </a:r>
            <a:r>
              <a:rPr lang="en-US" altLang="zh-CN" b="1" dirty="0" smtClean="0">
                <a:cs typeface="Times New Roman" charset="0"/>
              </a:rPr>
              <a:t>Insurance</a:t>
            </a:r>
            <a:r>
              <a:rPr lang="zh-CN" altLang="en-US" b="1" dirty="0" smtClean="0">
                <a:cs typeface="Times New Roman" charset="0"/>
              </a:rPr>
              <a:t> </a:t>
            </a:r>
            <a:r>
              <a:rPr lang="en-US" altLang="zh-CN" b="1" dirty="0" smtClean="0">
                <a:cs typeface="Times New Roman" charset="0"/>
              </a:rPr>
              <a:t>Urban</a:t>
            </a:r>
            <a:r>
              <a:rPr lang="zh-CN" altLang="en-US" b="1" dirty="0" smtClean="0">
                <a:cs typeface="Times New Roman" charset="0"/>
              </a:rPr>
              <a:t> </a:t>
            </a:r>
            <a:r>
              <a:rPr lang="en-US" altLang="zh-CN" b="1" dirty="0" smtClean="0">
                <a:cs typeface="Times New Roman" charset="0"/>
              </a:rPr>
              <a:t>and</a:t>
            </a:r>
            <a:r>
              <a:rPr lang="zh-CN" altLang="en-US" b="1" dirty="0" smtClean="0">
                <a:cs typeface="Times New Roman" charset="0"/>
              </a:rPr>
              <a:t> </a:t>
            </a:r>
            <a:r>
              <a:rPr lang="en-US" altLang="zh-CN" b="1" dirty="0" smtClean="0">
                <a:cs typeface="Times New Roman" charset="0"/>
              </a:rPr>
              <a:t>Rural</a:t>
            </a:r>
            <a:r>
              <a:rPr lang="zh-CN" altLang="en-US" b="1" dirty="0" smtClean="0">
                <a:cs typeface="Times New Roman" charset="0"/>
              </a:rPr>
              <a:t> </a:t>
            </a:r>
            <a:r>
              <a:rPr lang="en-US" altLang="zh-CN" b="1" dirty="0" smtClean="0">
                <a:cs typeface="Times New Roman" charset="0"/>
              </a:rPr>
              <a:t>Residents</a:t>
            </a:r>
            <a:r>
              <a:rPr lang="zh-CN" altLang="en-US" b="1" dirty="0" smtClean="0">
                <a:cs typeface="Times New Roman" charset="0"/>
              </a:rPr>
              <a:t>, </a:t>
            </a:r>
            <a:r>
              <a:rPr lang="en-US" altLang="zh-CN" b="1" dirty="0" smtClean="0">
                <a:cs typeface="Times New Roman" charset="0"/>
              </a:rPr>
              <a:t>2010-2015</a:t>
            </a:r>
            <a:r>
              <a:rPr lang="en-US" altLang="zh-CN" b="1" dirty="0">
                <a:cs typeface="Times New Roman" charset="0"/>
              </a:rPr>
              <a:t/>
            </a:r>
            <a:br>
              <a:rPr lang="en-US" altLang="zh-CN" b="1" dirty="0">
                <a:cs typeface="Times New Roman" charset="0"/>
              </a:rPr>
            </a:br>
            <a:r>
              <a:rPr lang="en-US" altLang="zh-CN" b="1" dirty="0">
                <a:latin typeface="Times New Roman" charset="0"/>
                <a:cs typeface="Times New Roman" charset="0"/>
              </a:rPr>
              <a:t> </a:t>
            </a:r>
            <a:endParaRPr lang="zh-CN" altLang="en-US" b="1" dirty="0">
              <a:cs typeface="宋体" charset="0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51520" y="2492896"/>
            <a:ext cx="122413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zh-CN" dirty="0" smtClean="0"/>
              <a:t>OAI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for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Urban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Employee</a:t>
            </a:r>
          </a:p>
          <a:p>
            <a:r>
              <a:rPr kumimoji="1" lang="zh-CN" altLang="zh-CN" dirty="0" smtClean="0"/>
              <a:t>(</a:t>
            </a:r>
            <a:r>
              <a:rPr kumimoji="1" lang="en-US" altLang="zh-CN" dirty="0" smtClean="0"/>
              <a:t>Unit:10k)</a:t>
            </a:r>
            <a:endParaRPr kumimoji="1" lang="zh-CN" altLang="en-US" dirty="0"/>
          </a:p>
        </p:txBody>
      </p:sp>
      <p:sp>
        <p:nvSpPr>
          <p:cNvPr id="7" name="文本框 6"/>
          <p:cNvSpPr txBox="1"/>
          <p:nvPr/>
        </p:nvSpPr>
        <p:spPr>
          <a:xfrm>
            <a:off x="251520" y="3801814"/>
            <a:ext cx="122413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zh-CN" dirty="0" smtClean="0"/>
              <a:t>OAI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for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U&amp;R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Residents</a:t>
            </a:r>
          </a:p>
          <a:p>
            <a:r>
              <a:rPr kumimoji="1" lang="zh-CN" altLang="zh-CN" dirty="0" smtClean="0"/>
              <a:t>(</a:t>
            </a:r>
            <a:r>
              <a:rPr kumimoji="1" lang="en-US" altLang="zh-CN" dirty="0" smtClean="0"/>
              <a:t>Unit:10k)</a:t>
            </a:r>
            <a:endParaRPr kumimoji="1" lang="zh-CN" alt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37500375"/>
              </p:ext>
            </p:extLst>
          </p:nvPr>
        </p:nvGraphicFramePr>
        <p:xfrm>
          <a:off x="683568" y="1844675"/>
          <a:ext cx="7417445" cy="4761684"/>
        </p:xfrm>
        <a:graphic>
          <a:graphicData uri="http://schemas.openxmlformats.org/drawingml/2006/table">
            <a:tbl>
              <a:tblPr/>
              <a:tblGrid>
                <a:gridCol w="2324745"/>
                <a:gridCol w="973137"/>
                <a:gridCol w="892175"/>
                <a:gridCol w="892175"/>
                <a:gridCol w="1216025"/>
                <a:gridCol w="1119188"/>
              </a:tblGrid>
              <a:tr h="555517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en-US" sz="18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imes New Roman" charset="0"/>
                        <a:ea typeface="宋体" charset="0"/>
                        <a:cs typeface="Times New Roman" charset="0"/>
                      </a:endParaRPr>
                    </a:p>
                  </a:txBody>
                  <a:tcPr marL="84406" marR="84406" marT="45711" marB="4571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charset="0"/>
                          <a:ea typeface="宋体" charset="0"/>
                          <a:cs typeface="Times New Roman" charset="0"/>
                        </a:rPr>
                        <a:t>2010</a:t>
                      </a:r>
                      <a:endParaRPr kumimoji="0" lang="zh-CN" altLang="en-US" sz="18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imes New Roman" charset="0"/>
                        <a:ea typeface="宋体" charset="0"/>
                        <a:cs typeface="Times New Roman" charset="0"/>
                      </a:endParaRPr>
                    </a:p>
                  </a:txBody>
                  <a:tcPr marL="84406" marR="84406" marT="45711" marB="4571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charset="0"/>
                          <a:ea typeface="宋体" charset="0"/>
                          <a:cs typeface="Times New Roman" charset="0"/>
                        </a:rPr>
                        <a:t>2011</a:t>
                      </a:r>
                      <a:endParaRPr kumimoji="0" lang="zh-CN" altLang="en-US" sz="18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imes New Roman" charset="0"/>
                        <a:ea typeface="宋体" charset="0"/>
                        <a:cs typeface="Times New Roman" charset="0"/>
                      </a:endParaRPr>
                    </a:p>
                  </a:txBody>
                  <a:tcPr marL="84406" marR="84406" marT="45711" marB="4571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charset="0"/>
                          <a:ea typeface="宋体" charset="0"/>
                          <a:cs typeface="Times New Roman" charset="0"/>
                        </a:rPr>
                        <a:t>2012</a:t>
                      </a:r>
                      <a:endParaRPr kumimoji="0" lang="zh-CN" altLang="en-US" sz="18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imes New Roman" charset="0"/>
                        <a:ea typeface="宋体" charset="0"/>
                        <a:cs typeface="Times New Roman" charset="0"/>
                      </a:endParaRPr>
                    </a:p>
                  </a:txBody>
                  <a:tcPr marL="84406" marR="84406" marT="45711" marB="4571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charset="0"/>
                          <a:ea typeface="宋体" charset="0"/>
                          <a:cs typeface="Times New Roman" charset="0"/>
                        </a:rPr>
                        <a:t>2013</a:t>
                      </a:r>
                      <a:endParaRPr kumimoji="0" lang="zh-CN" altLang="en-US" sz="18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imes New Roman" charset="0"/>
                        <a:ea typeface="宋体" charset="0"/>
                        <a:cs typeface="Times New Roman" charset="0"/>
                      </a:endParaRPr>
                    </a:p>
                  </a:txBody>
                  <a:tcPr marL="84406" marR="84406" marT="45711" marB="4571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charset="0"/>
                          <a:ea typeface="宋体" charset="0"/>
                          <a:cs typeface="Times New Roman" charset="0"/>
                        </a:rPr>
                        <a:t>2014</a:t>
                      </a:r>
                      <a:endParaRPr kumimoji="0" lang="zh-CN" altLang="en-US" sz="18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imes New Roman" charset="0"/>
                        <a:ea typeface="宋体" charset="0"/>
                        <a:cs typeface="Times New Roman" charset="0"/>
                      </a:endParaRPr>
                    </a:p>
                  </a:txBody>
                  <a:tcPr marL="84406" marR="84406" marT="45711" marB="4571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639955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宋体" charset="0"/>
                          <a:cs typeface="Times New Roman" charset="0"/>
                        </a:rPr>
                        <a:t>农村</a:t>
                      </a:r>
                      <a:endParaRPr kumimoji="0" lang="en-US" altLang="zh-CN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charset="0"/>
                        <a:ea typeface="宋体" charset="0"/>
                        <a:cs typeface="Times New Roman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宋体" charset="0"/>
                          <a:cs typeface="Times New Roman" charset="0"/>
                        </a:rPr>
                        <a:t>月均养老金 （元</a:t>
                      </a:r>
                      <a:r>
                        <a:rPr kumimoji="0" lang="zh-CN" alt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宋体" charset="0"/>
                          <a:cs typeface="Times New Roman" charset="0"/>
                        </a:rPr>
                        <a:t>）</a:t>
                      </a:r>
                      <a:endParaRPr kumimoji="0" lang="en-US" altLang="zh-CN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charset="0"/>
                        <a:ea typeface="宋体" charset="0"/>
                        <a:cs typeface="Times New Roman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宋体" charset="0"/>
                          <a:cs typeface="Times New Roman" charset="0"/>
                        </a:rPr>
                        <a:t>Monthly</a:t>
                      </a:r>
                      <a:r>
                        <a:rPr kumimoji="0" lang="zh-CN" alt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宋体" charset="0"/>
                          <a:cs typeface="Times New Roman" charset="0"/>
                        </a:rPr>
                        <a:t> </a:t>
                      </a:r>
                      <a:r>
                        <a:rPr kumimoji="0" lang="en-US" altLang="zh-CN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宋体" charset="0"/>
                          <a:cs typeface="Times New Roman" charset="0"/>
                        </a:rPr>
                        <a:t>Pension</a:t>
                      </a:r>
                      <a:r>
                        <a:rPr kumimoji="0" lang="zh-CN" alt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宋体" charset="0"/>
                          <a:cs typeface="Times New Roman" charset="0"/>
                        </a:rPr>
                        <a:t> </a:t>
                      </a:r>
                      <a:r>
                        <a:rPr kumimoji="0" lang="en-US" altLang="zh-CN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宋体" charset="0"/>
                          <a:cs typeface="Times New Roman" charset="0"/>
                        </a:rPr>
                        <a:t>(¥)</a:t>
                      </a:r>
                      <a:r>
                        <a:rPr kumimoji="0" lang="zh-CN" alt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宋体" charset="0"/>
                          <a:cs typeface="Times New Roman" charset="0"/>
                        </a:rPr>
                        <a:t> </a:t>
                      </a:r>
                      <a:r>
                        <a:rPr kumimoji="0" lang="en-US" altLang="zh-CN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宋体" charset="0"/>
                          <a:cs typeface="Times New Roman" charset="0"/>
                        </a:rPr>
                        <a:t>of</a:t>
                      </a:r>
                      <a:r>
                        <a:rPr kumimoji="0" lang="zh-CN" alt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宋体" charset="0"/>
                          <a:cs typeface="Times New Roman" charset="0"/>
                        </a:rPr>
                        <a:t> </a:t>
                      </a:r>
                      <a:r>
                        <a:rPr kumimoji="0" lang="en-US" altLang="zh-CN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宋体" charset="0"/>
                          <a:cs typeface="Times New Roman" charset="0"/>
                        </a:rPr>
                        <a:t>Rural</a:t>
                      </a:r>
                      <a:r>
                        <a:rPr kumimoji="0" lang="zh-CN" alt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宋体" charset="0"/>
                          <a:cs typeface="Times New Roman" charset="0"/>
                        </a:rPr>
                        <a:t> </a:t>
                      </a:r>
                      <a:r>
                        <a:rPr kumimoji="0" lang="en-US" altLang="zh-CN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宋体" charset="0"/>
                          <a:cs typeface="Times New Roman" charset="0"/>
                        </a:rPr>
                        <a:t>Resident</a:t>
                      </a:r>
                      <a:r>
                        <a:rPr kumimoji="0" lang="zh-CN" alt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宋体" charset="0"/>
                          <a:cs typeface="Times New Roman" charset="0"/>
                        </a:rPr>
                        <a:t> </a:t>
                      </a:r>
                      <a:endParaRPr kumimoji="0" lang="zh-CN" alt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charset="0"/>
                        <a:ea typeface="宋体" charset="0"/>
                        <a:cs typeface="Times New Roman" charset="0"/>
                      </a:endParaRPr>
                    </a:p>
                  </a:txBody>
                  <a:tcPr marL="84406" marR="84406" marT="45711" marB="4571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宋体" charset="0"/>
                          <a:cs typeface="Times New Roman" charset="0"/>
                        </a:rPr>
                        <a:t>58 </a:t>
                      </a:r>
                    </a:p>
                  </a:txBody>
                  <a:tcPr marL="7034" marR="7034" marT="7619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宋体" charset="0"/>
                          <a:cs typeface="Times New Roman" charset="0"/>
                        </a:rPr>
                        <a:t>57 </a:t>
                      </a:r>
                    </a:p>
                  </a:txBody>
                  <a:tcPr marL="7034" marR="7034" marT="7619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宋体" charset="0"/>
                          <a:cs typeface="Times New Roman" charset="0"/>
                        </a:rPr>
                        <a:t>73 </a:t>
                      </a:r>
                    </a:p>
                  </a:txBody>
                  <a:tcPr marL="7034" marR="7034" marT="7619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宋体" charset="0"/>
                          <a:cs typeface="Times New Roman" charset="0"/>
                        </a:rPr>
                        <a:t>82 </a:t>
                      </a:r>
                    </a:p>
                  </a:txBody>
                  <a:tcPr marL="7034" marR="7034" marT="7619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宋体" charset="0"/>
                          <a:cs typeface="Times New Roman" charset="0"/>
                        </a:rPr>
                        <a:t>91 </a:t>
                      </a:r>
                    </a:p>
                  </a:txBody>
                  <a:tcPr marL="7034" marR="7034" marT="7619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639955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宋体" charset="0"/>
                          <a:cs typeface="Times New Roman" charset="0"/>
                        </a:rPr>
                        <a:t>替代率（相对上年农村人均纯收入</a:t>
                      </a:r>
                      <a:r>
                        <a:rPr kumimoji="0" lang="zh-CN" alt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宋体" charset="0"/>
                          <a:cs typeface="Times New Roman" charset="0"/>
                        </a:rPr>
                        <a:t>）</a:t>
                      </a:r>
                      <a:endParaRPr kumimoji="0" lang="en-US" altLang="zh-CN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charset="0"/>
                        <a:ea typeface="宋体" charset="0"/>
                        <a:cs typeface="Times New Roman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宋体" charset="0"/>
                          <a:cs typeface="Times New Roman" charset="0"/>
                        </a:rPr>
                        <a:t>Replacement</a:t>
                      </a:r>
                      <a:r>
                        <a:rPr kumimoji="0" lang="zh-CN" alt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宋体" charset="0"/>
                          <a:cs typeface="Times New Roman" charset="0"/>
                        </a:rPr>
                        <a:t> </a:t>
                      </a:r>
                      <a:r>
                        <a:rPr kumimoji="0" lang="en-US" altLang="zh-CN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宋体" charset="0"/>
                          <a:cs typeface="Times New Roman" charset="0"/>
                        </a:rPr>
                        <a:t>Rate</a:t>
                      </a:r>
                      <a:r>
                        <a:rPr kumimoji="0" lang="zh-CN" alt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宋体" charset="0"/>
                          <a:cs typeface="Times New Roman" charset="0"/>
                        </a:rPr>
                        <a:t> </a:t>
                      </a:r>
                      <a:r>
                        <a:rPr kumimoji="0" lang="en-US" altLang="zh-CN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宋体" charset="0"/>
                          <a:cs typeface="Times New Roman" charset="0"/>
                        </a:rPr>
                        <a:t>(ratio</a:t>
                      </a:r>
                      <a:r>
                        <a:rPr kumimoji="0" lang="zh-CN" alt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宋体" charset="0"/>
                          <a:cs typeface="Times New Roman" charset="0"/>
                        </a:rPr>
                        <a:t> </a:t>
                      </a:r>
                      <a:r>
                        <a:rPr kumimoji="0" lang="en-US" altLang="zh-CN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宋体" charset="0"/>
                          <a:cs typeface="Times New Roman" charset="0"/>
                        </a:rPr>
                        <a:t>to</a:t>
                      </a:r>
                      <a:r>
                        <a:rPr kumimoji="0" lang="zh-CN" alt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宋体" charset="0"/>
                          <a:cs typeface="Times New Roman" charset="0"/>
                        </a:rPr>
                        <a:t> </a:t>
                      </a:r>
                      <a:r>
                        <a:rPr kumimoji="0" lang="en-US" altLang="zh-CN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宋体" charset="0"/>
                          <a:cs typeface="Times New Roman" charset="0"/>
                        </a:rPr>
                        <a:t>average</a:t>
                      </a:r>
                      <a:r>
                        <a:rPr kumimoji="0" lang="zh-CN" alt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宋体" charset="0"/>
                          <a:cs typeface="Times New Roman" charset="0"/>
                        </a:rPr>
                        <a:t> </a:t>
                      </a:r>
                      <a:r>
                        <a:rPr kumimoji="0" lang="en-US" altLang="zh-CN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宋体" charset="0"/>
                          <a:cs typeface="Times New Roman" charset="0"/>
                        </a:rPr>
                        <a:t>rural</a:t>
                      </a:r>
                      <a:r>
                        <a:rPr kumimoji="0" lang="zh-CN" alt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宋体" charset="0"/>
                          <a:cs typeface="Times New Roman" charset="0"/>
                        </a:rPr>
                        <a:t> </a:t>
                      </a:r>
                      <a:r>
                        <a:rPr kumimoji="0" lang="en-US" altLang="zh-CN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宋体" charset="0"/>
                          <a:cs typeface="Times New Roman" charset="0"/>
                        </a:rPr>
                        <a:t>income</a:t>
                      </a:r>
                      <a:r>
                        <a:rPr kumimoji="0" lang="zh-CN" alt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宋体" charset="0"/>
                          <a:cs typeface="Times New Roman" charset="0"/>
                        </a:rPr>
                        <a:t> </a:t>
                      </a:r>
                      <a:r>
                        <a:rPr kumimoji="0" lang="en-US" altLang="zh-CN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宋体" charset="0"/>
                          <a:cs typeface="Times New Roman" charset="0"/>
                        </a:rPr>
                        <a:t>of</a:t>
                      </a:r>
                      <a:r>
                        <a:rPr kumimoji="0" lang="zh-CN" alt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宋体" charset="0"/>
                          <a:cs typeface="Times New Roman" charset="0"/>
                        </a:rPr>
                        <a:t> </a:t>
                      </a:r>
                      <a:r>
                        <a:rPr kumimoji="0" lang="en-US" altLang="zh-CN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宋体" charset="0"/>
                          <a:cs typeface="Times New Roman" charset="0"/>
                        </a:rPr>
                        <a:t>the</a:t>
                      </a:r>
                      <a:r>
                        <a:rPr kumimoji="0" lang="zh-CN" alt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宋体" charset="0"/>
                          <a:cs typeface="Times New Roman" charset="0"/>
                        </a:rPr>
                        <a:t> </a:t>
                      </a:r>
                      <a:r>
                        <a:rPr kumimoji="0" lang="en-US" altLang="zh-CN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宋体" charset="0"/>
                          <a:cs typeface="Times New Roman" charset="0"/>
                        </a:rPr>
                        <a:t>previous</a:t>
                      </a:r>
                      <a:r>
                        <a:rPr kumimoji="0" lang="zh-CN" alt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宋体" charset="0"/>
                          <a:cs typeface="Times New Roman" charset="0"/>
                        </a:rPr>
                        <a:t> </a:t>
                      </a:r>
                      <a:r>
                        <a:rPr kumimoji="0" lang="en-US" altLang="zh-CN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宋体" charset="0"/>
                          <a:cs typeface="Times New Roman" charset="0"/>
                        </a:rPr>
                        <a:t>year)</a:t>
                      </a:r>
                      <a:endParaRPr kumimoji="0" lang="zh-CN" alt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charset="0"/>
                        <a:ea typeface="宋体" charset="0"/>
                        <a:cs typeface="Times New Roman" charset="0"/>
                      </a:endParaRPr>
                    </a:p>
                  </a:txBody>
                  <a:tcPr marL="84406" marR="84406" marT="45711" marB="4571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宋体" charset="0"/>
                          <a:cs typeface="Times New Roman" charset="0"/>
                        </a:rPr>
                        <a:t>13.55% </a:t>
                      </a:r>
                    </a:p>
                  </a:txBody>
                  <a:tcPr marL="7034" marR="7034" marT="7619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宋体" charset="0"/>
                          <a:cs typeface="Times New Roman" charset="0"/>
                        </a:rPr>
                        <a:t>11.55% </a:t>
                      </a:r>
                    </a:p>
                  </a:txBody>
                  <a:tcPr marL="7034" marR="7034" marT="7619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宋体" charset="0"/>
                          <a:cs typeface="Times New Roman" charset="0"/>
                        </a:rPr>
                        <a:t>12.60% </a:t>
                      </a:r>
                    </a:p>
                  </a:txBody>
                  <a:tcPr marL="7034" marR="7034" marT="7619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宋体" charset="0"/>
                          <a:cs typeface="Times New Roman" charset="0"/>
                        </a:rPr>
                        <a:t>12.36% </a:t>
                      </a:r>
                    </a:p>
                  </a:txBody>
                  <a:tcPr marL="7034" marR="7034" marT="7619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宋体" charset="0"/>
                          <a:cs typeface="Times New Roman" charset="0"/>
                        </a:rPr>
                        <a:t>12.33% </a:t>
                      </a:r>
                    </a:p>
                  </a:txBody>
                  <a:tcPr marL="7034" marR="7034" marT="7619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680905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宋体" charset="0"/>
                          <a:cs typeface="Times New Roman" charset="0"/>
                        </a:rPr>
                        <a:t>城镇职工</a:t>
                      </a:r>
                      <a:endParaRPr kumimoji="0" lang="en-US" altLang="zh-CN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charset="0"/>
                        <a:ea typeface="宋体" charset="0"/>
                        <a:cs typeface="Times New Roman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宋体" charset="0"/>
                          <a:cs typeface="Times New Roman" charset="0"/>
                        </a:rPr>
                        <a:t>月均养老金 （元） </a:t>
                      </a:r>
                      <a:endParaRPr kumimoji="0" lang="en-US" altLang="zh-CN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charset="0"/>
                        <a:ea typeface="宋体" charset="0"/>
                        <a:cs typeface="Times New Roman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宋体" charset="0"/>
                          <a:cs typeface="Times New Roman" charset="0"/>
                        </a:rPr>
                        <a:t>Monthly</a:t>
                      </a:r>
                      <a:r>
                        <a:rPr kumimoji="0" lang="zh-CN" alt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宋体" charset="0"/>
                          <a:cs typeface="Times New Roman" charset="0"/>
                        </a:rPr>
                        <a:t> </a:t>
                      </a:r>
                      <a:r>
                        <a:rPr kumimoji="0" lang="en-US" altLang="zh-CN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宋体" charset="0"/>
                          <a:cs typeface="Times New Roman" charset="0"/>
                        </a:rPr>
                        <a:t>Pension</a:t>
                      </a:r>
                      <a:r>
                        <a:rPr kumimoji="0" lang="zh-CN" alt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宋体" charset="0"/>
                          <a:cs typeface="Times New Roman" charset="0"/>
                        </a:rPr>
                        <a:t> </a:t>
                      </a:r>
                      <a:r>
                        <a:rPr kumimoji="0" lang="en-US" altLang="zh-CN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宋体" charset="0"/>
                          <a:cs typeface="Times New Roman" charset="0"/>
                        </a:rPr>
                        <a:t>(¥)</a:t>
                      </a:r>
                      <a:r>
                        <a:rPr kumimoji="0" lang="zh-CN" alt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宋体" charset="0"/>
                          <a:cs typeface="Times New Roman" charset="0"/>
                        </a:rPr>
                        <a:t> </a:t>
                      </a:r>
                      <a:r>
                        <a:rPr kumimoji="0" lang="en-US" altLang="zh-CN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宋体" charset="0"/>
                          <a:cs typeface="Times New Roman" charset="0"/>
                        </a:rPr>
                        <a:t>of</a:t>
                      </a:r>
                      <a:r>
                        <a:rPr kumimoji="0" lang="zh-CN" alt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宋体" charset="0"/>
                          <a:cs typeface="Times New Roman" charset="0"/>
                        </a:rPr>
                        <a:t> </a:t>
                      </a:r>
                      <a:r>
                        <a:rPr kumimoji="0" lang="en-US" altLang="zh-CN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宋体" charset="0"/>
                          <a:cs typeface="Times New Roman" charset="0"/>
                        </a:rPr>
                        <a:t>Urban</a:t>
                      </a:r>
                      <a:r>
                        <a:rPr kumimoji="0" lang="zh-CN" alt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宋体" charset="0"/>
                          <a:cs typeface="Times New Roman" charset="0"/>
                        </a:rPr>
                        <a:t> </a:t>
                      </a:r>
                      <a:r>
                        <a:rPr kumimoji="0" lang="en-US" altLang="zh-CN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宋体" charset="0"/>
                          <a:cs typeface="Times New Roman" charset="0"/>
                        </a:rPr>
                        <a:t>Employee</a:t>
                      </a:r>
                      <a:endParaRPr kumimoji="0" lang="zh-CN" alt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charset="0"/>
                        <a:ea typeface="宋体" charset="0"/>
                        <a:cs typeface="Times New Roman" charset="0"/>
                      </a:endParaRPr>
                    </a:p>
                  </a:txBody>
                  <a:tcPr marL="84406" marR="84406" marT="45711" marB="4571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宋体" charset="0"/>
                          <a:cs typeface="Times New Roman" charset="0"/>
                        </a:rPr>
                        <a:t>1395 </a:t>
                      </a:r>
                    </a:p>
                  </a:txBody>
                  <a:tcPr marL="7034" marR="7034" marT="7619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宋体" charset="0"/>
                          <a:cs typeface="Times New Roman" charset="0"/>
                        </a:rPr>
                        <a:t>1558 </a:t>
                      </a:r>
                    </a:p>
                  </a:txBody>
                  <a:tcPr marL="7034" marR="7034" marT="7619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宋体" charset="0"/>
                          <a:cs typeface="Times New Roman" charset="0"/>
                        </a:rPr>
                        <a:t>1742 </a:t>
                      </a:r>
                    </a:p>
                  </a:txBody>
                  <a:tcPr marL="7034" marR="7034" marT="7619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宋体" charset="0"/>
                          <a:cs typeface="Times New Roman" charset="0"/>
                        </a:rPr>
                        <a:t>1914 </a:t>
                      </a:r>
                    </a:p>
                  </a:txBody>
                  <a:tcPr marL="7034" marR="7034" marT="7619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宋体" charset="0"/>
                          <a:cs typeface="Times New Roman" charset="0"/>
                        </a:rPr>
                        <a:t>2110 </a:t>
                      </a:r>
                    </a:p>
                  </a:txBody>
                  <a:tcPr marL="7034" marR="7034" marT="7619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74598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宋体" charset="0"/>
                          <a:cs typeface="Times New Roman" charset="0"/>
                        </a:rPr>
                        <a:t>替代率（相对上年城镇单位就业人员</a:t>
                      </a:r>
                      <a:r>
                        <a:rPr kumimoji="0" lang="zh-CN" alt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宋体" charset="0"/>
                          <a:cs typeface="Times New Roman" charset="0"/>
                        </a:rPr>
                        <a:t>）</a:t>
                      </a:r>
                      <a:endParaRPr kumimoji="0" lang="en-US" altLang="zh-CN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charset="0"/>
                        <a:ea typeface="宋体" charset="0"/>
                        <a:cs typeface="Times New Roman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宋体" charset="0"/>
                          <a:cs typeface="Times New Roman" charset="0"/>
                        </a:rPr>
                        <a:t>Replacement</a:t>
                      </a:r>
                      <a:r>
                        <a:rPr kumimoji="0" lang="zh-CN" alt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宋体" charset="0"/>
                          <a:cs typeface="Times New Roman" charset="0"/>
                        </a:rPr>
                        <a:t> </a:t>
                      </a:r>
                      <a:r>
                        <a:rPr kumimoji="0" lang="en-US" altLang="zh-CN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宋体" charset="0"/>
                          <a:cs typeface="Times New Roman" charset="0"/>
                        </a:rPr>
                        <a:t>Rate</a:t>
                      </a:r>
                      <a:r>
                        <a:rPr kumimoji="0" lang="zh-CN" alt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宋体" charset="0"/>
                          <a:cs typeface="Times New Roman" charset="0"/>
                        </a:rPr>
                        <a:t> </a:t>
                      </a:r>
                      <a:r>
                        <a:rPr kumimoji="0" lang="en-US" altLang="zh-CN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宋体" charset="0"/>
                          <a:cs typeface="Times New Roman" charset="0"/>
                        </a:rPr>
                        <a:t>(ratio</a:t>
                      </a:r>
                      <a:r>
                        <a:rPr kumimoji="0" lang="zh-CN" alt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宋体" charset="0"/>
                          <a:cs typeface="Times New Roman" charset="0"/>
                        </a:rPr>
                        <a:t> </a:t>
                      </a:r>
                      <a:r>
                        <a:rPr kumimoji="0" lang="en-US" altLang="zh-CN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宋体" charset="0"/>
                          <a:cs typeface="Times New Roman" charset="0"/>
                        </a:rPr>
                        <a:t>to</a:t>
                      </a:r>
                      <a:r>
                        <a:rPr kumimoji="0" lang="zh-CN" alt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宋体" charset="0"/>
                          <a:cs typeface="Times New Roman" charset="0"/>
                        </a:rPr>
                        <a:t> </a:t>
                      </a:r>
                      <a:r>
                        <a:rPr kumimoji="0" lang="en-US" altLang="zh-CN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宋体" charset="0"/>
                          <a:cs typeface="Times New Roman" charset="0"/>
                        </a:rPr>
                        <a:t>the</a:t>
                      </a:r>
                      <a:r>
                        <a:rPr kumimoji="0" lang="zh-CN" alt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宋体" charset="0"/>
                          <a:cs typeface="Times New Roman" charset="0"/>
                        </a:rPr>
                        <a:t> </a:t>
                      </a:r>
                      <a:r>
                        <a:rPr kumimoji="0" lang="en-US" altLang="zh-CN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宋体" charset="0"/>
                          <a:cs typeface="Times New Roman" charset="0"/>
                        </a:rPr>
                        <a:t>employee</a:t>
                      </a:r>
                      <a:r>
                        <a:rPr kumimoji="0" lang="zh-CN" alt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宋体" charset="0"/>
                          <a:cs typeface="Times New Roman" charset="0"/>
                        </a:rPr>
                        <a:t> </a:t>
                      </a:r>
                      <a:r>
                        <a:rPr kumimoji="0" lang="en-US" altLang="zh-CN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宋体" charset="0"/>
                          <a:cs typeface="Times New Roman" charset="0"/>
                        </a:rPr>
                        <a:t>population</a:t>
                      </a:r>
                      <a:r>
                        <a:rPr kumimoji="0" lang="zh-CN" alt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宋体" charset="0"/>
                          <a:cs typeface="Times New Roman" charset="0"/>
                        </a:rPr>
                        <a:t> </a:t>
                      </a:r>
                      <a:r>
                        <a:rPr kumimoji="0" lang="en-US" altLang="zh-CN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宋体" charset="0"/>
                          <a:cs typeface="Times New Roman" charset="0"/>
                        </a:rPr>
                        <a:t>in</a:t>
                      </a:r>
                      <a:r>
                        <a:rPr kumimoji="0" lang="zh-CN" alt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宋体" charset="0"/>
                          <a:cs typeface="Times New Roman" charset="0"/>
                        </a:rPr>
                        <a:t> </a:t>
                      </a:r>
                      <a:r>
                        <a:rPr kumimoji="0" lang="en-US" altLang="zh-CN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宋体" charset="0"/>
                          <a:cs typeface="Times New Roman" charset="0"/>
                        </a:rPr>
                        <a:t>the</a:t>
                      </a:r>
                      <a:r>
                        <a:rPr kumimoji="0" lang="zh-CN" alt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宋体" charset="0"/>
                          <a:cs typeface="Times New Roman" charset="0"/>
                        </a:rPr>
                        <a:t> </a:t>
                      </a:r>
                      <a:r>
                        <a:rPr kumimoji="0" lang="en-US" altLang="zh-CN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宋体" charset="0"/>
                          <a:cs typeface="Times New Roman" charset="0"/>
                        </a:rPr>
                        <a:t>previous</a:t>
                      </a:r>
                      <a:r>
                        <a:rPr kumimoji="0" lang="zh-CN" alt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宋体" charset="0"/>
                          <a:cs typeface="Times New Roman" charset="0"/>
                        </a:rPr>
                        <a:t> </a:t>
                      </a:r>
                      <a:r>
                        <a:rPr kumimoji="0" lang="en-US" altLang="zh-CN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宋体" charset="0"/>
                          <a:cs typeface="Times New Roman" charset="0"/>
                        </a:rPr>
                        <a:t>year)</a:t>
                      </a:r>
                      <a:endParaRPr kumimoji="0" lang="zh-CN" alt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charset="0"/>
                        <a:ea typeface="宋体" charset="0"/>
                        <a:cs typeface="Times New Roman" charset="0"/>
                      </a:endParaRPr>
                    </a:p>
                  </a:txBody>
                  <a:tcPr marL="84406" marR="84406" marT="45711" marB="4571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宋体" charset="0"/>
                          <a:cs typeface="Times New Roman" charset="0"/>
                        </a:rPr>
                        <a:t>51.92% </a:t>
                      </a:r>
                    </a:p>
                  </a:txBody>
                  <a:tcPr marL="7034" marR="7034" marT="7619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宋体" charset="0"/>
                          <a:cs typeface="Times New Roman" charset="0"/>
                        </a:rPr>
                        <a:t>51.18% </a:t>
                      </a:r>
                    </a:p>
                  </a:txBody>
                  <a:tcPr marL="7034" marR="7034" marT="7619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宋体" charset="0"/>
                          <a:cs typeface="Times New Roman" charset="0"/>
                        </a:rPr>
                        <a:t>50.00% </a:t>
                      </a:r>
                    </a:p>
                  </a:txBody>
                  <a:tcPr marL="7034" marR="7034" marT="7619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宋体" charset="0"/>
                          <a:cs typeface="Times New Roman" charset="0"/>
                        </a:rPr>
                        <a:t>49.11% </a:t>
                      </a:r>
                    </a:p>
                  </a:txBody>
                  <a:tcPr marL="7034" marR="7034" marT="7619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宋体" charset="0"/>
                          <a:cs typeface="Times New Roman" charset="0"/>
                        </a:rPr>
                        <a:t>49.18% </a:t>
                      </a:r>
                    </a:p>
                  </a:txBody>
                  <a:tcPr marL="7034" marR="7034" marT="7619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</a:tbl>
          </a:graphicData>
        </a:graphic>
      </p:graphicFrame>
      <p:sp>
        <p:nvSpPr>
          <p:cNvPr id="31789" name="标题 1"/>
          <p:cNvSpPr>
            <a:spLocks noGrp="1"/>
          </p:cNvSpPr>
          <p:nvPr>
            <p:ph type="title"/>
          </p:nvPr>
        </p:nvSpPr>
        <p:spPr bwMode="auto">
          <a:xfrm>
            <a:off x="539700" y="980728"/>
            <a:ext cx="7632700" cy="6477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algn="ctr"/>
            <a:r>
              <a:rPr kumimoji="0" lang="en-US" altLang="zh-CN" sz="2000" cap="none" dirty="0">
                <a:latin typeface="Times New Roman" charset="0"/>
                <a:ea typeface="宋体" charset="0"/>
                <a:cs typeface="Times New Roman" charset="0"/>
              </a:rPr>
              <a:t>2010-2014 </a:t>
            </a:r>
            <a:r>
              <a:rPr kumimoji="0" lang="zh-CN" altLang="en-US" sz="2000" cap="none" dirty="0" smtClean="0">
                <a:latin typeface="Times New Roman" charset="0"/>
                <a:ea typeface="宋体" charset="0"/>
                <a:cs typeface="Times New Roman" charset="0"/>
              </a:rPr>
              <a:t>年城镇职工和城乡居民养老保险待遇情况</a:t>
            </a:r>
            <a:r>
              <a:rPr kumimoji="0" lang="en-US" altLang="zh-CN" sz="2000" cap="none" dirty="0">
                <a:latin typeface="Times New Roman" charset="0"/>
                <a:ea typeface="宋体" charset="0"/>
                <a:cs typeface="Times New Roman" charset="0"/>
              </a:rPr>
              <a:t/>
            </a:r>
            <a:br>
              <a:rPr kumimoji="0" lang="en-US" altLang="zh-CN" sz="2000" cap="none" dirty="0">
                <a:latin typeface="Times New Roman" charset="0"/>
                <a:ea typeface="宋体" charset="0"/>
                <a:cs typeface="Times New Roman" charset="0"/>
              </a:rPr>
            </a:br>
            <a:r>
              <a:rPr kumimoji="0" lang="en-US" altLang="zh-CN" sz="2000" cap="none" dirty="0" smtClean="0">
                <a:latin typeface="Times New Roman" charset="0"/>
                <a:ea typeface="宋体" charset="0"/>
                <a:cs typeface="Times New Roman" charset="0"/>
              </a:rPr>
              <a:t>Pension</a:t>
            </a:r>
            <a:r>
              <a:rPr kumimoji="0" lang="zh-CN" altLang="en-US" sz="2000" cap="none" dirty="0" smtClean="0">
                <a:latin typeface="Times New Roman" charset="0"/>
                <a:ea typeface="宋体" charset="0"/>
                <a:cs typeface="Times New Roman" charset="0"/>
              </a:rPr>
              <a:t> </a:t>
            </a:r>
            <a:r>
              <a:rPr kumimoji="0" lang="en-US" altLang="zh-CN" sz="2000" cap="none" dirty="0" smtClean="0">
                <a:latin typeface="Times New Roman" charset="0"/>
                <a:ea typeface="宋体" charset="0"/>
                <a:cs typeface="Times New Roman" charset="0"/>
              </a:rPr>
              <a:t>Benefit</a:t>
            </a:r>
            <a:r>
              <a:rPr kumimoji="0" lang="zh-CN" altLang="en-US" sz="2000" cap="none" dirty="0" smtClean="0">
                <a:latin typeface="Times New Roman" charset="0"/>
                <a:ea typeface="宋体" charset="0"/>
                <a:cs typeface="Times New Roman" charset="0"/>
              </a:rPr>
              <a:t> </a:t>
            </a:r>
            <a:r>
              <a:rPr kumimoji="0" lang="en-US" altLang="zh-CN" sz="2000" cap="none" dirty="0" smtClean="0">
                <a:latin typeface="Times New Roman" charset="0"/>
                <a:ea typeface="宋体" charset="0"/>
                <a:cs typeface="Times New Roman" charset="0"/>
              </a:rPr>
              <a:t>of</a:t>
            </a:r>
            <a:r>
              <a:rPr kumimoji="0" lang="zh-CN" altLang="en-US" sz="2000" cap="none" dirty="0" smtClean="0">
                <a:latin typeface="Times New Roman" charset="0"/>
                <a:ea typeface="宋体" charset="0"/>
                <a:cs typeface="Times New Roman" charset="0"/>
              </a:rPr>
              <a:t> </a:t>
            </a:r>
            <a:r>
              <a:rPr kumimoji="0" lang="en-US" altLang="zh-CN" sz="2000" cap="none" dirty="0" smtClean="0">
                <a:latin typeface="Times New Roman" charset="0"/>
                <a:ea typeface="宋体" charset="0"/>
                <a:cs typeface="Times New Roman" charset="0"/>
              </a:rPr>
              <a:t>Urban</a:t>
            </a:r>
            <a:r>
              <a:rPr kumimoji="0" lang="zh-CN" altLang="en-US" sz="2000" cap="none" dirty="0" smtClean="0">
                <a:latin typeface="Times New Roman" charset="0"/>
                <a:ea typeface="宋体" charset="0"/>
                <a:cs typeface="Times New Roman" charset="0"/>
              </a:rPr>
              <a:t> </a:t>
            </a:r>
            <a:r>
              <a:rPr kumimoji="0" lang="en-US" altLang="zh-CN" sz="2000" cap="none" dirty="0" smtClean="0">
                <a:latin typeface="Times New Roman" charset="0"/>
                <a:ea typeface="宋体" charset="0"/>
                <a:cs typeface="Times New Roman" charset="0"/>
              </a:rPr>
              <a:t>Employee</a:t>
            </a:r>
            <a:r>
              <a:rPr kumimoji="0" lang="zh-CN" altLang="en-US" sz="2000" cap="none" dirty="0" smtClean="0">
                <a:latin typeface="Times New Roman" charset="0"/>
                <a:ea typeface="宋体" charset="0"/>
                <a:cs typeface="Times New Roman" charset="0"/>
              </a:rPr>
              <a:t> </a:t>
            </a:r>
            <a:r>
              <a:rPr kumimoji="0" lang="en-US" altLang="zh-CN" sz="2000" cap="none" dirty="0" smtClean="0">
                <a:latin typeface="Times New Roman" charset="0"/>
                <a:ea typeface="宋体" charset="0"/>
                <a:cs typeface="Times New Roman" charset="0"/>
              </a:rPr>
              <a:t>and</a:t>
            </a:r>
            <a:r>
              <a:rPr kumimoji="0" lang="zh-CN" altLang="en-US" sz="2000" cap="none" dirty="0" smtClean="0">
                <a:latin typeface="Times New Roman" charset="0"/>
                <a:ea typeface="宋体" charset="0"/>
                <a:cs typeface="Times New Roman" charset="0"/>
              </a:rPr>
              <a:t> </a:t>
            </a:r>
            <a:r>
              <a:rPr kumimoji="0" lang="en-US" altLang="zh-CN" sz="2000" cap="none" dirty="0" smtClean="0">
                <a:latin typeface="Times New Roman" charset="0"/>
                <a:ea typeface="宋体" charset="0"/>
                <a:cs typeface="Times New Roman" charset="0"/>
              </a:rPr>
              <a:t>U</a:t>
            </a:r>
            <a:r>
              <a:rPr kumimoji="0" lang="zh-CN" altLang="en-US" sz="2000" cap="none" dirty="0" smtClean="0">
                <a:latin typeface="Times New Roman" charset="0"/>
                <a:ea typeface="宋体" charset="0"/>
                <a:cs typeface="Times New Roman" charset="0"/>
              </a:rPr>
              <a:t> </a:t>
            </a:r>
            <a:r>
              <a:rPr kumimoji="0" lang="en-US" altLang="zh-CN" sz="2000" cap="none" dirty="0" smtClean="0">
                <a:latin typeface="Times New Roman" charset="0"/>
                <a:ea typeface="宋体" charset="0"/>
                <a:cs typeface="Times New Roman" charset="0"/>
              </a:rPr>
              <a:t>&amp;</a:t>
            </a:r>
            <a:r>
              <a:rPr kumimoji="0" lang="zh-CN" altLang="en-US" sz="2000" cap="none" dirty="0" smtClean="0">
                <a:latin typeface="Times New Roman" charset="0"/>
                <a:ea typeface="宋体" charset="0"/>
                <a:cs typeface="Times New Roman" charset="0"/>
              </a:rPr>
              <a:t> </a:t>
            </a:r>
            <a:r>
              <a:rPr kumimoji="0" lang="en-US" altLang="zh-CN" sz="2000" cap="none" dirty="0" smtClean="0">
                <a:latin typeface="Times New Roman" charset="0"/>
                <a:ea typeface="宋体" charset="0"/>
                <a:cs typeface="Times New Roman" charset="0"/>
              </a:rPr>
              <a:t>R</a:t>
            </a:r>
            <a:r>
              <a:rPr kumimoji="0" lang="zh-CN" altLang="en-US" sz="2000" cap="none" dirty="0" smtClean="0">
                <a:latin typeface="Times New Roman" charset="0"/>
                <a:ea typeface="宋体" charset="0"/>
                <a:cs typeface="Times New Roman" charset="0"/>
              </a:rPr>
              <a:t> </a:t>
            </a:r>
            <a:r>
              <a:rPr kumimoji="0" lang="en-US" altLang="zh-CN" sz="2000" cap="none" dirty="0" smtClean="0">
                <a:latin typeface="Times New Roman" charset="0"/>
                <a:ea typeface="宋体" charset="0"/>
                <a:cs typeface="Times New Roman" charset="0"/>
              </a:rPr>
              <a:t>Residents,</a:t>
            </a:r>
            <a:r>
              <a:rPr kumimoji="0" lang="zh-CN" altLang="en-US" sz="2000" cap="none" dirty="0" smtClean="0">
                <a:latin typeface="Times New Roman" charset="0"/>
                <a:ea typeface="宋体" charset="0"/>
                <a:cs typeface="Times New Roman" charset="0"/>
              </a:rPr>
              <a:t> </a:t>
            </a:r>
            <a:r>
              <a:rPr kumimoji="0" lang="en-US" altLang="zh-CN" sz="2000" cap="none" dirty="0" smtClean="0">
                <a:latin typeface="Times New Roman" charset="0"/>
                <a:ea typeface="宋体" charset="0"/>
                <a:cs typeface="Times New Roman" charset="0"/>
              </a:rPr>
              <a:t>2010-2014</a:t>
            </a:r>
            <a:r>
              <a:rPr kumimoji="0" lang="en-US" altLang="zh-CN" sz="2000" b="0" cap="none" dirty="0" smtClean="0">
                <a:latin typeface="Times New Roman" charset="0"/>
                <a:ea typeface="宋体" charset="0"/>
                <a:cs typeface="Times New Roman" charset="0"/>
              </a:rPr>
              <a:t> </a:t>
            </a:r>
            <a:endParaRPr kumimoji="0" lang="zh-CN" altLang="en-US" sz="1600" b="0" cap="none" dirty="0">
              <a:latin typeface="Times New Roman" charset="0"/>
              <a:ea typeface="宋体" charset="0"/>
              <a:cs typeface="Times New Roman" charset="0"/>
            </a:endParaRPr>
          </a:p>
        </p:txBody>
      </p:sp>
      <p:sp>
        <p:nvSpPr>
          <p:cNvPr id="31790" name="标题 1"/>
          <p:cNvSpPr txBox="1">
            <a:spLocks/>
          </p:cNvSpPr>
          <p:nvPr/>
        </p:nvSpPr>
        <p:spPr bwMode="auto">
          <a:xfrm>
            <a:off x="468313" y="188913"/>
            <a:ext cx="763270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Calibri" charset="0"/>
                <a:ea typeface="宋体" charset="0"/>
                <a:cs typeface="Arial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Font typeface="Arial" charset="0"/>
              <a:defRPr kumimoji="1" sz="2400"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Font typeface="Arial" charset="0"/>
              <a:defRPr kumimoji="1" sz="2400"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Font typeface="Arial" charset="0"/>
              <a:defRPr kumimoji="1" sz="2400"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Font typeface="Arial" charset="0"/>
              <a:defRPr kumimoji="1" sz="2400"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9pPr>
          </a:lstStyle>
          <a:p>
            <a:pPr algn="ctr" eaLnBrk="0" hangingPunct="0"/>
            <a:r>
              <a:rPr kumimoji="0" lang="zh-CN" altLang="en-US" b="1" dirty="0">
                <a:latin typeface="Times New Roman" charset="0"/>
                <a:cs typeface="Times New Roman" charset="0"/>
              </a:rPr>
              <a:t>养老保险待遇水平不断提</a:t>
            </a:r>
            <a:r>
              <a:rPr kumimoji="0" lang="zh-CN" altLang="en-US" b="1" dirty="0" smtClean="0">
                <a:latin typeface="Times New Roman" charset="0"/>
                <a:cs typeface="Times New Roman" charset="0"/>
              </a:rPr>
              <a:t>高</a:t>
            </a:r>
            <a:endParaRPr kumimoji="0" lang="en-US" altLang="zh-CN" b="1" dirty="0" smtClean="0">
              <a:latin typeface="Times New Roman" charset="0"/>
              <a:cs typeface="Times New Roman" charset="0"/>
            </a:endParaRPr>
          </a:p>
          <a:p>
            <a:pPr algn="ctr" eaLnBrk="0" hangingPunct="0"/>
            <a:r>
              <a:rPr kumimoji="0" lang="en-US" altLang="zh-CN" b="1" dirty="0" smtClean="0">
                <a:latin typeface="Times New Roman" charset="0"/>
                <a:cs typeface="Times New Roman" charset="0"/>
              </a:rPr>
              <a:t>Benefit</a:t>
            </a:r>
            <a:r>
              <a:rPr kumimoji="0" lang="zh-CN" altLang="en-US" b="1" dirty="0" smtClean="0">
                <a:latin typeface="Times New Roman" charset="0"/>
                <a:cs typeface="Times New Roman" charset="0"/>
              </a:rPr>
              <a:t> </a:t>
            </a:r>
            <a:r>
              <a:rPr kumimoji="0" lang="en-US" altLang="zh-CN" b="1" dirty="0" smtClean="0">
                <a:latin typeface="Times New Roman" charset="0"/>
                <a:cs typeface="Times New Roman" charset="0"/>
              </a:rPr>
              <a:t>of</a:t>
            </a:r>
            <a:r>
              <a:rPr kumimoji="0" lang="zh-CN" altLang="en-US" b="1" dirty="0" smtClean="0">
                <a:latin typeface="Times New Roman" charset="0"/>
                <a:cs typeface="Times New Roman" charset="0"/>
              </a:rPr>
              <a:t> </a:t>
            </a:r>
            <a:r>
              <a:rPr kumimoji="0" lang="en-US" altLang="zh-CN" b="1" dirty="0" smtClean="0">
                <a:latin typeface="Times New Roman" charset="0"/>
                <a:cs typeface="Times New Roman" charset="0"/>
              </a:rPr>
              <a:t>Old</a:t>
            </a:r>
            <a:r>
              <a:rPr kumimoji="0" lang="zh-CN" altLang="en-US" b="1" dirty="0" smtClean="0">
                <a:latin typeface="Times New Roman" charset="0"/>
                <a:cs typeface="Times New Roman" charset="0"/>
              </a:rPr>
              <a:t> </a:t>
            </a:r>
            <a:r>
              <a:rPr kumimoji="0" lang="en-US" altLang="zh-CN" b="1" dirty="0" smtClean="0">
                <a:latin typeface="Times New Roman" charset="0"/>
                <a:cs typeface="Times New Roman" charset="0"/>
              </a:rPr>
              <a:t>Age</a:t>
            </a:r>
            <a:r>
              <a:rPr kumimoji="0" lang="zh-CN" altLang="en-US" b="1" dirty="0" smtClean="0">
                <a:latin typeface="Times New Roman" charset="0"/>
                <a:cs typeface="Times New Roman" charset="0"/>
              </a:rPr>
              <a:t> </a:t>
            </a:r>
            <a:r>
              <a:rPr kumimoji="0" lang="en-US" altLang="zh-CN" b="1" dirty="0" smtClean="0">
                <a:latin typeface="Times New Roman" charset="0"/>
                <a:cs typeface="Times New Roman" charset="0"/>
              </a:rPr>
              <a:t>Pension</a:t>
            </a:r>
            <a:r>
              <a:rPr kumimoji="0" lang="zh-CN" altLang="en-US" b="1" dirty="0" smtClean="0">
                <a:latin typeface="Times New Roman" charset="0"/>
                <a:cs typeface="Times New Roman" charset="0"/>
              </a:rPr>
              <a:t> </a:t>
            </a:r>
            <a:r>
              <a:rPr kumimoji="0" lang="en-US" altLang="zh-CN" b="1" dirty="0" smtClean="0">
                <a:latin typeface="Times New Roman" charset="0"/>
                <a:cs typeface="Times New Roman" charset="0"/>
              </a:rPr>
              <a:t>is</a:t>
            </a:r>
            <a:r>
              <a:rPr kumimoji="0" lang="zh-CN" altLang="en-US" b="1" dirty="0" smtClean="0">
                <a:latin typeface="Times New Roman" charset="0"/>
                <a:cs typeface="Times New Roman" charset="0"/>
              </a:rPr>
              <a:t> </a:t>
            </a:r>
            <a:r>
              <a:rPr kumimoji="0" lang="en-US" altLang="zh-CN" b="1" dirty="0" smtClean="0">
                <a:latin typeface="Times New Roman" charset="0"/>
                <a:cs typeface="Times New Roman" charset="0"/>
              </a:rPr>
              <a:t>Increasing. </a:t>
            </a:r>
            <a:endParaRPr kumimoji="0" lang="zh-CN" altLang="en-US" sz="1800" b="1" dirty="0">
              <a:latin typeface="Times New Roman" charset="0"/>
              <a:cs typeface="Times New Roman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Espace réservé du contenu 2"/>
          <p:cNvSpPr>
            <a:spLocks noGrp="1" noChangeArrowheads="1"/>
          </p:cNvSpPr>
          <p:nvPr>
            <p:ph idx="1"/>
          </p:nvPr>
        </p:nvSpPr>
        <p:spPr>
          <a:xfrm>
            <a:off x="395288" y="476672"/>
            <a:ext cx="8291512" cy="4708525"/>
          </a:xfrm>
        </p:spPr>
        <p:txBody>
          <a:bodyPr/>
          <a:lstStyle/>
          <a:p>
            <a:pPr marL="0" indent="0" algn="ctr">
              <a:buFont typeface="Arial" charset="0"/>
              <a:buNone/>
            </a:pPr>
            <a:r>
              <a:rPr kumimoji="0" lang="zh-CN" altLang="en-US" sz="2800" b="1" dirty="0">
                <a:solidFill>
                  <a:srgbClr val="7030A0"/>
                </a:solidFill>
                <a:latin typeface="Times New Roman" charset="0"/>
                <a:ea typeface="宋体" charset="0"/>
                <a:cs typeface="Times New Roman" charset="0"/>
              </a:rPr>
              <a:t>结论（一</a:t>
            </a:r>
            <a:r>
              <a:rPr kumimoji="0" lang="zh-CN" altLang="en-US" sz="2800" b="1" dirty="0" smtClean="0">
                <a:solidFill>
                  <a:srgbClr val="7030A0"/>
                </a:solidFill>
                <a:latin typeface="Times New Roman" charset="0"/>
                <a:ea typeface="宋体" charset="0"/>
                <a:cs typeface="Times New Roman" charset="0"/>
              </a:rPr>
              <a:t>） </a:t>
            </a:r>
            <a:r>
              <a:rPr kumimoji="0" lang="en-US" altLang="zh-CN" sz="2800" b="1" dirty="0" smtClean="0">
                <a:solidFill>
                  <a:srgbClr val="7030A0"/>
                </a:solidFill>
                <a:latin typeface="Times New Roman" charset="0"/>
                <a:ea typeface="宋体" charset="0"/>
                <a:cs typeface="Times New Roman" charset="0"/>
              </a:rPr>
              <a:t>Conclusion</a:t>
            </a:r>
            <a:r>
              <a:rPr kumimoji="0" lang="zh-CN" altLang="en-US" sz="2800" b="1" dirty="0" smtClean="0">
                <a:solidFill>
                  <a:srgbClr val="7030A0"/>
                </a:solidFill>
                <a:latin typeface="Times New Roman" charset="0"/>
                <a:ea typeface="宋体" charset="0"/>
                <a:cs typeface="Times New Roman" charset="0"/>
              </a:rPr>
              <a:t> </a:t>
            </a:r>
            <a:r>
              <a:rPr kumimoji="0" lang="en-US" altLang="zh-CN" sz="2800" b="1" dirty="0" smtClean="0">
                <a:solidFill>
                  <a:srgbClr val="7030A0"/>
                </a:solidFill>
                <a:latin typeface="Times New Roman" charset="0"/>
                <a:ea typeface="宋体" charset="0"/>
                <a:cs typeface="Times New Roman" charset="0"/>
              </a:rPr>
              <a:t>1</a:t>
            </a:r>
            <a:r>
              <a:rPr kumimoji="0" lang="zh-CN" altLang="en-US" sz="2800" b="1" dirty="0" smtClean="0">
                <a:solidFill>
                  <a:srgbClr val="7030A0"/>
                </a:solidFill>
                <a:latin typeface="Times New Roman" charset="0"/>
                <a:ea typeface="宋体" charset="0"/>
                <a:cs typeface="Times New Roman" charset="0"/>
              </a:rPr>
              <a:t> </a:t>
            </a:r>
            <a:endParaRPr kumimoji="0" lang="en-US" altLang="zh-CN" sz="2800" b="1" dirty="0">
              <a:solidFill>
                <a:srgbClr val="7030A0"/>
              </a:solidFill>
              <a:latin typeface="Times New Roman" charset="0"/>
              <a:ea typeface="宋体" charset="0"/>
              <a:cs typeface="Times New Roman" charset="0"/>
            </a:endParaRPr>
          </a:p>
          <a:p>
            <a:pPr marL="0" indent="0" algn="ctr">
              <a:buFont typeface="Arial" charset="0"/>
              <a:buNone/>
            </a:pPr>
            <a:endParaRPr kumimoji="0" lang="en-US" altLang="zh-CN" sz="2800" b="1" dirty="0">
              <a:solidFill>
                <a:srgbClr val="7030A0"/>
              </a:solidFill>
              <a:latin typeface="Times New Roman" charset="0"/>
              <a:ea typeface="宋体" charset="0"/>
              <a:cs typeface="Times New Roman" charset="0"/>
            </a:endParaRPr>
          </a:p>
          <a:p>
            <a:pPr marL="0" indent="0">
              <a:buFont typeface="Arial" charset="0"/>
              <a:buNone/>
            </a:pPr>
            <a:r>
              <a:rPr kumimoji="0" lang="zh-CN" altLang="en-US" sz="2000" b="1" dirty="0">
                <a:solidFill>
                  <a:srgbClr val="7030A0"/>
                </a:solidFill>
                <a:latin typeface="Times New Roman" charset="0"/>
                <a:ea typeface="宋体" charset="0"/>
                <a:cs typeface="Times New Roman" charset="0"/>
              </a:rPr>
              <a:t>公平性的目标之一：实现全民覆盖，满足基本的替代率目标</a:t>
            </a:r>
            <a:r>
              <a:rPr kumimoji="0" lang="zh-CN" altLang="en-US" sz="2000" b="1" dirty="0" smtClean="0">
                <a:solidFill>
                  <a:srgbClr val="7030A0"/>
                </a:solidFill>
                <a:latin typeface="Times New Roman" charset="0"/>
                <a:ea typeface="宋体" charset="0"/>
                <a:cs typeface="Times New Roman" charset="0"/>
              </a:rPr>
              <a:t>要求</a:t>
            </a:r>
            <a:endParaRPr kumimoji="0" lang="en-US" altLang="zh-CN" sz="2000" b="1" dirty="0" smtClean="0">
              <a:solidFill>
                <a:srgbClr val="7030A0"/>
              </a:solidFill>
              <a:latin typeface="Times New Roman" charset="0"/>
              <a:ea typeface="宋体" charset="0"/>
              <a:cs typeface="Times New Roman" charset="0"/>
            </a:endParaRPr>
          </a:p>
          <a:p>
            <a:pPr marL="0" indent="0">
              <a:buFont typeface="Arial" charset="0"/>
              <a:buNone/>
            </a:pPr>
            <a:r>
              <a:rPr kumimoji="0" lang="en-US" altLang="zh-CN" sz="2000" b="1" dirty="0" smtClean="0">
                <a:solidFill>
                  <a:srgbClr val="7030A0"/>
                </a:solidFill>
                <a:latin typeface="Times New Roman" charset="0"/>
                <a:ea typeface="宋体" charset="0"/>
                <a:cs typeface="Times New Roman" charset="0"/>
              </a:rPr>
              <a:t> 1</a:t>
            </a:r>
            <a:r>
              <a:rPr kumimoji="0" lang="en-US" altLang="zh-CN" sz="2000" b="1" baseline="30000" dirty="0" smtClean="0">
                <a:solidFill>
                  <a:srgbClr val="7030A0"/>
                </a:solidFill>
                <a:latin typeface="Times New Roman" charset="0"/>
                <a:ea typeface="宋体" charset="0"/>
                <a:cs typeface="Times New Roman" charset="0"/>
              </a:rPr>
              <a:t>st</a:t>
            </a:r>
            <a:r>
              <a:rPr kumimoji="0" lang="zh-CN" altLang="en-US" sz="2000" b="1" baseline="30000" dirty="0" smtClean="0">
                <a:solidFill>
                  <a:srgbClr val="7030A0"/>
                </a:solidFill>
                <a:latin typeface="Times New Roman" charset="0"/>
                <a:ea typeface="宋体" charset="0"/>
                <a:cs typeface="Times New Roman" charset="0"/>
              </a:rPr>
              <a:t> </a:t>
            </a:r>
            <a:r>
              <a:rPr kumimoji="0" lang="en-US" altLang="zh-CN" sz="2000" b="1" dirty="0" smtClean="0">
                <a:solidFill>
                  <a:srgbClr val="7030A0"/>
                </a:solidFill>
                <a:latin typeface="Times New Roman" charset="0"/>
                <a:ea typeface="宋体" charset="0"/>
                <a:cs typeface="Times New Roman" charset="0"/>
              </a:rPr>
              <a:t>Objective of Fairness</a:t>
            </a:r>
            <a:r>
              <a:rPr kumimoji="0" lang="zh-CN" altLang="en-US" sz="2000" b="1" dirty="0" smtClean="0">
                <a:solidFill>
                  <a:srgbClr val="7030A0"/>
                </a:solidFill>
                <a:latin typeface="Times New Roman" charset="0"/>
                <a:ea typeface="宋体" charset="0"/>
                <a:cs typeface="Times New Roman" charset="0"/>
              </a:rPr>
              <a:t>: </a:t>
            </a:r>
            <a:r>
              <a:rPr kumimoji="0" lang="en-US" altLang="zh-CN" sz="2000" b="1" dirty="0" smtClean="0">
                <a:solidFill>
                  <a:srgbClr val="7030A0"/>
                </a:solidFill>
                <a:latin typeface="Times New Roman" charset="0"/>
                <a:ea typeface="宋体" charset="0"/>
                <a:cs typeface="Times New Roman" charset="0"/>
              </a:rPr>
              <a:t>full</a:t>
            </a:r>
            <a:r>
              <a:rPr kumimoji="0" lang="zh-CN" altLang="en-US" sz="2000" b="1" dirty="0" smtClean="0">
                <a:solidFill>
                  <a:srgbClr val="7030A0"/>
                </a:solidFill>
                <a:latin typeface="Times New Roman" charset="0"/>
                <a:ea typeface="宋体" charset="0"/>
                <a:cs typeface="Times New Roman" charset="0"/>
              </a:rPr>
              <a:t> </a:t>
            </a:r>
            <a:r>
              <a:rPr kumimoji="0" lang="en-US" altLang="zh-CN" sz="2000" b="1" dirty="0" smtClean="0">
                <a:solidFill>
                  <a:srgbClr val="7030A0"/>
                </a:solidFill>
                <a:latin typeface="Times New Roman" charset="0"/>
                <a:ea typeface="宋体" charset="0"/>
                <a:cs typeface="Times New Roman" charset="0"/>
              </a:rPr>
              <a:t>coverage</a:t>
            </a:r>
            <a:r>
              <a:rPr kumimoji="0" lang="zh-CN" altLang="en-US" sz="2000" b="1" dirty="0" smtClean="0">
                <a:solidFill>
                  <a:srgbClr val="7030A0"/>
                </a:solidFill>
                <a:latin typeface="Times New Roman" charset="0"/>
                <a:ea typeface="宋体" charset="0"/>
                <a:cs typeface="Times New Roman" charset="0"/>
              </a:rPr>
              <a:t> </a:t>
            </a:r>
            <a:r>
              <a:rPr kumimoji="0" lang="en-US" altLang="zh-CN" sz="2000" b="1" dirty="0" smtClean="0">
                <a:solidFill>
                  <a:srgbClr val="7030A0"/>
                </a:solidFill>
                <a:latin typeface="Times New Roman" charset="0"/>
                <a:ea typeface="宋体" charset="0"/>
                <a:cs typeface="Times New Roman" charset="0"/>
              </a:rPr>
              <a:t>and</a:t>
            </a:r>
            <a:r>
              <a:rPr kumimoji="0" lang="zh-CN" altLang="en-US" sz="2000" b="1" dirty="0" smtClean="0">
                <a:solidFill>
                  <a:srgbClr val="7030A0"/>
                </a:solidFill>
                <a:latin typeface="Times New Roman" charset="0"/>
                <a:ea typeface="宋体" charset="0"/>
                <a:cs typeface="Times New Roman" charset="0"/>
              </a:rPr>
              <a:t> </a:t>
            </a:r>
            <a:r>
              <a:rPr kumimoji="0" lang="en-US" altLang="zh-CN" sz="2000" b="1" dirty="0" smtClean="0">
                <a:solidFill>
                  <a:srgbClr val="7030A0"/>
                </a:solidFill>
                <a:latin typeface="Times New Roman" charset="0"/>
                <a:ea typeface="宋体" charset="0"/>
                <a:cs typeface="Times New Roman" charset="0"/>
              </a:rPr>
              <a:t>acceptable</a:t>
            </a:r>
            <a:r>
              <a:rPr kumimoji="0" lang="zh-CN" altLang="en-US" sz="2000" b="1" dirty="0" smtClean="0">
                <a:solidFill>
                  <a:srgbClr val="7030A0"/>
                </a:solidFill>
                <a:latin typeface="Times New Roman" charset="0"/>
                <a:ea typeface="宋体" charset="0"/>
                <a:cs typeface="Times New Roman" charset="0"/>
              </a:rPr>
              <a:t> </a:t>
            </a:r>
            <a:r>
              <a:rPr kumimoji="0" lang="en-US" altLang="zh-CN" sz="2000" b="1" dirty="0" smtClean="0">
                <a:solidFill>
                  <a:srgbClr val="7030A0"/>
                </a:solidFill>
                <a:latin typeface="Times New Roman" charset="0"/>
                <a:ea typeface="宋体" charset="0"/>
                <a:cs typeface="Times New Roman" charset="0"/>
              </a:rPr>
              <a:t>replacement</a:t>
            </a:r>
            <a:r>
              <a:rPr kumimoji="0" lang="zh-CN" altLang="en-US" sz="2000" b="1" dirty="0" smtClean="0">
                <a:solidFill>
                  <a:srgbClr val="7030A0"/>
                </a:solidFill>
                <a:latin typeface="Times New Roman" charset="0"/>
                <a:ea typeface="宋体" charset="0"/>
                <a:cs typeface="Times New Roman" charset="0"/>
              </a:rPr>
              <a:t> </a:t>
            </a:r>
            <a:r>
              <a:rPr kumimoji="0" lang="en-US" altLang="zh-CN" sz="2000" b="1" dirty="0" smtClean="0">
                <a:solidFill>
                  <a:srgbClr val="7030A0"/>
                </a:solidFill>
                <a:latin typeface="Times New Roman" charset="0"/>
                <a:ea typeface="宋体" charset="0"/>
                <a:cs typeface="Times New Roman" charset="0"/>
              </a:rPr>
              <a:t>(according</a:t>
            </a:r>
            <a:r>
              <a:rPr kumimoji="0" lang="zh-CN" altLang="en-US" sz="2000" b="1" dirty="0" smtClean="0">
                <a:solidFill>
                  <a:srgbClr val="7030A0"/>
                </a:solidFill>
                <a:latin typeface="Times New Roman" charset="0"/>
                <a:ea typeface="宋体" charset="0"/>
                <a:cs typeface="Times New Roman" charset="0"/>
              </a:rPr>
              <a:t> </a:t>
            </a:r>
            <a:r>
              <a:rPr kumimoji="0" lang="en-US" altLang="zh-CN" sz="2000" b="1" dirty="0" smtClean="0">
                <a:solidFill>
                  <a:srgbClr val="7030A0"/>
                </a:solidFill>
                <a:latin typeface="Times New Roman" charset="0"/>
                <a:ea typeface="宋体" charset="0"/>
                <a:cs typeface="Times New Roman" charset="0"/>
              </a:rPr>
              <a:t>to</a:t>
            </a:r>
            <a:r>
              <a:rPr kumimoji="0" lang="zh-CN" altLang="en-US" sz="2000" b="1" dirty="0" smtClean="0">
                <a:solidFill>
                  <a:srgbClr val="7030A0"/>
                </a:solidFill>
                <a:latin typeface="Times New Roman" charset="0"/>
                <a:ea typeface="宋体" charset="0"/>
                <a:cs typeface="Times New Roman" charset="0"/>
              </a:rPr>
              <a:t> </a:t>
            </a:r>
            <a:r>
              <a:rPr kumimoji="0" lang="en-US" altLang="zh-CN" sz="2000" b="1" dirty="0" smtClean="0">
                <a:solidFill>
                  <a:srgbClr val="7030A0"/>
                </a:solidFill>
                <a:latin typeface="Times New Roman" charset="0"/>
                <a:ea typeface="宋体" charset="0"/>
                <a:cs typeface="Times New Roman" charset="0"/>
              </a:rPr>
              <a:t>certain</a:t>
            </a:r>
            <a:r>
              <a:rPr kumimoji="0" lang="zh-CN" altLang="en-US" sz="2000" b="1" dirty="0" smtClean="0">
                <a:solidFill>
                  <a:srgbClr val="7030A0"/>
                </a:solidFill>
                <a:latin typeface="Times New Roman" charset="0"/>
                <a:ea typeface="宋体" charset="0"/>
                <a:cs typeface="Times New Roman" charset="0"/>
              </a:rPr>
              <a:t> </a:t>
            </a:r>
            <a:r>
              <a:rPr kumimoji="0" lang="en-US" altLang="zh-CN" sz="2000" b="1" dirty="0" smtClean="0">
                <a:solidFill>
                  <a:srgbClr val="7030A0"/>
                </a:solidFill>
                <a:latin typeface="Times New Roman" charset="0"/>
                <a:ea typeface="宋体" charset="0"/>
                <a:cs typeface="Times New Roman" charset="0"/>
              </a:rPr>
              <a:t>objectives)</a:t>
            </a:r>
            <a:endParaRPr kumimoji="0" lang="en-US" altLang="zh-CN" sz="2000" b="1" dirty="0">
              <a:solidFill>
                <a:srgbClr val="254061"/>
              </a:solidFill>
              <a:latin typeface="Times New Roman" charset="0"/>
              <a:ea typeface="宋体" charset="0"/>
              <a:cs typeface="Times New Roman" charset="0"/>
            </a:endParaRPr>
          </a:p>
          <a:p>
            <a:pPr marL="0" indent="0">
              <a:buFont typeface="Arial" charset="0"/>
              <a:buNone/>
            </a:pPr>
            <a:endParaRPr kumimoji="0" lang="en-US" altLang="zh-CN" sz="2000" b="1" dirty="0">
              <a:solidFill>
                <a:srgbClr val="254061"/>
              </a:solidFill>
              <a:latin typeface="Times New Roman" charset="0"/>
              <a:ea typeface="宋体" charset="0"/>
              <a:cs typeface="Times New Roman" charset="0"/>
            </a:endParaRPr>
          </a:p>
          <a:p>
            <a:pPr marL="0" indent="0">
              <a:buFont typeface="Arial" charset="0"/>
              <a:buNone/>
            </a:pPr>
            <a:r>
              <a:rPr kumimoji="0" lang="zh-CN" altLang="en-US" sz="2000" b="1" dirty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建议一：“十三五”期间实行全民参保计划 ，进一步提高参保质量</a:t>
            </a:r>
            <a:endParaRPr kumimoji="0" lang="en-US" altLang="zh-CN" sz="2000" b="1" dirty="0">
              <a:solidFill>
                <a:srgbClr val="254061"/>
              </a:solidFill>
              <a:latin typeface="Times New Roman" charset="0"/>
              <a:ea typeface="宋体" charset="0"/>
              <a:cs typeface="Times New Roman" charset="0"/>
            </a:endParaRPr>
          </a:p>
          <a:p>
            <a:pPr marL="0" indent="0">
              <a:buFont typeface="Arial" charset="0"/>
              <a:buNone/>
            </a:pPr>
            <a:r>
              <a:rPr kumimoji="0" lang="en-US" altLang="zh-CN" sz="20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Suggestion</a:t>
            </a:r>
            <a:r>
              <a:rPr kumimoji="0" lang="zh-CN" altLang="en-US" sz="20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 </a:t>
            </a:r>
            <a:r>
              <a:rPr kumimoji="0" lang="en-US" altLang="zh-CN" sz="20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1:</a:t>
            </a:r>
            <a:r>
              <a:rPr kumimoji="0" lang="zh-CN" altLang="en-US" sz="20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 </a:t>
            </a:r>
            <a:r>
              <a:rPr kumimoji="0" lang="en-US" altLang="zh-CN" sz="20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Encouraging</a:t>
            </a:r>
            <a:r>
              <a:rPr kumimoji="0" lang="zh-CN" altLang="en-US" sz="20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 </a:t>
            </a:r>
            <a:r>
              <a:rPr kumimoji="0" lang="en-US" altLang="zh-CN" sz="2000" b="1" dirty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f</a:t>
            </a:r>
            <a:r>
              <a:rPr kumimoji="0" lang="en-US" altLang="zh-CN" sz="20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ull</a:t>
            </a:r>
            <a:r>
              <a:rPr kumimoji="0" lang="zh-CN" altLang="en-US" sz="20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 </a:t>
            </a:r>
            <a:r>
              <a:rPr kumimoji="0" lang="en-US" altLang="zh-CN" sz="2000" b="1" dirty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p</a:t>
            </a:r>
            <a:r>
              <a:rPr kumimoji="0" lang="en-US" altLang="zh-CN" sz="20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articipation</a:t>
            </a:r>
            <a:r>
              <a:rPr kumimoji="0" lang="zh-CN" altLang="en-US" sz="20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 </a:t>
            </a:r>
            <a:r>
              <a:rPr kumimoji="0" lang="en-US" altLang="zh-CN" sz="20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during</a:t>
            </a:r>
            <a:r>
              <a:rPr kumimoji="0" lang="zh-CN" altLang="en-US" sz="20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 </a:t>
            </a:r>
            <a:r>
              <a:rPr kumimoji="0" lang="en-US" altLang="zh-CN" sz="20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the</a:t>
            </a:r>
            <a:r>
              <a:rPr kumimoji="0" lang="zh-CN" altLang="en-US" sz="20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 </a:t>
            </a:r>
            <a:r>
              <a:rPr kumimoji="0" lang="en-US" altLang="zh-CN" sz="20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13</a:t>
            </a:r>
            <a:r>
              <a:rPr kumimoji="0" lang="en-US" altLang="zh-CN" sz="2000" b="1" baseline="30000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th</a:t>
            </a:r>
            <a:r>
              <a:rPr kumimoji="0" lang="zh-CN" altLang="en-US" sz="20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 </a:t>
            </a:r>
            <a:r>
              <a:rPr kumimoji="0" lang="en-US" altLang="zh-CN" sz="20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Five-Year</a:t>
            </a:r>
            <a:r>
              <a:rPr kumimoji="0" lang="zh-CN" altLang="en-US" sz="20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 </a:t>
            </a:r>
            <a:r>
              <a:rPr kumimoji="0" lang="en-US" altLang="zh-CN" sz="20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Plan</a:t>
            </a:r>
            <a:r>
              <a:rPr kumimoji="0" lang="zh-CN" altLang="en-US" sz="20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 </a:t>
            </a:r>
            <a:r>
              <a:rPr kumimoji="0" lang="en-US" altLang="zh-CN" sz="20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period</a:t>
            </a:r>
            <a:r>
              <a:rPr kumimoji="0" lang="zh-CN" altLang="en-US" sz="20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 </a:t>
            </a:r>
            <a:r>
              <a:rPr kumimoji="0" lang="en-US" altLang="zh-CN" sz="20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and</a:t>
            </a:r>
            <a:r>
              <a:rPr kumimoji="0" lang="zh-CN" altLang="en-US" sz="20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 </a:t>
            </a:r>
            <a:r>
              <a:rPr kumimoji="0" lang="en-US" altLang="zh-CN" sz="20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improving</a:t>
            </a:r>
            <a:r>
              <a:rPr kumimoji="0" lang="zh-CN" altLang="en-US" sz="20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 </a:t>
            </a:r>
            <a:r>
              <a:rPr kumimoji="0" lang="en-US" altLang="zh-CN" sz="20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the</a:t>
            </a:r>
            <a:r>
              <a:rPr kumimoji="0" lang="zh-CN" altLang="en-US" sz="20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 </a:t>
            </a:r>
            <a:r>
              <a:rPr kumimoji="0" lang="en-US" altLang="zh-CN" sz="20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quality</a:t>
            </a:r>
            <a:r>
              <a:rPr kumimoji="0" lang="zh-CN" altLang="en-US" sz="20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 </a:t>
            </a:r>
            <a:r>
              <a:rPr kumimoji="0" lang="en-US" altLang="zh-CN" sz="20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of</a:t>
            </a:r>
            <a:r>
              <a:rPr kumimoji="0" lang="zh-CN" altLang="en-US" sz="20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 </a:t>
            </a:r>
            <a:r>
              <a:rPr kumimoji="0" lang="en-US" altLang="zh-CN" sz="20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participation.</a:t>
            </a:r>
            <a:r>
              <a:rPr kumimoji="0" lang="zh-CN" altLang="en-US" sz="20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 </a:t>
            </a:r>
            <a:endParaRPr kumimoji="0" lang="en-US" altLang="zh-CN" sz="2000" b="1" dirty="0" smtClean="0">
              <a:solidFill>
                <a:srgbClr val="254061"/>
              </a:solidFill>
              <a:latin typeface="Times New Roman" charset="0"/>
              <a:ea typeface="宋体" charset="0"/>
              <a:cs typeface="Times New Roman" charset="0"/>
            </a:endParaRPr>
          </a:p>
          <a:p>
            <a:pPr marL="0" indent="0">
              <a:buFont typeface="Arial" charset="0"/>
              <a:buNone/>
            </a:pPr>
            <a:endParaRPr kumimoji="0" lang="en-US" altLang="zh-CN" sz="2000" b="1" dirty="0">
              <a:solidFill>
                <a:srgbClr val="254061"/>
              </a:solidFill>
              <a:latin typeface="Times New Roman" charset="0"/>
              <a:ea typeface="宋体" charset="0"/>
              <a:cs typeface="Times New Roman" charset="0"/>
            </a:endParaRPr>
          </a:p>
          <a:p>
            <a:pPr marL="0" indent="0">
              <a:buFont typeface="Arial" charset="0"/>
              <a:buNone/>
            </a:pPr>
            <a:r>
              <a:rPr kumimoji="0" lang="zh-CN" altLang="en-US" sz="2000" b="1" dirty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建议二：建立制度化的待遇调整机制，进一步提高城乡居民养老保险待遇</a:t>
            </a:r>
            <a:r>
              <a:rPr kumimoji="0" lang="zh-CN" altLang="en-US" sz="20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水平</a:t>
            </a:r>
            <a:endParaRPr kumimoji="0" lang="en-US" altLang="zh-CN" sz="2000" b="1" dirty="0" smtClean="0">
              <a:solidFill>
                <a:srgbClr val="254061"/>
              </a:solidFill>
              <a:latin typeface="Times New Roman" charset="0"/>
              <a:ea typeface="宋体" charset="0"/>
              <a:cs typeface="Times New Roman" charset="0"/>
            </a:endParaRPr>
          </a:p>
          <a:p>
            <a:pPr marL="0" indent="0">
              <a:buFont typeface="Arial" charset="0"/>
              <a:buNone/>
            </a:pPr>
            <a:r>
              <a:rPr kumimoji="0" lang="en-US" altLang="zh-CN" sz="20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Suggestion</a:t>
            </a:r>
            <a:r>
              <a:rPr kumimoji="0" lang="zh-CN" altLang="en-US" sz="20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 </a:t>
            </a:r>
            <a:r>
              <a:rPr kumimoji="0" lang="en-US" altLang="zh-CN" sz="20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2</a:t>
            </a:r>
            <a:r>
              <a:rPr kumimoji="0" lang="zh-CN" altLang="en-US" sz="20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: </a:t>
            </a:r>
            <a:r>
              <a:rPr kumimoji="0" lang="en-US" altLang="zh-CN" sz="20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Setting</a:t>
            </a:r>
            <a:r>
              <a:rPr kumimoji="0" lang="zh-CN" altLang="en-US" sz="20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 </a:t>
            </a:r>
            <a:r>
              <a:rPr kumimoji="0" lang="en-US" altLang="zh-CN" sz="20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up</a:t>
            </a:r>
            <a:r>
              <a:rPr kumimoji="0" lang="zh-CN" altLang="en-US" sz="20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 </a:t>
            </a:r>
            <a:r>
              <a:rPr kumimoji="0" lang="en-US" altLang="zh-CN" sz="20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institutionalized</a:t>
            </a:r>
            <a:r>
              <a:rPr kumimoji="0" lang="zh-CN" altLang="en-US" sz="20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 </a:t>
            </a:r>
            <a:r>
              <a:rPr kumimoji="0" lang="en-US" altLang="zh-CN" sz="20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benefit</a:t>
            </a:r>
            <a:r>
              <a:rPr kumimoji="0" lang="zh-CN" altLang="en-US" sz="20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 </a:t>
            </a:r>
            <a:r>
              <a:rPr kumimoji="0" lang="en-US" altLang="zh-CN" sz="20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adjustment</a:t>
            </a:r>
            <a:r>
              <a:rPr kumimoji="0" lang="zh-CN" altLang="en-US" sz="20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 </a:t>
            </a:r>
            <a:r>
              <a:rPr kumimoji="0" lang="en-US" altLang="zh-CN" sz="20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mechanism</a:t>
            </a:r>
            <a:r>
              <a:rPr kumimoji="0" lang="zh-CN" altLang="en-US" sz="20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 </a:t>
            </a:r>
            <a:r>
              <a:rPr kumimoji="0" lang="en-US" altLang="zh-CN" sz="20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and</a:t>
            </a:r>
            <a:r>
              <a:rPr kumimoji="0" lang="zh-CN" altLang="en-US" sz="20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 </a:t>
            </a:r>
            <a:r>
              <a:rPr kumimoji="0" lang="en-US" altLang="zh-CN" sz="20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leveling</a:t>
            </a:r>
            <a:r>
              <a:rPr kumimoji="0" lang="zh-CN" altLang="en-US" sz="20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 </a:t>
            </a:r>
            <a:r>
              <a:rPr kumimoji="0" lang="en-US" altLang="zh-CN" sz="20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up</a:t>
            </a:r>
            <a:r>
              <a:rPr kumimoji="0" lang="zh-CN" altLang="en-US" sz="20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 </a:t>
            </a:r>
            <a:r>
              <a:rPr kumimoji="0" lang="en-US" altLang="zh-CN" sz="20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the</a:t>
            </a:r>
            <a:r>
              <a:rPr kumimoji="0" lang="zh-CN" altLang="en-US" sz="20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 </a:t>
            </a:r>
            <a:r>
              <a:rPr kumimoji="0" lang="en-US" altLang="zh-CN" sz="20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benefit</a:t>
            </a:r>
            <a:r>
              <a:rPr kumimoji="0" lang="zh-CN" altLang="en-US" sz="20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 </a:t>
            </a:r>
            <a:r>
              <a:rPr kumimoji="0" lang="en-US" altLang="zh-CN" sz="20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of</a:t>
            </a:r>
            <a:r>
              <a:rPr kumimoji="0" lang="zh-CN" altLang="en-US" sz="20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 </a:t>
            </a:r>
            <a:r>
              <a:rPr kumimoji="0" lang="en-US" altLang="zh-CN" sz="20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the</a:t>
            </a:r>
            <a:r>
              <a:rPr kumimoji="0" lang="zh-CN" altLang="en-US" sz="20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 </a:t>
            </a:r>
            <a:r>
              <a:rPr kumimoji="0" lang="en-US" altLang="zh-CN" sz="20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Old</a:t>
            </a:r>
            <a:r>
              <a:rPr kumimoji="0" lang="zh-CN" altLang="en-US" sz="20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 </a:t>
            </a:r>
            <a:r>
              <a:rPr kumimoji="0" lang="en-US" altLang="zh-CN" sz="20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Age</a:t>
            </a:r>
            <a:r>
              <a:rPr kumimoji="0" lang="zh-CN" altLang="en-US" sz="20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 </a:t>
            </a:r>
            <a:r>
              <a:rPr kumimoji="0" lang="en-US" altLang="zh-CN" sz="20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Insurance</a:t>
            </a:r>
            <a:r>
              <a:rPr kumimoji="0" lang="zh-CN" altLang="en-US" sz="20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 </a:t>
            </a:r>
            <a:r>
              <a:rPr kumimoji="0" lang="en-US" altLang="zh-CN" sz="20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for</a:t>
            </a:r>
            <a:r>
              <a:rPr kumimoji="0" lang="zh-CN" altLang="en-US" sz="20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 </a:t>
            </a:r>
            <a:r>
              <a:rPr kumimoji="0" lang="en-US" altLang="zh-CN" sz="20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Urban</a:t>
            </a:r>
            <a:r>
              <a:rPr kumimoji="0" lang="zh-CN" altLang="en-US" sz="20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 </a:t>
            </a:r>
            <a:r>
              <a:rPr kumimoji="0" lang="en-US" altLang="zh-CN" sz="20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and</a:t>
            </a:r>
            <a:r>
              <a:rPr kumimoji="0" lang="zh-CN" altLang="en-US" sz="20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 </a:t>
            </a:r>
            <a:r>
              <a:rPr kumimoji="0" lang="en-US" altLang="zh-CN" sz="20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Rural</a:t>
            </a:r>
            <a:r>
              <a:rPr kumimoji="0" lang="zh-CN" altLang="en-US" sz="20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 </a:t>
            </a:r>
            <a:r>
              <a:rPr kumimoji="0" lang="en-US" altLang="zh-CN" sz="20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Residents.</a:t>
            </a:r>
            <a:r>
              <a:rPr kumimoji="0" lang="zh-CN" altLang="en-US" sz="20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  </a:t>
            </a:r>
            <a:endParaRPr kumimoji="0" lang="en-US" altLang="zh-CN" sz="2000" b="1" dirty="0">
              <a:solidFill>
                <a:srgbClr val="254061"/>
              </a:solidFill>
              <a:latin typeface="Times New Roman" charset="0"/>
              <a:ea typeface="宋体" charset="0"/>
              <a:cs typeface="Times New Roman" charset="0"/>
            </a:endParaRPr>
          </a:p>
          <a:p>
            <a:pPr marL="0" indent="0">
              <a:buFont typeface="Arial" charset="0"/>
              <a:buNone/>
            </a:pPr>
            <a:r>
              <a:rPr kumimoji="0" lang="en-US" altLang="zh-CN" sz="2000" b="1" dirty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 </a:t>
            </a:r>
            <a:endParaRPr kumimoji="0" lang="zh-CN" altLang="en-US" sz="2000" dirty="0">
              <a:solidFill>
                <a:srgbClr val="254061"/>
              </a:solidFill>
              <a:latin typeface="Times New Roman" charset="0"/>
              <a:ea typeface="宋体" charset="0"/>
            </a:endParaRPr>
          </a:p>
          <a:p>
            <a:pPr marL="0" indent="0">
              <a:buFont typeface="Arial" charset="0"/>
              <a:buChar char="-"/>
            </a:pPr>
            <a:endParaRPr kumimoji="0" lang="en-US" altLang="zh-CN" sz="2000" dirty="0">
              <a:solidFill>
                <a:srgbClr val="254061"/>
              </a:solidFill>
              <a:latin typeface="Times New Roman" charset="0"/>
              <a:ea typeface="宋体" charset="0"/>
            </a:endParaRPr>
          </a:p>
          <a:p>
            <a:pPr marL="0" indent="0"/>
            <a:endParaRPr kumimoji="0" lang="en-US" altLang="zh-CN" sz="2000" dirty="0">
              <a:latin typeface="Calibri" charset="0"/>
              <a:ea typeface="宋体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标题 1"/>
          <p:cNvSpPr>
            <a:spLocks noGrp="1"/>
          </p:cNvSpPr>
          <p:nvPr>
            <p:ph type="title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/>
            <a:r>
              <a:rPr kumimoji="0" lang="zh-CN" altLang="en-US" sz="2800" b="1" dirty="0">
                <a:latin typeface="Calibri" charset="0"/>
                <a:ea typeface="宋体" charset="0"/>
              </a:rPr>
              <a:t>公平性</a:t>
            </a:r>
            <a:r>
              <a:rPr kumimoji="0" lang="zh-CN" altLang="en-US" sz="2800" b="1" dirty="0" smtClean="0">
                <a:latin typeface="Calibri" charset="0"/>
                <a:ea typeface="宋体" charset="0"/>
              </a:rPr>
              <a:t>与可支付性 </a:t>
            </a:r>
            <a:r>
              <a:rPr kumimoji="0" lang="en-US" altLang="zh-CN" sz="2800" b="1" dirty="0" smtClean="0">
                <a:latin typeface="Calibri" charset="0"/>
                <a:ea typeface="宋体" charset="0"/>
              </a:rPr>
              <a:t>Fairness</a:t>
            </a:r>
            <a:r>
              <a:rPr kumimoji="0" lang="zh-CN" altLang="en-US" sz="2800" b="1" dirty="0" smtClean="0">
                <a:latin typeface="Calibri" charset="0"/>
                <a:ea typeface="宋体" charset="0"/>
              </a:rPr>
              <a:t> </a:t>
            </a:r>
            <a:r>
              <a:rPr kumimoji="0" lang="en-US" altLang="zh-CN" sz="2800" b="1" dirty="0" smtClean="0">
                <a:latin typeface="Calibri" charset="0"/>
                <a:ea typeface="宋体" charset="0"/>
              </a:rPr>
              <a:t>and</a:t>
            </a:r>
            <a:r>
              <a:rPr kumimoji="0" lang="zh-CN" altLang="en-US" sz="2800" b="1" dirty="0" smtClean="0">
                <a:latin typeface="Calibri" charset="0"/>
                <a:ea typeface="宋体" charset="0"/>
              </a:rPr>
              <a:t> </a:t>
            </a:r>
            <a:r>
              <a:rPr kumimoji="0" lang="en-US" altLang="zh-CN" sz="2800" b="1" dirty="0" smtClean="0">
                <a:latin typeface="Calibri" charset="0"/>
                <a:ea typeface="宋体" charset="0"/>
              </a:rPr>
              <a:t>Affordability</a:t>
            </a:r>
            <a:endParaRPr kumimoji="0" lang="zh-CN" altLang="en-US" sz="2800" b="1" dirty="0">
              <a:latin typeface="Calibri" charset="0"/>
              <a:ea typeface="宋体" charset="0"/>
            </a:endParaRPr>
          </a:p>
        </p:txBody>
      </p:sp>
      <p:sp>
        <p:nvSpPr>
          <p:cNvPr id="33794" name="内容占位符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4525963"/>
          </a:xfrm>
        </p:spPr>
        <p:txBody>
          <a:bodyPr/>
          <a:lstStyle/>
          <a:p>
            <a:pPr>
              <a:buFont typeface="Wingdings" charset="0"/>
              <a:buChar char="Ø"/>
            </a:pPr>
            <a:r>
              <a:rPr kumimoji="0" lang="zh-CN" altLang="en-US" sz="2800" dirty="0">
                <a:solidFill>
                  <a:srgbClr val="002060"/>
                </a:solidFill>
                <a:latin typeface="Calibri" charset="0"/>
                <a:ea typeface="宋体" charset="0"/>
              </a:rPr>
              <a:t>社保缴费过高，</a:t>
            </a:r>
            <a:r>
              <a:rPr kumimoji="0" lang="zh-CN" altLang="en-US" sz="2800" dirty="0" smtClean="0">
                <a:solidFill>
                  <a:srgbClr val="002060"/>
                </a:solidFill>
                <a:latin typeface="Calibri" charset="0"/>
                <a:ea typeface="宋体" charset="0"/>
              </a:rPr>
              <a:t>带来企业和个人负担</a:t>
            </a:r>
            <a:endParaRPr kumimoji="0" lang="en-US" altLang="zh-CN" sz="2800" dirty="0" smtClean="0">
              <a:solidFill>
                <a:srgbClr val="002060"/>
              </a:solidFill>
              <a:latin typeface="Calibri" charset="0"/>
              <a:ea typeface="宋体" charset="0"/>
            </a:endParaRPr>
          </a:p>
          <a:p>
            <a:pPr>
              <a:buFont typeface="Wingdings" charset="0"/>
              <a:buChar char="Ø"/>
            </a:pPr>
            <a:r>
              <a:rPr kumimoji="0" lang="en-US" altLang="zh-CN" sz="2800" dirty="0" smtClean="0">
                <a:solidFill>
                  <a:srgbClr val="002060"/>
                </a:solidFill>
                <a:latin typeface="Calibri" charset="0"/>
                <a:ea typeface="宋体" charset="0"/>
              </a:rPr>
              <a:t>Contribution</a:t>
            </a:r>
            <a:r>
              <a:rPr kumimoji="0" lang="zh-CN" altLang="en-US" sz="2800" dirty="0" smtClean="0">
                <a:solidFill>
                  <a:srgbClr val="002060"/>
                </a:solidFill>
                <a:latin typeface="Calibri" charset="0"/>
                <a:ea typeface="宋体" charset="0"/>
              </a:rPr>
              <a:t> </a:t>
            </a:r>
            <a:r>
              <a:rPr kumimoji="0" lang="en-US" altLang="zh-CN" sz="2800" dirty="0" smtClean="0">
                <a:solidFill>
                  <a:srgbClr val="002060"/>
                </a:solidFill>
                <a:latin typeface="Calibri" charset="0"/>
                <a:ea typeface="宋体" charset="0"/>
              </a:rPr>
              <a:t>is</a:t>
            </a:r>
            <a:r>
              <a:rPr kumimoji="0" lang="zh-CN" altLang="en-US" sz="2800" dirty="0" smtClean="0">
                <a:solidFill>
                  <a:srgbClr val="002060"/>
                </a:solidFill>
                <a:latin typeface="Calibri" charset="0"/>
                <a:ea typeface="宋体" charset="0"/>
              </a:rPr>
              <a:t> </a:t>
            </a:r>
            <a:r>
              <a:rPr kumimoji="0" lang="en-US" altLang="zh-CN" sz="2800" dirty="0" smtClean="0">
                <a:solidFill>
                  <a:srgbClr val="002060"/>
                </a:solidFill>
                <a:latin typeface="Calibri" charset="0"/>
                <a:ea typeface="宋体" charset="0"/>
              </a:rPr>
              <a:t>so</a:t>
            </a:r>
            <a:r>
              <a:rPr kumimoji="0" lang="zh-CN" altLang="en-US" sz="2800" dirty="0" smtClean="0">
                <a:solidFill>
                  <a:srgbClr val="002060"/>
                </a:solidFill>
                <a:latin typeface="Calibri" charset="0"/>
                <a:ea typeface="宋体" charset="0"/>
              </a:rPr>
              <a:t> </a:t>
            </a:r>
            <a:r>
              <a:rPr kumimoji="0" lang="en-US" altLang="zh-CN" sz="2800" dirty="0" smtClean="0">
                <a:solidFill>
                  <a:srgbClr val="002060"/>
                </a:solidFill>
                <a:latin typeface="Calibri" charset="0"/>
                <a:ea typeface="宋体" charset="0"/>
              </a:rPr>
              <a:t>high</a:t>
            </a:r>
            <a:r>
              <a:rPr kumimoji="0" lang="zh-CN" altLang="en-US" sz="2800" dirty="0" smtClean="0">
                <a:solidFill>
                  <a:srgbClr val="002060"/>
                </a:solidFill>
                <a:latin typeface="Calibri" charset="0"/>
                <a:ea typeface="宋体" charset="0"/>
              </a:rPr>
              <a:t> </a:t>
            </a:r>
            <a:r>
              <a:rPr kumimoji="0" lang="en-US" altLang="zh-CN" sz="2800" dirty="0" smtClean="0">
                <a:solidFill>
                  <a:srgbClr val="002060"/>
                </a:solidFill>
                <a:latin typeface="Calibri" charset="0"/>
                <a:ea typeface="宋体" charset="0"/>
              </a:rPr>
              <a:t>that</a:t>
            </a:r>
            <a:r>
              <a:rPr kumimoji="0" lang="zh-CN" altLang="en-US" sz="2800" dirty="0" smtClean="0">
                <a:solidFill>
                  <a:srgbClr val="002060"/>
                </a:solidFill>
                <a:latin typeface="Calibri" charset="0"/>
                <a:ea typeface="宋体" charset="0"/>
              </a:rPr>
              <a:t> </a:t>
            </a:r>
            <a:r>
              <a:rPr kumimoji="0" lang="en-US" altLang="zh-CN" sz="2800" dirty="0" smtClean="0">
                <a:solidFill>
                  <a:srgbClr val="002060"/>
                </a:solidFill>
                <a:latin typeface="Calibri" charset="0"/>
                <a:ea typeface="宋体" charset="0"/>
              </a:rPr>
              <a:t>enterprises</a:t>
            </a:r>
            <a:r>
              <a:rPr kumimoji="0" lang="zh-CN" altLang="en-US" sz="2800" dirty="0" smtClean="0">
                <a:solidFill>
                  <a:srgbClr val="002060"/>
                </a:solidFill>
                <a:latin typeface="Calibri" charset="0"/>
                <a:ea typeface="宋体" charset="0"/>
              </a:rPr>
              <a:t> </a:t>
            </a:r>
            <a:r>
              <a:rPr kumimoji="0" lang="en-US" altLang="zh-CN" sz="2800" dirty="0" smtClean="0">
                <a:solidFill>
                  <a:srgbClr val="002060"/>
                </a:solidFill>
                <a:latin typeface="Calibri" charset="0"/>
                <a:ea typeface="宋体" charset="0"/>
              </a:rPr>
              <a:t>and</a:t>
            </a:r>
            <a:r>
              <a:rPr kumimoji="0" lang="zh-CN" altLang="en-US" sz="2800" dirty="0" smtClean="0">
                <a:solidFill>
                  <a:srgbClr val="002060"/>
                </a:solidFill>
                <a:latin typeface="Calibri" charset="0"/>
                <a:ea typeface="宋体" charset="0"/>
              </a:rPr>
              <a:t> </a:t>
            </a:r>
            <a:r>
              <a:rPr kumimoji="0" lang="en-US" altLang="zh-CN" sz="2800" dirty="0" smtClean="0">
                <a:solidFill>
                  <a:srgbClr val="002060"/>
                </a:solidFill>
                <a:latin typeface="Calibri" charset="0"/>
                <a:ea typeface="宋体" charset="0"/>
              </a:rPr>
              <a:t>individuals</a:t>
            </a:r>
            <a:r>
              <a:rPr kumimoji="0" lang="zh-CN" altLang="en-US" sz="2800" dirty="0" smtClean="0">
                <a:solidFill>
                  <a:srgbClr val="002060"/>
                </a:solidFill>
                <a:latin typeface="Calibri" charset="0"/>
                <a:ea typeface="宋体" charset="0"/>
              </a:rPr>
              <a:t> </a:t>
            </a:r>
            <a:r>
              <a:rPr kumimoji="0" lang="en-US" altLang="zh-CN" sz="2800" dirty="0" smtClean="0">
                <a:solidFill>
                  <a:srgbClr val="002060"/>
                </a:solidFill>
                <a:latin typeface="Calibri" charset="0"/>
                <a:ea typeface="宋体" charset="0"/>
              </a:rPr>
              <a:t>suffer</a:t>
            </a:r>
            <a:r>
              <a:rPr kumimoji="0" lang="zh-CN" altLang="en-US" sz="2800" dirty="0" smtClean="0">
                <a:solidFill>
                  <a:srgbClr val="002060"/>
                </a:solidFill>
                <a:latin typeface="Calibri" charset="0"/>
                <a:ea typeface="宋体" charset="0"/>
              </a:rPr>
              <a:t> </a:t>
            </a:r>
            <a:r>
              <a:rPr kumimoji="0" lang="en-US" altLang="zh-CN" sz="2800" dirty="0" smtClean="0">
                <a:solidFill>
                  <a:srgbClr val="002060"/>
                </a:solidFill>
                <a:latin typeface="Calibri" charset="0"/>
                <a:ea typeface="宋体" charset="0"/>
              </a:rPr>
              <a:t>the</a:t>
            </a:r>
            <a:r>
              <a:rPr kumimoji="0" lang="zh-CN" altLang="en-US" sz="2800" dirty="0" smtClean="0">
                <a:solidFill>
                  <a:srgbClr val="002060"/>
                </a:solidFill>
                <a:latin typeface="Calibri" charset="0"/>
                <a:ea typeface="宋体" charset="0"/>
              </a:rPr>
              <a:t> </a:t>
            </a:r>
            <a:r>
              <a:rPr kumimoji="0" lang="en-US" altLang="zh-CN" sz="2800" dirty="0" smtClean="0">
                <a:solidFill>
                  <a:srgbClr val="002060"/>
                </a:solidFill>
                <a:latin typeface="Calibri" charset="0"/>
                <a:ea typeface="宋体" charset="0"/>
              </a:rPr>
              <a:t>burden.</a:t>
            </a:r>
            <a:endParaRPr kumimoji="0" lang="en-US" altLang="zh-CN" sz="2800" dirty="0">
              <a:solidFill>
                <a:srgbClr val="002060"/>
              </a:solidFill>
              <a:latin typeface="Calibri" charset="0"/>
              <a:ea typeface="宋体" charset="0"/>
            </a:endParaRPr>
          </a:p>
          <a:p>
            <a:pPr>
              <a:buFont typeface="Wingdings" charset="0"/>
              <a:buChar char="Ø"/>
            </a:pPr>
            <a:endParaRPr kumimoji="0" lang="en-US" altLang="zh-CN" sz="2800" dirty="0">
              <a:solidFill>
                <a:srgbClr val="002060"/>
              </a:solidFill>
              <a:latin typeface="Calibri" charset="0"/>
              <a:ea typeface="宋体" charset="0"/>
            </a:endParaRPr>
          </a:p>
          <a:p>
            <a:pPr>
              <a:buFont typeface="Wingdings" charset="0"/>
              <a:buChar char="Ø"/>
            </a:pPr>
            <a:r>
              <a:rPr kumimoji="0" lang="zh-CN" altLang="en-US" sz="2800" dirty="0">
                <a:solidFill>
                  <a:srgbClr val="002060"/>
                </a:solidFill>
                <a:latin typeface="Calibri" charset="0"/>
                <a:ea typeface="宋体" charset="0"/>
              </a:rPr>
              <a:t>养老保险费率不统一，影响地区间</a:t>
            </a:r>
            <a:r>
              <a:rPr kumimoji="0" lang="zh-CN" altLang="en-US" sz="2800" dirty="0" smtClean="0">
                <a:solidFill>
                  <a:srgbClr val="002060"/>
                </a:solidFill>
                <a:latin typeface="Calibri" charset="0"/>
                <a:ea typeface="宋体" charset="0"/>
              </a:rPr>
              <a:t>公平竞争环境</a:t>
            </a:r>
            <a:endParaRPr kumimoji="0" lang="en-US" altLang="zh-CN" sz="2800" dirty="0" smtClean="0">
              <a:solidFill>
                <a:srgbClr val="002060"/>
              </a:solidFill>
              <a:latin typeface="Calibri" charset="0"/>
              <a:ea typeface="宋体" charset="0"/>
            </a:endParaRPr>
          </a:p>
          <a:p>
            <a:pPr>
              <a:buFont typeface="Wingdings" charset="0"/>
              <a:buChar char="Ø"/>
            </a:pPr>
            <a:r>
              <a:rPr kumimoji="0" lang="en-US" altLang="zh-CN" sz="2800" dirty="0" smtClean="0">
                <a:solidFill>
                  <a:srgbClr val="002060"/>
                </a:solidFill>
                <a:latin typeface="Calibri" charset="0"/>
                <a:ea typeface="宋体" charset="0"/>
              </a:rPr>
              <a:t>Lack</a:t>
            </a:r>
            <a:r>
              <a:rPr kumimoji="0" lang="zh-CN" altLang="en-US" sz="2800" dirty="0" smtClean="0">
                <a:solidFill>
                  <a:srgbClr val="002060"/>
                </a:solidFill>
                <a:latin typeface="Calibri" charset="0"/>
                <a:ea typeface="宋体" charset="0"/>
              </a:rPr>
              <a:t> </a:t>
            </a:r>
            <a:r>
              <a:rPr kumimoji="0" lang="en-US" altLang="zh-CN" sz="2800" dirty="0" smtClean="0">
                <a:solidFill>
                  <a:srgbClr val="002060"/>
                </a:solidFill>
                <a:latin typeface="Calibri" charset="0"/>
                <a:ea typeface="宋体" charset="0"/>
              </a:rPr>
              <a:t>of</a:t>
            </a:r>
            <a:r>
              <a:rPr kumimoji="0" lang="zh-CN" altLang="en-US" sz="2800" dirty="0" smtClean="0">
                <a:solidFill>
                  <a:srgbClr val="002060"/>
                </a:solidFill>
                <a:latin typeface="Calibri" charset="0"/>
                <a:ea typeface="宋体" charset="0"/>
              </a:rPr>
              <a:t> </a:t>
            </a:r>
            <a:r>
              <a:rPr kumimoji="0" lang="en-US" altLang="zh-CN" sz="2800" dirty="0" smtClean="0">
                <a:solidFill>
                  <a:srgbClr val="002060"/>
                </a:solidFill>
                <a:latin typeface="Calibri" charset="0"/>
                <a:ea typeface="宋体" charset="0"/>
              </a:rPr>
              <a:t>universal</a:t>
            </a:r>
            <a:r>
              <a:rPr kumimoji="0" lang="zh-CN" altLang="en-US" sz="2800" dirty="0" smtClean="0">
                <a:solidFill>
                  <a:srgbClr val="002060"/>
                </a:solidFill>
                <a:latin typeface="Calibri" charset="0"/>
                <a:ea typeface="宋体" charset="0"/>
              </a:rPr>
              <a:t> </a:t>
            </a:r>
            <a:r>
              <a:rPr kumimoji="0" lang="en-US" altLang="zh-CN" sz="2800" dirty="0" smtClean="0">
                <a:solidFill>
                  <a:srgbClr val="002060"/>
                </a:solidFill>
                <a:latin typeface="Calibri" charset="0"/>
                <a:ea typeface="宋体" charset="0"/>
              </a:rPr>
              <a:t>contribution</a:t>
            </a:r>
            <a:r>
              <a:rPr kumimoji="0" lang="zh-CN" altLang="en-US" sz="2800" dirty="0" smtClean="0">
                <a:solidFill>
                  <a:srgbClr val="002060"/>
                </a:solidFill>
                <a:latin typeface="Calibri" charset="0"/>
                <a:ea typeface="宋体" charset="0"/>
              </a:rPr>
              <a:t> </a:t>
            </a:r>
            <a:r>
              <a:rPr kumimoji="0" lang="en-US" altLang="zh-CN" sz="2800" dirty="0" smtClean="0">
                <a:solidFill>
                  <a:srgbClr val="002060"/>
                </a:solidFill>
                <a:latin typeface="Calibri" charset="0"/>
                <a:ea typeface="宋体" charset="0"/>
              </a:rPr>
              <a:t>rate</a:t>
            </a:r>
            <a:r>
              <a:rPr kumimoji="0" lang="zh-CN" altLang="en-US" sz="2800" dirty="0" smtClean="0">
                <a:solidFill>
                  <a:srgbClr val="002060"/>
                </a:solidFill>
                <a:latin typeface="Calibri" charset="0"/>
                <a:ea typeface="宋体" charset="0"/>
              </a:rPr>
              <a:t> </a:t>
            </a:r>
            <a:r>
              <a:rPr kumimoji="0" lang="en-US" altLang="zh-CN" sz="2800" dirty="0" smtClean="0">
                <a:solidFill>
                  <a:srgbClr val="002060"/>
                </a:solidFill>
                <a:latin typeface="Calibri" charset="0"/>
                <a:ea typeface="宋体" charset="0"/>
              </a:rPr>
              <a:t>poses</a:t>
            </a:r>
            <a:r>
              <a:rPr kumimoji="0" lang="zh-CN" altLang="en-US" sz="2800" dirty="0" smtClean="0">
                <a:solidFill>
                  <a:srgbClr val="002060"/>
                </a:solidFill>
                <a:latin typeface="Calibri" charset="0"/>
                <a:ea typeface="宋体" charset="0"/>
              </a:rPr>
              <a:t> </a:t>
            </a:r>
            <a:r>
              <a:rPr kumimoji="0" lang="en-US" altLang="zh-CN" sz="2800" dirty="0" smtClean="0">
                <a:solidFill>
                  <a:srgbClr val="002060"/>
                </a:solidFill>
                <a:latin typeface="Calibri" charset="0"/>
                <a:ea typeface="宋体" charset="0"/>
              </a:rPr>
              <a:t>impact</a:t>
            </a:r>
            <a:r>
              <a:rPr kumimoji="0" lang="zh-CN" altLang="en-US" sz="2800" dirty="0" smtClean="0">
                <a:solidFill>
                  <a:srgbClr val="002060"/>
                </a:solidFill>
                <a:latin typeface="Calibri" charset="0"/>
                <a:ea typeface="宋体" charset="0"/>
              </a:rPr>
              <a:t> </a:t>
            </a:r>
            <a:r>
              <a:rPr kumimoji="0" lang="en-US" altLang="zh-CN" sz="2800" dirty="0" smtClean="0">
                <a:solidFill>
                  <a:srgbClr val="002060"/>
                </a:solidFill>
                <a:latin typeface="Calibri" charset="0"/>
                <a:ea typeface="宋体" charset="0"/>
              </a:rPr>
              <a:t>on</a:t>
            </a:r>
            <a:r>
              <a:rPr kumimoji="0" lang="zh-CN" altLang="en-US" sz="2800" dirty="0" smtClean="0">
                <a:solidFill>
                  <a:srgbClr val="002060"/>
                </a:solidFill>
                <a:latin typeface="Calibri" charset="0"/>
                <a:ea typeface="宋体" charset="0"/>
              </a:rPr>
              <a:t> </a:t>
            </a:r>
            <a:r>
              <a:rPr kumimoji="0" lang="en-US" altLang="zh-CN" sz="2800" dirty="0" smtClean="0">
                <a:solidFill>
                  <a:srgbClr val="002060"/>
                </a:solidFill>
                <a:latin typeface="Calibri" charset="0"/>
                <a:ea typeface="宋体" charset="0"/>
              </a:rPr>
              <a:t>fair</a:t>
            </a:r>
            <a:r>
              <a:rPr kumimoji="0" lang="zh-CN" altLang="en-US" sz="2800" dirty="0" smtClean="0">
                <a:solidFill>
                  <a:srgbClr val="002060"/>
                </a:solidFill>
                <a:latin typeface="Calibri" charset="0"/>
                <a:ea typeface="宋体" charset="0"/>
              </a:rPr>
              <a:t> </a:t>
            </a:r>
            <a:r>
              <a:rPr kumimoji="0" lang="en-US" altLang="zh-CN" sz="2800" dirty="0" smtClean="0">
                <a:solidFill>
                  <a:srgbClr val="002060"/>
                </a:solidFill>
                <a:latin typeface="Calibri" charset="0"/>
                <a:ea typeface="宋体" charset="0"/>
              </a:rPr>
              <a:t>competition</a:t>
            </a:r>
            <a:r>
              <a:rPr kumimoji="0" lang="zh-CN" altLang="en-US" sz="2800" dirty="0" smtClean="0">
                <a:solidFill>
                  <a:srgbClr val="002060"/>
                </a:solidFill>
                <a:latin typeface="Calibri" charset="0"/>
                <a:ea typeface="宋体" charset="0"/>
              </a:rPr>
              <a:t> </a:t>
            </a:r>
            <a:r>
              <a:rPr kumimoji="0" lang="en-US" altLang="zh-CN" sz="2800" dirty="0" smtClean="0">
                <a:solidFill>
                  <a:srgbClr val="002060"/>
                </a:solidFill>
                <a:latin typeface="Calibri" charset="0"/>
                <a:ea typeface="宋体" charset="0"/>
              </a:rPr>
              <a:t>among</a:t>
            </a:r>
            <a:r>
              <a:rPr kumimoji="0" lang="zh-CN" altLang="en-US" sz="2800" dirty="0" smtClean="0">
                <a:solidFill>
                  <a:srgbClr val="002060"/>
                </a:solidFill>
                <a:latin typeface="Calibri" charset="0"/>
                <a:ea typeface="宋体" charset="0"/>
              </a:rPr>
              <a:t> </a:t>
            </a:r>
            <a:r>
              <a:rPr kumimoji="0" lang="en-US" altLang="zh-CN" sz="2800" dirty="0" smtClean="0">
                <a:solidFill>
                  <a:srgbClr val="002060"/>
                </a:solidFill>
                <a:latin typeface="Calibri" charset="0"/>
                <a:ea typeface="宋体" charset="0"/>
              </a:rPr>
              <a:t>regions.</a:t>
            </a:r>
            <a:r>
              <a:rPr kumimoji="0" lang="zh-CN" altLang="en-US" sz="2800" dirty="0" smtClean="0">
                <a:solidFill>
                  <a:srgbClr val="002060"/>
                </a:solidFill>
                <a:latin typeface="Calibri" charset="0"/>
                <a:ea typeface="宋体" charset="0"/>
              </a:rPr>
              <a:t> </a:t>
            </a:r>
            <a:endParaRPr kumimoji="0" lang="en-US" altLang="zh-CN" sz="2800" dirty="0">
              <a:solidFill>
                <a:srgbClr val="002060"/>
              </a:solidFill>
              <a:latin typeface="Calibri" charset="0"/>
              <a:ea typeface="宋体" charset="0"/>
            </a:endParaRPr>
          </a:p>
          <a:p>
            <a:pPr>
              <a:buFont typeface="Wingdings" charset="0"/>
              <a:buChar char="Ø"/>
            </a:pPr>
            <a:endParaRPr kumimoji="0" lang="en-US" altLang="zh-CN" sz="2800" dirty="0">
              <a:solidFill>
                <a:srgbClr val="002060"/>
              </a:solidFill>
              <a:latin typeface="Calibri" charset="0"/>
              <a:ea typeface="宋体" charset="0"/>
            </a:endParaRPr>
          </a:p>
          <a:p>
            <a:pPr>
              <a:buFont typeface="Wingdings" charset="0"/>
              <a:buChar char="Ø"/>
            </a:pPr>
            <a:r>
              <a:rPr kumimoji="0" lang="zh-CN" altLang="en-US" sz="2800" dirty="0">
                <a:solidFill>
                  <a:srgbClr val="002060"/>
                </a:solidFill>
                <a:latin typeface="Calibri" charset="0"/>
                <a:ea typeface="宋体" charset="0"/>
              </a:rPr>
              <a:t>缴费激励机制不足，影响收入公平</a:t>
            </a:r>
            <a:r>
              <a:rPr kumimoji="0" lang="en-US" altLang="zh-CN" sz="2800" dirty="0">
                <a:solidFill>
                  <a:srgbClr val="002060"/>
                </a:solidFill>
                <a:latin typeface="Calibri" charset="0"/>
                <a:ea typeface="宋体" charset="0"/>
              </a:rPr>
              <a:t> </a:t>
            </a:r>
            <a:endParaRPr kumimoji="0" lang="en-US" altLang="zh-CN" sz="2800" dirty="0" smtClean="0">
              <a:solidFill>
                <a:srgbClr val="002060"/>
              </a:solidFill>
              <a:latin typeface="Calibri" charset="0"/>
              <a:ea typeface="宋体" charset="0"/>
            </a:endParaRPr>
          </a:p>
          <a:p>
            <a:pPr>
              <a:buFont typeface="Wingdings" charset="0"/>
              <a:buChar char="Ø"/>
            </a:pPr>
            <a:r>
              <a:rPr kumimoji="0" lang="en-US" altLang="zh-CN" sz="2800" dirty="0" smtClean="0">
                <a:solidFill>
                  <a:srgbClr val="002060"/>
                </a:solidFill>
                <a:latin typeface="Calibri" charset="0"/>
                <a:ea typeface="宋体" charset="0"/>
              </a:rPr>
              <a:t>Incentives</a:t>
            </a:r>
            <a:r>
              <a:rPr kumimoji="0" lang="zh-CN" altLang="en-US" sz="2800" dirty="0" smtClean="0">
                <a:solidFill>
                  <a:srgbClr val="002060"/>
                </a:solidFill>
                <a:latin typeface="Calibri" charset="0"/>
                <a:ea typeface="宋体" charset="0"/>
              </a:rPr>
              <a:t> </a:t>
            </a:r>
            <a:r>
              <a:rPr kumimoji="0" lang="en-US" altLang="zh-CN" sz="2800" dirty="0" smtClean="0">
                <a:solidFill>
                  <a:srgbClr val="002060"/>
                </a:solidFill>
                <a:latin typeface="Calibri" charset="0"/>
                <a:ea typeface="宋体" charset="0"/>
              </a:rPr>
              <a:t>are</a:t>
            </a:r>
            <a:r>
              <a:rPr kumimoji="0" lang="zh-CN" altLang="en-US" sz="2800" dirty="0" smtClean="0">
                <a:solidFill>
                  <a:srgbClr val="002060"/>
                </a:solidFill>
                <a:latin typeface="Calibri" charset="0"/>
                <a:ea typeface="宋体" charset="0"/>
              </a:rPr>
              <a:t> </a:t>
            </a:r>
            <a:r>
              <a:rPr kumimoji="0" lang="en-US" altLang="zh-CN" sz="2800" dirty="0" smtClean="0">
                <a:solidFill>
                  <a:srgbClr val="002060"/>
                </a:solidFill>
                <a:latin typeface="Calibri" charset="0"/>
                <a:ea typeface="宋体" charset="0"/>
              </a:rPr>
              <a:t>not</a:t>
            </a:r>
            <a:r>
              <a:rPr kumimoji="0" lang="zh-CN" altLang="en-US" sz="2800" dirty="0" smtClean="0">
                <a:solidFill>
                  <a:srgbClr val="002060"/>
                </a:solidFill>
                <a:latin typeface="Calibri" charset="0"/>
                <a:ea typeface="宋体" charset="0"/>
              </a:rPr>
              <a:t> </a:t>
            </a:r>
            <a:r>
              <a:rPr kumimoji="0" lang="en-US" altLang="zh-CN" sz="2800" dirty="0" smtClean="0">
                <a:solidFill>
                  <a:srgbClr val="002060"/>
                </a:solidFill>
                <a:latin typeface="Calibri" charset="0"/>
                <a:ea typeface="宋体" charset="0"/>
              </a:rPr>
              <a:t>sufficient,</a:t>
            </a:r>
            <a:r>
              <a:rPr kumimoji="0" lang="zh-CN" altLang="en-US" sz="2800" dirty="0" smtClean="0">
                <a:solidFill>
                  <a:srgbClr val="002060"/>
                </a:solidFill>
                <a:latin typeface="Calibri" charset="0"/>
                <a:ea typeface="宋体" charset="0"/>
              </a:rPr>
              <a:t> </a:t>
            </a:r>
            <a:r>
              <a:rPr kumimoji="0" lang="en-US" altLang="zh-CN" sz="2800" dirty="0" smtClean="0">
                <a:solidFill>
                  <a:srgbClr val="002060"/>
                </a:solidFill>
                <a:latin typeface="Calibri" charset="0"/>
                <a:ea typeface="宋体" charset="0"/>
              </a:rPr>
              <a:t>which</a:t>
            </a:r>
            <a:r>
              <a:rPr kumimoji="0" lang="zh-CN" altLang="en-US" sz="2800" dirty="0" smtClean="0">
                <a:solidFill>
                  <a:srgbClr val="002060"/>
                </a:solidFill>
                <a:latin typeface="Calibri" charset="0"/>
                <a:ea typeface="宋体" charset="0"/>
              </a:rPr>
              <a:t> </a:t>
            </a:r>
            <a:r>
              <a:rPr kumimoji="0" lang="en-US" altLang="zh-CN" sz="2800" dirty="0" smtClean="0">
                <a:solidFill>
                  <a:srgbClr val="002060"/>
                </a:solidFill>
                <a:latin typeface="Calibri" charset="0"/>
                <a:ea typeface="宋体" charset="0"/>
              </a:rPr>
              <a:t>impacts</a:t>
            </a:r>
            <a:r>
              <a:rPr kumimoji="0" lang="zh-CN" altLang="en-US" sz="2800" dirty="0" smtClean="0">
                <a:solidFill>
                  <a:srgbClr val="002060"/>
                </a:solidFill>
                <a:latin typeface="Calibri" charset="0"/>
                <a:ea typeface="宋体" charset="0"/>
              </a:rPr>
              <a:t> </a:t>
            </a:r>
            <a:r>
              <a:rPr kumimoji="0" lang="en-US" altLang="zh-CN" sz="2800" dirty="0" smtClean="0">
                <a:solidFill>
                  <a:srgbClr val="002060"/>
                </a:solidFill>
                <a:latin typeface="Calibri" charset="0"/>
                <a:ea typeface="宋体" charset="0"/>
              </a:rPr>
              <a:t>income</a:t>
            </a:r>
            <a:r>
              <a:rPr kumimoji="0" lang="zh-CN" altLang="en-US" sz="2800" dirty="0" smtClean="0">
                <a:solidFill>
                  <a:srgbClr val="002060"/>
                </a:solidFill>
                <a:latin typeface="Calibri" charset="0"/>
                <a:ea typeface="宋体" charset="0"/>
              </a:rPr>
              <a:t> </a:t>
            </a:r>
            <a:r>
              <a:rPr kumimoji="0" lang="en-US" altLang="zh-CN" sz="2800" dirty="0" smtClean="0">
                <a:solidFill>
                  <a:srgbClr val="002060"/>
                </a:solidFill>
                <a:latin typeface="Calibri" charset="0"/>
                <a:ea typeface="宋体" charset="0"/>
              </a:rPr>
              <a:t>fairness.</a:t>
            </a:r>
            <a:endParaRPr kumimoji="0" lang="en-US" altLang="zh-CN" sz="2800" dirty="0">
              <a:solidFill>
                <a:srgbClr val="002060"/>
              </a:solidFill>
              <a:latin typeface="Calibri" charset="0"/>
              <a:ea typeface="宋体" charset="0"/>
            </a:endParaRPr>
          </a:p>
          <a:p>
            <a:endParaRPr kumimoji="0" lang="en-US" altLang="zh-CN" dirty="0">
              <a:latin typeface="Calibri" charset="0"/>
              <a:ea typeface="宋体" charset="0"/>
            </a:endParaRPr>
          </a:p>
          <a:p>
            <a:endParaRPr kumimoji="0" lang="zh-CN" altLang="en-US" dirty="0">
              <a:latin typeface="Calibri" charset="0"/>
              <a:ea typeface="宋体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内容占位符 1"/>
          <p:cNvSpPr>
            <a:spLocks noGrp="1"/>
          </p:cNvSpPr>
          <p:nvPr>
            <p:ph idx="1"/>
          </p:nvPr>
        </p:nvSpPr>
        <p:spPr>
          <a:xfrm>
            <a:off x="442913" y="620688"/>
            <a:ext cx="8229600" cy="4525962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FontTx/>
              <a:buNone/>
            </a:pPr>
            <a:r>
              <a:rPr kumimoji="0" lang="en-US" altLang="zh-CN" sz="2400" b="1" dirty="0" smtClean="0">
                <a:solidFill>
                  <a:srgbClr val="000000"/>
                </a:solidFill>
                <a:latin typeface="Calibri" charset="0"/>
                <a:ea typeface="宋体" charset="0"/>
              </a:rPr>
              <a:t> </a:t>
            </a:r>
            <a:r>
              <a:rPr kumimoji="0" lang="zh-CN" altLang="en-US" sz="2400" b="1" dirty="0" smtClean="0">
                <a:solidFill>
                  <a:srgbClr val="000000"/>
                </a:solidFill>
                <a:latin typeface="Times New Roman" charset="0"/>
                <a:ea typeface="宋体" charset="0"/>
                <a:cs typeface="Times New Roman" charset="0"/>
              </a:rPr>
              <a:t>主要国家养老保险制度缴费率比较</a:t>
            </a:r>
            <a:endParaRPr kumimoji="0" lang="en-US" altLang="zh-CN" sz="2400" b="1" dirty="0" smtClean="0">
              <a:solidFill>
                <a:srgbClr val="000000"/>
              </a:solidFill>
              <a:latin typeface="Times New Roman" charset="0"/>
              <a:ea typeface="宋体" charset="0"/>
              <a:cs typeface="Times New Roman" charset="0"/>
            </a:endParaRPr>
          </a:p>
          <a:p>
            <a:pPr marL="0" indent="0" algn="ctr" eaLnBrk="1" hangingPunct="1">
              <a:spcBef>
                <a:spcPct val="0"/>
              </a:spcBef>
              <a:buFontTx/>
              <a:buNone/>
            </a:pPr>
            <a:r>
              <a:rPr kumimoji="0" lang="en-US" altLang="zh-CN" sz="2400" b="1" dirty="0" smtClean="0">
                <a:solidFill>
                  <a:srgbClr val="000000"/>
                </a:solidFill>
                <a:latin typeface="Times New Roman" charset="0"/>
                <a:ea typeface="宋体" charset="0"/>
                <a:cs typeface="Times New Roman" charset="0"/>
              </a:rPr>
              <a:t>International</a:t>
            </a:r>
            <a:r>
              <a:rPr kumimoji="0" lang="zh-CN" altLang="en-US" sz="2400" b="1" dirty="0" smtClean="0">
                <a:solidFill>
                  <a:srgbClr val="000000"/>
                </a:solidFill>
                <a:latin typeface="Times New Roman" charset="0"/>
                <a:ea typeface="宋体" charset="0"/>
                <a:cs typeface="Times New Roman" charset="0"/>
              </a:rPr>
              <a:t> </a:t>
            </a:r>
            <a:r>
              <a:rPr kumimoji="0" lang="en-US" altLang="zh-CN" sz="2400" b="1" dirty="0" smtClean="0">
                <a:solidFill>
                  <a:srgbClr val="000000"/>
                </a:solidFill>
                <a:latin typeface="Times New Roman" charset="0"/>
                <a:ea typeface="宋体" charset="0"/>
                <a:cs typeface="Times New Roman" charset="0"/>
              </a:rPr>
              <a:t>Comparison</a:t>
            </a:r>
            <a:r>
              <a:rPr kumimoji="0" lang="zh-CN" altLang="en-US" sz="2400" b="1" dirty="0" smtClean="0">
                <a:solidFill>
                  <a:srgbClr val="000000"/>
                </a:solidFill>
                <a:latin typeface="Times New Roman" charset="0"/>
                <a:ea typeface="宋体" charset="0"/>
                <a:cs typeface="Times New Roman" charset="0"/>
              </a:rPr>
              <a:t> </a:t>
            </a:r>
            <a:r>
              <a:rPr kumimoji="0" lang="en-US" altLang="zh-CN" sz="2400" b="1" dirty="0" smtClean="0">
                <a:solidFill>
                  <a:srgbClr val="000000"/>
                </a:solidFill>
                <a:latin typeface="Times New Roman" charset="0"/>
                <a:ea typeface="宋体" charset="0"/>
                <a:cs typeface="Times New Roman" charset="0"/>
              </a:rPr>
              <a:t>of</a:t>
            </a:r>
            <a:r>
              <a:rPr kumimoji="0" lang="zh-CN" altLang="en-US" sz="2400" b="1" dirty="0" smtClean="0">
                <a:solidFill>
                  <a:srgbClr val="000000"/>
                </a:solidFill>
                <a:latin typeface="Times New Roman" charset="0"/>
                <a:ea typeface="宋体" charset="0"/>
                <a:cs typeface="Times New Roman" charset="0"/>
              </a:rPr>
              <a:t> </a:t>
            </a:r>
            <a:r>
              <a:rPr kumimoji="0" lang="en-US" altLang="zh-CN" sz="2400" b="1" dirty="0" smtClean="0">
                <a:solidFill>
                  <a:srgbClr val="000000"/>
                </a:solidFill>
                <a:latin typeface="Times New Roman" charset="0"/>
                <a:ea typeface="宋体" charset="0"/>
                <a:cs typeface="Times New Roman" charset="0"/>
              </a:rPr>
              <a:t>Contribution</a:t>
            </a:r>
            <a:r>
              <a:rPr kumimoji="0" lang="zh-CN" altLang="en-US" sz="2400" b="1" dirty="0" smtClean="0">
                <a:solidFill>
                  <a:srgbClr val="000000"/>
                </a:solidFill>
                <a:latin typeface="Times New Roman" charset="0"/>
                <a:ea typeface="宋体" charset="0"/>
                <a:cs typeface="Times New Roman" charset="0"/>
              </a:rPr>
              <a:t> </a:t>
            </a:r>
            <a:r>
              <a:rPr kumimoji="0" lang="en-US" altLang="zh-CN" sz="2400" b="1" dirty="0" smtClean="0">
                <a:solidFill>
                  <a:srgbClr val="000000"/>
                </a:solidFill>
                <a:latin typeface="Times New Roman" charset="0"/>
                <a:ea typeface="宋体" charset="0"/>
                <a:cs typeface="Times New Roman" charset="0"/>
              </a:rPr>
              <a:t>Rate</a:t>
            </a:r>
            <a:r>
              <a:rPr kumimoji="0" lang="zh-CN" altLang="en-US" sz="2400" b="1" dirty="0" smtClean="0">
                <a:solidFill>
                  <a:srgbClr val="000000"/>
                </a:solidFill>
                <a:latin typeface="Times New Roman" charset="0"/>
                <a:ea typeface="宋体" charset="0"/>
                <a:cs typeface="Times New Roman" charset="0"/>
              </a:rPr>
              <a:t> </a:t>
            </a:r>
            <a:r>
              <a:rPr kumimoji="0" lang="en-US" altLang="zh-CN" sz="2400" b="1" dirty="0" smtClean="0">
                <a:solidFill>
                  <a:srgbClr val="000000"/>
                </a:solidFill>
                <a:latin typeface="Times New Roman" charset="0"/>
                <a:ea typeface="宋体" charset="0"/>
                <a:cs typeface="Times New Roman" charset="0"/>
              </a:rPr>
              <a:t>of</a:t>
            </a:r>
            <a:r>
              <a:rPr kumimoji="0" lang="zh-CN" altLang="en-US" sz="2400" b="1" dirty="0" smtClean="0">
                <a:solidFill>
                  <a:srgbClr val="000000"/>
                </a:solidFill>
                <a:latin typeface="Times New Roman" charset="0"/>
                <a:ea typeface="宋体" charset="0"/>
                <a:cs typeface="Times New Roman" charset="0"/>
              </a:rPr>
              <a:t> </a:t>
            </a:r>
            <a:r>
              <a:rPr kumimoji="0" lang="en-US" altLang="zh-CN" sz="2400" b="1" dirty="0" smtClean="0">
                <a:solidFill>
                  <a:srgbClr val="000000"/>
                </a:solidFill>
                <a:latin typeface="Times New Roman" charset="0"/>
                <a:ea typeface="宋体" charset="0"/>
                <a:cs typeface="Times New Roman" charset="0"/>
              </a:rPr>
              <a:t>Old</a:t>
            </a:r>
            <a:r>
              <a:rPr kumimoji="0" lang="zh-CN" altLang="en-US" sz="2400" b="1" dirty="0" smtClean="0">
                <a:solidFill>
                  <a:srgbClr val="000000"/>
                </a:solidFill>
                <a:latin typeface="Times New Roman" charset="0"/>
                <a:ea typeface="宋体" charset="0"/>
                <a:cs typeface="Times New Roman" charset="0"/>
              </a:rPr>
              <a:t> </a:t>
            </a:r>
            <a:r>
              <a:rPr kumimoji="0" lang="en-US" altLang="zh-CN" sz="2400" b="1" dirty="0" smtClean="0">
                <a:solidFill>
                  <a:srgbClr val="000000"/>
                </a:solidFill>
                <a:latin typeface="Times New Roman" charset="0"/>
                <a:ea typeface="宋体" charset="0"/>
                <a:cs typeface="Times New Roman" charset="0"/>
              </a:rPr>
              <a:t>Age</a:t>
            </a:r>
            <a:r>
              <a:rPr kumimoji="0" lang="zh-CN" altLang="en-US" sz="2400" b="1" dirty="0" smtClean="0">
                <a:solidFill>
                  <a:srgbClr val="000000"/>
                </a:solidFill>
                <a:latin typeface="Times New Roman" charset="0"/>
                <a:ea typeface="宋体" charset="0"/>
                <a:cs typeface="Times New Roman" charset="0"/>
              </a:rPr>
              <a:t> </a:t>
            </a:r>
            <a:r>
              <a:rPr kumimoji="0" lang="en-US" altLang="zh-CN" sz="2400" b="1" dirty="0" smtClean="0">
                <a:solidFill>
                  <a:srgbClr val="000000"/>
                </a:solidFill>
                <a:latin typeface="Times New Roman" charset="0"/>
                <a:ea typeface="宋体" charset="0"/>
                <a:cs typeface="Times New Roman" charset="0"/>
              </a:rPr>
              <a:t>Insurance</a:t>
            </a:r>
            <a:r>
              <a:rPr kumimoji="0" lang="zh-CN" altLang="en-US" sz="2400" b="1" dirty="0" smtClean="0">
                <a:solidFill>
                  <a:srgbClr val="000000"/>
                </a:solidFill>
                <a:latin typeface="Times New Roman" charset="0"/>
                <a:ea typeface="宋体" charset="0"/>
                <a:cs typeface="Times New Roman" charset="0"/>
              </a:rPr>
              <a:t> </a:t>
            </a:r>
            <a:r>
              <a:rPr kumimoji="0" lang="en-US" altLang="zh-CN" sz="2400" b="1" dirty="0" smtClean="0">
                <a:solidFill>
                  <a:srgbClr val="000000"/>
                </a:solidFill>
                <a:latin typeface="Times New Roman" charset="0"/>
                <a:ea typeface="宋体" charset="0"/>
                <a:cs typeface="Times New Roman" charset="0"/>
              </a:rPr>
              <a:t>Schemes</a:t>
            </a:r>
            <a:endParaRPr kumimoji="0" lang="zh-CN" altLang="en-US" sz="2400" b="1" dirty="0">
              <a:solidFill>
                <a:srgbClr val="000000"/>
              </a:solidFill>
              <a:latin typeface="Times New Roman" charset="0"/>
              <a:ea typeface="宋体" charset="0"/>
              <a:cs typeface="Times New Roman" charset="0"/>
            </a:endParaRPr>
          </a:p>
        </p:txBody>
      </p:sp>
      <p:pic>
        <p:nvPicPr>
          <p:cNvPr id="2150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1800" y="2205038"/>
            <a:ext cx="8235950" cy="303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2" name="文本框 1"/>
          <p:cNvSpPr txBox="1"/>
          <p:nvPr/>
        </p:nvSpPr>
        <p:spPr>
          <a:xfrm>
            <a:off x="467544" y="2492896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zh-CN" dirty="0" smtClean="0">
                <a:solidFill>
                  <a:schemeClr val="bg1"/>
                </a:solidFill>
              </a:rPr>
              <a:t>Country</a:t>
            </a:r>
            <a:endParaRPr kumimoji="1" lang="zh-CN" altLang="en-US" dirty="0">
              <a:solidFill>
                <a:schemeClr val="bg1"/>
              </a:solidFill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4572000" y="2492896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zh-CN" dirty="0" smtClean="0">
                <a:solidFill>
                  <a:schemeClr val="bg1"/>
                </a:solidFill>
              </a:rPr>
              <a:t>Country</a:t>
            </a:r>
            <a:endParaRPr kumimoji="1" lang="zh-CN" altLang="en-US" dirty="0">
              <a:solidFill>
                <a:schemeClr val="bg1"/>
              </a:solidFill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1907704" y="2492896"/>
            <a:ext cx="11521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zh-CN" dirty="0" smtClean="0">
                <a:solidFill>
                  <a:schemeClr val="bg1"/>
                </a:solidFill>
              </a:rPr>
              <a:t>Cont.</a:t>
            </a:r>
            <a:r>
              <a:rPr kumimoji="1" lang="zh-CN" altLang="en-US" dirty="0" smtClean="0">
                <a:solidFill>
                  <a:schemeClr val="bg1"/>
                </a:solidFill>
              </a:rPr>
              <a:t> </a:t>
            </a:r>
            <a:r>
              <a:rPr kumimoji="1" lang="en-US" altLang="zh-CN" dirty="0" smtClean="0">
                <a:solidFill>
                  <a:schemeClr val="bg1"/>
                </a:solidFill>
              </a:rPr>
              <a:t>Rate</a:t>
            </a:r>
            <a:endParaRPr kumimoji="1" lang="zh-CN" altLang="en-US" dirty="0">
              <a:solidFill>
                <a:schemeClr val="bg1"/>
              </a:solidFill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7380312" y="2492896"/>
            <a:ext cx="11521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zh-CN" dirty="0" smtClean="0">
                <a:solidFill>
                  <a:schemeClr val="bg1"/>
                </a:solidFill>
              </a:rPr>
              <a:t>Cont.</a:t>
            </a:r>
            <a:r>
              <a:rPr kumimoji="1" lang="zh-CN" altLang="en-US" dirty="0" smtClean="0">
                <a:solidFill>
                  <a:schemeClr val="bg1"/>
                </a:solidFill>
              </a:rPr>
              <a:t> </a:t>
            </a:r>
            <a:r>
              <a:rPr kumimoji="1" lang="en-US" altLang="zh-CN" dirty="0" smtClean="0">
                <a:solidFill>
                  <a:schemeClr val="bg1"/>
                </a:solidFill>
              </a:rPr>
              <a:t>Rate</a:t>
            </a:r>
            <a:endParaRPr kumimoji="1" lang="zh-CN" altLang="en-US" dirty="0">
              <a:solidFill>
                <a:schemeClr val="bg1"/>
              </a:solidFill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6012160" y="2492896"/>
            <a:ext cx="11521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zh-CN" dirty="0" smtClean="0">
                <a:solidFill>
                  <a:schemeClr val="bg1"/>
                </a:solidFill>
              </a:rPr>
              <a:t>Repl.</a:t>
            </a:r>
            <a:r>
              <a:rPr kumimoji="1" lang="zh-CN" altLang="en-US" dirty="0" smtClean="0">
                <a:solidFill>
                  <a:schemeClr val="bg1"/>
                </a:solidFill>
              </a:rPr>
              <a:t> </a:t>
            </a:r>
            <a:r>
              <a:rPr kumimoji="1" lang="en-US" altLang="zh-CN" dirty="0" smtClean="0">
                <a:solidFill>
                  <a:schemeClr val="bg1"/>
                </a:solidFill>
              </a:rPr>
              <a:t>Rate</a:t>
            </a:r>
            <a:endParaRPr kumimoji="1" lang="zh-CN" altLang="en-US" dirty="0">
              <a:solidFill>
                <a:schemeClr val="bg1"/>
              </a:solidFill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3275856" y="2492896"/>
            <a:ext cx="11521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zh-CN" dirty="0" smtClean="0">
                <a:solidFill>
                  <a:schemeClr val="bg1"/>
                </a:solidFill>
              </a:rPr>
              <a:t>Cont.</a:t>
            </a:r>
            <a:r>
              <a:rPr kumimoji="1" lang="zh-CN" altLang="en-US" dirty="0" smtClean="0">
                <a:solidFill>
                  <a:schemeClr val="bg1"/>
                </a:solidFill>
              </a:rPr>
              <a:t> </a:t>
            </a:r>
            <a:r>
              <a:rPr kumimoji="1" lang="en-US" altLang="zh-CN" dirty="0" smtClean="0">
                <a:solidFill>
                  <a:schemeClr val="bg1"/>
                </a:solidFill>
              </a:rPr>
              <a:t>Rate</a:t>
            </a:r>
            <a:endParaRPr kumimoji="1" lang="zh-CN" altLang="en-US" dirty="0">
              <a:solidFill>
                <a:schemeClr val="bg1"/>
              </a:solidFill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467544" y="3131676"/>
            <a:ext cx="792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zh-CN" dirty="0" smtClean="0"/>
              <a:t>US</a:t>
            </a:r>
            <a:endParaRPr kumimoji="1" lang="zh-CN" altLang="en-US" dirty="0"/>
          </a:p>
        </p:txBody>
      </p:sp>
      <p:sp>
        <p:nvSpPr>
          <p:cNvPr id="12" name="文本框 11"/>
          <p:cNvSpPr txBox="1"/>
          <p:nvPr/>
        </p:nvSpPr>
        <p:spPr>
          <a:xfrm>
            <a:off x="467544" y="3707740"/>
            <a:ext cx="1080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zh-CN" dirty="0" smtClean="0"/>
              <a:t>Germany</a:t>
            </a:r>
            <a:endParaRPr kumimoji="1" lang="zh-CN" altLang="en-US" dirty="0"/>
          </a:p>
        </p:txBody>
      </p:sp>
      <p:sp>
        <p:nvSpPr>
          <p:cNvPr id="13" name="文本框 12"/>
          <p:cNvSpPr txBox="1"/>
          <p:nvPr/>
        </p:nvSpPr>
        <p:spPr>
          <a:xfrm>
            <a:off x="467544" y="4221088"/>
            <a:ext cx="792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zh-CN" dirty="0" smtClean="0"/>
              <a:t>Japan</a:t>
            </a:r>
            <a:endParaRPr kumimoji="1" lang="zh-CN" altLang="en-US" dirty="0"/>
          </a:p>
        </p:txBody>
      </p:sp>
      <p:sp>
        <p:nvSpPr>
          <p:cNvPr id="14" name="文本框 13"/>
          <p:cNvSpPr txBox="1"/>
          <p:nvPr/>
        </p:nvSpPr>
        <p:spPr>
          <a:xfrm>
            <a:off x="467544" y="4859868"/>
            <a:ext cx="15121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zh-CN" dirty="0" smtClean="0"/>
              <a:t>South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Korea</a:t>
            </a:r>
            <a:endParaRPr kumimoji="1" lang="zh-CN" altLang="en-US" dirty="0"/>
          </a:p>
        </p:txBody>
      </p:sp>
      <p:sp>
        <p:nvSpPr>
          <p:cNvPr id="15" name="文本框 14"/>
          <p:cNvSpPr txBox="1"/>
          <p:nvPr/>
        </p:nvSpPr>
        <p:spPr>
          <a:xfrm>
            <a:off x="4572000" y="3131676"/>
            <a:ext cx="1080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zh-CN" dirty="0" smtClean="0"/>
              <a:t>Sweden</a:t>
            </a:r>
            <a:endParaRPr kumimoji="1" lang="zh-CN" altLang="en-US" dirty="0"/>
          </a:p>
        </p:txBody>
      </p:sp>
      <p:sp>
        <p:nvSpPr>
          <p:cNvPr id="16" name="文本框 15"/>
          <p:cNvSpPr txBox="1"/>
          <p:nvPr/>
        </p:nvSpPr>
        <p:spPr>
          <a:xfrm>
            <a:off x="4572000" y="3717032"/>
            <a:ext cx="1080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zh-CN" dirty="0" smtClean="0"/>
              <a:t>Poland</a:t>
            </a:r>
            <a:endParaRPr kumimoji="1" lang="zh-CN" altLang="en-US" dirty="0"/>
          </a:p>
        </p:txBody>
      </p:sp>
      <p:sp>
        <p:nvSpPr>
          <p:cNvPr id="17" name="文本框 16"/>
          <p:cNvSpPr txBox="1"/>
          <p:nvPr/>
        </p:nvSpPr>
        <p:spPr>
          <a:xfrm>
            <a:off x="4572000" y="4283804"/>
            <a:ext cx="1080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zh-CN" dirty="0" smtClean="0"/>
              <a:t>Chile</a:t>
            </a:r>
            <a:endParaRPr kumimoji="1" lang="zh-CN" altLang="en-US" dirty="0"/>
          </a:p>
        </p:txBody>
      </p:sp>
      <p:sp>
        <p:nvSpPr>
          <p:cNvPr id="18" name="文本框 17"/>
          <p:cNvSpPr txBox="1"/>
          <p:nvPr/>
        </p:nvSpPr>
        <p:spPr>
          <a:xfrm>
            <a:off x="4572000" y="4859868"/>
            <a:ext cx="1080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zh-CN" dirty="0" smtClean="0"/>
              <a:t>China</a:t>
            </a:r>
            <a:endParaRPr kumimoji="1" lang="zh-CN" alt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内容占位符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4525963"/>
          </a:xfrm>
        </p:spPr>
        <p:txBody>
          <a:bodyPr/>
          <a:lstStyle/>
          <a:p>
            <a:pPr marL="0" indent="0" algn="ctr">
              <a:buFont typeface="Arial" charset="0"/>
              <a:buNone/>
            </a:pPr>
            <a:r>
              <a:rPr kumimoji="0" lang="zh-CN" altLang="en-US" sz="2800" b="1" dirty="0">
                <a:solidFill>
                  <a:srgbClr val="7030A0"/>
                </a:solidFill>
                <a:latin typeface="Times New Roman" charset="0"/>
                <a:ea typeface="宋体" charset="0"/>
                <a:cs typeface="Times New Roman" charset="0"/>
              </a:rPr>
              <a:t>结论 （二</a:t>
            </a:r>
            <a:r>
              <a:rPr kumimoji="0" lang="zh-CN" altLang="en-US" sz="2800" b="1" dirty="0" smtClean="0">
                <a:solidFill>
                  <a:srgbClr val="7030A0"/>
                </a:solidFill>
                <a:latin typeface="Times New Roman" charset="0"/>
                <a:ea typeface="宋体" charset="0"/>
                <a:cs typeface="Times New Roman" charset="0"/>
              </a:rPr>
              <a:t>） </a:t>
            </a:r>
            <a:r>
              <a:rPr kumimoji="0" lang="en-US" altLang="zh-CN" sz="2800" b="1" dirty="0" smtClean="0">
                <a:solidFill>
                  <a:srgbClr val="7030A0"/>
                </a:solidFill>
                <a:latin typeface="Times New Roman" charset="0"/>
                <a:ea typeface="宋体" charset="0"/>
                <a:cs typeface="Times New Roman" charset="0"/>
              </a:rPr>
              <a:t>Conclusion</a:t>
            </a:r>
            <a:r>
              <a:rPr kumimoji="0" lang="zh-CN" altLang="en-US" sz="2800" b="1" dirty="0" smtClean="0">
                <a:solidFill>
                  <a:srgbClr val="7030A0"/>
                </a:solidFill>
                <a:latin typeface="Times New Roman" charset="0"/>
                <a:ea typeface="宋体" charset="0"/>
                <a:cs typeface="Times New Roman" charset="0"/>
              </a:rPr>
              <a:t> </a:t>
            </a:r>
            <a:r>
              <a:rPr kumimoji="0" lang="en-US" altLang="zh-CN" sz="2800" b="1" dirty="0" smtClean="0">
                <a:solidFill>
                  <a:srgbClr val="7030A0"/>
                </a:solidFill>
                <a:latin typeface="Times New Roman" charset="0"/>
                <a:ea typeface="宋体" charset="0"/>
                <a:cs typeface="Times New Roman" charset="0"/>
              </a:rPr>
              <a:t>2</a:t>
            </a:r>
            <a:endParaRPr kumimoji="0" lang="en-US" altLang="zh-CN" sz="2800" b="1" dirty="0">
              <a:solidFill>
                <a:srgbClr val="7030A0"/>
              </a:solidFill>
              <a:latin typeface="Times New Roman" charset="0"/>
              <a:ea typeface="宋体" charset="0"/>
              <a:cs typeface="Times New Roman" charset="0"/>
            </a:endParaRPr>
          </a:p>
          <a:p>
            <a:pPr marL="0" indent="0" algn="ctr">
              <a:buFont typeface="Arial" charset="0"/>
              <a:buNone/>
            </a:pPr>
            <a:endParaRPr kumimoji="0" lang="en-US" altLang="zh-CN" sz="2400" b="1" dirty="0">
              <a:solidFill>
                <a:srgbClr val="7030A0"/>
              </a:solidFill>
              <a:latin typeface="Times New Roman" charset="0"/>
              <a:ea typeface="宋体" charset="0"/>
              <a:cs typeface="Times New Roman" charset="0"/>
            </a:endParaRPr>
          </a:p>
          <a:p>
            <a:pPr marL="0" indent="0">
              <a:buFont typeface="Arial" charset="0"/>
              <a:buNone/>
            </a:pPr>
            <a:r>
              <a:rPr kumimoji="0" lang="zh-CN" altLang="en-US" sz="2400" b="1" dirty="0">
                <a:solidFill>
                  <a:srgbClr val="7030A0"/>
                </a:solidFill>
                <a:latin typeface="Times New Roman" charset="0"/>
                <a:ea typeface="宋体" charset="0"/>
                <a:cs typeface="Times New Roman" charset="0"/>
              </a:rPr>
              <a:t>公平性的目标之二：实现养老保险缴费的可负担性</a:t>
            </a:r>
            <a:r>
              <a:rPr kumimoji="0" lang="en-US" altLang="zh-CN" sz="2400" b="1" dirty="0">
                <a:solidFill>
                  <a:srgbClr val="7030A0"/>
                </a:solidFill>
                <a:latin typeface="Times New Roman" charset="0"/>
                <a:ea typeface="宋体" charset="0"/>
                <a:cs typeface="Times New Roman" charset="0"/>
              </a:rPr>
              <a:t> </a:t>
            </a:r>
            <a:endParaRPr kumimoji="0" lang="en-US" altLang="zh-CN" sz="2400" b="1" dirty="0" smtClean="0">
              <a:solidFill>
                <a:srgbClr val="7030A0"/>
              </a:solidFill>
              <a:latin typeface="Times New Roman" charset="0"/>
              <a:ea typeface="宋体" charset="0"/>
              <a:cs typeface="Times New Roman" charset="0"/>
            </a:endParaRPr>
          </a:p>
          <a:p>
            <a:pPr marL="0" indent="0">
              <a:buFont typeface="Arial" charset="0"/>
              <a:buNone/>
            </a:pPr>
            <a:r>
              <a:rPr kumimoji="0" lang="en-US" altLang="zh-CN" sz="2400" b="1" dirty="0" smtClean="0">
                <a:solidFill>
                  <a:srgbClr val="7030A0"/>
                </a:solidFill>
                <a:latin typeface="Times New Roman" charset="0"/>
                <a:ea typeface="宋体" charset="0"/>
                <a:cs typeface="Times New Roman" charset="0"/>
              </a:rPr>
              <a:t>2</a:t>
            </a:r>
            <a:r>
              <a:rPr kumimoji="0" lang="en-US" altLang="zh-CN" sz="2400" b="1" baseline="30000" dirty="0" smtClean="0">
                <a:solidFill>
                  <a:srgbClr val="7030A0"/>
                </a:solidFill>
                <a:latin typeface="Times New Roman" charset="0"/>
                <a:ea typeface="宋体" charset="0"/>
                <a:cs typeface="Times New Roman" charset="0"/>
              </a:rPr>
              <a:t>nd</a:t>
            </a:r>
            <a:r>
              <a:rPr kumimoji="0" lang="zh-CN" altLang="en-US" sz="2400" b="1" dirty="0" smtClean="0">
                <a:solidFill>
                  <a:srgbClr val="7030A0"/>
                </a:solidFill>
                <a:latin typeface="Times New Roman" charset="0"/>
                <a:ea typeface="宋体" charset="0"/>
                <a:cs typeface="Times New Roman" charset="0"/>
              </a:rPr>
              <a:t> </a:t>
            </a:r>
            <a:r>
              <a:rPr kumimoji="0" lang="en-US" altLang="zh-CN" sz="2400" b="1" dirty="0" smtClean="0">
                <a:solidFill>
                  <a:srgbClr val="7030A0"/>
                </a:solidFill>
                <a:latin typeface="Times New Roman" charset="0"/>
                <a:ea typeface="宋体" charset="0"/>
                <a:cs typeface="Times New Roman" charset="0"/>
              </a:rPr>
              <a:t>Objective</a:t>
            </a:r>
            <a:r>
              <a:rPr kumimoji="0" lang="zh-CN" altLang="en-US" sz="2400" b="1" dirty="0" smtClean="0">
                <a:solidFill>
                  <a:srgbClr val="7030A0"/>
                </a:solidFill>
                <a:latin typeface="Times New Roman" charset="0"/>
                <a:ea typeface="宋体" charset="0"/>
                <a:cs typeface="Times New Roman" charset="0"/>
              </a:rPr>
              <a:t> </a:t>
            </a:r>
            <a:r>
              <a:rPr kumimoji="0" lang="en-US" altLang="zh-CN" sz="2400" b="1" dirty="0" smtClean="0">
                <a:solidFill>
                  <a:srgbClr val="7030A0"/>
                </a:solidFill>
                <a:latin typeface="Times New Roman" charset="0"/>
                <a:ea typeface="宋体" charset="0"/>
                <a:cs typeface="Times New Roman" charset="0"/>
              </a:rPr>
              <a:t>of</a:t>
            </a:r>
            <a:r>
              <a:rPr kumimoji="0" lang="zh-CN" altLang="en-US" sz="2400" b="1" dirty="0" smtClean="0">
                <a:solidFill>
                  <a:srgbClr val="7030A0"/>
                </a:solidFill>
                <a:latin typeface="Times New Roman" charset="0"/>
                <a:ea typeface="宋体" charset="0"/>
                <a:cs typeface="Times New Roman" charset="0"/>
              </a:rPr>
              <a:t> </a:t>
            </a:r>
            <a:r>
              <a:rPr kumimoji="0" lang="en-US" altLang="zh-CN" sz="2400" b="1" dirty="0" smtClean="0">
                <a:solidFill>
                  <a:srgbClr val="7030A0"/>
                </a:solidFill>
                <a:latin typeface="Times New Roman" charset="0"/>
                <a:ea typeface="宋体" charset="0"/>
                <a:cs typeface="Times New Roman" charset="0"/>
              </a:rPr>
              <a:t>Fairness</a:t>
            </a:r>
            <a:r>
              <a:rPr kumimoji="0" lang="zh-CN" altLang="en-US" sz="2400" b="1" dirty="0" smtClean="0">
                <a:solidFill>
                  <a:srgbClr val="7030A0"/>
                </a:solidFill>
                <a:latin typeface="Times New Roman" charset="0"/>
                <a:ea typeface="宋体" charset="0"/>
                <a:cs typeface="Times New Roman" charset="0"/>
              </a:rPr>
              <a:t> </a:t>
            </a:r>
            <a:r>
              <a:rPr kumimoji="0" lang="en-US" altLang="zh-CN" sz="2400" b="1" dirty="0" smtClean="0">
                <a:solidFill>
                  <a:srgbClr val="7030A0"/>
                </a:solidFill>
                <a:latin typeface="Times New Roman" charset="0"/>
                <a:ea typeface="宋体" charset="0"/>
                <a:cs typeface="Times New Roman" charset="0"/>
              </a:rPr>
              <a:t>:</a:t>
            </a:r>
            <a:r>
              <a:rPr kumimoji="0" lang="zh-CN" altLang="en-US" sz="2400" b="1" dirty="0" smtClean="0">
                <a:solidFill>
                  <a:srgbClr val="7030A0"/>
                </a:solidFill>
                <a:latin typeface="Times New Roman" charset="0"/>
                <a:ea typeface="宋体" charset="0"/>
                <a:cs typeface="Times New Roman" charset="0"/>
              </a:rPr>
              <a:t> </a:t>
            </a:r>
            <a:r>
              <a:rPr kumimoji="0" lang="en-US" altLang="zh-CN" sz="2400" b="1" dirty="0" smtClean="0">
                <a:solidFill>
                  <a:srgbClr val="7030A0"/>
                </a:solidFill>
                <a:latin typeface="Times New Roman" charset="0"/>
                <a:ea typeface="宋体" charset="0"/>
                <a:cs typeface="Times New Roman" charset="0"/>
              </a:rPr>
              <a:t>affordability</a:t>
            </a:r>
            <a:r>
              <a:rPr kumimoji="0" lang="zh-CN" altLang="en-US" sz="2400" b="1" dirty="0" smtClean="0">
                <a:solidFill>
                  <a:srgbClr val="7030A0"/>
                </a:solidFill>
                <a:latin typeface="Times New Roman" charset="0"/>
                <a:ea typeface="宋体" charset="0"/>
                <a:cs typeface="Times New Roman" charset="0"/>
              </a:rPr>
              <a:t> </a:t>
            </a:r>
            <a:r>
              <a:rPr kumimoji="0" lang="en-US" altLang="zh-CN" sz="2400" b="1" dirty="0" smtClean="0">
                <a:solidFill>
                  <a:srgbClr val="7030A0"/>
                </a:solidFill>
                <a:latin typeface="Times New Roman" charset="0"/>
                <a:ea typeface="宋体" charset="0"/>
                <a:cs typeface="Times New Roman" charset="0"/>
              </a:rPr>
              <a:t>of</a:t>
            </a:r>
            <a:r>
              <a:rPr kumimoji="0" lang="zh-CN" altLang="en-US" sz="2400" b="1" dirty="0" smtClean="0">
                <a:solidFill>
                  <a:srgbClr val="7030A0"/>
                </a:solidFill>
                <a:latin typeface="Times New Roman" charset="0"/>
                <a:ea typeface="宋体" charset="0"/>
                <a:cs typeface="Times New Roman" charset="0"/>
              </a:rPr>
              <a:t> </a:t>
            </a:r>
            <a:r>
              <a:rPr kumimoji="0" lang="en-US" altLang="zh-CN" sz="2400" b="1" dirty="0" smtClean="0">
                <a:solidFill>
                  <a:srgbClr val="7030A0"/>
                </a:solidFill>
                <a:latin typeface="Times New Roman" charset="0"/>
                <a:ea typeface="宋体" charset="0"/>
                <a:cs typeface="Times New Roman" charset="0"/>
              </a:rPr>
              <a:t>contribution</a:t>
            </a:r>
            <a:r>
              <a:rPr kumimoji="0" lang="zh-CN" altLang="en-US" sz="2400" b="1" dirty="0" smtClean="0">
                <a:solidFill>
                  <a:srgbClr val="7030A0"/>
                </a:solidFill>
                <a:latin typeface="Times New Roman" charset="0"/>
                <a:ea typeface="宋体" charset="0"/>
                <a:cs typeface="Times New Roman" charset="0"/>
              </a:rPr>
              <a:t> </a:t>
            </a:r>
            <a:r>
              <a:rPr kumimoji="0" lang="en-US" altLang="zh-CN" sz="2400" b="1" dirty="0" smtClean="0">
                <a:solidFill>
                  <a:srgbClr val="7030A0"/>
                </a:solidFill>
                <a:latin typeface="Times New Roman" charset="0"/>
                <a:ea typeface="宋体" charset="0"/>
                <a:cs typeface="Times New Roman" charset="0"/>
              </a:rPr>
              <a:t>to</a:t>
            </a:r>
            <a:r>
              <a:rPr kumimoji="0" lang="zh-CN" altLang="en-US" sz="2400" b="1" dirty="0" smtClean="0">
                <a:solidFill>
                  <a:srgbClr val="7030A0"/>
                </a:solidFill>
                <a:latin typeface="Times New Roman" charset="0"/>
                <a:ea typeface="宋体" charset="0"/>
                <a:cs typeface="Times New Roman" charset="0"/>
              </a:rPr>
              <a:t> </a:t>
            </a:r>
            <a:r>
              <a:rPr kumimoji="0" lang="en-US" altLang="zh-CN" sz="2400" b="1" dirty="0" smtClean="0">
                <a:solidFill>
                  <a:srgbClr val="7030A0"/>
                </a:solidFill>
                <a:latin typeface="Times New Roman" charset="0"/>
                <a:ea typeface="宋体" charset="0"/>
                <a:cs typeface="Times New Roman" charset="0"/>
              </a:rPr>
              <a:t>old</a:t>
            </a:r>
            <a:r>
              <a:rPr kumimoji="0" lang="zh-CN" altLang="en-US" sz="2400" b="1" dirty="0" smtClean="0">
                <a:solidFill>
                  <a:srgbClr val="7030A0"/>
                </a:solidFill>
                <a:latin typeface="Times New Roman" charset="0"/>
                <a:ea typeface="宋体" charset="0"/>
                <a:cs typeface="Times New Roman" charset="0"/>
              </a:rPr>
              <a:t> </a:t>
            </a:r>
            <a:r>
              <a:rPr kumimoji="0" lang="en-US" altLang="zh-CN" sz="2400" b="1" dirty="0" smtClean="0">
                <a:solidFill>
                  <a:srgbClr val="7030A0"/>
                </a:solidFill>
                <a:latin typeface="Times New Roman" charset="0"/>
                <a:ea typeface="宋体" charset="0"/>
                <a:cs typeface="Times New Roman" charset="0"/>
              </a:rPr>
              <a:t>age</a:t>
            </a:r>
            <a:r>
              <a:rPr kumimoji="0" lang="zh-CN" altLang="en-US" sz="2400" b="1" dirty="0" smtClean="0">
                <a:solidFill>
                  <a:srgbClr val="7030A0"/>
                </a:solidFill>
                <a:latin typeface="Times New Roman" charset="0"/>
                <a:ea typeface="宋体" charset="0"/>
                <a:cs typeface="Times New Roman" charset="0"/>
              </a:rPr>
              <a:t> </a:t>
            </a:r>
            <a:r>
              <a:rPr kumimoji="0" lang="en-US" altLang="zh-CN" sz="2400" b="1" dirty="0" smtClean="0">
                <a:solidFill>
                  <a:srgbClr val="7030A0"/>
                </a:solidFill>
                <a:latin typeface="Times New Roman" charset="0"/>
                <a:ea typeface="宋体" charset="0"/>
                <a:cs typeface="Times New Roman" charset="0"/>
              </a:rPr>
              <a:t>insurance</a:t>
            </a:r>
            <a:r>
              <a:rPr kumimoji="0" lang="zh-CN" altLang="en-US" sz="2400" b="1" dirty="0" smtClean="0">
                <a:solidFill>
                  <a:srgbClr val="7030A0"/>
                </a:solidFill>
                <a:latin typeface="Times New Roman" charset="0"/>
                <a:ea typeface="宋体" charset="0"/>
                <a:cs typeface="Times New Roman" charset="0"/>
              </a:rPr>
              <a:t> </a:t>
            </a:r>
            <a:endParaRPr kumimoji="0" lang="en-US" altLang="zh-CN" sz="2400" b="1" dirty="0" smtClean="0">
              <a:solidFill>
                <a:srgbClr val="7030A0"/>
              </a:solidFill>
              <a:latin typeface="Times New Roman" charset="0"/>
              <a:ea typeface="宋体" charset="0"/>
              <a:cs typeface="Times New Roman" charset="0"/>
            </a:endParaRPr>
          </a:p>
          <a:p>
            <a:pPr marL="0" indent="0">
              <a:buFont typeface="Arial" charset="0"/>
              <a:buNone/>
            </a:pPr>
            <a:endParaRPr kumimoji="0" lang="en-US" altLang="zh-CN" sz="2400" b="1" dirty="0">
              <a:solidFill>
                <a:srgbClr val="7030A0"/>
              </a:solidFill>
              <a:latin typeface="Times New Roman" charset="0"/>
              <a:ea typeface="宋体" charset="0"/>
              <a:cs typeface="Times New Roman" charset="0"/>
            </a:endParaRPr>
          </a:p>
          <a:p>
            <a:pPr marL="0" indent="0">
              <a:buFont typeface="Arial" charset="0"/>
              <a:buNone/>
            </a:pPr>
            <a:r>
              <a:rPr kumimoji="0" lang="zh-CN" altLang="en-US" sz="2400" b="1" dirty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建议三： 做实缴费基数，费率</a:t>
            </a:r>
            <a:r>
              <a:rPr kumimoji="0" lang="zh-CN" altLang="en-US" sz="24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有下调空间</a:t>
            </a:r>
            <a:endParaRPr kumimoji="0" lang="en-US" altLang="zh-CN" sz="2400" b="1" dirty="0" smtClean="0">
              <a:solidFill>
                <a:srgbClr val="254061"/>
              </a:solidFill>
              <a:latin typeface="Times New Roman" charset="0"/>
              <a:ea typeface="宋体" charset="0"/>
              <a:cs typeface="Times New Roman" charset="0"/>
            </a:endParaRPr>
          </a:p>
          <a:p>
            <a:pPr marL="0" indent="0">
              <a:buFont typeface="Arial" charset="0"/>
              <a:buNone/>
            </a:pPr>
            <a:r>
              <a:rPr kumimoji="0" lang="en-US" altLang="zh-CN" sz="24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Suggestion</a:t>
            </a:r>
            <a:r>
              <a:rPr kumimoji="0" lang="zh-CN" altLang="en-US" sz="24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 </a:t>
            </a:r>
            <a:r>
              <a:rPr kumimoji="0" lang="en-US" altLang="zh-CN" sz="24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3:</a:t>
            </a:r>
            <a:r>
              <a:rPr kumimoji="0" lang="zh-CN" altLang="en-US" sz="24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 </a:t>
            </a:r>
            <a:r>
              <a:rPr kumimoji="0" lang="en-US" altLang="zh-CN" sz="2400" b="1" i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Setting</a:t>
            </a:r>
            <a:r>
              <a:rPr kumimoji="0" lang="zh-CN" altLang="en-US" sz="2400" b="1" i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 </a:t>
            </a:r>
            <a:r>
              <a:rPr kumimoji="0" lang="en-US" altLang="zh-CN" sz="2400" b="1" i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Realistic</a:t>
            </a:r>
            <a:r>
              <a:rPr kumimoji="0" lang="zh-CN" altLang="en-US" sz="24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 </a:t>
            </a:r>
            <a:r>
              <a:rPr kumimoji="0" lang="en-US" altLang="zh-CN" sz="2400" b="1" dirty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c</a:t>
            </a:r>
            <a:r>
              <a:rPr kumimoji="0" lang="en-US" altLang="zh-CN" sz="24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ontribution</a:t>
            </a:r>
            <a:r>
              <a:rPr kumimoji="0" lang="zh-CN" altLang="en-US" sz="24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 </a:t>
            </a:r>
            <a:r>
              <a:rPr kumimoji="0" lang="en-US" altLang="zh-CN" sz="2400" b="1" dirty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b</a:t>
            </a:r>
            <a:r>
              <a:rPr kumimoji="0" lang="en-US" altLang="zh-CN" sz="24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ase</a:t>
            </a:r>
            <a:r>
              <a:rPr kumimoji="0" lang="zh-CN" altLang="en-US" sz="24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 </a:t>
            </a:r>
            <a:r>
              <a:rPr kumimoji="0" lang="en-US" altLang="zh-CN" sz="24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and</a:t>
            </a:r>
            <a:r>
              <a:rPr kumimoji="0" lang="zh-CN" altLang="en-US" sz="24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 </a:t>
            </a:r>
            <a:r>
              <a:rPr kumimoji="0" lang="en-US" altLang="zh-CN" sz="24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providing</a:t>
            </a:r>
            <a:r>
              <a:rPr kumimoji="0" lang="zh-CN" altLang="en-US" sz="24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 </a:t>
            </a:r>
            <a:r>
              <a:rPr kumimoji="0" lang="en-US" altLang="zh-CN" sz="24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space</a:t>
            </a:r>
            <a:r>
              <a:rPr kumimoji="0" lang="zh-CN" altLang="en-US" sz="24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 </a:t>
            </a:r>
            <a:r>
              <a:rPr kumimoji="0" lang="en-US" altLang="zh-CN" sz="24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to</a:t>
            </a:r>
            <a:r>
              <a:rPr kumimoji="0" lang="zh-CN" altLang="en-US" sz="24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 </a:t>
            </a:r>
            <a:r>
              <a:rPr kumimoji="0" lang="en-US" altLang="zh-CN" sz="24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adjust</a:t>
            </a:r>
            <a:r>
              <a:rPr kumimoji="0" lang="zh-CN" altLang="en-US" sz="24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 </a:t>
            </a:r>
            <a:r>
              <a:rPr kumimoji="0" lang="en-US" altLang="zh-CN" sz="24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contribution</a:t>
            </a:r>
            <a:r>
              <a:rPr kumimoji="0" lang="zh-CN" altLang="en-US" sz="24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 </a:t>
            </a:r>
            <a:r>
              <a:rPr kumimoji="0" lang="en-US" altLang="zh-CN" sz="24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rate.</a:t>
            </a:r>
          </a:p>
          <a:p>
            <a:pPr marL="0" indent="0">
              <a:buFont typeface="Arial" charset="0"/>
              <a:buNone/>
            </a:pPr>
            <a:endParaRPr kumimoji="0" lang="en-US" altLang="zh-CN" sz="2400" b="1" dirty="0">
              <a:solidFill>
                <a:srgbClr val="254061"/>
              </a:solidFill>
              <a:latin typeface="Times New Roman" charset="0"/>
              <a:ea typeface="宋体" charset="0"/>
              <a:cs typeface="Times New Roman" charset="0"/>
            </a:endParaRPr>
          </a:p>
          <a:p>
            <a:pPr marL="0" indent="0">
              <a:buFont typeface="Arial" charset="0"/>
              <a:buNone/>
            </a:pPr>
            <a:r>
              <a:rPr kumimoji="0" lang="zh-CN" altLang="en-US" sz="2400" b="1" dirty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建议四：建立多缴</a:t>
            </a:r>
            <a:r>
              <a:rPr kumimoji="0" lang="zh-CN" altLang="en-US" sz="24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多得的激励机制是关键</a:t>
            </a:r>
            <a:endParaRPr kumimoji="0" lang="en-US" altLang="zh-CN" sz="2400" b="1" dirty="0" smtClean="0">
              <a:solidFill>
                <a:srgbClr val="254061"/>
              </a:solidFill>
              <a:latin typeface="Times New Roman" charset="0"/>
              <a:ea typeface="宋体" charset="0"/>
              <a:cs typeface="Times New Roman" charset="0"/>
            </a:endParaRPr>
          </a:p>
          <a:p>
            <a:pPr marL="0" indent="0">
              <a:buFont typeface="Arial" charset="0"/>
              <a:buNone/>
            </a:pPr>
            <a:r>
              <a:rPr kumimoji="0" lang="en-US" altLang="zh-CN" sz="24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Suggestion4</a:t>
            </a:r>
            <a:r>
              <a:rPr kumimoji="0" lang="zh-CN" altLang="en-US" sz="24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 </a:t>
            </a:r>
            <a:r>
              <a:rPr kumimoji="0" lang="en-US" altLang="zh-CN" sz="24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:</a:t>
            </a:r>
            <a:r>
              <a:rPr kumimoji="0" lang="zh-CN" altLang="en-US" sz="24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 </a:t>
            </a:r>
            <a:r>
              <a:rPr kumimoji="0" lang="en-US" altLang="zh-CN" sz="24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The</a:t>
            </a:r>
            <a:r>
              <a:rPr kumimoji="0" lang="zh-CN" altLang="en-US" sz="24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 </a:t>
            </a:r>
            <a:r>
              <a:rPr kumimoji="0" lang="en-US" altLang="zh-CN" sz="24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key</a:t>
            </a:r>
            <a:r>
              <a:rPr kumimoji="0" lang="zh-CN" altLang="en-US" sz="24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 </a:t>
            </a:r>
            <a:r>
              <a:rPr kumimoji="0" lang="en-US" altLang="zh-CN" sz="24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is</a:t>
            </a:r>
            <a:r>
              <a:rPr kumimoji="0" lang="zh-CN" altLang="en-US" sz="24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 </a:t>
            </a:r>
            <a:r>
              <a:rPr kumimoji="0" lang="en-US" altLang="zh-CN" sz="2400" b="1" dirty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s</a:t>
            </a:r>
            <a:r>
              <a:rPr kumimoji="0" lang="en-US" altLang="zh-CN" sz="24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etting</a:t>
            </a:r>
            <a:r>
              <a:rPr kumimoji="0" lang="zh-CN" altLang="en-US" sz="24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 </a:t>
            </a:r>
            <a:r>
              <a:rPr kumimoji="0" lang="en-US" altLang="zh-CN" sz="24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up</a:t>
            </a:r>
            <a:r>
              <a:rPr kumimoji="0" lang="zh-CN" altLang="en-US" sz="24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 </a:t>
            </a:r>
            <a:r>
              <a:rPr kumimoji="0" lang="en-US" altLang="zh-CN" sz="24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incentive</a:t>
            </a:r>
            <a:r>
              <a:rPr kumimoji="0" lang="zh-CN" altLang="en-US" sz="24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 </a:t>
            </a:r>
            <a:r>
              <a:rPr kumimoji="0" lang="en-US" altLang="zh-CN" sz="24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mechanism</a:t>
            </a:r>
            <a:r>
              <a:rPr kumimoji="0" lang="zh-CN" altLang="en-US" sz="24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 </a:t>
            </a:r>
            <a:r>
              <a:rPr kumimoji="0" lang="en-US" altLang="zh-CN" sz="24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that</a:t>
            </a:r>
            <a:r>
              <a:rPr kumimoji="0" lang="zh-CN" altLang="en-US" sz="24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 </a:t>
            </a:r>
            <a:r>
              <a:rPr kumimoji="0" lang="en-US" altLang="zh-CN" sz="24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provide</a:t>
            </a:r>
            <a:r>
              <a:rPr kumimoji="0" lang="zh-CN" altLang="en-US" sz="24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 </a:t>
            </a:r>
            <a:r>
              <a:rPr kumimoji="0" lang="en-US" altLang="zh-CN" sz="24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more</a:t>
            </a:r>
            <a:r>
              <a:rPr kumimoji="0" lang="zh-CN" altLang="en-US" sz="24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 </a:t>
            </a:r>
            <a:r>
              <a:rPr kumimoji="0" lang="en-US" altLang="zh-CN" sz="24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benefit</a:t>
            </a:r>
            <a:r>
              <a:rPr kumimoji="0" lang="zh-CN" altLang="en-US" sz="24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 </a:t>
            </a:r>
            <a:r>
              <a:rPr kumimoji="0" lang="en-US" altLang="zh-CN" sz="24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to</a:t>
            </a:r>
            <a:r>
              <a:rPr kumimoji="0" lang="zh-CN" altLang="en-US" sz="24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 </a:t>
            </a:r>
            <a:r>
              <a:rPr kumimoji="0" lang="en-US" altLang="zh-CN" sz="24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he</a:t>
            </a:r>
            <a:r>
              <a:rPr kumimoji="0" lang="zh-CN" altLang="en-US" sz="24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 </a:t>
            </a:r>
            <a:r>
              <a:rPr kumimoji="0" lang="en-US" altLang="zh-CN" sz="24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or</a:t>
            </a:r>
            <a:r>
              <a:rPr kumimoji="0" lang="zh-CN" altLang="en-US" sz="24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 </a:t>
            </a:r>
            <a:r>
              <a:rPr kumimoji="0" lang="en-US" altLang="zh-CN" sz="24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she</a:t>
            </a:r>
            <a:r>
              <a:rPr kumimoji="0" lang="zh-CN" altLang="en-US" sz="24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 </a:t>
            </a:r>
            <a:r>
              <a:rPr kumimoji="0" lang="en-US" altLang="zh-CN" sz="24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who</a:t>
            </a:r>
            <a:r>
              <a:rPr kumimoji="0" lang="zh-CN" altLang="en-US" sz="24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 </a:t>
            </a:r>
            <a:r>
              <a:rPr kumimoji="0" lang="en-US" altLang="zh-CN" sz="24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has</a:t>
            </a:r>
            <a:r>
              <a:rPr kumimoji="0" lang="zh-CN" altLang="en-US" sz="24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 </a:t>
            </a:r>
            <a:r>
              <a:rPr kumimoji="0" lang="en-US" altLang="zh-CN" sz="24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higher</a:t>
            </a:r>
            <a:r>
              <a:rPr kumimoji="0" lang="zh-CN" altLang="en-US" sz="24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 </a:t>
            </a:r>
            <a:r>
              <a:rPr kumimoji="0" lang="en-US" altLang="zh-CN" sz="2400" b="1" dirty="0" smtClean="0">
                <a:solidFill>
                  <a:srgbClr val="254061"/>
                </a:solidFill>
                <a:latin typeface="Times New Roman" charset="0"/>
                <a:ea typeface="宋体" charset="0"/>
                <a:cs typeface="Times New Roman" charset="0"/>
              </a:rPr>
              <a:t>contribution</a:t>
            </a:r>
            <a:endParaRPr kumimoji="0" lang="zh-CN" altLang="en-US" sz="2400" dirty="0">
              <a:latin typeface="Calibri" charset="0"/>
              <a:ea typeface="宋体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678</TotalTime>
  <Pages>0</Pages>
  <Words>911</Words>
  <Characters>0</Characters>
  <Application>Microsoft Macintosh PowerPoint</Application>
  <DocSecurity>0</DocSecurity>
  <PresentationFormat>On-screen Show (4:3)</PresentationFormat>
  <Lines>0</Lines>
  <Paragraphs>232</Paragraphs>
  <Slides>13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15" baseType="lpstr">
      <vt:lpstr>Thème Office</vt:lpstr>
      <vt:lpstr>Office 主题</vt:lpstr>
      <vt:lpstr>PowerPoint Presentation</vt:lpstr>
      <vt:lpstr>养老保险的四个基本属性 Four Natures of Pension Insurance  十八届三中全会提出：建立更加公平可持续的社会 保障保制度 The 3rd Session of the 18th CPC Central Committee: Build up a fair and sustainable social security system!  十八届五中会会提出：共享发展 ，全体人民共同迈入小康社会  The 5th Session of the 18th CPC Central Committee: Share the profit of development and enjoy a moderately prosperous society with the people! </vt:lpstr>
      <vt:lpstr>公平性与其他三个属性之间是辩证关系 Dialectical Relation Between Fairness and The Other 3 Natures</vt:lpstr>
      <vt:lpstr>公平性与充足性 Fairness and Adequacy</vt:lpstr>
      <vt:lpstr>2010-2014 年城镇职工和城乡居民养老保险待遇情况 Pension Benefit of Urban Employee and U &amp; R Residents, 2010-2014 </vt:lpstr>
      <vt:lpstr>PowerPoint Presentation</vt:lpstr>
      <vt:lpstr>公平性与可支付性 Fairness and Affordability</vt:lpstr>
      <vt:lpstr>PowerPoint Presentation</vt:lpstr>
      <vt:lpstr>PowerPoint Presentation</vt:lpstr>
      <vt:lpstr>公平性与可持续性  Fairness and Sustainability</vt:lpstr>
      <vt:lpstr>2014年末各省城镇职工养老保险基金累计结余（亿元） Accrual Surplus of the Old Age Insurance for Urban Employee (Unit: RMB 100 m)</vt:lpstr>
      <vt:lpstr>PowerPoint Presentation</vt:lpstr>
      <vt:lpstr>PowerPoint Presentation</vt:lpstr>
    </vt:vector>
  </TitlesOfParts>
  <LinksUpToDate>false</LinksUpToDate>
  <CharactersWithSpaces>0</CharactersWithSpaces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Invite</dc:creator>
  <cp:lastModifiedBy>JVG</cp:lastModifiedBy>
  <cp:revision>134</cp:revision>
  <dcterms:created xsi:type="dcterms:W3CDTF">2016-03-24T09:04:06Z</dcterms:created>
  <dcterms:modified xsi:type="dcterms:W3CDTF">2016-09-21T14:51:31Z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2052-10.1.0.5457</vt:lpwstr>
  </property>
</Properties>
</file>