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3"/>
  </p:notesMasterIdLst>
  <p:handoutMasterIdLst>
    <p:handoutMasterId r:id="rId34"/>
  </p:handoutMasterIdLst>
  <p:sldIdLst>
    <p:sldId id="377" r:id="rId2"/>
    <p:sldId id="651" r:id="rId3"/>
    <p:sldId id="583" r:id="rId4"/>
    <p:sldId id="612" r:id="rId5"/>
    <p:sldId id="724" r:id="rId6"/>
    <p:sldId id="745" r:id="rId7"/>
    <p:sldId id="753" r:id="rId8"/>
    <p:sldId id="735" r:id="rId9"/>
    <p:sldId id="736" r:id="rId10"/>
    <p:sldId id="737" r:id="rId11"/>
    <p:sldId id="738" r:id="rId12"/>
    <p:sldId id="739" r:id="rId13"/>
    <p:sldId id="740" r:id="rId14"/>
    <p:sldId id="741" r:id="rId15"/>
    <p:sldId id="742" r:id="rId16"/>
    <p:sldId id="754" r:id="rId17"/>
    <p:sldId id="746" r:id="rId18"/>
    <p:sldId id="755" r:id="rId19"/>
    <p:sldId id="747" r:id="rId20"/>
    <p:sldId id="725" r:id="rId21"/>
    <p:sldId id="584" r:id="rId22"/>
    <p:sldId id="592" r:id="rId23"/>
    <p:sldId id="756" r:id="rId24"/>
    <p:sldId id="717" r:id="rId25"/>
    <p:sldId id="718" r:id="rId26"/>
    <p:sldId id="634" r:id="rId27"/>
    <p:sldId id="635" r:id="rId28"/>
    <p:sldId id="749" r:id="rId29"/>
    <p:sldId id="750" r:id="rId30"/>
    <p:sldId id="751" r:id="rId31"/>
    <p:sldId id="752" r:id="rId32"/>
  </p:sldIdLst>
  <p:sldSz cx="9144000" cy="6858000" type="screen4x3"/>
  <p:notesSz cx="6797675" cy="9928225"/>
  <p:defaultTextStyle>
    <a:defPPr>
      <a:defRPr lang="zh-CN"/>
    </a:defPPr>
    <a:lvl1pPr algn="l" rtl="0" eaLnBrk="0" fontAlgn="base" hangingPunct="0">
      <a:spcBef>
        <a:spcPct val="0"/>
      </a:spcBef>
      <a:spcAft>
        <a:spcPct val="0"/>
      </a:spcAft>
      <a:defRPr kern="1200">
        <a:solidFill>
          <a:schemeClr val="tx1"/>
        </a:solidFill>
        <a:latin typeface="Arial"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Arial"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Arial"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Arial"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Arial" charset="0"/>
        <a:ea typeface="宋体" pitchFamily="2" charset="-122"/>
        <a:cs typeface="+mn-cs"/>
      </a:defRPr>
    </a:lvl5pPr>
    <a:lvl6pPr marL="2286000" algn="l" defTabSz="914400" rtl="0" eaLnBrk="1" latinLnBrk="0" hangingPunct="1">
      <a:defRPr kern="1200">
        <a:solidFill>
          <a:schemeClr val="tx1"/>
        </a:solidFill>
        <a:latin typeface="Arial" charset="0"/>
        <a:ea typeface="宋体" pitchFamily="2" charset="-122"/>
        <a:cs typeface="+mn-cs"/>
      </a:defRPr>
    </a:lvl6pPr>
    <a:lvl7pPr marL="2743200" algn="l" defTabSz="914400" rtl="0" eaLnBrk="1" latinLnBrk="0" hangingPunct="1">
      <a:defRPr kern="1200">
        <a:solidFill>
          <a:schemeClr val="tx1"/>
        </a:solidFill>
        <a:latin typeface="Arial" charset="0"/>
        <a:ea typeface="宋体" pitchFamily="2" charset="-122"/>
        <a:cs typeface="+mn-cs"/>
      </a:defRPr>
    </a:lvl7pPr>
    <a:lvl8pPr marL="3200400" algn="l" defTabSz="914400" rtl="0" eaLnBrk="1" latinLnBrk="0" hangingPunct="1">
      <a:defRPr kern="1200">
        <a:solidFill>
          <a:schemeClr val="tx1"/>
        </a:solidFill>
        <a:latin typeface="Arial" charset="0"/>
        <a:ea typeface="宋体" pitchFamily="2" charset="-122"/>
        <a:cs typeface="+mn-cs"/>
      </a:defRPr>
    </a:lvl8pPr>
    <a:lvl9pPr marL="3657600" algn="l" defTabSz="914400" rtl="0" eaLnBrk="1" latinLnBrk="0" hangingPunct="1">
      <a:defRPr kern="1200">
        <a:solidFill>
          <a:schemeClr val="tx1"/>
        </a:solidFill>
        <a:latin typeface="Arial"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9999"/>
    <a:srgbClr val="CC0099"/>
    <a:srgbClr val="777777"/>
    <a:srgbClr val="969696"/>
    <a:srgbClr val="C0C0C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浅色样式 3 - 强调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浅色样式 3 - 强调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C4B1156A-380E-4F78-BDF5-A606A8083BF9}" styleName="中度样式 4 - 强调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中度样式 4 - 强调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中度样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47" autoAdjust="0"/>
    <p:restoredTop sz="91105" autoAdjust="0"/>
  </p:normalViewPr>
  <p:slideViewPr>
    <p:cSldViewPr>
      <p:cViewPr varScale="1">
        <p:scale>
          <a:sx n="68" d="100"/>
          <a:sy n="68" d="100"/>
        </p:scale>
        <p:origin x="1362" y="60"/>
      </p:cViewPr>
      <p:guideLst>
        <p:guide orient="horz" pos="2160"/>
        <p:guide pos="2880"/>
      </p:guideLst>
    </p:cSldViewPr>
  </p:slideViewPr>
  <p:outlineViewPr>
    <p:cViewPr>
      <p:scale>
        <a:sx n="33" d="100"/>
        <a:sy n="33" d="100"/>
      </p:scale>
      <p:origin x="0" y="-3840"/>
    </p:cViewPr>
  </p:outlineViewPr>
  <p:notesTextViewPr>
    <p:cViewPr>
      <p:scale>
        <a:sx n="100" d="100"/>
        <a:sy n="100" d="100"/>
      </p:scale>
      <p:origin x="0" y="0"/>
    </p:cViewPr>
  </p:notesTextViewPr>
  <p:sorterViewPr>
    <p:cViewPr>
      <p:scale>
        <a:sx n="100" d="100"/>
        <a:sy n="100" d="100"/>
      </p:scale>
      <p:origin x="0" y="-1387"/>
    </p:cViewPr>
  </p:sorter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zh-CN" altLang="en-US"/>
          </a:p>
        </p:txBody>
      </p:sp>
      <p:sp>
        <p:nvSpPr>
          <p:cNvPr id="3" name="日期占位符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494D4BA0-0386-4E76-A2B4-B80C3341F1A4}" type="datetimeFigureOut">
              <a:rPr lang="zh-CN" altLang="en-US"/>
              <a:pPr>
                <a:defRPr/>
              </a:pPr>
              <a:t>2016/9/26</a:t>
            </a:fld>
            <a:endParaRPr lang="zh-CN" altLang="en-US"/>
          </a:p>
        </p:txBody>
      </p:sp>
      <p:sp>
        <p:nvSpPr>
          <p:cNvPr id="4" name="页脚占位符 3"/>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zh-CN" altLang="en-US"/>
          </a:p>
        </p:txBody>
      </p:sp>
      <p:sp>
        <p:nvSpPr>
          <p:cNvPr id="5" name="灯片编号占位符 4"/>
          <p:cNvSpPr>
            <a:spLocks noGrp="1"/>
          </p:cNvSpPr>
          <p:nvPr>
            <p:ph type="sldNum" sz="quarter" idx="3"/>
          </p:nvPr>
        </p:nvSpPr>
        <p:spPr>
          <a:xfrm>
            <a:off x="3849688" y="9429750"/>
            <a:ext cx="2946400" cy="49847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80E3216-EFE5-489A-AD02-CE1D0F5B6242}" type="slidenum">
              <a:rPr lang="zh-CN" altLang="en-US"/>
              <a:pPr/>
              <a:t>‹N°›</a:t>
            </a:fld>
            <a:endParaRPr lang="zh-CN" altLang="en-US"/>
          </a:p>
        </p:txBody>
      </p:sp>
    </p:spTree>
    <p:extLst>
      <p:ext uri="{BB962C8B-B14F-4D97-AF65-F5344CB8AC3E}">
        <p14:creationId xmlns:p14="http://schemas.microsoft.com/office/powerpoint/2010/main" val="34429233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ea typeface="宋体" pitchFamily="2" charset="-122"/>
              </a:defRPr>
            </a:lvl1pPr>
          </a:lstStyle>
          <a:p>
            <a:pPr>
              <a:defRPr/>
            </a:pPr>
            <a:endParaRPr lang="en-US"/>
          </a:p>
        </p:txBody>
      </p:sp>
      <p:sp>
        <p:nvSpPr>
          <p:cNvPr id="2051" name="Rectangle 3"/>
          <p:cNvSpPr>
            <a:spLocks noGrp="1" noChangeArrowheads="1"/>
          </p:cNvSpPr>
          <p:nvPr>
            <p:ph type="dt" idx="1"/>
          </p:nvPr>
        </p:nvSpPr>
        <p:spPr bwMode="auto">
          <a:xfrm>
            <a:off x="3849688" y="0"/>
            <a:ext cx="2946400" cy="4968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ea typeface="宋体" pitchFamily="2" charset="-122"/>
              </a:defRPr>
            </a:lvl1pPr>
          </a:lstStyle>
          <a:p>
            <a:pPr>
              <a:defRPr/>
            </a:pPr>
            <a:endParaRPr lang="en-US"/>
          </a:p>
        </p:txBody>
      </p:sp>
      <p:sp>
        <p:nvSpPr>
          <p:cNvPr id="2052" name="Rectangle 4"/>
          <p:cNvSpPr>
            <a:spLocks noGrp="1" noRot="1" noChangeAspect="1" noChangeArrowheads="1"/>
          </p:cNvSpPr>
          <p:nvPr>
            <p:ph type="sldImg" idx="2"/>
          </p:nvPr>
        </p:nvSpPr>
        <p:spPr bwMode="auto">
          <a:xfrm>
            <a:off x="917575" y="744538"/>
            <a:ext cx="4962525" cy="3722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53"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2054"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ea typeface="宋体" pitchFamily="2" charset="-122"/>
              </a:defRPr>
            </a:lvl1pPr>
          </a:lstStyle>
          <a:p>
            <a:pPr>
              <a:defRPr/>
            </a:pPr>
            <a:endParaRPr lang="en-US"/>
          </a:p>
        </p:txBody>
      </p:sp>
      <p:sp>
        <p:nvSpPr>
          <p:cNvPr id="2055"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1" hangingPunct="1">
              <a:defRPr sz="1200"/>
            </a:lvl1pPr>
          </a:lstStyle>
          <a:p>
            <a:fld id="{F37F0F66-9CD3-4AE1-BB76-50F62D541693}" type="slidenum">
              <a:rPr lang="en-US" altLang="zh-CN"/>
              <a:pPr/>
              <a:t>‹N°›</a:t>
            </a:fld>
            <a:endParaRPr lang="en-US" altLang="zh-CN"/>
          </a:p>
        </p:txBody>
      </p:sp>
    </p:spTree>
    <p:extLst>
      <p:ext uri="{BB962C8B-B14F-4D97-AF65-F5344CB8AC3E}">
        <p14:creationId xmlns:p14="http://schemas.microsoft.com/office/powerpoint/2010/main" val="3772992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幻灯片图像占位符 1"/>
          <p:cNvSpPr>
            <a:spLocks noGrp="1" noRot="1" noChangeAspect="1" noTextEdit="1"/>
          </p:cNvSpPr>
          <p:nvPr>
            <p:ph type="sldImg"/>
          </p:nvPr>
        </p:nvSpPr>
        <p:spPr/>
      </p:sp>
      <p:sp>
        <p:nvSpPr>
          <p:cNvPr id="10243" name="备注占位符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en-US" dirty="0">
                <a:latin typeface="Arial" charset="0"/>
                <a:ea typeface="宋体" charset="-122"/>
              </a:rPr>
              <a:t>按汇率法计算的中国</a:t>
            </a:r>
            <a:r>
              <a:rPr lang="en-US" altLang="zh-CN" dirty="0">
                <a:latin typeface="Arial" charset="0"/>
                <a:ea typeface="宋体" charset="-122"/>
              </a:rPr>
              <a:t>GDP</a:t>
            </a:r>
            <a:r>
              <a:rPr lang="zh-CN" altLang="en-US" dirty="0">
                <a:latin typeface="Arial" charset="0"/>
                <a:ea typeface="宋体" charset="-122"/>
              </a:rPr>
              <a:t>，从</a:t>
            </a:r>
            <a:r>
              <a:rPr lang="en-US" altLang="zh-CN" dirty="0">
                <a:latin typeface="Arial" charset="0"/>
                <a:ea typeface="宋体" charset="-122"/>
              </a:rPr>
              <a:t>2010</a:t>
            </a:r>
            <a:r>
              <a:rPr lang="zh-CN" altLang="en-US" dirty="0">
                <a:latin typeface="Arial" charset="0"/>
                <a:ea typeface="宋体" charset="-122"/>
              </a:rPr>
              <a:t>年的</a:t>
            </a:r>
            <a:r>
              <a:rPr lang="en-US" altLang="zh-CN" dirty="0">
                <a:latin typeface="Arial" charset="0"/>
                <a:ea typeface="宋体" charset="-122"/>
              </a:rPr>
              <a:t>6.04</a:t>
            </a:r>
            <a:r>
              <a:rPr lang="zh-CN" altLang="en-US" dirty="0">
                <a:latin typeface="Arial" charset="0"/>
                <a:ea typeface="宋体" charset="-122"/>
              </a:rPr>
              <a:t>万亿美元提高至</a:t>
            </a:r>
            <a:r>
              <a:rPr lang="en-US" altLang="zh-CN" dirty="0">
                <a:latin typeface="Arial" charset="0"/>
                <a:ea typeface="宋体" charset="-122"/>
              </a:rPr>
              <a:t>2015</a:t>
            </a:r>
            <a:r>
              <a:rPr lang="zh-CN" altLang="en-US" dirty="0">
                <a:latin typeface="Arial" charset="0"/>
                <a:ea typeface="宋体" charset="-122"/>
              </a:rPr>
              <a:t>年的</a:t>
            </a:r>
            <a:r>
              <a:rPr lang="en-US" altLang="zh-CN" dirty="0">
                <a:latin typeface="Arial" charset="0"/>
                <a:ea typeface="宋体" charset="-122"/>
              </a:rPr>
              <a:t>10.866</a:t>
            </a:r>
            <a:r>
              <a:rPr lang="zh-CN" altLang="en-US" dirty="0">
                <a:latin typeface="Arial" charset="0"/>
                <a:ea typeface="宋体" charset="-122"/>
              </a:rPr>
              <a:t>万亿美元，净增加</a:t>
            </a:r>
            <a:r>
              <a:rPr lang="en-US" altLang="zh-CN" dirty="0">
                <a:latin typeface="Arial" charset="0"/>
                <a:ea typeface="宋体" charset="-122"/>
              </a:rPr>
              <a:t>4.826</a:t>
            </a:r>
            <a:r>
              <a:rPr lang="zh-CN" altLang="en-US" dirty="0">
                <a:latin typeface="Arial" charset="0"/>
                <a:ea typeface="宋体" charset="-122"/>
              </a:rPr>
              <a:t>万亿美元，相当于全球</a:t>
            </a:r>
            <a:r>
              <a:rPr lang="en-US" altLang="zh-CN" dirty="0">
                <a:latin typeface="Arial" charset="0"/>
                <a:ea typeface="宋体" charset="-122"/>
              </a:rPr>
              <a:t>GDP</a:t>
            </a:r>
            <a:r>
              <a:rPr lang="zh-CN" altLang="en-US" dirty="0">
                <a:latin typeface="Arial" charset="0"/>
                <a:ea typeface="宋体" charset="-122"/>
              </a:rPr>
              <a:t>新增量（</a:t>
            </a:r>
            <a:r>
              <a:rPr lang="en-US" altLang="zh-CN" dirty="0">
                <a:latin typeface="Arial" charset="0"/>
                <a:ea typeface="宋体" charset="-122"/>
              </a:rPr>
              <a:t>7.786</a:t>
            </a:r>
            <a:r>
              <a:rPr lang="zh-CN" altLang="en-US" dirty="0">
                <a:latin typeface="Arial" charset="0"/>
                <a:ea typeface="宋体" charset="-122"/>
              </a:rPr>
              <a:t>万亿美元）的</a:t>
            </a:r>
            <a:r>
              <a:rPr lang="en-US" altLang="zh-CN" dirty="0">
                <a:latin typeface="Arial" charset="0"/>
                <a:ea typeface="宋体" charset="-122"/>
              </a:rPr>
              <a:t>62.0%</a:t>
            </a:r>
            <a:r>
              <a:rPr lang="zh-CN" altLang="en-US" dirty="0">
                <a:latin typeface="Arial" charset="0"/>
                <a:ea typeface="宋体" charset="-122"/>
              </a:rPr>
              <a:t>，中国</a:t>
            </a:r>
            <a:r>
              <a:rPr lang="en-US" altLang="zh-CN" dirty="0">
                <a:latin typeface="Arial" charset="0"/>
                <a:ea typeface="宋体" charset="-122"/>
              </a:rPr>
              <a:t>GDP</a:t>
            </a:r>
            <a:r>
              <a:rPr lang="zh-CN" altLang="en-US" dirty="0">
                <a:latin typeface="Arial" charset="0"/>
                <a:ea typeface="宋体" charset="-122"/>
              </a:rPr>
              <a:t>占世界总量的比重从</a:t>
            </a:r>
            <a:r>
              <a:rPr lang="en-US" altLang="zh-CN" dirty="0">
                <a:latin typeface="Arial" charset="0"/>
                <a:ea typeface="宋体" charset="-122"/>
              </a:rPr>
              <a:t>9.2%</a:t>
            </a:r>
            <a:r>
              <a:rPr lang="zh-CN" altLang="en-US" dirty="0">
                <a:latin typeface="Arial" charset="0"/>
                <a:ea typeface="宋体" charset="-122"/>
              </a:rPr>
              <a:t>提高至</a:t>
            </a:r>
            <a:r>
              <a:rPr lang="en-US" altLang="zh-CN" dirty="0">
                <a:latin typeface="Arial" charset="0"/>
                <a:ea typeface="宋体" charset="-122"/>
              </a:rPr>
              <a:t>14.8%</a:t>
            </a:r>
            <a:r>
              <a:rPr lang="zh-CN" altLang="en-US" dirty="0">
                <a:latin typeface="Arial" charset="0"/>
                <a:ea typeface="宋体" charset="-122"/>
              </a:rPr>
              <a:t>，提高了</a:t>
            </a:r>
            <a:r>
              <a:rPr lang="en-US" altLang="zh-CN" dirty="0">
                <a:latin typeface="Arial" charset="0"/>
                <a:ea typeface="宋体" charset="-122"/>
              </a:rPr>
              <a:t>5.6</a:t>
            </a:r>
            <a:r>
              <a:rPr lang="zh-CN" altLang="en-US" dirty="0">
                <a:latin typeface="Arial" charset="0"/>
                <a:ea typeface="宋体" charset="-122"/>
              </a:rPr>
              <a:t>个百分点，平均每年提高</a:t>
            </a:r>
            <a:r>
              <a:rPr lang="en-US" altLang="zh-CN" dirty="0">
                <a:latin typeface="Arial" charset="0"/>
                <a:ea typeface="宋体" charset="-122"/>
              </a:rPr>
              <a:t>1.12</a:t>
            </a:r>
            <a:r>
              <a:rPr lang="zh-CN" altLang="en-US" dirty="0">
                <a:latin typeface="Arial" charset="0"/>
                <a:ea typeface="宋体" charset="-122"/>
              </a:rPr>
              <a:t>个百分点。</a:t>
            </a:r>
            <a:r>
              <a:rPr lang="en-US" altLang="zh-CN" dirty="0">
                <a:latin typeface="Arial" charset="0"/>
                <a:ea typeface="宋体" charset="-122"/>
              </a:rPr>
              <a:t>http://data.worldbank.org/indicator/NY.GDP.MKTP.CD</a:t>
            </a:r>
          </a:p>
          <a:p>
            <a:r>
              <a:rPr lang="en-US" altLang="zh-CN" dirty="0">
                <a:latin typeface="Arial" charset="0"/>
                <a:ea typeface="宋体" charset="-122"/>
              </a:rPr>
              <a:t>     </a:t>
            </a:r>
            <a:r>
              <a:rPr lang="zh-CN" altLang="en-US" dirty="0">
                <a:latin typeface="Arial" charset="0"/>
                <a:ea typeface="宋体" charset="-122"/>
              </a:rPr>
              <a:t>我们估计，保持在</a:t>
            </a:r>
            <a:r>
              <a:rPr lang="en-US" altLang="zh-CN" dirty="0">
                <a:latin typeface="Arial" charset="0"/>
                <a:ea typeface="宋体" charset="-122"/>
              </a:rPr>
              <a:t>7.0%</a:t>
            </a:r>
            <a:r>
              <a:rPr lang="zh-CN" altLang="en-US" dirty="0">
                <a:latin typeface="Arial" charset="0"/>
                <a:ea typeface="宋体" charset="-122"/>
              </a:rPr>
              <a:t>左右的经济增长率，到</a:t>
            </a:r>
            <a:r>
              <a:rPr lang="en-US" altLang="zh-CN" dirty="0">
                <a:latin typeface="Arial" charset="0"/>
                <a:ea typeface="宋体" charset="-122"/>
              </a:rPr>
              <a:t>2020</a:t>
            </a:r>
            <a:r>
              <a:rPr lang="zh-CN" altLang="en-US" dirty="0">
                <a:latin typeface="Arial" charset="0"/>
                <a:ea typeface="宋体" charset="-122"/>
              </a:rPr>
              <a:t>年，中国</a:t>
            </a:r>
            <a:r>
              <a:rPr lang="en-US" altLang="zh-CN" dirty="0">
                <a:latin typeface="Arial" charset="0"/>
                <a:ea typeface="宋体" charset="-122"/>
              </a:rPr>
              <a:t>GDP</a:t>
            </a:r>
            <a:r>
              <a:rPr lang="zh-CN" altLang="en-US" dirty="0">
                <a:latin typeface="Arial" charset="0"/>
                <a:ea typeface="宋体" charset="-122"/>
              </a:rPr>
              <a:t>占世界总量比重，将提高至</a:t>
            </a:r>
            <a:r>
              <a:rPr lang="en-US" altLang="zh-CN" dirty="0">
                <a:latin typeface="Arial" charset="0"/>
                <a:ea typeface="宋体" charset="-122"/>
              </a:rPr>
              <a:t>20%</a:t>
            </a:r>
            <a:r>
              <a:rPr lang="zh-CN" altLang="en-US" dirty="0">
                <a:latin typeface="Arial" charset="0"/>
                <a:ea typeface="宋体" charset="-122"/>
              </a:rPr>
              <a:t>左右。如果经济增长率低于</a:t>
            </a:r>
            <a:r>
              <a:rPr lang="en-US" altLang="zh-CN" dirty="0">
                <a:latin typeface="Arial" charset="0"/>
                <a:ea typeface="宋体" charset="-122"/>
              </a:rPr>
              <a:t>7.0%</a:t>
            </a:r>
            <a:r>
              <a:rPr lang="zh-CN" altLang="en-US" dirty="0">
                <a:latin typeface="Arial" charset="0"/>
                <a:ea typeface="宋体" charset="-122"/>
              </a:rPr>
              <a:t>，那么就是“左”，如果高于</a:t>
            </a:r>
            <a:r>
              <a:rPr lang="en-US" altLang="zh-CN" dirty="0">
                <a:latin typeface="Arial" charset="0"/>
                <a:ea typeface="宋体" charset="-122"/>
              </a:rPr>
              <a:t>7.0%</a:t>
            </a:r>
            <a:r>
              <a:rPr lang="zh-CN" altLang="en-US" dirty="0">
                <a:latin typeface="Arial" charset="0"/>
                <a:ea typeface="宋体" charset="-122"/>
              </a:rPr>
              <a:t>，则是“右”。无论是“左”还是“右”，中国都是世界经济增长第一大发动机。</a:t>
            </a:r>
            <a:endParaRPr lang="en-US" altLang="zh-CN" dirty="0">
              <a:latin typeface="Arial" charset="0"/>
              <a:ea typeface="宋体" charset="-122"/>
            </a:endParaRPr>
          </a:p>
          <a:p>
            <a:r>
              <a:rPr lang="en-US" altLang="zh-CN" dirty="0">
                <a:latin typeface="Arial" charset="0"/>
                <a:ea typeface="宋体" charset="-122"/>
              </a:rPr>
              <a:t>       </a:t>
            </a:r>
            <a:r>
              <a:rPr lang="zh-CN" altLang="en-US" dirty="0">
                <a:latin typeface="Arial" charset="0"/>
                <a:ea typeface="宋体" charset="-122"/>
              </a:rPr>
              <a:t>按购买力平价方法（</a:t>
            </a:r>
            <a:r>
              <a:rPr lang="en-US" altLang="zh-CN" dirty="0">
                <a:latin typeface="Arial" charset="0"/>
                <a:ea typeface="宋体" charset="-122"/>
              </a:rPr>
              <a:t>2011</a:t>
            </a:r>
            <a:r>
              <a:rPr lang="zh-CN" altLang="en-US" dirty="0">
                <a:latin typeface="Arial" charset="0"/>
                <a:ea typeface="宋体" charset="-122"/>
              </a:rPr>
              <a:t>年国际美元），</a:t>
            </a:r>
            <a:r>
              <a:rPr lang="en-US" altLang="zh-CN" dirty="0">
                <a:latin typeface="Arial" charset="0"/>
                <a:ea typeface="宋体" charset="-122"/>
              </a:rPr>
              <a:t>2010</a:t>
            </a:r>
            <a:r>
              <a:rPr lang="zh-CN" altLang="en-US" dirty="0">
                <a:latin typeface="Arial" charset="0"/>
                <a:ea typeface="宋体" charset="-122"/>
              </a:rPr>
              <a:t>年中国 </a:t>
            </a:r>
            <a:r>
              <a:rPr lang="en-US" altLang="zh-CN" dirty="0">
                <a:latin typeface="Arial" charset="0"/>
                <a:ea typeface="宋体" charset="-122"/>
              </a:rPr>
              <a:t>GDP</a:t>
            </a:r>
            <a:r>
              <a:rPr lang="zh-CN" altLang="en-US" dirty="0">
                <a:latin typeface="Arial" charset="0"/>
                <a:ea typeface="宋体" charset="-122"/>
              </a:rPr>
              <a:t>为</a:t>
            </a:r>
            <a:r>
              <a:rPr lang="en-US" altLang="zh-CN" dirty="0">
                <a:latin typeface="Arial" charset="0"/>
                <a:ea typeface="宋体" charset="-122"/>
              </a:rPr>
              <a:t>12.614</a:t>
            </a:r>
            <a:r>
              <a:rPr lang="zh-CN" altLang="en-US" dirty="0">
                <a:latin typeface="Arial" charset="0"/>
                <a:ea typeface="宋体" charset="-122"/>
              </a:rPr>
              <a:t>万亿美元，到</a:t>
            </a:r>
            <a:r>
              <a:rPr lang="en-US" altLang="zh-CN" dirty="0">
                <a:latin typeface="Arial" charset="0"/>
                <a:ea typeface="宋体" charset="-122"/>
              </a:rPr>
              <a:t>2015</a:t>
            </a:r>
            <a:r>
              <a:rPr lang="zh-CN" altLang="en-US" dirty="0">
                <a:latin typeface="Arial" charset="0"/>
                <a:ea typeface="宋体" charset="-122"/>
              </a:rPr>
              <a:t>年上升至</a:t>
            </a:r>
            <a:r>
              <a:rPr lang="en-US" altLang="zh-CN" dirty="0">
                <a:latin typeface="Arial" charset="0"/>
                <a:ea typeface="宋体" charset="-122"/>
              </a:rPr>
              <a:t>18.375</a:t>
            </a:r>
            <a:r>
              <a:rPr lang="zh-CN" altLang="en-US" dirty="0">
                <a:latin typeface="Arial" charset="0"/>
                <a:ea typeface="宋体" charset="-122"/>
              </a:rPr>
              <a:t>万亿美元，净增加</a:t>
            </a:r>
            <a:r>
              <a:rPr lang="en-US" altLang="zh-CN" dirty="0">
                <a:latin typeface="Arial" charset="0"/>
                <a:ea typeface="宋体" charset="-122"/>
              </a:rPr>
              <a:t>5.761</a:t>
            </a:r>
            <a:r>
              <a:rPr lang="zh-CN" altLang="en-US" dirty="0">
                <a:latin typeface="Arial" charset="0"/>
                <a:ea typeface="宋体" charset="-122"/>
              </a:rPr>
              <a:t>万亿美元，相当于全球</a:t>
            </a:r>
            <a:r>
              <a:rPr lang="en-US" altLang="zh-CN" dirty="0">
                <a:latin typeface="Arial" charset="0"/>
                <a:ea typeface="宋体" charset="-122"/>
              </a:rPr>
              <a:t>GDP</a:t>
            </a:r>
            <a:r>
              <a:rPr lang="zh-CN" altLang="en-US" dirty="0">
                <a:latin typeface="Arial" charset="0"/>
                <a:ea typeface="宋体" charset="-122"/>
              </a:rPr>
              <a:t>新增量（</a:t>
            </a:r>
            <a:r>
              <a:rPr lang="en-US" altLang="zh-CN" dirty="0">
                <a:latin typeface="Arial" charset="0"/>
                <a:ea typeface="宋体" charset="-122"/>
              </a:rPr>
              <a:t>16.411</a:t>
            </a:r>
            <a:r>
              <a:rPr lang="zh-CN" altLang="en-US" dirty="0">
                <a:latin typeface="Arial" charset="0"/>
                <a:ea typeface="宋体" charset="-122"/>
              </a:rPr>
              <a:t>万亿美元）的</a:t>
            </a:r>
            <a:r>
              <a:rPr lang="en-US" altLang="zh-CN" dirty="0">
                <a:latin typeface="Arial" charset="0"/>
                <a:ea typeface="宋体" charset="-122"/>
              </a:rPr>
              <a:t>35.1%</a:t>
            </a:r>
            <a:r>
              <a:rPr lang="zh-CN" altLang="en-US" dirty="0">
                <a:latin typeface="Arial" charset="0"/>
                <a:ea typeface="宋体" charset="-122"/>
              </a:rPr>
              <a:t>，中国</a:t>
            </a:r>
            <a:r>
              <a:rPr lang="en-US" altLang="zh-CN" dirty="0">
                <a:latin typeface="Arial" charset="0"/>
                <a:ea typeface="宋体" charset="-122"/>
              </a:rPr>
              <a:t>GDP</a:t>
            </a:r>
            <a:r>
              <a:rPr lang="zh-CN" altLang="en-US" dirty="0">
                <a:latin typeface="Arial" charset="0"/>
                <a:ea typeface="宋体" charset="-122"/>
              </a:rPr>
              <a:t>占世界总量的比重从</a:t>
            </a:r>
            <a:r>
              <a:rPr lang="en-US" altLang="zh-CN" dirty="0">
                <a:latin typeface="Arial" charset="0"/>
                <a:ea typeface="宋体" charset="-122"/>
              </a:rPr>
              <a:t>13.9%</a:t>
            </a:r>
            <a:r>
              <a:rPr lang="zh-CN" altLang="en-US" dirty="0">
                <a:latin typeface="Arial" charset="0"/>
                <a:ea typeface="宋体" charset="-122"/>
              </a:rPr>
              <a:t>提高至</a:t>
            </a:r>
            <a:r>
              <a:rPr lang="en-US" altLang="zh-CN" dirty="0">
                <a:latin typeface="Arial" charset="0"/>
                <a:ea typeface="宋体" charset="-122"/>
              </a:rPr>
              <a:t>17.1%</a:t>
            </a:r>
            <a:r>
              <a:rPr lang="zh-CN" altLang="en-US" dirty="0">
                <a:latin typeface="Arial" charset="0"/>
                <a:ea typeface="宋体" charset="-122"/>
              </a:rPr>
              <a:t>，提高了</a:t>
            </a:r>
            <a:r>
              <a:rPr lang="en-US" altLang="zh-CN" dirty="0">
                <a:latin typeface="Arial" charset="0"/>
                <a:ea typeface="宋体" charset="-122"/>
              </a:rPr>
              <a:t>3.2</a:t>
            </a:r>
            <a:r>
              <a:rPr lang="zh-CN" altLang="en-US" dirty="0">
                <a:latin typeface="Arial" charset="0"/>
                <a:ea typeface="宋体" charset="-122"/>
              </a:rPr>
              <a:t>个百分点，平均每年提高</a:t>
            </a:r>
            <a:r>
              <a:rPr lang="en-US" altLang="zh-CN" dirty="0">
                <a:latin typeface="Arial" charset="0"/>
                <a:ea typeface="宋体" charset="-122"/>
              </a:rPr>
              <a:t>0.64</a:t>
            </a:r>
            <a:r>
              <a:rPr lang="zh-CN" altLang="en-US" dirty="0">
                <a:latin typeface="Arial" charset="0"/>
                <a:ea typeface="宋体" charset="-122"/>
              </a:rPr>
              <a:t>个百分点。</a:t>
            </a:r>
            <a:r>
              <a:rPr lang="en-US" altLang="zh-CN" dirty="0">
                <a:latin typeface="Arial" charset="0"/>
                <a:ea typeface="宋体" charset="-122"/>
              </a:rPr>
              <a:t>http://data.worldbank.org/indicator/NY.GDP.MKTP.PP.KD?locations=CN </a:t>
            </a:r>
            <a:endParaRPr lang="zh-CN" altLang="en-US" dirty="0">
              <a:latin typeface="Arial" charset="0"/>
              <a:ea typeface="宋体" charset="-122"/>
            </a:endParaRPr>
          </a:p>
          <a:p>
            <a:endParaRPr lang="zh-CN" altLang="en-US" dirty="0">
              <a:latin typeface="Arial" charset="0"/>
              <a:ea typeface="宋体" charset="-122"/>
            </a:endParaRPr>
          </a:p>
        </p:txBody>
      </p:sp>
      <p:sp>
        <p:nvSpPr>
          <p:cNvPr id="10244" name="灯片编号占位符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F830DB70-A65B-4813-89AF-136A85AFBD6D}" type="slidenum">
              <a:rPr lang="en-US" altLang="zh-CN"/>
              <a:pPr/>
              <a:t>5</a:t>
            </a:fld>
            <a:endParaRPr lang="en-US" altLang="zh-CN"/>
          </a:p>
        </p:txBody>
      </p:sp>
    </p:spTree>
    <p:extLst>
      <p:ext uri="{BB962C8B-B14F-4D97-AF65-F5344CB8AC3E}">
        <p14:creationId xmlns:p14="http://schemas.microsoft.com/office/powerpoint/2010/main" val="2545594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Rectangle 4"/>
          <p:cNvSpPr>
            <a:spLocks noGrp="1" noChangeArrowheads="1"/>
          </p:cNvSpPr>
          <p:nvPr>
            <p:ph type="ftr" sz="quarter" idx="10"/>
          </p:nvPr>
        </p:nvSpPr>
        <p:spPr>
          <a:xfrm>
            <a:off x="228600" y="6477000"/>
            <a:ext cx="2895600" cy="228600"/>
          </a:xfrm>
          <a:prstGeom prst="rect">
            <a:avLst/>
          </a:prstGeom>
          <a:ln/>
        </p:spPr>
        <p:txBody>
          <a:bodyPr/>
          <a:lstStyle>
            <a:lvl1pPr>
              <a:defRPr/>
            </a:lvl1pPr>
          </a:lstStyle>
          <a:p>
            <a:pPr>
              <a:defRPr/>
            </a:pPr>
            <a:r>
              <a:rPr lang="en-US"/>
              <a:t>http://ccs.tsinghua.edu.cn</a:t>
            </a:r>
          </a:p>
        </p:txBody>
      </p:sp>
      <p:sp>
        <p:nvSpPr>
          <p:cNvPr id="5" name="Rectangle 5"/>
          <p:cNvSpPr>
            <a:spLocks noGrp="1" noChangeArrowheads="1"/>
          </p:cNvSpPr>
          <p:nvPr>
            <p:ph type="sldNum" sz="quarter" idx="11"/>
          </p:nvPr>
        </p:nvSpPr>
        <p:spPr>
          <a:xfrm>
            <a:off x="6553200" y="6400800"/>
            <a:ext cx="2133600" cy="320675"/>
          </a:xfrm>
          <a:prstGeom prst="rect">
            <a:avLst/>
          </a:prstGeom>
          <a:ln/>
        </p:spPr>
        <p:txBody>
          <a:bodyPr/>
          <a:lstStyle>
            <a:lvl1pPr>
              <a:defRPr/>
            </a:lvl1pPr>
          </a:lstStyle>
          <a:p>
            <a:fld id="{8FAA332A-166C-4168-914F-4A4B77FEBFCF}" type="slidenum">
              <a:rPr lang="en-US" altLang="zh-CN"/>
              <a:pPr/>
              <a:t>‹N°›</a:t>
            </a:fld>
            <a:endParaRPr lang="en-US" altLang="zh-CN"/>
          </a:p>
        </p:txBody>
      </p:sp>
    </p:spTree>
    <p:extLst>
      <p:ext uri="{BB962C8B-B14F-4D97-AF65-F5344CB8AC3E}">
        <p14:creationId xmlns:p14="http://schemas.microsoft.com/office/powerpoint/2010/main" val="2840591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p:cNvSpPr>
            <a:spLocks noGrp="1" noChangeArrowheads="1"/>
          </p:cNvSpPr>
          <p:nvPr>
            <p:ph type="ftr" sz="quarter" idx="10"/>
          </p:nvPr>
        </p:nvSpPr>
        <p:spPr>
          <a:xfrm>
            <a:off x="228600" y="6477000"/>
            <a:ext cx="2895600" cy="228600"/>
          </a:xfrm>
          <a:prstGeom prst="rect">
            <a:avLst/>
          </a:prstGeom>
          <a:ln/>
        </p:spPr>
        <p:txBody>
          <a:bodyPr/>
          <a:lstStyle>
            <a:lvl1pPr>
              <a:defRPr/>
            </a:lvl1pPr>
          </a:lstStyle>
          <a:p>
            <a:pPr>
              <a:defRPr/>
            </a:pPr>
            <a:r>
              <a:rPr lang="en-US"/>
              <a:t>http://ccs.tsinghua.edu.cn</a:t>
            </a:r>
          </a:p>
        </p:txBody>
      </p:sp>
      <p:sp>
        <p:nvSpPr>
          <p:cNvPr id="5" name="Rectangle 5"/>
          <p:cNvSpPr>
            <a:spLocks noGrp="1" noChangeArrowheads="1"/>
          </p:cNvSpPr>
          <p:nvPr>
            <p:ph type="sldNum" sz="quarter" idx="11"/>
          </p:nvPr>
        </p:nvSpPr>
        <p:spPr>
          <a:xfrm>
            <a:off x="6553200" y="6400800"/>
            <a:ext cx="2133600" cy="320675"/>
          </a:xfrm>
          <a:prstGeom prst="rect">
            <a:avLst/>
          </a:prstGeom>
          <a:ln/>
        </p:spPr>
        <p:txBody>
          <a:bodyPr/>
          <a:lstStyle>
            <a:lvl1pPr>
              <a:defRPr/>
            </a:lvl1pPr>
          </a:lstStyle>
          <a:p>
            <a:fld id="{D22B4F36-2471-42FF-82B7-1DFC26D8B05F}" type="slidenum">
              <a:rPr lang="en-US" altLang="zh-CN"/>
              <a:pPr/>
              <a:t>‹N°›</a:t>
            </a:fld>
            <a:endParaRPr lang="en-US" altLang="zh-CN"/>
          </a:p>
        </p:txBody>
      </p:sp>
    </p:spTree>
    <p:extLst>
      <p:ext uri="{BB962C8B-B14F-4D97-AF65-F5344CB8AC3E}">
        <p14:creationId xmlns:p14="http://schemas.microsoft.com/office/powerpoint/2010/main" val="3961325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457200"/>
            <a:ext cx="2057400" cy="5668963"/>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457200"/>
            <a:ext cx="6019800" cy="5668963"/>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p:cNvSpPr>
            <a:spLocks noGrp="1" noChangeArrowheads="1"/>
          </p:cNvSpPr>
          <p:nvPr>
            <p:ph type="ftr" sz="quarter" idx="10"/>
          </p:nvPr>
        </p:nvSpPr>
        <p:spPr>
          <a:xfrm>
            <a:off x="228600" y="6477000"/>
            <a:ext cx="2895600" cy="228600"/>
          </a:xfrm>
          <a:prstGeom prst="rect">
            <a:avLst/>
          </a:prstGeom>
          <a:ln/>
        </p:spPr>
        <p:txBody>
          <a:bodyPr/>
          <a:lstStyle>
            <a:lvl1pPr>
              <a:defRPr/>
            </a:lvl1pPr>
          </a:lstStyle>
          <a:p>
            <a:pPr>
              <a:defRPr/>
            </a:pPr>
            <a:r>
              <a:rPr lang="en-US"/>
              <a:t>http://ccs.tsinghua.edu.cn</a:t>
            </a:r>
          </a:p>
        </p:txBody>
      </p:sp>
      <p:sp>
        <p:nvSpPr>
          <p:cNvPr id="5" name="Rectangle 5"/>
          <p:cNvSpPr>
            <a:spLocks noGrp="1" noChangeArrowheads="1"/>
          </p:cNvSpPr>
          <p:nvPr>
            <p:ph type="sldNum" sz="quarter" idx="11"/>
          </p:nvPr>
        </p:nvSpPr>
        <p:spPr>
          <a:xfrm>
            <a:off x="6553200" y="6400800"/>
            <a:ext cx="2133600" cy="320675"/>
          </a:xfrm>
          <a:prstGeom prst="rect">
            <a:avLst/>
          </a:prstGeom>
          <a:ln/>
        </p:spPr>
        <p:txBody>
          <a:bodyPr/>
          <a:lstStyle>
            <a:lvl1pPr>
              <a:defRPr/>
            </a:lvl1pPr>
          </a:lstStyle>
          <a:p>
            <a:fld id="{5E03C2C5-BB34-4D95-910E-2120C3CAC53C}" type="slidenum">
              <a:rPr lang="en-US" altLang="zh-CN"/>
              <a:pPr/>
              <a:t>‹N°›</a:t>
            </a:fld>
            <a:endParaRPr lang="en-US" altLang="zh-CN"/>
          </a:p>
        </p:txBody>
      </p:sp>
    </p:spTree>
    <p:extLst>
      <p:ext uri="{BB962C8B-B14F-4D97-AF65-F5344CB8AC3E}">
        <p14:creationId xmlns:p14="http://schemas.microsoft.com/office/powerpoint/2010/main" val="4074140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p:cNvSpPr>
            <a:spLocks noGrp="1" noChangeArrowheads="1"/>
          </p:cNvSpPr>
          <p:nvPr>
            <p:ph type="ftr" sz="quarter" idx="10"/>
          </p:nvPr>
        </p:nvSpPr>
        <p:spPr>
          <a:xfrm>
            <a:off x="228600" y="6477000"/>
            <a:ext cx="2895600" cy="228600"/>
          </a:xfrm>
          <a:prstGeom prst="rect">
            <a:avLst/>
          </a:prstGeom>
          <a:ln/>
        </p:spPr>
        <p:txBody>
          <a:bodyPr/>
          <a:lstStyle>
            <a:lvl1pPr>
              <a:defRPr/>
            </a:lvl1pPr>
          </a:lstStyle>
          <a:p>
            <a:pPr>
              <a:defRPr/>
            </a:pPr>
            <a:r>
              <a:rPr lang="en-US"/>
              <a:t>http://ccs.tsinghua.edu.cn</a:t>
            </a:r>
          </a:p>
        </p:txBody>
      </p:sp>
      <p:sp>
        <p:nvSpPr>
          <p:cNvPr id="5" name="Rectangle 5"/>
          <p:cNvSpPr>
            <a:spLocks noGrp="1" noChangeArrowheads="1"/>
          </p:cNvSpPr>
          <p:nvPr>
            <p:ph type="sldNum" sz="quarter" idx="11"/>
          </p:nvPr>
        </p:nvSpPr>
        <p:spPr>
          <a:xfrm>
            <a:off x="6553200" y="6400800"/>
            <a:ext cx="2133600" cy="320675"/>
          </a:xfrm>
          <a:prstGeom prst="rect">
            <a:avLst/>
          </a:prstGeom>
          <a:ln/>
        </p:spPr>
        <p:txBody>
          <a:bodyPr/>
          <a:lstStyle>
            <a:lvl1pPr>
              <a:defRPr/>
            </a:lvl1pPr>
          </a:lstStyle>
          <a:p>
            <a:fld id="{D1BAC691-FDBE-4085-BBFB-8543AB186F5C}" type="slidenum">
              <a:rPr lang="en-US" altLang="zh-CN"/>
              <a:pPr/>
              <a:t>‹N°›</a:t>
            </a:fld>
            <a:endParaRPr lang="en-US" altLang="zh-CN"/>
          </a:p>
        </p:txBody>
      </p:sp>
    </p:spTree>
    <p:extLst>
      <p:ext uri="{BB962C8B-B14F-4D97-AF65-F5344CB8AC3E}">
        <p14:creationId xmlns:p14="http://schemas.microsoft.com/office/powerpoint/2010/main" val="2441144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4"/>
          <p:cNvSpPr>
            <a:spLocks noGrp="1" noChangeArrowheads="1"/>
          </p:cNvSpPr>
          <p:nvPr>
            <p:ph type="ftr" sz="quarter" idx="10"/>
          </p:nvPr>
        </p:nvSpPr>
        <p:spPr>
          <a:xfrm>
            <a:off x="228600" y="6477000"/>
            <a:ext cx="2895600" cy="228600"/>
          </a:xfrm>
          <a:prstGeom prst="rect">
            <a:avLst/>
          </a:prstGeom>
          <a:ln/>
        </p:spPr>
        <p:txBody>
          <a:bodyPr/>
          <a:lstStyle>
            <a:lvl1pPr>
              <a:defRPr/>
            </a:lvl1pPr>
          </a:lstStyle>
          <a:p>
            <a:pPr>
              <a:defRPr/>
            </a:pPr>
            <a:r>
              <a:rPr lang="en-US"/>
              <a:t>http://ccs.tsinghua.edu.cn</a:t>
            </a:r>
          </a:p>
        </p:txBody>
      </p:sp>
      <p:sp>
        <p:nvSpPr>
          <p:cNvPr id="5" name="Rectangle 5"/>
          <p:cNvSpPr>
            <a:spLocks noGrp="1" noChangeArrowheads="1"/>
          </p:cNvSpPr>
          <p:nvPr>
            <p:ph type="sldNum" sz="quarter" idx="11"/>
          </p:nvPr>
        </p:nvSpPr>
        <p:spPr>
          <a:xfrm>
            <a:off x="6553200" y="6400800"/>
            <a:ext cx="2133600" cy="320675"/>
          </a:xfrm>
          <a:prstGeom prst="rect">
            <a:avLst/>
          </a:prstGeom>
          <a:ln/>
        </p:spPr>
        <p:txBody>
          <a:bodyPr/>
          <a:lstStyle>
            <a:lvl1pPr>
              <a:defRPr/>
            </a:lvl1pPr>
          </a:lstStyle>
          <a:p>
            <a:fld id="{9D89B502-2C0D-4FA8-9259-A83F55B4A6F3}" type="slidenum">
              <a:rPr lang="en-US" altLang="zh-CN"/>
              <a:pPr/>
              <a:t>‹N°›</a:t>
            </a:fld>
            <a:endParaRPr lang="en-US" altLang="zh-CN"/>
          </a:p>
        </p:txBody>
      </p:sp>
    </p:spTree>
    <p:extLst>
      <p:ext uri="{BB962C8B-B14F-4D97-AF65-F5344CB8AC3E}">
        <p14:creationId xmlns:p14="http://schemas.microsoft.com/office/powerpoint/2010/main" val="1244552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Espace réservé du pied de page 4"/>
          <p:cNvSpPr>
            <a:spLocks noGrp="1" noChangeArrowheads="1"/>
          </p:cNvSpPr>
          <p:nvPr>
            <p:ph type="ftr" sz="quarter" idx="10"/>
          </p:nvPr>
        </p:nvSpPr>
        <p:spPr>
          <a:xfrm>
            <a:off x="228600" y="6477000"/>
            <a:ext cx="2895600" cy="228600"/>
          </a:xfrm>
          <a:prstGeom prst="rect">
            <a:avLst/>
          </a:prstGeom>
          <a:ln/>
        </p:spPr>
        <p:txBody>
          <a:bodyPr/>
          <a:lstStyle>
            <a:lvl1pPr>
              <a:defRPr/>
            </a:lvl1pPr>
          </a:lstStyle>
          <a:p>
            <a:pPr>
              <a:defRPr/>
            </a:pPr>
            <a:r>
              <a:rPr lang="en-US"/>
              <a:t>http://ccs.tsinghua.edu.cn</a:t>
            </a:r>
          </a:p>
        </p:txBody>
      </p:sp>
      <p:sp>
        <p:nvSpPr>
          <p:cNvPr id="6" name="Espace réservé du numéro de diapositive 5"/>
          <p:cNvSpPr>
            <a:spLocks noGrp="1" noChangeArrowheads="1"/>
          </p:cNvSpPr>
          <p:nvPr>
            <p:ph type="sldNum" sz="quarter" idx="11"/>
          </p:nvPr>
        </p:nvSpPr>
        <p:spPr>
          <a:xfrm>
            <a:off x="6553200" y="6400800"/>
            <a:ext cx="2133600" cy="320675"/>
          </a:xfrm>
          <a:prstGeom prst="rect">
            <a:avLst/>
          </a:prstGeom>
          <a:ln/>
        </p:spPr>
        <p:txBody>
          <a:bodyPr/>
          <a:lstStyle>
            <a:lvl1pPr>
              <a:defRPr/>
            </a:lvl1pPr>
          </a:lstStyle>
          <a:p>
            <a:fld id="{4E699D69-A865-43B6-8341-555DB3052E7D}" type="slidenum">
              <a:rPr lang="en-US" altLang="zh-CN"/>
              <a:pPr/>
              <a:t>‹N°›</a:t>
            </a:fld>
            <a:endParaRPr lang="en-US" altLang="zh-CN"/>
          </a:p>
        </p:txBody>
      </p:sp>
    </p:spTree>
    <p:extLst>
      <p:ext uri="{BB962C8B-B14F-4D97-AF65-F5344CB8AC3E}">
        <p14:creationId xmlns:p14="http://schemas.microsoft.com/office/powerpoint/2010/main" val="285960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4"/>
          <p:cNvSpPr>
            <a:spLocks noGrp="1" noChangeArrowheads="1"/>
          </p:cNvSpPr>
          <p:nvPr>
            <p:ph type="ftr" sz="quarter" idx="10"/>
          </p:nvPr>
        </p:nvSpPr>
        <p:spPr>
          <a:xfrm>
            <a:off x="228600" y="6477000"/>
            <a:ext cx="2895600" cy="228600"/>
          </a:xfrm>
          <a:prstGeom prst="rect">
            <a:avLst/>
          </a:prstGeom>
          <a:ln/>
        </p:spPr>
        <p:txBody>
          <a:bodyPr/>
          <a:lstStyle>
            <a:lvl1pPr>
              <a:defRPr/>
            </a:lvl1pPr>
          </a:lstStyle>
          <a:p>
            <a:pPr>
              <a:defRPr/>
            </a:pPr>
            <a:r>
              <a:rPr lang="en-US"/>
              <a:t>http://ccs.tsinghua.edu.cn</a:t>
            </a:r>
          </a:p>
        </p:txBody>
      </p:sp>
      <p:sp>
        <p:nvSpPr>
          <p:cNvPr id="8" name="Rectangle 5"/>
          <p:cNvSpPr>
            <a:spLocks noGrp="1" noChangeArrowheads="1"/>
          </p:cNvSpPr>
          <p:nvPr>
            <p:ph type="sldNum" sz="quarter" idx="11"/>
          </p:nvPr>
        </p:nvSpPr>
        <p:spPr>
          <a:xfrm>
            <a:off x="6553200" y="6400800"/>
            <a:ext cx="2133600" cy="320675"/>
          </a:xfrm>
          <a:prstGeom prst="rect">
            <a:avLst/>
          </a:prstGeom>
          <a:ln/>
        </p:spPr>
        <p:txBody>
          <a:bodyPr/>
          <a:lstStyle>
            <a:lvl1pPr>
              <a:defRPr/>
            </a:lvl1pPr>
          </a:lstStyle>
          <a:p>
            <a:fld id="{362FB5F1-9282-4BA5-BCA6-CB17AD1FF1A6}" type="slidenum">
              <a:rPr lang="en-US" altLang="zh-CN"/>
              <a:pPr/>
              <a:t>‹N°›</a:t>
            </a:fld>
            <a:endParaRPr lang="en-US" altLang="zh-CN"/>
          </a:p>
        </p:txBody>
      </p:sp>
    </p:spTree>
    <p:extLst>
      <p:ext uri="{BB962C8B-B14F-4D97-AF65-F5344CB8AC3E}">
        <p14:creationId xmlns:p14="http://schemas.microsoft.com/office/powerpoint/2010/main" val="3488827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4"/>
          <p:cNvSpPr>
            <a:spLocks noGrp="1" noChangeArrowheads="1"/>
          </p:cNvSpPr>
          <p:nvPr>
            <p:ph type="ftr" sz="quarter" idx="10"/>
          </p:nvPr>
        </p:nvSpPr>
        <p:spPr>
          <a:xfrm>
            <a:off x="228600" y="6477000"/>
            <a:ext cx="2895600" cy="228600"/>
          </a:xfrm>
          <a:prstGeom prst="rect">
            <a:avLst/>
          </a:prstGeom>
          <a:ln/>
        </p:spPr>
        <p:txBody>
          <a:bodyPr/>
          <a:lstStyle>
            <a:lvl1pPr>
              <a:defRPr/>
            </a:lvl1pPr>
          </a:lstStyle>
          <a:p>
            <a:pPr>
              <a:defRPr/>
            </a:pPr>
            <a:r>
              <a:rPr lang="en-US"/>
              <a:t>http://ccs.tsinghua.edu.cn</a:t>
            </a:r>
          </a:p>
        </p:txBody>
      </p:sp>
      <p:sp>
        <p:nvSpPr>
          <p:cNvPr id="4" name="Rectangle 5"/>
          <p:cNvSpPr>
            <a:spLocks noGrp="1" noChangeArrowheads="1"/>
          </p:cNvSpPr>
          <p:nvPr>
            <p:ph type="sldNum" sz="quarter" idx="11"/>
          </p:nvPr>
        </p:nvSpPr>
        <p:spPr>
          <a:xfrm>
            <a:off x="6553200" y="6400800"/>
            <a:ext cx="2133600" cy="320675"/>
          </a:xfrm>
          <a:prstGeom prst="rect">
            <a:avLst/>
          </a:prstGeom>
          <a:ln/>
        </p:spPr>
        <p:txBody>
          <a:bodyPr/>
          <a:lstStyle>
            <a:lvl1pPr>
              <a:defRPr/>
            </a:lvl1pPr>
          </a:lstStyle>
          <a:p>
            <a:fld id="{A16CB818-B798-4F8E-9CD4-62EC299D2F7D}" type="slidenum">
              <a:rPr lang="en-US" altLang="zh-CN"/>
              <a:pPr/>
              <a:t>‹N°›</a:t>
            </a:fld>
            <a:endParaRPr lang="en-US" altLang="zh-CN"/>
          </a:p>
        </p:txBody>
      </p:sp>
    </p:spTree>
    <p:extLst>
      <p:ext uri="{BB962C8B-B14F-4D97-AF65-F5344CB8AC3E}">
        <p14:creationId xmlns:p14="http://schemas.microsoft.com/office/powerpoint/2010/main" val="2712570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xfrm>
            <a:off x="228600" y="6477000"/>
            <a:ext cx="2895600" cy="228600"/>
          </a:xfrm>
          <a:prstGeom prst="rect">
            <a:avLst/>
          </a:prstGeom>
          <a:ln/>
        </p:spPr>
        <p:txBody>
          <a:bodyPr/>
          <a:lstStyle>
            <a:lvl1pPr>
              <a:defRPr/>
            </a:lvl1pPr>
          </a:lstStyle>
          <a:p>
            <a:pPr>
              <a:defRPr/>
            </a:pPr>
            <a:r>
              <a:rPr lang="en-US"/>
              <a:t>http://ccs.tsinghua.edu.cn</a:t>
            </a:r>
          </a:p>
        </p:txBody>
      </p:sp>
      <p:sp>
        <p:nvSpPr>
          <p:cNvPr id="3" name="Rectangle 5"/>
          <p:cNvSpPr>
            <a:spLocks noGrp="1" noChangeArrowheads="1"/>
          </p:cNvSpPr>
          <p:nvPr>
            <p:ph type="sldNum" sz="quarter" idx="11"/>
          </p:nvPr>
        </p:nvSpPr>
        <p:spPr>
          <a:xfrm>
            <a:off x="6553200" y="6400800"/>
            <a:ext cx="2133600" cy="320675"/>
          </a:xfrm>
          <a:prstGeom prst="rect">
            <a:avLst/>
          </a:prstGeom>
          <a:ln/>
        </p:spPr>
        <p:txBody>
          <a:bodyPr/>
          <a:lstStyle>
            <a:lvl1pPr>
              <a:defRPr/>
            </a:lvl1pPr>
          </a:lstStyle>
          <a:p>
            <a:fld id="{A1011AC6-3169-4675-AE97-5CC758B9E42B}" type="slidenum">
              <a:rPr lang="en-US" altLang="zh-CN"/>
              <a:pPr/>
              <a:t>‹N°›</a:t>
            </a:fld>
            <a:endParaRPr lang="en-US" altLang="zh-CN"/>
          </a:p>
        </p:txBody>
      </p:sp>
    </p:spTree>
    <p:extLst>
      <p:ext uri="{BB962C8B-B14F-4D97-AF65-F5344CB8AC3E}">
        <p14:creationId xmlns:p14="http://schemas.microsoft.com/office/powerpoint/2010/main" val="1622925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Espace réservé du pied de page 4"/>
          <p:cNvSpPr>
            <a:spLocks noGrp="1" noChangeArrowheads="1"/>
          </p:cNvSpPr>
          <p:nvPr>
            <p:ph type="ftr" sz="quarter" idx="10"/>
          </p:nvPr>
        </p:nvSpPr>
        <p:spPr>
          <a:xfrm>
            <a:off x="228600" y="6477000"/>
            <a:ext cx="2895600" cy="228600"/>
          </a:xfrm>
          <a:prstGeom prst="rect">
            <a:avLst/>
          </a:prstGeom>
          <a:ln/>
        </p:spPr>
        <p:txBody>
          <a:bodyPr/>
          <a:lstStyle>
            <a:lvl1pPr>
              <a:defRPr/>
            </a:lvl1pPr>
          </a:lstStyle>
          <a:p>
            <a:pPr>
              <a:defRPr/>
            </a:pPr>
            <a:r>
              <a:rPr lang="en-US"/>
              <a:t>http://ccs.tsinghua.edu.cn</a:t>
            </a:r>
          </a:p>
        </p:txBody>
      </p:sp>
      <p:sp>
        <p:nvSpPr>
          <p:cNvPr id="6" name="Espace réservé du numéro de diapositive 5"/>
          <p:cNvSpPr>
            <a:spLocks noGrp="1" noChangeArrowheads="1"/>
          </p:cNvSpPr>
          <p:nvPr>
            <p:ph type="sldNum" sz="quarter" idx="11"/>
          </p:nvPr>
        </p:nvSpPr>
        <p:spPr>
          <a:xfrm>
            <a:off x="6553200" y="6400800"/>
            <a:ext cx="2133600" cy="320675"/>
          </a:xfrm>
          <a:prstGeom prst="rect">
            <a:avLst/>
          </a:prstGeom>
          <a:ln/>
        </p:spPr>
        <p:txBody>
          <a:bodyPr/>
          <a:lstStyle>
            <a:lvl1pPr>
              <a:defRPr/>
            </a:lvl1pPr>
          </a:lstStyle>
          <a:p>
            <a:fld id="{C3C5C6C3-A949-4B05-8C7B-467602C72B94}" type="slidenum">
              <a:rPr lang="en-US" altLang="zh-CN"/>
              <a:pPr/>
              <a:t>‹N°›</a:t>
            </a:fld>
            <a:endParaRPr lang="en-US" altLang="zh-CN"/>
          </a:p>
        </p:txBody>
      </p:sp>
    </p:spTree>
    <p:extLst>
      <p:ext uri="{BB962C8B-B14F-4D97-AF65-F5344CB8AC3E}">
        <p14:creationId xmlns:p14="http://schemas.microsoft.com/office/powerpoint/2010/main" val="163089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Espace réservé du pied de page 4"/>
          <p:cNvSpPr>
            <a:spLocks noGrp="1" noChangeArrowheads="1"/>
          </p:cNvSpPr>
          <p:nvPr>
            <p:ph type="ftr" sz="quarter" idx="10"/>
          </p:nvPr>
        </p:nvSpPr>
        <p:spPr>
          <a:xfrm>
            <a:off x="228600" y="6477000"/>
            <a:ext cx="2895600" cy="228600"/>
          </a:xfrm>
          <a:prstGeom prst="rect">
            <a:avLst/>
          </a:prstGeom>
          <a:ln/>
        </p:spPr>
        <p:txBody>
          <a:bodyPr/>
          <a:lstStyle>
            <a:lvl1pPr>
              <a:defRPr/>
            </a:lvl1pPr>
          </a:lstStyle>
          <a:p>
            <a:pPr>
              <a:defRPr/>
            </a:pPr>
            <a:r>
              <a:rPr lang="en-US"/>
              <a:t>http://ccs.tsinghua.edu.cn</a:t>
            </a:r>
          </a:p>
        </p:txBody>
      </p:sp>
      <p:sp>
        <p:nvSpPr>
          <p:cNvPr id="6" name="Espace réservé du numéro de diapositive 5"/>
          <p:cNvSpPr>
            <a:spLocks noGrp="1" noChangeArrowheads="1"/>
          </p:cNvSpPr>
          <p:nvPr>
            <p:ph type="sldNum" sz="quarter" idx="11"/>
          </p:nvPr>
        </p:nvSpPr>
        <p:spPr>
          <a:xfrm>
            <a:off x="6553200" y="6400800"/>
            <a:ext cx="2133600" cy="320675"/>
          </a:xfrm>
          <a:prstGeom prst="rect">
            <a:avLst/>
          </a:prstGeom>
          <a:ln/>
        </p:spPr>
        <p:txBody>
          <a:bodyPr/>
          <a:lstStyle>
            <a:lvl1pPr>
              <a:defRPr/>
            </a:lvl1pPr>
          </a:lstStyle>
          <a:p>
            <a:fld id="{4082C4C5-0B94-494B-9E97-DF92E87FE44E}" type="slidenum">
              <a:rPr lang="en-US" altLang="zh-CN"/>
              <a:pPr/>
              <a:t>‹N°›</a:t>
            </a:fld>
            <a:endParaRPr lang="en-US" altLang="zh-CN"/>
          </a:p>
        </p:txBody>
      </p:sp>
    </p:spTree>
    <p:extLst>
      <p:ext uri="{BB962C8B-B14F-4D97-AF65-F5344CB8AC3E}">
        <p14:creationId xmlns:p14="http://schemas.microsoft.com/office/powerpoint/2010/main" val="3043824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743200" y="228654"/>
            <a:ext cx="5943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zh-CN"/>
              <a:t>单击此处编辑母版标题样式</a:t>
            </a:r>
          </a:p>
        </p:txBody>
      </p:sp>
      <p:sp>
        <p:nvSpPr>
          <p:cNvPr id="1027" name="Rectangle 3"/>
          <p:cNvSpPr>
            <a:spLocks noGrp="1" noChangeArrowheads="1"/>
          </p:cNvSpPr>
          <p:nvPr>
            <p:ph type="body" idx="1"/>
          </p:nvPr>
        </p:nvSpPr>
        <p:spPr bwMode="auto">
          <a:xfrm>
            <a:off x="304912" y="1600200"/>
            <a:ext cx="8381888"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a:t>单击此处编辑母版文本样式</a:t>
            </a:r>
          </a:p>
          <a:p>
            <a:pPr lvl="1"/>
            <a:r>
              <a:rPr lang="zh-CN" altLang="zh-CN"/>
              <a:t>第二级</a:t>
            </a:r>
          </a:p>
          <a:p>
            <a:pPr lvl="2"/>
            <a:r>
              <a:rPr lang="zh-CN" altLang="zh-CN"/>
              <a:t>第三级</a:t>
            </a:r>
          </a:p>
          <a:p>
            <a:pPr lvl="3"/>
            <a:r>
              <a:rPr lang="zh-CN" altLang="zh-CN"/>
              <a:t>第四级</a:t>
            </a:r>
          </a:p>
          <a:p>
            <a:pPr lvl="4"/>
            <a:r>
              <a:rPr lang="zh-CN" altLang="zh-CN"/>
              <a:t>第五级</a:t>
            </a:r>
          </a:p>
        </p:txBody>
      </p:sp>
      <p:sp>
        <p:nvSpPr>
          <p:cNvPr id="1030" name="Line 6"/>
          <p:cNvSpPr>
            <a:spLocks noChangeShapeType="1"/>
          </p:cNvSpPr>
          <p:nvPr/>
        </p:nvSpPr>
        <p:spPr bwMode="auto">
          <a:xfrm>
            <a:off x="2854217" y="1371654"/>
            <a:ext cx="5832475" cy="0"/>
          </a:xfrm>
          <a:prstGeom prst="line">
            <a:avLst/>
          </a:prstGeom>
          <a:noFill/>
          <a:ln w="25400">
            <a:solidFill>
              <a:srgbClr val="25315C"/>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031" name="Line 7"/>
          <p:cNvSpPr>
            <a:spLocks noChangeShapeType="1"/>
          </p:cNvSpPr>
          <p:nvPr/>
        </p:nvSpPr>
        <p:spPr bwMode="auto">
          <a:xfrm>
            <a:off x="611188" y="6453188"/>
            <a:ext cx="7993062" cy="0"/>
          </a:xfrm>
          <a:prstGeom prst="line">
            <a:avLst/>
          </a:prstGeom>
          <a:noFill/>
          <a:ln w="25400">
            <a:solidFill>
              <a:srgbClr val="25315C"/>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032" name="Rectangle 8"/>
          <p:cNvSpPr>
            <a:spLocks noChangeArrowheads="1"/>
          </p:cNvSpPr>
          <p:nvPr/>
        </p:nvSpPr>
        <p:spPr bwMode="auto">
          <a:xfrm>
            <a:off x="5791200" y="6477000"/>
            <a:ext cx="2895600" cy="228600"/>
          </a:xfrm>
          <a:prstGeom prst="rect">
            <a:avLst/>
          </a:prstGeom>
          <a:noFill/>
          <a:ln>
            <a:noFill/>
          </a:ln>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en-US" altLang="zh-CN" sz="1400" dirty="0"/>
              <a:t>Anganghu@mail.tsinghua.edu.cn</a:t>
            </a:r>
          </a:p>
        </p:txBody>
      </p:sp>
      <p:pic>
        <p:nvPicPr>
          <p:cNvPr id="1033"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6246" y="152486"/>
            <a:ext cx="2743200" cy="124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pitchFamily="34" charset="0"/>
          <a:ea typeface="黑体" pitchFamily="49" charset="-122"/>
        </a:defRPr>
      </a:lvl2pPr>
      <a:lvl3pPr algn="ctr" rtl="0" eaLnBrk="0" fontAlgn="base" hangingPunct="0">
        <a:spcBef>
          <a:spcPct val="0"/>
        </a:spcBef>
        <a:spcAft>
          <a:spcPct val="0"/>
        </a:spcAft>
        <a:defRPr sz="3600">
          <a:solidFill>
            <a:schemeClr val="tx2"/>
          </a:solidFill>
          <a:latin typeface="Arial" pitchFamily="34" charset="0"/>
          <a:ea typeface="黑体" pitchFamily="49" charset="-122"/>
        </a:defRPr>
      </a:lvl3pPr>
      <a:lvl4pPr algn="ctr" rtl="0" eaLnBrk="0" fontAlgn="base" hangingPunct="0">
        <a:spcBef>
          <a:spcPct val="0"/>
        </a:spcBef>
        <a:spcAft>
          <a:spcPct val="0"/>
        </a:spcAft>
        <a:defRPr sz="3600">
          <a:solidFill>
            <a:schemeClr val="tx2"/>
          </a:solidFill>
          <a:latin typeface="Arial" pitchFamily="34" charset="0"/>
          <a:ea typeface="黑体" pitchFamily="49" charset="-122"/>
        </a:defRPr>
      </a:lvl4pPr>
      <a:lvl5pPr algn="ctr" rtl="0" eaLnBrk="0" fontAlgn="base" hangingPunct="0">
        <a:spcBef>
          <a:spcPct val="0"/>
        </a:spcBef>
        <a:spcAft>
          <a:spcPct val="0"/>
        </a:spcAft>
        <a:defRPr sz="3600">
          <a:solidFill>
            <a:schemeClr val="tx2"/>
          </a:solidFill>
          <a:latin typeface="Arial" pitchFamily="34" charset="0"/>
          <a:ea typeface="黑体" pitchFamily="49" charset="-122"/>
        </a:defRPr>
      </a:lvl5pPr>
      <a:lvl6pPr marL="457200" algn="ctr" rtl="0" eaLnBrk="0" fontAlgn="base" hangingPunct="0">
        <a:spcBef>
          <a:spcPct val="0"/>
        </a:spcBef>
        <a:spcAft>
          <a:spcPct val="0"/>
        </a:spcAft>
        <a:defRPr sz="3600">
          <a:solidFill>
            <a:schemeClr val="tx2"/>
          </a:solidFill>
          <a:latin typeface="Arial" pitchFamily="34" charset="0"/>
          <a:ea typeface="黑体" pitchFamily="49" charset="-122"/>
        </a:defRPr>
      </a:lvl6pPr>
      <a:lvl7pPr marL="914400" algn="ctr" rtl="0" eaLnBrk="0" fontAlgn="base" hangingPunct="0">
        <a:spcBef>
          <a:spcPct val="0"/>
        </a:spcBef>
        <a:spcAft>
          <a:spcPct val="0"/>
        </a:spcAft>
        <a:defRPr sz="3600">
          <a:solidFill>
            <a:schemeClr val="tx2"/>
          </a:solidFill>
          <a:latin typeface="Arial" pitchFamily="34" charset="0"/>
          <a:ea typeface="黑体" pitchFamily="49" charset="-122"/>
        </a:defRPr>
      </a:lvl7pPr>
      <a:lvl8pPr marL="1371600" algn="ctr" rtl="0" eaLnBrk="0" fontAlgn="base" hangingPunct="0">
        <a:spcBef>
          <a:spcPct val="0"/>
        </a:spcBef>
        <a:spcAft>
          <a:spcPct val="0"/>
        </a:spcAft>
        <a:defRPr sz="3600">
          <a:solidFill>
            <a:schemeClr val="tx2"/>
          </a:solidFill>
          <a:latin typeface="Arial" pitchFamily="34" charset="0"/>
          <a:ea typeface="黑体" pitchFamily="49" charset="-122"/>
        </a:defRPr>
      </a:lvl8pPr>
      <a:lvl9pPr marL="1828800" algn="ctr" rtl="0" eaLnBrk="0" fontAlgn="base" hangingPunct="0">
        <a:spcBef>
          <a:spcPct val="0"/>
        </a:spcBef>
        <a:spcAft>
          <a:spcPct val="0"/>
        </a:spcAft>
        <a:defRPr sz="3600">
          <a:solidFill>
            <a:schemeClr val="tx2"/>
          </a:solidFill>
          <a:latin typeface="Arial" pitchFamily="34" charset="0"/>
          <a:ea typeface="黑体" pitchFamily="49" charset="-122"/>
        </a:defRPr>
      </a:lvl9pPr>
    </p:titleStyle>
    <p:bodyStyle>
      <a:lvl1pPr marL="342900" indent="-342900" algn="l" rtl="0" eaLnBrk="0" fontAlgn="base" hangingPunct="0">
        <a:spcBef>
          <a:spcPct val="20000"/>
        </a:spcBef>
        <a:spcAft>
          <a:spcPct val="0"/>
        </a:spcAft>
        <a:buClr>
          <a:srgbClr val="25315C"/>
        </a:buClr>
        <a:buFont typeface="Wingdings" pitchFamily="2" charset="2"/>
        <a:buChar char="q"/>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25315C"/>
        </a:buClr>
        <a:buFont typeface="Wingdings" pitchFamily="2" charset="2"/>
        <a:buChar char="q"/>
        <a:defRPr sz="2800">
          <a:solidFill>
            <a:schemeClr val="tx1"/>
          </a:solidFill>
          <a:latin typeface="+mn-lt"/>
          <a:ea typeface="+mn-ea"/>
        </a:defRPr>
      </a:lvl2pPr>
      <a:lvl3pPr marL="1143000" indent="-228600" algn="l" rtl="0" eaLnBrk="0" fontAlgn="base" hangingPunct="0">
        <a:spcBef>
          <a:spcPct val="20000"/>
        </a:spcBef>
        <a:spcAft>
          <a:spcPct val="0"/>
        </a:spcAft>
        <a:buClr>
          <a:srgbClr val="25315C"/>
        </a:buClr>
        <a:buFont typeface="Wingdings" pitchFamily="2" charset="2"/>
        <a:buChar char="q"/>
        <a:defRPr sz="2400">
          <a:solidFill>
            <a:schemeClr val="tx1"/>
          </a:solidFill>
          <a:latin typeface="+mn-lt"/>
          <a:ea typeface="+mn-ea"/>
        </a:defRPr>
      </a:lvl3pPr>
      <a:lvl4pPr marL="1600200" indent="-228600" algn="l" rtl="0" eaLnBrk="0" fontAlgn="base" hangingPunct="0">
        <a:spcBef>
          <a:spcPct val="20000"/>
        </a:spcBef>
        <a:spcAft>
          <a:spcPct val="0"/>
        </a:spcAft>
        <a:buClr>
          <a:srgbClr val="25315C"/>
        </a:buClr>
        <a:buFont typeface="Wingdings" pitchFamily="2" charset="2"/>
        <a:buChar char="q"/>
        <a:defRPr sz="2000">
          <a:solidFill>
            <a:schemeClr val="tx1"/>
          </a:solidFill>
          <a:latin typeface="+mn-lt"/>
          <a:ea typeface="+mn-ea"/>
        </a:defRPr>
      </a:lvl4pPr>
      <a:lvl5pPr marL="2057400" indent="-228600" algn="l" rtl="0" eaLnBrk="0" fontAlgn="base" hangingPunct="0">
        <a:spcBef>
          <a:spcPct val="20000"/>
        </a:spcBef>
        <a:spcAft>
          <a:spcPct val="0"/>
        </a:spcAft>
        <a:buClr>
          <a:srgbClr val="25315C"/>
        </a:buClr>
        <a:buFont typeface="Wingdings" pitchFamily="2" charset="2"/>
        <a:buChar char="q"/>
        <a:defRPr sz="2000">
          <a:solidFill>
            <a:schemeClr val="tx1"/>
          </a:solidFill>
          <a:latin typeface="+mn-lt"/>
          <a:ea typeface="+mn-ea"/>
        </a:defRPr>
      </a:lvl5pPr>
      <a:lvl6pPr marL="2514600" indent="-228600" algn="l" rtl="0" eaLnBrk="0" fontAlgn="base" hangingPunct="0">
        <a:spcBef>
          <a:spcPct val="20000"/>
        </a:spcBef>
        <a:spcAft>
          <a:spcPct val="0"/>
        </a:spcAft>
        <a:buClr>
          <a:srgbClr val="25315C"/>
        </a:buClr>
        <a:buFont typeface="Wingdings" pitchFamily="2" charset="2"/>
        <a:buChar char="q"/>
        <a:defRPr sz="2000">
          <a:solidFill>
            <a:schemeClr val="tx1"/>
          </a:solidFill>
          <a:latin typeface="+mn-lt"/>
          <a:ea typeface="+mn-ea"/>
        </a:defRPr>
      </a:lvl6pPr>
      <a:lvl7pPr marL="2971800" indent="-228600" algn="l" rtl="0" eaLnBrk="0" fontAlgn="base" hangingPunct="0">
        <a:spcBef>
          <a:spcPct val="20000"/>
        </a:spcBef>
        <a:spcAft>
          <a:spcPct val="0"/>
        </a:spcAft>
        <a:buClr>
          <a:srgbClr val="25315C"/>
        </a:buClr>
        <a:buFont typeface="Wingdings" pitchFamily="2" charset="2"/>
        <a:buChar char="q"/>
        <a:defRPr sz="2000">
          <a:solidFill>
            <a:schemeClr val="tx1"/>
          </a:solidFill>
          <a:latin typeface="+mn-lt"/>
          <a:ea typeface="+mn-ea"/>
        </a:defRPr>
      </a:lvl7pPr>
      <a:lvl8pPr marL="3429000" indent="-228600" algn="l" rtl="0" eaLnBrk="0" fontAlgn="base" hangingPunct="0">
        <a:spcBef>
          <a:spcPct val="20000"/>
        </a:spcBef>
        <a:spcAft>
          <a:spcPct val="0"/>
        </a:spcAft>
        <a:buClr>
          <a:srgbClr val="25315C"/>
        </a:buClr>
        <a:buFont typeface="Wingdings" pitchFamily="2" charset="2"/>
        <a:buChar char="q"/>
        <a:defRPr sz="2000">
          <a:solidFill>
            <a:schemeClr val="tx1"/>
          </a:solidFill>
          <a:latin typeface="+mn-lt"/>
          <a:ea typeface="+mn-ea"/>
        </a:defRPr>
      </a:lvl8pPr>
      <a:lvl9pPr marL="3886200" indent="-228600" algn="l" rtl="0" eaLnBrk="0" fontAlgn="base" hangingPunct="0">
        <a:spcBef>
          <a:spcPct val="20000"/>
        </a:spcBef>
        <a:spcAft>
          <a:spcPct val="0"/>
        </a:spcAft>
        <a:buClr>
          <a:srgbClr val="25315C"/>
        </a:buClr>
        <a:buFont typeface="Wingdings" pitchFamily="2" charset="2"/>
        <a:buChar char="q"/>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data.worldbank.org/indicator/NY.GDP.MKTP.CD"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hyperlink" Target="http://data.worldbank.org/indicator/NY.GDP.MKTP.PP.KD?locations=CN"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ctrTitle"/>
          </p:nvPr>
        </p:nvSpPr>
        <p:spPr>
          <a:xfrm>
            <a:off x="685800" y="1447852"/>
            <a:ext cx="7772400" cy="1828800"/>
          </a:xfrm>
        </p:spPr>
        <p:txBody>
          <a:bodyPr/>
          <a:lstStyle/>
          <a:p>
            <a:r>
              <a:rPr lang="zh-CN" altLang="en-US" sz="3200" b="1" dirty="0"/>
              <a:t>中国“十三五” 创新发展与带动就业</a:t>
            </a:r>
            <a:r>
              <a:rPr lang="en-US" altLang="zh-CN" sz="3200" b="1" dirty="0"/>
              <a:t/>
            </a:r>
            <a:br>
              <a:rPr lang="en-US" altLang="zh-CN" sz="3200" b="1" dirty="0"/>
            </a:br>
            <a:r>
              <a:rPr lang="en-US" altLang="zh-CN" sz="3200" b="1" dirty="0"/>
              <a:t>China 13</a:t>
            </a:r>
            <a:r>
              <a:rPr lang="en-US" altLang="zh-CN" sz="3200" b="1" baseline="30000" dirty="0"/>
              <a:t>th</a:t>
            </a:r>
            <a:r>
              <a:rPr lang="en-US" altLang="zh-CN" sz="3200" b="1" dirty="0"/>
              <a:t> Five-Year Program: innovation driving development and employment</a:t>
            </a:r>
            <a:endParaRPr lang="zh-CN" altLang="en-US" b="1" dirty="0"/>
          </a:p>
        </p:txBody>
      </p:sp>
      <p:sp>
        <p:nvSpPr>
          <p:cNvPr id="3" name="副标题 2"/>
          <p:cNvSpPr>
            <a:spLocks noGrp="1"/>
          </p:cNvSpPr>
          <p:nvPr>
            <p:ph type="subTitle" idx="1"/>
          </p:nvPr>
        </p:nvSpPr>
        <p:spPr>
          <a:xfrm>
            <a:off x="1028700" y="3657594"/>
            <a:ext cx="7086600" cy="1752600"/>
          </a:xfrm>
        </p:spPr>
        <p:txBody>
          <a:bodyPr/>
          <a:lstStyle/>
          <a:p>
            <a:pPr>
              <a:defRPr/>
            </a:pPr>
            <a:r>
              <a:rPr lang="zh-CN" altLang="en-US" sz="2000" kern="1200" dirty="0">
                <a:ea typeface="宋体" panose="02010600030101010101" pitchFamily="2" charset="-122"/>
              </a:rPr>
              <a:t>清华大学国情研究院</a:t>
            </a:r>
            <a:endParaRPr lang="en-US" altLang="zh-CN" sz="2000" kern="1200" dirty="0">
              <a:ea typeface="宋体" panose="02010600030101010101" pitchFamily="2" charset="-122"/>
            </a:endParaRPr>
          </a:p>
          <a:p>
            <a:pPr>
              <a:defRPr/>
            </a:pPr>
            <a:r>
              <a:rPr lang="en-US" altLang="zh-CN" sz="2000" kern="1200" dirty="0">
                <a:ea typeface="宋体" panose="02010600030101010101" pitchFamily="2" charset="-122"/>
              </a:rPr>
              <a:t>Institute for Contemporary China Studies , Tsinghua University</a:t>
            </a:r>
          </a:p>
          <a:p>
            <a:pPr>
              <a:defRPr/>
            </a:pPr>
            <a:r>
              <a:rPr lang="zh-CN" altLang="en-US" sz="2000" kern="1200" dirty="0">
                <a:ea typeface="宋体" panose="02010600030101010101" pitchFamily="2" charset="-122"/>
              </a:rPr>
              <a:t>胡鞍钢  </a:t>
            </a:r>
            <a:r>
              <a:rPr lang="en-US" altLang="zh-CN" sz="2000" kern="1200" dirty="0">
                <a:ea typeface="宋体" panose="02010600030101010101" pitchFamily="2" charset="-122"/>
              </a:rPr>
              <a:t>Angang Hu</a:t>
            </a:r>
          </a:p>
          <a:p>
            <a:pPr>
              <a:defRPr/>
            </a:pPr>
            <a:r>
              <a:rPr lang="en-US" altLang="zh-CN" sz="2000" kern="1200" dirty="0">
                <a:ea typeface="宋体" panose="02010600030101010101" pitchFamily="2" charset="-122"/>
              </a:rPr>
              <a:t>2016</a:t>
            </a:r>
            <a:r>
              <a:rPr lang="zh-CN" altLang="en-US" sz="2000" kern="1200" dirty="0">
                <a:ea typeface="宋体" panose="02010600030101010101" pitchFamily="2" charset="-122"/>
              </a:rPr>
              <a:t>年</a:t>
            </a:r>
            <a:r>
              <a:rPr lang="en-US" altLang="zh-CN" sz="2000" kern="1200" dirty="0">
                <a:ea typeface="宋体" panose="02010600030101010101" pitchFamily="2" charset="-122"/>
              </a:rPr>
              <a:t>9</a:t>
            </a:r>
            <a:r>
              <a:rPr lang="zh-CN" altLang="en-US" sz="2000" kern="1200" dirty="0">
                <a:ea typeface="宋体" panose="02010600030101010101" pitchFamily="2" charset="-122"/>
              </a:rPr>
              <a:t>月</a:t>
            </a:r>
            <a:r>
              <a:rPr lang="en-US" altLang="zh-CN" sz="2000" kern="1200" dirty="0">
                <a:ea typeface="宋体" panose="02010600030101010101" pitchFamily="2" charset="-122"/>
              </a:rPr>
              <a:t>28</a:t>
            </a:r>
            <a:r>
              <a:rPr lang="zh-CN" altLang="en-US" sz="2000" kern="1200" dirty="0">
                <a:ea typeface="宋体" panose="02010600030101010101" pitchFamily="2" charset="-122"/>
              </a:rPr>
              <a:t>日</a:t>
            </a:r>
            <a:r>
              <a:rPr lang="en-US" altLang="zh-CN" sz="2000" kern="1200" dirty="0">
                <a:ea typeface="宋体" panose="02010600030101010101" pitchFamily="2" charset="-122"/>
              </a:rPr>
              <a:t>  2016 Sep. 28</a:t>
            </a:r>
            <a:r>
              <a:rPr lang="en-US" altLang="zh-CN" sz="2000" kern="1200" baseline="30000" dirty="0">
                <a:ea typeface="宋体" panose="02010600030101010101" pitchFamily="2" charset="-122"/>
              </a:rPr>
              <a:t>th</a:t>
            </a:r>
            <a:r>
              <a:rPr lang="en-US" altLang="zh-CN" sz="2000" kern="1200" dirty="0">
                <a:ea typeface="宋体" panose="02010600030101010101" pitchFamily="2" charset="-122"/>
              </a:rPr>
              <a:t> </a:t>
            </a:r>
          </a:p>
          <a:p>
            <a:pPr>
              <a:defRPr/>
            </a:pPr>
            <a:r>
              <a:rPr lang="zh-CN" altLang="en-US" sz="2000" kern="1200" dirty="0">
                <a:ea typeface="宋体" panose="02010600030101010101" pitchFamily="2" charset="-122"/>
              </a:rPr>
              <a:t>中欧社会保障改革项目</a:t>
            </a:r>
            <a:r>
              <a:rPr lang="en-US" altLang="zh-CN" sz="2000" kern="1200" dirty="0">
                <a:ea typeface="宋体" panose="02010600030101010101" pitchFamily="2" charset="-122"/>
              </a:rPr>
              <a:t>2016</a:t>
            </a:r>
            <a:r>
              <a:rPr lang="zh-CN" altLang="en-US" sz="2000" kern="1200" dirty="0">
                <a:ea typeface="宋体" panose="02010600030101010101" pitchFamily="2" charset="-122"/>
              </a:rPr>
              <a:t>年高级别会议</a:t>
            </a:r>
            <a:endParaRPr lang="en-US" altLang="zh-CN" sz="2000" kern="1200" dirty="0">
              <a:ea typeface="宋体" panose="02010600030101010101" pitchFamily="2" charset="-122"/>
            </a:endParaRPr>
          </a:p>
          <a:p>
            <a:pPr>
              <a:defRPr/>
            </a:pPr>
            <a:r>
              <a:rPr lang="en-US" altLang="zh-CN" sz="2000" kern="1200" dirty="0">
                <a:ea typeface="宋体" panose="02010600030101010101" pitchFamily="2" charset="-122"/>
              </a:rPr>
              <a:t>China-EU Social Security Reform Program 2016 High-level Conference</a:t>
            </a:r>
          </a:p>
          <a:p>
            <a:pPr>
              <a:defRPr/>
            </a:pPr>
            <a:endParaRPr lang="zh-CN" altLang="en-US" sz="2000" kern="1200" dirty="0">
              <a:ea typeface="宋体" panose="02010600030101010101" pitchFamily="2" charset="-122"/>
            </a:endParaRPr>
          </a:p>
        </p:txBody>
      </p:sp>
      <p:pic>
        <p:nvPicPr>
          <p:cNvPr id="2" name="Imag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21800" y="0"/>
            <a:ext cx="1319048" cy="131536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4654" y="609674"/>
            <a:ext cx="6857820" cy="838208"/>
          </a:xfrm>
        </p:spPr>
        <p:txBody>
          <a:bodyPr/>
          <a:lstStyle/>
          <a:p>
            <a:pPr lvl="0"/>
            <a:r>
              <a:rPr lang="zh-CN" altLang="en-US" sz="2400" b="1" dirty="0">
                <a:solidFill>
                  <a:schemeClr val="tx1"/>
                </a:solidFill>
                <a:latin typeface="Calibri" pitchFamily="34" charset="0"/>
                <a:ea typeface="宋体" pitchFamily="2" charset="-122"/>
                <a:cs typeface="Times New Roman" pitchFamily="18" charset="0"/>
              </a:rPr>
              <a:t>全国技能劳动者规模及年均增长率（</a:t>
            </a:r>
            <a:r>
              <a:rPr lang="en-US" altLang="zh-CN" sz="2400" b="1" dirty="0">
                <a:solidFill>
                  <a:schemeClr val="tx1"/>
                </a:solidFill>
                <a:latin typeface="Calibri" pitchFamily="34" charset="0"/>
                <a:ea typeface="宋体" pitchFamily="2" charset="-122"/>
                <a:cs typeface="Times New Roman" pitchFamily="18" charset="0"/>
              </a:rPr>
              <a:t>2004-2014</a:t>
            </a:r>
            <a:r>
              <a:rPr lang="zh-CN" altLang="en-US" sz="2400" b="1" dirty="0">
                <a:solidFill>
                  <a:schemeClr val="tx1"/>
                </a:solidFill>
                <a:latin typeface="Calibri" pitchFamily="34" charset="0"/>
                <a:ea typeface="宋体" pitchFamily="2" charset="-122"/>
                <a:cs typeface="Times New Roman" pitchFamily="18" charset="0"/>
              </a:rPr>
              <a:t>）</a:t>
            </a:r>
            <a:r>
              <a:rPr lang="en-US" altLang="zh-CN" sz="2400" b="1" dirty="0">
                <a:solidFill>
                  <a:schemeClr val="tx1"/>
                </a:solidFill>
                <a:latin typeface="Calibri" pitchFamily="34" charset="0"/>
                <a:ea typeface="宋体" pitchFamily="2" charset="-122"/>
                <a:cs typeface="Times New Roman" pitchFamily="18" charset="0"/>
              </a:rPr>
              <a:t/>
            </a:r>
            <a:br>
              <a:rPr lang="en-US" altLang="zh-CN" sz="2400" b="1" dirty="0">
                <a:solidFill>
                  <a:schemeClr val="tx1"/>
                </a:solidFill>
                <a:latin typeface="Calibri" pitchFamily="34" charset="0"/>
                <a:ea typeface="宋体" pitchFamily="2" charset="-122"/>
                <a:cs typeface="Times New Roman" pitchFamily="18" charset="0"/>
              </a:rPr>
            </a:br>
            <a:r>
              <a:rPr lang="en-US" altLang="zh-CN" sz="2400" dirty="0">
                <a:solidFill>
                  <a:schemeClr val="tx1"/>
                </a:solidFill>
                <a:latin typeface="Arial" panose="020B0604020202020204" pitchFamily="34" charset="0"/>
                <a:ea typeface="宋体" pitchFamily="2" charset="-122"/>
                <a:cs typeface="Arial" panose="020B0604020202020204" pitchFamily="34" charset="0"/>
              </a:rPr>
              <a:t>Overall technician workers and annual average growth rate</a:t>
            </a:r>
            <a:r>
              <a:rPr lang="zh-CN" altLang="en-US" sz="4400" dirty="0">
                <a:solidFill>
                  <a:schemeClr val="tx1"/>
                </a:solidFill>
                <a:latin typeface="Arial" pitchFamily="34" charset="0"/>
                <a:ea typeface="宋体" pitchFamily="2" charset="-122"/>
                <a:cs typeface="宋体" pitchFamily="2" charset="-122"/>
              </a:rPr>
              <a:t/>
            </a:r>
            <a:br>
              <a:rPr lang="zh-CN" altLang="en-US" sz="4400" dirty="0">
                <a:solidFill>
                  <a:schemeClr val="tx1"/>
                </a:solidFill>
                <a:latin typeface="Arial" pitchFamily="34" charset="0"/>
                <a:ea typeface="宋体" pitchFamily="2" charset="-122"/>
                <a:cs typeface="宋体" pitchFamily="2" charset="-122"/>
              </a:rPr>
            </a:br>
            <a:endParaRPr lang="zh-CN" altLang="en-US" dirty="0"/>
          </a:p>
        </p:txBody>
      </p:sp>
      <p:graphicFrame>
        <p:nvGraphicFramePr>
          <p:cNvPr id="4" name="内容占位符 3"/>
          <p:cNvGraphicFramePr>
            <a:graphicFrameLocks noGrp="1"/>
          </p:cNvGraphicFramePr>
          <p:nvPr>
            <p:ph idx="1"/>
            <p:extLst>
              <p:ext uri="{D42A27DB-BD31-4B8C-83A1-F6EECF244321}">
                <p14:modId xmlns:p14="http://schemas.microsoft.com/office/powerpoint/2010/main" val="4059861087"/>
              </p:ext>
            </p:extLst>
          </p:nvPr>
        </p:nvGraphicFramePr>
        <p:xfrm>
          <a:off x="36474" y="1447882"/>
          <a:ext cx="9080094" cy="5026068"/>
        </p:xfrm>
        <a:graphic>
          <a:graphicData uri="http://schemas.openxmlformats.org/drawingml/2006/table">
            <a:tbl>
              <a:tblPr>
                <a:tableStyleId>{616DA210-FB5B-4158-B5E0-FEB733F419BA}</a:tableStyleId>
              </a:tblPr>
              <a:tblGrid>
                <a:gridCol w="1549016">
                  <a:extLst>
                    <a:ext uri="{9D8B030D-6E8A-4147-A177-3AD203B41FA5}">
                      <a16:colId xmlns:a16="http://schemas.microsoft.com/office/drawing/2014/main" xmlns="" val="20000"/>
                    </a:ext>
                  </a:extLst>
                </a:gridCol>
                <a:gridCol w="1532576">
                  <a:extLst>
                    <a:ext uri="{9D8B030D-6E8A-4147-A177-3AD203B41FA5}">
                      <a16:colId xmlns:a16="http://schemas.microsoft.com/office/drawing/2014/main" xmlns="" val="20001"/>
                    </a:ext>
                  </a:extLst>
                </a:gridCol>
                <a:gridCol w="1532576">
                  <a:extLst>
                    <a:ext uri="{9D8B030D-6E8A-4147-A177-3AD203B41FA5}">
                      <a16:colId xmlns:a16="http://schemas.microsoft.com/office/drawing/2014/main" xmlns="" val="20002"/>
                    </a:ext>
                  </a:extLst>
                </a:gridCol>
                <a:gridCol w="1500369">
                  <a:extLst>
                    <a:ext uri="{9D8B030D-6E8A-4147-A177-3AD203B41FA5}">
                      <a16:colId xmlns:a16="http://schemas.microsoft.com/office/drawing/2014/main" xmlns="" val="20003"/>
                    </a:ext>
                  </a:extLst>
                </a:gridCol>
                <a:gridCol w="1491011">
                  <a:extLst>
                    <a:ext uri="{9D8B030D-6E8A-4147-A177-3AD203B41FA5}">
                      <a16:colId xmlns:a16="http://schemas.microsoft.com/office/drawing/2014/main" xmlns="" val="20004"/>
                    </a:ext>
                  </a:extLst>
                </a:gridCol>
                <a:gridCol w="1474546">
                  <a:extLst>
                    <a:ext uri="{9D8B030D-6E8A-4147-A177-3AD203B41FA5}">
                      <a16:colId xmlns:a16="http://schemas.microsoft.com/office/drawing/2014/main" xmlns="" val="20005"/>
                    </a:ext>
                  </a:extLst>
                </a:gridCol>
              </a:tblGrid>
              <a:tr h="425798">
                <a:tc rowSpan="2">
                  <a:txBody>
                    <a:bodyPr/>
                    <a:lstStyle/>
                    <a:p>
                      <a:endParaRPr lang="zh-CN" sz="1400" b="1" kern="100" dirty="0">
                        <a:effectLst/>
                        <a:latin typeface="Calibri"/>
                      </a:endParaRPr>
                    </a:p>
                  </a:txBody>
                  <a:tcPr marL="68580" marR="68580" marT="9525" marB="0" anchor="ctr"/>
                </a:tc>
                <a:tc gridSpan="2">
                  <a:txBody>
                    <a:bodyPr/>
                    <a:lstStyle/>
                    <a:p>
                      <a:pPr algn="ctr">
                        <a:spcAft>
                          <a:spcPts val="0"/>
                        </a:spcAft>
                        <a:tabLst>
                          <a:tab pos="540385" algn="l"/>
                          <a:tab pos="3924300" algn="l"/>
                        </a:tabLst>
                      </a:pPr>
                      <a:r>
                        <a:rPr lang="en-US" sz="1400" b="1" kern="100" dirty="0">
                          <a:effectLst/>
                        </a:rPr>
                        <a:t>2004</a:t>
                      </a:r>
                      <a:endParaRPr lang="zh-CN" sz="1400" b="1" kern="100" dirty="0">
                        <a:effectLst/>
                        <a:latin typeface="Calibri"/>
                        <a:ea typeface="宋体"/>
                        <a:cs typeface="Times New Roman"/>
                      </a:endParaRPr>
                    </a:p>
                  </a:txBody>
                  <a:tcPr marL="68580" marR="68580" marT="9525" marB="0" anchor="ctr"/>
                </a:tc>
                <a:tc hMerge="1">
                  <a:txBody>
                    <a:bodyPr/>
                    <a:lstStyle/>
                    <a:p>
                      <a:endParaRPr lang="zh-CN" altLang="en-US"/>
                    </a:p>
                  </a:txBody>
                  <a:tcPr/>
                </a:tc>
                <a:tc gridSpan="2">
                  <a:txBody>
                    <a:bodyPr/>
                    <a:lstStyle/>
                    <a:p>
                      <a:pPr algn="ctr">
                        <a:spcAft>
                          <a:spcPts val="0"/>
                        </a:spcAft>
                        <a:tabLst>
                          <a:tab pos="540385" algn="l"/>
                          <a:tab pos="3924300" algn="l"/>
                        </a:tabLst>
                      </a:pPr>
                      <a:r>
                        <a:rPr lang="en-US" sz="1400" b="1" kern="100" dirty="0">
                          <a:effectLst/>
                        </a:rPr>
                        <a:t>2014</a:t>
                      </a:r>
                      <a:endParaRPr lang="zh-CN" sz="1400" b="1" kern="100" dirty="0">
                        <a:effectLst/>
                        <a:latin typeface="Calibri"/>
                        <a:ea typeface="宋体"/>
                        <a:cs typeface="Times New Roman"/>
                      </a:endParaRPr>
                    </a:p>
                  </a:txBody>
                  <a:tcPr marL="68580" marR="68580" marT="9525" marB="0" anchor="ctr"/>
                </a:tc>
                <a:tc hMerge="1">
                  <a:txBody>
                    <a:bodyPr/>
                    <a:lstStyle/>
                    <a:p>
                      <a:endParaRPr lang="zh-CN" altLang="en-US"/>
                    </a:p>
                  </a:txBody>
                  <a:tcPr/>
                </a:tc>
                <a:tc rowSpan="2">
                  <a:txBody>
                    <a:bodyPr/>
                    <a:lstStyle/>
                    <a:p>
                      <a:pPr algn="ctr">
                        <a:spcAft>
                          <a:spcPts val="0"/>
                        </a:spcAft>
                        <a:tabLst>
                          <a:tab pos="540385" algn="l"/>
                          <a:tab pos="3924300" algn="l"/>
                        </a:tabLst>
                      </a:pPr>
                      <a:r>
                        <a:rPr lang="en-US" sz="1400" b="1" kern="100" dirty="0">
                          <a:effectLst/>
                        </a:rPr>
                        <a:t>2004-2014</a:t>
                      </a:r>
                    </a:p>
                    <a:p>
                      <a:pPr algn="ctr">
                        <a:spcAft>
                          <a:spcPts val="0"/>
                        </a:spcAft>
                        <a:tabLst>
                          <a:tab pos="540385" algn="l"/>
                          <a:tab pos="3924300" algn="l"/>
                        </a:tabLst>
                      </a:pPr>
                      <a:r>
                        <a:rPr lang="en-US" altLang="zh-CN" sz="1400" b="1" kern="100" dirty="0">
                          <a:effectLst/>
                        </a:rPr>
                        <a:t>annual</a:t>
                      </a:r>
                      <a:r>
                        <a:rPr lang="en-US" altLang="zh-CN" sz="1400" b="1" kern="100" baseline="0" dirty="0">
                          <a:effectLst/>
                        </a:rPr>
                        <a:t> average growth rate</a:t>
                      </a:r>
                      <a:r>
                        <a:rPr lang="zh-CN" sz="1400" b="1" kern="100" dirty="0">
                          <a:effectLst/>
                        </a:rPr>
                        <a:t>（</a:t>
                      </a:r>
                      <a:r>
                        <a:rPr lang="en-US" sz="1400" b="1" kern="100" dirty="0">
                          <a:effectLst/>
                        </a:rPr>
                        <a:t>%</a:t>
                      </a:r>
                      <a:r>
                        <a:rPr lang="zh-CN" sz="1400" b="1" kern="100" dirty="0">
                          <a:effectLst/>
                        </a:rPr>
                        <a:t>）</a:t>
                      </a:r>
                      <a:endParaRPr lang="zh-CN" sz="1400" b="1" kern="100" dirty="0">
                        <a:effectLst/>
                        <a:latin typeface="Calibri"/>
                        <a:ea typeface="宋体"/>
                        <a:cs typeface="Times New Roman"/>
                      </a:endParaRPr>
                    </a:p>
                  </a:txBody>
                  <a:tcPr marL="68580" marR="68580" marT="9525" marB="0" anchor="ctr"/>
                </a:tc>
                <a:extLst>
                  <a:ext uri="{0D108BD9-81ED-4DB2-BD59-A6C34878D82A}">
                    <a16:rowId xmlns:a16="http://schemas.microsoft.com/office/drawing/2014/main" xmlns="" val="10000"/>
                  </a:ext>
                </a:extLst>
              </a:tr>
              <a:tr h="655755">
                <a:tc vMerge="1">
                  <a:txBody>
                    <a:bodyPr/>
                    <a:lstStyle/>
                    <a:p>
                      <a:endParaRPr lang="zh-CN" altLang="en-US"/>
                    </a:p>
                  </a:txBody>
                  <a:tcPr/>
                </a:tc>
                <a:tc>
                  <a:txBody>
                    <a:bodyPr/>
                    <a:lstStyle/>
                    <a:p>
                      <a:pPr algn="ctr">
                        <a:spcAft>
                          <a:spcPts val="0"/>
                        </a:spcAft>
                        <a:tabLst>
                          <a:tab pos="540385" algn="l"/>
                          <a:tab pos="3924300" algn="l"/>
                        </a:tabLst>
                      </a:pPr>
                      <a:r>
                        <a:rPr lang="en-US" altLang="zh-CN" sz="1400" b="1" kern="100" dirty="0">
                          <a:effectLst/>
                        </a:rPr>
                        <a:t>Population</a:t>
                      </a:r>
                      <a:endParaRPr lang="zh-CN" sz="1400" b="1" kern="100" dirty="0">
                        <a:effectLst/>
                      </a:endParaRPr>
                    </a:p>
                    <a:p>
                      <a:pPr algn="ctr">
                        <a:spcAft>
                          <a:spcPts val="0"/>
                        </a:spcAft>
                        <a:tabLst>
                          <a:tab pos="540385" algn="l"/>
                          <a:tab pos="3924300" algn="l"/>
                        </a:tabLst>
                      </a:pPr>
                      <a:r>
                        <a:rPr lang="zh-CN" sz="1400" b="1" kern="100" dirty="0">
                          <a:effectLst/>
                        </a:rPr>
                        <a:t>（</a:t>
                      </a:r>
                      <a:r>
                        <a:rPr lang="en-US" altLang="zh-CN" sz="1400" b="1" kern="100" dirty="0">
                          <a:effectLst/>
                        </a:rPr>
                        <a:t>10000 person</a:t>
                      </a:r>
                      <a:r>
                        <a:rPr lang="zh-CN" sz="1400" b="1" kern="100" dirty="0">
                          <a:effectLst/>
                        </a:rPr>
                        <a:t>）</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altLang="zh-CN" sz="1400" b="1" kern="100" dirty="0">
                          <a:effectLst/>
                        </a:rPr>
                        <a:t>proportion</a:t>
                      </a:r>
                      <a:r>
                        <a:rPr lang="zh-CN" sz="1400" b="1" kern="100" dirty="0">
                          <a:effectLst/>
                        </a:rPr>
                        <a:t>（</a:t>
                      </a:r>
                      <a:r>
                        <a:rPr lang="en-US" sz="1400" b="1" kern="100" dirty="0">
                          <a:effectLst/>
                        </a:rPr>
                        <a:t>%</a:t>
                      </a:r>
                      <a:r>
                        <a:rPr lang="zh-CN" sz="1400" b="1" kern="100" dirty="0">
                          <a:effectLst/>
                        </a:rPr>
                        <a:t>）</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altLang="zh-CN" sz="1400" b="1" kern="100" dirty="0">
                          <a:effectLst/>
                        </a:rPr>
                        <a:t>Population</a:t>
                      </a:r>
                      <a:endParaRPr lang="zh-CN" altLang="zh-CN" sz="1400" b="1" kern="100" dirty="0">
                        <a:effectLst/>
                      </a:endParaRPr>
                    </a:p>
                    <a:p>
                      <a:pPr algn="ctr">
                        <a:spcAft>
                          <a:spcPts val="0"/>
                        </a:spcAft>
                        <a:tabLst>
                          <a:tab pos="540385" algn="l"/>
                          <a:tab pos="3924300" algn="l"/>
                        </a:tabLst>
                      </a:pPr>
                      <a:r>
                        <a:rPr lang="zh-CN" altLang="zh-CN" sz="1400" b="1" kern="100" dirty="0">
                          <a:effectLst/>
                        </a:rPr>
                        <a:t>（</a:t>
                      </a:r>
                      <a:r>
                        <a:rPr lang="en-US" altLang="zh-CN" sz="1400" b="1" kern="100" dirty="0">
                          <a:effectLst/>
                        </a:rPr>
                        <a:t>10000 person</a:t>
                      </a:r>
                      <a:r>
                        <a:rPr lang="zh-CN" altLang="zh-CN" sz="1400" b="1" kern="100" dirty="0">
                          <a:effectLst/>
                        </a:rPr>
                        <a:t>）</a:t>
                      </a:r>
                      <a:endParaRPr lang="zh-CN" alt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altLang="zh-CN" sz="1400" b="1" kern="100" dirty="0">
                          <a:effectLst/>
                        </a:rPr>
                        <a:t>proportion</a:t>
                      </a:r>
                      <a:r>
                        <a:rPr lang="zh-CN" altLang="zh-CN" sz="1400" b="1" kern="100" dirty="0">
                          <a:effectLst/>
                        </a:rPr>
                        <a:t>（</a:t>
                      </a:r>
                      <a:r>
                        <a:rPr lang="en-US" altLang="zh-CN" sz="1400" b="1" kern="100" dirty="0">
                          <a:effectLst/>
                        </a:rPr>
                        <a:t>%</a:t>
                      </a:r>
                      <a:r>
                        <a:rPr lang="zh-CN" altLang="zh-CN" sz="1400" b="1" kern="100" dirty="0">
                          <a:effectLst/>
                        </a:rPr>
                        <a:t>）</a:t>
                      </a:r>
                      <a:endParaRPr lang="zh-CN" altLang="zh-CN" sz="1400" b="1" kern="100" dirty="0">
                        <a:effectLst/>
                        <a:latin typeface="Calibri"/>
                        <a:ea typeface="宋体"/>
                        <a:cs typeface="Times New Roman"/>
                      </a:endParaRPr>
                    </a:p>
                  </a:txBody>
                  <a:tcPr marL="68580" marR="68580" marT="9525" marB="0" anchor="ctr"/>
                </a:tc>
                <a:tc vMerge="1">
                  <a:txBody>
                    <a:bodyPr/>
                    <a:lstStyle/>
                    <a:p>
                      <a:endParaRPr lang="zh-CN" altLang="en-US"/>
                    </a:p>
                  </a:txBody>
                  <a:tcPr/>
                </a:tc>
                <a:extLst>
                  <a:ext uri="{0D108BD9-81ED-4DB2-BD59-A6C34878D82A}">
                    <a16:rowId xmlns:a16="http://schemas.microsoft.com/office/drawing/2014/main" xmlns="" val="10001"/>
                  </a:ext>
                </a:extLst>
              </a:tr>
              <a:tr h="337355">
                <a:tc>
                  <a:txBody>
                    <a:bodyPr/>
                    <a:lstStyle/>
                    <a:p>
                      <a:pPr algn="ctr">
                        <a:spcAft>
                          <a:spcPts val="0"/>
                        </a:spcAft>
                        <a:tabLst>
                          <a:tab pos="540385" algn="l"/>
                          <a:tab pos="3924300" algn="l"/>
                        </a:tabLst>
                      </a:pPr>
                      <a:r>
                        <a:rPr lang="zh-CN" sz="1400" b="1" kern="100" dirty="0">
                          <a:effectLst/>
                        </a:rPr>
                        <a:t>合计</a:t>
                      </a:r>
                      <a:r>
                        <a:rPr lang="en-US" altLang="zh-CN" sz="1400" b="1" kern="100" dirty="0">
                          <a:effectLst/>
                        </a:rPr>
                        <a:t> total </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8720</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100.0</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15729.8</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100.0</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6.1</a:t>
                      </a:r>
                      <a:endParaRPr lang="zh-CN" sz="1400" b="1" kern="100">
                        <a:effectLst/>
                        <a:latin typeface="Calibri"/>
                        <a:ea typeface="宋体"/>
                        <a:cs typeface="Times New Roman"/>
                      </a:endParaRPr>
                    </a:p>
                  </a:txBody>
                  <a:tcPr marL="68580" marR="68580" marT="9525" marB="0" anchor="ctr"/>
                </a:tc>
                <a:extLst>
                  <a:ext uri="{0D108BD9-81ED-4DB2-BD59-A6C34878D82A}">
                    <a16:rowId xmlns:a16="http://schemas.microsoft.com/office/drawing/2014/main" xmlns="" val="10002"/>
                  </a:ext>
                </a:extLst>
              </a:tr>
              <a:tr h="1298334">
                <a:tc>
                  <a:txBody>
                    <a:bodyPr/>
                    <a:lstStyle/>
                    <a:p>
                      <a:pPr algn="ctr">
                        <a:spcAft>
                          <a:spcPts val="0"/>
                        </a:spcAft>
                        <a:tabLst>
                          <a:tab pos="540385" algn="l"/>
                          <a:tab pos="3924300" algn="l"/>
                        </a:tabLst>
                      </a:pPr>
                      <a:r>
                        <a:rPr lang="zh-CN" sz="1400" b="1" kern="100" dirty="0">
                          <a:effectLst/>
                        </a:rPr>
                        <a:t>占第二产业就业人口比重（</a:t>
                      </a:r>
                      <a:r>
                        <a:rPr lang="en-US" sz="1400" b="1" kern="100" dirty="0">
                          <a:effectLst/>
                        </a:rPr>
                        <a:t>%</a:t>
                      </a:r>
                      <a:r>
                        <a:rPr lang="zh-CN" sz="1400" b="1" kern="100" dirty="0">
                          <a:effectLst/>
                        </a:rPr>
                        <a:t>）</a:t>
                      </a:r>
                      <a:endParaRPr lang="en-US" altLang="zh-CN" sz="1400" b="1" kern="100" dirty="0">
                        <a:effectLst/>
                      </a:endParaRPr>
                    </a:p>
                    <a:p>
                      <a:pPr algn="ctr">
                        <a:spcAft>
                          <a:spcPts val="0"/>
                        </a:spcAft>
                        <a:tabLst>
                          <a:tab pos="540385" algn="l"/>
                          <a:tab pos="3924300" algn="l"/>
                        </a:tabLst>
                      </a:pPr>
                      <a:r>
                        <a:rPr lang="en-US" altLang="zh-CN" sz="1400" b="1" kern="100" dirty="0">
                          <a:effectLst/>
                          <a:latin typeface="Calibri"/>
                          <a:ea typeface="宋体"/>
                          <a:cs typeface="Times New Roman"/>
                        </a:rPr>
                        <a:t>Proportion in relation</a:t>
                      </a:r>
                      <a:r>
                        <a:rPr lang="en-US" altLang="zh-CN" sz="1400" b="1" kern="100" baseline="0" dirty="0">
                          <a:effectLst/>
                          <a:latin typeface="Calibri"/>
                          <a:ea typeface="宋体"/>
                          <a:cs typeface="Times New Roman"/>
                        </a:rPr>
                        <a:t> to second industry work force (%)</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52.19</a:t>
                      </a:r>
                      <a:endParaRPr lang="zh-CN" sz="1400" b="1" kern="100" dirty="0">
                        <a:effectLst/>
                        <a:latin typeface="Calibri"/>
                        <a:ea typeface="宋体"/>
                        <a:cs typeface="Times New Roman"/>
                      </a:endParaRPr>
                    </a:p>
                  </a:txBody>
                  <a:tcPr marL="68580" marR="68580" marT="9525" marB="0" anchor="ctr"/>
                </a:tc>
                <a:tc>
                  <a:txBody>
                    <a:bodyPr/>
                    <a:lstStyle/>
                    <a:p>
                      <a:endParaRPr lang="zh-CN" sz="1400" b="1" kern="100" dirty="0">
                        <a:effectLst/>
                        <a:latin typeface="Calibri"/>
                      </a:endParaRPr>
                    </a:p>
                  </a:txBody>
                  <a:tcPr marL="68580" marR="68580" marT="9525" marB="0" anchor="ctr"/>
                </a:tc>
                <a:tc>
                  <a:txBody>
                    <a:bodyPr/>
                    <a:lstStyle/>
                    <a:p>
                      <a:pPr algn="ctr">
                        <a:spcAft>
                          <a:spcPts val="0"/>
                        </a:spcAft>
                        <a:tabLst>
                          <a:tab pos="540385" algn="l"/>
                          <a:tab pos="3924300" algn="l"/>
                        </a:tabLst>
                      </a:pPr>
                      <a:r>
                        <a:rPr lang="en-US" sz="1400" b="1" kern="100" dirty="0">
                          <a:effectLst/>
                        </a:rPr>
                        <a:t>68.09</a:t>
                      </a:r>
                      <a:endParaRPr lang="zh-CN" sz="1400" b="1" kern="100" dirty="0">
                        <a:effectLst/>
                        <a:latin typeface="Calibri"/>
                        <a:ea typeface="宋体"/>
                        <a:cs typeface="Times New Roman"/>
                      </a:endParaRPr>
                    </a:p>
                  </a:txBody>
                  <a:tcPr marL="68580" marR="68580" marT="9525" marB="0" anchor="ctr"/>
                </a:tc>
                <a:tc>
                  <a:txBody>
                    <a:bodyPr/>
                    <a:lstStyle/>
                    <a:p>
                      <a:endParaRPr lang="zh-CN" sz="1400" b="1" kern="100" dirty="0">
                        <a:effectLst/>
                        <a:latin typeface="Calibri"/>
                      </a:endParaRPr>
                    </a:p>
                  </a:txBody>
                  <a:tcPr marL="68580" marR="68580" marT="9525" marB="0" anchor="ctr"/>
                </a:tc>
                <a:tc>
                  <a:txBody>
                    <a:bodyPr/>
                    <a:lstStyle/>
                    <a:p>
                      <a:endParaRPr lang="zh-CN" sz="1400" b="1" kern="100" dirty="0">
                        <a:effectLst/>
                        <a:latin typeface="Calibri"/>
                      </a:endParaRPr>
                    </a:p>
                  </a:txBody>
                  <a:tcPr marL="68580" marR="68580" marT="9525" marB="0" anchor="ctr"/>
                </a:tc>
                <a:extLst>
                  <a:ext uri="{0D108BD9-81ED-4DB2-BD59-A6C34878D82A}">
                    <a16:rowId xmlns:a16="http://schemas.microsoft.com/office/drawing/2014/main" xmlns="" val="10003"/>
                  </a:ext>
                </a:extLst>
              </a:tr>
              <a:tr h="439170">
                <a:tc>
                  <a:txBody>
                    <a:bodyPr/>
                    <a:lstStyle/>
                    <a:p>
                      <a:pPr algn="ctr">
                        <a:spcAft>
                          <a:spcPts val="0"/>
                        </a:spcAft>
                        <a:tabLst>
                          <a:tab pos="540385" algn="l"/>
                          <a:tab pos="3924300" algn="l"/>
                        </a:tabLst>
                      </a:pPr>
                      <a:r>
                        <a:rPr lang="zh-CN" sz="1400" b="1" kern="100" dirty="0">
                          <a:effectLst/>
                        </a:rPr>
                        <a:t>高级技师</a:t>
                      </a:r>
                      <a:r>
                        <a:rPr lang="en-US" altLang="zh-CN" sz="1400" b="1" kern="100" dirty="0">
                          <a:effectLst/>
                        </a:rPr>
                        <a:t> Senior technician </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60</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0.69</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145.6</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0.9</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9.3</a:t>
                      </a:r>
                      <a:endParaRPr lang="zh-CN" sz="1400" b="1" kern="100" dirty="0">
                        <a:effectLst/>
                        <a:latin typeface="Calibri"/>
                        <a:ea typeface="宋体"/>
                        <a:cs typeface="Times New Roman"/>
                      </a:endParaRPr>
                    </a:p>
                  </a:txBody>
                  <a:tcPr marL="68580" marR="68580" marT="9525" marB="0" anchor="ctr"/>
                </a:tc>
                <a:extLst>
                  <a:ext uri="{0D108BD9-81ED-4DB2-BD59-A6C34878D82A}">
                    <a16:rowId xmlns:a16="http://schemas.microsoft.com/office/drawing/2014/main" xmlns="" val="10004"/>
                  </a:ext>
                </a:extLst>
              </a:tr>
              <a:tr h="337355">
                <a:tc>
                  <a:txBody>
                    <a:bodyPr/>
                    <a:lstStyle/>
                    <a:p>
                      <a:pPr algn="ctr">
                        <a:spcAft>
                          <a:spcPts val="0"/>
                        </a:spcAft>
                        <a:tabLst>
                          <a:tab pos="540385" algn="l"/>
                          <a:tab pos="3924300" algn="l"/>
                        </a:tabLst>
                      </a:pPr>
                      <a:r>
                        <a:rPr lang="zh-CN" sz="1400" b="1" kern="100" dirty="0">
                          <a:effectLst/>
                        </a:rPr>
                        <a:t>技师</a:t>
                      </a:r>
                      <a:r>
                        <a:rPr lang="en-US" altLang="zh-CN" sz="1400" b="1" kern="100" dirty="0">
                          <a:effectLst/>
                        </a:rPr>
                        <a:t> Engineer </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300</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3.44</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612.4</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3.9</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7.4</a:t>
                      </a:r>
                      <a:endParaRPr lang="zh-CN" sz="1400" b="1" kern="100" dirty="0">
                        <a:effectLst/>
                        <a:latin typeface="Calibri"/>
                        <a:ea typeface="宋体"/>
                        <a:cs typeface="Times New Roman"/>
                      </a:endParaRPr>
                    </a:p>
                  </a:txBody>
                  <a:tcPr marL="68580" marR="68580" marT="9525" marB="0" anchor="ctr"/>
                </a:tc>
                <a:extLst>
                  <a:ext uri="{0D108BD9-81ED-4DB2-BD59-A6C34878D82A}">
                    <a16:rowId xmlns:a16="http://schemas.microsoft.com/office/drawing/2014/main" xmlns="" val="10005"/>
                  </a:ext>
                </a:extLst>
              </a:tr>
              <a:tr h="439170">
                <a:tc>
                  <a:txBody>
                    <a:bodyPr/>
                    <a:lstStyle/>
                    <a:p>
                      <a:pPr algn="ctr">
                        <a:spcAft>
                          <a:spcPts val="0"/>
                        </a:spcAft>
                        <a:tabLst>
                          <a:tab pos="540385" algn="l"/>
                          <a:tab pos="3924300" algn="l"/>
                        </a:tabLst>
                      </a:pPr>
                      <a:r>
                        <a:rPr lang="zh-CN" sz="1400" b="1" kern="100" dirty="0">
                          <a:effectLst/>
                        </a:rPr>
                        <a:t>高级工</a:t>
                      </a:r>
                      <a:r>
                        <a:rPr lang="en-US" altLang="zh-CN" sz="1400" b="1" kern="100" dirty="0">
                          <a:effectLst/>
                        </a:rPr>
                        <a:t> </a:t>
                      </a:r>
                    </a:p>
                    <a:p>
                      <a:pPr algn="ctr">
                        <a:spcAft>
                          <a:spcPts val="0"/>
                        </a:spcAft>
                        <a:tabLst>
                          <a:tab pos="540385" algn="l"/>
                          <a:tab pos="3924300" algn="l"/>
                        </a:tabLst>
                      </a:pPr>
                      <a:r>
                        <a:rPr lang="en-US" altLang="zh-CN" sz="1400" b="1" kern="100" dirty="0">
                          <a:effectLst/>
                        </a:rPr>
                        <a:t>Senior worker</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1500</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17.20</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3378.5</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21.4</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8.5</a:t>
                      </a:r>
                      <a:endParaRPr lang="zh-CN" sz="1400" b="1" kern="100" dirty="0">
                        <a:effectLst/>
                        <a:latin typeface="Calibri"/>
                        <a:ea typeface="宋体"/>
                        <a:cs typeface="Times New Roman"/>
                      </a:endParaRPr>
                    </a:p>
                  </a:txBody>
                  <a:tcPr marL="68580" marR="68580" marT="9525" marB="0" anchor="ctr"/>
                </a:tc>
                <a:extLst>
                  <a:ext uri="{0D108BD9-81ED-4DB2-BD59-A6C34878D82A}">
                    <a16:rowId xmlns:a16="http://schemas.microsoft.com/office/drawing/2014/main" xmlns="" val="10006"/>
                  </a:ext>
                </a:extLst>
              </a:tr>
              <a:tr h="653961">
                <a:tc>
                  <a:txBody>
                    <a:bodyPr/>
                    <a:lstStyle/>
                    <a:p>
                      <a:pPr algn="ctr">
                        <a:spcAft>
                          <a:spcPts val="0"/>
                        </a:spcAft>
                        <a:tabLst>
                          <a:tab pos="540385" algn="l"/>
                          <a:tab pos="3924300" algn="l"/>
                        </a:tabLst>
                      </a:pPr>
                      <a:r>
                        <a:rPr lang="zh-CN" sz="1400" b="1" kern="100" dirty="0">
                          <a:effectLst/>
                        </a:rPr>
                        <a:t>中级工</a:t>
                      </a:r>
                      <a:r>
                        <a:rPr lang="en-US" altLang="zh-CN" sz="1400" b="1" kern="100" dirty="0">
                          <a:effectLst/>
                        </a:rPr>
                        <a:t> Intermediate worker</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2140</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36.01</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6189.8</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39.4</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7.0</a:t>
                      </a:r>
                      <a:endParaRPr lang="zh-CN" sz="1400" b="1" kern="100" dirty="0">
                        <a:effectLst/>
                        <a:latin typeface="Calibri"/>
                        <a:ea typeface="宋体"/>
                        <a:cs typeface="Times New Roman"/>
                      </a:endParaRPr>
                    </a:p>
                  </a:txBody>
                  <a:tcPr marL="68580" marR="68580" marT="9525" marB="0" anchor="ctr"/>
                </a:tc>
                <a:extLst>
                  <a:ext uri="{0D108BD9-81ED-4DB2-BD59-A6C34878D82A}">
                    <a16:rowId xmlns:a16="http://schemas.microsoft.com/office/drawing/2014/main" xmlns="" val="10007"/>
                  </a:ext>
                </a:extLst>
              </a:tr>
              <a:tr h="439170">
                <a:tc>
                  <a:txBody>
                    <a:bodyPr/>
                    <a:lstStyle/>
                    <a:p>
                      <a:pPr algn="ctr">
                        <a:spcAft>
                          <a:spcPts val="0"/>
                        </a:spcAft>
                        <a:tabLst>
                          <a:tab pos="540385" algn="l"/>
                          <a:tab pos="3924300" algn="l"/>
                        </a:tabLst>
                      </a:pPr>
                      <a:r>
                        <a:rPr lang="zh-CN" sz="1400" b="1" kern="100" dirty="0">
                          <a:effectLst/>
                        </a:rPr>
                        <a:t>初级工</a:t>
                      </a:r>
                      <a:r>
                        <a:rPr lang="en-US" altLang="zh-CN" sz="1400" b="1" kern="100" dirty="0">
                          <a:effectLst/>
                        </a:rPr>
                        <a:t> Primary worker</a:t>
                      </a:r>
                      <a:endParaRPr lang="zh-CN" sz="1400" b="1" kern="100" dirty="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3720</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42.66</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5403.5</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a:effectLst/>
                        </a:rPr>
                        <a:t>34.4</a:t>
                      </a:r>
                      <a:endParaRPr lang="zh-CN" sz="1400" b="1" kern="100">
                        <a:effectLst/>
                        <a:latin typeface="Calibri"/>
                        <a:ea typeface="宋体"/>
                        <a:cs typeface="Times New Roman"/>
                      </a:endParaRPr>
                    </a:p>
                  </a:txBody>
                  <a:tcPr marL="68580" marR="68580" marT="9525" marB="0" anchor="ctr"/>
                </a:tc>
                <a:tc>
                  <a:txBody>
                    <a:bodyPr/>
                    <a:lstStyle/>
                    <a:p>
                      <a:pPr algn="ctr">
                        <a:spcAft>
                          <a:spcPts val="0"/>
                        </a:spcAft>
                        <a:tabLst>
                          <a:tab pos="540385" algn="l"/>
                          <a:tab pos="3924300" algn="l"/>
                        </a:tabLst>
                      </a:pPr>
                      <a:r>
                        <a:rPr lang="en-US" sz="1400" b="1" kern="100" dirty="0">
                          <a:effectLst/>
                        </a:rPr>
                        <a:t>3.8</a:t>
                      </a:r>
                      <a:endParaRPr lang="zh-CN" sz="1400" b="1" kern="100" dirty="0">
                        <a:effectLst/>
                        <a:latin typeface="Calibri"/>
                        <a:ea typeface="宋体"/>
                        <a:cs typeface="Times New Roman"/>
                      </a:endParaRPr>
                    </a:p>
                  </a:txBody>
                  <a:tcPr marL="68580" marR="68580" marT="9525" marB="0" anchor="ctr"/>
                </a:tc>
                <a:extLst>
                  <a:ext uri="{0D108BD9-81ED-4DB2-BD59-A6C34878D82A}">
                    <a16:rowId xmlns:a16="http://schemas.microsoft.com/office/drawing/2014/main" xmlns="" val="10008"/>
                  </a:ext>
                </a:extLst>
              </a:tr>
            </a:tbl>
          </a:graphicData>
        </a:graphic>
      </p:graphicFrame>
      <p:sp>
        <p:nvSpPr>
          <p:cNvPr id="5" name="Rectangle 1"/>
          <p:cNvSpPr>
            <a:spLocks noChangeArrowheads="1"/>
          </p:cNvSpPr>
          <p:nvPr/>
        </p:nvSpPr>
        <p:spPr bwMode="auto">
          <a:xfrm>
            <a:off x="4479634" y="1310099"/>
            <a:ext cx="18473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539750" algn="l"/>
                <a:tab pos="3924300" algn="l"/>
              </a:tabLst>
            </a:pPr>
            <a:endParaRPr kumimoji="0" lang="zh-CN" altLang="en-US" sz="2800" b="0" i="0" u="none" strike="noStrike" cap="none" normalizeH="0" baseline="0" dirty="0">
              <a:ln>
                <a:noFill/>
              </a:ln>
              <a:solidFill>
                <a:schemeClr val="tx1"/>
              </a:solidFill>
              <a:effectLst/>
              <a:latin typeface="Arial" pitchFamily="34" charset="0"/>
              <a:ea typeface="宋体" pitchFamily="2" charset="-122"/>
              <a:cs typeface="宋体" pitchFamily="2" charset="-122"/>
            </a:endParaRPr>
          </a:p>
        </p:txBody>
      </p:sp>
    </p:spTree>
    <p:extLst>
      <p:ext uri="{BB962C8B-B14F-4D97-AF65-F5344CB8AC3E}">
        <p14:creationId xmlns:p14="http://schemas.microsoft.com/office/powerpoint/2010/main" val="248244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标题 1"/>
          <p:cNvSpPr>
            <a:spLocks noGrp="1"/>
          </p:cNvSpPr>
          <p:nvPr>
            <p:ph type="title"/>
          </p:nvPr>
        </p:nvSpPr>
        <p:spPr>
          <a:xfrm>
            <a:off x="2590852" y="152486"/>
            <a:ext cx="6781622" cy="1143000"/>
          </a:xfrm>
        </p:spPr>
        <p:txBody>
          <a:bodyPr/>
          <a:lstStyle/>
          <a:p>
            <a:r>
              <a:rPr kumimoji="1" lang="zh-CN" altLang="en-US" sz="2800" dirty="0"/>
              <a:t>三、中国经济增长与就业增长</a:t>
            </a:r>
            <a:r>
              <a:rPr kumimoji="1" lang="en-US" altLang="zh-CN" sz="2800" dirty="0"/>
              <a:t/>
            </a:r>
            <a:br>
              <a:rPr kumimoji="1" lang="en-US" altLang="zh-CN" sz="2800" dirty="0"/>
            </a:br>
            <a:r>
              <a:rPr kumimoji="1" lang="en-US" altLang="zh-CN" sz="2800" dirty="0"/>
              <a:t>Economic growth and employment expanding</a:t>
            </a:r>
            <a:endParaRPr kumimoji="1" lang="zh-CN" altLang="en-US" sz="2800" dirty="0"/>
          </a:p>
        </p:txBody>
      </p:sp>
      <p:sp>
        <p:nvSpPr>
          <p:cNvPr id="71682" name="内容占位符 2"/>
          <p:cNvSpPr>
            <a:spLocks noGrp="1"/>
          </p:cNvSpPr>
          <p:nvPr>
            <p:ph idx="1"/>
          </p:nvPr>
        </p:nvSpPr>
        <p:spPr/>
        <p:txBody>
          <a:bodyPr/>
          <a:lstStyle/>
          <a:p>
            <a:r>
              <a:rPr kumimoji="1" lang="zh-CN" altLang="en-US" sz="1600" dirty="0"/>
              <a:t>长期来看，</a:t>
            </a:r>
            <a:r>
              <a:rPr kumimoji="1" lang="en-US" altLang="zh-CN" sz="1600" dirty="0"/>
              <a:t>1979-2015</a:t>
            </a:r>
            <a:r>
              <a:rPr kumimoji="1" lang="zh-CN" altLang="en-US" sz="1600" dirty="0"/>
              <a:t>年，</a:t>
            </a:r>
            <a:r>
              <a:rPr kumimoji="1" lang="en-US" altLang="zh-CN" sz="1600" dirty="0"/>
              <a:t>GDP</a:t>
            </a:r>
            <a:r>
              <a:rPr kumimoji="1" lang="zh-CN" altLang="en-US" sz="1600" dirty="0"/>
              <a:t>年平均增长率达到</a:t>
            </a:r>
            <a:r>
              <a:rPr kumimoji="1" lang="en-US" altLang="zh-CN" sz="1600" dirty="0"/>
              <a:t>9.6%</a:t>
            </a:r>
            <a:r>
              <a:rPr kumimoji="1" lang="zh-CN" altLang="en-US" sz="1600" dirty="0"/>
              <a:t>，就业人数年平均增长率达到</a:t>
            </a:r>
            <a:r>
              <a:rPr kumimoji="1" lang="en-US" altLang="zh-CN" sz="1600" dirty="0"/>
              <a:t>1.79%</a:t>
            </a:r>
            <a:r>
              <a:rPr kumimoji="1" lang="zh-CN" altLang="en-US" sz="1600" dirty="0"/>
              <a:t>，就业增长弹性为</a:t>
            </a:r>
            <a:r>
              <a:rPr kumimoji="1" lang="en-US" altLang="zh-CN" sz="1600" dirty="0"/>
              <a:t>0.186</a:t>
            </a:r>
            <a:r>
              <a:rPr kumimoji="1" lang="zh-CN" altLang="en-US" sz="1600" dirty="0"/>
              <a:t>。</a:t>
            </a:r>
            <a:endParaRPr kumimoji="1" lang="en-US" altLang="zh-CN" sz="1600" dirty="0"/>
          </a:p>
          <a:p>
            <a:pPr marL="0" indent="0">
              <a:buNone/>
            </a:pPr>
            <a:r>
              <a:rPr kumimoji="1" lang="en-US" altLang="zh-CN" sz="1600" dirty="0"/>
              <a:t>In the long term, between 1979 t0 2015, China’s GDP annual average growth rate reached to 9.6%, and the employment annual average growth rate reached to 1.79%, so the elasticity of employment growing is 0.186.</a:t>
            </a:r>
            <a:endParaRPr kumimoji="1" lang="zh-CN" altLang="en-US" sz="1600" dirty="0"/>
          </a:p>
          <a:p>
            <a:r>
              <a:rPr kumimoji="1" lang="zh-CN" altLang="en-US" sz="1600" dirty="0"/>
              <a:t>中期来看，</a:t>
            </a:r>
            <a:r>
              <a:rPr kumimoji="1" lang="en-US" altLang="zh-CN" sz="1600" dirty="0"/>
              <a:t>2000-2015</a:t>
            </a:r>
            <a:r>
              <a:rPr kumimoji="1" lang="zh-CN" altLang="en-US" sz="1600" dirty="0"/>
              <a:t>年，</a:t>
            </a:r>
            <a:r>
              <a:rPr kumimoji="1" lang="en-US" altLang="zh-CN" sz="1600" dirty="0"/>
              <a:t>GDP</a:t>
            </a:r>
            <a:r>
              <a:rPr kumimoji="1" lang="zh-CN" altLang="en-US" sz="1600" dirty="0"/>
              <a:t>年平均增长率达到</a:t>
            </a:r>
            <a:r>
              <a:rPr kumimoji="1" lang="en-US" altLang="zh-CN" sz="1600" dirty="0"/>
              <a:t>9.6%</a:t>
            </a:r>
            <a:r>
              <a:rPr kumimoji="1" lang="zh-CN" altLang="en-US" sz="1600" dirty="0"/>
              <a:t>，就业人数年平均增长率达到</a:t>
            </a:r>
            <a:r>
              <a:rPr kumimoji="1" lang="en-US" altLang="zh-CN" sz="1600" dirty="0"/>
              <a:t>0.48%</a:t>
            </a:r>
            <a:r>
              <a:rPr kumimoji="1" lang="zh-CN" altLang="en-US" sz="1600" dirty="0"/>
              <a:t>，就业增长弹性为</a:t>
            </a:r>
            <a:r>
              <a:rPr kumimoji="1" lang="en-US" altLang="zh-CN" sz="1600" dirty="0"/>
              <a:t>0.050</a:t>
            </a:r>
            <a:r>
              <a:rPr kumimoji="1" lang="zh-CN" altLang="en-US" sz="1600" dirty="0"/>
              <a:t>。</a:t>
            </a:r>
            <a:endParaRPr kumimoji="1" lang="en-US" altLang="zh-CN" sz="1600" dirty="0"/>
          </a:p>
          <a:p>
            <a:pPr marL="0" indent="0">
              <a:buNone/>
            </a:pPr>
            <a:r>
              <a:rPr kumimoji="1" lang="en-US" altLang="zh-CN" sz="1600" dirty="0"/>
              <a:t>In the medium term, between 2000 to 2015, GDP annual average growth rate reached to 9.6%, employment annual average growth rate reached to 0.48%, and the elasticity of employment growing is 0.050.</a:t>
            </a:r>
            <a:endParaRPr kumimoji="1" lang="zh-CN" altLang="en-US" sz="1600" dirty="0"/>
          </a:p>
          <a:p>
            <a:r>
              <a:rPr kumimoji="1" lang="zh-CN" altLang="en-US" sz="1600" dirty="0"/>
              <a:t>短期来看，</a:t>
            </a:r>
            <a:r>
              <a:rPr kumimoji="1" lang="en-US" altLang="zh-CN" sz="1600" dirty="0"/>
              <a:t>2010-2015</a:t>
            </a:r>
            <a:r>
              <a:rPr kumimoji="1" lang="zh-CN" altLang="en-US" sz="1600" dirty="0"/>
              <a:t>年期间，</a:t>
            </a:r>
            <a:r>
              <a:rPr kumimoji="1" lang="en-US" altLang="zh-CN" sz="1600" dirty="0"/>
              <a:t>GDP</a:t>
            </a:r>
            <a:r>
              <a:rPr kumimoji="1" lang="zh-CN" altLang="en-US" sz="1600" dirty="0"/>
              <a:t>年平均增长率达到</a:t>
            </a:r>
            <a:r>
              <a:rPr kumimoji="1" lang="en-US" altLang="zh-CN" sz="1600" dirty="0"/>
              <a:t>7.8%</a:t>
            </a:r>
            <a:r>
              <a:rPr kumimoji="1" lang="zh-CN" altLang="en-US" sz="1600" dirty="0"/>
              <a:t>，就业人数年平均增长率达到</a:t>
            </a:r>
            <a:r>
              <a:rPr kumimoji="1" lang="en-US" altLang="zh-CN" sz="1600" dirty="0"/>
              <a:t>0.27%</a:t>
            </a:r>
            <a:r>
              <a:rPr kumimoji="1" lang="zh-CN" altLang="en-US" sz="1600" dirty="0"/>
              <a:t>，就业增长弹性为</a:t>
            </a:r>
            <a:r>
              <a:rPr kumimoji="1" lang="en-US" altLang="zh-CN" sz="1600" dirty="0"/>
              <a:t>0.035</a:t>
            </a:r>
            <a:r>
              <a:rPr kumimoji="1" lang="zh-CN" altLang="en-US" sz="1600" dirty="0"/>
              <a:t>。经济增长率低于长期增长率，就业增长率也大大低于长期增长率。</a:t>
            </a:r>
            <a:endParaRPr kumimoji="1" lang="en-US" altLang="zh-CN" sz="1600" dirty="0"/>
          </a:p>
          <a:p>
            <a:pPr marL="0" indent="0">
              <a:buNone/>
            </a:pPr>
            <a:r>
              <a:rPr kumimoji="1" lang="en-US" altLang="zh-CN" sz="1600" dirty="0"/>
              <a:t>In the short term, between 2010 to 2015, GDP annual average growth rate was 7.8%, employment annual average growth rate reached to 0.27%, with the elasticity of employment growing reaching to 0.035. That is to say, economic growth rate is lower than long term growth rate, and employment growth rate is remarkably lower than long term growth rate.</a:t>
            </a:r>
            <a:endParaRPr kumimoji="1" lang="zh-CN" altLang="en-US" sz="1600" dirty="0"/>
          </a:p>
        </p:txBody>
      </p:sp>
    </p:spTree>
    <p:extLst>
      <p:ext uri="{BB962C8B-B14F-4D97-AF65-F5344CB8AC3E}">
        <p14:creationId xmlns:p14="http://schemas.microsoft.com/office/powerpoint/2010/main" val="3081062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743200" y="152486"/>
            <a:ext cx="6248284" cy="1240987"/>
          </a:xfrm>
        </p:spPr>
        <p:txBody>
          <a:bodyPr/>
          <a:lstStyle/>
          <a:p>
            <a:r>
              <a:rPr lang="zh-CN" altLang="en-US" sz="2800" dirty="0"/>
              <a:t>中国进入全民创业时代</a:t>
            </a:r>
            <a:r>
              <a:rPr lang="en-US" altLang="zh-CN" sz="2800" dirty="0"/>
              <a:t/>
            </a:r>
            <a:br>
              <a:rPr lang="en-US" altLang="zh-CN" sz="2800" dirty="0"/>
            </a:br>
            <a:r>
              <a:rPr lang="en-US" altLang="zh-CN" sz="2800" dirty="0"/>
              <a:t>China enters into a national entrepreneurial era</a:t>
            </a:r>
            <a:endParaRPr lang="zh-CN" altLang="en-US" sz="2800" dirty="0"/>
          </a:p>
        </p:txBody>
      </p:sp>
      <p:sp>
        <p:nvSpPr>
          <p:cNvPr id="3" name="内容占位符 2"/>
          <p:cNvSpPr>
            <a:spLocks noGrp="1"/>
          </p:cNvSpPr>
          <p:nvPr>
            <p:ph idx="1"/>
          </p:nvPr>
        </p:nvSpPr>
        <p:spPr>
          <a:xfrm>
            <a:off x="304912" y="1393473"/>
            <a:ext cx="8381888" cy="5159645"/>
          </a:xfrm>
        </p:spPr>
        <p:txBody>
          <a:bodyPr/>
          <a:lstStyle/>
          <a:p>
            <a:r>
              <a:rPr lang="zh-CN" altLang="en-US" sz="1600" dirty="0"/>
              <a:t>中国已经成为世界最大规模实有企业及企业家国家。从国际比较来看，尽管中国是现代市场经济的后来者，建立现代企业制度的时间仅有</a:t>
            </a:r>
            <a:r>
              <a:rPr lang="en-US" altLang="zh-CN" sz="1600" dirty="0"/>
              <a:t>20</a:t>
            </a:r>
            <a:r>
              <a:rPr lang="zh-CN" altLang="en-US" sz="1600" dirty="0"/>
              <a:t>多年，但中国已经成为世界最大的市场主体，即商事企业国家。</a:t>
            </a:r>
            <a:endParaRPr lang="en-US" altLang="zh-CN" sz="1600" dirty="0"/>
          </a:p>
          <a:p>
            <a:pPr marL="0" indent="0">
              <a:buNone/>
            </a:pPr>
            <a:r>
              <a:rPr lang="en-US" altLang="zh-CN" sz="1600" dirty="0"/>
              <a:t>China has become the country hosting the largest enterprises and the most entrepreneurs. Compared internationally, though China is the late comer of modern market economy, establishing modern corporate system for only 20 years, China has already become the largest market entity in the world, also called commercial enterprises country. </a:t>
            </a:r>
          </a:p>
          <a:p>
            <a:r>
              <a:rPr lang="zh-CN" altLang="en-US" sz="1600" dirty="0"/>
              <a:t>商事制度改革与国家创业创新政策形成叠加效应，有力推动了大众创业、万众创新，市场主体快速增长。</a:t>
            </a:r>
            <a:endParaRPr lang="en-US" altLang="zh-CN" sz="1600" dirty="0"/>
          </a:p>
          <a:p>
            <a:pPr marL="0" indent="0">
              <a:buNone/>
            </a:pPr>
            <a:r>
              <a:rPr lang="en-US" altLang="zh-CN" sz="1600" dirty="0"/>
              <a:t>Superposition effect produced by commercial system reform and national policy of entrepreneurship and innovation will greatly promote “mass entrepreneurship and innovation” and the fast expanding of market entities. </a:t>
            </a:r>
          </a:p>
          <a:p>
            <a:r>
              <a:rPr lang="zh-CN" altLang="en-US" sz="1600" dirty="0"/>
              <a:t>中国成为现代企业、现代企业家成长最快的沃土和大舞台，充分显示了“时势造英雄、</a:t>
            </a:r>
            <a:r>
              <a:rPr lang="zh-CN" altLang="en-US" sz="1800" dirty="0"/>
              <a:t>英雄造时势”这一社会主义市场经济时代最显著的特征。</a:t>
            </a:r>
            <a:endParaRPr lang="en-US" altLang="zh-CN" sz="1800" dirty="0"/>
          </a:p>
          <a:p>
            <a:pPr marL="0" indent="0">
              <a:buNone/>
            </a:pPr>
            <a:r>
              <a:rPr lang="en-US" altLang="zh-CN" sz="1800" dirty="0"/>
              <a:t>China therefore becomes a big stage where modern companies and businessmen can rapidly grow and mature, which fully reflects the noticeable feature of socialism market economy era that “times can make heroes and heroes will shape the times”.</a:t>
            </a:r>
            <a:endParaRPr lang="zh-CN" altLang="en-US" sz="1800" dirty="0"/>
          </a:p>
        </p:txBody>
      </p:sp>
    </p:spTree>
    <p:extLst>
      <p:ext uri="{BB962C8B-B14F-4D97-AF65-F5344CB8AC3E}">
        <p14:creationId xmlns:p14="http://schemas.microsoft.com/office/powerpoint/2010/main" val="3258899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zh-CN" altLang="en-US" sz="2000" dirty="0"/>
              <a:t>全国实有企业和个体工商户数（万个）</a:t>
            </a:r>
            <a:r>
              <a:rPr lang="en-US" altLang="zh-CN" sz="2000" dirty="0"/>
              <a:t/>
            </a:r>
            <a:br>
              <a:rPr lang="en-US" altLang="zh-CN" sz="2000" dirty="0"/>
            </a:br>
            <a:r>
              <a:rPr lang="en-US" altLang="zh-CN" sz="2000" dirty="0"/>
              <a:t>Number overall enterprises and individual business</a:t>
            </a:r>
            <a:br>
              <a:rPr lang="en-US" altLang="zh-CN" sz="2000" dirty="0"/>
            </a:br>
            <a:r>
              <a:rPr lang="zh-CN" altLang="en-US" sz="2000" dirty="0"/>
              <a:t>（</a:t>
            </a:r>
            <a:r>
              <a:rPr lang="en-US" altLang="zh-CN" sz="2000" dirty="0"/>
              <a:t>2002-2015</a:t>
            </a:r>
            <a:r>
              <a:rPr lang="zh-CN" altLang="en-US" sz="2000" dirty="0"/>
              <a:t>）（</a:t>
            </a:r>
            <a:r>
              <a:rPr lang="en-US" altLang="zh-CN" sz="2000" dirty="0"/>
              <a:t>unit: 10000</a:t>
            </a:r>
            <a:r>
              <a:rPr lang="zh-CN" altLang="en-US" sz="2000" dirty="0"/>
              <a:t>）</a:t>
            </a:r>
          </a:p>
        </p:txBody>
      </p:sp>
      <p:graphicFrame>
        <p:nvGraphicFramePr>
          <p:cNvPr id="5" name="表格 4"/>
          <p:cNvGraphicFramePr>
            <a:graphicFrameLocks noGrp="1"/>
          </p:cNvGraphicFramePr>
          <p:nvPr>
            <p:extLst>
              <p:ext uri="{D42A27DB-BD31-4B8C-83A1-F6EECF244321}">
                <p14:modId xmlns:p14="http://schemas.microsoft.com/office/powerpoint/2010/main" val="2562174081"/>
              </p:ext>
            </p:extLst>
          </p:nvPr>
        </p:nvGraphicFramePr>
        <p:xfrm>
          <a:off x="228714" y="1408279"/>
          <a:ext cx="8838968" cy="5235171"/>
        </p:xfrm>
        <a:graphic>
          <a:graphicData uri="http://schemas.openxmlformats.org/drawingml/2006/table">
            <a:tbl>
              <a:tblPr firstRow="1" firstCol="1" bandRow="1">
                <a:tableStyleId>{5940675A-B579-460E-94D1-54222C63F5DA}</a:tableStyleId>
              </a:tblPr>
              <a:tblGrid>
                <a:gridCol w="1295366">
                  <a:extLst>
                    <a:ext uri="{9D8B030D-6E8A-4147-A177-3AD203B41FA5}">
                      <a16:colId xmlns:a16="http://schemas.microsoft.com/office/drawing/2014/main" xmlns="" val="418197602"/>
                    </a:ext>
                  </a:extLst>
                </a:gridCol>
                <a:gridCol w="1159586">
                  <a:extLst>
                    <a:ext uri="{9D8B030D-6E8A-4147-A177-3AD203B41FA5}">
                      <a16:colId xmlns:a16="http://schemas.microsoft.com/office/drawing/2014/main" xmlns="" val="2220542339"/>
                    </a:ext>
                  </a:extLst>
                </a:gridCol>
                <a:gridCol w="1050156">
                  <a:extLst>
                    <a:ext uri="{9D8B030D-6E8A-4147-A177-3AD203B41FA5}">
                      <a16:colId xmlns:a16="http://schemas.microsoft.com/office/drawing/2014/main" xmlns="" val="1995573141"/>
                    </a:ext>
                  </a:extLst>
                </a:gridCol>
                <a:gridCol w="1676356">
                  <a:extLst>
                    <a:ext uri="{9D8B030D-6E8A-4147-A177-3AD203B41FA5}">
                      <a16:colId xmlns:a16="http://schemas.microsoft.com/office/drawing/2014/main" xmlns="" val="3155445190"/>
                    </a:ext>
                  </a:extLst>
                </a:gridCol>
                <a:gridCol w="1523960">
                  <a:extLst>
                    <a:ext uri="{9D8B030D-6E8A-4147-A177-3AD203B41FA5}">
                      <a16:colId xmlns:a16="http://schemas.microsoft.com/office/drawing/2014/main" xmlns="" val="46490101"/>
                    </a:ext>
                  </a:extLst>
                </a:gridCol>
                <a:gridCol w="685782">
                  <a:extLst>
                    <a:ext uri="{9D8B030D-6E8A-4147-A177-3AD203B41FA5}">
                      <a16:colId xmlns:a16="http://schemas.microsoft.com/office/drawing/2014/main" xmlns="" val="839054561"/>
                    </a:ext>
                  </a:extLst>
                </a:gridCol>
                <a:gridCol w="1447762">
                  <a:extLst>
                    <a:ext uri="{9D8B030D-6E8A-4147-A177-3AD203B41FA5}">
                      <a16:colId xmlns:a16="http://schemas.microsoft.com/office/drawing/2014/main" xmlns="" val="2588596932"/>
                    </a:ext>
                  </a:extLst>
                </a:gridCol>
              </a:tblGrid>
              <a:tr h="795366">
                <a:tc>
                  <a:txBody>
                    <a:bodyPr/>
                    <a:lstStyle/>
                    <a:p>
                      <a:pPr indent="127000" algn="ctr">
                        <a:lnSpc>
                          <a:spcPts val="2200"/>
                        </a:lnSpc>
                        <a:spcAft>
                          <a:spcPts val="0"/>
                        </a:spcAft>
                      </a:pPr>
                      <a:r>
                        <a:rPr lang="en-US" altLang="zh-CN" sz="1200" kern="0" dirty="0">
                          <a:effectLst/>
                        </a:rPr>
                        <a:t>Year</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altLang="zh-CN" sz="1200" kern="0" dirty="0">
                          <a:effectLst/>
                        </a:rPr>
                        <a:t>Enterprises</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altLang="zh-CN" sz="1200" kern="0" dirty="0">
                          <a:effectLst/>
                        </a:rPr>
                        <a:t>Private enterprises</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altLang="zh-CN" sz="1200" kern="0" dirty="0">
                          <a:effectLst/>
                        </a:rPr>
                        <a:t>Proportion of private enterprises</a:t>
                      </a:r>
                      <a:r>
                        <a:rPr lang="en-US" altLang="zh-CN" sz="1200" kern="0" baseline="0" dirty="0">
                          <a:effectLst/>
                        </a:rPr>
                        <a:t> </a:t>
                      </a:r>
                      <a:r>
                        <a:rPr lang="en-GB" sz="1200" kern="0" dirty="0">
                          <a:effectLst/>
                        </a:rPr>
                        <a:t>(%)</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altLang="zh-CN" sz="1200" kern="0" dirty="0">
                          <a:solidFill>
                            <a:srgbClr val="FF0000"/>
                          </a:solidFill>
                          <a:effectLst/>
                        </a:rPr>
                        <a:t>Self-</a:t>
                      </a:r>
                      <a:r>
                        <a:rPr lang="en-US" altLang="zh-CN" sz="1200" kern="0" baseline="0" dirty="0">
                          <a:solidFill>
                            <a:srgbClr val="FF0000"/>
                          </a:solidFill>
                          <a:effectLst/>
                        </a:rPr>
                        <a:t>Employed I</a:t>
                      </a:r>
                      <a:r>
                        <a:rPr lang="en-US" altLang="zh-CN" sz="1200" kern="0" dirty="0">
                          <a:solidFill>
                            <a:srgbClr val="FF0000"/>
                          </a:solidFill>
                          <a:effectLst/>
                        </a:rPr>
                        <a:t>ndividual</a:t>
                      </a:r>
                      <a:endParaRPr lang="zh-CN" sz="2000"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altLang="zh-CN" sz="1200" kern="0" dirty="0">
                          <a:effectLst/>
                        </a:rPr>
                        <a:t>total</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altLang="zh-CN" sz="1200" kern="0" dirty="0">
                          <a:effectLst/>
                        </a:rPr>
                        <a:t>Proportion in relation to the total population</a:t>
                      </a:r>
                      <a:r>
                        <a:rPr lang="zh-CN" sz="1200" kern="0" dirty="0">
                          <a:effectLst/>
                        </a:rPr>
                        <a:t>（</a:t>
                      </a:r>
                      <a:r>
                        <a:rPr lang="en-US" sz="1200" kern="0" dirty="0">
                          <a:effectLst/>
                        </a:rPr>
                        <a:t>%</a:t>
                      </a:r>
                      <a:r>
                        <a:rPr lang="zh-CN" sz="1200" kern="0" dirty="0">
                          <a:effectLst/>
                        </a:rPr>
                        <a:t>）</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1553527787"/>
                  </a:ext>
                </a:extLst>
              </a:tr>
              <a:tr h="265122">
                <a:tc>
                  <a:txBody>
                    <a:bodyPr/>
                    <a:lstStyle/>
                    <a:p>
                      <a:pPr indent="127000" algn="ctr">
                        <a:lnSpc>
                          <a:spcPts val="2200"/>
                        </a:lnSpc>
                        <a:spcAft>
                          <a:spcPts val="0"/>
                        </a:spcAft>
                      </a:pPr>
                      <a:r>
                        <a:rPr lang="en-GB" sz="1200" kern="0">
                          <a:effectLst/>
                        </a:rPr>
                        <a:t>2002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734</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264</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35.93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2377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3111</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2.42</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99250290"/>
                  </a:ext>
                </a:extLst>
              </a:tr>
              <a:tr h="265122">
                <a:tc>
                  <a:txBody>
                    <a:bodyPr/>
                    <a:lstStyle/>
                    <a:p>
                      <a:pPr indent="127000" algn="ctr">
                        <a:lnSpc>
                          <a:spcPts val="2200"/>
                        </a:lnSpc>
                        <a:spcAft>
                          <a:spcPts val="0"/>
                        </a:spcAft>
                      </a:pPr>
                      <a:r>
                        <a:rPr lang="en-GB" sz="1200" kern="0">
                          <a:effectLst/>
                        </a:rPr>
                        <a:t>2003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770</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329</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42.71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2353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3123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2.41</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2890262889"/>
                  </a:ext>
                </a:extLst>
              </a:tr>
              <a:tr h="265122">
                <a:tc>
                  <a:txBody>
                    <a:bodyPr/>
                    <a:lstStyle/>
                    <a:p>
                      <a:pPr indent="127000" algn="ctr">
                        <a:lnSpc>
                          <a:spcPts val="2200"/>
                        </a:lnSpc>
                        <a:spcAft>
                          <a:spcPts val="0"/>
                        </a:spcAft>
                      </a:pPr>
                      <a:r>
                        <a:rPr lang="en-GB" sz="1200" kern="0">
                          <a:effectLst/>
                        </a:rPr>
                        <a:t>2004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814</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402</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49.45 </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2350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3164</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2.43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4179010882"/>
                  </a:ext>
                </a:extLst>
              </a:tr>
              <a:tr h="265122">
                <a:tc>
                  <a:txBody>
                    <a:bodyPr/>
                    <a:lstStyle/>
                    <a:p>
                      <a:pPr indent="127000" algn="ctr">
                        <a:lnSpc>
                          <a:spcPts val="2200"/>
                        </a:lnSpc>
                        <a:spcAft>
                          <a:spcPts val="0"/>
                        </a:spcAft>
                      </a:pPr>
                      <a:r>
                        <a:rPr lang="en-GB" sz="1200" kern="0">
                          <a:effectLst/>
                        </a:rPr>
                        <a:t>2005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857</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472</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55.08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2464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3321</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2.53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1474865888"/>
                  </a:ext>
                </a:extLst>
              </a:tr>
              <a:tr h="265122">
                <a:tc>
                  <a:txBody>
                    <a:bodyPr/>
                    <a:lstStyle/>
                    <a:p>
                      <a:pPr indent="127000" algn="ctr">
                        <a:lnSpc>
                          <a:spcPts val="2200"/>
                        </a:lnSpc>
                        <a:spcAft>
                          <a:spcPts val="0"/>
                        </a:spcAft>
                      </a:pPr>
                      <a:r>
                        <a:rPr lang="en-GB" sz="1200" kern="0">
                          <a:effectLst/>
                        </a:rPr>
                        <a:t>2006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919</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544</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59.21 </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2596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3515</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2.67</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709238301"/>
                  </a:ext>
                </a:extLst>
              </a:tr>
              <a:tr h="265122">
                <a:tc>
                  <a:txBody>
                    <a:bodyPr/>
                    <a:lstStyle/>
                    <a:p>
                      <a:pPr indent="127000" algn="ctr">
                        <a:lnSpc>
                          <a:spcPts val="2200"/>
                        </a:lnSpc>
                        <a:spcAft>
                          <a:spcPts val="0"/>
                        </a:spcAft>
                      </a:pPr>
                      <a:r>
                        <a:rPr lang="en-GB" sz="1200" kern="0">
                          <a:effectLst/>
                        </a:rPr>
                        <a:t>2007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964</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603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62.56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2742 </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3706</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2.80</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4084886309"/>
                  </a:ext>
                </a:extLst>
              </a:tr>
              <a:tr h="265122">
                <a:tc>
                  <a:txBody>
                    <a:bodyPr/>
                    <a:lstStyle/>
                    <a:p>
                      <a:pPr indent="127000" algn="ctr">
                        <a:lnSpc>
                          <a:spcPts val="2200"/>
                        </a:lnSpc>
                        <a:spcAft>
                          <a:spcPts val="0"/>
                        </a:spcAft>
                      </a:pPr>
                      <a:r>
                        <a:rPr lang="en-GB" sz="1200" kern="0">
                          <a:effectLst/>
                        </a:rPr>
                        <a:t>2008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971</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657</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67.67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2917 </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3888</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2.93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849662715"/>
                  </a:ext>
                </a:extLst>
              </a:tr>
              <a:tr h="265122">
                <a:tc>
                  <a:txBody>
                    <a:bodyPr/>
                    <a:lstStyle/>
                    <a:p>
                      <a:pPr indent="127000" algn="ctr">
                        <a:lnSpc>
                          <a:spcPts val="2200"/>
                        </a:lnSpc>
                        <a:spcAft>
                          <a:spcPts val="0"/>
                        </a:spcAft>
                      </a:pPr>
                      <a:r>
                        <a:rPr lang="en-GB" sz="1200" kern="0">
                          <a:effectLst/>
                        </a:rPr>
                        <a:t>2009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1043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740</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70.98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3197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4240</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3.18</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2313285218"/>
                  </a:ext>
                </a:extLst>
              </a:tr>
              <a:tr h="265122">
                <a:tc>
                  <a:txBody>
                    <a:bodyPr/>
                    <a:lstStyle/>
                    <a:p>
                      <a:pPr indent="127000" algn="ctr">
                        <a:lnSpc>
                          <a:spcPts val="2200"/>
                        </a:lnSpc>
                        <a:spcAft>
                          <a:spcPts val="0"/>
                        </a:spcAft>
                      </a:pPr>
                      <a:r>
                        <a:rPr lang="en-GB" sz="1200" kern="0">
                          <a:effectLst/>
                        </a:rPr>
                        <a:t>2010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1136</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846</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74.40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3453 </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4589</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3.42</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4079537245"/>
                  </a:ext>
                </a:extLst>
              </a:tr>
              <a:tr h="265122">
                <a:tc>
                  <a:txBody>
                    <a:bodyPr/>
                    <a:lstStyle/>
                    <a:p>
                      <a:pPr indent="127000" algn="ctr">
                        <a:lnSpc>
                          <a:spcPts val="2200"/>
                        </a:lnSpc>
                        <a:spcAft>
                          <a:spcPts val="0"/>
                        </a:spcAft>
                      </a:pPr>
                      <a:r>
                        <a:rPr lang="en-GB" sz="1200" kern="0">
                          <a:effectLst/>
                        </a:rPr>
                        <a:t>2011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1253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968</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77.22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3756 </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5009</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3.72</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3876479694"/>
                  </a:ext>
                </a:extLst>
              </a:tr>
              <a:tr h="265122">
                <a:tc>
                  <a:txBody>
                    <a:bodyPr/>
                    <a:lstStyle/>
                    <a:p>
                      <a:pPr indent="127000" algn="ctr">
                        <a:lnSpc>
                          <a:spcPts val="2200"/>
                        </a:lnSpc>
                        <a:spcAft>
                          <a:spcPts val="0"/>
                        </a:spcAft>
                      </a:pPr>
                      <a:r>
                        <a:rPr lang="en-GB" sz="1200" kern="0">
                          <a:effectLst/>
                        </a:rPr>
                        <a:t>2012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1367</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1086</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79.45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4059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5426</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4.00</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3468605426"/>
                  </a:ext>
                </a:extLst>
              </a:tr>
              <a:tr h="265122">
                <a:tc>
                  <a:txBody>
                    <a:bodyPr/>
                    <a:lstStyle/>
                    <a:p>
                      <a:pPr indent="127000" algn="ctr">
                        <a:lnSpc>
                          <a:spcPts val="2200"/>
                        </a:lnSpc>
                        <a:spcAft>
                          <a:spcPts val="0"/>
                        </a:spcAft>
                      </a:pPr>
                      <a:r>
                        <a:rPr lang="en-GB" sz="1200" kern="0">
                          <a:effectLst/>
                        </a:rPr>
                        <a:t>2013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1528</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1229</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80.43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4436 </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5964</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4.38</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2803247621"/>
                  </a:ext>
                </a:extLst>
              </a:tr>
              <a:tr h="265122">
                <a:tc>
                  <a:txBody>
                    <a:bodyPr/>
                    <a:lstStyle/>
                    <a:p>
                      <a:pPr indent="127000" algn="ctr">
                        <a:lnSpc>
                          <a:spcPts val="2200"/>
                        </a:lnSpc>
                        <a:spcAft>
                          <a:spcPts val="0"/>
                        </a:spcAft>
                      </a:pPr>
                      <a:r>
                        <a:rPr lang="en-GB" sz="1200" kern="0">
                          <a:effectLst/>
                        </a:rPr>
                        <a:t>2014</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1819</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1546</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84.99</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4984</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6932</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5.07</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1335208458"/>
                  </a:ext>
                </a:extLst>
              </a:tr>
              <a:tr h="265122">
                <a:tc>
                  <a:txBody>
                    <a:bodyPr/>
                    <a:lstStyle/>
                    <a:p>
                      <a:pPr indent="127000" algn="ctr">
                        <a:lnSpc>
                          <a:spcPts val="2200"/>
                        </a:lnSpc>
                        <a:spcAft>
                          <a:spcPts val="0"/>
                        </a:spcAft>
                      </a:pPr>
                      <a:r>
                        <a:rPr lang="en-GB" sz="1200" kern="0">
                          <a:effectLst/>
                        </a:rPr>
                        <a:t>2015</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2263</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1967</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86.92</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5995</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7747</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5.64</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4036962329"/>
                  </a:ext>
                </a:extLst>
              </a:tr>
              <a:tr h="485371">
                <a:tc>
                  <a:txBody>
                    <a:bodyPr/>
                    <a:lstStyle/>
                    <a:p>
                      <a:pPr indent="127000" algn="just">
                        <a:lnSpc>
                          <a:spcPts val="1000"/>
                        </a:lnSpc>
                        <a:spcAft>
                          <a:spcPts val="0"/>
                        </a:spcAft>
                      </a:pPr>
                      <a:r>
                        <a:rPr lang="en-GB" sz="1200" kern="0" dirty="0">
                          <a:effectLst/>
                        </a:rPr>
                        <a:t>2002-2015</a:t>
                      </a:r>
                      <a:r>
                        <a:rPr lang="en-GB" sz="1200" kern="0" baseline="0" dirty="0">
                          <a:effectLst/>
                        </a:rPr>
                        <a:t> </a:t>
                      </a:r>
                      <a:r>
                        <a:rPr lang="en-US" altLang="zh-CN" sz="1200" kern="0" dirty="0">
                          <a:effectLst/>
                        </a:rPr>
                        <a:t>annual average growth</a:t>
                      </a:r>
                      <a:r>
                        <a:rPr lang="en-US" altLang="zh-CN" sz="1200" kern="0" baseline="0" dirty="0">
                          <a:effectLst/>
                        </a:rPr>
                        <a:t> rate</a:t>
                      </a:r>
                      <a:r>
                        <a:rPr lang="zh-CN" sz="1200" kern="0" dirty="0">
                          <a:effectLst/>
                        </a:rPr>
                        <a:t>（</a:t>
                      </a:r>
                      <a:r>
                        <a:rPr lang="en-US" sz="1200" kern="0" dirty="0">
                          <a:effectLst/>
                        </a:rPr>
                        <a:t>%</a:t>
                      </a:r>
                      <a:r>
                        <a:rPr lang="zh-CN" sz="1200" kern="0" dirty="0">
                          <a:effectLst/>
                        </a:rPr>
                        <a:t>）</a:t>
                      </a:r>
                      <a:endParaRPr lang="zh-CN" sz="1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9.05</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16.71</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algn="just"/>
                      <a:endParaRPr lang="zh-CN" sz="12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7.38</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a:effectLst/>
                        </a:rPr>
                        <a:t>7.27</a:t>
                      </a:r>
                      <a:endParaRPr lang="zh-CN" sz="2000" kern="10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tc>
                  <a:txBody>
                    <a:bodyPr/>
                    <a:lstStyle/>
                    <a:p>
                      <a:pPr indent="127000" algn="ctr">
                        <a:lnSpc>
                          <a:spcPts val="2200"/>
                        </a:lnSpc>
                        <a:spcAft>
                          <a:spcPts val="0"/>
                        </a:spcAft>
                      </a:pPr>
                      <a:r>
                        <a:rPr lang="en-US" sz="1200" kern="0" dirty="0">
                          <a:effectLst/>
                        </a:rPr>
                        <a:t> </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8469" marR="58469" marT="0" marB="0" anchor="ctr"/>
                </a:tc>
                <a:extLst>
                  <a:ext uri="{0D108BD9-81ED-4DB2-BD59-A6C34878D82A}">
                    <a16:rowId xmlns:a16="http://schemas.microsoft.com/office/drawing/2014/main" xmlns="" val="1903038553"/>
                  </a:ext>
                </a:extLst>
              </a:tr>
            </a:tbl>
          </a:graphicData>
        </a:graphic>
      </p:graphicFrame>
    </p:spTree>
    <p:extLst>
      <p:ext uri="{BB962C8B-B14F-4D97-AF65-F5344CB8AC3E}">
        <p14:creationId xmlns:p14="http://schemas.microsoft.com/office/powerpoint/2010/main" val="3324137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2743200" y="76288"/>
            <a:ext cx="6172086" cy="1295366"/>
          </a:xfrm>
        </p:spPr>
        <p:txBody>
          <a:bodyPr/>
          <a:lstStyle/>
          <a:p>
            <a:r>
              <a:rPr lang="zh-CN" altLang="en-US" sz="2000" dirty="0"/>
              <a:t>全国城乡私营企业和个体工商户就业人数（万人）</a:t>
            </a:r>
            <a:r>
              <a:rPr lang="en-US" altLang="zh-CN" sz="2000" dirty="0"/>
              <a:t> </a:t>
            </a:r>
            <a:br>
              <a:rPr lang="en-US" altLang="zh-CN" sz="2000" dirty="0"/>
            </a:br>
            <a:r>
              <a:rPr lang="en-US" altLang="zh-CN" sz="2000" dirty="0"/>
              <a:t>Employment population in urban and rural private enterprises and Self-Employed Individuals</a:t>
            </a:r>
            <a:br>
              <a:rPr lang="en-US" altLang="zh-CN" sz="2000" dirty="0"/>
            </a:br>
            <a:r>
              <a:rPr lang="en-US" altLang="zh-CN" sz="2000" dirty="0"/>
              <a:t>(unit: 10000)   2002-2015</a:t>
            </a:r>
            <a:endParaRPr lang="zh-CN" altLang="en-US" sz="2000" dirty="0"/>
          </a:p>
        </p:txBody>
      </p:sp>
      <p:graphicFrame>
        <p:nvGraphicFramePr>
          <p:cNvPr id="4" name="表格 3"/>
          <p:cNvGraphicFramePr>
            <a:graphicFrameLocks noGrp="1"/>
          </p:cNvGraphicFramePr>
          <p:nvPr>
            <p:extLst>
              <p:ext uri="{D42A27DB-BD31-4B8C-83A1-F6EECF244321}">
                <p14:modId xmlns:p14="http://schemas.microsoft.com/office/powerpoint/2010/main" val="2938101437"/>
              </p:ext>
            </p:extLst>
          </p:nvPr>
        </p:nvGraphicFramePr>
        <p:xfrm>
          <a:off x="-2" y="1306394"/>
          <a:ext cx="9144000" cy="5555769"/>
        </p:xfrm>
        <a:graphic>
          <a:graphicData uri="http://schemas.openxmlformats.org/drawingml/2006/table">
            <a:tbl>
              <a:tblPr firstRow="1" firstCol="1" bandRow="1">
                <a:tableStyleId>{5940675A-B579-460E-94D1-54222C63F5DA}</a:tableStyleId>
              </a:tblPr>
              <a:tblGrid>
                <a:gridCol w="1828873">
                  <a:extLst>
                    <a:ext uri="{9D8B030D-6E8A-4147-A177-3AD203B41FA5}">
                      <a16:colId xmlns:a16="http://schemas.microsoft.com/office/drawing/2014/main" xmlns="" val="3969947249"/>
                    </a:ext>
                  </a:extLst>
                </a:gridCol>
                <a:gridCol w="1600158">
                  <a:extLst>
                    <a:ext uri="{9D8B030D-6E8A-4147-A177-3AD203B41FA5}">
                      <a16:colId xmlns:a16="http://schemas.microsoft.com/office/drawing/2014/main" xmlns="" val="2237407336"/>
                    </a:ext>
                  </a:extLst>
                </a:gridCol>
                <a:gridCol w="1523960">
                  <a:extLst>
                    <a:ext uri="{9D8B030D-6E8A-4147-A177-3AD203B41FA5}">
                      <a16:colId xmlns:a16="http://schemas.microsoft.com/office/drawing/2014/main" xmlns="" val="1661407629"/>
                    </a:ext>
                  </a:extLst>
                </a:gridCol>
                <a:gridCol w="1600158">
                  <a:extLst>
                    <a:ext uri="{9D8B030D-6E8A-4147-A177-3AD203B41FA5}">
                      <a16:colId xmlns:a16="http://schemas.microsoft.com/office/drawing/2014/main" xmlns="" val="2630292473"/>
                    </a:ext>
                  </a:extLst>
                </a:gridCol>
                <a:gridCol w="1523960">
                  <a:extLst>
                    <a:ext uri="{9D8B030D-6E8A-4147-A177-3AD203B41FA5}">
                      <a16:colId xmlns:a16="http://schemas.microsoft.com/office/drawing/2014/main" xmlns="" val="2552144286"/>
                    </a:ext>
                  </a:extLst>
                </a:gridCol>
                <a:gridCol w="1066891">
                  <a:extLst>
                    <a:ext uri="{9D8B030D-6E8A-4147-A177-3AD203B41FA5}">
                      <a16:colId xmlns:a16="http://schemas.microsoft.com/office/drawing/2014/main" xmlns="" val="1718088908"/>
                    </a:ext>
                  </a:extLst>
                </a:gridCol>
              </a:tblGrid>
              <a:tr h="249460">
                <a:tc rowSpan="2">
                  <a:txBody>
                    <a:bodyPr/>
                    <a:lstStyle/>
                    <a:p>
                      <a:pPr indent="127000" algn="ctr">
                        <a:lnSpc>
                          <a:spcPts val="2300"/>
                        </a:lnSpc>
                        <a:spcAft>
                          <a:spcPts val="0"/>
                        </a:spcAft>
                      </a:pPr>
                      <a:r>
                        <a:rPr lang="en-US" altLang="zh-CN" sz="1200" kern="0" dirty="0">
                          <a:effectLst/>
                        </a:rPr>
                        <a:t>Year</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gridSpan="2">
                  <a:txBody>
                    <a:bodyPr/>
                    <a:lstStyle/>
                    <a:p>
                      <a:pPr indent="127000" algn="ctr">
                        <a:lnSpc>
                          <a:spcPts val="2300"/>
                        </a:lnSpc>
                        <a:spcAft>
                          <a:spcPts val="0"/>
                        </a:spcAft>
                      </a:pPr>
                      <a:r>
                        <a:rPr lang="en-US" altLang="zh-CN" sz="1200" kern="0" dirty="0">
                          <a:effectLst/>
                        </a:rPr>
                        <a:t>Urban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hMerge="1">
                  <a:txBody>
                    <a:bodyPr/>
                    <a:lstStyle/>
                    <a:p>
                      <a:endParaRPr lang="zh-CN" altLang="en-US"/>
                    </a:p>
                  </a:txBody>
                  <a:tcPr/>
                </a:tc>
                <a:tc gridSpan="2">
                  <a:txBody>
                    <a:bodyPr/>
                    <a:lstStyle/>
                    <a:p>
                      <a:pPr indent="127000" algn="ctr">
                        <a:lnSpc>
                          <a:spcPts val="2300"/>
                        </a:lnSpc>
                        <a:spcAft>
                          <a:spcPts val="0"/>
                        </a:spcAft>
                      </a:pPr>
                      <a:r>
                        <a:rPr lang="en-US" altLang="zh-CN" sz="1200" kern="0" dirty="0">
                          <a:effectLst/>
                        </a:rPr>
                        <a:t>Rural</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hMerge="1">
                  <a:txBody>
                    <a:bodyPr/>
                    <a:lstStyle/>
                    <a:p>
                      <a:endParaRPr lang="zh-CN" altLang="en-US"/>
                    </a:p>
                  </a:txBody>
                  <a:tcPr/>
                </a:tc>
                <a:tc rowSpan="2">
                  <a:txBody>
                    <a:bodyPr/>
                    <a:lstStyle/>
                    <a:p>
                      <a:pPr marL="139700" indent="-139700" algn="ctr">
                        <a:lnSpc>
                          <a:spcPts val="2300"/>
                        </a:lnSpc>
                        <a:spcAft>
                          <a:spcPts val="0"/>
                        </a:spcAft>
                      </a:pPr>
                      <a:r>
                        <a:rPr lang="en-US" altLang="zh-CN" sz="1200" kern="0" dirty="0">
                          <a:effectLst/>
                        </a:rPr>
                        <a:t>total</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4157761502"/>
                  </a:ext>
                </a:extLst>
              </a:tr>
              <a:tr h="331122">
                <a:tc vMerge="1">
                  <a:txBody>
                    <a:bodyPr/>
                    <a:lstStyle/>
                    <a:p>
                      <a:endParaRPr lang="zh-CN" altLang="en-US"/>
                    </a:p>
                  </a:txBody>
                  <a:tcPr/>
                </a:tc>
                <a:tc>
                  <a:txBody>
                    <a:bodyPr/>
                    <a:lstStyle/>
                    <a:p>
                      <a:pPr indent="127000" algn="ctr">
                        <a:lnSpc>
                          <a:spcPts val="2300"/>
                        </a:lnSpc>
                        <a:spcAft>
                          <a:spcPts val="0"/>
                        </a:spcAft>
                      </a:pPr>
                      <a:r>
                        <a:rPr lang="en-US" altLang="zh-CN" sz="1200" kern="0" dirty="0">
                          <a:effectLst/>
                        </a:rPr>
                        <a:t>Private enterprises</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altLang="zh-CN" sz="1200" kern="0" dirty="0">
                          <a:effectLst/>
                        </a:rPr>
                        <a:t>Self-Employed Individuals</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altLang="zh-CN" sz="1200" kern="0" dirty="0">
                          <a:effectLst/>
                        </a:rPr>
                        <a:t>Private enterprises</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altLang="zh-CN" sz="1200" kern="0" dirty="0">
                          <a:effectLst/>
                        </a:rPr>
                        <a:t>Self-Employed Individuals</a:t>
                      </a:r>
                      <a:endParaRPr lang="zh-CN" alt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vMerge="1">
                  <a:txBody>
                    <a:bodyPr/>
                    <a:lstStyle/>
                    <a:p>
                      <a:endParaRPr lang="zh-CN" altLang="en-US"/>
                    </a:p>
                  </a:txBody>
                  <a:tcPr/>
                </a:tc>
                <a:extLst>
                  <a:ext uri="{0D108BD9-81ED-4DB2-BD59-A6C34878D82A}">
                    <a16:rowId xmlns:a16="http://schemas.microsoft.com/office/drawing/2014/main" xmlns="" val="363193069"/>
                  </a:ext>
                </a:extLst>
              </a:tr>
              <a:tr h="278787">
                <a:tc>
                  <a:txBody>
                    <a:bodyPr/>
                    <a:lstStyle/>
                    <a:p>
                      <a:pPr indent="127000" algn="ctr">
                        <a:lnSpc>
                          <a:spcPts val="2300"/>
                        </a:lnSpc>
                        <a:spcAft>
                          <a:spcPts val="0"/>
                        </a:spcAft>
                      </a:pPr>
                      <a:r>
                        <a:rPr lang="en-US" sz="1200" kern="0">
                          <a:effectLst/>
                        </a:rPr>
                        <a:t>2002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1999</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2269</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1411</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2474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8153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821547693"/>
                  </a:ext>
                </a:extLst>
              </a:tr>
              <a:tr h="278787">
                <a:tc>
                  <a:txBody>
                    <a:bodyPr/>
                    <a:lstStyle/>
                    <a:p>
                      <a:pPr indent="127000" algn="ctr">
                        <a:lnSpc>
                          <a:spcPts val="2300"/>
                        </a:lnSpc>
                        <a:spcAft>
                          <a:spcPts val="0"/>
                        </a:spcAft>
                      </a:pPr>
                      <a:r>
                        <a:rPr lang="en-US" sz="1200" kern="0">
                          <a:effectLst/>
                        </a:rPr>
                        <a:t>2003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2545</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2377</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1754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2260</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8936</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3763770314"/>
                  </a:ext>
                </a:extLst>
              </a:tr>
              <a:tr h="278787">
                <a:tc>
                  <a:txBody>
                    <a:bodyPr/>
                    <a:lstStyle/>
                    <a:p>
                      <a:pPr indent="127000" algn="ctr">
                        <a:lnSpc>
                          <a:spcPts val="2300"/>
                        </a:lnSpc>
                        <a:spcAft>
                          <a:spcPts val="0"/>
                        </a:spcAft>
                      </a:pPr>
                      <a:r>
                        <a:rPr lang="en-US" sz="1200" kern="0">
                          <a:effectLst/>
                        </a:rPr>
                        <a:t>2004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2994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2521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2024</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2066</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9605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3959866250"/>
                  </a:ext>
                </a:extLst>
              </a:tr>
              <a:tr h="278787">
                <a:tc>
                  <a:txBody>
                    <a:bodyPr/>
                    <a:lstStyle/>
                    <a:p>
                      <a:pPr indent="127000" algn="ctr">
                        <a:lnSpc>
                          <a:spcPts val="2300"/>
                        </a:lnSpc>
                        <a:spcAft>
                          <a:spcPts val="0"/>
                        </a:spcAft>
                      </a:pPr>
                      <a:r>
                        <a:rPr lang="en-US" sz="1200" kern="0">
                          <a:effectLst/>
                        </a:rPr>
                        <a:t>2005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3458</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2778</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2366</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2123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10725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2893811174"/>
                  </a:ext>
                </a:extLst>
              </a:tr>
              <a:tr h="278787">
                <a:tc>
                  <a:txBody>
                    <a:bodyPr/>
                    <a:lstStyle/>
                    <a:p>
                      <a:pPr indent="127000" algn="ctr">
                        <a:lnSpc>
                          <a:spcPts val="2300"/>
                        </a:lnSpc>
                        <a:spcAft>
                          <a:spcPts val="0"/>
                        </a:spcAft>
                      </a:pPr>
                      <a:r>
                        <a:rPr lang="en-US" sz="1200" kern="0">
                          <a:effectLst/>
                        </a:rPr>
                        <a:t>2006</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3954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3012</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2632</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2147</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11745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2883744556"/>
                  </a:ext>
                </a:extLst>
              </a:tr>
              <a:tr h="278787">
                <a:tc>
                  <a:txBody>
                    <a:bodyPr/>
                    <a:lstStyle/>
                    <a:p>
                      <a:pPr indent="127000" algn="ctr">
                        <a:lnSpc>
                          <a:spcPts val="2300"/>
                        </a:lnSpc>
                        <a:spcAft>
                          <a:spcPts val="0"/>
                        </a:spcAft>
                      </a:pPr>
                      <a:r>
                        <a:rPr lang="en-US" sz="1200" kern="0">
                          <a:effectLst/>
                        </a:rPr>
                        <a:t>2007</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4581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3310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2672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2187</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12750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904345563"/>
                  </a:ext>
                </a:extLst>
              </a:tr>
              <a:tr h="278787">
                <a:tc>
                  <a:txBody>
                    <a:bodyPr/>
                    <a:lstStyle/>
                    <a:p>
                      <a:pPr indent="127000" algn="ctr">
                        <a:lnSpc>
                          <a:spcPts val="2300"/>
                        </a:lnSpc>
                        <a:spcAft>
                          <a:spcPts val="0"/>
                        </a:spcAft>
                      </a:pPr>
                      <a:r>
                        <a:rPr lang="en-US" sz="1200" kern="0">
                          <a:effectLst/>
                        </a:rPr>
                        <a:t>2008</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5124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3609</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2780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2167</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13680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1423969966"/>
                  </a:ext>
                </a:extLst>
              </a:tr>
              <a:tr h="278787">
                <a:tc>
                  <a:txBody>
                    <a:bodyPr/>
                    <a:lstStyle/>
                    <a:p>
                      <a:pPr indent="127000" algn="ctr">
                        <a:lnSpc>
                          <a:spcPts val="2300"/>
                        </a:lnSpc>
                        <a:spcAft>
                          <a:spcPts val="0"/>
                        </a:spcAft>
                      </a:pPr>
                      <a:r>
                        <a:rPr lang="en-US" sz="1200" kern="0">
                          <a:effectLst/>
                        </a:rPr>
                        <a:t>2009</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5544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4245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3063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2341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15193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1241267944"/>
                  </a:ext>
                </a:extLst>
              </a:tr>
              <a:tr h="278787">
                <a:tc>
                  <a:txBody>
                    <a:bodyPr/>
                    <a:lstStyle/>
                    <a:p>
                      <a:pPr indent="127000" algn="ctr">
                        <a:lnSpc>
                          <a:spcPts val="2300"/>
                        </a:lnSpc>
                        <a:spcAft>
                          <a:spcPts val="0"/>
                        </a:spcAft>
                      </a:pPr>
                      <a:r>
                        <a:rPr lang="en-US" sz="1200" kern="0">
                          <a:effectLst/>
                        </a:rPr>
                        <a:t>2010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6071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4467</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3347</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2540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16425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3887634252"/>
                  </a:ext>
                </a:extLst>
              </a:tr>
              <a:tr h="278787">
                <a:tc>
                  <a:txBody>
                    <a:bodyPr/>
                    <a:lstStyle/>
                    <a:p>
                      <a:pPr indent="127000" algn="ctr">
                        <a:lnSpc>
                          <a:spcPts val="2300"/>
                        </a:lnSpc>
                        <a:spcAft>
                          <a:spcPts val="0"/>
                        </a:spcAft>
                      </a:pPr>
                      <a:r>
                        <a:rPr lang="en-US" sz="1200" kern="0">
                          <a:effectLst/>
                        </a:rPr>
                        <a:t>2011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6912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5227</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3442</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2718</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18299</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2459854690"/>
                  </a:ext>
                </a:extLst>
              </a:tr>
              <a:tr h="278787">
                <a:tc>
                  <a:txBody>
                    <a:bodyPr/>
                    <a:lstStyle/>
                    <a:p>
                      <a:pPr indent="127000" algn="ctr">
                        <a:lnSpc>
                          <a:spcPts val="2300"/>
                        </a:lnSpc>
                        <a:spcAft>
                          <a:spcPts val="0"/>
                        </a:spcAft>
                      </a:pPr>
                      <a:r>
                        <a:rPr lang="en-US" sz="1200" kern="0">
                          <a:effectLst/>
                        </a:rPr>
                        <a:t>2012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7557</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5643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3739</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2986</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19925</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670284000"/>
                  </a:ext>
                </a:extLst>
              </a:tr>
              <a:tr h="278787">
                <a:tc>
                  <a:txBody>
                    <a:bodyPr/>
                    <a:lstStyle/>
                    <a:p>
                      <a:pPr indent="127000" algn="ctr">
                        <a:lnSpc>
                          <a:spcPts val="2300"/>
                        </a:lnSpc>
                        <a:spcAft>
                          <a:spcPts val="0"/>
                        </a:spcAft>
                      </a:pPr>
                      <a:r>
                        <a:rPr lang="en-US" sz="1200" kern="0">
                          <a:effectLst/>
                        </a:rPr>
                        <a:t>2013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8242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6142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4279</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3193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21856</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1644475997"/>
                  </a:ext>
                </a:extLst>
              </a:tr>
              <a:tr h="278787">
                <a:tc>
                  <a:txBody>
                    <a:bodyPr/>
                    <a:lstStyle/>
                    <a:p>
                      <a:pPr indent="127000" algn="ctr">
                        <a:lnSpc>
                          <a:spcPts val="2300"/>
                        </a:lnSpc>
                        <a:spcAft>
                          <a:spcPts val="0"/>
                        </a:spcAft>
                      </a:pPr>
                      <a:r>
                        <a:rPr lang="en-US" sz="1200" kern="0">
                          <a:effectLst/>
                        </a:rPr>
                        <a:t>2014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9857</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7009</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4533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3575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24974</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623602339"/>
                  </a:ext>
                </a:extLst>
              </a:tr>
              <a:tr h="331941">
                <a:tc>
                  <a:txBody>
                    <a:bodyPr/>
                    <a:lstStyle/>
                    <a:p>
                      <a:pPr indent="127000" algn="ctr">
                        <a:lnSpc>
                          <a:spcPts val="2300"/>
                        </a:lnSpc>
                        <a:spcAft>
                          <a:spcPts val="0"/>
                        </a:spcAft>
                      </a:pPr>
                      <a:r>
                        <a:rPr lang="en-US" sz="1200" kern="0">
                          <a:effectLst/>
                        </a:rPr>
                        <a:t>2015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11180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7800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1344503753"/>
                  </a:ext>
                </a:extLst>
              </a:tr>
              <a:tr h="557574">
                <a:tc>
                  <a:txBody>
                    <a:bodyPr/>
                    <a:lstStyle/>
                    <a:p>
                      <a:pPr indent="127000" algn="ctr">
                        <a:lnSpc>
                          <a:spcPts val="2300"/>
                        </a:lnSpc>
                        <a:spcAft>
                          <a:spcPts val="0"/>
                        </a:spcAft>
                      </a:pPr>
                      <a:r>
                        <a:rPr lang="en-US" sz="1200" kern="0" dirty="0">
                          <a:effectLst/>
                        </a:rPr>
                        <a:t>2002-2015</a:t>
                      </a:r>
                      <a:r>
                        <a:rPr lang="en-US" altLang="zh-CN" sz="1200" kern="0" dirty="0">
                          <a:effectLst/>
                        </a:rPr>
                        <a:t> annual average</a:t>
                      </a:r>
                      <a:r>
                        <a:rPr lang="en-US" altLang="zh-CN" sz="1200" kern="0" baseline="0" dirty="0">
                          <a:effectLst/>
                        </a:rPr>
                        <a:t> growth rate</a:t>
                      </a:r>
                      <a:r>
                        <a:rPr lang="zh-CN" sz="1200" kern="0" dirty="0">
                          <a:effectLst/>
                        </a:rPr>
                        <a:t>（</a:t>
                      </a:r>
                      <a:r>
                        <a:rPr lang="en-US" sz="1200" kern="0" dirty="0">
                          <a:effectLst/>
                        </a:rPr>
                        <a:t>%</a:t>
                      </a:r>
                      <a:r>
                        <a:rPr lang="zh-CN" sz="1200" kern="0" dirty="0">
                          <a:effectLst/>
                        </a:rPr>
                        <a:t>）</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14.16</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9.96</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10.21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a:effectLst/>
                        </a:rPr>
                        <a:t>3.12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tc>
                  <a:txBody>
                    <a:bodyPr/>
                    <a:lstStyle/>
                    <a:p>
                      <a:pPr indent="127000" algn="ctr">
                        <a:lnSpc>
                          <a:spcPts val="2300"/>
                        </a:lnSpc>
                        <a:spcAft>
                          <a:spcPts val="0"/>
                        </a:spcAft>
                      </a:pPr>
                      <a:r>
                        <a:rPr lang="en-US" sz="1200" kern="0" dirty="0">
                          <a:effectLst/>
                        </a:rPr>
                        <a:t>9.78</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55927" marR="55927" marT="0" marB="0" anchor="ctr"/>
                </a:tc>
                <a:extLst>
                  <a:ext uri="{0D108BD9-81ED-4DB2-BD59-A6C34878D82A}">
                    <a16:rowId xmlns:a16="http://schemas.microsoft.com/office/drawing/2014/main" xmlns="" val="2304393756"/>
                  </a:ext>
                </a:extLst>
              </a:tr>
            </a:tbl>
          </a:graphicData>
        </a:graphic>
      </p:graphicFrame>
    </p:spTree>
    <p:extLst>
      <p:ext uri="{BB962C8B-B14F-4D97-AF65-F5344CB8AC3E}">
        <p14:creationId xmlns:p14="http://schemas.microsoft.com/office/powerpoint/2010/main" val="3164877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2743200" y="76288"/>
            <a:ext cx="6476878" cy="1295366"/>
          </a:xfrm>
        </p:spPr>
        <p:txBody>
          <a:bodyPr/>
          <a:lstStyle/>
          <a:p>
            <a:r>
              <a:rPr lang="zh-CN" altLang="en-US" sz="2800" dirty="0"/>
              <a:t>中国成为世界最大的商标申请国</a:t>
            </a:r>
            <a:r>
              <a:rPr lang="en-US" altLang="zh-CN" sz="2800" dirty="0"/>
              <a:t/>
            </a:r>
            <a:br>
              <a:rPr lang="en-US" altLang="zh-CN" sz="2800" dirty="0"/>
            </a:br>
            <a:r>
              <a:rPr lang="en-US" altLang="zh-CN" sz="2800" dirty="0"/>
              <a:t>China has the most trademark applications</a:t>
            </a:r>
            <a:endParaRPr lang="zh-CN" altLang="en-US" sz="2800" dirty="0"/>
          </a:p>
        </p:txBody>
      </p:sp>
      <p:sp>
        <p:nvSpPr>
          <p:cNvPr id="6" name="内容占位符 5"/>
          <p:cNvSpPr>
            <a:spLocks noGrp="1"/>
          </p:cNvSpPr>
          <p:nvPr>
            <p:ph idx="1"/>
          </p:nvPr>
        </p:nvSpPr>
        <p:spPr>
          <a:xfrm>
            <a:off x="304912" y="1600200"/>
            <a:ext cx="8381888" cy="4724324"/>
          </a:xfrm>
        </p:spPr>
        <p:txBody>
          <a:bodyPr/>
          <a:lstStyle/>
          <a:p>
            <a:r>
              <a:rPr lang="zh-CN" altLang="en-US" sz="1800" dirty="0"/>
              <a:t>市场主体自主创新活力持续增强。随着企业数量快速增长，商标注册量也较快增长。至</a:t>
            </a:r>
            <a:r>
              <a:rPr lang="en-US" altLang="zh-CN" sz="1800" dirty="0"/>
              <a:t>2015</a:t>
            </a:r>
            <a:r>
              <a:rPr lang="zh-CN" altLang="en-US" sz="1800" dirty="0"/>
              <a:t>底，累计注册申请量</a:t>
            </a:r>
            <a:r>
              <a:rPr lang="en-US" altLang="zh-CN" sz="1800" dirty="0"/>
              <a:t>1840.2</a:t>
            </a:r>
            <a:r>
              <a:rPr lang="zh-CN" altLang="en-US" sz="1800" dirty="0"/>
              <a:t>万件，累计商标注册量</a:t>
            </a:r>
            <a:r>
              <a:rPr lang="en-US" altLang="zh-CN" sz="1800" dirty="0"/>
              <a:t>1225.4</a:t>
            </a:r>
            <a:r>
              <a:rPr lang="zh-CN" altLang="en-US" sz="1800" dirty="0"/>
              <a:t>万件，商标有效注册量</a:t>
            </a:r>
            <a:r>
              <a:rPr lang="en-US" altLang="zh-CN" sz="1800" dirty="0"/>
              <a:t>1034.4</a:t>
            </a:r>
            <a:r>
              <a:rPr lang="zh-CN" altLang="en-US" sz="1800" dirty="0"/>
              <a:t>万件，每万户市场主体商标拥有量达</a:t>
            </a:r>
            <a:r>
              <a:rPr lang="en-US" altLang="zh-CN" sz="1800" dirty="0"/>
              <a:t>1335</a:t>
            </a:r>
            <a:r>
              <a:rPr lang="zh-CN" altLang="en-US" sz="1800" dirty="0"/>
              <a:t>件。</a:t>
            </a:r>
            <a:endParaRPr lang="en-US" altLang="zh-CN" sz="1800" dirty="0"/>
          </a:p>
          <a:p>
            <a:pPr marL="0" indent="0">
              <a:buNone/>
            </a:pPr>
            <a:r>
              <a:rPr lang="en-US" altLang="zh-CN" sz="1800" dirty="0"/>
              <a:t>Market entities independent innovation vigor keeps growing. With the fast emerging of modern enterprises, trademark applications are swelling rapidly too. By 2015, the aggregated applications reached to 18.4 million, trademark registered 12.25 million, valid registrations 10.34 million, and trademark ownership per 10000 market entities was 1335.</a:t>
            </a:r>
          </a:p>
          <a:p>
            <a:r>
              <a:rPr lang="zh-CN" altLang="en-US" sz="1800" dirty="0"/>
              <a:t>国家建立现代商标制度， 就能够加强商标管理，保护商标专用权，促使生产、经营者保证商品和服务质量，维护商标信誉，以保障消费者和生产、经营者的利益，极大地促进社会主义市场经济的发展。</a:t>
            </a:r>
            <a:endParaRPr lang="en-US" altLang="zh-CN" sz="1800" dirty="0"/>
          </a:p>
          <a:p>
            <a:pPr marL="0" indent="0">
              <a:buNone/>
            </a:pPr>
            <a:r>
              <a:rPr lang="en-US" altLang="zh-CN" sz="1800" dirty="0"/>
              <a:t>China established the modern trademark system, which can strengthen the protection of trademarks and its  exclusive using right, encourage producers and operators to improve goods and service quality, maintain brand reputation to secure consumers’, producers’ and operators’ rights and benefits, so as to greatly advance socialism market economy.</a:t>
            </a:r>
          </a:p>
          <a:p>
            <a:endParaRPr lang="zh-CN" altLang="en-US" sz="2800" dirty="0"/>
          </a:p>
          <a:p>
            <a:endParaRPr lang="en-US" altLang="zh-CN" dirty="0"/>
          </a:p>
          <a:p>
            <a:endParaRPr lang="zh-CN" altLang="en-US" dirty="0"/>
          </a:p>
        </p:txBody>
      </p:sp>
    </p:spTree>
    <p:extLst>
      <p:ext uri="{BB962C8B-B14F-4D97-AF65-F5344CB8AC3E}">
        <p14:creationId xmlns:p14="http://schemas.microsoft.com/office/powerpoint/2010/main" val="2531947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2743200" y="228654"/>
            <a:ext cx="6476878" cy="1143000"/>
          </a:xfrm>
        </p:spPr>
        <p:txBody>
          <a:bodyPr/>
          <a:lstStyle/>
          <a:p>
            <a:r>
              <a:rPr lang="zh-CN" altLang="en-US" sz="2400" dirty="0"/>
              <a:t>中、欧盟及世界商标申请和注册数</a:t>
            </a:r>
            <a:r>
              <a:rPr lang="en-US" altLang="zh-CN" sz="2400" dirty="0"/>
              <a:t/>
            </a:r>
            <a:br>
              <a:rPr lang="en-US" altLang="zh-CN" sz="2400" dirty="0"/>
            </a:br>
            <a:r>
              <a:rPr lang="en-US" altLang="zh-CN" sz="2400" dirty="0"/>
              <a:t>China and the EU world trademark applications and registrations </a:t>
            </a:r>
            <a:r>
              <a:rPr lang="zh-CN" altLang="en-US" sz="2400" dirty="0"/>
              <a:t>（</a:t>
            </a:r>
            <a:r>
              <a:rPr lang="en-US" altLang="zh-CN" sz="2400" dirty="0"/>
              <a:t>1985-2015</a:t>
            </a:r>
            <a:r>
              <a:rPr lang="zh-CN" altLang="en-US" sz="2400" dirty="0"/>
              <a:t>）</a:t>
            </a:r>
          </a:p>
        </p:txBody>
      </p:sp>
      <p:graphicFrame>
        <p:nvGraphicFramePr>
          <p:cNvPr id="4" name="表格 3"/>
          <p:cNvGraphicFramePr>
            <a:graphicFrameLocks noGrp="1"/>
          </p:cNvGraphicFramePr>
          <p:nvPr>
            <p:extLst>
              <p:ext uri="{D42A27DB-BD31-4B8C-83A1-F6EECF244321}">
                <p14:modId xmlns:p14="http://schemas.microsoft.com/office/powerpoint/2010/main" val="1547258137"/>
              </p:ext>
            </p:extLst>
          </p:nvPr>
        </p:nvGraphicFramePr>
        <p:xfrm>
          <a:off x="457308" y="1524050"/>
          <a:ext cx="8534176" cy="4843981"/>
        </p:xfrm>
        <a:graphic>
          <a:graphicData uri="http://schemas.openxmlformats.org/drawingml/2006/table">
            <a:tbl>
              <a:tblPr firstRow="1" firstCol="1" bandRow="1">
                <a:tableStyleId>{5940675A-B579-460E-94D1-54222C63F5DA}</a:tableStyleId>
              </a:tblPr>
              <a:tblGrid>
                <a:gridCol w="575856">
                  <a:extLst>
                    <a:ext uri="{9D8B030D-6E8A-4147-A177-3AD203B41FA5}">
                      <a16:colId xmlns:a16="http://schemas.microsoft.com/office/drawing/2014/main" xmlns="" val="3606341542"/>
                    </a:ext>
                  </a:extLst>
                </a:gridCol>
                <a:gridCol w="948104">
                  <a:extLst>
                    <a:ext uri="{9D8B030D-6E8A-4147-A177-3AD203B41FA5}">
                      <a16:colId xmlns:a16="http://schemas.microsoft.com/office/drawing/2014/main" xmlns="" val="647913713"/>
                    </a:ext>
                  </a:extLst>
                </a:gridCol>
                <a:gridCol w="838178">
                  <a:extLst>
                    <a:ext uri="{9D8B030D-6E8A-4147-A177-3AD203B41FA5}">
                      <a16:colId xmlns:a16="http://schemas.microsoft.com/office/drawing/2014/main" xmlns="" val="3020296416"/>
                    </a:ext>
                  </a:extLst>
                </a:gridCol>
                <a:gridCol w="914376">
                  <a:extLst>
                    <a:ext uri="{9D8B030D-6E8A-4147-A177-3AD203B41FA5}">
                      <a16:colId xmlns:a16="http://schemas.microsoft.com/office/drawing/2014/main" xmlns="" val="2019768318"/>
                    </a:ext>
                  </a:extLst>
                </a:gridCol>
                <a:gridCol w="1142970">
                  <a:extLst>
                    <a:ext uri="{9D8B030D-6E8A-4147-A177-3AD203B41FA5}">
                      <a16:colId xmlns:a16="http://schemas.microsoft.com/office/drawing/2014/main" xmlns="" val="1275208416"/>
                    </a:ext>
                  </a:extLst>
                </a:gridCol>
                <a:gridCol w="990574">
                  <a:extLst>
                    <a:ext uri="{9D8B030D-6E8A-4147-A177-3AD203B41FA5}">
                      <a16:colId xmlns:a16="http://schemas.microsoft.com/office/drawing/2014/main" xmlns="" val="4290238818"/>
                    </a:ext>
                  </a:extLst>
                </a:gridCol>
                <a:gridCol w="838178">
                  <a:extLst>
                    <a:ext uri="{9D8B030D-6E8A-4147-A177-3AD203B41FA5}">
                      <a16:colId xmlns:a16="http://schemas.microsoft.com/office/drawing/2014/main" xmlns="" val="3640614268"/>
                    </a:ext>
                  </a:extLst>
                </a:gridCol>
                <a:gridCol w="838178">
                  <a:extLst>
                    <a:ext uri="{9D8B030D-6E8A-4147-A177-3AD203B41FA5}">
                      <a16:colId xmlns:a16="http://schemas.microsoft.com/office/drawing/2014/main" xmlns="" val="1297229990"/>
                    </a:ext>
                  </a:extLst>
                </a:gridCol>
                <a:gridCol w="1447762">
                  <a:extLst>
                    <a:ext uri="{9D8B030D-6E8A-4147-A177-3AD203B41FA5}">
                      <a16:colId xmlns:a16="http://schemas.microsoft.com/office/drawing/2014/main" xmlns="" val="2417952253"/>
                    </a:ext>
                  </a:extLst>
                </a:gridCol>
              </a:tblGrid>
              <a:tr h="260768">
                <a:tc>
                  <a:txBody>
                    <a:bodyPr/>
                    <a:lstStyle/>
                    <a:p>
                      <a:pPr indent="127000" algn="ctr">
                        <a:lnSpc>
                          <a:spcPts val="2200"/>
                        </a:lnSpc>
                        <a:spcAft>
                          <a:spcPts val="0"/>
                        </a:spcAft>
                      </a:pPr>
                      <a:r>
                        <a:rPr lang="en-US" sz="1200" kern="0" dirty="0">
                          <a:effectLst/>
                        </a:rPr>
                        <a:t>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gridSpan="4">
                  <a:txBody>
                    <a:bodyPr/>
                    <a:lstStyle/>
                    <a:p>
                      <a:pPr indent="127000" algn="ctr">
                        <a:lnSpc>
                          <a:spcPts val="2200"/>
                        </a:lnSpc>
                        <a:spcAft>
                          <a:spcPts val="0"/>
                        </a:spcAft>
                      </a:pPr>
                      <a:r>
                        <a:rPr lang="zh-CN" sz="1200" kern="0" dirty="0">
                          <a:effectLst/>
                        </a:rPr>
                        <a:t>商标申请数（件）</a:t>
                      </a:r>
                      <a:r>
                        <a:rPr lang="en-US" altLang="zh-CN" sz="1200" kern="0" dirty="0">
                          <a:effectLst/>
                        </a:rPr>
                        <a:t>Trademark</a:t>
                      </a:r>
                      <a:r>
                        <a:rPr lang="en-US" altLang="zh-CN" sz="1200" kern="0" baseline="0" dirty="0">
                          <a:effectLst/>
                        </a:rPr>
                        <a:t> Applications</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indent="127000" algn="ctr">
                        <a:lnSpc>
                          <a:spcPts val="2200"/>
                        </a:lnSpc>
                        <a:spcAft>
                          <a:spcPts val="0"/>
                        </a:spcAft>
                      </a:pPr>
                      <a:r>
                        <a:rPr lang="zh-CN" sz="1200" kern="0" dirty="0">
                          <a:effectLst/>
                        </a:rPr>
                        <a:t>商标注册数（件）</a:t>
                      </a:r>
                      <a:r>
                        <a:rPr lang="en-US" altLang="zh-CN" sz="1200" kern="0" dirty="0">
                          <a:effectLst/>
                        </a:rPr>
                        <a:t>Trademark</a:t>
                      </a:r>
                      <a:r>
                        <a:rPr lang="en-US" altLang="zh-CN" sz="1200" kern="0" baseline="0" dirty="0">
                          <a:effectLst/>
                        </a:rPr>
                        <a:t> Registrations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xmlns="" val="1065061012"/>
                  </a:ext>
                </a:extLst>
              </a:tr>
              <a:tr h="813328">
                <a:tc>
                  <a:txBody>
                    <a:bodyPr/>
                    <a:lstStyle/>
                    <a:p>
                      <a:pPr indent="127000" algn="ctr">
                        <a:lnSpc>
                          <a:spcPts val="2200"/>
                        </a:lnSpc>
                        <a:spcAft>
                          <a:spcPts val="0"/>
                        </a:spcAft>
                      </a:pPr>
                      <a:r>
                        <a:rPr lang="en-US" altLang="zh-CN" sz="1200" kern="0" dirty="0">
                          <a:effectLst/>
                        </a:rPr>
                        <a:t>Year</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altLang="zh-CN" sz="1200" kern="0" dirty="0">
                          <a:effectLst/>
                        </a:rPr>
                        <a:t>China</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altLang="zh-CN" sz="1200" kern="0" dirty="0">
                          <a:effectLst/>
                          <a:latin typeface="+mn-lt"/>
                          <a:ea typeface="+mn-ea"/>
                          <a:cs typeface="+mn-cs"/>
                        </a:rPr>
                        <a:t>EU</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altLang="zh-CN" sz="1200" kern="0" dirty="0">
                          <a:effectLst/>
                        </a:rPr>
                        <a:t>World</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altLang="zh-CN" sz="1200" kern="0" dirty="0">
                          <a:effectLst/>
                        </a:rPr>
                        <a:t>China’s proportion in world</a:t>
                      </a:r>
                      <a:r>
                        <a:rPr lang="zh-CN" sz="1200" kern="0" dirty="0">
                          <a:effectLst/>
                        </a:rPr>
                        <a:t>（</a:t>
                      </a:r>
                      <a:r>
                        <a:rPr lang="en-US" sz="1200" kern="0" dirty="0">
                          <a:effectLst/>
                        </a:rPr>
                        <a:t>%</a:t>
                      </a:r>
                      <a:r>
                        <a:rPr lang="zh-CN" sz="1200" kern="0" dirty="0">
                          <a:effectLst/>
                        </a:rPr>
                        <a:t>）</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altLang="zh-CN" sz="1200" kern="0" dirty="0">
                          <a:effectLst/>
                        </a:rPr>
                        <a:t>China</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altLang="zh-CN" sz="1200" kern="0" dirty="0">
                          <a:effectLst/>
                        </a:rPr>
                        <a:t>EU</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altLang="zh-CN" sz="1200" kern="0" dirty="0">
                          <a:effectLst/>
                        </a:rPr>
                        <a:t>World</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altLang="zh-CN" sz="1200" kern="0" dirty="0">
                          <a:effectLst/>
                        </a:rPr>
                        <a:t>China’s proportion</a:t>
                      </a:r>
                      <a:r>
                        <a:rPr lang="en-US" altLang="zh-CN" sz="1200" kern="0" baseline="0" dirty="0">
                          <a:effectLst/>
                        </a:rPr>
                        <a:t> in world</a:t>
                      </a:r>
                      <a:r>
                        <a:rPr lang="zh-CN" sz="1200" kern="0" dirty="0">
                          <a:effectLst/>
                        </a:rPr>
                        <a:t>（</a:t>
                      </a:r>
                      <a:r>
                        <a:rPr lang="en-US" sz="1200" kern="0" dirty="0">
                          <a:effectLst/>
                        </a:rPr>
                        <a:t>%</a:t>
                      </a:r>
                      <a:r>
                        <a:rPr lang="zh-CN" sz="1200" kern="0" dirty="0">
                          <a:effectLst/>
                        </a:rPr>
                        <a:t>）</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extLst>
                  <a:ext uri="{0D108BD9-81ED-4DB2-BD59-A6C34878D82A}">
                    <a16:rowId xmlns:a16="http://schemas.microsoft.com/office/drawing/2014/main" xmlns="" val="4172181145"/>
                  </a:ext>
                </a:extLst>
              </a:tr>
              <a:tr h="405090">
                <a:tc>
                  <a:txBody>
                    <a:bodyPr/>
                    <a:lstStyle/>
                    <a:p>
                      <a:pPr indent="127000" algn="ctr">
                        <a:lnSpc>
                          <a:spcPts val="2200"/>
                        </a:lnSpc>
                        <a:spcAft>
                          <a:spcPts val="0"/>
                        </a:spcAft>
                      </a:pPr>
                      <a:r>
                        <a:rPr lang="en-US" sz="1200" kern="0" dirty="0">
                          <a:effectLst/>
                        </a:rPr>
                        <a:t>1985</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49243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latinLnBrk="0" hangingPunct="1">
                        <a:lnSpc>
                          <a:spcPts val="2200"/>
                        </a:lnSpc>
                        <a:spcAft>
                          <a:spcPts val="0"/>
                        </a:spcAft>
                      </a:pPr>
                      <a:r>
                        <a:rPr lang="cs-CZ" altLang="zh-CN" sz="1200" kern="0" dirty="0">
                          <a:solidFill>
                            <a:schemeClr val="tx1"/>
                          </a:solidFill>
                          <a:effectLst/>
                          <a:latin typeface="+mn-lt"/>
                          <a:ea typeface="+mn-ea"/>
                          <a:cs typeface="+mn-cs"/>
                        </a:rPr>
                        <a:t>234921</a:t>
                      </a:r>
                      <a:endParaRPr lang="zh-CN" altLang="en-US" sz="1200" kern="0" dirty="0">
                        <a:solidFill>
                          <a:schemeClr val="tx1"/>
                        </a:solidFill>
                        <a:effectLst/>
                        <a:latin typeface="+mn-lt"/>
                        <a:ea typeface="+mn-ea"/>
                        <a:cs typeface="+mn-cs"/>
                      </a:endParaRPr>
                    </a:p>
                  </a:txBody>
                  <a:tcPr marL="48301" marR="48301" marT="0" marB="0" anchor="ctr"/>
                </a:tc>
                <a:tc>
                  <a:txBody>
                    <a:bodyPr/>
                    <a:lstStyle/>
                    <a:p>
                      <a:pPr indent="127000" algn="ctr">
                        <a:lnSpc>
                          <a:spcPts val="2200"/>
                        </a:lnSpc>
                        <a:spcAft>
                          <a:spcPts val="0"/>
                        </a:spcAft>
                      </a:pPr>
                      <a:r>
                        <a:rPr lang="en-US" sz="1200" kern="0">
                          <a:effectLst/>
                        </a:rPr>
                        <a:t>953190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5.2</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21668</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is-IS" sz="1200" kern="0" dirty="0">
                          <a:solidFill>
                            <a:schemeClr val="tx1"/>
                          </a:solidFill>
                          <a:effectLst/>
                          <a:latin typeface="+mn-lt"/>
                          <a:ea typeface="+mn-ea"/>
                          <a:cs typeface="+mn-cs"/>
                        </a:rPr>
                        <a:t>75484</a:t>
                      </a:r>
                    </a:p>
                  </a:txBody>
                  <a:tcPr marL="12700" marR="12700" marT="12700" marB="0" anchor="ctr"/>
                </a:tc>
                <a:tc>
                  <a:txBody>
                    <a:bodyPr/>
                    <a:lstStyle/>
                    <a:p>
                      <a:pPr indent="127000" algn="ctr">
                        <a:lnSpc>
                          <a:spcPts val="2200"/>
                        </a:lnSpc>
                        <a:spcAft>
                          <a:spcPts val="0"/>
                        </a:spcAft>
                      </a:pPr>
                      <a:r>
                        <a:rPr lang="en-US" sz="1200" kern="0">
                          <a:effectLst/>
                        </a:rPr>
                        <a:t>547969</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4.0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extLst>
                  <a:ext uri="{0D108BD9-81ED-4DB2-BD59-A6C34878D82A}">
                    <a16:rowId xmlns:a16="http://schemas.microsoft.com/office/drawing/2014/main" xmlns="" val="2073890429"/>
                  </a:ext>
                </a:extLst>
              </a:tr>
              <a:tr h="405090">
                <a:tc>
                  <a:txBody>
                    <a:bodyPr/>
                    <a:lstStyle/>
                    <a:p>
                      <a:pPr indent="127000" algn="ctr">
                        <a:lnSpc>
                          <a:spcPts val="2200"/>
                        </a:lnSpc>
                        <a:spcAft>
                          <a:spcPts val="0"/>
                        </a:spcAft>
                      </a:pPr>
                      <a:r>
                        <a:rPr lang="en-US" sz="1200" kern="0">
                          <a:effectLst/>
                        </a:rPr>
                        <a:t>1990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57272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latinLnBrk="0" hangingPunct="1">
                        <a:lnSpc>
                          <a:spcPts val="2200"/>
                        </a:lnSpc>
                        <a:spcAft>
                          <a:spcPts val="0"/>
                        </a:spcAft>
                      </a:pPr>
                      <a:r>
                        <a:rPr lang="en-US" altLang="zh-CN" sz="1200" kern="0" dirty="0">
                          <a:solidFill>
                            <a:schemeClr val="tx1"/>
                          </a:solidFill>
                          <a:effectLst/>
                          <a:latin typeface="+mn-lt"/>
                          <a:ea typeface="+mn-ea"/>
                          <a:cs typeface="+mn-cs"/>
                        </a:rPr>
                        <a:t>141541</a:t>
                      </a:r>
                      <a:endParaRPr lang="zh-CN" altLang="en-US" sz="1200" kern="0" dirty="0">
                        <a:solidFill>
                          <a:schemeClr val="tx1"/>
                        </a:solidFill>
                        <a:effectLst/>
                        <a:latin typeface="+mn-lt"/>
                        <a:ea typeface="+mn-ea"/>
                        <a:cs typeface="+mn-cs"/>
                      </a:endParaRPr>
                    </a:p>
                  </a:txBody>
                  <a:tcPr marL="48301" marR="48301" marT="0" marB="0" anchor="ctr"/>
                </a:tc>
                <a:tc>
                  <a:txBody>
                    <a:bodyPr/>
                    <a:lstStyle/>
                    <a:p>
                      <a:pPr indent="127000" algn="ctr">
                        <a:lnSpc>
                          <a:spcPts val="2200"/>
                        </a:lnSpc>
                        <a:spcAft>
                          <a:spcPts val="0"/>
                        </a:spcAft>
                      </a:pPr>
                      <a:r>
                        <a:rPr lang="en-US" sz="1200" kern="0">
                          <a:effectLst/>
                        </a:rPr>
                        <a:t>1345911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4.3</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31271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cs-CZ" sz="1200" kern="0" dirty="0">
                          <a:solidFill>
                            <a:schemeClr val="tx1"/>
                          </a:solidFill>
                          <a:effectLst/>
                          <a:latin typeface="+mn-lt"/>
                          <a:ea typeface="+mn-ea"/>
                          <a:cs typeface="+mn-cs"/>
                        </a:rPr>
                        <a:t>115570</a:t>
                      </a:r>
                    </a:p>
                  </a:txBody>
                  <a:tcPr marL="12700" marR="12700" marT="12700" marB="0" anchor="ctr"/>
                </a:tc>
                <a:tc>
                  <a:txBody>
                    <a:bodyPr/>
                    <a:lstStyle/>
                    <a:p>
                      <a:pPr indent="127000" algn="ctr">
                        <a:lnSpc>
                          <a:spcPts val="2200"/>
                        </a:lnSpc>
                        <a:spcAft>
                          <a:spcPts val="0"/>
                        </a:spcAft>
                      </a:pPr>
                      <a:r>
                        <a:rPr lang="en-US" sz="1200" kern="0">
                          <a:effectLst/>
                        </a:rPr>
                        <a:t>829254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3.8</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extLst>
                  <a:ext uri="{0D108BD9-81ED-4DB2-BD59-A6C34878D82A}">
                    <a16:rowId xmlns:a16="http://schemas.microsoft.com/office/drawing/2014/main" xmlns="" val="4101194877"/>
                  </a:ext>
                </a:extLst>
              </a:tr>
              <a:tr h="405090">
                <a:tc>
                  <a:txBody>
                    <a:bodyPr/>
                    <a:lstStyle/>
                    <a:p>
                      <a:pPr indent="127000" algn="ctr">
                        <a:lnSpc>
                          <a:spcPts val="2200"/>
                        </a:lnSpc>
                        <a:spcAft>
                          <a:spcPts val="0"/>
                        </a:spcAft>
                      </a:pPr>
                      <a:r>
                        <a:rPr lang="en-US" sz="1200" kern="0">
                          <a:effectLst/>
                        </a:rPr>
                        <a:t>1995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172146</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latinLnBrk="0" hangingPunct="1">
                        <a:lnSpc>
                          <a:spcPts val="2200"/>
                        </a:lnSpc>
                        <a:spcAft>
                          <a:spcPts val="0"/>
                        </a:spcAft>
                      </a:pPr>
                      <a:r>
                        <a:rPr lang="is-IS" altLang="zh-CN" sz="1200" kern="0" dirty="0">
                          <a:solidFill>
                            <a:schemeClr val="tx1"/>
                          </a:solidFill>
                          <a:effectLst/>
                          <a:latin typeface="+mn-lt"/>
                          <a:ea typeface="+mn-ea"/>
                          <a:cs typeface="+mn-cs"/>
                        </a:rPr>
                        <a:t>437160</a:t>
                      </a:r>
                      <a:endParaRPr lang="zh-CN" altLang="en-US" sz="1200" kern="0" dirty="0">
                        <a:solidFill>
                          <a:schemeClr val="tx1"/>
                        </a:solidFill>
                        <a:effectLst/>
                        <a:latin typeface="+mn-lt"/>
                        <a:ea typeface="+mn-ea"/>
                        <a:cs typeface="+mn-cs"/>
                      </a:endParaRPr>
                    </a:p>
                  </a:txBody>
                  <a:tcPr marL="48301" marR="48301" marT="0" marB="0" anchor="ctr"/>
                </a:tc>
                <a:tc>
                  <a:txBody>
                    <a:bodyPr/>
                    <a:lstStyle/>
                    <a:p>
                      <a:pPr indent="127000" algn="ctr">
                        <a:lnSpc>
                          <a:spcPts val="2200"/>
                        </a:lnSpc>
                        <a:spcAft>
                          <a:spcPts val="0"/>
                        </a:spcAft>
                      </a:pPr>
                      <a:r>
                        <a:rPr lang="en-US" sz="1200" kern="0">
                          <a:effectLst/>
                        </a:rPr>
                        <a:t>1832769</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9.4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91866</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is-IS" sz="1200" kern="0" dirty="0">
                          <a:solidFill>
                            <a:schemeClr val="tx1"/>
                          </a:solidFill>
                          <a:effectLst/>
                          <a:latin typeface="+mn-lt"/>
                          <a:ea typeface="+mn-ea"/>
                          <a:cs typeface="+mn-cs"/>
                        </a:rPr>
                        <a:t>376243</a:t>
                      </a:r>
                    </a:p>
                  </a:txBody>
                  <a:tcPr marL="12700" marR="12700" marT="12700" marB="0" anchor="ctr"/>
                </a:tc>
                <a:tc>
                  <a:txBody>
                    <a:bodyPr/>
                    <a:lstStyle/>
                    <a:p>
                      <a:pPr indent="127000" algn="ctr">
                        <a:lnSpc>
                          <a:spcPts val="2200"/>
                        </a:lnSpc>
                        <a:spcAft>
                          <a:spcPts val="0"/>
                        </a:spcAft>
                      </a:pPr>
                      <a:r>
                        <a:rPr lang="en-US" sz="1200" kern="0" dirty="0">
                          <a:effectLst/>
                        </a:rPr>
                        <a:t>1189662</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7.7</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extLst>
                  <a:ext uri="{0D108BD9-81ED-4DB2-BD59-A6C34878D82A}">
                    <a16:rowId xmlns:a16="http://schemas.microsoft.com/office/drawing/2014/main" xmlns="" val="2180659882"/>
                  </a:ext>
                </a:extLst>
              </a:tr>
              <a:tr h="405090">
                <a:tc>
                  <a:txBody>
                    <a:bodyPr/>
                    <a:lstStyle/>
                    <a:p>
                      <a:pPr indent="127000" algn="ctr">
                        <a:lnSpc>
                          <a:spcPts val="2200"/>
                        </a:lnSpc>
                        <a:spcAft>
                          <a:spcPts val="0"/>
                        </a:spcAft>
                      </a:pPr>
                      <a:r>
                        <a:rPr lang="en-US" sz="1200" kern="0">
                          <a:effectLst/>
                        </a:rPr>
                        <a:t>2000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212602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latinLnBrk="0" hangingPunct="1">
                        <a:lnSpc>
                          <a:spcPts val="2200"/>
                        </a:lnSpc>
                        <a:spcAft>
                          <a:spcPts val="0"/>
                        </a:spcAft>
                      </a:pPr>
                      <a:r>
                        <a:rPr lang="is-IS" altLang="zh-CN" sz="1200" kern="0" dirty="0">
                          <a:solidFill>
                            <a:schemeClr val="tx1"/>
                          </a:solidFill>
                          <a:effectLst/>
                          <a:latin typeface="+mn-lt"/>
                          <a:ea typeface="+mn-ea"/>
                          <a:cs typeface="+mn-cs"/>
                        </a:rPr>
                        <a:t>624676</a:t>
                      </a:r>
                      <a:endParaRPr lang="zh-CN" altLang="en-US" sz="1200" kern="0" dirty="0">
                        <a:solidFill>
                          <a:schemeClr val="tx1"/>
                        </a:solidFill>
                        <a:effectLst/>
                        <a:latin typeface="+mn-lt"/>
                        <a:ea typeface="+mn-ea"/>
                        <a:cs typeface="+mn-cs"/>
                      </a:endParaRPr>
                    </a:p>
                  </a:txBody>
                  <a:tcPr marL="48301" marR="48301" marT="0" marB="0" anchor="ctr"/>
                </a:tc>
                <a:tc>
                  <a:txBody>
                    <a:bodyPr/>
                    <a:lstStyle/>
                    <a:p>
                      <a:pPr indent="127000" algn="ctr">
                        <a:lnSpc>
                          <a:spcPts val="2200"/>
                        </a:lnSpc>
                        <a:spcAft>
                          <a:spcPts val="0"/>
                        </a:spcAft>
                      </a:pPr>
                      <a:r>
                        <a:rPr lang="en-US" sz="1200" kern="0">
                          <a:effectLst/>
                        </a:rPr>
                        <a:t>2592666</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8.2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150961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is-IS" sz="1200" kern="0" dirty="0">
                          <a:solidFill>
                            <a:schemeClr val="tx1"/>
                          </a:solidFill>
                          <a:effectLst/>
                          <a:latin typeface="+mn-lt"/>
                          <a:ea typeface="+mn-ea"/>
                          <a:cs typeface="+mn-cs"/>
                        </a:rPr>
                        <a:t>485935</a:t>
                      </a:r>
                    </a:p>
                  </a:txBody>
                  <a:tcPr marL="12700" marR="12700" marT="12700" marB="0" anchor="ctr"/>
                </a:tc>
                <a:tc>
                  <a:txBody>
                    <a:bodyPr/>
                    <a:lstStyle/>
                    <a:p>
                      <a:pPr indent="127000" algn="ctr">
                        <a:lnSpc>
                          <a:spcPts val="2200"/>
                        </a:lnSpc>
                        <a:spcAft>
                          <a:spcPts val="0"/>
                        </a:spcAft>
                      </a:pPr>
                      <a:r>
                        <a:rPr lang="en-US" sz="1200" kern="0" dirty="0">
                          <a:effectLst/>
                        </a:rPr>
                        <a:t>1575096</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9.6</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extLst>
                  <a:ext uri="{0D108BD9-81ED-4DB2-BD59-A6C34878D82A}">
                    <a16:rowId xmlns:a16="http://schemas.microsoft.com/office/drawing/2014/main" xmlns="" val="260170245"/>
                  </a:ext>
                </a:extLst>
              </a:tr>
              <a:tr h="405090">
                <a:tc>
                  <a:txBody>
                    <a:bodyPr/>
                    <a:lstStyle/>
                    <a:p>
                      <a:pPr indent="127000" algn="ctr">
                        <a:lnSpc>
                          <a:spcPts val="2200"/>
                        </a:lnSpc>
                        <a:spcAft>
                          <a:spcPts val="0"/>
                        </a:spcAft>
                      </a:pPr>
                      <a:r>
                        <a:rPr lang="en-US" sz="1200" kern="0">
                          <a:effectLst/>
                        </a:rPr>
                        <a:t>2005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659148</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latinLnBrk="0" hangingPunct="1">
                        <a:lnSpc>
                          <a:spcPts val="2200"/>
                        </a:lnSpc>
                        <a:spcAft>
                          <a:spcPts val="0"/>
                        </a:spcAft>
                      </a:pPr>
                      <a:r>
                        <a:rPr lang="is-IS" altLang="zh-CN" sz="1200" kern="0" dirty="0">
                          <a:solidFill>
                            <a:schemeClr val="tx1"/>
                          </a:solidFill>
                          <a:effectLst/>
                          <a:latin typeface="+mn-lt"/>
                          <a:ea typeface="+mn-ea"/>
                          <a:cs typeface="+mn-cs"/>
                        </a:rPr>
                        <a:t>518044</a:t>
                      </a:r>
                      <a:endParaRPr lang="zh-CN" altLang="en-US" sz="1200" kern="0" dirty="0">
                        <a:solidFill>
                          <a:schemeClr val="tx1"/>
                        </a:solidFill>
                        <a:effectLst/>
                        <a:latin typeface="+mn-lt"/>
                        <a:ea typeface="+mn-ea"/>
                        <a:cs typeface="+mn-cs"/>
                      </a:endParaRPr>
                    </a:p>
                  </a:txBody>
                  <a:tcPr marL="48301" marR="48301" marT="0" marB="0" anchor="ctr"/>
                </a:tc>
                <a:tc>
                  <a:txBody>
                    <a:bodyPr/>
                    <a:lstStyle/>
                    <a:p>
                      <a:pPr indent="127000" algn="ctr">
                        <a:lnSpc>
                          <a:spcPts val="2200"/>
                        </a:lnSpc>
                        <a:spcAft>
                          <a:spcPts val="0"/>
                        </a:spcAft>
                      </a:pPr>
                      <a:r>
                        <a:rPr lang="en-US" sz="1200" kern="0">
                          <a:effectLst/>
                        </a:rPr>
                        <a:t>3053753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21.6</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253133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is-IS" sz="1200" kern="0" dirty="0">
                          <a:solidFill>
                            <a:schemeClr val="tx1"/>
                          </a:solidFill>
                          <a:effectLst/>
                          <a:latin typeface="+mn-lt"/>
                          <a:ea typeface="+mn-ea"/>
                          <a:cs typeface="+mn-cs"/>
                        </a:rPr>
                        <a:t>1505446</a:t>
                      </a:r>
                    </a:p>
                  </a:txBody>
                  <a:tcPr marL="12700" marR="12700" marT="12700" marB="0" anchor="ctr"/>
                </a:tc>
                <a:tc>
                  <a:txBody>
                    <a:bodyPr/>
                    <a:lstStyle/>
                    <a:p>
                      <a:pPr indent="127000" algn="ctr">
                        <a:lnSpc>
                          <a:spcPts val="2200"/>
                        </a:lnSpc>
                        <a:spcAft>
                          <a:spcPts val="0"/>
                        </a:spcAft>
                      </a:pPr>
                      <a:r>
                        <a:rPr lang="en-US" sz="1200" kern="0">
                          <a:effectLst/>
                        </a:rPr>
                        <a:t>1992042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12.7</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extLst>
                  <a:ext uri="{0D108BD9-81ED-4DB2-BD59-A6C34878D82A}">
                    <a16:rowId xmlns:a16="http://schemas.microsoft.com/office/drawing/2014/main" xmlns="" val="768278664"/>
                  </a:ext>
                </a:extLst>
              </a:tr>
              <a:tr h="405090">
                <a:tc>
                  <a:txBody>
                    <a:bodyPr/>
                    <a:lstStyle/>
                    <a:p>
                      <a:pPr indent="127000" algn="ctr">
                        <a:lnSpc>
                          <a:spcPts val="2200"/>
                        </a:lnSpc>
                        <a:spcAft>
                          <a:spcPts val="0"/>
                        </a:spcAft>
                      </a:pPr>
                      <a:r>
                        <a:rPr lang="en-US" sz="1200" kern="0">
                          <a:effectLst/>
                        </a:rPr>
                        <a:t>2010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1057480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latinLnBrk="0" hangingPunct="1">
                        <a:lnSpc>
                          <a:spcPts val="2200"/>
                        </a:lnSpc>
                        <a:spcAft>
                          <a:spcPts val="0"/>
                        </a:spcAft>
                      </a:pPr>
                      <a:r>
                        <a:rPr lang="is-IS" altLang="zh-CN" sz="1200" kern="0" dirty="0">
                          <a:solidFill>
                            <a:schemeClr val="tx1"/>
                          </a:solidFill>
                          <a:effectLst/>
                          <a:latin typeface="+mn-lt"/>
                          <a:ea typeface="+mn-ea"/>
                          <a:cs typeface="+mn-cs"/>
                        </a:rPr>
                        <a:t>467815</a:t>
                      </a:r>
                      <a:endParaRPr lang="zh-CN" altLang="en-US" sz="1200" kern="0" dirty="0">
                        <a:solidFill>
                          <a:schemeClr val="tx1"/>
                        </a:solidFill>
                        <a:effectLst/>
                        <a:latin typeface="+mn-lt"/>
                        <a:ea typeface="+mn-ea"/>
                        <a:cs typeface="+mn-cs"/>
                      </a:endParaRPr>
                    </a:p>
                  </a:txBody>
                  <a:tcPr marL="48301" marR="48301" marT="0" marB="0" anchor="ctr"/>
                </a:tc>
                <a:tc>
                  <a:txBody>
                    <a:bodyPr/>
                    <a:lstStyle/>
                    <a:p>
                      <a:pPr indent="127000" algn="ctr">
                        <a:lnSpc>
                          <a:spcPts val="2200"/>
                        </a:lnSpc>
                        <a:spcAft>
                          <a:spcPts val="0"/>
                        </a:spcAft>
                      </a:pPr>
                      <a:r>
                        <a:rPr lang="en-US" sz="1200" kern="0">
                          <a:effectLst/>
                        </a:rPr>
                        <a:t>3686502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28.7</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1333097</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is-IS" sz="1200" kern="0" dirty="0">
                          <a:solidFill>
                            <a:schemeClr val="tx1"/>
                          </a:solidFill>
                          <a:effectLst/>
                          <a:latin typeface="+mn-lt"/>
                          <a:ea typeface="+mn-ea"/>
                          <a:cs typeface="+mn-cs"/>
                        </a:rPr>
                        <a:t>2514863</a:t>
                      </a:r>
                    </a:p>
                  </a:txBody>
                  <a:tcPr marL="12700" marR="12700" marT="12700" marB="0" anchor="ctr"/>
                </a:tc>
                <a:tc>
                  <a:txBody>
                    <a:bodyPr/>
                    <a:lstStyle/>
                    <a:p>
                      <a:pPr indent="127000" algn="ctr">
                        <a:lnSpc>
                          <a:spcPts val="2200"/>
                        </a:lnSpc>
                        <a:spcAft>
                          <a:spcPts val="0"/>
                        </a:spcAft>
                      </a:pPr>
                      <a:r>
                        <a:rPr lang="en-US" sz="1200" kern="0" dirty="0">
                          <a:effectLst/>
                        </a:rPr>
                        <a:t>3238441</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41.2</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extLst>
                  <a:ext uri="{0D108BD9-81ED-4DB2-BD59-A6C34878D82A}">
                    <a16:rowId xmlns:a16="http://schemas.microsoft.com/office/drawing/2014/main" xmlns="" val="2438119796"/>
                  </a:ext>
                </a:extLst>
              </a:tr>
              <a:tr h="405090">
                <a:tc>
                  <a:txBody>
                    <a:bodyPr/>
                    <a:lstStyle/>
                    <a:p>
                      <a:pPr indent="127000" algn="ctr">
                        <a:lnSpc>
                          <a:spcPts val="2200"/>
                        </a:lnSpc>
                        <a:spcAft>
                          <a:spcPts val="0"/>
                        </a:spcAft>
                      </a:pPr>
                      <a:r>
                        <a:rPr lang="en-US" sz="1200" kern="0">
                          <a:effectLst/>
                        </a:rPr>
                        <a:t>2012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1619878</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latinLnBrk="0" hangingPunct="1">
                        <a:lnSpc>
                          <a:spcPts val="2200"/>
                        </a:lnSpc>
                        <a:spcAft>
                          <a:spcPts val="0"/>
                        </a:spcAft>
                      </a:pPr>
                      <a:r>
                        <a:rPr lang="fi-FI" altLang="zh-CN" sz="1200" kern="0" dirty="0">
                          <a:solidFill>
                            <a:schemeClr val="tx1"/>
                          </a:solidFill>
                          <a:effectLst/>
                          <a:latin typeface="+mn-lt"/>
                          <a:ea typeface="+mn-ea"/>
                          <a:cs typeface="+mn-cs"/>
                        </a:rPr>
                        <a:t>439318</a:t>
                      </a:r>
                      <a:endParaRPr lang="zh-CN" altLang="en-US" sz="1200" kern="0" dirty="0">
                        <a:solidFill>
                          <a:schemeClr val="tx1"/>
                        </a:solidFill>
                        <a:effectLst/>
                        <a:latin typeface="+mn-lt"/>
                        <a:ea typeface="+mn-ea"/>
                        <a:cs typeface="+mn-cs"/>
                      </a:endParaRPr>
                    </a:p>
                  </a:txBody>
                  <a:tcPr marL="48301" marR="48301" marT="0" marB="0" anchor="ctr"/>
                </a:tc>
                <a:tc>
                  <a:txBody>
                    <a:bodyPr/>
                    <a:lstStyle/>
                    <a:p>
                      <a:pPr indent="127000" algn="ctr">
                        <a:lnSpc>
                          <a:spcPts val="2200"/>
                        </a:lnSpc>
                        <a:spcAft>
                          <a:spcPts val="0"/>
                        </a:spcAft>
                      </a:pPr>
                      <a:r>
                        <a:rPr lang="en-US" sz="1200" kern="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995124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is-IS" sz="1200" kern="0" dirty="0">
                          <a:solidFill>
                            <a:schemeClr val="tx1"/>
                          </a:solidFill>
                          <a:effectLst/>
                          <a:latin typeface="+mn-lt"/>
                          <a:ea typeface="+mn-ea"/>
                          <a:cs typeface="+mn-cs"/>
                        </a:rPr>
                        <a:t>2277450</a:t>
                      </a:r>
                    </a:p>
                  </a:txBody>
                  <a:tcPr marL="12700" marR="12700" marT="12700" marB="0" anchor="ctr"/>
                </a:tc>
                <a:tc>
                  <a:txBody>
                    <a:bodyPr/>
                    <a:lstStyle/>
                    <a:p>
                      <a:pPr indent="127000" algn="ctr">
                        <a:lnSpc>
                          <a:spcPts val="2200"/>
                        </a:lnSpc>
                        <a:spcAft>
                          <a:spcPts val="0"/>
                        </a:spcAft>
                      </a:pPr>
                      <a:r>
                        <a:rPr lang="en-US" sz="1200" kern="0" dirty="0">
                          <a:effectLst/>
                        </a:rPr>
                        <a:t>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extLst>
                  <a:ext uri="{0D108BD9-81ED-4DB2-BD59-A6C34878D82A}">
                    <a16:rowId xmlns:a16="http://schemas.microsoft.com/office/drawing/2014/main" xmlns="" val="2961131187"/>
                  </a:ext>
                </a:extLst>
              </a:tr>
              <a:tr h="405090">
                <a:tc>
                  <a:txBody>
                    <a:bodyPr/>
                    <a:lstStyle/>
                    <a:p>
                      <a:pPr indent="127000" algn="ctr">
                        <a:lnSpc>
                          <a:spcPts val="2200"/>
                        </a:lnSpc>
                        <a:spcAft>
                          <a:spcPts val="0"/>
                        </a:spcAft>
                      </a:pPr>
                      <a:r>
                        <a:rPr lang="en-US" sz="1200" kern="0">
                          <a:effectLst/>
                        </a:rPr>
                        <a:t>2015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2876000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latinLnBrk="0" hangingPunct="1">
                        <a:lnSpc>
                          <a:spcPts val="2200"/>
                        </a:lnSpc>
                        <a:spcAft>
                          <a:spcPts val="0"/>
                        </a:spcAft>
                      </a:pPr>
                      <a:r>
                        <a:rPr lang="en-US" sz="1200" kern="0" dirty="0">
                          <a:solidFill>
                            <a:schemeClr val="tx1"/>
                          </a:solidFill>
                          <a:effectLst/>
                          <a:latin typeface="+mn-lt"/>
                          <a:ea typeface="+mn-ea"/>
                          <a:cs typeface="+mn-cs"/>
                        </a:rPr>
                        <a:t> </a:t>
                      </a:r>
                      <a:endParaRPr lang="zh-CN" sz="1200" kern="0" dirty="0">
                        <a:solidFill>
                          <a:schemeClr val="tx1"/>
                        </a:solidFill>
                        <a:effectLst/>
                        <a:latin typeface="+mn-lt"/>
                        <a:ea typeface="+mn-ea"/>
                        <a:cs typeface="+mn-cs"/>
                      </a:endParaRPr>
                    </a:p>
                  </a:txBody>
                  <a:tcPr marL="48301" marR="48301" marT="0" marB="0" anchor="ctr"/>
                </a:tc>
                <a:tc>
                  <a:txBody>
                    <a:bodyPr/>
                    <a:lstStyle/>
                    <a:p>
                      <a:pPr indent="127000" algn="ctr">
                        <a:lnSpc>
                          <a:spcPts val="2200"/>
                        </a:lnSpc>
                        <a:spcAft>
                          <a:spcPts val="0"/>
                        </a:spcAft>
                      </a:pPr>
                      <a:r>
                        <a:rPr lang="en-US" sz="1200" kern="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2339000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latinLnBrk="0" hangingPunct="1">
                        <a:lnSpc>
                          <a:spcPts val="2200"/>
                        </a:lnSpc>
                        <a:spcAft>
                          <a:spcPts val="0"/>
                        </a:spcAft>
                      </a:pPr>
                      <a:r>
                        <a:rPr lang="en-US" sz="1200" kern="0" dirty="0">
                          <a:solidFill>
                            <a:schemeClr val="tx1"/>
                          </a:solidFill>
                          <a:effectLst/>
                          <a:latin typeface="+mn-lt"/>
                          <a:ea typeface="+mn-ea"/>
                          <a:cs typeface="+mn-cs"/>
                        </a:rPr>
                        <a:t> </a:t>
                      </a:r>
                      <a:endParaRPr lang="zh-CN" sz="1200" kern="0" dirty="0">
                        <a:solidFill>
                          <a:schemeClr val="tx1"/>
                        </a:solidFill>
                        <a:effectLst/>
                        <a:latin typeface="+mn-lt"/>
                        <a:ea typeface="+mn-ea"/>
                        <a:cs typeface="+mn-cs"/>
                      </a:endParaRPr>
                    </a:p>
                  </a:txBody>
                  <a:tcPr marL="48301" marR="48301" marT="0" marB="0" anchor="ctr"/>
                </a:tc>
                <a:tc>
                  <a:txBody>
                    <a:bodyPr/>
                    <a:lstStyle/>
                    <a:p>
                      <a:pPr indent="127000" algn="ctr">
                        <a:lnSpc>
                          <a:spcPts val="2200"/>
                        </a:lnSpc>
                        <a:spcAft>
                          <a:spcPts val="0"/>
                        </a:spcAft>
                      </a:pPr>
                      <a:r>
                        <a:rPr lang="en-US" sz="1200" kern="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extLst>
                  <a:ext uri="{0D108BD9-81ED-4DB2-BD59-A6C34878D82A}">
                    <a16:rowId xmlns:a16="http://schemas.microsoft.com/office/drawing/2014/main" xmlns="" val="3175447097"/>
                  </a:ext>
                </a:extLst>
              </a:tr>
              <a:tr h="485661">
                <a:tc>
                  <a:txBody>
                    <a:bodyPr/>
                    <a:lstStyle/>
                    <a:p>
                      <a:pPr indent="127000" algn="ctr">
                        <a:lnSpc>
                          <a:spcPts val="2200"/>
                        </a:lnSpc>
                        <a:spcAft>
                          <a:spcPts val="0"/>
                        </a:spcAft>
                      </a:pPr>
                      <a:r>
                        <a:rPr lang="en-US" altLang="zh-CN" sz="1200" kern="0" dirty="0">
                          <a:effectLst/>
                        </a:rPr>
                        <a:t>Total</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18402000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latinLnBrk="0" hangingPunct="1">
                        <a:lnSpc>
                          <a:spcPts val="2200"/>
                        </a:lnSpc>
                        <a:spcAft>
                          <a:spcPts val="0"/>
                        </a:spcAft>
                      </a:pPr>
                      <a:endParaRPr lang="zh-CN" altLang="en-US" sz="1200" kern="0" dirty="0">
                        <a:solidFill>
                          <a:schemeClr val="tx1"/>
                        </a:solidFill>
                        <a:effectLst/>
                        <a:latin typeface="+mn-lt"/>
                        <a:ea typeface="+mn-ea"/>
                        <a:cs typeface="+mn-cs"/>
                      </a:endParaRPr>
                    </a:p>
                  </a:txBody>
                  <a:tcPr marL="48301" marR="48301" marT="0" marB="0" anchor="ctr"/>
                </a:tc>
                <a:tc>
                  <a:txBody>
                    <a:bodyPr/>
                    <a:lstStyle/>
                    <a:p>
                      <a:pPr indent="127000" algn="ctr">
                        <a:lnSpc>
                          <a:spcPts val="2200"/>
                        </a:lnSpc>
                        <a:spcAft>
                          <a:spcPts val="0"/>
                        </a:spcAft>
                      </a:pPr>
                      <a:r>
                        <a:rPr lang="en-US" sz="1200" kern="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a:effectLst/>
                        </a:rPr>
                        <a:t>10344000</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fontAlgn="b" latinLnBrk="0" hangingPunct="1">
                        <a:lnSpc>
                          <a:spcPts val="2200"/>
                        </a:lnSpc>
                        <a:spcAft>
                          <a:spcPts val="0"/>
                        </a:spcAft>
                      </a:pPr>
                      <a:endParaRPr lang="is-IS" sz="1200" kern="0" dirty="0">
                        <a:solidFill>
                          <a:schemeClr val="tx1"/>
                        </a:solidFill>
                        <a:effectLst/>
                        <a:latin typeface="+mn-lt"/>
                        <a:ea typeface="+mn-ea"/>
                        <a:cs typeface="+mn-cs"/>
                      </a:endParaRPr>
                    </a:p>
                  </a:txBody>
                  <a:tcPr marL="12700" marR="12700" marT="12700" marB="0" anchor="ctr"/>
                </a:tc>
                <a:tc>
                  <a:txBody>
                    <a:bodyPr/>
                    <a:lstStyle/>
                    <a:p>
                      <a:pPr indent="127000" algn="ctr">
                        <a:lnSpc>
                          <a:spcPts val="2200"/>
                        </a:lnSpc>
                        <a:spcAft>
                          <a:spcPts val="0"/>
                        </a:spcAft>
                      </a:pPr>
                      <a:r>
                        <a:rPr lang="en-US" sz="1200" kern="0">
                          <a:effectLst/>
                        </a:rPr>
                        <a:t> </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indent="127000" algn="ctr">
                        <a:lnSpc>
                          <a:spcPts val="2200"/>
                        </a:lnSpc>
                        <a:spcAft>
                          <a:spcPts val="0"/>
                        </a:spcAft>
                      </a:pPr>
                      <a:r>
                        <a:rPr lang="en-US" sz="1200" kern="0" dirty="0">
                          <a:effectLst/>
                        </a:rPr>
                        <a:t>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extLst>
                  <a:ext uri="{0D108BD9-81ED-4DB2-BD59-A6C34878D82A}">
                    <a16:rowId xmlns:a16="http://schemas.microsoft.com/office/drawing/2014/main" xmlns="" val="3840026404"/>
                  </a:ext>
                </a:extLst>
              </a:tr>
            </a:tbl>
          </a:graphicData>
        </a:graphic>
      </p:graphicFrame>
    </p:spTree>
    <p:extLst>
      <p:ext uri="{BB962C8B-B14F-4D97-AF65-F5344CB8AC3E}">
        <p14:creationId xmlns:p14="http://schemas.microsoft.com/office/powerpoint/2010/main" val="750460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3200" dirty="0"/>
              <a:t>我国科技人力资源总量世界第一</a:t>
            </a:r>
          </a:p>
        </p:txBody>
      </p:sp>
      <p:sp>
        <p:nvSpPr>
          <p:cNvPr id="3" name="内容占位符 2"/>
          <p:cNvSpPr>
            <a:spLocks noGrp="1"/>
          </p:cNvSpPr>
          <p:nvPr>
            <p:ph idx="1"/>
          </p:nvPr>
        </p:nvSpPr>
        <p:spPr/>
        <p:txBody>
          <a:bodyPr/>
          <a:lstStyle/>
          <a:p>
            <a:r>
              <a:rPr lang="zh-CN" altLang="en-US" sz="2000" dirty="0"/>
              <a:t>截至</a:t>
            </a:r>
            <a:r>
              <a:rPr lang="en-US" altLang="zh-CN" sz="2000" dirty="0"/>
              <a:t>2014</a:t>
            </a:r>
            <a:r>
              <a:rPr lang="zh-CN" altLang="en-US" sz="2000" dirty="0"/>
              <a:t>年底，我国科技人力资源总量约为</a:t>
            </a:r>
            <a:r>
              <a:rPr lang="en-US" altLang="zh-CN" sz="2000" dirty="0"/>
              <a:t>8114</a:t>
            </a:r>
            <a:r>
              <a:rPr lang="zh-CN" altLang="en-US" sz="2000" dirty="0"/>
              <a:t>万人，仍然保持世界科技人力资源第一大国的地位。从学历结构看，截至</a:t>
            </a:r>
            <a:r>
              <a:rPr lang="en-US" altLang="zh-CN" sz="2000" dirty="0"/>
              <a:t>2014</a:t>
            </a:r>
            <a:r>
              <a:rPr lang="zh-CN" altLang="en-US" sz="2000" dirty="0"/>
              <a:t>年我国博士、硕士、本科、专科科技人力资源所占比例分别为</a:t>
            </a:r>
            <a:r>
              <a:rPr lang="en-US" altLang="zh-CN" sz="2000" dirty="0"/>
              <a:t>0.8%</a:t>
            </a:r>
            <a:r>
              <a:rPr lang="zh-CN" altLang="en-US" sz="2000" dirty="0"/>
              <a:t>、</a:t>
            </a:r>
            <a:r>
              <a:rPr lang="en-US" altLang="zh-CN" sz="2000" dirty="0"/>
              <a:t>4.7%</a:t>
            </a:r>
            <a:r>
              <a:rPr lang="zh-CN" altLang="en-US" sz="2000" dirty="0"/>
              <a:t>、</a:t>
            </a:r>
            <a:r>
              <a:rPr lang="en-US" altLang="zh-CN" sz="2000" dirty="0"/>
              <a:t>37%</a:t>
            </a:r>
            <a:r>
              <a:rPr lang="zh-CN" altLang="en-US" sz="2000" dirty="0"/>
              <a:t>和</a:t>
            </a:r>
            <a:r>
              <a:rPr lang="en-US" altLang="zh-CN" sz="2000" dirty="0"/>
              <a:t>57.5%</a:t>
            </a:r>
            <a:r>
              <a:rPr lang="zh-CN" altLang="en-US" sz="2000" dirty="0"/>
              <a:t>。从</a:t>
            </a:r>
            <a:r>
              <a:rPr lang="en-US" altLang="zh-CN" sz="2000" dirty="0"/>
              <a:t>2012</a:t>
            </a:r>
            <a:r>
              <a:rPr lang="zh-CN" altLang="en-US" sz="2000" dirty="0"/>
              <a:t>年至</a:t>
            </a:r>
            <a:r>
              <a:rPr lang="en-US" altLang="zh-CN" sz="2000" dirty="0"/>
              <a:t>2014</a:t>
            </a:r>
            <a:r>
              <a:rPr lang="zh-CN" altLang="en-US" sz="2000" dirty="0"/>
              <a:t>年，我国累计新增科技人力资源数量为</a:t>
            </a:r>
            <a:r>
              <a:rPr lang="en-US" altLang="zh-CN" sz="2000" dirty="0"/>
              <a:t>1409</a:t>
            </a:r>
            <a:r>
              <a:rPr lang="zh-CN" altLang="en-US" sz="2000" dirty="0"/>
              <a:t>万人，其中本科及以上学历层次科技人力资源数量已经超过专科（</a:t>
            </a:r>
            <a:r>
              <a:rPr lang="en-US" altLang="zh-CN" sz="2000" dirty="0"/>
              <a:t>《</a:t>
            </a:r>
            <a:r>
              <a:rPr lang="zh-CN" altLang="en-US" sz="2000" dirty="0"/>
              <a:t>中国科技人力资源发展研究报告（</a:t>
            </a:r>
            <a:r>
              <a:rPr lang="en-US" altLang="zh-CN" sz="2000" dirty="0"/>
              <a:t>2014</a:t>
            </a:r>
            <a:r>
              <a:rPr lang="zh-CN" altLang="en-US" sz="2000" dirty="0"/>
              <a:t>））</a:t>
            </a:r>
            <a:endParaRPr lang="en-US" altLang="zh-CN" sz="2000" dirty="0"/>
          </a:p>
          <a:p>
            <a:pPr marL="0" indent="0">
              <a:buNone/>
            </a:pPr>
            <a:r>
              <a:rPr lang="en-US" altLang="zh-CN" sz="2000" dirty="0"/>
              <a:t>By 2014, our human resource in science and technology reached to 81.14 million person, ranked the first in the world. Viewed from the perspective of degree structures, the proportion of science and technology personnel with doctoral degree was 0.8% in 2014, master degree 4.7%, bachelor degree 37%, and diploma degree 57.5%. Between 2012 to 2014, China newly increased 14.09 million person in human resource of science and technology, among which the number of people with bachelor degree has overtaken those with diploma degree.</a:t>
            </a:r>
            <a:endParaRPr lang="zh-CN" altLang="en-US" sz="2000" dirty="0"/>
          </a:p>
        </p:txBody>
      </p:sp>
    </p:spTree>
    <p:extLst>
      <p:ext uri="{BB962C8B-B14F-4D97-AF65-F5344CB8AC3E}">
        <p14:creationId xmlns:p14="http://schemas.microsoft.com/office/powerpoint/2010/main" val="2093504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743200" y="228654"/>
            <a:ext cx="6400800" cy="1143000"/>
          </a:xfrm>
        </p:spPr>
        <p:txBody>
          <a:bodyPr/>
          <a:lstStyle/>
          <a:p>
            <a:r>
              <a:rPr kumimoji="1" lang="zh-CN" altLang="en-US" sz="2000" dirty="0"/>
              <a:t>中国、欧盟研发投入占</a:t>
            </a:r>
            <a:r>
              <a:rPr kumimoji="1" lang="en-US" altLang="zh-CN" sz="2000" dirty="0"/>
              <a:t>GDP</a:t>
            </a:r>
            <a:r>
              <a:rPr kumimoji="1" lang="zh-CN" altLang="en-US" sz="2000" dirty="0"/>
              <a:t>比重、科研人员规模（</a:t>
            </a:r>
            <a:r>
              <a:rPr kumimoji="1" lang="en-US" altLang="zh-CN" sz="2000" dirty="0"/>
              <a:t>2000-2015</a:t>
            </a:r>
            <a:r>
              <a:rPr kumimoji="1" lang="zh-CN" altLang="en-US" sz="2000" dirty="0"/>
              <a:t>）</a:t>
            </a:r>
            <a:r>
              <a:rPr kumimoji="1" lang="en-US" altLang="zh-CN" sz="2000" dirty="0"/>
              <a:t/>
            </a:r>
            <a:br>
              <a:rPr kumimoji="1" lang="en-US" altLang="zh-CN" sz="2000" dirty="0"/>
            </a:br>
            <a:r>
              <a:rPr kumimoji="1" lang="en-US" altLang="zh-CN" sz="2000" dirty="0"/>
              <a:t>R&amp;D</a:t>
            </a:r>
            <a:r>
              <a:rPr kumimoji="1" lang="zh-CN" altLang="en-US" sz="2000" dirty="0"/>
              <a:t> </a:t>
            </a:r>
            <a:r>
              <a:rPr kumimoji="1" lang="en-US" altLang="zh-CN" sz="2000" dirty="0"/>
              <a:t>investment</a:t>
            </a:r>
            <a:r>
              <a:rPr kumimoji="1" lang="zh-CN" altLang="en-US" sz="2000" dirty="0"/>
              <a:t> </a:t>
            </a:r>
            <a:r>
              <a:rPr kumimoji="1" lang="en-US" altLang="zh-CN" sz="2000" dirty="0"/>
              <a:t>proportion</a:t>
            </a:r>
            <a:r>
              <a:rPr kumimoji="1" lang="zh-CN" altLang="en-US" sz="2000" dirty="0"/>
              <a:t> </a:t>
            </a:r>
            <a:r>
              <a:rPr kumimoji="1" lang="en-US" altLang="zh-CN" sz="2000" dirty="0"/>
              <a:t>in</a:t>
            </a:r>
            <a:r>
              <a:rPr kumimoji="1" lang="zh-CN" altLang="en-US" sz="2000" dirty="0"/>
              <a:t> </a:t>
            </a:r>
            <a:r>
              <a:rPr kumimoji="1" lang="en-US" altLang="zh-CN" sz="2000" dirty="0"/>
              <a:t>GDP</a:t>
            </a:r>
            <a:r>
              <a:rPr kumimoji="1" lang="zh-CN" altLang="en-US" sz="2000" dirty="0"/>
              <a:t> </a:t>
            </a:r>
            <a:r>
              <a:rPr kumimoji="1" lang="en-US" altLang="zh-CN" sz="2000" dirty="0"/>
              <a:t>and</a:t>
            </a:r>
            <a:r>
              <a:rPr kumimoji="1" lang="zh-CN" altLang="en-US" sz="2000" dirty="0"/>
              <a:t> </a:t>
            </a:r>
            <a:r>
              <a:rPr kumimoji="1" lang="en-US" altLang="zh-CN" sz="2000" dirty="0"/>
              <a:t>R&amp;D</a:t>
            </a:r>
            <a:r>
              <a:rPr kumimoji="1" lang="zh-CN" altLang="en-US" sz="2000" dirty="0"/>
              <a:t> </a:t>
            </a:r>
            <a:r>
              <a:rPr kumimoji="1" lang="en-US" altLang="zh-CN" sz="2000" dirty="0"/>
              <a:t>staff</a:t>
            </a:r>
            <a:r>
              <a:rPr kumimoji="1" lang="zh-CN" altLang="en-US" sz="2000" dirty="0"/>
              <a:t> </a:t>
            </a:r>
            <a:r>
              <a:rPr kumimoji="1" lang="en-US" altLang="zh-CN" sz="2000" dirty="0"/>
              <a:t>in</a:t>
            </a:r>
            <a:r>
              <a:rPr kumimoji="1" lang="zh-CN" altLang="en-US" sz="2000" dirty="0"/>
              <a:t> </a:t>
            </a:r>
            <a:r>
              <a:rPr kumimoji="1" lang="en-US" altLang="zh-CN" sz="2000" dirty="0"/>
              <a:t>China</a:t>
            </a:r>
            <a:r>
              <a:rPr kumimoji="1" lang="zh-CN" altLang="en-US" sz="2000" dirty="0"/>
              <a:t> </a:t>
            </a:r>
            <a:r>
              <a:rPr kumimoji="1" lang="en-US" altLang="zh-CN" sz="2000" dirty="0"/>
              <a:t>and</a:t>
            </a:r>
            <a:r>
              <a:rPr kumimoji="1" lang="zh-CN" altLang="en-US" sz="2000" dirty="0"/>
              <a:t> </a:t>
            </a:r>
            <a:r>
              <a:rPr kumimoji="1" lang="en-US" altLang="zh-CN" sz="2000" dirty="0"/>
              <a:t>EU</a:t>
            </a:r>
            <a:endParaRPr kumimoji="1" lang="zh-CN" altLang="en-US" sz="2000" dirty="0"/>
          </a:p>
        </p:txBody>
      </p:sp>
      <p:graphicFrame>
        <p:nvGraphicFramePr>
          <p:cNvPr id="4" name="表格 3"/>
          <p:cNvGraphicFramePr>
            <a:graphicFrameLocks noGrp="1"/>
          </p:cNvGraphicFramePr>
          <p:nvPr>
            <p:extLst>
              <p:ext uri="{D42A27DB-BD31-4B8C-83A1-F6EECF244321}">
                <p14:modId xmlns:p14="http://schemas.microsoft.com/office/powerpoint/2010/main" val="2524672017"/>
              </p:ext>
            </p:extLst>
          </p:nvPr>
        </p:nvGraphicFramePr>
        <p:xfrm>
          <a:off x="433532" y="2057436"/>
          <a:ext cx="8229501" cy="3701222"/>
        </p:xfrm>
        <a:graphic>
          <a:graphicData uri="http://schemas.openxmlformats.org/drawingml/2006/table">
            <a:tbl>
              <a:tblPr firstRow="1" firstCol="1" bandRow="1">
                <a:tableStyleId>{5940675A-B579-460E-94D1-54222C63F5DA}</a:tableStyleId>
              </a:tblPr>
              <a:tblGrid>
                <a:gridCol w="1175643">
                  <a:extLst>
                    <a:ext uri="{9D8B030D-6E8A-4147-A177-3AD203B41FA5}">
                      <a16:colId xmlns:a16="http://schemas.microsoft.com/office/drawing/2014/main" xmlns="" val="3606341542"/>
                    </a:ext>
                  </a:extLst>
                </a:gridCol>
                <a:gridCol w="1175643">
                  <a:extLst>
                    <a:ext uri="{9D8B030D-6E8A-4147-A177-3AD203B41FA5}">
                      <a16:colId xmlns:a16="http://schemas.microsoft.com/office/drawing/2014/main" xmlns="" val="647913713"/>
                    </a:ext>
                  </a:extLst>
                </a:gridCol>
                <a:gridCol w="1175643">
                  <a:extLst>
                    <a:ext uri="{9D8B030D-6E8A-4147-A177-3AD203B41FA5}">
                      <a16:colId xmlns:a16="http://schemas.microsoft.com/office/drawing/2014/main" xmlns="" val="3020296416"/>
                    </a:ext>
                  </a:extLst>
                </a:gridCol>
                <a:gridCol w="1175643">
                  <a:extLst>
                    <a:ext uri="{9D8B030D-6E8A-4147-A177-3AD203B41FA5}">
                      <a16:colId xmlns:a16="http://schemas.microsoft.com/office/drawing/2014/main" xmlns="" val="2019768318"/>
                    </a:ext>
                  </a:extLst>
                </a:gridCol>
                <a:gridCol w="1175643">
                  <a:extLst>
                    <a:ext uri="{9D8B030D-6E8A-4147-A177-3AD203B41FA5}">
                      <a16:colId xmlns:a16="http://schemas.microsoft.com/office/drawing/2014/main" xmlns="" val="1275208416"/>
                    </a:ext>
                  </a:extLst>
                </a:gridCol>
                <a:gridCol w="1175643">
                  <a:extLst>
                    <a:ext uri="{9D8B030D-6E8A-4147-A177-3AD203B41FA5}">
                      <a16:colId xmlns:a16="http://schemas.microsoft.com/office/drawing/2014/main" xmlns="" val="20005"/>
                    </a:ext>
                  </a:extLst>
                </a:gridCol>
                <a:gridCol w="1175643">
                  <a:extLst>
                    <a:ext uri="{9D8B030D-6E8A-4147-A177-3AD203B41FA5}">
                      <a16:colId xmlns:a16="http://schemas.microsoft.com/office/drawing/2014/main" xmlns="" val="20006"/>
                    </a:ext>
                  </a:extLst>
                </a:gridCol>
              </a:tblGrid>
              <a:tr h="543283">
                <a:tc>
                  <a:txBody>
                    <a:bodyPr/>
                    <a:lstStyle/>
                    <a:p>
                      <a:pPr marL="0" indent="127000" algn="ctr" defTabSz="914400" rtl="0" eaLnBrk="1" latinLnBrk="0" hangingPunct="1">
                        <a:lnSpc>
                          <a:spcPts val="2200"/>
                        </a:lnSpc>
                        <a:spcAft>
                          <a:spcPts val="0"/>
                        </a:spcAft>
                      </a:pPr>
                      <a:endParaRPr lang="zh-CN" sz="1200" kern="0" dirty="0">
                        <a:solidFill>
                          <a:schemeClr val="tx1"/>
                        </a:solidFill>
                        <a:effectLst/>
                        <a:latin typeface="+mn-lt"/>
                        <a:ea typeface="+mn-ea"/>
                        <a:cs typeface="+mn-cs"/>
                      </a:endParaRPr>
                    </a:p>
                  </a:txBody>
                  <a:tcPr marL="48301" marR="48301" marT="0" marB="0" anchor="ctr"/>
                </a:tc>
                <a:tc gridSpan="3">
                  <a:txBody>
                    <a:bodyPr/>
                    <a:lstStyle/>
                    <a:p>
                      <a:pPr marL="0" marR="0" indent="127000" algn="ctr" defTabSz="914400" rtl="0" eaLnBrk="1" fontAlgn="auto" latinLnBrk="0" hangingPunct="1">
                        <a:lnSpc>
                          <a:spcPts val="2200"/>
                        </a:lnSpc>
                        <a:spcBef>
                          <a:spcPts val="0"/>
                        </a:spcBef>
                        <a:spcAft>
                          <a:spcPts val="0"/>
                        </a:spcAft>
                        <a:buClrTx/>
                        <a:buSzTx/>
                        <a:buFontTx/>
                        <a:buNone/>
                        <a:tabLst/>
                        <a:defRPr/>
                      </a:pPr>
                      <a:r>
                        <a:rPr lang="zh-CN" altLang="en-US" sz="1200" kern="0" dirty="0">
                          <a:solidFill>
                            <a:schemeClr val="tx1"/>
                          </a:solidFill>
                          <a:effectLst/>
                          <a:latin typeface="+mn-lt"/>
                          <a:ea typeface="+mn-ea"/>
                          <a:cs typeface="+mn-cs"/>
                        </a:rPr>
                        <a:t>中国与欧盟研发投入占</a:t>
                      </a:r>
                      <a:r>
                        <a:rPr lang="en-US" altLang="zh-CN" sz="1200" kern="0" dirty="0">
                          <a:solidFill>
                            <a:schemeClr val="tx1"/>
                          </a:solidFill>
                          <a:effectLst/>
                          <a:latin typeface="+mn-lt"/>
                          <a:ea typeface="+mn-ea"/>
                          <a:cs typeface="+mn-cs"/>
                        </a:rPr>
                        <a:t>GDP</a:t>
                      </a:r>
                      <a:r>
                        <a:rPr lang="zh-CN" altLang="en-US" sz="1200" kern="0" dirty="0">
                          <a:solidFill>
                            <a:schemeClr val="tx1"/>
                          </a:solidFill>
                          <a:effectLst/>
                          <a:latin typeface="+mn-lt"/>
                          <a:ea typeface="+mn-ea"/>
                          <a:cs typeface="+mn-cs"/>
                        </a:rPr>
                        <a:t>比重</a:t>
                      </a:r>
                      <a:endParaRPr lang="en-US" altLang="zh-CN" sz="1200" kern="0" dirty="0">
                        <a:solidFill>
                          <a:schemeClr val="tx1"/>
                        </a:solidFill>
                        <a:effectLst/>
                        <a:latin typeface="+mn-lt"/>
                        <a:ea typeface="+mn-ea"/>
                        <a:cs typeface="+mn-cs"/>
                      </a:endParaRPr>
                    </a:p>
                    <a:p>
                      <a:pPr marL="0" marR="0" indent="127000" algn="ctr" defTabSz="914400" rtl="0" eaLnBrk="1" fontAlgn="auto" latinLnBrk="0" hangingPunct="1">
                        <a:lnSpc>
                          <a:spcPts val="2200"/>
                        </a:lnSpc>
                        <a:spcBef>
                          <a:spcPts val="0"/>
                        </a:spcBef>
                        <a:spcAft>
                          <a:spcPts val="0"/>
                        </a:spcAft>
                        <a:buClrTx/>
                        <a:buSzTx/>
                        <a:buFontTx/>
                        <a:buNone/>
                        <a:tabLst/>
                        <a:defRPr/>
                      </a:pPr>
                      <a:r>
                        <a:rPr lang="en-US" altLang="zh-CN" sz="1200" kern="0" dirty="0">
                          <a:solidFill>
                            <a:schemeClr val="tx1"/>
                          </a:solidFill>
                          <a:effectLst/>
                          <a:latin typeface="+mn-lt"/>
                          <a:ea typeface="+mn-ea"/>
                          <a:cs typeface="+mn-cs"/>
                        </a:rPr>
                        <a:t>R&amp;D</a:t>
                      </a:r>
                      <a:r>
                        <a:rPr lang="zh-CN" altLang="en-US" sz="1200" kern="0" dirty="0">
                          <a:solidFill>
                            <a:schemeClr val="tx1"/>
                          </a:solidFill>
                          <a:effectLst/>
                          <a:latin typeface="+mn-lt"/>
                          <a:ea typeface="+mn-ea"/>
                          <a:cs typeface="+mn-cs"/>
                        </a:rPr>
                        <a:t> </a:t>
                      </a:r>
                      <a:r>
                        <a:rPr lang="en-US" altLang="zh-CN" sz="1200" kern="0" dirty="0">
                          <a:solidFill>
                            <a:schemeClr val="tx1"/>
                          </a:solidFill>
                          <a:effectLst/>
                          <a:latin typeface="+mn-lt"/>
                          <a:ea typeface="+mn-ea"/>
                          <a:cs typeface="+mn-cs"/>
                        </a:rPr>
                        <a:t>investment</a:t>
                      </a:r>
                      <a:r>
                        <a:rPr lang="zh-CN" altLang="en-US" sz="1200" kern="0" dirty="0">
                          <a:solidFill>
                            <a:schemeClr val="tx1"/>
                          </a:solidFill>
                          <a:effectLst/>
                          <a:latin typeface="+mn-lt"/>
                          <a:ea typeface="+mn-ea"/>
                          <a:cs typeface="+mn-cs"/>
                        </a:rPr>
                        <a:t> </a:t>
                      </a:r>
                      <a:r>
                        <a:rPr lang="en-US" altLang="zh-CN" sz="1200" kern="0" baseline="0" dirty="0">
                          <a:solidFill>
                            <a:schemeClr val="tx1"/>
                          </a:solidFill>
                          <a:effectLst/>
                          <a:latin typeface="+mn-lt"/>
                          <a:ea typeface="+mn-ea"/>
                          <a:cs typeface="+mn-cs"/>
                        </a:rPr>
                        <a:t>proportion</a:t>
                      </a:r>
                      <a:r>
                        <a:rPr lang="zh-CN" altLang="en-US" sz="1200" kern="0" baseline="0" dirty="0">
                          <a:solidFill>
                            <a:schemeClr val="tx1"/>
                          </a:solidFill>
                          <a:effectLst/>
                          <a:latin typeface="+mn-lt"/>
                          <a:ea typeface="+mn-ea"/>
                          <a:cs typeface="+mn-cs"/>
                        </a:rPr>
                        <a:t> </a:t>
                      </a:r>
                      <a:r>
                        <a:rPr lang="en-US" altLang="zh-CN" sz="1200" kern="0" baseline="0" dirty="0">
                          <a:solidFill>
                            <a:schemeClr val="tx1"/>
                          </a:solidFill>
                          <a:effectLst/>
                          <a:latin typeface="+mn-lt"/>
                          <a:ea typeface="+mn-ea"/>
                          <a:cs typeface="+mn-cs"/>
                        </a:rPr>
                        <a:t>in</a:t>
                      </a:r>
                      <a:r>
                        <a:rPr lang="zh-CN" altLang="en-US" sz="1200" kern="0" baseline="0" dirty="0">
                          <a:solidFill>
                            <a:schemeClr val="tx1"/>
                          </a:solidFill>
                          <a:effectLst/>
                          <a:latin typeface="+mn-lt"/>
                          <a:ea typeface="+mn-ea"/>
                          <a:cs typeface="+mn-cs"/>
                        </a:rPr>
                        <a:t>  </a:t>
                      </a:r>
                      <a:r>
                        <a:rPr lang="en-US" altLang="zh-CN" sz="1200" kern="0" baseline="0" dirty="0">
                          <a:solidFill>
                            <a:schemeClr val="tx1"/>
                          </a:solidFill>
                          <a:effectLst/>
                          <a:latin typeface="+mn-lt"/>
                          <a:ea typeface="+mn-ea"/>
                          <a:cs typeface="+mn-cs"/>
                        </a:rPr>
                        <a:t>GDP</a:t>
                      </a:r>
                      <a:endParaRPr lang="zh-CN" sz="1200" kern="0" dirty="0">
                        <a:solidFill>
                          <a:schemeClr val="tx1"/>
                        </a:solidFill>
                        <a:effectLst/>
                        <a:latin typeface="+mn-lt"/>
                        <a:ea typeface="+mn-ea"/>
                        <a:cs typeface="+mn-cs"/>
                      </a:endParaRPr>
                    </a:p>
                  </a:txBody>
                  <a:tcPr marL="48301" marR="48301" marT="0" marB="0" anchor="ctr"/>
                </a:tc>
                <a:tc hMerge="1">
                  <a:txBody>
                    <a:bodyPr/>
                    <a:lstStyle/>
                    <a:p>
                      <a:pPr marL="0" marR="0" indent="127000" algn="ctr" defTabSz="914400" rtl="0" eaLnBrk="1" fontAlgn="auto" latinLnBrk="0" hangingPunct="1">
                        <a:lnSpc>
                          <a:spcPts val="2200"/>
                        </a:lnSpc>
                        <a:spcBef>
                          <a:spcPts val="0"/>
                        </a:spcBef>
                        <a:spcAft>
                          <a:spcPts val="0"/>
                        </a:spcAft>
                        <a:buClrTx/>
                        <a:buSzTx/>
                        <a:buFontTx/>
                        <a:buNone/>
                        <a:tabLst/>
                        <a:defRPr/>
                      </a:pPr>
                      <a:endParaRPr lang="zh-CN" altLang="zh-CN" sz="1200" kern="0" dirty="0">
                        <a:solidFill>
                          <a:schemeClr val="tx1"/>
                        </a:solidFill>
                        <a:effectLst/>
                        <a:latin typeface="+mn-lt"/>
                        <a:ea typeface="+mn-ea"/>
                        <a:cs typeface="+mn-cs"/>
                      </a:endParaRPr>
                    </a:p>
                  </a:txBody>
                  <a:tcPr marL="48301" marR="48301" marT="0" marB="0" anchor="ctr"/>
                </a:tc>
                <a:tc hMerge="1">
                  <a:txBody>
                    <a:bodyPr/>
                    <a:lstStyle/>
                    <a:p>
                      <a:pPr indent="127000" algn="ctr">
                        <a:lnSpc>
                          <a:spcPts val="2200"/>
                        </a:lnSpc>
                        <a:spcAft>
                          <a:spcPts val="0"/>
                        </a:spcAft>
                      </a:pP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gridSpan="3">
                  <a:txBody>
                    <a:bodyPr/>
                    <a:lstStyle/>
                    <a:p>
                      <a:pPr marL="0" indent="127000" algn="ctr" defTabSz="914400" rtl="0" eaLnBrk="1" latinLnBrk="0" hangingPunct="1">
                        <a:lnSpc>
                          <a:spcPts val="2200"/>
                        </a:lnSpc>
                        <a:spcAft>
                          <a:spcPts val="0"/>
                        </a:spcAft>
                      </a:pPr>
                      <a:r>
                        <a:rPr lang="zh-CN" altLang="en-US" sz="1200" kern="0" dirty="0">
                          <a:solidFill>
                            <a:schemeClr val="tx1"/>
                          </a:solidFill>
                          <a:effectLst/>
                          <a:latin typeface="+mn-lt"/>
                          <a:ea typeface="+mn-ea"/>
                          <a:cs typeface="+mn-cs"/>
                        </a:rPr>
                        <a:t>中国与欧盟科研人员规模（</a:t>
                      </a:r>
                      <a:r>
                        <a:rPr lang="en-US" altLang="zh-CN" sz="1200" kern="0" dirty="0">
                          <a:solidFill>
                            <a:schemeClr val="tx1"/>
                          </a:solidFill>
                          <a:effectLst/>
                          <a:latin typeface="+mn-lt"/>
                          <a:ea typeface="+mn-ea"/>
                          <a:cs typeface="+mn-cs"/>
                        </a:rPr>
                        <a:t>/</a:t>
                      </a:r>
                      <a:r>
                        <a:rPr lang="zh-CN" altLang="en-US" sz="1200" kern="0" dirty="0">
                          <a:solidFill>
                            <a:schemeClr val="tx1"/>
                          </a:solidFill>
                          <a:effectLst/>
                          <a:latin typeface="+mn-lt"/>
                          <a:ea typeface="+mn-ea"/>
                          <a:cs typeface="+mn-cs"/>
                        </a:rPr>
                        <a:t>百万人）</a:t>
                      </a:r>
                      <a:endParaRPr lang="en-US" altLang="zh-CN" sz="1200" kern="0" dirty="0">
                        <a:solidFill>
                          <a:schemeClr val="tx1"/>
                        </a:solidFill>
                        <a:effectLst/>
                        <a:latin typeface="+mn-lt"/>
                        <a:ea typeface="+mn-ea"/>
                        <a:cs typeface="+mn-cs"/>
                      </a:endParaRPr>
                    </a:p>
                    <a:p>
                      <a:pPr marL="0" indent="127000" algn="ctr" defTabSz="914400" rtl="0" eaLnBrk="1" latinLnBrk="0" hangingPunct="1">
                        <a:lnSpc>
                          <a:spcPts val="2200"/>
                        </a:lnSpc>
                        <a:spcAft>
                          <a:spcPts val="0"/>
                        </a:spcAft>
                      </a:pPr>
                      <a:r>
                        <a:rPr lang="en-US" altLang="zh-CN" sz="1200" kern="0" dirty="0">
                          <a:solidFill>
                            <a:schemeClr val="tx1"/>
                          </a:solidFill>
                          <a:effectLst/>
                          <a:latin typeface="+mn-lt"/>
                          <a:ea typeface="+mn-ea"/>
                          <a:cs typeface="+mn-cs"/>
                        </a:rPr>
                        <a:t>R&amp;D</a:t>
                      </a:r>
                      <a:r>
                        <a:rPr lang="zh-CN" altLang="en-US" sz="1200" kern="0" dirty="0">
                          <a:solidFill>
                            <a:schemeClr val="tx1"/>
                          </a:solidFill>
                          <a:effectLst/>
                          <a:latin typeface="+mn-lt"/>
                          <a:ea typeface="+mn-ea"/>
                          <a:cs typeface="+mn-cs"/>
                        </a:rPr>
                        <a:t> </a:t>
                      </a:r>
                      <a:r>
                        <a:rPr lang="en-US" altLang="zh-CN" sz="1200" kern="0" dirty="0">
                          <a:solidFill>
                            <a:schemeClr val="tx1"/>
                          </a:solidFill>
                          <a:effectLst/>
                          <a:latin typeface="+mn-lt"/>
                          <a:ea typeface="+mn-ea"/>
                          <a:cs typeface="+mn-cs"/>
                        </a:rPr>
                        <a:t>Staff</a:t>
                      </a:r>
                      <a:r>
                        <a:rPr lang="zh-CN" altLang="en-US" sz="1200" kern="0" dirty="0">
                          <a:solidFill>
                            <a:schemeClr val="tx1"/>
                          </a:solidFill>
                          <a:effectLst/>
                          <a:latin typeface="+mn-lt"/>
                          <a:ea typeface="+mn-ea"/>
                          <a:cs typeface="+mn-cs"/>
                        </a:rPr>
                        <a:t> </a:t>
                      </a:r>
                      <a:r>
                        <a:rPr lang="en-US" altLang="zh-CN" sz="1200" kern="0" dirty="0">
                          <a:solidFill>
                            <a:schemeClr val="tx1"/>
                          </a:solidFill>
                          <a:effectLst/>
                          <a:latin typeface="+mn-lt"/>
                          <a:ea typeface="+mn-ea"/>
                          <a:cs typeface="+mn-cs"/>
                        </a:rPr>
                        <a:t>(million</a:t>
                      </a:r>
                      <a:r>
                        <a:rPr lang="zh-CN" altLang="en-US" sz="1200" kern="0" dirty="0">
                          <a:solidFill>
                            <a:schemeClr val="tx1"/>
                          </a:solidFill>
                          <a:effectLst/>
                          <a:latin typeface="+mn-lt"/>
                          <a:ea typeface="+mn-ea"/>
                          <a:cs typeface="+mn-cs"/>
                        </a:rPr>
                        <a:t> </a:t>
                      </a:r>
                      <a:r>
                        <a:rPr lang="en-US" altLang="zh-CN" sz="1200" kern="0" dirty="0">
                          <a:solidFill>
                            <a:schemeClr val="tx1"/>
                          </a:solidFill>
                          <a:effectLst/>
                          <a:latin typeface="+mn-lt"/>
                          <a:ea typeface="+mn-ea"/>
                          <a:cs typeface="+mn-cs"/>
                        </a:rPr>
                        <a:t>persons</a:t>
                      </a:r>
                      <a:r>
                        <a:rPr lang="zh-CN" altLang="en-US" sz="1200" kern="0" dirty="0">
                          <a:solidFill>
                            <a:schemeClr val="tx1"/>
                          </a:solidFill>
                          <a:effectLst/>
                          <a:latin typeface="+mn-lt"/>
                          <a:ea typeface="+mn-ea"/>
                          <a:cs typeface="+mn-cs"/>
                        </a:rPr>
                        <a:t> </a:t>
                      </a:r>
                      <a:r>
                        <a:rPr lang="en-US" altLang="zh-CN" sz="1200" kern="0" dirty="0">
                          <a:solidFill>
                            <a:schemeClr val="tx1"/>
                          </a:solidFill>
                          <a:effectLst/>
                          <a:latin typeface="+mn-lt"/>
                          <a:ea typeface="+mn-ea"/>
                          <a:cs typeface="+mn-cs"/>
                        </a:rPr>
                        <a:t>)</a:t>
                      </a:r>
                      <a:endParaRPr lang="zh-CN" sz="1200" kern="0" dirty="0">
                        <a:solidFill>
                          <a:schemeClr val="tx1"/>
                        </a:solidFill>
                        <a:effectLst/>
                        <a:latin typeface="+mn-lt"/>
                        <a:ea typeface="+mn-ea"/>
                        <a:cs typeface="+mn-cs"/>
                      </a:endParaRPr>
                    </a:p>
                  </a:txBody>
                  <a:tcPr marL="48301" marR="48301" marT="0" marB="0" anchor="ctr"/>
                </a:tc>
                <a:tc hMerge="1">
                  <a:txBody>
                    <a:bodyPr/>
                    <a:lstStyle/>
                    <a:p>
                      <a:pPr indent="127000" algn="ctr">
                        <a:lnSpc>
                          <a:spcPts val="2200"/>
                        </a:lnSpc>
                        <a:spcAft>
                          <a:spcPts val="0"/>
                        </a:spcAft>
                      </a:pP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hMerge="1">
                  <a:txBody>
                    <a:bodyPr/>
                    <a:lstStyle/>
                    <a:p>
                      <a:pPr indent="127000" algn="ctr">
                        <a:lnSpc>
                          <a:spcPts val="2200"/>
                        </a:lnSpc>
                        <a:spcAft>
                          <a:spcPts val="0"/>
                        </a:spcAft>
                      </a:pP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extLst>
                  <a:ext uri="{0D108BD9-81ED-4DB2-BD59-A6C34878D82A}">
                    <a16:rowId xmlns:a16="http://schemas.microsoft.com/office/drawing/2014/main" xmlns="" val="10000"/>
                  </a:ext>
                </a:extLst>
              </a:tr>
              <a:tr h="531482">
                <a:tc>
                  <a:txBody>
                    <a:bodyPr/>
                    <a:lstStyle/>
                    <a:p>
                      <a:pPr marL="0" indent="127000" algn="ctr" defTabSz="914400" rtl="0" eaLnBrk="1" fontAlgn="b" latinLnBrk="0" hangingPunct="1">
                        <a:lnSpc>
                          <a:spcPts val="2200"/>
                        </a:lnSpc>
                        <a:spcAft>
                          <a:spcPts val="0"/>
                        </a:spcAft>
                      </a:pPr>
                      <a:r>
                        <a:rPr lang="en-US" altLang="zh-CN" sz="1200" kern="0" dirty="0">
                          <a:solidFill>
                            <a:schemeClr val="tx1"/>
                          </a:solidFill>
                          <a:effectLst/>
                          <a:latin typeface="+mn-lt"/>
                          <a:ea typeface="+mn-ea"/>
                          <a:cs typeface="+mn-cs"/>
                        </a:rPr>
                        <a:t>Year</a:t>
                      </a:r>
                      <a:endParaRPr lang="zh-CN"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latinLnBrk="0" hangingPunct="1">
                        <a:lnSpc>
                          <a:spcPts val="2200"/>
                        </a:lnSpc>
                        <a:spcAft>
                          <a:spcPts val="0"/>
                        </a:spcAft>
                      </a:pPr>
                      <a:r>
                        <a:rPr lang="en-US" altLang="zh-CN" sz="1200" kern="0" dirty="0">
                          <a:solidFill>
                            <a:schemeClr val="tx1"/>
                          </a:solidFill>
                          <a:effectLst/>
                          <a:latin typeface="+mn-lt"/>
                          <a:ea typeface="+mn-ea"/>
                          <a:cs typeface="+mn-cs"/>
                        </a:rPr>
                        <a:t>China</a:t>
                      </a:r>
                      <a:endParaRPr lang="zh-CN" sz="1200" kern="0" dirty="0">
                        <a:solidFill>
                          <a:schemeClr val="tx1"/>
                        </a:solidFill>
                        <a:effectLst/>
                        <a:latin typeface="+mn-lt"/>
                        <a:ea typeface="+mn-ea"/>
                        <a:cs typeface="+mn-cs"/>
                      </a:endParaRPr>
                    </a:p>
                  </a:txBody>
                  <a:tcPr marL="48301" marR="48301" marT="0" marB="0" anchor="ctr"/>
                </a:tc>
                <a:tc>
                  <a:txBody>
                    <a:bodyPr/>
                    <a:lstStyle/>
                    <a:p>
                      <a:pPr marL="0" marR="0" indent="127000" algn="ctr" defTabSz="914400" rtl="0" eaLnBrk="1" fontAlgn="auto" latinLnBrk="0" hangingPunct="1">
                        <a:lnSpc>
                          <a:spcPts val="2200"/>
                        </a:lnSpc>
                        <a:spcBef>
                          <a:spcPts val="0"/>
                        </a:spcBef>
                        <a:spcAft>
                          <a:spcPts val="0"/>
                        </a:spcAft>
                        <a:buClrTx/>
                        <a:buSzTx/>
                        <a:buFontTx/>
                        <a:buNone/>
                        <a:tabLst/>
                        <a:defRPr/>
                      </a:pPr>
                      <a:r>
                        <a:rPr lang="en-US" altLang="zh-CN" sz="1200" kern="0" dirty="0">
                          <a:solidFill>
                            <a:schemeClr val="tx1"/>
                          </a:solidFill>
                          <a:effectLst/>
                          <a:latin typeface="+mn-lt"/>
                          <a:ea typeface="+mn-ea"/>
                          <a:cs typeface="+mn-cs"/>
                        </a:rPr>
                        <a:t>EU</a:t>
                      </a:r>
                      <a:endParaRPr lang="zh-CN" altLang="zh-CN"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latinLnBrk="0" hangingPunct="1">
                        <a:lnSpc>
                          <a:spcPts val="2200"/>
                        </a:lnSpc>
                        <a:spcAft>
                          <a:spcPts val="0"/>
                        </a:spcAft>
                      </a:pPr>
                      <a:r>
                        <a:rPr lang="en-US" altLang="zh-CN" sz="1200" kern="0" dirty="0">
                          <a:solidFill>
                            <a:schemeClr val="tx1"/>
                          </a:solidFill>
                          <a:effectLst/>
                          <a:latin typeface="+mn-lt"/>
                          <a:ea typeface="+mn-ea"/>
                          <a:cs typeface="+mn-cs"/>
                        </a:rPr>
                        <a:t>World</a:t>
                      </a:r>
                      <a:endParaRPr lang="zh-CN"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latinLnBrk="0" hangingPunct="1">
                        <a:lnSpc>
                          <a:spcPts val="2200"/>
                        </a:lnSpc>
                        <a:spcAft>
                          <a:spcPts val="0"/>
                        </a:spcAft>
                      </a:pPr>
                      <a:r>
                        <a:rPr lang="en-US" altLang="zh-CN" sz="1200" kern="0" dirty="0">
                          <a:solidFill>
                            <a:schemeClr val="tx1"/>
                          </a:solidFill>
                          <a:effectLst/>
                          <a:latin typeface="+mn-lt"/>
                          <a:ea typeface="+mn-ea"/>
                          <a:cs typeface="+mn-cs"/>
                        </a:rPr>
                        <a:t>China</a:t>
                      </a:r>
                      <a:endParaRPr lang="zh-CN" sz="1200" kern="0" dirty="0">
                        <a:solidFill>
                          <a:schemeClr val="tx1"/>
                        </a:solidFill>
                        <a:effectLst/>
                        <a:latin typeface="+mn-lt"/>
                        <a:ea typeface="+mn-ea"/>
                        <a:cs typeface="+mn-cs"/>
                      </a:endParaRPr>
                    </a:p>
                  </a:txBody>
                  <a:tcPr marL="48301" marR="48301" marT="0" marB="0" anchor="ctr"/>
                </a:tc>
                <a:tc>
                  <a:txBody>
                    <a:bodyPr/>
                    <a:lstStyle/>
                    <a:p>
                      <a:pPr marL="0" marR="0" indent="127000" algn="ctr" defTabSz="914400" rtl="0" eaLnBrk="1" fontAlgn="auto" latinLnBrk="0" hangingPunct="1">
                        <a:lnSpc>
                          <a:spcPts val="2200"/>
                        </a:lnSpc>
                        <a:spcBef>
                          <a:spcPts val="0"/>
                        </a:spcBef>
                        <a:spcAft>
                          <a:spcPts val="0"/>
                        </a:spcAft>
                        <a:buClrTx/>
                        <a:buSzTx/>
                        <a:buFontTx/>
                        <a:buNone/>
                        <a:tabLst/>
                        <a:defRPr/>
                      </a:pPr>
                      <a:r>
                        <a:rPr lang="en-US" altLang="zh-CN" sz="1200" kern="0" dirty="0">
                          <a:solidFill>
                            <a:schemeClr val="tx1"/>
                          </a:solidFill>
                          <a:effectLst/>
                          <a:latin typeface="+mn-lt"/>
                          <a:ea typeface="+mn-ea"/>
                          <a:cs typeface="+mn-cs"/>
                        </a:rPr>
                        <a:t>EU</a:t>
                      </a:r>
                      <a:endParaRPr lang="zh-CN" altLang="zh-CN"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latinLnBrk="0" hangingPunct="1">
                        <a:lnSpc>
                          <a:spcPts val="2200"/>
                        </a:lnSpc>
                        <a:spcAft>
                          <a:spcPts val="0"/>
                        </a:spcAft>
                      </a:pPr>
                      <a:r>
                        <a:rPr lang="en-US" altLang="zh-CN" sz="1200" kern="0" dirty="0">
                          <a:solidFill>
                            <a:schemeClr val="tx1"/>
                          </a:solidFill>
                          <a:effectLst/>
                          <a:latin typeface="+mn-lt"/>
                          <a:ea typeface="+mn-ea"/>
                          <a:cs typeface="+mn-cs"/>
                        </a:rPr>
                        <a:t>World</a:t>
                      </a:r>
                      <a:endParaRPr lang="zh-CN" sz="1200" kern="0" dirty="0">
                        <a:solidFill>
                          <a:schemeClr val="tx1"/>
                        </a:solidFill>
                        <a:effectLst/>
                        <a:latin typeface="+mn-lt"/>
                        <a:ea typeface="+mn-ea"/>
                        <a:cs typeface="+mn-cs"/>
                      </a:endParaRPr>
                    </a:p>
                  </a:txBody>
                  <a:tcPr marL="48301" marR="48301" marT="0" marB="0" anchor="ctr"/>
                </a:tc>
                <a:extLst>
                  <a:ext uri="{0D108BD9-81ED-4DB2-BD59-A6C34878D82A}">
                    <a16:rowId xmlns:a16="http://schemas.microsoft.com/office/drawing/2014/main" xmlns="" val="4172181145"/>
                  </a:ext>
                </a:extLst>
              </a:tr>
              <a:tr h="434034">
                <a:tc>
                  <a:txBody>
                    <a:bodyPr/>
                    <a:lstStyle/>
                    <a:p>
                      <a:pPr marL="0" indent="127000" algn="ctr" defTabSz="914400" rtl="0" eaLnBrk="1" fontAlgn="b" latinLnBrk="0" hangingPunct="1">
                        <a:lnSpc>
                          <a:spcPts val="2200"/>
                        </a:lnSpc>
                        <a:spcAft>
                          <a:spcPts val="0"/>
                        </a:spcAft>
                      </a:pPr>
                      <a:r>
                        <a:rPr lang="en-US" sz="1200" kern="0" dirty="0">
                          <a:solidFill>
                            <a:schemeClr val="tx1"/>
                          </a:solidFill>
                          <a:effectLst/>
                          <a:latin typeface="+mn-lt"/>
                          <a:ea typeface="+mn-ea"/>
                          <a:cs typeface="+mn-cs"/>
                        </a:rPr>
                        <a:t>2000</a:t>
                      </a:r>
                      <a:endParaRPr lang="zh-CN"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0.90</a:t>
                      </a:r>
                    </a:p>
                  </a:txBody>
                  <a:tcPr marL="12700" marR="12700" marT="12700" marB="0" anchor="b"/>
                </a:tc>
                <a:tc>
                  <a:txBody>
                    <a:bodyPr/>
                    <a:lstStyle/>
                    <a:p>
                      <a:pPr marL="0" indent="127000" algn="ctr" defTabSz="914400" rtl="0" eaLnBrk="1" fontAlgn="b" latinLnBrk="0" hangingPunct="1">
                        <a:lnSpc>
                          <a:spcPts val="2200"/>
                        </a:lnSpc>
                        <a:spcAft>
                          <a:spcPts val="0"/>
                        </a:spcAft>
                      </a:pPr>
                      <a:r>
                        <a:rPr lang="nb-NO" sz="1200" kern="0">
                          <a:solidFill>
                            <a:schemeClr val="tx1"/>
                          </a:solidFill>
                          <a:effectLst/>
                          <a:latin typeface="+mn-lt"/>
                          <a:ea typeface="+mn-ea"/>
                          <a:cs typeface="+mn-cs"/>
                        </a:rPr>
                        <a:t>1.75</a:t>
                      </a:r>
                    </a:p>
                  </a:txBody>
                  <a:tcPr marL="12700" marR="12700" marT="12700" marB="0" anchor="b"/>
                </a:tc>
                <a:tc>
                  <a:txBody>
                    <a:bodyPr/>
                    <a:lstStyle/>
                    <a:p>
                      <a:pPr marL="0" indent="127000" algn="ctr" defTabSz="914400" rtl="0" eaLnBrk="1" fontAlgn="b" latinLnBrk="0" hangingPunct="1">
                        <a:lnSpc>
                          <a:spcPts val="2200"/>
                        </a:lnSpc>
                        <a:spcAft>
                          <a:spcPts val="0"/>
                        </a:spcAft>
                      </a:pPr>
                      <a:r>
                        <a:rPr lang="hr-HR" sz="1200" kern="0" dirty="0">
                          <a:solidFill>
                            <a:schemeClr val="tx1"/>
                          </a:solidFill>
                          <a:effectLst/>
                          <a:latin typeface="+mn-lt"/>
                          <a:ea typeface="+mn-ea"/>
                          <a:cs typeface="+mn-cs"/>
                        </a:rPr>
                        <a:t>2.08</a:t>
                      </a:r>
                    </a:p>
                  </a:txBody>
                  <a:tcPr marL="12700" marR="12700" marT="12700" marB="0" anchor="b"/>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547.30</a:t>
                      </a:r>
                    </a:p>
                  </a:txBody>
                  <a:tcPr marL="12700" marR="12700" marT="12700" marB="0" anchor="b"/>
                </a:tc>
                <a:tc>
                  <a:txBody>
                    <a:bodyPr/>
                    <a:lstStyle/>
                    <a:p>
                      <a:pPr marL="0" indent="127000" algn="ctr" defTabSz="914400" rtl="0" eaLnBrk="1" fontAlgn="b" latinLnBrk="0" hangingPunct="1">
                        <a:lnSpc>
                          <a:spcPts val="2200"/>
                        </a:lnSpc>
                        <a:spcAft>
                          <a:spcPts val="0"/>
                        </a:spcAft>
                      </a:pPr>
                      <a:r>
                        <a:rPr lang="hr-HR" sz="1200" kern="0" dirty="0">
                          <a:solidFill>
                            <a:schemeClr val="tx1"/>
                          </a:solidFill>
                          <a:effectLst/>
                          <a:latin typeface="+mn-lt"/>
                          <a:ea typeface="+mn-ea"/>
                          <a:cs typeface="+mn-cs"/>
                        </a:rPr>
                        <a:t>2269.16</a:t>
                      </a:r>
                    </a:p>
                  </a:txBody>
                  <a:tcPr marL="12700" marR="12700" marT="12700" marB="0" anchor="b"/>
                </a:tc>
                <a:tc>
                  <a:txBody>
                    <a:bodyPr/>
                    <a:lstStyle/>
                    <a:p>
                      <a:pPr marL="0" indent="127000" algn="ctr" defTabSz="914400" rtl="0" eaLnBrk="1" fontAlgn="b" latinLnBrk="0" hangingPunct="1">
                        <a:lnSpc>
                          <a:spcPts val="2200"/>
                        </a:lnSpc>
                        <a:spcAft>
                          <a:spcPts val="0"/>
                        </a:spcAft>
                      </a:pPr>
                      <a:r>
                        <a:rPr lang="hr-HR" sz="1200" kern="0">
                          <a:solidFill>
                            <a:schemeClr val="tx1"/>
                          </a:solidFill>
                          <a:effectLst/>
                          <a:latin typeface="+mn-lt"/>
                          <a:ea typeface="+mn-ea"/>
                          <a:cs typeface="+mn-cs"/>
                        </a:rPr>
                        <a:t>1082.60</a:t>
                      </a:r>
                    </a:p>
                  </a:txBody>
                  <a:tcPr marL="12700" marR="12700" marT="12700" marB="0" anchor="b"/>
                </a:tc>
                <a:extLst>
                  <a:ext uri="{0D108BD9-81ED-4DB2-BD59-A6C34878D82A}">
                    <a16:rowId xmlns:a16="http://schemas.microsoft.com/office/drawing/2014/main" xmlns="" val="260170245"/>
                  </a:ext>
                </a:extLst>
              </a:tr>
              <a:tr h="440770">
                <a:tc>
                  <a:txBody>
                    <a:bodyPr/>
                    <a:lstStyle/>
                    <a:p>
                      <a:pPr marL="0" indent="127000" algn="ctr" defTabSz="914400" rtl="0" eaLnBrk="1" fontAlgn="b" latinLnBrk="0" hangingPunct="1">
                        <a:lnSpc>
                          <a:spcPts val="2200"/>
                        </a:lnSpc>
                        <a:spcAft>
                          <a:spcPts val="0"/>
                        </a:spcAft>
                      </a:pPr>
                      <a:r>
                        <a:rPr lang="en-US" sz="1200" kern="0" dirty="0">
                          <a:solidFill>
                            <a:schemeClr val="tx1"/>
                          </a:solidFill>
                          <a:effectLst/>
                          <a:latin typeface="+mn-lt"/>
                          <a:ea typeface="+mn-ea"/>
                          <a:cs typeface="+mn-cs"/>
                        </a:rPr>
                        <a:t>2005</a:t>
                      </a:r>
                      <a:endParaRPr lang="zh-CN"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1.32</a:t>
                      </a:r>
                    </a:p>
                  </a:txBody>
                  <a:tcPr marL="12700" marR="12700" marT="12700" marB="0" anchor="b"/>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1.76</a:t>
                      </a:r>
                    </a:p>
                  </a:txBody>
                  <a:tcPr marL="12700" marR="12700" marT="12700" marB="0" anchor="b"/>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1.99</a:t>
                      </a:r>
                    </a:p>
                  </a:txBody>
                  <a:tcPr marL="12700" marR="12700" marT="12700" marB="0" anchor="b"/>
                </a:tc>
                <a:tc>
                  <a:txBody>
                    <a:bodyPr/>
                    <a:lstStyle/>
                    <a:p>
                      <a:pPr marL="0" indent="127000" algn="ctr" defTabSz="914400" rtl="0" eaLnBrk="1" fontAlgn="b" latinLnBrk="0" hangingPunct="1">
                        <a:lnSpc>
                          <a:spcPts val="2200"/>
                        </a:lnSpc>
                        <a:spcAft>
                          <a:spcPts val="0"/>
                        </a:spcAft>
                      </a:pPr>
                      <a:r>
                        <a:rPr lang="hr-HR" sz="1200" kern="0" dirty="0">
                          <a:solidFill>
                            <a:schemeClr val="tx1"/>
                          </a:solidFill>
                          <a:effectLst/>
                          <a:latin typeface="+mn-lt"/>
                          <a:ea typeface="+mn-ea"/>
                          <a:cs typeface="+mn-cs"/>
                        </a:rPr>
                        <a:t>856.85</a:t>
                      </a:r>
                    </a:p>
                  </a:txBody>
                  <a:tcPr marL="12700" marR="12700" marT="12700" marB="0" anchor="b"/>
                </a:tc>
                <a:tc>
                  <a:txBody>
                    <a:bodyPr/>
                    <a:lstStyle/>
                    <a:p>
                      <a:pPr marL="0" indent="127000" algn="ctr" defTabSz="914400" rtl="0" eaLnBrk="1" fontAlgn="b" latinLnBrk="0" hangingPunct="1">
                        <a:lnSpc>
                          <a:spcPts val="2200"/>
                        </a:lnSpc>
                        <a:spcAft>
                          <a:spcPts val="0"/>
                        </a:spcAft>
                      </a:pPr>
                      <a:r>
                        <a:rPr lang="is-IS" sz="1200" kern="0" dirty="0">
                          <a:solidFill>
                            <a:schemeClr val="tx1"/>
                          </a:solidFill>
                          <a:effectLst/>
                          <a:latin typeface="+mn-lt"/>
                          <a:ea typeface="+mn-ea"/>
                          <a:cs typeface="+mn-cs"/>
                        </a:rPr>
                        <a:t>2788.49</a:t>
                      </a:r>
                    </a:p>
                  </a:txBody>
                  <a:tcPr marL="12700" marR="12700" marT="12700" marB="0" anchor="b"/>
                </a:tc>
                <a:tc>
                  <a:txBody>
                    <a:bodyPr/>
                    <a:lstStyle/>
                    <a:p>
                      <a:pPr marL="0" indent="127000" algn="ctr" defTabSz="914400" rtl="0" eaLnBrk="1" fontAlgn="b" latinLnBrk="0" hangingPunct="1">
                        <a:lnSpc>
                          <a:spcPts val="2200"/>
                        </a:lnSpc>
                        <a:spcAft>
                          <a:spcPts val="0"/>
                        </a:spcAft>
                      </a:pPr>
                      <a:r>
                        <a:rPr lang="is-IS" sz="1200" kern="0" dirty="0">
                          <a:solidFill>
                            <a:schemeClr val="tx1"/>
                          </a:solidFill>
                          <a:effectLst/>
                          <a:latin typeface="+mn-lt"/>
                          <a:ea typeface="+mn-ea"/>
                          <a:cs typeface="+mn-cs"/>
                        </a:rPr>
                        <a:t>1206.58</a:t>
                      </a:r>
                    </a:p>
                  </a:txBody>
                  <a:tcPr marL="12700" marR="12700" marT="12700" marB="0" anchor="b"/>
                </a:tc>
                <a:extLst>
                  <a:ext uri="{0D108BD9-81ED-4DB2-BD59-A6C34878D82A}">
                    <a16:rowId xmlns:a16="http://schemas.microsoft.com/office/drawing/2014/main" xmlns="" val="768278664"/>
                  </a:ext>
                </a:extLst>
              </a:tr>
              <a:tr h="434034">
                <a:tc>
                  <a:txBody>
                    <a:bodyPr/>
                    <a:lstStyle/>
                    <a:p>
                      <a:pPr marL="0" indent="127000" algn="ctr" defTabSz="914400" rtl="0" eaLnBrk="1" fontAlgn="b" latinLnBrk="0" hangingPunct="1">
                        <a:lnSpc>
                          <a:spcPts val="2200"/>
                        </a:lnSpc>
                        <a:spcAft>
                          <a:spcPts val="0"/>
                        </a:spcAft>
                      </a:pPr>
                      <a:r>
                        <a:rPr lang="en-US" altLang="zh-CN" sz="1200" kern="0" dirty="0">
                          <a:solidFill>
                            <a:schemeClr val="tx1"/>
                          </a:solidFill>
                          <a:effectLst/>
                          <a:latin typeface="+mn-lt"/>
                          <a:ea typeface="+mn-ea"/>
                          <a:cs typeface="+mn-cs"/>
                        </a:rPr>
                        <a:t>2008</a:t>
                      </a:r>
                      <a:endParaRPr lang="zh-CN"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1.46</a:t>
                      </a:r>
                    </a:p>
                  </a:txBody>
                  <a:tcPr marL="12700" marR="12700" marT="12700" marB="0" anchor="b"/>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1.85</a:t>
                      </a:r>
                    </a:p>
                  </a:txBody>
                  <a:tcPr marL="12700" marR="12700" marT="12700" marB="0" anchor="b"/>
                </a:tc>
                <a:tc>
                  <a:txBody>
                    <a:bodyPr/>
                    <a:lstStyle/>
                    <a:p>
                      <a:pPr marL="0" indent="127000" algn="ctr" defTabSz="914400" rtl="0" eaLnBrk="1" fontAlgn="b" latinLnBrk="0" hangingPunct="1">
                        <a:lnSpc>
                          <a:spcPts val="2200"/>
                        </a:lnSpc>
                        <a:spcAft>
                          <a:spcPts val="0"/>
                        </a:spcAft>
                      </a:pPr>
                      <a:r>
                        <a:rPr lang="hr-HR" sz="1200" kern="0" dirty="0">
                          <a:solidFill>
                            <a:schemeClr val="tx1"/>
                          </a:solidFill>
                          <a:effectLst/>
                          <a:latin typeface="+mn-lt"/>
                          <a:ea typeface="+mn-ea"/>
                          <a:cs typeface="+mn-cs"/>
                        </a:rPr>
                        <a:t>2.03</a:t>
                      </a:r>
                    </a:p>
                  </a:txBody>
                  <a:tcPr marL="12700" marR="12700" marT="12700" marB="0" anchor="b"/>
                </a:tc>
                <a:tc>
                  <a:txBody>
                    <a:bodyPr/>
                    <a:lstStyle/>
                    <a:p>
                      <a:pPr marL="0" indent="127000" algn="ctr" defTabSz="914400" rtl="0" eaLnBrk="1" fontAlgn="b" latinLnBrk="0" hangingPunct="1">
                        <a:lnSpc>
                          <a:spcPts val="2200"/>
                        </a:lnSpc>
                        <a:spcAft>
                          <a:spcPts val="0"/>
                        </a:spcAft>
                      </a:pPr>
                      <a:r>
                        <a:rPr lang="is-IS" sz="1200" kern="0" dirty="0">
                          <a:solidFill>
                            <a:schemeClr val="tx1"/>
                          </a:solidFill>
                          <a:effectLst/>
                          <a:latin typeface="+mn-lt"/>
                          <a:ea typeface="+mn-ea"/>
                          <a:cs typeface="+mn-cs"/>
                        </a:rPr>
                        <a:t>1200.29</a:t>
                      </a:r>
                    </a:p>
                  </a:txBody>
                  <a:tcPr marL="12700" marR="12700" marT="12700" marB="0" anchor="b"/>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3081.01</a:t>
                      </a:r>
                    </a:p>
                  </a:txBody>
                  <a:tcPr marL="12700" marR="12700" marT="12700" marB="0" anchor="b"/>
                </a:tc>
                <a:tc>
                  <a:txBody>
                    <a:bodyPr/>
                    <a:lstStyle/>
                    <a:p>
                      <a:pPr marL="0" indent="127000" algn="ctr" defTabSz="914400" rtl="0" eaLnBrk="1" fontAlgn="b" latinLnBrk="0" hangingPunct="1">
                        <a:lnSpc>
                          <a:spcPts val="2200"/>
                        </a:lnSpc>
                        <a:spcAft>
                          <a:spcPts val="0"/>
                        </a:spcAft>
                      </a:pPr>
                      <a:endParaRPr lang="tr-TR" sz="1200" kern="0" dirty="0">
                        <a:solidFill>
                          <a:schemeClr val="tx1"/>
                        </a:solidFill>
                        <a:effectLst/>
                        <a:latin typeface="+mn-lt"/>
                        <a:ea typeface="+mn-ea"/>
                        <a:cs typeface="+mn-cs"/>
                      </a:endParaRPr>
                    </a:p>
                  </a:txBody>
                  <a:tcPr marL="12700" marR="12700" marT="12700" marB="0" anchor="b"/>
                </a:tc>
                <a:extLst>
                  <a:ext uri="{0D108BD9-81ED-4DB2-BD59-A6C34878D82A}">
                    <a16:rowId xmlns:a16="http://schemas.microsoft.com/office/drawing/2014/main" xmlns="" val="10004"/>
                  </a:ext>
                </a:extLst>
              </a:tr>
              <a:tr h="434034">
                <a:tc>
                  <a:txBody>
                    <a:bodyPr/>
                    <a:lstStyle/>
                    <a:p>
                      <a:pPr marL="0" indent="127000" algn="ctr" defTabSz="914400" rtl="0" eaLnBrk="1" fontAlgn="b" latinLnBrk="0" hangingPunct="1">
                        <a:lnSpc>
                          <a:spcPts val="2200"/>
                        </a:lnSpc>
                        <a:spcAft>
                          <a:spcPts val="0"/>
                        </a:spcAft>
                      </a:pPr>
                      <a:r>
                        <a:rPr lang="en-US" sz="1200" kern="0" dirty="0">
                          <a:solidFill>
                            <a:schemeClr val="tx1"/>
                          </a:solidFill>
                          <a:effectLst/>
                          <a:latin typeface="+mn-lt"/>
                          <a:ea typeface="+mn-ea"/>
                          <a:cs typeface="+mn-cs"/>
                        </a:rPr>
                        <a:t>2010</a:t>
                      </a:r>
                      <a:endParaRPr lang="zh-CN"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1.73</a:t>
                      </a:r>
                    </a:p>
                  </a:txBody>
                  <a:tcPr marL="12700" marR="12700" marT="12700" marB="0" anchor="b"/>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1.93</a:t>
                      </a:r>
                    </a:p>
                  </a:txBody>
                  <a:tcPr marL="12700" marR="12700" marT="12700" marB="0" anchor="b"/>
                </a:tc>
                <a:tc>
                  <a:txBody>
                    <a:bodyPr/>
                    <a:lstStyle/>
                    <a:p>
                      <a:pPr marL="0" indent="127000" algn="ctr" defTabSz="914400" rtl="0" eaLnBrk="1" fontAlgn="b" latinLnBrk="0" hangingPunct="1">
                        <a:lnSpc>
                          <a:spcPts val="2200"/>
                        </a:lnSpc>
                        <a:spcAft>
                          <a:spcPts val="0"/>
                        </a:spcAft>
                      </a:pPr>
                      <a:r>
                        <a:rPr lang="hr-HR" sz="1200" kern="0" dirty="0">
                          <a:solidFill>
                            <a:schemeClr val="tx1"/>
                          </a:solidFill>
                          <a:effectLst/>
                          <a:latin typeface="+mn-lt"/>
                          <a:ea typeface="+mn-ea"/>
                          <a:cs typeface="+mn-cs"/>
                        </a:rPr>
                        <a:t>2.06</a:t>
                      </a:r>
                    </a:p>
                  </a:txBody>
                  <a:tcPr marL="12700" marR="12700" marT="12700" marB="0" anchor="b"/>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902.96</a:t>
                      </a:r>
                    </a:p>
                  </a:txBody>
                  <a:tcPr marL="12700" marR="12700" marT="12700" marB="0" anchor="b"/>
                </a:tc>
                <a:tc>
                  <a:txBody>
                    <a:bodyPr/>
                    <a:lstStyle/>
                    <a:p>
                      <a:pPr marL="0" indent="127000" algn="ctr" defTabSz="914400" rtl="0" eaLnBrk="1" fontAlgn="b" latinLnBrk="0" hangingPunct="1">
                        <a:lnSpc>
                          <a:spcPts val="2200"/>
                        </a:lnSpc>
                        <a:spcAft>
                          <a:spcPts val="0"/>
                        </a:spcAft>
                      </a:pPr>
                      <a:r>
                        <a:rPr lang="nb-NO" sz="1200" kern="0" dirty="0">
                          <a:solidFill>
                            <a:schemeClr val="tx1"/>
                          </a:solidFill>
                          <a:effectLst/>
                          <a:latin typeface="+mn-lt"/>
                          <a:ea typeface="+mn-ea"/>
                          <a:cs typeface="+mn-cs"/>
                        </a:rPr>
                        <a:t>3221.52</a:t>
                      </a:r>
                    </a:p>
                  </a:txBody>
                  <a:tcPr marL="12700" marR="12700" marT="12700" marB="0" anchor="b"/>
                </a:tc>
                <a:tc>
                  <a:txBody>
                    <a:bodyPr/>
                    <a:lstStyle/>
                    <a:p>
                      <a:pPr marL="0" indent="127000" algn="ctr" defTabSz="914400" rtl="0" eaLnBrk="1" fontAlgn="b" latinLnBrk="0" hangingPunct="1">
                        <a:lnSpc>
                          <a:spcPts val="2200"/>
                        </a:lnSpc>
                        <a:spcAft>
                          <a:spcPts val="0"/>
                        </a:spcAft>
                      </a:pPr>
                      <a:r>
                        <a:rPr lang="tr-TR" sz="1200" kern="0" dirty="0">
                          <a:solidFill>
                            <a:schemeClr val="tx1"/>
                          </a:solidFill>
                          <a:effectLst/>
                          <a:latin typeface="+mn-lt"/>
                          <a:ea typeface="+mn-ea"/>
                          <a:cs typeface="+mn-cs"/>
                        </a:rPr>
                        <a:t>1268.43</a:t>
                      </a:r>
                    </a:p>
                  </a:txBody>
                  <a:tcPr marL="12700" marR="12700" marT="12700" marB="0" anchor="b"/>
                </a:tc>
                <a:extLst>
                  <a:ext uri="{0D108BD9-81ED-4DB2-BD59-A6C34878D82A}">
                    <a16:rowId xmlns:a16="http://schemas.microsoft.com/office/drawing/2014/main" xmlns="" val="2438119796"/>
                  </a:ext>
                </a:extLst>
              </a:tr>
              <a:tr h="434034">
                <a:tc>
                  <a:txBody>
                    <a:bodyPr/>
                    <a:lstStyle/>
                    <a:p>
                      <a:pPr marL="0" indent="127000" algn="ctr" defTabSz="914400" rtl="0" eaLnBrk="1" fontAlgn="b" latinLnBrk="0" hangingPunct="1">
                        <a:lnSpc>
                          <a:spcPts val="2200"/>
                        </a:lnSpc>
                        <a:spcAft>
                          <a:spcPts val="0"/>
                        </a:spcAft>
                      </a:pPr>
                      <a:r>
                        <a:rPr lang="en-US" sz="1200" kern="0" dirty="0">
                          <a:solidFill>
                            <a:schemeClr val="tx1"/>
                          </a:solidFill>
                          <a:effectLst/>
                          <a:latin typeface="+mn-lt"/>
                          <a:ea typeface="+mn-ea"/>
                          <a:cs typeface="+mn-cs"/>
                        </a:rPr>
                        <a:t>2012</a:t>
                      </a:r>
                      <a:endParaRPr lang="zh-CN"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fontAlgn="b" latinLnBrk="0" hangingPunct="1">
                        <a:lnSpc>
                          <a:spcPts val="2200"/>
                        </a:lnSpc>
                        <a:spcAft>
                          <a:spcPts val="0"/>
                        </a:spcAft>
                      </a:pPr>
                      <a:r>
                        <a:rPr lang="nb-NO" sz="1200" kern="0">
                          <a:solidFill>
                            <a:schemeClr val="tx1"/>
                          </a:solidFill>
                          <a:effectLst/>
                          <a:latin typeface="+mn-lt"/>
                          <a:ea typeface="+mn-ea"/>
                          <a:cs typeface="+mn-cs"/>
                        </a:rPr>
                        <a:t>1.93</a:t>
                      </a:r>
                    </a:p>
                  </a:txBody>
                  <a:tcPr marL="12700" marR="12700" marT="12700" marB="0" anchor="b"/>
                </a:tc>
                <a:tc>
                  <a:txBody>
                    <a:bodyPr/>
                    <a:lstStyle/>
                    <a:p>
                      <a:pPr marL="0" indent="127000" algn="ctr" defTabSz="914400" rtl="0" eaLnBrk="1" fontAlgn="b" latinLnBrk="0" hangingPunct="1">
                        <a:lnSpc>
                          <a:spcPts val="2200"/>
                        </a:lnSpc>
                        <a:spcAft>
                          <a:spcPts val="0"/>
                        </a:spcAft>
                      </a:pPr>
                      <a:r>
                        <a:rPr lang="hr-HR" sz="1200" kern="0" dirty="0">
                          <a:solidFill>
                            <a:schemeClr val="tx1"/>
                          </a:solidFill>
                          <a:effectLst/>
                          <a:latin typeface="+mn-lt"/>
                          <a:ea typeface="+mn-ea"/>
                          <a:cs typeface="+mn-cs"/>
                        </a:rPr>
                        <a:t>2.01</a:t>
                      </a:r>
                    </a:p>
                  </a:txBody>
                  <a:tcPr marL="12700" marR="12700" marT="12700" marB="0" anchor="b"/>
                </a:tc>
                <a:tc>
                  <a:txBody>
                    <a:bodyPr/>
                    <a:lstStyle/>
                    <a:p>
                      <a:pPr marL="0" indent="127000" algn="ctr" defTabSz="914400" rtl="0" eaLnBrk="1" fontAlgn="b" latinLnBrk="0" hangingPunct="1">
                        <a:lnSpc>
                          <a:spcPts val="2200"/>
                        </a:lnSpc>
                        <a:spcAft>
                          <a:spcPts val="0"/>
                        </a:spcAft>
                      </a:pPr>
                      <a:r>
                        <a:rPr lang="hr-HR" sz="1200" kern="0" dirty="0">
                          <a:solidFill>
                            <a:schemeClr val="tx1"/>
                          </a:solidFill>
                          <a:effectLst/>
                          <a:latin typeface="+mn-lt"/>
                          <a:ea typeface="+mn-ea"/>
                          <a:cs typeface="+mn-cs"/>
                        </a:rPr>
                        <a:t>2.17</a:t>
                      </a:r>
                    </a:p>
                  </a:txBody>
                  <a:tcPr marL="12700" marR="12700" marT="12700" marB="0" anchor="b"/>
                </a:tc>
                <a:tc>
                  <a:txBody>
                    <a:bodyPr/>
                    <a:lstStyle/>
                    <a:p>
                      <a:pPr marL="0" indent="127000" algn="ctr" defTabSz="914400" rtl="0" eaLnBrk="1" fontAlgn="b" latinLnBrk="0" hangingPunct="1">
                        <a:lnSpc>
                          <a:spcPts val="2200"/>
                        </a:lnSpc>
                        <a:spcAft>
                          <a:spcPts val="0"/>
                        </a:spcAft>
                      </a:pPr>
                      <a:r>
                        <a:rPr lang="nb-NO" sz="1200" kern="0">
                          <a:solidFill>
                            <a:schemeClr val="tx1"/>
                          </a:solidFill>
                          <a:effectLst/>
                          <a:latin typeface="+mn-lt"/>
                          <a:ea typeface="+mn-ea"/>
                          <a:cs typeface="+mn-cs"/>
                        </a:rPr>
                        <a:t>1035.88</a:t>
                      </a:r>
                    </a:p>
                  </a:txBody>
                  <a:tcPr marL="12700" marR="12700" marT="12700" marB="0" anchor="b"/>
                </a:tc>
                <a:tc>
                  <a:txBody>
                    <a:bodyPr/>
                    <a:lstStyle/>
                    <a:p>
                      <a:pPr marL="0" indent="127000" algn="ctr" defTabSz="914400" rtl="0" eaLnBrk="1" fontAlgn="b" latinLnBrk="0" hangingPunct="1">
                        <a:lnSpc>
                          <a:spcPts val="2200"/>
                        </a:lnSpc>
                        <a:spcAft>
                          <a:spcPts val="0"/>
                        </a:spcAft>
                      </a:pPr>
                      <a:r>
                        <a:rPr lang="hr-HR" sz="1200" kern="0">
                          <a:solidFill>
                            <a:schemeClr val="tx1"/>
                          </a:solidFill>
                          <a:effectLst/>
                          <a:latin typeface="+mn-lt"/>
                          <a:ea typeface="+mn-ea"/>
                          <a:cs typeface="+mn-cs"/>
                        </a:rPr>
                        <a:t>3336.22</a:t>
                      </a:r>
                    </a:p>
                  </a:txBody>
                  <a:tcPr marL="12700" marR="12700" marT="12700" marB="0" anchor="b"/>
                </a:tc>
                <a:tc>
                  <a:txBody>
                    <a:bodyPr/>
                    <a:lstStyle/>
                    <a:p>
                      <a:pPr marL="0" indent="127000" algn="ctr" defTabSz="914400" rtl="0" eaLnBrk="1" fontAlgn="b" latinLnBrk="0" hangingPunct="1">
                        <a:lnSpc>
                          <a:spcPts val="2200"/>
                        </a:lnSpc>
                        <a:spcAft>
                          <a:spcPts val="0"/>
                        </a:spcAft>
                      </a:pPr>
                      <a:endParaRPr lang="zh-CN" altLang="en-US" sz="1200" kern="0" dirty="0">
                        <a:solidFill>
                          <a:schemeClr val="tx1"/>
                        </a:solidFill>
                        <a:effectLst/>
                        <a:latin typeface="+mn-lt"/>
                        <a:ea typeface="+mn-ea"/>
                        <a:cs typeface="+mn-cs"/>
                      </a:endParaRPr>
                    </a:p>
                  </a:txBody>
                  <a:tcPr marL="12700" marR="12700" marT="12700" marB="0" anchor="b"/>
                </a:tc>
                <a:extLst>
                  <a:ext uri="{0D108BD9-81ED-4DB2-BD59-A6C34878D82A}">
                    <a16:rowId xmlns:a16="http://schemas.microsoft.com/office/drawing/2014/main" xmlns="" val="2961131187"/>
                  </a:ext>
                </a:extLst>
              </a:tr>
              <a:tr h="434034">
                <a:tc>
                  <a:txBody>
                    <a:bodyPr/>
                    <a:lstStyle/>
                    <a:p>
                      <a:pPr indent="127000" algn="ctr">
                        <a:lnSpc>
                          <a:spcPts val="2200"/>
                        </a:lnSpc>
                        <a:spcAft>
                          <a:spcPts val="0"/>
                        </a:spcAft>
                      </a:pPr>
                      <a:r>
                        <a:rPr lang="en-US" sz="1200" kern="0" dirty="0">
                          <a:effectLst/>
                        </a:rPr>
                        <a:t>2015</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8301" marR="48301" marT="0" marB="0" anchor="ctr"/>
                </a:tc>
                <a:tc>
                  <a:txBody>
                    <a:bodyPr/>
                    <a:lstStyle/>
                    <a:p>
                      <a:pPr marL="0" indent="127000" algn="ctr" defTabSz="914400" rtl="0" eaLnBrk="1" latinLnBrk="0" hangingPunct="1">
                        <a:lnSpc>
                          <a:spcPts val="2200"/>
                        </a:lnSpc>
                        <a:spcAft>
                          <a:spcPts val="0"/>
                        </a:spcAft>
                      </a:pPr>
                      <a:r>
                        <a:rPr lang="en-US" altLang="zh-CN" sz="1200" kern="0" dirty="0">
                          <a:solidFill>
                            <a:schemeClr val="tx1"/>
                          </a:solidFill>
                          <a:effectLst/>
                          <a:latin typeface="+mn-lt"/>
                          <a:ea typeface="+mn-ea"/>
                          <a:cs typeface="+mn-cs"/>
                        </a:rPr>
                        <a:t>2.10</a:t>
                      </a:r>
                      <a:endParaRPr lang="zh-CN" altLang="en-US"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latinLnBrk="0" hangingPunct="1">
                        <a:lnSpc>
                          <a:spcPts val="2200"/>
                        </a:lnSpc>
                        <a:spcAft>
                          <a:spcPts val="0"/>
                        </a:spcAft>
                      </a:pPr>
                      <a:endParaRPr lang="zh-CN" altLang="en-US" sz="1200" kern="0">
                        <a:solidFill>
                          <a:schemeClr val="tx1"/>
                        </a:solidFill>
                        <a:effectLst/>
                        <a:latin typeface="+mn-lt"/>
                        <a:ea typeface="+mn-ea"/>
                        <a:cs typeface="+mn-cs"/>
                      </a:endParaRPr>
                    </a:p>
                  </a:txBody>
                  <a:tcPr marL="48301" marR="48301" marT="0" marB="0" anchor="ctr"/>
                </a:tc>
                <a:tc>
                  <a:txBody>
                    <a:bodyPr/>
                    <a:lstStyle/>
                    <a:p>
                      <a:pPr marL="0" indent="127000" algn="ctr" defTabSz="914400" rtl="0" eaLnBrk="1" latinLnBrk="0" hangingPunct="1">
                        <a:lnSpc>
                          <a:spcPts val="2200"/>
                        </a:lnSpc>
                        <a:spcAft>
                          <a:spcPts val="0"/>
                        </a:spcAft>
                      </a:pPr>
                      <a:endParaRPr lang="zh-CN" altLang="en-US"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fontAlgn="b" latinLnBrk="0" hangingPunct="1">
                        <a:lnSpc>
                          <a:spcPts val="2200"/>
                        </a:lnSpc>
                        <a:spcAft>
                          <a:spcPts val="0"/>
                        </a:spcAft>
                      </a:pPr>
                      <a:endParaRPr lang="zh-CN" altLang="en-US" sz="1200" kern="0">
                        <a:solidFill>
                          <a:schemeClr val="tx1"/>
                        </a:solidFill>
                        <a:effectLst/>
                        <a:latin typeface="+mn-lt"/>
                        <a:ea typeface="+mn-ea"/>
                        <a:cs typeface="+mn-cs"/>
                      </a:endParaRPr>
                    </a:p>
                  </a:txBody>
                  <a:tcPr marL="48301" marR="48301" marT="0" marB="0" anchor="ctr"/>
                </a:tc>
                <a:tc>
                  <a:txBody>
                    <a:bodyPr/>
                    <a:lstStyle/>
                    <a:p>
                      <a:pPr marL="0" indent="127000" algn="ctr" defTabSz="914400" rtl="0" eaLnBrk="1" fontAlgn="b" latinLnBrk="0" hangingPunct="1">
                        <a:lnSpc>
                          <a:spcPts val="2200"/>
                        </a:lnSpc>
                        <a:spcAft>
                          <a:spcPts val="0"/>
                        </a:spcAft>
                      </a:pPr>
                      <a:endParaRPr lang="zh-CN" altLang="en-US" sz="1200" kern="0" dirty="0">
                        <a:solidFill>
                          <a:schemeClr val="tx1"/>
                        </a:solidFill>
                        <a:effectLst/>
                        <a:latin typeface="+mn-lt"/>
                        <a:ea typeface="+mn-ea"/>
                        <a:cs typeface="+mn-cs"/>
                      </a:endParaRPr>
                    </a:p>
                  </a:txBody>
                  <a:tcPr marL="48301" marR="48301" marT="0" marB="0" anchor="ctr"/>
                </a:tc>
                <a:tc>
                  <a:txBody>
                    <a:bodyPr/>
                    <a:lstStyle/>
                    <a:p>
                      <a:pPr marL="0" indent="127000" algn="ctr" defTabSz="914400" rtl="0" eaLnBrk="1" fontAlgn="b" latinLnBrk="0" hangingPunct="1">
                        <a:lnSpc>
                          <a:spcPts val="2200"/>
                        </a:lnSpc>
                        <a:spcAft>
                          <a:spcPts val="0"/>
                        </a:spcAft>
                      </a:pPr>
                      <a:endParaRPr lang="zh-CN" altLang="en-US" sz="1200" kern="0" dirty="0">
                        <a:solidFill>
                          <a:schemeClr val="tx1"/>
                        </a:solidFill>
                        <a:effectLst/>
                        <a:latin typeface="+mn-lt"/>
                        <a:ea typeface="+mn-ea"/>
                        <a:cs typeface="+mn-cs"/>
                      </a:endParaRPr>
                    </a:p>
                  </a:txBody>
                  <a:tcPr marL="48301" marR="48301" marT="0" marB="0" anchor="ctr"/>
                </a:tc>
                <a:extLst>
                  <a:ext uri="{0D108BD9-81ED-4DB2-BD59-A6C34878D82A}">
                    <a16:rowId xmlns:a16="http://schemas.microsoft.com/office/drawing/2014/main" xmlns="" val="3175447097"/>
                  </a:ext>
                </a:extLst>
              </a:tr>
            </a:tbl>
          </a:graphicData>
        </a:graphic>
      </p:graphicFrame>
    </p:spTree>
    <p:extLst>
      <p:ext uri="{BB962C8B-B14F-4D97-AF65-F5344CB8AC3E}">
        <p14:creationId xmlns:p14="http://schemas.microsoft.com/office/powerpoint/2010/main" val="1776707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680688" y="762070"/>
            <a:ext cx="6463312" cy="609584"/>
          </a:xfrm>
        </p:spPr>
        <p:txBody>
          <a:bodyPr/>
          <a:lstStyle/>
          <a:p>
            <a:pPr lvl="0"/>
            <a:r>
              <a:rPr lang="zh-CN" altLang="zh-CN" sz="2000" dirty="0">
                <a:solidFill>
                  <a:schemeClr val="tx1"/>
                </a:solidFill>
                <a:latin typeface="+mn-ea"/>
                <a:ea typeface="+mn-ea"/>
                <a:cs typeface="Times New Roman" pitchFamily="18" charset="0"/>
              </a:rPr>
              <a:t>中国出国留学、学成归国、外国来华留学情况</a:t>
            </a:r>
            <a:r>
              <a:rPr lang="en-US" altLang="zh-CN" sz="2000" dirty="0">
                <a:solidFill>
                  <a:schemeClr val="tx1"/>
                </a:solidFill>
                <a:latin typeface="+mn-ea"/>
                <a:ea typeface="+mn-ea"/>
                <a:cs typeface="Times New Roman" pitchFamily="18" charset="0"/>
              </a:rPr>
              <a:t/>
            </a:r>
            <a:br>
              <a:rPr lang="en-US" altLang="zh-CN" sz="2000" dirty="0">
                <a:solidFill>
                  <a:schemeClr val="tx1"/>
                </a:solidFill>
                <a:latin typeface="+mn-ea"/>
                <a:ea typeface="+mn-ea"/>
                <a:cs typeface="Times New Roman" pitchFamily="18" charset="0"/>
              </a:rPr>
            </a:br>
            <a:r>
              <a:rPr lang="en-US" altLang="zh-CN" sz="2000" dirty="0">
                <a:solidFill>
                  <a:schemeClr val="tx1"/>
                </a:solidFill>
                <a:latin typeface="Arial" panose="020B0604020202020204" pitchFamily="34" charset="0"/>
                <a:ea typeface="+mn-ea"/>
                <a:cs typeface="Arial" panose="020B0604020202020204" pitchFamily="34" charset="0"/>
              </a:rPr>
              <a:t>China students studying abroad and then returning back; foreign students coming to China studying</a:t>
            </a:r>
            <a:br>
              <a:rPr lang="en-US" altLang="zh-CN" sz="2000" dirty="0">
                <a:solidFill>
                  <a:schemeClr val="tx1"/>
                </a:solidFill>
                <a:latin typeface="Arial" panose="020B0604020202020204" pitchFamily="34" charset="0"/>
                <a:ea typeface="+mn-ea"/>
                <a:cs typeface="Arial" panose="020B0604020202020204" pitchFamily="34" charset="0"/>
              </a:rPr>
            </a:br>
            <a:r>
              <a:rPr lang="zh-CN" altLang="en-US" sz="2000" dirty="0">
                <a:solidFill>
                  <a:schemeClr val="tx1"/>
                </a:solidFill>
                <a:latin typeface="Arial" panose="020B0604020202020204" pitchFamily="34" charset="0"/>
                <a:ea typeface="+mn-ea"/>
                <a:cs typeface="Arial" panose="020B0604020202020204" pitchFamily="34" charset="0"/>
              </a:rPr>
              <a:t>（</a:t>
            </a:r>
            <a:r>
              <a:rPr lang="en-US" altLang="zh-CN" sz="2000" dirty="0">
                <a:solidFill>
                  <a:schemeClr val="tx1"/>
                </a:solidFill>
                <a:latin typeface="Arial" panose="020B0604020202020204" pitchFamily="34" charset="0"/>
                <a:ea typeface="+mn-ea"/>
                <a:cs typeface="Arial" panose="020B0604020202020204" pitchFamily="34" charset="0"/>
              </a:rPr>
              <a:t>2009-2015</a:t>
            </a:r>
            <a:r>
              <a:rPr lang="zh-CN" altLang="en-US" sz="2000" dirty="0">
                <a:solidFill>
                  <a:schemeClr val="tx1"/>
                </a:solidFill>
                <a:latin typeface="Arial" panose="020B0604020202020204" pitchFamily="34" charset="0"/>
                <a:ea typeface="+mn-ea"/>
                <a:cs typeface="Arial" panose="020B0604020202020204" pitchFamily="34" charset="0"/>
              </a:rPr>
              <a:t>）</a:t>
            </a:r>
            <a:r>
              <a:rPr lang="zh-CN" altLang="en-US" sz="1200" dirty="0">
                <a:solidFill>
                  <a:schemeClr val="tx1"/>
                </a:solidFill>
                <a:latin typeface="Arial" pitchFamily="34" charset="0"/>
                <a:ea typeface="宋体" pitchFamily="2" charset="-122"/>
                <a:cs typeface="宋体" pitchFamily="2" charset="-122"/>
              </a:rPr>
              <a:t/>
            </a:r>
            <a:br>
              <a:rPr lang="zh-CN" altLang="en-US" sz="1200" dirty="0">
                <a:solidFill>
                  <a:schemeClr val="tx1"/>
                </a:solidFill>
                <a:latin typeface="Arial" pitchFamily="34" charset="0"/>
                <a:ea typeface="宋体" pitchFamily="2" charset="-122"/>
                <a:cs typeface="宋体" pitchFamily="2" charset="-122"/>
              </a:rPr>
            </a:br>
            <a:endParaRPr lang="zh-CN" altLang="en-US" dirty="0"/>
          </a:p>
        </p:txBody>
      </p:sp>
      <p:sp>
        <p:nvSpPr>
          <p:cNvPr id="6" name="矩形 5"/>
          <p:cNvSpPr/>
          <p:nvPr/>
        </p:nvSpPr>
        <p:spPr>
          <a:xfrm>
            <a:off x="398010" y="5867336"/>
            <a:ext cx="8229384" cy="523220"/>
          </a:xfrm>
          <a:prstGeom prst="rect">
            <a:avLst/>
          </a:prstGeom>
        </p:spPr>
        <p:txBody>
          <a:bodyPr wrap="square">
            <a:spAutoFit/>
          </a:bodyPr>
          <a:lstStyle/>
          <a:p>
            <a:pPr lvl="0" indent="266700">
              <a:tabLst>
                <a:tab pos="539750" algn="l"/>
                <a:tab pos="3924300" algn="l"/>
              </a:tabLst>
            </a:pPr>
            <a:r>
              <a:rPr lang="zh-CN" altLang="en-US" sz="1400" dirty="0">
                <a:solidFill>
                  <a:srgbClr val="000000"/>
                </a:solidFill>
                <a:latin typeface="Calibri" pitchFamily="34" charset="0"/>
                <a:cs typeface="宋体" pitchFamily="2" charset="-122"/>
              </a:rPr>
              <a:t>数据来源：国家统计局编：</a:t>
            </a:r>
            <a:r>
              <a:rPr lang="en-US" altLang="zh-CN" sz="1400" dirty="0">
                <a:solidFill>
                  <a:srgbClr val="000000"/>
                </a:solidFill>
                <a:latin typeface="Calibri" pitchFamily="34" charset="0"/>
                <a:cs typeface="宋体" pitchFamily="2" charset="-122"/>
              </a:rPr>
              <a:t>《</a:t>
            </a:r>
            <a:r>
              <a:rPr lang="zh-CN" altLang="en-US" sz="1400" dirty="0">
                <a:solidFill>
                  <a:srgbClr val="000000"/>
                </a:solidFill>
                <a:latin typeface="Calibri" pitchFamily="34" charset="0"/>
                <a:cs typeface="宋体" pitchFamily="2" charset="-122"/>
              </a:rPr>
              <a:t>中国统计</a:t>
            </a:r>
            <a:r>
              <a:rPr lang="zh-CN" altLang="en-US" sz="1400" dirty="0">
                <a:solidFill>
                  <a:srgbClr val="000000"/>
                </a:solidFill>
                <a:latin typeface="Times New Roman" pitchFamily="18" charset="0"/>
                <a:cs typeface="Times New Roman" pitchFamily="18" charset="0"/>
              </a:rPr>
              <a:t>摘要</a:t>
            </a:r>
            <a:r>
              <a:rPr lang="en-US" altLang="zh-CN" sz="1400" dirty="0">
                <a:solidFill>
                  <a:srgbClr val="000000"/>
                </a:solidFill>
                <a:latin typeface="Calibri" pitchFamily="34" charset="0"/>
                <a:ea typeface="Times New Roman" pitchFamily="18" charset="0"/>
                <a:cs typeface="Times New Roman" pitchFamily="18" charset="0"/>
              </a:rPr>
              <a:t>2015</a:t>
            </a:r>
            <a:r>
              <a:rPr lang="en-US" altLang="zh-CN" sz="1400" dirty="0">
                <a:solidFill>
                  <a:srgbClr val="000000"/>
                </a:solidFill>
                <a:latin typeface="Calibri" pitchFamily="34" charset="0"/>
                <a:cs typeface="宋体" pitchFamily="2" charset="-122"/>
              </a:rPr>
              <a:t>》</a:t>
            </a:r>
            <a:r>
              <a:rPr lang="zh-CN" altLang="en-US" sz="1400" dirty="0">
                <a:solidFill>
                  <a:srgbClr val="000000"/>
                </a:solidFill>
                <a:latin typeface="Times New Roman" pitchFamily="18" charset="0"/>
                <a:cs typeface="Times New Roman" pitchFamily="18" charset="0"/>
              </a:rPr>
              <a:t>，北京，中国统计出版社</a:t>
            </a:r>
            <a:r>
              <a:rPr lang="en-US" altLang="zh-CN" sz="1400" dirty="0">
                <a:solidFill>
                  <a:srgbClr val="000000"/>
                </a:solidFill>
                <a:latin typeface="Times New Roman" pitchFamily="18" charset="0"/>
                <a:cs typeface="Times New Roman" pitchFamily="18" charset="0"/>
              </a:rPr>
              <a:t>2015</a:t>
            </a:r>
            <a:r>
              <a:rPr lang="zh-CN" altLang="en-US" sz="1400" dirty="0">
                <a:solidFill>
                  <a:srgbClr val="000000"/>
                </a:solidFill>
                <a:latin typeface="Times New Roman" pitchFamily="18" charset="0"/>
                <a:cs typeface="Times New Roman" pitchFamily="18" charset="0"/>
              </a:rPr>
              <a:t>年版，第</a:t>
            </a:r>
            <a:r>
              <a:rPr lang="en-US" altLang="zh-CN" sz="1400" dirty="0">
                <a:solidFill>
                  <a:srgbClr val="000000"/>
                </a:solidFill>
                <a:latin typeface="Times New Roman" pitchFamily="18" charset="0"/>
                <a:cs typeface="Times New Roman" pitchFamily="18" charset="0"/>
              </a:rPr>
              <a:t>154</a:t>
            </a:r>
            <a:r>
              <a:rPr lang="zh-CN" altLang="en-US" sz="1400" dirty="0">
                <a:solidFill>
                  <a:srgbClr val="000000"/>
                </a:solidFill>
                <a:latin typeface="Times New Roman" pitchFamily="18" charset="0"/>
                <a:cs typeface="Times New Roman" pitchFamily="18" charset="0"/>
              </a:rPr>
              <a:t>页；</a:t>
            </a:r>
            <a:r>
              <a:rPr lang="en-US" altLang="zh-CN" sz="1400" dirty="0">
                <a:solidFill>
                  <a:srgbClr val="000000"/>
                </a:solidFill>
                <a:latin typeface="Times New Roman" pitchFamily="18" charset="0"/>
                <a:cs typeface="Times New Roman" pitchFamily="18" charset="0"/>
              </a:rPr>
              <a:t>2015</a:t>
            </a:r>
            <a:r>
              <a:rPr lang="zh-CN" altLang="en-US" sz="1400" dirty="0">
                <a:solidFill>
                  <a:srgbClr val="000000"/>
                </a:solidFill>
                <a:latin typeface="Times New Roman" pitchFamily="18" charset="0"/>
                <a:cs typeface="Times New Roman" pitchFamily="18" charset="0"/>
              </a:rPr>
              <a:t>年数据系教育部提供。</a:t>
            </a:r>
            <a:endParaRPr lang="zh-CN" altLang="en-US" sz="1400" dirty="0">
              <a:latin typeface="Arial" pitchFamily="34" charset="0"/>
              <a:cs typeface="宋体" pitchFamily="2" charset="-122"/>
            </a:endParaRPr>
          </a:p>
        </p:txBody>
      </p:sp>
      <p:graphicFrame>
        <p:nvGraphicFramePr>
          <p:cNvPr id="7" name="表格 6"/>
          <p:cNvGraphicFramePr>
            <a:graphicFrameLocks noGrp="1"/>
          </p:cNvGraphicFramePr>
          <p:nvPr>
            <p:extLst>
              <p:ext uri="{D42A27DB-BD31-4B8C-83A1-F6EECF244321}">
                <p14:modId xmlns:p14="http://schemas.microsoft.com/office/powerpoint/2010/main" val="837953668"/>
              </p:ext>
            </p:extLst>
          </p:nvPr>
        </p:nvGraphicFramePr>
        <p:xfrm>
          <a:off x="699583" y="2069094"/>
          <a:ext cx="7834713" cy="3493451"/>
        </p:xfrm>
        <a:graphic>
          <a:graphicData uri="http://schemas.openxmlformats.org/drawingml/2006/table">
            <a:tbl>
              <a:tblPr>
                <a:tableStyleId>{5940675A-B579-460E-94D1-54222C63F5DA}</a:tableStyleId>
              </a:tblPr>
              <a:tblGrid>
                <a:gridCol w="731087">
                  <a:extLst>
                    <a:ext uri="{9D8B030D-6E8A-4147-A177-3AD203B41FA5}">
                      <a16:colId xmlns:a16="http://schemas.microsoft.com/office/drawing/2014/main" xmlns="" val="20000"/>
                    </a:ext>
                  </a:extLst>
                </a:gridCol>
                <a:gridCol w="1574650">
                  <a:extLst>
                    <a:ext uri="{9D8B030D-6E8A-4147-A177-3AD203B41FA5}">
                      <a16:colId xmlns:a16="http://schemas.microsoft.com/office/drawing/2014/main" xmlns="" val="20001"/>
                    </a:ext>
                  </a:extLst>
                </a:gridCol>
                <a:gridCol w="1652529">
                  <a:extLst>
                    <a:ext uri="{9D8B030D-6E8A-4147-A177-3AD203B41FA5}">
                      <a16:colId xmlns:a16="http://schemas.microsoft.com/office/drawing/2014/main" xmlns="" val="20002"/>
                    </a:ext>
                  </a:extLst>
                </a:gridCol>
                <a:gridCol w="980923">
                  <a:extLst>
                    <a:ext uri="{9D8B030D-6E8A-4147-A177-3AD203B41FA5}">
                      <a16:colId xmlns:a16="http://schemas.microsoft.com/office/drawing/2014/main" xmlns="" val="20003"/>
                    </a:ext>
                  </a:extLst>
                </a:gridCol>
                <a:gridCol w="1754968">
                  <a:extLst>
                    <a:ext uri="{9D8B030D-6E8A-4147-A177-3AD203B41FA5}">
                      <a16:colId xmlns:a16="http://schemas.microsoft.com/office/drawing/2014/main" xmlns="" val="20004"/>
                    </a:ext>
                  </a:extLst>
                </a:gridCol>
                <a:gridCol w="1140556">
                  <a:extLst>
                    <a:ext uri="{9D8B030D-6E8A-4147-A177-3AD203B41FA5}">
                      <a16:colId xmlns:a16="http://schemas.microsoft.com/office/drawing/2014/main" xmlns="" val="20005"/>
                    </a:ext>
                  </a:extLst>
                </a:gridCol>
              </a:tblGrid>
              <a:tr h="871718">
                <a:tc>
                  <a:txBody>
                    <a:bodyPr/>
                    <a:lstStyle/>
                    <a:p>
                      <a:pPr algn="ctr" rtl="0" fontAlgn="ctr"/>
                      <a:r>
                        <a:rPr lang="en-US" altLang="zh-CN" sz="1600" u="none" strike="noStrike" dirty="0">
                          <a:effectLst/>
                        </a:rPr>
                        <a:t>Year</a:t>
                      </a:r>
                      <a:endParaRPr lang="zh-CN" altLang="en-US" sz="1600" b="0" i="0" u="none" strike="noStrike" dirty="0">
                        <a:solidFill>
                          <a:srgbClr val="000000"/>
                        </a:solidFill>
                        <a:effectLst/>
                        <a:latin typeface="黑体" panose="02010609060101010101" pitchFamily="49" charset="-122"/>
                        <a:ea typeface="黑体" panose="02010609060101010101" pitchFamily="49" charset="-122"/>
                      </a:endParaRPr>
                    </a:p>
                  </a:txBody>
                  <a:tcPr marL="6350" marR="6350" marT="6350" marB="0" anchor="ctr"/>
                </a:tc>
                <a:tc>
                  <a:txBody>
                    <a:bodyPr/>
                    <a:lstStyle/>
                    <a:p>
                      <a:pPr algn="ctr" rtl="0" fontAlgn="ctr"/>
                      <a:r>
                        <a:rPr lang="en-US" altLang="zh-CN" sz="1600" u="none" strike="noStrike" dirty="0">
                          <a:effectLst/>
                        </a:rPr>
                        <a:t>Studying abroad</a:t>
                      </a:r>
                      <a:endParaRPr lang="zh-CN" altLang="en-US" sz="1600" b="0" i="0" u="none" strike="noStrike" dirty="0">
                        <a:solidFill>
                          <a:srgbClr val="000000"/>
                        </a:solidFill>
                        <a:effectLst/>
                        <a:latin typeface="黑体" panose="02010609060101010101" pitchFamily="49" charset="-122"/>
                        <a:ea typeface="黑体" panose="02010609060101010101" pitchFamily="49" charset="-122"/>
                      </a:endParaRPr>
                    </a:p>
                  </a:txBody>
                  <a:tcPr marL="6350" marR="6350" marT="6350" marB="0" anchor="ctr"/>
                </a:tc>
                <a:tc>
                  <a:txBody>
                    <a:bodyPr/>
                    <a:lstStyle/>
                    <a:p>
                      <a:pPr algn="ctr" rtl="0" fontAlgn="ctr"/>
                      <a:r>
                        <a:rPr lang="en-US" altLang="zh-CN" sz="1600" u="none" strike="noStrike" dirty="0">
                          <a:effectLst/>
                        </a:rPr>
                        <a:t>Returning back</a:t>
                      </a:r>
                      <a:r>
                        <a:rPr lang="en-US" altLang="zh-CN" sz="1600" u="none" strike="noStrike" baseline="0" dirty="0">
                          <a:effectLst/>
                        </a:rPr>
                        <a:t> with degree</a:t>
                      </a:r>
                      <a:endParaRPr lang="zh-CN" altLang="en-US" sz="1600" b="0" i="0" u="none" strike="noStrike" dirty="0">
                        <a:solidFill>
                          <a:srgbClr val="000000"/>
                        </a:solidFill>
                        <a:effectLst/>
                        <a:latin typeface="黑体" panose="02010609060101010101" pitchFamily="49" charset="-122"/>
                        <a:ea typeface="黑体" panose="02010609060101010101" pitchFamily="49" charset="-122"/>
                      </a:endParaRPr>
                    </a:p>
                  </a:txBody>
                  <a:tcPr marL="6350" marR="6350" marT="6350" marB="0" anchor="ctr"/>
                </a:tc>
                <a:tc>
                  <a:txBody>
                    <a:bodyPr/>
                    <a:lstStyle/>
                    <a:p>
                      <a:pPr algn="ctr" rtl="0" fontAlgn="ctr"/>
                      <a:r>
                        <a:rPr lang="en-US" altLang="zh-CN" sz="1600" u="none" strike="noStrike" dirty="0">
                          <a:effectLst/>
                        </a:rPr>
                        <a:t>Returnees’ proportion</a:t>
                      </a:r>
                      <a:r>
                        <a:rPr lang="zh-CN" altLang="en-US" sz="1600" u="none" strike="noStrike" dirty="0">
                          <a:effectLst/>
                        </a:rPr>
                        <a:t>（</a:t>
                      </a:r>
                      <a:r>
                        <a:rPr lang="en-US" altLang="zh-CN" sz="1600" u="none" strike="noStrike" dirty="0">
                          <a:effectLst/>
                        </a:rPr>
                        <a:t>%</a:t>
                      </a:r>
                      <a:r>
                        <a:rPr lang="zh-CN" altLang="en-US" sz="1600" u="none" strike="noStrike" dirty="0">
                          <a:effectLst/>
                        </a:rPr>
                        <a:t>）</a:t>
                      </a:r>
                      <a:endParaRPr lang="zh-CN" altLang="en-US" sz="1600" b="0" i="0" u="none" strike="noStrike" dirty="0">
                        <a:solidFill>
                          <a:srgbClr val="000000"/>
                        </a:solidFill>
                        <a:effectLst/>
                        <a:latin typeface="黑体" panose="02010609060101010101" pitchFamily="49" charset="-122"/>
                        <a:ea typeface="黑体" panose="02010609060101010101" pitchFamily="49" charset="-122"/>
                      </a:endParaRPr>
                    </a:p>
                  </a:txBody>
                  <a:tcPr marL="6350" marR="6350" marT="6350" marB="0" anchor="ctr"/>
                </a:tc>
                <a:tc>
                  <a:txBody>
                    <a:bodyPr/>
                    <a:lstStyle/>
                    <a:p>
                      <a:pPr algn="ctr" rtl="0" fontAlgn="ctr"/>
                      <a:r>
                        <a:rPr lang="en-US" altLang="zh-CN" sz="1600" u="none" strike="noStrike" dirty="0">
                          <a:effectLst/>
                        </a:rPr>
                        <a:t>Foreign students coming to China</a:t>
                      </a:r>
                      <a:endParaRPr lang="zh-CN" altLang="en-US" sz="1600" b="0" i="0" u="none" strike="noStrike" dirty="0">
                        <a:solidFill>
                          <a:srgbClr val="000000"/>
                        </a:solidFill>
                        <a:effectLst/>
                        <a:latin typeface="黑体" panose="02010609060101010101" pitchFamily="49" charset="-122"/>
                        <a:ea typeface="黑体" panose="02010609060101010101" pitchFamily="49" charset="-122"/>
                      </a:endParaRPr>
                    </a:p>
                  </a:txBody>
                  <a:tcPr marL="6350" marR="6350" marT="6350" marB="0" anchor="ctr"/>
                </a:tc>
                <a:tc>
                  <a:txBody>
                    <a:bodyPr/>
                    <a:lstStyle/>
                    <a:p>
                      <a:pPr algn="ctr" rtl="0" fontAlgn="ctr"/>
                      <a:r>
                        <a:rPr lang="en-US" altLang="zh-CN" sz="1600" u="none" strike="noStrike" dirty="0">
                          <a:effectLst/>
                        </a:rPr>
                        <a:t>Net flow-in people</a:t>
                      </a:r>
                      <a:endParaRPr lang="zh-CN" altLang="en-US" sz="1600" b="0" i="0" u="none" strike="noStrike" dirty="0">
                        <a:solidFill>
                          <a:srgbClr val="000000"/>
                        </a:solidFill>
                        <a:effectLst/>
                        <a:latin typeface="黑体" panose="02010609060101010101" pitchFamily="49" charset="-122"/>
                        <a:ea typeface="黑体" panose="02010609060101010101" pitchFamily="49" charset="-122"/>
                      </a:endParaRPr>
                    </a:p>
                  </a:txBody>
                  <a:tcPr marL="6350" marR="6350" marT="6350" marB="0" anchor="ctr"/>
                </a:tc>
                <a:extLst>
                  <a:ext uri="{0D108BD9-81ED-4DB2-BD59-A6C34878D82A}">
                    <a16:rowId xmlns:a16="http://schemas.microsoft.com/office/drawing/2014/main" xmlns="" val="10000"/>
                  </a:ext>
                </a:extLst>
              </a:tr>
              <a:tr h="324016">
                <a:tc>
                  <a:txBody>
                    <a:bodyPr/>
                    <a:lstStyle/>
                    <a:p>
                      <a:pPr algn="ctr" rtl="0" fontAlgn="ctr"/>
                      <a:r>
                        <a:rPr lang="en-US" altLang="zh-CN" sz="1600" u="none" strike="noStrike" dirty="0">
                          <a:effectLst/>
                        </a:rPr>
                        <a:t>2009</a:t>
                      </a:r>
                      <a:endParaRPr lang="en-US" altLang="zh-CN" sz="1600" b="0" i="0" u="none" strike="noStrike" dirty="0">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229300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108300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47.2</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238184</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fontAlgn="b"/>
                      <a:r>
                        <a:rPr lang="en-US" altLang="zh-CN" sz="1600" u="none" strike="noStrike">
                          <a:effectLst/>
                        </a:rPr>
                        <a:t>117184</a:t>
                      </a:r>
                      <a:endParaRPr lang="en-US" altLang="zh-CN" sz="1600" b="0" i="0" u="none" strike="noStrike">
                        <a:solidFill>
                          <a:srgbClr val="000000"/>
                        </a:solidFill>
                        <a:effectLst/>
                        <a:latin typeface="宋体" panose="02010600030101010101" pitchFamily="2" charset="-122"/>
                        <a:ea typeface="宋体" panose="02010600030101010101" pitchFamily="2" charset="-122"/>
                      </a:endParaRPr>
                    </a:p>
                  </a:txBody>
                  <a:tcPr marL="6350" marR="6350" marT="6350" marB="0" anchor="ctr"/>
                </a:tc>
                <a:extLst>
                  <a:ext uri="{0D108BD9-81ED-4DB2-BD59-A6C34878D82A}">
                    <a16:rowId xmlns:a16="http://schemas.microsoft.com/office/drawing/2014/main" xmlns="" val="10001"/>
                  </a:ext>
                </a:extLst>
              </a:tr>
              <a:tr h="324016">
                <a:tc>
                  <a:txBody>
                    <a:bodyPr/>
                    <a:lstStyle/>
                    <a:p>
                      <a:pPr algn="ctr" rtl="0" fontAlgn="ctr"/>
                      <a:r>
                        <a:rPr lang="en-US" altLang="zh-CN" sz="1600" u="none" strike="noStrike" dirty="0">
                          <a:effectLst/>
                        </a:rPr>
                        <a:t>2010</a:t>
                      </a:r>
                      <a:endParaRPr lang="en-US" altLang="zh-CN" sz="1600" b="0" i="0" u="none" strike="noStrike" dirty="0">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dirty="0">
                          <a:effectLst/>
                        </a:rPr>
                        <a:t>284700</a:t>
                      </a:r>
                      <a:endParaRPr lang="en-US" altLang="zh-CN" sz="1600" b="0" i="0" u="none" strike="noStrike" dirty="0">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134800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47.3</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265090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fontAlgn="b"/>
                      <a:r>
                        <a:rPr lang="en-US" altLang="zh-CN" sz="1600" u="none" strike="noStrike">
                          <a:effectLst/>
                        </a:rPr>
                        <a:t>115190</a:t>
                      </a:r>
                      <a:endParaRPr lang="en-US" altLang="zh-CN" sz="1600" b="0" i="0" u="none" strike="noStrike">
                        <a:solidFill>
                          <a:srgbClr val="000000"/>
                        </a:solidFill>
                        <a:effectLst/>
                        <a:latin typeface="宋体" panose="02010600030101010101" pitchFamily="2" charset="-122"/>
                        <a:ea typeface="宋体" panose="02010600030101010101" pitchFamily="2" charset="-122"/>
                      </a:endParaRPr>
                    </a:p>
                  </a:txBody>
                  <a:tcPr marL="6350" marR="6350" marT="6350" marB="0" anchor="ctr"/>
                </a:tc>
                <a:extLst>
                  <a:ext uri="{0D108BD9-81ED-4DB2-BD59-A6C34878D82A}">
                    <a16:rowId xmlns:a16="http://schemas.microsoft.com/office/drawing/2014/main" xmlns="" val="10002"/>
                  </a:ext>
                </a:extLst>
              </a:tr>
              <a:tr h="324016">
                <a:tc>
                  <a:txBody>
                    <a:bodyPr/>
                    <a:lstStyle/>
                    <a:p>
                      <a:pPr algn="ctr" rtl="0" fontAlgn="ctr"/>
                      <a:r>
                        <a:rPr lang="en-US" altLang="zh-CN" sz="1600" u="none" strike="noStrike">
                          <a:effectLst/>
                        </a:rPr>
                        <a:t>2011</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339700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dirty="0">
                          <a:effectLst/>
                        </a:rPr>
                        <a:t>186200</a:t>
                      </a:r>
                      <a:endParaRPr lang="en-US" altLang="zh-CN" sz="1600" b="0" i="0" u="none" strike="noStrike" dirty="0">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54.8</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292611</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fontAlgn="b"/>
                      <a:r>
                        <a:rPr lang="en-US" altLang="zh-CN" sz="1600" u="none" strike="noStrike">
                          <a:effectLst/>
                        </a:rPr>
                        <a:t>139111</a:t>
                      </a:r>
                      <a:endParaRPr lang="en-US" altLang="zh-CN" sz="1600" b="0" i="0" u="none" strike="noStrike">
                        <a:solidFill>
                          <a:srgbClr val="000000"/>
                        </a:solidFill>
                        <a:effectLst/>
                        <a:latin typeface="宋体" panose="02010600030101010101" pitchFamily="2" charset="-122"/>
                        <a:ea typeface="宋体" panose="02010600030101010101" pitchFamily="2" charset="-122"/>
                      </a:endParaRPr>
                    </a:p>
                  </a:txBody>
                  <a:tcPr marL="6350" marR="6350" marT="6350" marB="0" anchor="ctr"/>
                </a:tc>
                <a:extLst>
                  <a:ext uri="{0D108BD9-81ED-4DB2-BD59-A6C34878D82A}">
                    <a16:rowId xmlns:a16="http://schemas.microsoft.com/office/drawing/2014/main" xmlns="" val="10003"/>
                  </a:ext>
                </a:extLst>
              </a:tr>
              <a:tr h="324016">
                <a:tc>
                  <a:txBody>
                    <a:bodyPr/>
                    <a:lstStyle/>
                    <a:p>
                      <a:pPr algn="ctr" rtl="0" fontAlgn="ctr"/>
                      <a:r>
                        <a:rPr lang="en-US" altLang="zh-CN" sz="1600" u="none" strike="noStrike">
                          <a:effectLst/>
                        </a:rPr>
                        <a:t>2012</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399600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dirty="0">
                          <a:effectLst/>
                        </a:rPr>
                        <a:t>272900</a:t>
                      </a:r>
                      <a:endParaRPr lang="en-US" altLang="zh-CN" sz="1600" b="0" i="0" u="none" strike="noStrike" dirty="0">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69.3</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328330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fontAlgn="b"/>
                      <a:r>
                        <a:rPr lang="en-US" altLang="zh-CN" sz="1600" u="none" strike="noStrike">
                          <a:effectLst/>
                        </a:rPr>
                        <a:t>201630</a:t>
                      </a:r>
                      <a:endParaRPr lang="en-US" altLang="zh-CN" sz="1600" b="0" i="0" u="none" strike="noStrike">
                        <a:solidFill>
                          <a:srgbClr val="000000"/>
                        </a:solidFill>
                        <a:effectLst/>
                        <a:latin typeface="宋体" panose="02010600030101010101" pitchFamily="2" charset="-122"/>
                        <a:ea typeface="宋体" panose="02010600030101010101" pitchFamily="2" charset="-122"/>
                      </a:endParaRPr>
                    </a:p>
                  </a:txBody>
                  <a:tcPr marL="6350" marR="6350" marT="6350" marB="0" anchor="ctr"/>
                </a:tc>
                <a:extLst>
                  <a:ext uri="{0D108BD9-81ED-4DB2-BD59-A6C34878D82A}">
                    <a16:rowId xmlns:a16="http://schemas.microsoft.com/office/drawing/2014/main" xmlns="" val="10004"/>
                  </a:ext>
                </a:extLst>
              </a:tr>
              <a:tr h="324016">
                <a:tc>
                  <a:txBody>
                    <a:bodyPr/>
                    <a:lstStyle/>
                    <a:p>
                      <a:pPr algn="ctr" rtl="0" fontAlgn="ctr"/>
                      <a:r>
                        <a:rPr lang="en-US" altLang="zh-CN" sz="1600" u="none" strike="noStrike">
                          <a:effectLst/>
                        </a:rPr>
                        <a:t>2013</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413900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dirty="0">
                          <a:effectLst/>
                        </a:rPr>
                        <a:t>353500</a:t>
                      </a:r>
                      <a:endParaRPr lang="en-US" altLang="zh-CN" sz="1600" b="0" i="0" u="none" strike="noStrike" dirty="0">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85.4</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356499</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fontAlgn="b"/>
                      <a:r>
                        <a:rPr lang="en-US" altLang="zh-CN" sz="1600" u="none" strike="noStrike">
                          <a:effectLst/>
                        </a:rPr>
                        <a:t>296099</a:t>
                      </a:r>
                      <a:endParaRPr lang="en-US" altLang="zh-CN" sz="1600" b="0" i="0" u="none" strike="noStrike">
                        <a:solidFill>
                          <a:srgbClr val="000000"/>
                        </a:solidFill>
                        <a:effectLst/>
                        <a:latin typeface="宋体" panose="02010600030101010101" pitchFamily="2" charset="-122"/>
                        <a:ea typeface="宋体" panose="02010600030101010101" pitchFamily="2" charset="-122"/>
                      </a:endParaRPr>
                    </a:p>
                  </a:txBody>
                  <a:tcPr marL="6350" marR="6350" marT="6350" marB="0" anchor="ctr"/>
                </a:tc>
                <a:extLst>
                  <a:ext uri="{0D108BD9-81ED-4DB2-BD59-A6C34878D82A}">
                    <a16:rowId xmlns:a16="http://schemas.microsoft.com/office/drawing/2014/main" xmlns="" val="10005"/>
                  </a:ext>
                </a:extLst>
              </a:tr>
              <a:tr h="324016">
                <a:tc>
                  <a:txBody>
                    <a:bodyPr/>
                    <a:lstStyle/>
                    <a:p>
                      <a:pPr algn="ctr" rtl="0" fontAlgn="ctr"/>
                      <a:r>
                        <a:rPr lang="en-US" altLang="zh-CN" sz="1600" u="none" strike="noStrike">
                          <a:effectLst/>
                        </a:rPr>
                        <a:t>2014</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459800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364800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dirty="0">
                          <a:effectLst/>
                        </a:rPr>
                        <a:t>79.3</a:t>
                      </a:r>
                      <a:endParaRPr lang="en-US" altLang="zh-CN" sz="1600" b="0" i="0" u="none" strike="noStrike" dirty="0">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377000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fontAlgn="b"/>
                      <a:r>
                        <a:rPr lang="en-US" altLang="zh-CN" sz="1600" u="none" strike="noStrike">
                          <a:effectLst/>
                        </a:rPr>
                        <a:t>282000</a:t>
                      </a:r>
                      <a:endParaRPr lang="en-US" altLang="zh-CN" sz="1600" b="0" i="0" u="none" strike="noStrike">
                        <a:solidFill>
                          <a:srgbClr val="000000"/>
                        </a:solidFill>
                        <a:effectLst/>
                        <a:latin typeface="宋体" panose="02010600030101010101" pitchFamily="2" charset="-122"/>
                        <a:ea typeface="宋体" panose="02010600030101010101" pitchFamily="2" charset="-122"/>
                      </a:endParaRPr>
                    </a:p>
                  </a:txBody>
                  <a:tcPr marL="6350" marR="6350" marT="6350" marB="0" anchor="ctr"/>
                </a:tc>
                <a:extLst>
                  <a:ext uri="{0D108BD9-81ED-4DB2-BD59-A6C34878D82A}">
                    <a16:rowId xmlns:a16="http://schemas.microsoft.com/office/drawing/2014/main" xmlns="" val="10006"/>
                  </a:ext>
                </a:extLst>
              </a:tr>
              <a:tr h="324016">
                <a:tc>
                  <a:txBody>
                    <a:bodyPr/>
                    <a:lstStyle/>
                    <a:p>
                      <a:pPr algn="ctr" rtl="0" fontAlgn="ctr"/>
                      <a:r>
                        <a:rPr lang="en-US" altLang="zh-CN" sz="1600" u="none" strike="noStrike">
                          <a:effectLst/>
                        </a:rPr>
                        <a:t>2015</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523700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409100</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a:effectLst/>
                        </a:rPr>
                        <a:t>78.1</a:t>
                      </a:r>
                      <a:endParaRPr lang="en-US" altLang="zh-CN" sz="1600" b="0" i="0" u="none" strike="noStrike">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rtl="0" fontAlgn="ctr"/>
                      <a:r>
                        <a:rPr lang="en-US" altLang="zh-CN" sz="1600" u="none" strike="noStrike" dirty="0">
                          <a:effectLst/>
                        </a:rPr>
                        <a:t>397635</a:t>
                      </a:r>
                      <a:endParaRPr lang="en-US" altLang="zh-CN" sz="1600" b="0" i="0" u="none" strike="noStrike" dirty="0">
                        <a:solidFill>
                          <a:srgbClr val="000000"/>
                        </a:solidFill>
                        <a:effectLst/>
                        <a:latin typeface="Arial" panose="020B0604020202020204" pitchFamily="34" charset="0"/>
                        <a:ea typeface="宋体" panose="02010600030101010101" pitchFamily="2" charset="-122"/>
                      </a:endParaRPr>
                    </a:p>
                  </a:txBody>
                  <a:tcPr marL="6350" marR="6350" marT="6350" marB="0" anchor="ctr"/>
                </a:tc>
                <a:tc>
                  <a:txBody>
                    <a:bodyPr/>
                    <a:lstStyle/>
                    <a:p>
                      <a:pPr algn="ctr" fontAlgn="b"/>
                      <a:r>
                        <a:rPr lang="en-US" altLang="zh-CN" sz="1600" u="none" strike="noStrike">
                          <a:effectLst/>
                        </a:rPr>
                        <a:t>283035</a:t>
                      </a:r>
                      <a:endParaRPr lang="en-US" altLang="zh-CN" sz="1600" b="0" i="0" u="none" strike="noStrike">
                        <a:solidFill>
                          <a:srgbClr val="000000"/>
                        </a:solidFill>
                        <a:effectLst/>
                        <a:latin typeface="宋体" panose="02010600030101010101" pitchFamily="2" charset="-122"/>
                        <a:ea typeface="宋体" panose="02010600030101010101" pitchFamily="2" charset="-122"/>
                      </a:endParaRPr>
                    </a:p>
                  </a:txBody>
                  <a:tcPr marL="6350" marR="6350" marT="6350" marB="0" anchor="ctr"/>
                </a:tc>
                <a:extLst>
                  <a:ext uri="{0D108BD9-81ED-4DB2-BD59-A6C34878D82A}">
                    <a16:rowId xmlns:a16="http://schemas.microsoft.com/office/drawing/2014/main" xmlns="" val="10007"/>
                  </a:ext>
                </a:extLst>
              </a:tr>
              <a:tr h="353621">
                <a:tc>
                  <a:txBody>
                    <a:bodyPr/>
                    <a:lstStyle/>
                    <a:p>
                      <a:pPr algn="ctr" rtl="0" fontAlgn="ctr"/>
                      <a:r>
                        <a:rPr lang="en-US" altLang="zh-CN" sz="1600" u="none" strike="noStrike" dirty="0">
                          <a:effectLst/>
                        </a:rPr>
                        <a:t>Total</a:t>
                      </a:r>
                      <a:endParaRPr lang="zh-CN" altLang="en-US" sz="1600" b="0" i="0" u="none" strike="noStrike" dirty="0">
                        <a:solidFill>
                          <a:srgbClr val="000000"/>
                        </a:solidFill>
                        <a:effectLst/>
                        <a:latin typeface="黑体" panose="02010609060101010101" pitchFamily="49" charset="-122"/>
                        <a:ea typeface="黑体" panose="02010609060101010101" pitchFamily="49" charset="-122"/>
                      </a:endParaRPr>
                    </a:p>
                  </a:txBody>
                  <a:tcPr marL="6350" marR="6350" marT="6350" marB="0" anchor="ctr"/>
                </a:tc>
                <a:tc>
                  <a:txBody>
                    <a:bodyPr/>
                    <a:lstStyle/>
                    <a:p>
                      <a:pPr algn="ctr" rtl="0" fontAlgn="b"/>
                      <a:r>
                        <a:rPr lang="en-US" altLang="zh-CN" sz="1600" u="none" strike="noStrike" dirty="0">
                          <a:effectLst/>
                        </a:rPr>
                        <a:t>2650700</a:t>
                      </a:r>
                      <a:endParaRPr lang="en-US" altLang="zh-CN" sz="1600" b="0" i="0" u="none" strike="noStrike" dirty="0">
                        <a:solidFill>
                          <a:srgbClr val="000000"/>
                        </a:solidFill>
                        <a:effectLst/>
                        <a:latin typeface="黑体" panose="02010609060101010101" pitchFamily="49" charset="-122"/>
                        <a:ea typeface="黑体" panose="02010609060101010101" pitchFamily="49" charset="-122"/>
                      </a:endParaRPr>
                    </a:p>
                  </a:txBody>
                  <a:tcPr marL="6350" marR="6350" marT="6350" marB="0" anchor="ctr"/>
                </a:tc>
                <a:tc>
                  <a:txBody>
                    <a:bodyPr/>
                    <a:lstStyle/>
                    <a:p>
                      <a:pPr algn="ctr" rtl="0" fontAlgn="b"/>
                      <a:r>
                        <a:rPr lang="en-US" altLang="zh-CN" sz="1600" u="none" strike="noStrike">
                          <a:effectLst/>
                        </a:rPr>
                        <a:t>1829600</a:t>
                      </a:r>
                      <a:endParaRPr lang="en-US" altLang="zh-CN" sz="1600" b="0" i="0" u="none" strike="noStrike">
                        <a:solidFill>
                          <a:srgbClr val="000000"/>
                        </a:solidFill>
                        <a:effectLst/>
                        <a:latin typeface="黑体" panose="02010609060101010101" pitchFamily="49" charset="-122"/>
                        <a:ea typeface="黑体" panose="02010609060101010101" pitchFamily="49" charset="-122"/>
                      </a:endParaRPr>
                    </a:p>
                  </a:txBody>
                  <a:tcPr marL="6350" marR="6350" marT="6350" marB="0" anchor="ctr"/>
                </a:tc>
                <a:tc>
                  <a:txBody>
                    <a:bodyPr/>
                    <a:lstStyle/>
                    <a:p>
                      <a:pPr algn="ctr" rtl="0" fontAlgn="ctr"/>
                      <a:r>
                        <a:rPr lang="en-US" altLang="zh-CN" sz="1600" u="none" strike="noStrike" dirty="0">
                          <a:effectLst/>
                        </a:rPr>
                        <a:t>69.0</a:t>
                      </a:r>
                      <a:endParaRPr lang="en-US" altLang="zh-CN" sz="1600" b="0" i="0" u="none" strike="noStrike" dirty="0">
                        <a:solidFill>
                          <a:srgbClr val="000000"/>
                        </a:solidFill>
                        <a:effectLst/>
                        <a:latin typeface="黑体" panose="02010609060101010101" pitchFamily="49" charset="-122"/>
                        <a:ea typeface="黑体" panose="02010609060101010101" pitchFamily="49" charset="-122"/>
                      </a:endParaRPr>
                    </a:p>
                  </a:txBody>
                  <a:tcPr marL="6350" marR="6350" marT="6350" marB="0" anchor="ctr"/>
                </a:tc>
                <a:tc>
                  <a:txBody>
                    <a:bodyPr/>
                    <a:lstStyle/>
                    <a:p>
                      <a:pPr algn="ctr" rtl="0" fontAlgn="b"/>
                      <a:r>
                        <a:rPr lang="en-US" altLang="zh-CN" sz="1600" u="none" strike="noStrike" dirty="0">
                          <a:effectLst/>
                        </a:rPr>
                        <a:t>2255349</a:t>
                      </a:r>
                      <a:endParaRPr lang="en-US" altLang="zh-CN" sz="1600" b="0" i="0" u="none" strike="noStrike" dirty="0">
                        <a:solidFill>
                          <a:srgbClr val="000000"/>
                        </a:solidFill>
                        <a:effectLst/>
                        <a:latin typeface="黑体" panose="02010609060101010101" pitchFamily="49" charset="-122"/>
                        <a:ea typeface="黑体" panose="02010609060101010101" pitchFamily="49" charset="-122"/>
                      </a:endParaRPr>
                    </a:p>
                  </a:txBody>
                  <a:tcPr marL="6350" marR="6350" marT="6350" marB="0" anchor="ctr"/>
                </a:tc>
                <a:tc>
                  <a:txBody>
                    <a:bodyPr/>
                    <a:lstStyle/>
                    <a:p>
                      <a:pPr algn="ctr" fontAlgn="b"/>
                      <a:r>
                        <a:rPr lang="en-US" altLang="zh-CN" sz="1600" u="none" strike="noStrike" dirty="0">
                          <a:effectLst/>
                        </a:rPr>
                        <a:t>1434249</a:t>
                      </a:r>
                      <a:endParaRPr lang="en-US" altLang="zh-CN" sz="1600" b="0" i="0" u="none" strike="noStrike" dirty="0">
                        <a:solidFill>
                          <a:srgbClr val="000000"/>
                        </a:solidFill>
                        <a:effectLst/>
                        <a:latin typeface="宋体" panose="02010600030101010101" pitchFamily="2" charset="-122"/>
                        <a:ea typeface="宋体" panose="02010600030101010101" pitchFamily="2" charset="-122"/>
                      </a:endParaRPr>
                    </a:p>
                  </a:txBody>
                  <a:tcPr marL="6350" marR="6350" marT="6350" marB="0" anchor="ct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2503569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提纲</a:t>
            </a:r>
            <a:r>
              <a:rPr lang="en-US" altLang="zh-CN" dirty="0"/>
              <a:t/>
            </a:r>
            <a:br>
              <a:rPr lang="en-US" altLang="zh-CN" dirty="0"/>
            </a:br>
            <a:r>
              <a:rPr lang="en-US" altLang="zh-CN" dirty="0"/>
              <a:t>Outline </a:t>
            </a:r>
            <a:endParaRPr lang="zh-CN" altLang="en-US" dirty="0"/>
          </a:p>
        </p:txBody>
      </p:sp>
      <p:sp>
        <p:nvSpPr>
          <p:cNvPr id="3" name="内容占位符 2"/>
          <p:cNvSpPr>
            <a:spLocks noGrp="1"/>
          </p:cNvSpPr>
          <p:nvPr>
            <p:ph idx="1"/>
          </p:nvPr>
        </p:nvSpPr>
        <p:spPr>
          <a:xfrm>
            <a:off x="304912" y="1219258"/>
            <a:ext cx="9219958" cy="4876672"/>
          </a:xfrm>
        </p:spPr>
        <p:txBody>
          <a:bodyPr/>
          <a:lstStyle/>
          <a:p>
            <a:pPr marL="0" indent="0">
              <a:buNone/>
            </a:pPr>
            <a:endParaRPr lang="en-US" altLang="zh-CN" sz="2400" dirty="0"/>
          </a:p>
          <a:p>
            <a:r>
              <a:rPr lang="zh-CN" altLang="en-US" sz="2400" dirty="0"/>
              <a:t>“十三五”经济增长</a:t>
            </a:r>
            <a:endParaRPr lang="en-US" altLang="zh-CN" sz="2400" dirty="0"/>
          </a:p>
          <a:p>
            <a:pPr marL="0" indent="0">
              <a:buNone/>
            </a:pPr>
            <a:r>
              <a:rPr lang="en-US" altLang="zh-CN" sz="2400" dirty="0"/>
              <a:t> Economic growth in 13</a:t>
            </a:r>
            <a:r>
              <a:rPr lang="en-US" altLang="zh-CN" sz="2400" baseline="30000" dirty="0"/>
              <a:t>th</a:t>
            </a:r>
            <a:r>
              <a:rPr lang="en-US" altLang="zh-CN" sz="2400" dirty="0"/>
              <a:t> Five-Year Program (FYP)</a:t>
            </a:r>
          </a:p>
          <a:p>
            <a:r>
              <a:rPr lang="zh-CN" altLang="en-US" sz="2400" dirty="0"/>
              <a:t>经济增长与提高劳动生产率</a:t>
            </a:r>
            <a:endParaRPr lang="en-US" altLang="zh-CN" sz="2400" dirty="0"/>
          </a:p>
          <a:p>
            <a:pPr marL="0" indent="0">
              <a:buNone/>
            </a:pPr>
            <a:r>
              <a:rPr lang="en-US" altLang="zh-CN" sz="2400" dirty="0"/>
              <a:t> Economic growth and labor productivity increasing </a:t>
            </a:r>
          </a:p>
          <a:p>
            <a:r>
              <a:rPr lang="zh-CN" altLang="en-US" sz="2400" dirty="0"/>
              <a:t>“十三五”经济增长与创造就业</a:t>
            </a:r>
            <a:endParaRPr lang="en-US" altLang="zh-CN" sz="2400" dirty="0"/>
          </a:p>
          <a:p>
            <a:pPr marL="0" indent="0">
              <a:buNone/>
            </a:pPr>
            <a:r>
              <a:rPr lang="en-US" altLang="zh-CN" sz="2400" dirty="0"/>
              <a:t> Economic growth and creating job in 13</a:t>
            </a:r>
            <a:r>
              <a:rPr lang="en-US" altLang="zh-CN" sz="2400" baseline="30000" dirty="0"/>
              <a:t>th</a:t>
            </a:r>
            <a:r>
              <a:rPr lang="en-US" altLang="zh-CN" sz="2400" dirty="0"/>
              <a:t> Five-Year Program</a:t>
            </a:r>
          </a:p>
          <a:p>
            <a:r>
              <a:rPr lang="zh-CN" altLang="en-US" sz="2400" dirty="0"/>
              <a:t>“十三五”：创新发展目标与指标</a:t>
            </a:r>
            <a:endParaRPr lang="en-US" altLang="zh-CN" sz="2400" dirty="0"/>
          </a:p>
          <a:p>
            <a:pPr marL="0" indent="0">
              <a:buNone/>
            </a:pPr>
            <a:r>
              <a:rPr lang="en-US" altLang="zh-CN" sz="2400" dirty="0"/>
              <a:t> 13</a:t>
            </a:r>
            <a:r>
              <a:rPr lang="en-US" altLang="zh-CN" sz="2400" baseline="30000" dirty="0"/>
              <a:t>th</a:t>
            </a:r>
            <a:r>
              <a:rPr lang="en-US" altLang="zh-CN" sz="2400" dirty="0"/>
              <a:t> Five-Year Program: innovation development targets </a:t>
            </a:r>
          </a:p>
          <a:p>
            <a:r>
              <a:rPr lang="zh-CN" altLang="en-US" sz="2400" dirty="0"/>
              <a:t>数字创新带动数字就业</a:t>
            </a:r>
            <a:endParaRPr lang="en-US" altLang="zh-CN" sz="2400" dirty="0"/>
          </a:p>
          <a:p>
            <a:pPr marL="0" indent="0">
              <a:buNone/>
            </a:pPr>
            <a:r>
              <a:rPr lang="en-US" altLang="zh-CN" sz="2400" dirty="0"/>
              <a:t> Digital innovation driving digital employment </a:t>
            </a:r>
          </a:p>
          <a:p>
            <a:endParaRPr lang="zh-CN" altLang="en-US" dirty="0"/>
          </a:p>
        </p:txBody>
      </p:sp>
    </p:spTree>
    <p:extLst>
      <p:ext uri="{BB962C8B-B14F-4D97-AF65-F5344CB8AC3E}">
        <p14:creationId xmlns:p14="http://schemas.microsoft.com/office/powerpoint/2010/main" val="1924006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667050" y="228684"/>
            <a:ext cx="6705472" cy="1143000"/>
          </a:xfrm>
        </p:spPr>
        <p:txBody>
          <a:bodyPr/>
          <a:lstStyle/>
          <a:p>
            <a:r>
              <a:rPr lang="zh-CN" altLang="en-US" sz="2800" dirty="0"/>
              <a:t>四、中国进入科技创新时代</a:t>
            </a:r>
            <a:r>
              <a:rPr lang="en-US" altLang="zh-CN" sz="2800" dirty="0"/>
              <a:t/>
            </a:r>
            <a:br>
              <a:rPr lang="en-US" altLang="zh-CN" sz="2800" dirty="0"/>
            </a:br>
            <a:r>
              <a:rPr lang="en-US" altLang="zh-CN" sz="2800" dirty="0"/>
              <a:t>China enters into </a:t>
            </a:r>
            <a:r>
              <a:rPr lang="en-US" altLang="zh-CN" sz="2800" dirty="0" err="1"/>
              <a:t>sci</a:t>
            </a:r>
            <a:r>
              <a:rPr lang="en-US" altLang="zh-CN" sz="2800" dirty="0"/>
              <a:t>-tech innovation era</a:t>
            </a:r>
            <a:endParaRPr lang="zh-CN" altLang="en-US" sz="2800" dirty="0"/>
          </a:p>
        </p:txBody>
      </p:sp>
      <p:sp>
        <p:nvSpPr>
          <p:cNvPr id="3" name="内容占位符 2"/>
          <p:cNvSpPr>
            <a:spLocks noGrp="1"/>
          </p:cNvSpPr>
          <p:nvPr>
            <p:ph idx="1"/>
          </p:nvPr>
        </p:nvSpPr>
        <p:spPr/>
        <p:txBody>
          <a:bodyPr/>
          <a:lstStyle/>
          <a:p>
            <a:r>
              <a:rPr lang="zh-CN" altLang="en-US" sz="1800" dirty="0"/>
              <a:t>“十二五”以来特别是党的十八大以来，党中央、国务院高度重视科技创新，作出深入实施创新驱动发展战略的重大决策部署。我国科技创新步入以跟踪为主转向跟踪和并跑、领跑并存的新阶段，正处于从量的积累向质的飞跃、从点的突破向系统能力提升的重要时期，在国家发展全局中的核心位置更加凸显，在全球创新版图中的位势进一步提升，已成为具有重要影响力的科技大国。（</a:t>
            </a:r>
            <a:r>
              <a:rPr lang="en-US" altLang="zh-CN" sz="1800" dirty="0"/>
              <a:t>《</a:t>
            </a:r>
            <a:r>
              <a:rPr lang="zh-CN" altLang="en-US" sz="1800" dirty="0"/>
              <a:t>“十三五”国家科技创新规划</a:t>
            </a:r>
            <a:r>
              <a:rPr lang="en-US" altLang="zh-CN" sz="1800" dirty="0"/>
              <a:t>》</a:t>
            </a:r>
            <a:r>
              <a:rPr lang="zh-CN" altLang="en-US" sz="1800" dirty="0"/>
              <a:t>，</a:t>
            </a:r>
            <a:r>
              <a:rPr lang="en-US" altLang="zh-CN" sz="1800" dirty="0"/>
              <a:t>2016</a:t>
            </a:r>
            <a:r>
              <a:rPr lang="zh-CN" altLang="en-US" sz="1800" dirty="0"/>
              <a:t>年</a:t>
            </a:r>
            <a:r>
              <a:rPr lang="en-US" altLang="zh-CN" sz="1800" dirty="0"/>
              <a:t>8</a:t>
            </a:r>
            <a:r>
              <a:rPr lang="zh-CN" altLang="en-US" sz="1800" dirty="0"/>
              <a:t>月）</a:t>
            </a:r>
            <a:endParaRPr lang="en-US" altLang="zh-CN" sz="1800" dirty="0"/>
          </a:p>
          <a:p>
            <a:pPr marL="0" indent="0">
              <a:buNone/>
            </a:pPr>
            <a:r>
              <a:rPr lang="en-US" altLang="zh-CN" sz="1800" dirty="0"/>
              <a:t>Since the 12</a:t>
            </a:r>
            <a:r>
              <a:rPr lang="en-US" altLang="zh-CN" sz="1800" baseline="30000" dirty="0"/>
              <a:t>th</a:t>
            </a:r>
            <a:r>
              <a:rPr lang="en-US" altLang="zh-CN" sz="1800" dirty="0"/>
              <a:t> FYP, especially after the 18</a:t>
            </a:r>
            <a:r>
              <a:rPr lang="en-US" altLang="zh-CN" sz="1800" baseline="30000" dirty="0"/>
              <a:t>th</a:t>
            </a:r>
            <a:r>
              <a:rPr lang="en-US" altLang="zh-CN" sz="1800" dirty="0"/>
              <a:t> Party Congress, China Party Central Committee, State Council highly valued the importance of </a:t>
            </a:r>
            <a:r>
              <a:rPr lang="en-US" altLang="zh-CN" sz="1800" dirty="0" err="1"/>
              <a:t>sci</a:t>
            </a:r>
            <a:r>
              <a:rPr lang="en-US" altLang="zh-CN" sz="1800" dirty="0"/>
              <a:t>-tech innovation, and made critical decision and deployment to fully implement innovation driven development  strategy. As a result, China scientific innovation in the past was following  and imitating  from the advancers and nowadays China is not only catching up, but is also leading others. China is at a critical stage, ready to leap forward further and improve systematic capabilities based on cumulative bits of breakthroughs. And the core position of </a:t>
            </a:r>
            <a:r>
              <a:rPr lang="en-US" altLang="zh-CN" sz="1800" dirty="0" err="1"/>
              <a:t>sci</a:t>
            </a:r>
            <a:r>
              <a:rPr lang="en-US" altLang="zh-CN" sz="1800" dirty="0"/>
              <a:t>-tech innovation in national development has been highlighted ever more. China’s rank in the global innovation arena is also increased further. It has become the most influential country in science and technology. </a:t>
            </a:r>
            <a:endParaRPr lang="zh-CN" altLang="en-US" sz="1800" dirty="0"/>
          </a:p>
        </p:txBody>
      </p:sp>
    </p:spTree>
    <p:extLst>
      <p:ext uri="{BB962C8B-B14F-4D97-AF65-F5344CB8AC3E}">
        <p14:creationId xmlns:p14="http://schemas.microsoft.com/office/powerpoint/2010/main" val="3650969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1"/>
          <p:cNvSpPr>
            <a:spLocks noGrp="1"/>
          </p:cNvSpPr>
          <p:nvPr>
            <p:ph type="title"/>
          </p:nvPr>
        </p:nvSpPr>
        <p:spPr>
          <a:xfrm>
            <a:off x="2743200" y="152486"/>
            <a:ext cx="5943600" cy="1143000"/>
          </a:xfrm>
        </p:spPr>
        <p:txBody>
          <a:bodyPr/>
          <a:lstStyle/>
          <a:p>
            <a:r>
              <a:rPr lang="zh-CN" altLang="en-US" sz="2800" dirty="0"/>
              <a:t>“十三五”：创新发展目标与指标</a:t>
            </a:r>
            <a:r>
              <a:rPr lang="en-US" altLang="zh-CN" sz="2800" dirty="0"/>
              <a:t/>
            </a:r>
            <a:br>
              <a:rPr lang="en-US" altLang="zh-CN" sz="2800" dirty="0"/>
            </a:br>
            <a:r>
              <a:rPr lang="en-US" altLang="zh-CN" sz="2800" dirty="0"/>
              <a:t>13</a:t>
            </a:r>
            <a:r>
              <a:rPr lang="en-US" altLang="zh-CN" sz="2800" baseline="30000" dirty="0"/>
              <a:t>th</a:t>
            </a:r>
            <a:r>
              <a:rPr lang="en-US" altLang="zh-CN" sz="2800" dirty="0"/>
              <a:t> FYP: innovation targets</a:t>
            </a:r>
            <a:endParaRPr lang="zh-CN" altLang="en-US" sz="2800" dirty="0"/>
          </a:p>
        </p:txBody>
      </p:sp>
      <p:sp>
        <p:nvSpPr>
          <p:cNvPr id="3" name="内容占位符 2"/>
          <p:cNvSpPr>
            <a:spLocks noGrp="1"/>
          </p:cNvSpPr>
          <p:nvPr>
            <p:ph idx="1"/>
          </p:nvPr>
        </p:nvSpPr>
        <p:spPr>
          <a:xfrm>
            <a:off x="304912" y="1447852"/>
            <a:ext cx="8839088" cy="4724276"/>
          </a:xfrm>
        </p:spPr>
        <p:txBody>
          <a:bodyPr/>
          <a:lstStyle/>
          <a:p>
            <a:pPr>
              <a:defRPr/>
            </a:pPr>
            <a:r>
              <a:rPr lang="zh-CN" altLang="en-US" sz="2000" b="1" dirty="0"/>
              <a:t>“十三五”</a:t>
            </a:r>
            <a:r>
              <a:rPr lang="zh-CN" altLang="zh-CN" sz="2000" b="1" dirty="0"/>
              <a:t>创新发展目标是强化创新引领作用，为发展注入强大动力</a:t>
            </a:r>
            <a:endParaRPr lang="en-US" altLang="zh-CN" sz="2000" b="1" dirty="0"/>
          </a:p>
          <a:p>
            <a:pPr marL="0" indent="0">
              <a:buNone/>
              <a:defRPr/>
            </a:pPr>
            <a:r>
              <a:rPr lang="en-US" altLang="zh-CN" sz="2000" b="1" dirty="0"/>
              <a:t>Innovation targets in 13</a:t>
            </a:r>
            <a:r>
              <a:rPr lang="en-US" altLang="zh-CN" sz="2000" b="1" baseline="30000" dirty="0"/>
              <a:t>th</a:t>
            </a:r>
            <a:r>
              <a:rPr lang="en-US" altLang="zh-CN" sz="2000" b="1" dirty="0"/>
              <a:t> FYP is to strengthen the driving effects of innovation, and inject a powerful driving force for development</a:t>
            </a:r>
          </a:p>
          <a:p>
            <a:pPr indent="342900">
              <a:spcBef>
                <a:spcPts val="600"/>
              </a:spcBef>
              <a:spcAft>
                <a:spcPts val="600"/>
              </a:spcAft>
              <a:defRPr/>
            </a:pPr>
            <a:r>
              <a:rPr lang="zh-CN" altLang="zh-CN" sz="1800" dirty="0"/>
              <a:t>科技进步对经济增长的贡献率达到</a:t>
            </a:r>
            <a:r>
              <a:rPr lang="en-US" altLang="zh-CN" sz="1800" dirty="0"/>
              <a:t>60%</a:t>
            </a:r>
            <a:r>
              <a:rPr lang="zh-CN" altLang="en-US" sz="1800" dirty="0"/>
              <a:t>；</a:t>
            </a:r>
            <a:endParaRPr lang="en-US" altLang="zh-CN" sz="1800" dirty="0"/>
          </a:p>
          <a:p>
            <a:pPr indent="0">
              <a:spcBef>
                <a:spcPts val="600"/>
              </a:spcBef>
              <a:spcAft>
                <a:spcPts val="600"/>
              </a:spcAft>
              <a:buNone/>
              <a:defRPr/>
            </a:pPr>
            <a:r>
              <a:rPr lang="en-US" altLang="zh-CN" sz="1800" dirty="0"/>
              <a:t>Sci-tech advancement contributing 60% of GDP growth</a:t>
            </a:r>
          </a:p>
          <a:p>
            <a:pPr indent="342900">
              <a:spcBef>
                <a:spcPts val="600"/>
              </a:spcBef>
              <a:spcAft>
                <a:spcPts val="600"/>
              </a:spcAft>
              <a:defRPr/>
            </a:pPr>
            <a:r>
              <a:rPr lang="zh-CN" altLang="zh-CN" sz="1800" dirty="0"/>
              <a:t>到</a:t>
            </a:r>
            <a:r>
              <a:rPr lang="en-US" altLang="zh-CN" sz="1800" dirty="0"/>
              <a:t>2020</a:t>
            </a:r>
            <a:r>
              <a:rPr lang="zh-CN" altLang="zh-CN" sz="1800" dirty="0"/>
              <a:t>年，力争在基础研究、应用研究和战略前沿领域取得重大突破</a:t>
            </a:r>
            <a:r>
              <a:rPr lang="zh-CN" altLang="en-US" sz="1800" dirty="0"/>
              <a:t>；</a:t>
            </a:r>
            <a:endParaRPr lang="en-US" altLang="zh-CN" sz="1800" dirty="0"/>
          </a:p>
          <a:p>
            <a:pPr indent="0">
              <a:spcBef>
                <a:spcPts val="600"/>
              </a:spcBef>
              <a:spcAft>
                <a:spcPts val="600"/>
              </a:spcAft>
              <a:buNone/>
              <a:defRPr/>
            </a:pPr>
            <a:r>
              <a:rPr lang="en-US" altLang="zh-CN" sz="1800" dirty="0"/>
              <a:t>By 2020, major breakthroughs should be made in fundamental research, application study and strategic frontier.</a:t>
            </a:r>
          </a:p>
          <a:p>
            <a:pPr indent="342900">
              <a:spcBef>
                <a:spcPts val="600"/>
              </a:spcBef>
              <a:spcAft>
                <a:spcPts val="600"/>
              </a:spcAft>
              <a:defRPr/>
            </a:pPr>
            <a:r>
              <a:rPr lang="zh-CN" altLang="zh-CN" sz="1800" dirty="0"/>
              <a:t>互联网普及率大幅度提高</a:t>
            </a:r>
            <a:r>
              <a:rPr lang="zh-CN" altLang="en-US" sz="1800" dirty="0"/>
              <a:t>；</a:t>
            </a:r>
            <a:endParaRPr lang="en-US" altLang="zh-CN" sz="1800" dirty="0"/>
          </a:p>
          <a:p>
            <a:pPr indent="0">
              <a:spcBef>
                <a:spcPts val="600"/>
              </a:spcBef>
              <a:spcAft>
                <a:spcPts val="600"/>
              </a:spcAft>
              <a:buNone/>
              <a:defRPr/>
            </a:pPr>
            <a:r>
              <a:rPr lang="en-US" altLang="zh-CN" sz="1800" dirty="0"/>
              <a:t>Substantially increasing internet penetration rate</a:t>
            </a:r>
          </a:p>
          <a:p>
            <a:pPr indent="342900">
              <a:spcBef>
                <a:spcPts val="600"/>
              </a:spcBef>
              <a:spcAft>
                <a:spcPts val="600"/>
              </a:spcAft>
              <a:defRPr/>
            </a:pPr>
            <a:r>
              <a:rPr lang="zh-CN" altLang="zh-CN" sz="1800" dirty="0"/>
              <a:t>实施人才优先发展战略</a:t>
            </a:r>
            <a:r>
              <a:rPr lang="en-US" altLang="zh-CN" sz="1800" dirty="0"/>
              <a:t> </a:t>
            </a:r>
          </a:p>
          <a:p>
            <a:pPr indent="0">
              <a:spcBef>
                <a:spcPts val="600"/>
              </a:spcBef>
              <a:spcAft>
                <a:spcPts val="600"/>
              </a:spcAft>
              <a:buNone/>
              <a:defRPr/>
            </a:pPr>
            <a:r>
              <a:rPr lang="en-US" altLang="zh-CN" sz="1800" dirty="0"/>
              <a:t>Strategy of giving priority for talent development </a:t>
            </a:r>
            <a:endParaRPr lang="zh-CN" altLang="en-US" sz="1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标题 1"/>
          <p:cNvSpPr>
            <a:spLocks noGrp="1"/>
          </p:cNvSpPr>
          <p:nvPr>
            <p:ph type="title"/>
          </p:nvPr>
        </p:nvSpPr>
        <p:spPr>
          <a:xfrm>
            <a:off x="2971841" y="228684"/>
            <a:ext cx="5705433" cy="1143000"/>
          </a:xfrm>
        </p:spPr>
        <p:txBody>
          <a:bodyPr/>
          <a:lstStyle/>
          <a:p>
            <a:r>
              <a:rPr lang="zh-CN" altLang="en-US" sz="2400" dirty="0"/>
              <a:t>科技发展主要指标 </a:t>
            </a:r>
            <a:r>
              <a:rPr lang="en-US" altLang="zh-CN" sz="2400" dirty="0"/>
              <a:t/>
            </a:r>
            <a:br>
              <a:rPr lang="en-US" altLang="zh-CN" sz="2400" dirty="0"/>
            </a:br>
            <a:r>
              <a:rPr lang="en-US" altLang="zh-CN" sz="2400" dirty="0"/>
              <a:t>Major</a:t>
            </a:r>
            <a:r>
              <a:rPr lang="zh-CN" altLang="en-US" sz="2400" dirty="0"/>
              <a:t> </a:t>
            </a:r>
            <a:r>
              <a:rPr lang="en-US" altLang="zh-CN" sz="2400" dirty="0"/>
              <a:t>indicators</a:t>
            </a:r>
            <a:r>
              <a:rPr lang="zh-CN" altLang="en-US" sz="2400" dirty="0"/>
              <a:t> </a:t>
            </a:r>
            <a:r>
              <a:rPr lang="en-US" altLang="zh-CN" sz="2400" dirty="0"/>
              <a:t>of</a:t>
            </a:r>
            <a:r>
              <a:rPr lang="zh-CN" altLang="en-US" sz="2400" dirty="0"/>
              <a:t> </a:t>
            </a:r>
            <a:r>
              <a:rPr lang="en-US" altLang="zh-CN" sz="2400" dirty="0"/>
              <a:t>science</a:t>
            </a:r>
            <a:r>
              <a:rPr lang="zh-CN" altLang="en-US" sz="2400" dirty="0"/>
              <a:t> </a:t>
            </a:r>
            <a:r>
              <a:rPr lang="en-US" altLang="zh-CN" sz="2400" dirty="0"/>
              <a:t>and</a:t>
            </a:r>
            <a:r>
              <a:rPr lang="zh-CN" altLang="en-US" sz="2400" dirty="0"/>
              <a:t> </a:t>
            </a:r>
            <a:r>
              <a:rPr lang="en-US" altLang="zh-CN" sz="2400" dirty="0"/>
              <a:t>technology</a:t>
            </a:r>
            <a:r>
              <a:rPr lang="zh-CN" altLang="en-US" sz="2400" dirty="0"/>
              <a:t> </a:t>
            </a:r>
            <a:r>
              <a:rPr lang="en-US" altLang="zh-CN" sz="2400" dirty="0"/>
              <a:t>development</a:t>
            </a:r>
            <a:r>
              <a:rPr lang="zh-CN" altLang="en-US" sz="2400" dirty="0"/>
              <a:t> （</a:t>
            </a:r>
            <a:r>
              <a:rPr lang="en-US" altLang="zh-CN" sz="2400" dirty="0"/>
              <a:t>2010-2020</a:t>
            </a:r>
            <a:r>
              <a:rPr lang="zh-CN" altLang="en-US" sz="2400" dirty="0"/>
              <a:t>）</a:t>
            </a:r>
          </a:p>
        </p:txBody>
      </p:sp>
      <p:graphicFrame>
        <p:nvGraphicFramePr>
          <p:cNvPr id="4" name="内容占位符 3"/>
          <p:cNvGraphicFramePr>
            <a:graphicFrameLocks noGrp="1"/>
          </p:cNvGraphicFramePr>
          <p:nvPr>
            <p:ph idx="1"/>
            <p:extLst>
              <p:ext uri="{D42A27DB-BD31-4B8C-83A1-F6EECF244321}">
                <p14:modId xmlns:p14="http://schemas.microsoft.com/office/powerpoint/2010/main" val="1874305131"/>
              </p:ext>
            </p:extLst>
          </p:nvPr>
        </p:nvGraphicFramePr>
        <p:xfrm>
          <a:off x="304912" y="1374093"/>
          <a:ext cx="8763001" cy="4914588"/>
        </p:xfrm>
        <a:graphic>
          <a:graphicData uri="http://schemas.openxmlformats.org/drawingml/2006/table">
            <a:tbl>
              <a:tblPr firstRow="1" bandRow="1">
                <a:tableStyleId>{5C22544A-7EE6-4342-B048-85BDC9FD1C3A}</a:tableStyleId>
              </a:tblPr>
              <a:tblGrid>
                <a:gridCol w="2443124">
                  <a:extLst>
                    <a:ext uri="{9D8B030D-6E8A-4147-A177-3AD203B41FA5}">
                      <a16:colId xmlns:a16="http://schemas.microsoft.com/office/drawing/2014/main" xmlns="" val="20000"/>
                    </a:ext>
                  </a:extLst>
                </a:gridCol>
                <a:gridCol w="1021766">
                  <a:extLst>
                    <a:ext uri="{9D8B030D-6E8A-4147-A177-3AD203B41FA5}">
                      <a16:colId xmlns:a16="http://schemas.microsoft.com/office/drawing/2014/main" xmlns="" val="20001"/>
                    </a:ext>
                  </a:extLst>
                </a:gridCol>
                <a:gridCol w="1020013">
                  <a:extLst>
                    <a:ext uri="{9D8B030D-6E8A-4147-A177-3AD203B41FA5}">
                      <a16:colId xmlns:a16="http://schemas.microsoft.com/office/drawing/2014/main" xmlns="" val="20002"/>
                    </a:ext>
                  </a:extLst>
                </a:gridCol>
                <a:gridCol w="1020013">
                  <a:extLst>
                    <a:ext uri="{9D8B030D-6E8A-4147-A177-3AD203B41FA5}">
                      <a16:colId xmlns:a16="http://schemas.microsoft.com/office/drawing/2014/main" xmlns="" val="20003"/>
                    </a:ext>
                  </a:extLst>
                </a:gridCol>
                <a:gridCol w="1582599">
                  <a:extLst>
                    <a:ext uri="{9D8B030D-6E8A-4147-A177-3AD203B41FA5}">
                      <a16:colId xmlns:a16="http://schemas.microsoft.com/office/drawing/2014/main" xmlns="" val="20004"/>
                    </a:ext>
                  </a:extLst>
                </a:gridCol>
                <a:gridCol w="1675486">
                  <a:extLst>
                    <a:ext uri="{9D8B030D-6E8A-4147-A177-3AD203B41FA5}">
                      <a16:colId xmlns:a16="http://schemas.microsoft.com/office/drawing/2014/main" xmlns="" val="20005"/>
                    </a:ext>
                  </a:extLst>
                </a:gridCol>
              </a:tblGrid>
              <a:tr h="814569">
                <a:tc>
                  <a:txBody>
                    <a:bodyPr/>
                    <a:lstStyle/>
                    <a:p>
                      <a:endParaRPr lang="zh-CN" sz="1400" kern="100" dirty="0">
                        <a:solidFill>
                          <a:schemeClr val="tx1"/>
                        </a:solidFill>
                        <a:effectLst/>
                        <a:latin typeface="Calibri" panose="020F0502020204030204" pitchFamily="34" charset="0"/>
                        <a:ea typeface="+mj-ea"/>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2010</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2015</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2020</a:t>
                      </a:r>
                      <a:r>
                        <a:rPr lang="en-US" altLang="zh-CN" sz="1400" kern="100" dirty="0">
                          <a:solidFill>
                            <a:schemeClr val="tx1"/>
                          </a:solidFill>
                          <a:effectLst/>
                          <a:latin typeface="Calibri" panose="020F0502020204030204" pitchFamily="34" charset="0"/>
                          <a:ea typeface="+mj-ea"/>
                        </a:rPr>
                        <a:t> targets</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2010-2015</a:t>
                      </a:r>
                      <a:endParaRPr lang="zh-CN" sz="1400" kern="100" dirty="0">
                        <a:solidFill>
                          <a:schemeClr val="tx1"/>
                        </a:solidFill>
                        <a:effectLst/>
                        <a:latin typeface="Calibri" panose="020F0502020204030204" pitchFamily="34" charset="0"/>
                        <a:ea typeface="+mj-ea"/>
                      </a:endParaRPr>
                    </a:p>
                    <a:p>
                      <a:pPr algn="ctr">
                        <a:spcAft>
                          <a:spcPts val="0"/>
                        </a:spcAft>
                      </a:pPr>
                      <a:r>
                        <a:rPr lang="en-US" altLang="zh-CN" sz="1400" kern="100" dirty="0">
                          <a:solidFill>
                            <a:schemeClr val="tx1"/>
                          </a:solidFill>
                          <a:effectLst/>
                          <a:latin typeface="Calibri" panose="020F0502020204030204" pitchFamily="34" charset="0"/>
                          <a:ea typeface="+mj-ea"/>
                        </a:rPr>
                        <a:t>Annual average growth</a:t>
                      </a:r>
                      <a:r>
                        <a:rPr lang="en-US" altLang="zh-CN" sz="1400" kern="100" baseline="0" dirty="0">
                          <a:solidFill>
                            <a:schemeClr val="tx1"/>
                          </a:solidFill>
                          <a:effectLst/>
                          <a:latin typeface="Calibri" panose="020F0502020204030204" pitchFamily="34" charset="0"/>
                          <a:ea typeface="+mj-ea"/>
                        </a:rPr>
                        <a:t> rate</a:t>
                      </a:r>
                      <a:r>
                        <a:rPr lang="zh-CN" sz="1400" kern="100" dirty="0">
                          <a:solidFill>
                            <a:schemeClr val="tx1"/>
                          </a:solidFill>
                          <a:effectLst/>
                          <a:latin typeface="Calibri" panose="020F0502020204030204" pitchFamily="34" charset="0"/>
                          <a:ea typeface="+mj-ea"/>
                        </a:rPr>
                        <a:t>（</a:t>
                      </a:r>
                      <a:r>
                        <a:rPr lang="en-US" sz="1400" kern="100" dirty="0">
                          <a:solidFill>
                            <a:schemeClr val="tx1"/>
                          </a:solidFill>
                          <a:effectLst/>
                          <a:latin typeface="Calibri" panose="020F0502020204030204" pitchFamily="34" charset="0"/>
                          <a:ea typeface="+mj-ea"/>
                        </a:rPr>
                        <a:t>%</a:t>
                      </a:r>
                      <a:r>
                        <a:rPr lang="zh-CN" sz="1400" kern="100" dirty="0">
                          <a:solidFill>
                            <a:schemeClr val="tx1"/>
                          </a:solidFill>
                          <a:effectLst/>
                          <a:latin typeface="Calibri" panose="020F0502020204030204" pitchFamily="34" charset="0"/>
                          <a:ea typeface="+mj-ea"/>
                        </a:rPr>
                        <a:t>）</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2015-2020</a:t>
                      </a:r>
                      <a:endParaRPr lang="zh-CN" sz="1400" kern="100" dirty="0">
                        <a:solidFill>
                          <a:schemeClr val="tx1"/>
                        </a:solidFill>
                        <a:effectLst/>
                        <a:latin typeface="Calibri" panose="020F0502020204030204" pitchFamily="34" charset="0"/>
                        <a:ea typeface="+mj-ea"/>
                      </a:endParaRPr>
                    </a:p>
                    <a:p>
                      <a:pPr algn="ctr">
                        <a:spcAft>
                          <a:spcPts val="0"/>
                        </a:spcAft>
                      </a:pPr>
                      <a:r>
                        <a:rPr lang="en-US" altLang="zh-CN" sz="1400" b="1" kern="100" dirty="0">
                          <a:solidFill>
                            <a:schemeClr val="tx1"/>
                          </a:solidFill>
                          <a:effectLst/>
                          <a:latin typeface="Calibri" panose="020F0502020204030204" pitchFamily="34" charset="0"/>
                          <a:ea typeface="+mn-ea"/>
                          <a:cs typeface="+mn-cs"/>
                        </a:rPr>
                        <a:t>Annual average growth</a:t>
                      </a:r>
                      <a:r>
                        <a:rPr lang="en-US" altLang="zh-CN" sz="1400" b="1" kern="100" baseline="0" dirty="0">
                          <a:solidFill>
                            <a:schemeClr val="tx1"/>
                          </a:solidFill>
                          <a:effectLst/>
                          <a:latin typeface="Calibri" panose="020F0502020204030204" pitchFamily="34" charset="0"/>
                          <a:ea typeface="+mn-ea"/>
                          <a:cs typeface="+mn-cs"/>
                        </a:rPr>
                        <a:t> rate</a:t>
                      </a:r>
                      <a:r>
                        <a:rPr lang="zh-CN" sz="1400" kern="100" dirty="0">
                          <a:solidFill>
                            <a:schemeClr val="tx1"/>
                          </a:solidFill>
                          <a:effectLst/>
                          <a:latin typeface="Calibri" panose="020F0502020204030204" pitchFamily="34" charset="0"/>
                          <a:ea typeface="+mj-ea"/>
                        </a:rPr>
                        <a:t>（</a:t>
                      </a:r>
                      <a:r>
                        <a:rPr lang="en-US" sz="1400" kern="100" dirty="0">
                          <a:solidFill>
                            <a:schemeClr val="tx1"/>
                          </a:solidFill>
                          <a:effectLst/>
                          <a:latin typeface="Calibri" panose="020F0502020204030204" pitchFamily="34" charset="0"/>
                          <a:ea typeface="+mj-ea"/>
                        </a:rPr>
                        <a:t>%</a:t>
                      </a:r>
                      <a:r>
                        <a:rPr lang="zh-CN" sz="1400" kern="100" dirty="0">
                          <a:solidFill>
                            <a:schemeClr val="tx1"/>
                          </a:solidFill>
                          <a:effectLst/>
                          <a:latin typeface="Calibri" panose="020F0502020204030204" pitchFamily="34" charset="0"/>
                          <a:ea typeface="+mj-ea"/>
                        </a:rPr>
                        <a:t>）</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6291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00" dirty="0">
                          <a:solidFill>
                            <a:schemeClr val="tx1"/>
                          </a:solidFill>
                          <a:effectLst/>
                          <a:latin typeface="Calibri" panose="020F0502020204030204" pitchFamily="34" charset="0"/>
                          <a:ea typeface="+mj-ea"/>
                        </a:rPr>
                        <a:t>R&amp;D</a:t>
                      </a:r>
                      <a:r>
                        <a:rPr lang="zh-CN" sz="1400" kern="100" dirty="0">
                          <a:solidFill>
                            <a:schemeClr val="tx1"/>
                          </a:solidFill>
                          <a:effectLst/>
                          <a:latin typeface="Calibri" panose="020F0502020204030204" pitchFamily="34" charset="0"/>
                          <a:ea typeface="+mj-ea"/>
                        </a:rPr>
                        <a:t>人员全时当量（万人年）</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R&amp;D</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staff</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FTE(10000/year)</a:t>
                      </a:r>
                      <a:endParaRPr kumimoji="0" lang="zh-CN"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255.4</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393.7</a:t>
                      </a:r>
                      <a:endParaRPr lang="zh-CN" sz="1400" kern="100" dirty="0">
                        <a:solidFill>
                          <a:schemeClr val="tx1"/>
                        </a:solidFill>
                        <a:effectLst/>
                        <a:latin typeface="Calibri" panose="020F0502020204030204" pitchFamily="34" charset="0"/>
                        <a:ea typeface="+mj-ea"/>
                      </a:endParaRPr>
                    </a:p>
                    <a:p>
                      <a:pPr algn="ctr">
                        <a:spcAft>
                          <a:spcPts val="0"/>
                        </a:spcAft>
                      </a:pPr>
                      <a:r>
                        <a:rPr lang="zh-CN" sz="1400" kern="100" dirty="0">
                          <a:solidFill>
                            <a:schemeClr val="tx1"/>
                          </a:solidFill>
                          <a:effectLst/>
                          <a:latin typeface="Calibri" panose="020F0502020204030204" pitchFamily="34" charset="0"/>
                          <a:ea typeface="+mj-ea"/>
                        </a:rPr>
                        <a:t>（</a:t>
                      </a:r>
                      <a:r>
                        <a:rPr lang="en-US" sz="1400" kern="100" dirty="0">
                          <a:solidFill>
                            <a:schemeClr val="tx1"/>
                          </a:solidFill>
                          <a:effectLst/>
                          <a:latin typeface="Calibri" panose="020F0502020204030204" pitchFamily="34" charset="0"/>
                          <a:ea typeface="+mj-ea"/>
                        </a:rPr>
                        <a:t>2014</a:t>
                      </a:r>
                      <a:r>
                        <a:rPr lang="zh-CN" sz="1400" kern="100" dirty="0">
                          <a:solidFill>
                            <a:schemeClr val="tx1"/>
                          </a:solidFill>
                          <a:effectLst/>
                          <a:latin typeface="Calibri" panose="020F0502020204030204" pitchFamily="34" charset="0"/>
                          <a:ea typeface="+mj-ea"/>
                        </a:rPr>
                        <a:t>）</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CN" sz="1400" kern="100" dirty="0">
                          <a:solidFill>
                            <a:schemeClr val="tx1"/>
                          </a:solidFill>
                          <a:effectLst/>
                          <a:latin typeface="Calibri" panose="020F0502020204030204" pitchFamily="34" charset="0"/>
                          <a:ea typeface="+mj-ea"/>
                        </a:rPr>
                        <a:t>＞</a:t>
                      </a:r>
                      <a:r>
                        <a:rPr lang="en-US" sz="1400" kern="100" dirty="0">
                          <a:solidFill>
                            <a:schemeClr val="tx1"/>
                          </a:solidFill>
                          <a:effectLst/>
                          <a:latin typeface="Calibri" panose="020F0502020204030204" pitchFamily="34" charset="0"/>
                          <a:ea typeface="+mj-ea"/>
                        </a:rPr>
                        <a:t>550</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11.4</a:t>
                      </a:r>
                      <a:endParaRPr lang="zh-CN" sz="1400" kern="100" dirty="0">
                        <a:solidFill>
                          <a:schemeClr val="tx1"/>
                        </a:solidFill>
                        <a:effectLst/>
                        <a:latin typeface="Calibri" panose="020F0502020204030204" pitchFamily="34" charset="0"/>
                        <a:ea typeface="+mj-ea"/>
                      </a:endParaRPr>
                    </a:p>
                    <a:p>
                      <a:pPr algn="ctr">
                        <a:spcAft>
                          <a:spcPts val="0"/>
                        </a:spcAft>
                      </a:pPr>
                      <a:r>
                        <a:rPr lang="zh-CN" sz="1400" kern="100" dirty="0">
                          <a:solidFill>
                            <a:schemeClr val="tx1"/>
                          </a:solidFill>
                          <a:effectLst/>
                          <a:latin typeface="Calibri" panose="020F0502020204030204" pitchFamily="34" charset="0"/>
                          <a:ea typeface="+mj-ea"/>
                        </a:rPr>
                        <a:t>（</a:t>
                      </a:r>
                      <a:r>
                        <a:rPr lang="en-US" sz="1400" kern="100" dirty="0">
                          <a:solidFill>
                            <a:schemeClr val="tx1"/>
                          </a:solidFill>
                          <a:effectLst/>
                          <a:latin typeface="Calibri" panose="020F0502020204030204" pitchFamily="34" charset="0"/>
                          <a:ea typeface="+mj-ea"/>
                        </a:rPr>
                        <a:t>2010-2014</a:t>
                      </a:r>
                      <a:r>
                        <a:rPr lang="zh-CN" sz="1400" kern="100" dirty="0">
                          <a:solidFill>
                            <a:schemeClr val="tx1"/>
                          </a:solidFill>
                          <a:effectLst/>
                          <a:latin typeface="Calibri" panose="020F0502020204030204" pitchFamily="34" charset="0"/>
                          <a:ea typeface="+mj-ea"/>
                        </a:rPr>
                        <a:t>）</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5.7</a:t>
                      </a:r>
                      <a:endParaRPr lang="zh-CN" sz="1400" kern="100" dirty="0">
                        <a:solidFill>
                          <a:schemeClr val="tx1"/>
                        </a:solidFill>
                        <a:effectLst/>
                        <a:latin typeface="Calibri" panose="020F0502020204030204" pitchFamily="34" charset="0"/>
                        <a:ea typeface="+mj-ea"/>
                      </a:endParaRPr>
                    </a:p>
                    <a:p>
                      <a:pPr algn="ctr">
                        <a:spcAft>
                          <a:spcPts val="0"/>
                        </a:spcAft>
                      </a:pPr>
                      <a:r>
                        <a:rPr lang="zh-CN" sz="1400" kern="100" dirty="0">
                          <a:solidFill>
                            <a:schemeClr val="tx1"/>
                          </a:solidFill>
                          <a:effectLst/>
                          <a:latin typeface="Calibri" panose="020F0502020204030204" pitchFamily="34" charset="0"/>
                          <a:ea typeface="+mj-ea"/>
                        </a:rPr>
                        <a:t>（</a:t>
                      </a:r>
                      <a:r>
                        <a:rPr lang="en-US" sz="1400" kern="100" dirty="0">
                          <a:solidFill>
                            <a:schemeClr val="tx1"/>
                          </a:solidFill>
                          <a:effectLst/>
                          <a:latin typeface="Calibri" panose="020F0502020204030204" pitchFamily="34" charset="0"/>
                          <a:ea typeface="+mj-ea"/>
                        </a:rPr>
                        <a:t>2014-2020</a:t>
                      </a:r>
                      <a:r>
                        <a:rPr lang="zh-CN" sz="1400" kern="100" dirty="0">
                          <a:solidFill>
                            <a:schemeClr val="tx1"/>
                          </a:solidFill>
                          <a:effectLst/>
                          <a:latin typeface="Calibri" panose="020F0502020204030204" pitchFamily="34" charset="0"/>
                          <a:ea typeface="+mj-ea"/>
                        </a:rPr>
                        <a:t>）</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323646">
                <a:tc>
                  <a:txBody>
                    <a:bodyPr/>
                    <a:lstStyle/>
                    <a:p>
                      <a:pPr algn="l">
                        <a:spcAft>
                          <a:spcPts val="0"/>
                        </a:spcAft>
                      </a:pPr>
                      <a:r>
                        <a:rPr lang="en-US" sz="1400" kern="100" dirty="0">
                          <a:solidFill>
                            <a:schemeClr val="tx1"/>
                          </a:solidFill>
                          <a:effectLst/>
                          <a:latin typeface="Calibri" panose="020F0502020204030204" pitchFamily="34" charset="0"/>
                          <a:ea typeface="+mj-ea"/>
                        </a:rPr>
                        <a:t>R&amp;D</a:t>
                      </a:r>
                      <a:r>
                        <a:rPr lang="zh-CN" sz="1400" kern="100" dirty="0">
                          <a:solidFill>
                            <a:schemeClr val="tx1"/>
                          </a:solidFill>
                          <a:effectLst/>
                          <a:latin typeface="Calibri" panose="020F0502020204030204" pitchFamily="34" charset="0"/>
                          <a:ea typeface="+mj-ea"/>
                        </a:rPr>
                        <a:t>经费支出（亿元）</a:t>
                      </a:r>
                      <a:endParaRPr lang="en-US" altLang="zh-CN" sz="1400" kern="100" dirty="0">
                        <a:solidFill>
                          <a:schemeClr val="tx1"/>
                        </a:solidFill>
                        <a:effectLst/>
                        <a:latin typeface="Calibri" panose="020F0502020204030204" pitchFamily="34" charset="0"/>
                        <a:ea typeface="+mj-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R&amp;D</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expenditure</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(0.1</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billion)</a:t>
                      </a:r>
                      <a:endParaRPr kumimoji="0" lang="zh-CN"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7063</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14220</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23200</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15.0</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10.3</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3236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00" dirty="0">
                          <a:solidFill>
                            <a:schemeClr val="tx1"/>
                          </a:solidFill>
                          <a:effectLst/>
                          <a:latin typeface="Calibri" panose="020F0502020204030204" pitchFamily="34" charset="0"/>
                          <a:ea typeface="+mj-ea"/>
                        </a:rPr>
                        <a:t>R&amp;D</a:t>
                      </a:r>
                      <a:r>
                        <a:rPr lang="zh-CN" sz="1400" kern="100" dirty="0">
                          <a:solidFill>
                            <a:schemeClr val="tx1"/>
                          </a:solidFill>
                          <a:effectLst/>
                          <a:latin typeface="Calibri" panose="020F0502020204030204" pitchFamily="34" charset="0"/>
                          <a:ea typeface="+mj-ea"/>
                        </a:rPr>
                        <a:t>经费支出与</a:t>
                      </a:r>
                      <a:r>
                        <a:rPr lang="en-US" sz="1400" kern="100" dirty="0">
                          <a:solidFill>
                            <a:schemeClr val="tx1"/>
                          </a:solidFill>
                          <a:effectLst/>
                          <a:latin typeface="Calibri" panose="020F0502020204030204" pitchFamily="34" charset="0"/>
                          <a:ea typeface="+mj-ea"/>
                        </a:rPr>
                        <a:t>GDP</a:t>
                      </a:r>
                      <a:r>
                        <a:rPr lang="zh-CN" sz="1400" kern="100" dirty="0">
                          <a:solidFill>
                            <a:schemeClr val="tx1"/>
                          </a:solidFill>
                          <a:effectLst/>
                          <a:latin typeface="Calibri" panose="020F0502020204030204" pitchFamily="34" charset="0"/>
                          <a:ea typeface="+mj-ea"/>
                        </a:rPr>
                        <a:t>之比（</a:t>
                      </a:r>
                      <a:r>
                        <a:rPr lang="en-US" sz="1400" kern="100" dirty="0">
                          <a:solidFill>
                            <a:schemeClr val="tx1"/>
                          </a:solidFill>
                          <a:effectLst/>
                          <a:latin typeface="Calibri" panose="020F0502020204030204" pitchFamily="34" charset="0"/>
                          <a:ea typeface="+mj-ea"/>
                        </a:rPr>
                        <a:t>%</a:t>
                      </a:r>
                      <a:r>
                        <a:rPr lang="zh-CN" sz="1400" kern="100" dirty="0">
                          <a:solidFill>
                            <a:schemeClr val="tx1"/>
                          </a:solidFill>
                          <a:effectLst/>
                          <a:latin typeface="Calibri" panose="020F0502020204030204" pitchFamily="34" charset="0"/>
                          <a:ea typeface="+mj-ea"/>
                        </a:rPr>
                        <a:t>）</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R&amp;D</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expenditure</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GDP</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endParaRPr kumimoji="0" lang="zh-CN"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1.73</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2.10</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2.5</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sz="1400" kern="100" dirty="0">
                        <a:solidFill>
                          <a:schemeClr val="tx1"/>
                        </a:solidFill>
                        <a:effectLst/>
                        <a:latin typeface="Calibri" panose="020F0502020204030204" pitchFamily="34" charset="0"/>
                        <a:ea typeface="+mj-ea"/>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sz="1400" kern="100" dirty="0">
                        <a:solidFill>
                          <a:schemeClr val="tx1"/>
                        </a:solidFill>
                        <a:effectLst/>
                        <a:latin typeface="Calibri" panose="020F0502020204030204" pitchFamily="34" charset="0"/>
                        <a:ea typeface="+mj-ea"/>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3236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sz="1400" kern="100" dirty="0">
                          <a:solidFill>
                            <a:schemeClr val="tx1"/>
                          </a:solidFill>
                          <a:effectLst/>
                          <a:latin typeface="Calibri" panose="020F0502020204030204" pitchFamily="34" charset="0"/>
                          <a:ea typeface="+mj-ea"/>
                        </a:rPr>
                        <a:t>发明专利受理数（万件）</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Number</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of</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invention</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patent</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accepted</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(10000)</a:t>
                      </a:r>
                      <a:endParaRPr kumimoji="0" lang="zh-CN"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39.1</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110</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sz="1400" kern="100" dirty="0">
                          <a:solidFill>
                            <a:schemeClr val="tx1"/>
                          </a:solidFill>
                          <a:effectLst/>
                          <a:latin typeface="Calibri" panose="020F0502020204030204" pitchFamily="34" charset="0"/>
                          <a:ea typeface="+mj-ea"/>
                        </a:rPr>
                        <a:t>177</a:t>
                      </a:r>
                      <a:endParaRPr lang="zh-CN" sz="1400" kern="100" dirty="0">
                        <a:solidFill>
                          <a:schemeClr val="tx1"/>
                        </a:solidFill>
                        <a:effectLst/>
                        <a:latin typeface="Calibri" panose="020F0502020204030204" pitchFamily="34" charset="0"/>
                        <a:ea typeface="+mj-ea"/>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22.98</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sz="1400" kern="100" dirty="0">
                        <a:solidFill>
                          <a:schemeClr val="tx1"/>
                        </a:solidFill>
                        <a:effectLst/>
                        <a:latin typeface="Calibri" panose="020F0502020204030204" pitchFamily="34" charset="0"/>
                        <a:ea typeface="+mj-ea"/>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3236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sz="1400" kern="100" dirty="0">
                          <a:solidFill>
                            <a:schemeClr val="tx1"/>
                          </a:solidFill>
                          <a:effectLst/>
                          <a:latin typeface="Calibri" panose="020F0502020204030204" pitchFamily="34" charset="0"/>
                          <a:ea typeface="+mj-ea"/>
                        </a:rPr>
                        <a:t>发明专利授权数（万件）</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Number</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of</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invention</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patents</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authorized</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(10000)</a:t>
                      </a:r>
                      <a:endParaRPr kumimoji="0" lang="zh-CN"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13.5</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35.9</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sz="1400" kern="100" dirty="0">
                          <a:solidFill>
                            <a:schemeClr val="tx1"/>
                          </a:solidFill>
                          <a:effectLst/>
                          <a:latin typeface="Calibri" panose="020F0502020204030204" pitchFamily="34" charset="0"/>
                          <a:ea typeface="+mj-ea"/>
                        </a:rPr>
                        <a:t>55.2</a:t>
                      </a:r>
                      <a:endParaRPr lang="zh-CN" sz="1400" kern="100" dirty="0">
                        <a:solidFill>
                          <a:schemeClr val="tx1"/>
                        </a:solidFill>
                        <a:effectLst/>
                        <a:latin typeface="Calibri" panose="020F0502020204030204" pitchFamily="34" charset="0"/>
                        <a:ea typeface="+mj-ea"/>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21.6</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sz="1400" kern="100" dirty="0">
                        <a:solidFill>
                          <a:schemeClr val="tx1"/>
                        </a:solidFill>
                        <a:effectLst/>
                        <a:latin typeface="Calibri" panose="020F0502020204030204" pitchFamily="34" charset="0"/>
                        <a:ea typeface="+mj-ea"/>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5096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sz="1400" kern="100" dirty="0">
                          <a:solidFill>
                            <a:schemeClr val="tx1"/>
                          </a:solidFill>
                          <a:effectLst/>
                          <a:latin typeface="Calibri" panose="020F0502020204030204" pitchFamily="34" charset="0"/>
                          <a:ea typeface="+mj-ea"/>
                        </a:rPr>
                        <a:t>每万人口发明专利拥有量（件</a:t>
                      </a:r>
                      <a:r>
                        <a:rPr lang="en-US" sz="1400" kern="100" dirty="0">
                          <a:solidFill>
                            <a:schemeClr val="tx1"/>
                          </a:solidFill>
                          <a:effectLst/>
                          <a:latin typeface="Calibri" panose="020F0502020204030204" pitchFamily="34" charset="0"/>
                          <a:ea typeface="+mj-ea"/>
                        </a:rPr>
                        <a:t>/</a:t>
                      </a:r>
                      <a:r>
                        <a:rPr lang="zh-CN" sz="1400" kern="100" dirty="0">
                          <a:solidFill>
                            <a:schemeClr val="tx1"/>
                          </a:solidFill>
                          <a:effectLst/>
                          <a:latin typeface="Calibri" panose="020F0502020204030204" pitchFamily="34" charset="0"/>
                          <a:ea typeface="+mj-ea"/>
                        </a:rPr>
                        <a:t>万人）</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Ownership</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of</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patents</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per</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1000</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person</a:t>
                      </a:r>
                      <a:endParaRPr kumimoji="0" lang="zh-CN"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1.7</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6.3</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12</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29.95</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13.8</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4097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sz="1400" kern="100" dirty="0">
                          <a:solidFill>
                            <a:schemeClr val="tx1"/>
                          </a:solidFill>
                          <a:effectLst/>
                          <a:latin typeface="Calibri" panose="020F0502020204030204" pitchFamily="34" charset="0"/>
                          <a:ea typeface="+mj-ea"/>
                        </a:rPr>
                        <a:t>发明专利拥有量（万件）</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Ownership</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of</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invention</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patent</a:t>
                      </a:r>
                      <a:r>
                        <a:rPr kumimoji="0" lang="zh-CN" altLang="en-US"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 </a:t>
                      </a:r>
                      <a:r>
                        <a:rPr kumimoji="0" lang="en-US"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rPr>
                        <a:t>(10000)</a:t>
                      </a:r>
                      <a:endParaRPr kumimoji="0" lang="zh-CN" altLang="zh-CN" sz="1400" b="0" i="0" u="none" strike="noStrike" cap="none" normalizeH="0" baseline="0" dirty="0">
                        <a:ln>
                          <a:noFill/>
                        </a:ln>
                        <a:solidFill>
                          <a:schemeClr val="tx1"/>
                        </a:solidFill>
                        <a:effectLst/>
                        <a:latin typeface="Calibri" panose="020F0502020204030204" pitchFamily="34" charset="0"/>
                        <a:ea typeface="华文细黑" charset="-122"/>
                        <a:cs typeface="Times New Roman"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22.8</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118.9</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168</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a:solidFill>
                            <a:schemeClr val="tx1"/>
                          </a:solidFill>
                          <a:effectLst/>
                          <a:latin typeface="Calibri" panose="020F0502020204030204" pitchFamily="34" charset="0"/>
                          <a:ea typeface="+mj-ea"/>
                        </a:rPr>
                        <a:t>39.14</a:t>
                      </a:r>
                      <a:endParaRPr lang="zh-CN" sz="1400" kern="10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kern="100" dirty="0">
                          <a:solidFill>
                            <a:schemeClr val="tx1"/>
                          </a:solidFill>
                          <a:effectLst/>
                          <a:latin typeface="Calibri" panose="020F0502020204030204" pitchFamily="34" charset="0"/>
                          <a:ea typeface="+mj-ea"/>
                        </a:rPr>
                        <a:t>7.1</a:t>
                      </a:r>
                      <a:endParaRPr lang="zh-CN" sz="1400" kern="100" dirty="0">
                        <a:solidFill>
                          <a:schemeClr val="tx1"/>
                        </a:solidFill>
                        <a:effectLst/>
                        <a:latin typeface="Calibri" panose="020F0502020204030204" pitchFamily="34" charset="0"/>
                        <a:ea typeface="+mj-ea"/>
                        <a:cs typeface="Times New Roman" panose="02020603050405020304" pitchFamily="18" charset="0"/>
                      </a:endParaRPr>
                    </a:p>
                  </a:txBody>
                  <a:tcPr marL="68582" marR="68582"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bl>
          </a:graphicData>
        </a:graphic>
      </p:graphicFrame>
      <p:sp>
        <p:nvSpPr>
          <p:cNvPr id="5" name="矩形 4"/>
          <p:cNvSpPr/>
          <p:nvPr/>
        </p:nvSpPr>
        <p:spPr>
          <a:xfrm>
            <a:off x="76318" y="6248326"/>
            <a:ext cx="8683625" cy="461665"/>
          </a:xfrm>
          <a:prstGeom prst="rect">
            <a:avLst/>
          </a:prstGeom>
        </p:spPr>
        <p:txBody>
          <a:bodyPr>
            <a:spAutoFit/>
          </a:bodyPr>
          <a:lstStyle/>
          <a:p>
            <a:pPr indent="266700" algn="just">
              <a:spcAft>
                <a:spcPts val="0"/>
              </a:spcAft>
              <a:defRPr/>
            </a:pPr>
            <a:r>
              <a:rPr lang="zh-CN" altLang="zh-CN" sz="1200" kern="100" dirty="0">
                <a:latin typeface="宋体" panose="02010600030101010101" pitchFamily="2" charset="-122"/>
                <a:cs typeface="Times New Roman" panose="02020603050405020304" pitchFamily="18" charset="0"/>
              </a:rPr>
              <a:t>资料来源：</a:t>
            </a:r>
            <a:r>
              <a:rPr lang="en-US" altLang="zh-CN" sz="1200" kern="100" dirty="0">
                <a:latin typeface="宋体" panose="02010600030101010101" pitchFamily="2" charset="-122"/>
                <a:cs typeface="Times New Roman" panose="02020603050405020304" pitchFamily="18" charset="0"/>
              </a:rPr>
              <a:t>2010</a:t>
            </a:r>
            <a:r>
              <a:rPr lang="zh-CN" altLang="zh-CN" sz="1200" kern="100" dirty="0">
                <a:latin typeface="宋体" panose="02010600030101010101" pitchFamily="2" charset="-122"/>
                <a:cs typeface="Times New Roman" panose="02020603050405020304" pitchFamily="18" charset="0"/>
              </a:rPr>
              <a:t>年数据：国家统计局编：《中国统计摘要</a:t>
            </a:r>
            <a:r>
              <a:rPr lang="en-US" altLang="zh-CN" sz="1200" kern="100" dirty="0">
                <a:latin typeface="宋体" panose="02010600030101010101" pitchFamily="2" charset="-122"/>
                <a:cs typeface="Times New Roman" panose="02020603050405020304" pitchFamily="18" charset="0"/>
              </a:rPr>
              <a:t>2015</a:t>
            </a:r>
            <a:r>
              <a:rPr lang="zh-CN" altLang="zh-CN" sz="1200" kern="100" dirty="0">
                <a:latin typeface="宋体" panose="02010600030101010101" pitchFamily="2" charset="-122"/>
                <a:cs typeface="Times New Roman" panose="02020603050405020304" pitchFamily="18" charset="0"/>
              </a:rPr>
              <a:t>》，第</a:t>
            </a:r>
            <a:r>
              <a:rPr lang="en-US" altLang="zh-CN" sz="1200" kern="100" dirty="0">
                <a:latin typeface="宋体" panose="02010600030101010101" pitchFamily="2" charset="-122"/>
                <a:cs typeface="Times New Roman" panose="02020603050405020304" pitchFamily="18" charset="0"/>
              </a:rPr>
              <a:t>150</a:t>
            </a:r>
            <a:r>
              <a:rPr lang="zh-CN" altLang="zh-CN" sz="1200" kern="100" dirty="0">
                <a:latin typeface="宋体" panose="02010600030101010101" pitchFamily="2" charset="-122"/>
                <a:cs typeface="Times New Roman" panose="02020603050405020304" pitchFamily="18" charset="0"/>
              </a:rPr>
              <a:t>页，北京，中国统计出版社，</a:t>
            </a:r>
            <a:r>
              <a:rPr lang="en-US" altLang="zh-CN" sz="1200" kern="100" dirty="0">
                <a:latin typeface="宋体" panose="02010600030101010101" pitchFamily="2" charset="-122"/>
                <a:cs typeface="Times New Roman" panose="02020603050405020304" pitchFamily="18" charset="0"/>
              </a:rPr>
              <a:t>2015</a:t>
            </a:r>
            <a:r>
              <a:rPr lang="zh-CN" altLang="zh-CN" sz="1200" kern="100" dirty="0">
                <a:latin typeface="宋体" panose="02010600030101010101" pitchFamily="2" charset="-122"/>
                <a:cs typeface="Times New Roman" panose="02020603050405020304" pitchFamily="18" charset="0"/>
              </a:rPr>
              <a:t>；</a:t>
            </a:r>
            <a:r>
              <a:rPr lang="en-US" altLang="zh-CN" sz="1200" kern="100" dirty="0">
                <a:latin typeface="宋体" panose="02010600030101010101" pitchFamily="2" charset="-122"/>
                <a:cs typeface="Times New Roman" panose="02020603050405020304" pitchFamily="18" charset="0"/>
              </a:rPr>
              <a:t>2015</a:t>
            </a:r>
            <a:r>
              <a:rPr lang="zh-CN" altLang="zh-CN" sz="1200" kern="100" dirty="0">
                <a:latin typeface="宋体" panose="02010600030101010101" pitchFamily="2" charset="-122"/>
                <a:cs typeface="Times New Roman" panose="02020603050405020304" pitchFamily="18" charset="0"/>
              </a:rPr>
              <a:t>年数据：国家统计局：《</a:t>
            </a:r>
            <a:r>
              <a:rPr lang="en-US" altLang="zh-CN" sz="1200" kern="100" dirty="0">
                <a:latin typeface="宋体" panose="02010600030101010101" pitchFamily="2" charset="-122"/>
                <a:cs typeface="Times New Roman" panose="02020603050405020304" pitchFamily="18" charset="0"/>
              </a:rPr>
              <a:t>2015</a:t>
            </a:r>
            <a:r>
              <a:rPr lang="zh-CN" altLang="zh-CN" sz="1200" kern="100" dirty="0">
                <a:latin typeface="宋体" panose="02010600030101010101" pitchFamily="2" charset="-122"/>
                <a:cs typeface="Times New Roman" panose="02020603050405020304" pitchFamily="18" charset="0"/>
              </a:rPr>
              <a:t>年国民经济和社会发展统计公报》，</a:t>
            </a:r>
            <a:r>
              <a:rPr lang="en-US" altLang="zh-CN" sz="1200" kern="100" dirty="0">
                <a:latin typeface="宋体" panose="02010600030101010101" pitchFamily="2" charset="-122"/>
                <a:cs typeface="Times New Roman" panose="02020603050405020304" pitchFamily="18" charset="0"/>
              </a:rPr>
              <a:t>2016</a:t>
            </a:r>
            <a:r>
              <a:rPr lang="zh-CN" altLang="zh-CN" sz="1200" kern="100" dirty="0">
                <a:latin typeface="宋体" panose="02010600030101010101" pitchFamily="2" charset="-122"/>
                <a:cs typeface="Times New Roman" panose="02020603050405020304" pitchFamily="18" charset="0"/>
              </a:rPr>
              <a:t>年</a:t>
            </a:r>
            <a:r>
              <a:rPr lang="en-US" altLang="zh-CN" sz="1200" kern="100" dirty="0">
                <a:latin typeface="宋体" panose="02010600030101010101" pitchFamily="2" charset="-122"/>
                <a:cs typeface="Times New Roman" panose="02020603050405020304" pitchFamily="18" charset="0"/>
              </a:rPr>
              <a:t>2</a:t>
            </a:r>
            <a:r>
              <a:rPr lang="zh-CN" altLang="zh-CN" sz="1200" kern="100" dirty="0">
                <a:latin typeface="宋体" panose="02010600030101010101" pitchFamily="2" charset="-122"/>
                <a:cs typeface="Times New Roman" panose="02020603050405020304" pitchFamily="18" charset="0"/>
              </a:rPr>
              <a:t>月</a:t>
            </a:r>
            <a:r>
              <a:rPr lang="en-US" altLang="zh-CN" sz="1200" kern="100" dirty="0">
                <a:latin typeface="宋体" panose="02010600030101010101" pitchFamily="2" charset="-122"/>
                <a:cs typeface="Times New Roman" panose="02020603050405020304" pitchFamily="18" charset="0"/>
              </a:rPr>
              <a:t>29</a:t>
            </a:r>
            <a:r>
              <a:rPr lang="zh-CN" altLang="zh-CN" sz="1200" kern="100" dirty="0">
                <a:latin typeface="宋体" panose="02010600030101010101" pitchFamily="2" charset="-122"/>
                <a:cs typeface="Times New Roman" panose="02020603050405020304" pitchFamily="18" charset="0"/>
              </a:rPr>
              <a:t>日。</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2743200" y="228654"/>
            <a:ext cx="6400800" cy="1143000"/>
          </a:xfrm>
        </p:spPr>
        <p:txBody>
          <a:bodyPr/>
          <a:lstStyle/>
          <a:p>
            <a:r>
              <a:rPr lang="zh-CN" altLang="en-US" sz="2000" dirty="0"/>
              <a:t>中国与欧盟发明专利申请与授权情况比较</a:t>
            </a:r>
            <a:r>
              <a:rPr lang="en-US" altLang="zh-CN" sz="2000" dirty="0"/>
              <a:t>Comparison between China and EU in terms of number of patent application and authorized patents </a:t>
            </a:r>
            <a:r>
              <a:rPr lang="zh-CN" altLang="en-US" sz="2000" dirty="0"/>
              <a:t>（</a:t>
            </a:r>
            <a:r>
              <a:rPr lang="en-US" altLang="zh-CN" sz="2000" dirty="0"/>
              <a:t>2000-2014</a:t>
            </a:r>
            <a:r>
              <a:rPr lang="zh-CN" altLang="en-US" sz="2000" dirty="0"/>
              <a:t>）</a:t>
            </a:r>
          </a:p>
        </p:txBody>
      </p:sp>
      <p:graphicFrame>
        <p:nvGraphicFramePr>
          <p:cNvPr id="4" name="表格 3"/>
          <p:cNvGraphicFramePr>
            <a:graphicFrameLocks noGrp="1"/>
          </p:cNvGraphicFramePr>
          <p:nvPr>
            <p:extLst>
              <p:ext uri="{D42A27DB-BD31-4B8C-83A1-F6EECF244321}">
                <p14:modId xmlns:p14="http://schemas.microsoft.com/office/powerpoint/2010/main" val="496665829"/>
              </p:ext>
            </p:extLst>
          </p:nvPr>
        </p:nvGraphicFramePr>
        <p:xfrm>
          <a:off x="1066892" y="1676446"/>
          <a:ext cx="7162614" cy="4778375"/>
        </p:xfrm>
        <a:graphic>
          <a:graphicData uri="http://schemas.openxmlformats.org/drawingml/2006/table">
            <a:tbl>
              <a:tblPr firstRow="1" firstCol="1" bandRow="1">
                <a:tableStyleId>{5940675A-B579-460E-94D1-54222C63F5DA}</a:tableStyleId>
              </a:tblPr>
              <a:tblGrid>
                <a:gridCol w="1025149">
                  <a:extLst>
                    <a:ext uri="{9D8B030D-6E8A-4147-A177-3AD203B41FA5}">
                      <a16:colId xmlns:a16="http://schemas.microsoft.com/office/drawing/2014/main" xmlns="" val="2801495977"/>
                    </a:ext>
                  </a:extLst>
                </a:gridCol>
                <a:gridCol w="1025149">
                  <a:extLst>
                    <a:ext uri="{9D8B030D-6E8A-4147-A177-3AD203B41FA5}">
                      <a16:colId xmlns:a16="http://schemas.microsoft.com/office/drawing/2014/main" xmlns="" val="2847163613"/>
                    </a:ext>
                  </a:extLst>
                </a:gridCol>
                <a:gridCol w="1021792">
                  <a:extLst>
                    <a:ext uri="{9D8B030D-6E8A-4147-A177-3AD203B41FA5}">
                      <a16:colId xmlns:a16="http://schemas.microsoft.com/office/drawing/2014/main" xmlns="" val="301566857"/>
                    </a:ext>
                  </a:extLst>
                </a:gridCol>
                <a:gridCol w="1042602">
                  <a:extLst>
                    <a:ext uri="{9D8B030D-6E8A-4147-A177-3AD203B41FA5}">
                      <a16:colId xmlns:a16="http://schemas.microsoft.com/office/drawing/2014/main" xmlns="" val="648685028"/>
                    </a:ext>
                  </a:extLst>
                </a:gridCol>
                <a:gridCol w="1000982">
                  <a:extLst>
                    <a:ext uri="{9D8B030D-6E8A-4147-A177-3AD203B41FA5}">
                      <a16:colId xmlns:a16="http://schemas.microsoft.com/office/drawing/2014/main" xmlns="" val="3364947932"/>
                    </a:ext>
                  </a:extLst>
                </a:gridCol>
                <a:gridCol w="1023470">
                  <a:extLst>
                    <a:ext uri="{9D8B030D-6E8A-4147-A177-3AD203B41FA5}">
                      <a16:colId xmlns:a16="http://schemas.microsoft.com/office/drawing/2014/main" xmlns="" val="2953294030"/>
                    </a:ext>
                  </a:extLst>
                </a:gridCol>
                <a:gridCol w="1023470">
                  <a:extLst>
                    <a:ext uri="{9D8B030D-6E8A-4147-A177-3AD203B41FA5}">
                      <a16:colId xmlns:a16="http://schemas.microsoft.com/office/drawing/2014/main" xmlns="" val="1143356424"/>
                    </a:ext>
                  </a:extLst>
                </a:gridCol>
              </a:tblGrid>
              <a:tr h="269535">
                <a:tc rowSpan="2">
                  <a:txBody>
                    <a:bodyPr/>
                    <a:lstStyle/>
                    <a:p>
                      <a:pPr indent="127000" algn="ctr">
                        <a:lnSpc>
                          <a:spcPts val="2300"/>
                        </a:lnSpc>
                        <a:spcAft>
                          <a:spcPts val="0"/>
                        </a:spcAft>
                      </a:pPr>
                      <a:r>
                        <a:rPr lang="en-US" altLang="zh-CN" sz="1600" kern="100" dirty="0">
                          <a:effectLst/>
                        </a:rPr>
                        <a:t>Year</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gridSpan="3">
                  <a:txBody>
                    <a:bodyPr/>
                    <a:lstStyle/>
                    <a:p>
                      <a:pPr indent="127000" algn="ctr">
                        <a:lnSpc>
                          <a:spcPts val="2300"/>
                        </a:lnSpc>
                        <a:spcAft>
                          <a:spcPts val="0"/>
                        </a:spcAft>
                      </a:pPr>
                      <a:r>
                        <a:rPr lang="en-US" altLang="zh-CN" sz="1600" kern="100" dirty="0">
                          <a:effectLst/>
                        </a:rPr>
                        <a:t>Number of patents application </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hMerge="1">
                  <a:txBody>
                    <a:bodyPr/>
                    <a:lstStyle/>
                    <a:p>
                      <a:endParaRPr lang="zh-CN" altLang="en-US"/>
                    </a:p>
                  </a:txBody>
                  <a:tcPr/>
                </a:tc>
                <a:tc hMerge="1">
                  <a:txBody>
                    <a:bodyPr/>
                    <a:lstStyle/>
                    <a:p>
                      <a:endParaRPr lang="zh-CN" altLang="en-US"/>
                    </a:p>
                  </a:txBody>
                  <a:tcPr/>
                </a:tc>
                <a:tc gridSpan="3">
                  <a:txBody>
                    <a:bodyPr/>
                    <a:lstStyle/>
                    <a:p>
                      <a:pPr indent="127000" algn="ctr">
                        <a:lnSpc>
                          <a:spcPts val="2300"/>
                        </a:lnSpc>
                        <a:spcAft>
                          <a:spcPts val="0"/>
                        </a:spcAft>
                      </a:pPr>
                      <a:r>
                        <a:rPr lang="en-US" altLang="zh-CN" sz="1600" kern="100" baseline="0" dirty="0">
                          <a:effectLst/>
                          <a:latin typeface="+mn-lt"/>
                          <a:ea typeface="+mn-ea"/>
                          <a:cs typeface="+mn-cs"/>
                        </a:rPr>
                        <a:t>Number of </a:t>
                      </a:r>
                      <a:r>
                        <a:rPr lang="en-US" altLang="zh-CN" sz="1600" kern="100" dirty="0">
                          <a:effectLst/>
                          <a:latin typeface="+mn-lt"/>
                          <a:ea typeface="+mn-ea"/>
                          <a:cs typeface="+mn-cs"/>
                        </a:rPr>
                        <a:t>aut</a:t>
                      </a:r>
                      <a:r>
                        <a:rPr lang="en-US" altLang="zh-CN" sz="1600" kern="100" baseline="0" dirty="0">
                          <a:effectLst/>
                          <a:latin typeface="+mn-lt"/>
                          <a:ea typeface="+mn-ea"/>
                          <a:cs typeface="+mn-cs"/>
                        </a:rPr>
                        <a:t>horized patents</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xmlns="" val="311414825"/>
                  </a:ext>
                </a:extLst>
              </a:tr>
              <a:tr h="872433">
                <a:tc vMerge="1">
                  <a:txBody>
                    <a:bodyPr/>
                    <a:lstStyle/>
                    <a:p>
                      <a:endParaRPr lang="zh-CN" altLang="en-US"/>
                    </a:p>
                  </a:txBody>
                  <a:tcPr/>
                </a:tc>
                <a:tc>
                  <a:txBody>
                    <a:bodyPr/>
                    <a:lstStyle/>
                    <a:p>
                      <a:pPr indent="127000" algn="ctr">
                        <a:lnSpc>
                          <a:spcPts val="2300"/>
                        </a:lnSpc>
                        <a:spcAft>
                          <a:spcPts val="0"/>
                        </a:spcAft>
                      </a:pPr>
                      <a:r>
                        <a:rPr lang="en-US" altLang="zh-CN" sz="1600" kern="100" dirty="0">
                          <a:effectLst/>
                        </a:rPr>
                        <a:t>EU</a:t>
                      </a:r>
                      <a:endParaRPr lang="zh-CN" sz="2400" kern="100" dirty="0">
                        <a:effectLst/>
                      </a:endParaRPr>
                    </a:p>
                    <a:p>
                      <a:pPr indent="127000" algn="ctr">
                        <a:lnSpc>
                          <a:spcPts val="2300"/>
                        </a:lnSpc>
                        <a:spcAft>
                          <a:spcPts val="0"/>
                        </a:spcAft>
                      </a:pP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indent="127000" algn="ctr">
                        <a:lnSpc>
                          <a:spcPts val="2300"/>
                        </a:lnSpc>
                        <a:spcAft>
                          <a:spcPts val="0"/>
                        </a:spcAft>
                      </a:pPr>
                      <a:r>
                        <a:rPr lang="en-US" altLang="zh-CN" sz="1600" kern="100" dirty="0">
                          <a:effectLst/>
                        </a:rPr>
                        <a:t>China</a:t>
                      </a:r>
                      <a:endParaRPr lang="zh-CN" sz="2400" kern="100" dirty="0">
                        <a:effectLst/>
                      </a:endParaRPr>
                    </a:p>
                  </a:txBody>
                  <a:tcPr marL="68580" marR="68580" marT="9525" marB="0" anchor="ctr"/>
                </a:tc>
                <a:tc>
                  <a:txBody>
                    <a:bodyPr/>
                    <a:lstStyle/>
                    <a:p>
                      <a:pPr indent="127000" algn="ctr">
                        <a:lnSpc>
                          <a:spcPts val="2300"/>
                        </a:lnSpc>
                        <a:spcAft>
                          <a:spcPts val="0"/>
                        </a:spcAft>
                      </a:pPr>
                      <a:r>
                        <a:rPr lang="en-US" altLang="zh-CN" sz="1600" kern="100" dirty="0">
                          <a:effectLst/>
                        </a:rPr>
                        <a:t>China/</a:t>
                      </a:r>
                    </a:p>
                    <a:p>
                      <a:pPr indent="127000" algn="ctr">
                        <a:lnSpc>
                          <a:spcPts val="2300"/>
                        </a:lnSpc>
                        <a:spcAft>
                          <a:spcPts val="0"/>
                        </a:spcAft>
                      </a:pPr>
                      <a:r>
                        <a:rPr lang="en-US" altLang="zh-CN" sz="1600" kern="100" dirty="0">
                          <a:effectLst/>
                        </a:rPr>
                        <a:t>EU</a:t>
                      </a:r>
                    </a:p>
                    <a:p>
                      <a:pPr indent="127000" algn="ctr">
                        <a:lnSpc>
                          <a:spcPts val="2300"/>
                        </a:lnSpc>
                        <a:spcAft>
                          <a:spcPts val="0"/>
                        </a:spcAft>
                      </a:pPr>
                      <a:r>
                        <a:rPr lang="zh-CN" sz="1600" kern="100" dirty="0">
                          <a:effectLst/>
                        </a:rPr>
                        <a:t>（</a:t>
                      </a:r>
                      <a:r>
                        <a:rPr lang="en-US" sz="1600" kern="100" dirty="0">
                          <a:effectLst/>
                        </a:rPr>
                        <a:t>%</a:t>
                      </a:r>
                      <a:r>
                        <a:rPr lang="zh-CN" sz="1600" kern="100" dirty="0">
                          <a:effectLst/>
                        </a:rPr>
                        <a:t>）</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indent="127000" algn="ctr">
                        <a:lnSpc>
                          <a:spcPts val="2300"/>
                        </a:lnSpc>
                        <a:spcAft>
                          <a:spcPts val="0"/>
                        </a:spcAft>
                      </a:pPr>
                      <a:r>
                        <a:rPr lang="en-US" altLang="zh-CN" sz="1600" kern="100" dirty="0">
                          <a:effectLst/>
                        </a:rPr>
                        <a:t>EU</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indent="127000" algn="ctr">
                        <a:lnSpc>
                          <a:spcPts val="2300"/>
                        </a:lnSpc>
                        <a:spcAft>
                          <a:spcPts val="0"/>
                        </a:spcAft>
                      </a:pPr>
                      <a:r>
                        <a:rPr lang="en-US" altLang="zh-CN" sz="1600" kern="100" dirty="0">
                          <a:effectLst/>
                        </a:rPr>
                        <a:t>China</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indent="127000" algn="ctr">
                        <a:lnSpc>
                          <a:spcPts val="2300"/>
                        </a:lnSpc>
                        <a:spcAft>
                          <a:spcPts val="0"/>
                        </a:spcAft>
                      </a:pPr>
                      <a:r>
                        <a:rPr lang="en-US" altLang="zh-CN" sz="1600" kern="100" dirty="0">
                          <a:effectLst/>
                        </a:rPr>
                        <a:t>China/</a:t>
                      </a:r>
                    </a:p>
                    <a:p>
                      <a:pPr indent="127000" algn="ctr">
                        <a:lnSpc>
                          <a:spcPts val="2300"/>
                        </a:lnSpc>
                        <a:spcAft>
                          <a:spcPts val="0"/>
                        </a:spcAft>
                      </a:pPr>
                      <a:r>
                        <a:rPr lang="en-US" altLang="zh-CN" sz="1600" kern="100" dirty="0">
                          <a:effectLst/>
                        </a:rPr>
                        <a:t>EU</a:t>
                      </a:r>
                    </a:p>
                    <a:p>
                      <a:pPr indent="127000" algn="ctr">
                        <a:lnSpc>
                          <a:spcPts val="2300"/>
                        </a:lnSpc>
                        <a:spcAft>
                          <a:spcPts val="0"/>
                        </a:spcAft>
                      </a:pPr>
                      <a:r>
                        <a:rPr lang="zh-CN" altLang="zh-CN" sz="1600" kern="100" dirty="0">
                          <a:effectLst/>
                        </a:rPr>
                        <a:t>（</a:t>
                      </a:r>
                      <a:r>
                        <a:rPr lang="en-US" altLang="zh-CN" sz="1600" kern="100" dirty="0">
                          <a:effectLst/>
                        </a:rPr>
                        <a:t>%</a:t>
                      </a:r>
                      <a:r>
                        <a:rPr lang="zh-CN" altLang="zh-CN" sz="1600" kern="100" dirty="0">
                          <a:effectLst/>
                        </a:rPr>
                        <a:t>）</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extLst>
                  <a:ext uri="{0D108BD9-81ED-4DB2-BD59-A6C34878D82A}">
                    <a16:rowId xmlns:a16="http://schemas.microsoft.com/office/drawing/2014/main" xmlns="" val="3597215617"/>
                  </a:ext>
                </a:extLst>
              </a:tr>
              <a:tr h="271173">
                <a:tc>
                  <a:txBody>
                    <a:bodyPr/>
                    <a:lstStyle/>
                    <a:p>
                      <a:pPr indent="127000" algn="ctr">
                        <a:lnSpc>
                          <a:spcPts val="2300"/>
                        </a:lnSpc>
                        <a:spcAft>
                          <a:spcPts val="0"/>
                        </a:spcAft>
                      </a:pPr>
                      <a:r>
                        <a:rPr lang="en-US" sz="1600" kern="100">
                          <a:effectLst/>
                        </a:rPr>
                        <a:t>2000</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is-IS" sz="1600" b="0" i="0" u="none" strike="noStrike" dirty="0">
                          <a:solidFill>
                            <a:srgbClr val="000000"/>
                          </a:solidFill>
                          <a:effectLst/>
                          <a:latin typeface="+mn-lt"/>
                        </a:rPr>
                        <a:t>166,458 </a:t>
                      </a:r>
                    </a:p>
                  </a:txBody>
                  <a:tcPr marL="12700" marR="12700" marT="12700" marB="0" anchor="ctr"/>
                </a:tc>
                <a:tc>
                  <a:txBody>
                    <a:bodyPr/>
                    <a:lstStyle/>
                    <a:p>
                      <a:pPr indent="127000" algn="ctr">
                        <a:lnSpc>
                          <a:spcPts val="2300"/>
                        </a:lnSpc>
                        <a:spcAft>
                          <a:spcPts val="0"/>
                        </a:spcAft>
                      </a:pPr>
                      <a:r>
                        <a:rPr lang="en-US" sz="1600" kern="100">
                          <a:effectLst/>
                        </a:rPr>
                        <a:t>51,906</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nb-NO" sz="1600" b="0" i="0" u="none" strike="noStrike" dirty="0">
                          <a:solidFill>
                            <a:srgbClr val="000000"/>
                          </a:solidFill>
                          <a:effectLst/>
                          <a:latin typeface="+mn-lt"/>
                        </a:rPr>
                        <a:t>31.18 </a:t>
                      </a:r>
                    </a:p>
                  </a:txBody>
                  <a:tcPr marL="12700" marR="12700" marT="12700" marB="0" anchor="ctr"/>
                </a:tc>
                <a:tc>
                  <a:txBody>
                    <a:bodyPr/>
                    <a:lstStyle/>
                    <a:p>
                      <a:pPr algn="ctr" fontAlgn="b"/>
                      <a:r>
                        <a:rPr lang="is-IS" sz="1600" b="0" i="0" u="none" strike="noStrike" dirty="0">
                          <a:solidFill>
                            <a:srgbClr val="000000"/>
                          </a:solidFill>
                          <a:effectLst/>
                          <a:latin typeface="+mn-lt"/>
                        </a:rPr>
                        <a:t>291,223 </a:t>
                      </a:r>
                    </a:p>
                  </a:txBody>
                  <a:tcPr marL="12700" marR="12700" marT="12700" marB="0" anchor="ctr"/>
                </a:tc>
                <a:tc>
                  <a:txBody>
                    <a:bodyPr/>
                    <a:lstStyle/>
                    <a:p>
                      <a:pPr indent="127000" algn="ctr">
                        <a:lnSpc>
                          <a:spcPts val="2300"/>
                        </a:lnSpc>
                        <a:spcAft>
                          <a:spcPts val="0"/>
                        </a:spcAft>
                      </a:pPr>
                      <a:r>
                        <a:rPr lang="en-US" sz="1600" kern="100">
                          <a:effectLst/>
                        </a:rPr>
                        <a:t>13,058</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hr-HR" sz="1600" b="0" i="0" u="none" strike="noStrike" dirty="0">
                          <a:solidFill>
                            <a:srgbClr val="000000"/>
                          </a:solidFill>
                          <a:effectLst/>
                          <a:latin typeface="+mn-lt"/>
                        </a:rPr>
                        <a:t>4.48 </a:t>
                      </a:r>
                    </a:p>
                  </a:txBody>
                  <a:tcPr marL="12700" marR="12700" marT="12700" marB="0" anchor="ctr"/>
                </a:tc>
                <a:extLst>
                  <a:ext uri="{0D108BD9-81ED-4DB2-BD59-A6C34878D82A}">
                    <a16:rowId xmlns:a16="http://schemas.microsoft.com/office/drawing/2014/main" xmlns="" val="3416469715"/>
                  </a:ext>
                </a:extLst>
              </a:tr>
              <a:tr h="271173">
                <a:tc>
                  <a:txBody>
                    <a:bodyPr/>
                    <a:lstStyle/>
                    <a:p>
                      <a:pPr indent="127000" algn="ctr">
                        <a:lnSpc>
                          <a:spcPts val="2300"/>
                        </a:lnSpc>
                        <a:spcAft>
                          <a:spcPts val="0"/>
                        </a:spcAft>
                      </a:pPr>
                      <a:r>
                        <a:rPr lang="en-US" sz="1600" kern="100">
                          <a:effectLst/>
                        </a:rPr>
                        <a:t>2003</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uk-UA" sz="1600" b="0" i="0" u="none" strike="noStrike" dirty="0">
                          <a:solidFill>
                            <a:srgbClr val="000000"/>
                          </a:solidFill>
                          <a:effectLst/>
                          <a:latin typeface="+mn-lt"/>
                        </a:rPr>
                        <a:t>155,617 </a:t>
                      </a:r>
                    </a:p>
                  </a:txBody>
                  <a:tcPr marL="12700" marR="12700" marT="12700" marB="0" anchor="ctr"/>
                </a:tc>
                <a:tc>
                  <a:txBody>
                    <a:bodyPr/>
                    <a:lstStyle/>
                    <a:p>
                      <a:pPr indent="127000" algn="ctr">
                        <a:lnSpc>
                          <a:spcPts val="2300"/>
                        </a:lnSpc>
                        <a:spcAft>
                          <a:spcPts val="0"/>
                        </a:spcAft>
                      </a:pPr>
                      <a:r>
                        <a:rPr lang="en-US" sz="1600" kern="100" dirty="0">
                          <a:effectLst/>
                        </a:rPr>
                        <a:t>105,317</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nb-NO" sz="1600" b="0" i="0" u="none" strike="noStrike" dirty="0">
                          <a:solidFill>
                            <a:srgbClr val="000000"/>
                          </a:solidFill>
                          <a:effectLst/>
                          <a:latin typeface="+mn-lt"/>
                        </a:rPr>
                        <a:t>67.68 </a:t>
                      </a:r>
                    </a:p>
                  </a:txBody>
                  <a:tcPr marL="12700" marR="12700" marT="12700" marB="0" anchor="ctr"/>
                </a:tc>
                <a:tc>
                  <a:txBody>
                    <a:bodyPr/>
                    <a:lstStyle/>
                    <a:p>
                      <a:pPr algn="ctr" fontAlgn="b"/>
                      <a:r>
                        <a:rPr lang="uk-UA" sz="1600" b="0" i="0" u="none" strike="noStrike" dirty="0">
                          <a:solidFill>
                            <a:srgbClr val="000000"/>
                          </a:solidFill>
                          <a:effectLst/>
                          <a:latin typeface="+mn-lt"/>
                        </a:rPr>
                        <a:t>339,539 </a:t>
                      </a:r>
                    </a:p>
                  </a:txBody>
                  <a:tcPr marL="12700" marR="12700" marT="12700" marB="0" anchor="ctr"/>
                </a:tc>
                <a:tc>
                  <a:txBody>
                    <a:bodyPr/>
                    <a:lstStyle/>
                    <a:p>
                      <a:pPr indent="127000" algn="ctr">
                        <a:lnSpc>
                          <a:spcPts val="2300"/>
                        </a:lnSpc>
                        <a:spcAft>
                          <a:spcPts val="0"/>
                        </a:spcAft>
                      </a:pPr>
                      <a:r>
                        <a:rPr lang="en-US" sz="1600" kern="100">
                          <a:effectLst/>
                        </a:rPr>
                        <a:t>37,154</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it-IT" sz="1600" b="0" i="0" u="none" strike="noStrike" dirty="0">
                          <a:solidFill>
                            <a:srgbClr val="000000"/>
                          </a:solidFill>
                          <a:effectLst/>
                          <a:latin typeface="+mn-lt"/>
                        </a:rPr>
                        <a:t>10.94 </a:t>
                      </a:r>
                    </a:p>
                  </a:txBody>
                  <a:tcPr marL="12700" marR="12700" marT="12700" marB="0" anchor="ctr"/>
                </a:tc>
                <a:extLst>
                  <a:ext uri="{0D108BD9-81ED-4DB2-BD59-A6C34878D82A}">
                    <a16:rowId xmlns:a16="http://schemas.microsoft.com/office/drawing/2014/main" xmlns="" val="684164274"/>
                  </a:ext>
                </a:extLst>
              </a:tr>
              <a:tr h="271173">
                <a:tc>
                  <a:txBody>
                    <a:bodyPr/>
                    <a:lstStyle/>
                    <a:p>
                      <a:pPr indent="127000" algn="ctr">
                        <a:lnSpc>
                          <a:spcPts val="2300"/>
                        </a:lnSpc>
                        <a:spcAft>
                          <a:spcPts val="0"/>
                        </a:spcAft>
                      </a:pPr>
                      <a:r>
                        <a:rPr lang="en-US" sz="1600" kern="100">
                          <a:effectLst/>
                        </a:rPr>
                        <a:t>2005</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en-US" altLang="zh-CN" sz="1600" b="0" i="0" u="none" strike="noStrike" dirty="0">
                          <a:solidFill>
                            <a:srgbClr val="000000"/>
                          </a:solidFill>
                          <a:effectLst/>
                          <a:latin typeface="+mn-lt"/>
                        </a:rPr>
                        <a:t>144,560 </a:t>
                      </a:r>
                    </a:p>
                  </a:txBody>
                  <a:tcPr marL="12700" marR="12700" marT="12700" marB="0" anchor="ctr"/>
                </a:tc>
                <a:tc>
                  <a:txBody>
                    <a:bodyPr/>
                    <a:lstStyle/>
                    <a:p>
                      <a:pPr indent="127000" algn="ctr">
                        <a:lnSpc>
                          <a:spcPts val="2300"/>
                        </a:lnSpc>
                        <a:spcAft>
                          <a:spcPts val="0"/>
                        </a:spcAft>
                      </a:pPr>
                      <a:r>
                        <a:rPr lang="en-US" sz="1600" kern="100" dirty="0">
                          <a:effectLst/>
                        </a:rPr>
                        <a:t>173,327</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hr-HR" sz="1600" b="0" i="0" u="none" strike="noStrike" dirty="0">
                          <a:solidFill>
                            <a:srgbClr val="000000"/>
                          </a:solidFill>
                          <a:effectLst/>
                          <a:latin typeface="+mn-lt"/>
                        </a:rPr>
                        <a:t>119.90 </a:t>
                      </a:r>
                    </a:p>
                  </a:txBody>
                  <a:tcPr marL="12700" marR="12700" marT="12700" marB="0" anchor="ctr"/>
                </a:tc>
                <a:tc>
                  <a:txBody>
                    <a:bodyPr/>
                    <a:lstStyle/>
                    <a:p>
                      <a:pPr algn="ctr" fontAlgn="b"/>
                      <a:r>
                        <a:rPr lang="is-IS" sz="1600" b="0" i="0" u="none" strike="noStrike" dirty="0">
                          <a:solidFill>
                            <a:srgbClr val="000000"/>
                          </a:solidFill>
                          <a:effectLst/>
                          <a:latin typeface="+mn-lt"/>
                        </a:rPr>
                        <a:t>324,405 </a:t>
                      </a:r>
                    </a:p>
                  </a:txBody>
                  <a:tcPr marL="12700" marR="12700" marT="12700" marB="0" anchor="ctr"/>
                </a:tc>
                <a:tc>
                  <a:txBody>
                    <a:bodyPr/>
                    <a:lstStyle/>
                    <a:p>
                      <a:pPr indent="127000" algn="ctr">
                        <a:lnSpc>
                          <a:spcPts val="2300"/>
                        </a:lnSpc>
                        <a:spcAft>
                          <a:spcPts val="0"/>
                        </a:spcAft>
                      </a:pPr>
                      <a:r>
                        <a:rPr lang="en-US" sz="1600" kern="100">
                          <a:effectLst/>
                        </a:rPr>
                        <a:t>53,305</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hr-HR" sz="1600" b="0" i="0" u="none" strike="noStrike" dirty="0">
                          <a:solidFill>
                            <a:srgbClr val="000000"/>
                          </a:solidFill>
                          <a:effectLst/>
                          <a:latin typeface="+mn-lt"/>
                        </a:rPr>
                        <a:t>16.43 </a:t>
                      </a:r>
                    </a:p>
                  </a:txBody>
                  <a:tcPr marL="12700" marR="12700" marT="12700" marB="0" anchor="ctr"/>
                </a:tc>
                <a:extLst>
                  <a:ext uri="{0D108BD9-81ED-4DB2-BD59-A6C34878D82A}">
                    <a16:rowId xmlns:a16="http://schemas.microsoft.com/office/drawing/2014/main" xmlns="" val="2805191567"/>
                  </a:ext>
                </a:extLst>
              </a:tr>
              <a:tr h="271173">
                <a:tc>
                  <a:txBody>
                    <a:bodyPr/>
                    <a:lstStyle/>
                    <a:p>
                      <a:pPr indent="127000" algn="ctr">
                        <a:lnSpc>
                          <a:spcPts val="2300"/>
                        </a:lnSpc>
                        <a:spcAft>
                          <a:spcPts val="0"/>
                        </a:spcAft>
                      </a:pPr>
                      <a:r>
                        <a:rPr lang="en-US" sz="1600" kern="100">
                          <a:effectLst/>
                        </a:rPr>
                        <a:t>2008</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is-IS" sz="1600" b="0" i="0" u="none" strike="noStrike" dirty="0">
                          <a:solidFill>
                            <a:srgbClr val="000000"/>
                          </a:solidFill>
                          <a:effectLst/>
                          <a:latin typeface="+mn-lt"/>
                        </a:rPr>
                        <a:t>137,503 </a:t>
                      </a:r>
                    </a:p>
                  </a:txBody>
                  <a:tcPr marL="12700" marR="12700" marT="12700" marB="0" anchor="ctr"/>
                </a:tc>
                <a:tc>
                  <a:txBody>
                    <a:bodyPr/>
                    <a:lstStyle/>
                    <a:p>
                      <a:pPr indent="127000" algn="ctr">
                        <a:lnSpc>
                          <a:spcPts val="2300"/>
                        </a:lnSpc>
                        <a:spcAft>
                          <a:spcPts val="0"/>
                        </a:spcAft>
                      </a:pPr>
                      <a:r>
                        <a:rPr lang="en-US" sz="1600" kern="100">
                          <a:effectLst/>
                        </a:rPr>
                        <a:t>289,838</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fi-FI" sz="1600" b="0" i="0" u="none" strike="noStrike" dirty="0">
                          <a:solidFill>
                            <a:srgbClr val="000000"/>
                          </a:solidFill>
                          <a:effectLst/>
                          <a:latin typeface="+mn-lt"/>
                        </a:rPr>
                        <a:t>210.79 </a:t>
                      </a:r>
                    </a:p>
                  </a:txBody>
                  <a:tcPr marL="12700" marR="12700" marT="12700" marB="0" anchor="ctr"/>
                </a:tc>
                <a:tc>
                  <a:txBody>
                    <a:bodyPr/>
                    <a:lstStyle/>
                    <a:p>
                      <a:pPr algn="ctr" fontAlgn="b"/>
                      <a:r>
                        <a:rPr lang="fi-FI" sz="1600" b="0" i="0" u="none" strike="noStrike" dirty="0">
                          <a:solidFill>
                            <a:srgbClr val="000000"/>
                          </a:solidFill>
                          <a:effectLst/>
                          <a:latin typeface="+mn-lt"/>
                        </a:rPr>
                        <a:t>366,746 </a:t>
                      </a:r>
                    </a:p>
                  </a:txBody>
                  <a:tcPr marL="12700" marR="12700" marT="12700" marB="0" anchor="ctr"/>
                </a:tc>
                <a:tc>
                  <a:txBody>
                    <a:bodyPr/>
                    <a:lstStyle/>
                    <a:p>
                      <a:pPr indent="127000" algn="ctr">
                        <a:lnSpc>
                          <a:spcPts val="2300"/>
                        </a:lnSpc>
                        <a:spcAft>
                          <a:spcPts val="0"/>
                        </a:spcAft>
                      </a:pPr>
                      <a:r>
                        <a:rPr lang="en-US" sz="1600" kern="100">
                          <a:effectLst/>
                        </a:rPr>
                        <a:t>93,706</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nb-NO" sz="1600" b="0" i="0" u="none" strike="noStrike">
                          <a:solidFill>
                            <a:srgbClr val="000000"/>
                          </a:solidFill>
                          <a:effectLst/>
                          <a:latin typeface="+mn-lt"/>
                        </a:rPr>
                        <a:t>25.55 </a:t>
                      </a:r>
                    </a:p>
                  </a:txBody>
                  <a:tcPr marL="12700" marR="12700" marT="12700" marB="0" anchor="ctr"/>
                </a:tc>
                <a:extLst>
                  <a:ext uri="{0D108BD9-81ED-4DB2-BD59-A6C34878D82A}">
                    <a16:rowId xmlns:a16="http://schemas.microsoft.com/office/drawing/2014/main" xmlns="" val="136235120"/>
                  </a:ext>
                </a:extLst>
              </a:tr>
              <a:tr h="271173">
                <a:tc>
                  <a:txBody>
                    <a:bodyPr/>
                    <a:lstStyle/>
                    <a:p>
                      <a:pPr indent="127000" algn="ctr">
                        <a:lnSpc>
                          <a:spcPts val="2300"/>
                        </a:lnSpc>
                        <a:spcAft>
                          <a:spcPts val="0"/>
                        </a:spcAft>
                      </a:pPr>
                      <a:r>
                        <a:rPr lang="en-US" sz="1600" kern="100">
                          <a:effectLst/>
                        </a:rPr>
                        <a:t>2010</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is-IS" sz="1600" b="0" i="0" u="none" strike="noStrike">
                          <a:solidFill>
                            <a:srgbClr val="000000"/>
                          </a:solidFill>
                          <a:effectLst/>
                          <a:latin typeface="+mn-lt"/>
                        </a:rPr>
                        <a:t>134,009 </a:t>
                      </a:r>
                    </a:p>
                  </a:txBody>
                  <a:tcPr marL="12700" marR="12700" marT="12700" marB="0" anchor="ctr"/>
                </a:tc>
                <a:tc>
                  <a:txBody>
                    <a:bodyPr/>
                    <a:lstStyle/>
                    <a:p>
                      <a:pPr indent="127000" algn="ctr">
                        <a:lnSpc>
                          <a:spcPts val="2300"/>
                        </a:lnSpc>
                        <a:spcAft>
                          <a:spcPts val="0"/>
                        </a:spcAft>
                      </a:pPr>
                      <a:r>
                        <a:rPr lang="en-US" sz="1600" kern="100">
                          <a:effectLst/>
                        </a:rPr>
                        <a:t>391,177</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nb-NO" sz="1600" b="0" i="0" u="none" strike="noStrike" dirty="0">
                          <a:solidFill>
                            <a:srgbClr val="000000"/>
                          </a:solidFill>
                          <a:effectLst/>
                          <a:latin typeface="+mn-lt"/>
                        </a:rPr>
                        <a:t>291.90 </a:t>
                      </a:r>
                    </a:p>
                  </a:txBody>
                  <a:tcPr marL="12700" marR="12700" marT="12700" marB="0" anchor="ctr"/>
                </a:tc>
                <a:tc>
                  <a:txBody>
                    <a:bodyPr/>
                    <a:lstStyle/>
                    <a:p>
                      <a:pPr algn="ctr" fontAlgn="b"/>
                      <a:r>
                        <a:rPr lang="uk-UA" sz="1600" b="0" i="0" u="none" strike="noStrike" dirty="0">
                          <a:solidFill>
                            <a:srgbClr val="000000"/>
                          </a:solidFill>
                          <a:effectLst/>
                          <a:latin typeface="+mn-lt"/>
                        </a:rPr>
                        <a:t>476,446 </a:t>
                      </a:r>
                    </a:p>
                  </a:txBody>
                  <a:tcPr marL="12700" marR="12700" marT="12700" marB="0" anchor="ctr"/>
                </a:tc>
                <a:tc>
                  <a:txBody>
                    <a:bodyPr/>
                    <a:lstStyle/>
                    <a:p>
                      <a:pPr indent="127000" algn="ctr">
                        <a:lnSpc>
                          <a:spcPts val="2300"/>
                        </a:lnSpc>
                        <a:spcAft>
                          <a:spcPts val="0"/>
                        </a:spcAft>
                      </a:pPr>
                      <a:r>
                        <a:rPr lang="en-US" sz="1600" kern="100">
                          <a:effectLst/>
                        </a:rPr>
                        <a:t>135,110</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hr-HR" sz="1600" b="0" i="0" u="none" strike="noStrike" dirty="0">
                          <a:solidFill>
                            <a:srgbClr val="000000"/>
                          </a:solidFill>
                          <a:effectLst/>
                          <a:latin typeface="+mn-lt"/>
                        </a:rPr>
                        <a:t>28.36 </a:t>
                      </a:r>
                    </a:p>
                  </a:txBody>
                  <a:tcPr marL="12700" marR="12700" marT="12700" marB="0" anchor="ctr"/>
                </a:tc>
                <a:extLst>
                  <a:ext uri="{0D108BD9-81ED-4DB2-BD59-A6C34878D82A}">
                    <a16:rowId xmlns:a16="http://schemas.microsoft.com/office/drawing/2014/main" xmlns="" val="1775767332"/>
                  </a:ext>
                </a:extLst>
              </a:tr>
              <a:tr h="271173">
                <a:tc>
                  <a:txBody>
                    <a:bodyPr/>
                    <a:lstStyle/>
                    <a:p>
                      <a:pPr indent="127000" algn="ctr">
                        <a:lnSpc>
                          <a:spcPts val="2300"/>
                        </a:lnSpc>
                        <a:spcAft>
                          <a:spcPts val="0"/>
                        </a:spcAft>
                      </a:pPr>
                      <a:r>
                        <a:rPr lang="en-US" sz="1600" kern="100">
                          <a:effectLst/>
                        </a:rPr>
                        <a:t>2011</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is-IS" sz="1600" b="0" i="0" u="none" strike="noStrike">
                          <a:solidFill>
                            <a:srgbClr val="000000"/>
                          </a:solidFill>
                          <a:effectLst/>
                          <a:latin typeface="+mn-lt"/>
                        </a:rPr>
                        <a:t>134,681 </a:t>
                      </a:r>
                    </a:p>
                  </a:txBody>
                  <a:tcPr marL="12700" marR="12700" marT="12700" marB="0" anchor="ctr"/>
                </a:tc>
                <a:tc>
                  <a:txBody>
                    <a:bodyPr/>
                    <a:lstStyle/>
                    <a:p>
                      <a:pPr indent="127000" algn="ctr">
                        <a:lnSpc>
                          <a:spcPts val="2300"/>
                        </a:lnSpc>
                        <a:spcAft>
                          <a:spcPts val="0"/>
                        </a:spcAft>
                      </a:pPr>
                      <a:r>
                        <a:rPr lang="en-US" sz="1600" kern="100">
                          <a:effectLst/>
                        </a:rPr>
                        <a:t>526,412</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uk-UA" sz="1600" b="0" i="0" u="none" strike="noStrike" dirty="0">
                          <a:solidFill>
                            <a:srgbClr val="000000"/>
                          </a:solidFill>
                          <a:effectLst/>
                          <a:latin typeface="+mn-lt"/>
                        </a:rPr>
                        <a:t>390.86 </a:t>
                      </a:r>
                    </a:p>
                  </a:txBody>
                  <a:tcPr marL="12700" marR="12700" marT="12700" marB="0" anchor="ctr"/>
                </a:tc>
                <a:tc>
                  <a:txBody>
                    <a:bodyPr/>
                    <a:lstStyle/>
                    <a:p>
                      <a:pPr algn="ctr" fontAlgn="b"/>
                      <a:r>
                        <a:rPr lang="cs-CZ" sz="1600" b="0" i="0" u="none" strike="noStrike" dirty="0">
                          <a:solidFill>
                            <a:srgbClr val="000000"/>
                          </a:solidFill>
                          <a:effectLst/>
                          <a:latin typeface="+mn-lt"/>
                        </a:rPr>
                        <a:t>498,417 </a:t>
                      </a:r>
                    </a:p>
                  </a:txBody>
                  <a:tcPr marL="12700" marR="12700" marT="12700" marB="0" anchor="ctr"/>
                </a:tc>
                <a:tc>
                  <a:txBody>
                    <a:bodyPr/>
                    <a:lstStyle/>
                    <a:p>
                      <a:pPr indent="127000" algn="ctr">
                        <a:lnSpc>
                          <a:spcPts val="2300"/>
                        </a:lnSpc>
                        <a:spcAft>
                          <a:spcPts val="0"/>
                        </a:spcAft>
                      </a:pPr>
                      <a:r>
                        <a:rPr lang="en-US" sz="1600" kern="100" dirty="0">
                          <a:effectLst/>
                        </a:rPr>
                        <a:t>172,113</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hr-HR" sz="1600" b="0" i="0" u="none" strike="noStrike" dirty="0">
                          <a:solidFill>
                            <a:srgbClr val="000000"/>
                          </a:solidFill>
                          <a:effectLst/>
                          <a:latin typeface="+mn-lt"/>
                        </a:rPr>
                        <a:t>34.53 </a:t>
                      </a:r>
                    </a:p>
                  </a:txBody>
                  <a:tcPr marL="12700" marR="12700" marT="12700" marB="0" anchor="ctr"/>
                </a:tc>
                <a:extLst>
                  <a:ext uri="{0D108BD9-81ED-4DB2-BD59-A6C34878D82A}">
                    <a16:rowId xmlns:a16="http://schemas.microsoft.com/office/drawing/2014/main" xmlns="" val="2375005110"/>
                  </a:ext>
                </a:extLst>
              </a:tr>
              <a:tr h="271173">
                <a:tc>
                  <a:txBody>
                    <a:bodyPr/>
                    <a:lstStyle/>
                    <a:p>
                      <a:pPr indent="127000" algn="ctr">
                        <a:lnSpc>
                          <a:spcPts val="2300"/>
                        </a:lnSpc>
                        <a:spcAft>
                          <a:spcPts val="0"/>
                        </a:spcAft>
                      </a:pPr>
                      <a:r>
                        <a:rPr lang="en-US" sz="1600" kern="100">
                          <a:effectLst/>
                        </a:rPr>
                        <a:t>2012</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cs-CZ" sz="1600" b="0" i="0" u="none" strike="noStrike">
                          <a:solidFill>
                            <a:srgbClr val="000000"/>
                          </a:solidFill>
                          <a:effectLst/>
                          <a:latin typeface="+mn-lt"/>
                        </a:rPr>
                        <a:t>136,659 </a:t>
                      </a:r>
                    </a:p>
                  </a:txBody>
                  <a:tcPr marL="12700" marR="12700" marT="12700" marB="0" anchor="ctr"/>
                </a:tc>
                <a:tc>
                  <a:txBody>
                    <a:bodyPr/>
                    <a:lstStyle/>
                    <a:p>
                      <a:pPr indent="127000" algn="ctr">
                        <a:lnSpc>
                          <a:spcPts val="2300"/>
                        </a:lnSpc>
                        <a:spcAft>
                          <a:spcPts val="0"/>
                        </a:spcAft>
                      </a:pPr>
                      <a:r>
                        <a:rPr lang="en-US" sz="1600" kern="100">
                          <a:effectLst/>
                        </a:rPr>
                        <a:t>652,777</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nb-NO" sz="1600" b="0" i="0" u="none" strike="noStrike" dirty="0">
                          <a:solidFill>
                            <a:srgbClr val="000000"/>
                          </a:solidFill>
                          <a:effectLst/>
                          <a:latin typeface="+mn-lt"/>
                        </a:rPr>
                        <a:t>477.67 </a:t>
                      </a:r>
                    </a:p>
                  </a:txBody>
                  <a:tcPr marL="12700" marR="12700" marT="12700" marB="0" anchor="ctr"/>
                </a:tc>
                <a:tc>
                  <a:txBody>
                    <a:bodyPr/>
                    <a:lstStyle/>
                    <a:p>
                      <a:pPr algn="ctr" fontAlgn="b"/>
                      <a:r>
                        <a:rPr lang="fi-FI" sz="1600" b="0" i="0" u="none" strike="noStrike" dirty="0">
                          <a:solidFill>
                            <a:srgbClr val="000000"/>
                          </a:solidFill>
                          <a:effectLst/>
                          <a:latin typeface="+mn-lt"/>
                        </a:rPr>
                        <a:t>572,019 </a:t>
                      </a:r>
                    </a:p>
                  </a:txBody>
                  <a:tcPr marL="12700" marR="12700" marT="12700" marB="0" anchor="ctr"/>
                </a:tc>
                <a:tc>
                  <a:txBody>
                    <a:bodyPr/>
                    <a:lstStyle/>
                    <a:p>
                      <a:pPr indent="127000" algn="ctr">
                        <a:lnSpc>
                          <a:spcPts val="2300"/>
                        </a:lnSpc>
                        <a:spcAft>
                          <a:spcPts val="0"/>
                        </a:spcAft>
                      </a:pPr>
                      <a:r>
                        <a:rPr lang="en-US" sz="1600" kern="100" dirty="0">
                          <a:effectLst/>
                        </a:rPr>
                        <a:t>217,105</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nb-NO" sz="1600" b="0" i="0" u="none" strike="noStrike" dirty="0">
                          <a:solidFill>
                            <a:srgbClr val="000000"/>
                          </a:solidFill>
                          <a:effectLst/>
                          <a:latin typeface="+mn-lt"/>
                        </a:rPr>
                        <a:t>37.95 </a:t>
                      </a:r>
                    </a:p>
                  </a:txBody>
                  <a:tcPr marL="12700" marR="12700" marT="12700" marB="0" anchor="ctr"/>
                </a:tc>
                <a:extLst>
                  <a:ext uri="{0D108BD9-81ED-4DB2-BD59-A6C34878D82A}">
                    <a16:rowId xmlns:a16="http://schemas.microsoft.com/office/drawing/2014/main" xmlns="" val="2062914246"/>
                  </a:ext>
                </a:extLst>
              </a:tr>
              <a:tr h="271173">
                <a:tc>
                  <a:txBody>
                    <a:bodyPr/>
                    <a:lstStyle/>
                    <a:p>
                      <a:pPr indent="127000" algn="ctr">
                        <a:lnSpc>
                          <a:spcPts val="2300"/>
                        </a:lnSpc>
                        <a:spcAft>
                          <a:spcPts val="0"/>
                        </a:spcAft>
                      </a:pPr>
                      <a:r>
                        <a:rPr lang="en-US" sz="1600" kern="100">
                          <a:effectLst/>
                        </a:rPr>
                        <a:t>2014</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it-IT" sz="1600" b="0" i="0" u="none" strike="noStrike" dirty="0">
                          <a:solidFill>
                            <a:srgbClr val="000000"/>
                          </a:solidFill>
                          <a:effectLst/>
                          <a:latin typeface="+mn-lt"/>
                        </a:rPr>
                        <a:t>139,301 </a:t>
                      </a:r>
                    </a:p>
                  </a:txBody>
                  <a:tcPr marL="12700" marR="12700" marT="12700" marB="0" anchor="ctr"/>
                </a:tc>
                <a:tc>
                  <a:txBody>
                    <a:bodyPr/>
                    <a:lstStyle/>
                    <a:p>
                      <a:pPr indent="127000" algn="ctr">
                        <a:lnSpc>
                          <a:spcPts val="2300"/>
                        </a:lnSpc>
                        <a:spcAft>
                          <a:spcPts val="0"/>
                        </a:spcAft>
                      </a:pPr>
                      <a:r>
                        <a:rPr lang="en-US" sz="1600" kern="100">
                          <a:effectLst/>
                        </a:rPr>
                        <a:t>801,135</a:t>
                      </a:r>
                      <a:endParaRPr lang="zh-CN" sz="24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hr-HR" sz="1600" b="0" i="0" u="none" strike="noStrike" dirty="0">
                          <a:solidFill>
                            <a:srgbClr val="000000"/>
                          </a:solidFill>
                          <a:effectLst/>
                          <a:latin typeface="+mn-lt"/>
                        </a:rPr>
                        <a:t>666.31 </a:t>
                      </a:r>
                    </a:p>
                  </a:txBody>
                  <a:tcPr marL="12700" marR="12700" marT="12700" marB="0" anchor="ctr"/>
                </a:tc>
                <a:tc>
                  <a:txBody>
                    <a:bodyPr/>
                    <a:lstStyle/>
                    <a:p>
                      <a:pPr algn="ctr" fontAlgn="b"/>
                      <a:r>
                        <a:rPr lang="fi-FI" sz="1600" b="0" i="0" u="none" strike="noStrike" dirty="0">
                          <a:solidFill>
                            <a:srgbClr val="000000"/>
                          </a:solidFill>
                          <a:effectLst/>
                          <a:latin typeface="+mn-lt"/>
                        </a:rPr>
                        <a:t>640,829 </a:t>
                      </a:r>
                    </a:p>
                  </a:txBody>
                  <a:tcPr marL="12700" marR="12700" marT="12700" marB="0" anchor="ctr"/>
                </a:tc>
                <a:tc>
                  <a:txBody>
                    <a:bodyPr/>
                    <a:lstStyle/>
                    <a:p>
                      <a:pPr indent="127000" algn="ctr">
                        <a:lnSpc>
                          <a:spcPts val="2300"/>
                        </a:lnSpc>
                        <a:spcAft>
                          <a:spcPts val="0"/>
                        </a:spcAft>
                      </a:pPr>
                      <a:r>
                        <a:rPr lang="en-US" sz="1600" kern="100" dirty="0">
                          <a:effectLst/>
                        </a:rPr>
                        <a:t>162,680</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algn="ctr" fontAlgn="b"/>
                      <a:r>
                        <a:rPr lang="nb-NO" sz="1600" b="0" i="0" u="none" strike="noStrike" dirty="0">
                          <a:solidFill>
                            <a:srgbClr val="000000"/>
                          </a:solidFill>
                          <a:effectLst/>
                          <a:latin typeface="+mn-lt"/>
                        </a:rPr>
                        <a:t>36.39 </a:t>
                      </a:r>
                    </a:p>
                  </a:txBody>
                  <a:tcPr marL="12700" marR="12700" marT="12700" marB="0" anchor="ctr"/>
                </a:tc>
                <a:extLst>
                  <a:ext uri="{0D108BD9-81ED-4DB2-BD59-A6C34878D82A}">
                    <a16:rowId xmlns:a16="http://schemas.microsoft.com/office/drawing/2014/main" xmlns="" val="2767886039"/>
                  </a:ext>
                </a:extLst>
              </a:tr>
              <a:tr h="872433">
                <a:tc>
                  <a:txBody>
                    <a:bodyPr/>
                    <a:lstStyle/>
                    <a:p>
                      <a:pPr indent="127000" algn="ctr">
                        <a:lnSpc>
                          <a:spcPts val="2300"/>
                        </a:lnSpc>
                        <a:spcAft>
                          <a:spcPts val="0"/>
                        </a:spcAft>
                      </a:pPr>
                      <a:r>
                        <a:rPr lang="en-US" altLang="zh-CN" sz="1600" kern="100" dirty="0">
                          <a:effectLst/>
                        </a:rPr>
                        <a:t>Annual average growth</a:t>
                      </a:r>
                      <a:r>
                        <a:rPr lang="en-US" altLang="zh-CN" sz="1600" kern="100" baseline="0" dirty="0">
                          <a:effectLst/>
                        </a:rPr>
                        <a:t> rate</a:t>
                      </a:r>
                      <a:r>
                        <a:rPr lang="zh-CN" sz="1600" kern="100" dirty="0">
                          <a:effectLst/>
                        </a:rPr>
                        <a:t>（</a:t>
                      </a:r>
                      <a:r>
                        <a:rPr lang="en-US" sz="1600" kern="100" dirty="0">
                          <a:effectLst/>
                        </a:rPr>
                        <a:t>%</a:t>
                      </a:r>
                      <a:r>
                        <a:rPr lang="zh-CN" sz="1600" kern="100" dirty="0">
                          <a:effectLst/>
                        </a:rPr>
                        <a:t>）</a:t>
                      </a:r>
                      <a:endParaRPr lang="zh-CN" sz="2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9525" marB="0" anchor="ctr"/>
                </a:tc>
                <a:tc>
                  <a:txBody>
                    <a:bodyPr/>
                    <a:lstStyle/>
                    <a:p>
                      <a:pPr marL="0" indent="127000" algn="ctr" defTabSz="914400" rtl="0" eaLnBrk="1" fontAlgn="b" latinLnBrk="0" hangingPunct="1">
                        <a:lnSpc>
                          <a:spcPts val="2300"/>
                        </a:lnSpc>
                        <a:spcAft>
                          <a:spcPts val="0"/>
                        </a:spcAft>
                      </a:pPr>
                      <a:r>
                        <a:rPr lang="hr-HR" sz="1600" kern="100" dirty="0">
                          <a:solidFill>
                            <a:schemeClr val="tx1"/>
                          </a:solidFill>
                          <a:effectLst/>
                          <a:latin typeface="+mn-lt"/>
                          <a:ea typeface="+mn-ea"/>
                          <a:cs typeface="+mn-cs"/>
                        </a:rPr>
                        <a:t>-1.26</a:t>
                      </a:r>
                    </a:p>
                  </a:txBody>
                  <a:tcPr marL="12700" marR="12700" marT="12700" marB="0" anchor="ctr"/>
                </a:tc>
                <a:tc>
                  <a:txBody>
                    <a:bodyPr/>
                    <a:lstStyle/>
                    <a:p>
                      <a:pPr marL="0" indent="127000" algn="ctr" defTabSz="914400" rtl="0" eaLnBrk="1" fontAlgn="b" latinLnBrk="0" hangingPunct="1">
                        <a:lnSpc>
                          <a:spcPts val="2300"/>
                        </a:lnSpc>
                        <a:spcAft>
                          <a:spcPts val="0"/>
                        </a:spcAft>
                      </a:pPr>
                      <a:r>
                        <a:rPr lang="fi-FI" sz="1600" kern="100" dirty="0">
                          <a:solidFill>
                            <a:schemeClr val="tx1"/>
                          </a:solidFill>
                          <a:effectLst/>
                          <a:latin typeface="+mn-lt"/>
                          <a:ea typeface="+mn-ea"/>
                          <a:cs typeface="+mn-cs"/>
                        </a:rPr>
                        <a:t>22.87</a:t>
                      </a:r>
                    </a:p>
                  </a:txBody>
                  <a:tcPr marL="12700" marR="12700" marT="12700" marB="0" anchor="ctr"/>
                </a:tc>
                <a:tc>
                  <a:txBody>
                    <a:bodyPr/>
                    <a:lstStyle/>
                    <a:p>
                      <a:pPr marL="0" indent="127000" algn="ctr" defTabSz="914400" rtl="0" eaLnBrk="1" fontAlgn="b" latinLnBrk="0" hangingPunct="1">
                        <a:lnSpc>
                          <a:spcPts val="2300"/>
                        </a:lnSpc>
                        <a:spcAft>
                          <a:spcPts val="0"/>
                        </a:spcAft>
                      </a:pPr>
                      <a:endParaRPr lang="zh-CN" sz="1600" kern="100" dirty="0">
                        <a:solidFill>
                          <a:schemeClr val="tx1"/>
                        </a:solidFill>
                        <a:effectLst/>
                        <a:latin typeface="+mn-lt"/>
                        <a:ea typeface="+mn-ea"/>
                        <a:cs typeface="+mn-cs"/>
                      </a:endParaRPr>
                    </a:p>
                  </a:txBody>
                  <a:tcPr marL="68580" marR="68580" marT="9525" marB="0" anchor="ctr"/>
                </a:tc>
                <a:tc>
                  <a:txBody>
                    <a:bodyPr/>
                    <a:lstStyle/>
                    <a:p>
                      <a:pPr algn="ctr" fontAlgn="b"/>
                      <a:r>
                        <a:rPr lang="nb-NO" sz="1600" b="0" i="0" u="none" strike="noStrike" dirty="0">
                          <a:solidFill>
                            <a:srgbClr val="000000"/>
                          </a:solidFill>
                          <a:effectLst/>
                          <a:latin typeface="+mn-lt"/>
                        </a:rPr>
                        <a:t>5.80</a:t>
                      </a:r>
                    </a:p>
                  </a:txBody>
                  <a:tcPr marL="12700" marR="12700" marT="12700" marB="0" anchor="ctr"/>
                </a:tc>
                <a:tc>
                  <a:txBody>
                    <a:bodyPr/>
                    <a:lstStyle/>
                    <a:p>
                      <a:pPr algn="ctr" fontAlgn="b"/>
                      <a:r>
                        <a:rPr lang="hr-HR" sz="1600" b="0" i="0" u="none" strike="noStrike" dirty="0">
                          <a:solidFill>
                            <a:srgbClr val="000000"/>
                          </a:solidFill>
                          <a:effectLst/>
                          <a:latin typeface="+mn-lt"/>
                        </a:rPr>
                        <a:t>22.86</a:t>
                      </a:r>
                    </a:p>
                  </a:txBody>
                  <a:tcPr marL="12700" marR="12700" marT="12700" marB="0" anchor="ctr"/>
                </a:tc>
                <a:tc>
                  <a:txBody>
                    <a:bodyPr/>
                    <a:lstStyle/>
                    <a:p>
                      <a:pPr algn="ctr" fontAlgn="b"/>
                      <a:endParaRPr lang="zh-CN" altLang="en-US" sz="1600" b="0" i="0" u="none" strike="noStrike" dirty="0">
                        <a:solidFill>
                          <a:srgbClr val="000000"/>
                        </a:solidFill>
                        <a:effectLst/>
                        <a:latin typeface="+mn-lt"/>
                      </a:endParaRPr>
                    </a:p>
                  </a:txBody>
                  <a:tcPr marL="12700" marR="12700" marT="12700" marB="0" anchor="ctr"/>
                </a:tc>
                <a:extLst>
                  <a:ext uri="{0D108BD9-81ED-4DB2-BD59-A6C34878D82A}">
                    <a16:rowId xmlns:a16="http://schemas.microsoft.com/office/drawing/2014/main" xmlns="" val="128799396"/>
                  </a:ext>
                </a:extLst>
              </a:tr>
            </a:tbl>
          </a:graphicData>
        </a:graphic>
      </p:graphicFrame>
    </p:spTree>
    <p:extLst>
      <p:ext uri="{BB962C8B-B14F-4D97-AF65-F5344CB8AC3E}">
        <p14:creationId xmlns:p14="http://schemas.microsoft.com/office/powerpoint/2010/main" val="3808243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743199" y="228654"/>
            <a:ext cx="6095891" cy="1143000"/>
          </a:xfrm>
        </p:spPr>
        <p:txBody>
          <a:bodyPr/>
          <a:lstStyle/>
          <a:p>
            <a:r>
              <a:rPr lang="zh-CN" altLang="zh-CN" sz="2400" dirty="0"/>
              <a:t>“十三五”科技创新主要指标</a:t>
            </a:r>
            <a:r>
              <a:rPr lang="en-US" altLang="zh-CN" sz="2400" dirty="0"/>
              <a:t/>
            </a:r>
            <a:br>
              <a:rPr lang="en-US" altLang="zh-CN" sz="2400" dirty="0"/>
            </a:br>
            <a:r>
              <a:rPr lang="en-US" altLang="zh-CN" sz="2400" dirty="0"/>
              <a:t>Major</a:t>
            </a:r>
            <a:r>
              <a:rPr lang="zh-CN" altLang="en-US" sz="2400" dirty="0"/>
              <a:t> </a:t>
            </a:r>
            <a:r>
              <a:rPr lang="en-US" altLang="zh-CN" sz="2400" dirty="0"/>
              <a:t>indicators</a:t>
            </a:r>
            <a:r>
              <a:rPr lang="zh-CN" altLang="en-US" sz="2400" dirty="0"/>
              <a:t> </a:t>
            </a:r>
            <a:r>
              <a:rPr lang="en-US" altLang="zh-CN" sz="2400" dirty="0"/>
              <a:t>of</a:t>
            </a:r>
            <a:r>
              <a:rPr lang="zh-CN" altLang="en-US" sz="2400" dirty="0"/>
              <a:t> </a:t>
            </a:r>
            <a:r>
              <a:rPr lang="en-US" altLang="zh-CN" sz="2400" dirty="0"/>
              <a:t>science</a:t>
            </a:r>
            <a:r>
              <a:rPr lang="zh-CN" altLang="en-US" sz="2400" dirty="0"/>
              <a:t> </a:t>
            </a:r>
            <a:r>
              <a:rPr lang="en-US" altLang="zh-CN" sz="2400" dirty="0"/>
              <a:t>and</a:t>
            </a:r>
            <a:r>
              <a:rPr lang="zh-CN" altLang="en-US" sz="2400" dirty="0"/>
              <a:t> </a:t>
            </a:r>
            <a:r>
              <a:rPr lang="en-US" altLang="zh-CN" sz="2400" dirty="0"/>
              <a:t>technology</a:t>
            </a:r>
            <a:r>
              <a:rPr lang="zh-CN" altLang="en-US" sz="2400" dirty="0"/>
              <a:t> </a:t>
            </a:r>
            <a:r>
              <a:rPr lang="en-US" altLang="zh-CN" sz="2400" dirty="0"/>
              <a:t>development in 13</a:t>
            </a:r>
            <a:r>
              <a:rPr lang="en-US" altLang="zh-CN" sz="2400" baseline="30000" dirty="0"/>
              <a:t>th</a:t>
            </a:r>
            <a:r>
              <a:rPr lang="en-US" altLang="zh-CN" sz="2400" dirty="0"/>
              <a:t> FYP</a:t>
            </a:r>
            <a:endParaRPr lang="zh-CN" altLang="en-US" sz="2400" dirty="0"/>
          </a:p>
        </p:txBody>
      </p:sp>
      <p:graphicFrame>
        <p:nvGraphicFramePr>
          <p:cNvPr id="4" name="内容占位符 3"/>
          <p:cNvGraphicFramePr>
            <a:graphicFrameLocks noGrp="1"/>
          </p:cNvGraphicFramePr>
          <p:nvPr>
            <p:ph idx="1"/>
            <p:extLst>
              <p:ext uri="{D42A27DB-BD31-4B8C-83A1-F6EECF244321}">
                <p14:modId xmlns:p14="http://schemas.microsoft.com/office/powerpoint/2010/main" val="3309821371"/>
              </p:ext>
            </p:extLst>
          </p:nvPr>
        </p:nvGraphicFramePr>
        <p:xfrm>
          <a:off x="228834" y="1371655"/>
          <a:ext cx="8762649" cy="5122325"/>
        </p:xfrm>
        <a:graphic>
          <a:graphicData uri="http://schemas.openxmlformats.org/drawingml/2006/table">
            <a:tbl>
              <a:tblPr firstRow="1" firstCol="1" bandRow="1">
                <a:tableStyleId>{5C22544A-7EE6-4342-B048-85BDC9FD1C3A}</a:tableStyleId>
              </a:tblPr>
              <a:tblGrid>
                <a:gridCol w="374472">
                  <a:extLst>
                    <a:ext uri="{9D8B030D-6E8A-4147-A177-3AD203B41FA5}">
                      <a16:colId xmlns:a16="http://schemas.microsoft.com/office/drawing/2014/main" xmlns="" val="20000"/>
                    </a:ext>
                  </a:extLst>
                </a:gridCol>
                <a:gridCol w="2139942">
                  <a:extLst>
                    <a:ext uri="{9D8B030D-6E8A-4147-A177-3AD203B41FA5}">
                      <a16:colId xmlns:a16="http://schemas.microsoft.com/office/drawing/2014/main" xmlns="" val="20001"/>
                    </a:ext>
                  </a:extLst>
                </a:gridCol>
                <a:gridCol w="706046">
                  <a:extLst>
                    <a:ext uri="{9D8B030D-6E8A-4147-A177-3AD203B41FA5}">
                      <a16:colId xmlns:a16="http://schemas.microsoft.com/office/drawing/2014/main" xmlns="" val="20002"/>
                    </a:ext>
                  </a:extLst>
                </a:gridCol>
                <a:gridCol w="1529988">
                  <a:extLst>
                    <a:ext uri="{9D8B030D-6E8A-4147-A177-3AD203B41FA5}">
                      <a16:colId xmlns:a16="http://schemas.microsoft.com/office/drawing/2014/main" xmlns="" val="20003"/>
                    </a:ext>
                  </a:extLst>
                </a:gridCol>
                <a:gridCol w="791740">
                  <a:extLst>
                    <a:ext uri="{9D8B030D-6E8A-4147-A177-3AD203B41FA5}">
                      <a16:colId xmlns:a16="http://schemas.microsoft.com/office/drawing/2014/main" xmlns="" val="20004"/>
                    </a:ext>
                  </a:extLst>
                </a:gridCol>
                <a:gridCol w="1422994">
                  <a:extLst>
                    <a:ext uri="{9D8B030D-6E8A-4147-A177-3AD203B41FA5}">
                      <a16:colId xmlns:a16="http://schemas.microsoft.com/office/drawing/2014/main" xmlns="" val="20005"/>
                    </a:ext>
                  </a:extLst>
                </a:gridCol>
                <a:gridCol w="1797467">
                  <a:extLst>
                    <a:ext uri="{9D8B030D-6E8A-4147-A177-3AD203B41FA5}">
                      <a16:colId xmlns:a16="http://schemas.microsoft.com/office/drawing/2014/main" xmlns="" val="20006"/>
                    </a:ext>
                  </a:extLst>
                </a:gridCol>
              </a:tblGrid>
              <a:tr h="617423">
                <a:tc>
                  <a:txBody>
                    <a:bodyPr/>
                    <a:lstStyle/>
                    <a:p>
                      <a:pPr algn="ctr">
                        <a:lnSpc>
                          <a:spcPts val="2000"/>
                        </a:lnSpc>
                        <a:spcAft>
                          <a:spcPts val="0"/>
                        </a:spcAft>
                      </a:pPr>
                      <a:r>
                        <a:rPr lang="en-US" sz="1400" kern="0" dirty="0">
                          <a:solidFill>
                            <a:schemeClr val="tx1"/>
                          </a:solidFill>
                          <a:effectLst/>
                          <a:latin typeface="Calibri" panose="020F0502020204030204" pitchFamily="34" charset="0"/>
                          <a:ea typeface="+mn-ea"/>
                        </a:rPr>
                        <a:t> </a:t>
                      </a:r>
                      <a:endParaRPr lang="zh-CN" sz="16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000"/>
                        </a:lnSpc>
                        <a:spcAft>
                          <a:spcPts val="0"/>
                        </a:spcAft>
                      </a:pPr>
                      <a:r>
                        <a:rPr lang="zh-CN" sz="1400" kern="0" dirty="0">
                          <a:solidFill>
                            <a:schemeClr val="tx1"/>
                          </a:solidFill>
                          <a:effectLst/>
                          <a:latin typeface="Calibri" panose="020F0502020204030204" pitchFamily="34" charset="0"/>
                          <a:ea typeface="+mn-ea"/>
                        </a:rPr>
                        <a:t>指标</a:t>
                      </a:r>
                      <a:r>
                        <a:rPr lang="en-US" altLang="zh-CN" sz="1400" kern="0" dirty="0">
                          <a:solidFill>
                            <a:schemeClr val="tx1"/>
                          </a:solidFill>
                          <a:effectLst/>
                          <a:latin typeface="Calibri" panose="020F0502020204030204" pitchFamily="34" charset="0"/>
                          <a:ea typeface="+mn-ea"/>
                        </a:rPr>
                        <a:t> </a:t>
                      </a:r>
                    </a:p>
                    <a:p>
                      <a:pPr algn="ctr">
                        <a:lnSpc>
                          <a:spcPts val="1000"/>
                        </a:lnSpc>
                        <a:spcAft>
                          <a:spcPts val="0"/>
                        </a:spcAft>
                      </a:pPr>
                      <a:r>
                        <a:rPr lang="en-US" altLang="zh-CN" sz="1400" kern="0" dirty="0">
                          <a:solidFill>
                            <a:schemeClr val="tx1"/>
                          </a:solidFill>
                          <a:effectLst/>
                          <a:latin typeface="Calibri" panose="020F0502020204030204" pitchFamily="34" charset="0"/>
                          <a:ea typeface="+mn-ea"/>
                        </a:rPr>
                        <a:t>Index</a:t>
                      </a:r>
                      <a:endParaRPr lang="zh-CN" sz="16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1" kern="0" dirty="0">
                          <a:solidFill>
                            <a:schemeClr val="tx1"/>
                          </a:solidFill>
                          <a:effectLst/>
                          <a:latin typeface="Calibri" panose="020F0502020204030204" pitchFamily="34" charset="0"/>
                          <a:ea typeface="+mn-ea"/>
                          <a:cs typeface="+mn-cs"/>
                        </a:rPr>
                        <a:t>2015 target</a:t>
                      </a:r>
                      <a:endParaRPr lang="zh-CN" sz="1400" b="1"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zh-CN" sz="1400" b="1" kern="0" dirty="0">
                          <a:solidFill>
                            <a:schemeClr val="tx1"/>
                          </a:solidFill>
                          <a:effectLst/>
                          <a:latin typeface="Calibri" panose="020F0502020204030204" pitchFamily="34" charset="0"/>
                          <a:ea typeface="+mn-ea"/>
                          <a:cs typeface="+mn-cs"/>
                        </a:rPr>
                        <a:t>具体计算值</a:t>
                      </a:r>
                      <a:endParaRPr lang="en-US" altLang="zh-CN" sz="1400" b="1"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000"/>
                        </a:lnSpc>
                        <a:spcAft>
                          <a:spcPts val="0"/>
                        </a:spcAft>
                      </a:pPr>
                      <a:r>
                        <a:rPr lang="en-US" altLang="zh-CN" sz="1400" b="1" kern="0" dirty="0">
                          <a:solidFill>
                            <a:schemeClr val="tx1"/>
                          </a:solidFill>
                          <a:effectLst/>
                          <a:latin typeface="Calibri" panose="020F0502020204030204" pitchFamily="34" charset="0"/>
                          <a:ea typeface="+mn-ea"/>
                          <a:cs typeface="+mn-cs"/>
                        </a:rPr>
                        <a:t>Specific calculated figure</a:t>
                      </a: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1" kern="0" dirty="0">
                          <a:solidFill>
                            <a:schemeClr val="tx1"/>
                          </a:solidFill>
                          <a:effectLst/>
                          <a:latin typeface="Calibri" panose="020F0502020204030204" pitchFamily="34" charset="0"/>
                          <a:ea typeface="+mn-ea"/>
                          <a:cs typeface="+mn-cs"/>
                        </a:rPr>
                        <a:t>2020 target</a:t>
                      </a:r>
                      <a:endParaRPr lang="zh-CN" sz="1400" b="1"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zh-CN" sz="1400" b="1" kern="0" dirty="0">
                          <a:solidFill>
                            <a:schemeClr val="tx1"/>
                          </a:solidFill>
                          <a:effectLst/>
                          <a:latin typeface="Calibri" panose="020F0502020204030204" pitchFamily="34" charset="0"/>
                          <a:ea typeface="+mn-ea"/>
                          <a:cs typeface="+mn-cs"/>
                        </a:rPr>
                        <a:t>具体计算值</a:t>
                      </a:r>
                      <a:endParaRPr lang="en-US" altLang="zh-CN" sz="1400" b="1"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000"/>
                        </a:lnSpc>
                        <a:spcAft>
                          <a:spcPts val="0"/>
                        </a:spcAft>
                      </a:pPr>
                      <a:r>
                        <a:rPr lang="en-US" altLang="zh-CN" sz="1400" b="1" kern="0" dirty="0">
                          <a:solidFill>
                            <a:schemeClr val="tx1"/>
                          </a:solidFill>
                          <a:effectLst/>
                          <a:latin typeface="Calibri" panose="020F0502020204030204" pitchFamily="34" charset="0"/>
                          <a:ea typeface="+mn-ea"/>
                          <a:cs typeface="+mn-cs"/>
                        </a:rPr>
                        <a:t>Specific calculated figure</a:t>
                      </a:r>
                      <a:endParaRPr lang="zh-CN" sz="1400" b="1"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zh-CN" sz="1400" b="1" kern="0" dirty="0">
                          <a:solidFill>
                            <a:schemeClr val="tx1"/>
                          </a:solidFill>
                          <a:effectLst/>
                          <a:latin typeface="Calibri" panose="020F0502020204030204" pitchFamily="34" charset="0"/>
                          <a:ea typeface="+mn-ea"/>
                          <a:cs typeface="+mn-cs"/>
                        </a:rPr>
                        <a:t>年均增速</a:t>
                      </a:r>
                      <a:r>
                        <a:rPr lang="en-US" sz="1400" b="1" kern="0" dirty="0">
                          <a:solidFill>
                            <a:schemeClr val="tx1"/>
                          </a:solidFill>
                          <a:effectLst/>
                          <a:latin typeface="Calibri" panose="020F0502020204030204" pitchFamily="34" charset="0"/>
                          <a:ea typeface="+mn-ea"/>
                          <a:cs typeface="+mn-cs"/>
                        </a:rPr>
                        <a:t>[</a:t>
                      </a:r>
                      <a:r>
                        <a:rPr lang="zh-CN" sz="1400" b="1" kern="0" dirty="0">
                          <a:solidFill>
                            <a:schemeClr val="tx1"/>
                          </a:solidFill>
                          <a:effectLst/>
                          <a:latin typeface="Calibri" panose="020F0502020204030204" pitchFamily="34" charset="0"/>
                          <a:ea typeface="+mn-ea"/>
                          <a:cs typeface="+mn-cs"/>
                        </a:rPr>
                        <a:t>累计</a:t>
                      </a:r>
                      <a:r>
                        <a:rPr lang="en-US" sz="1400" b="1" kern="0" dirty="0">
                          <a:solidFill>
                            <a:schemeClr val="tx1"/>
                          </a:solidFill>
                          <a:effectLst/>
                          <a:latin typeface="Calibri" panose="020F0502020204030204" pitchFamily="34" charset="0"/>
                          <a:ea typeface="+mn-ea"/>
                          <a:cs typeface="+mn-cs"/>
                        </a:rPr>
                        <a:t>]</a:t>
                      </a:r>
                    </a:p>
                    <a:p>
                      <a:pPr marL="0" algn="ctr" defTabSz="914400" rtl="0" eaLnBrk="1" latinLnBrk="0" hangingPunct="1">
                        <a:lnSpc>
                          <a:spcPts val="1000"/>
                        </a:lnSpc>
                        <a:spcAft>
                          <a:spcPts val="0"/>
                        </a:spcAft>
                      </a:pPr>
                      <a:r>
                        <a:rPr lang="en-US" altLang="zh-CN" sz="1400" b="1" kern="0" dirty="0">
                          <a:solidFill>
                            <a:schemeClr val="tx1"/>
                          </a:solidFill>
                          <a:effectLst/>
                          <a:latin typeface="Calibri" panose="020F0502020204030204" pitchFamily="34" charset="0"/>
                          <a:ea typeface="+mn-ea"/>
                          <a:cs typeface="+mn-cs"/>
                        </a:rPr>
                        <a:t>Annual average growth rate (aggregated)</a:t>
                      </a:r>
                      <a:endParaRPr lang="zh-CN" sz="1400" b="1"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831656">
                <a:tc>
                  <a:txBody>
                    <a:bodyPr/>
                    <a:lstStyle/>
                    <a:p>
                      <a:pPr algn="ctr">
                        <a:lnSpc>
                          <a:spcPts val="2000"/>
                        </a:lnSpc>
                        <a:spcAft>
                          <a:spcPts val="0"/>
                        </a:spcAft>
                      </a:pPr>
                      <a:r>
                        <a:rPr lang="en-US" sz="1400" kern="0" dirty="0">
                          <a:solidFill>
                            <a:schemeClr val="tx1"/>
                          </a:solidFill>
                          <a:effectLst/>
                          <a:latin typeface="Calibri" panose="020F0502020204030204" pitchFamily="34" charset="0"/>
                          <a:ea typeface="+mn-ea"/>
                        </a:rPr>
                        <a:t>1</a:t>
                      </a:r>
                      <a:endParaRPr lang="zh-CN" sz="16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lang="zh-CN" sz="1400" b="0" kern="0" dirty="0">
                          <a:solidFill>
                            <a:schemeClr val="tx1"/>
                          </a:solidFill>
                          <a:effectLst/>
                          <a:latin typeface="Calibri" panose="020F0502020204030204" pitchFamily="34" charset="0"/>
                          <a:ea typeface="+mn-ea"/>
                          <a:cs typeface="+mn-cs"/>
                        </a:rPr>
                        <a:t>国家综合创新能力世界排名（位）</a:t>
                      </a:r>
                      <a:endParaRPr lang="en-US" altLang="zh-CN" sz="1400" b="0" kern="0" dirty="0">
                        <a:solidFill>
                          <a:schemeClr val="tx1"/>
                        </a:solidFill>
                        <a:effectLst/>
                        <a:latin typeface="Calibri" panose="020F0502020204030204" pitchFamily="34" charset="0"/>
                        <a:ea typeface="+mn-ea"/>
                        <a:cs typeface="+mn-cs"/>
                      </a:endParaRPr>
                    </a:p>
                    <a:p>
                      <a:pPr marL="0" marR="0" indent="0" algn="ctr" defTabSz="914400" rtl="0" eaLnBrk="1" fontAlgn="auto" latinLnBrk="0" hangingPunct="1">
                        <a:lnSpc>
                          <a:spcPts val="1200"/>
                        </a:lnSpc>
                        <a:spcBef>
                          <a:spcPts val="0"/>
                        </a:spcBef>
                        <a:spcAft>
                          <a:spcPts val="0"/>
                        </a:spcAft>
                        <a:buClrTx/>
                        <a:buSzTx/>
                        <a:buFontTx/>
                        <a:buNone/>
                        <a:tabLst/>
                        <a:defRPr/>
                      </a:pPr>
                      <a:r>
                        <a:rPr lang="en-US" altLang="zh-CN" sz="1400" b="0" kern="0" dirty="0">
                          <a:solidFill>
                            <a:schemeClr val="tx1"/>
                          </a:solidFill>
                          <a:effectLst/>
                          <a:latin typeface="Calibri" panose="020F0502020204030204" pitchFamily="34" charset="0"/>
                          <a:ea typeface="+mn-ea"/>
                          <a:cs typeface="+mn-cs"/>
                        </a:rPr>
                        <a:t>World rank</a:t>
                      </a:r>
                      <a:endParaRPr lang="zh-CN"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200"/>
                        </a:lnSpc>
                        <a:spcAft>
                          <a:spcPts val="0"/>
                        </a:spcAft>
                      </a:pPr>
                      <a:r>
                        <a:rPr lang="en-US" altLang="zh-CN" sz="1400" b="0" kern="0" dirty="0">
                          <a:solidFill>
                            <a:schemeClr val="tx1"/>
                          </a:solidFill>
                          <a:effectLst/>
                          <a:latin typeface="Calibri" panose="020F0502020204030204" pitchFamily="34" charset="0"/>
                          <a:ea typeface="+mn-ea"/>
                          <a:cs typeface="+mn-cs"/>
                        </a:rPr>
                        <a:t>national comprehensive innovation capability</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18</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 </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15</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 </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a:solidFill>
                            <a:schemeClr val="tx1"/>
                          </a:solidFill>
                          <a:effectLst/>
                          <a:latin typeface="Calibri" panose="020F0502020204030204" pitchFamily="34" charset="0"/>
                          <a:ea typeface="+mn-ea"/>
                          <a:cs typeface="+mn-cs"/>
                        </a:rPr>
                        <a:t>[3]</a:t>
                      </a:r>
                      <a:endParaRPr lang="zh-CN" sz="1400" b="0" kern="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617423">
                <a:tc>
                  <a:txBody>
                    <a:bodyPr/>
                    <a:lstStyle/>
                    <a:p>
                      <a:pPr algn="ctr">
                        <a:lnSpc>
                          <a:spcPts val="2000"/>
                        </a:lnSpc>
                        <a:spcAft>
                          <a:spcPts val="0"/>
                        </a:spcAft>
                      </a:pPr>
                      <a:r>
                        <a:rPr lang="en-US" sz="1400" kern="0">
                          <a:solidFill>
                            <a:schemeClr val="tx1"/>
                          </a:solidFill>
                          <a:effectLst/>
                          <a:latin typeface="Calibri" panose="020F0502020204030204" pitchFamily="34" charset="0"/>
                          <a:ea typeface="+mn-ea"/>
                        </a:rPr>
                        <a:t>2</a:t>
                      </a:r>
                      <a:endParaRPr lang="zh-CN" sz="16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200"/>
                        </a:lnSpc>
                        <a:spcAft>
                          <a:spcPts val="0"/>
                        </a:spcAft>
                      </a:pPr>
                      <a:r>
                        <a:rPr lang="zh-CN" sz="1400" b="0" kern="0" dirty="0">
                          <a:solidFill>
                            <a:schemeClr val="tx1"/>
                          </a:solidFill>
                          <a:effectLst/>
                          <a:latin typeface="Calibri" panose="020F0502020204030204" pitchFamily="34" charset="0"/>
                          <a:ea typeface="+mn-ea"/>
                          <a:cs typeface="+mn-cs"/>
                        </a:rPr>
                        <a:t>科技进步贡献率（</a:t>
                      </a:r>
                      <a:r>
                        <a:rPr lang="en-US" sz="1400" b="0" kern="0" dirty="0">
                          <a:solidFill>
                            <a:schemeClr val="tx1"/>
                          </a:solidFill>
                          <a:effectLst/>
                          <a:latin typeface="Calibri" panose="020F0502020204030204" pitchFamily="34" charset="0"/>
                          <a:ea typeface="+mn-ea"/>
                          <a:cs typeface="+mn-cs"/>
                        </a:rPr>
                        <a:t>%</a:t>
                      </a:r>
                      <a:r>
                        <a:rPr lang="zh-CN" sz="1400" b="0" kern="0" dirty="0">
                          <a:solidFill>
                            <a:schemeClr val="tx1"/>
                          </a:solidFill>
                          <a:effectLst/>
                          <a:latin typeface="Calibri" panose="020F0502020204030204" pitchFamily="34" charset="0"/>
                          <a:ea typeface="+mn-ea"/>
                          <a:cs typeface="+mn-cs"/>
                        </a:rPr>
                        <a:t>）</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200"/>
                        </a:lnSpc>
                        <a:spcAft>
                          <a:spcPts val="0"/>
                        </a:spcAft>
                      </a:pPr>
                      <a:r>
                        <a:rPr lang="en-US" altLang="zh-CN" sz="1400" b="0" kern="0" dirty="0">
                          <a:solidFill>
                            <a:schemeClr val="tx1"/>
                          </a:solidFill>
                          <a:effectLst/>
                          <a:latin typeface="Calibri" panose="020F0502020204030204" pitchFamily="34" charset="0"/>
                          <a:ea typeface="+mn-ea"/>
                          <a:cs typeface="+mn-cs"/>
                        </a:rPr>
                        <a:t>Sci-tech advancement contribution in GDP</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55.3</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 </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60</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 </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[4.7]</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617423">
                <a:tc>
                  <a:txBody>
                    <a:bodyPr/>
                    <a:lstStyle/>
                    <a:p>
                      <a:pPr algn="ctr">
                        <a:lnSpc>
                          <a:spcPts val="2000"/>
                        </a:lnSpc>
                        <a:spcAft>
                          <a:spcPts val="0"/>
                        </a:spcAft>
                      </a:pPr>
                      <a:r>
                        <a:rPr lang="en-US" sz="1400" kern="0">
                          <a:solidFill>
                            <a:schemeClr val="tx1"/>
                          </a:solidFill>
                          <a:effectLst/>
                          <a:latin typeface="Calibri" panose="020F0502020204030204" pitchFamily="34" charset="0"/>
                          <a:ea typeface="+mn-ea"/>
                        </a:rPr>
                        <a:t>3</a:t>
                      </a:r>
                      <a:endParaRPr lang="zh-CN" sz="16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200"/>
                        </a:lnSpc>
                        <a:spcAft>
                          <a:spcPts val="0"/>
                        </a:spcAft>
                      </a:pPr>
                      <a:r>
                        <a:rPr lang="zh-CN" sz="1400" b="0" kern="0" dirty="0">
                          <a:solidFill>
                            <a:schemeClr val="tx1"/>
                          </a:solidFill>
                          <a:effectLst/>
                          <a:latin typeface="Calibri" panose="020F0502020204030204" pitchFamily="34" charset="0"/>
                          <a:ea typeface="+mn-ea"/>
                          <a:cs typeface="+mn-cs"/>
                        </a:rPr>
                        <a:t>研究与试验发展经费投入强度（</a:t>
                      </a:r>
                      <a:r>
                        <a:rPr lang="en-US" sz="1400" b="0" kern="0" dirty="0">
                          <a:solidFill>
                            <a:schemeClr val="tx1"/>
                          </a:solidFill>
                          <a:effectLst/>
                          <a:latin typeface="Calibri" panose="020F0502020204030204" pitchFamily="34" charset="0"/>
                          <a:ea typeface="+mn-ea"/>
                          <a:cs typeface="+mn-cs"/>
                        </a:rPr>
                        <a:t>%</a:t>
                      </a:r>
                      <a:r>
                        <a:rPr lang="zh-CN" sz="1400" b="0" kern="0" dirty="0">
                          <a:solidFill>
                            <a:schemeClr val="tx1"/>
                          </a:solidFill>
                          <a:effectLst/>
                          <a:latin typeface="Calibri" panose="020F0502020204030204" pitchFamily="34" charset="0"/>
                          <a:ea typeface="+mn-ea"/>
                          <a:cs typeface="+mn-cs"/>
                        </a:rPr>
                        <a:t>）</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200"/>
                        </a:lnSpc>
                        <a:spcAft>
                          <a:spcPts val="0"/>
                        </a:spcAft>
                      </a:pPr>
                      <a:r>
                        <a:rPr lang="en-US" altLang="zh-CN" sz="1400" b="0" kern="0" dirty="0">
                          <a:solidFill>
                            <a:schemeClr val="tx1"/>
                          </a:solidFill>
                          <a:effectLst/>
                          <a:latin typeface="Calibri" panose="020F0502020204030204" pitchFamily="34" charset="0"/>
                          <a:ea typeface="+mn-ea"/>
                          <a:cs typeface="+mn-cs"/>
                        </a:rPr>
                        <a:t>R&amp;D investment intensity</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2.1</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1.42</a:t>
                      </a:r>
                      <a:r>
                        <a:rPr lang="zh-CN" sz="1400" b="0" kern="0" dirty="0">
                          <a:solidFill>
                            <a:schemeClr val="tx1"/>
                          </a:solidFill>
                          <a:effectLst/>
                          <a:latin typeface="Calibri" panose="020F0502020204030204" pitchFamily="34" charset="0"/>
                          <a:ea typeface="+mn-ea"/>
                          <a:cs typeface="+mn-cs"/>
                        </a:rPr>
                        <a:t>万亿人民币</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000"/>
                        </a:lnSpc>
                        <a:spcAft>
                          <a:spcPts val="0"/>
                        </a:spcAft>
                      </a:pPr>
                      <a:r>
                        <a:rPr lang="en-US" altLang="zh-CN" sz="1400" b="0" kern="0" dirty="0">
                          <a:solidFill>
                            <a:schemeClr val="tx1"/>
                          </a:solidFill>
                          <a:effectLst/>
                          <a:latin typeface="Calibri" panose="020F0502020204030204" pitchFamily="34" charset="0"/>
                          <a:ea typeface="+mn-ea"/>
                          <a:cs typeface="+mn-cs"/>
                        </a:rPr>
                        <a:t>1.42 trillion Yuan</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2.5</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2.5</a:t>
                      </a:r>
                      <a:r>
                        <a:rPr lang="zh-CN" sz="1400" b="0" kern="0" dirty="0">
                          <a:solidFill>
                            <a:schemeClr val="tx1"/>
                          </a:solidFill>
                          <a:effectLst/>
                          <a:latin typeface="Calibri" panose="020F0502020204030204" pitchFamily="34" charset="0"/>
                          <a:ea typeface="+mn-ea"/>
                          <a:cs typeface="+mn-cs"/>
                        </a:rPr>
                        <a:t>万亿人民币</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000"/>
                        </a:lnSpc>
                        <a:spcAft>
                          <a:spcPts val="0"/>
                        </a:spcAft>
                      </a:pPr>
                      <a:r>
                        <a:rPr lang="en-US" altLang="zh-CN" sz="1400" b="0" kern="0" dirty="0">
                          <a:solidFill>
                            <a:schemeClr val="tx1"/>
                          </a:solidFill>
                          <a:effectLst/>
                          <a:latin typeface="Calibri" panose="020F0502020204030204" pitchFamily="34" charset="0"/>
                          <a:ea typeface="+mn-ea"/>
                          <a:cs typeface="+mn-cs"/>
                        </a:rPr>
                        <a:t>2.5 </a:t>
                      </a:r>
                      <a:r>
                        <a:rPr lang="en-US" altLang="zh-CN" sz="1400" b="0" kern="0" dirty="0" err="1">
                          <a:solidFill>
                            <a:schemeClr val="tx1"/>
                          </a:solidFill>
                          <a:effectLst/>
                          <a:latin typeface="Calibri" panose="020F0502020204030204" pitchFamily="34" charset="0"/>
                          <a:ea typeface="+mn-ea"/>
                          <a:cs typeface="+mn-cs"/>
                        </a:rPr>
                        <a:t>trillian</a:t>
                      </a:r>
                      <a:r>
                        <a:rPr lang="en-US" altLang="zh-CN" sz="1400" b="0" kern="0" dirty="0">
                          <a:solidFill>
                            <a:schemeClr val="tx1"/>
                          </a:solidFill>
                          <a:effectLst/>
                          <a:latin typeface="Calibri" panose="020F0502020204030204" pitchFamily="34" charset="0"/>
                          <a:ea typeface="+mn-ea"/>
                          <a:cs typeface="+mn-cs"/>
                        </a:rPr>
                        <a:t> Yuan</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10.3%</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607503">
                <a:tc>
                  <a:txBody>
                    <a:bodyPr/>
                    <a:lstStyle/>
                    <a:p>
                      <a:pPr algn="ctr">
                        <a:lnSpc>
                          <a:spcPts val="2000"/>
                        </a:lnSpc>
                        <a:spcAft>
                          <a:spcPts val="0"/>
                        </a:spcAft>
                      </a:pPr>
                      <a:r>
                        <a:rPr lang="en-US" sz="1400" kern="0">
                          <a:solidFill>
                            <a:schemeClr val="tx1"/>
                          </a:solidFill>
                          <a:effectLst/>
                          <a:latin typeface="Calibri" panose="020F0502020204030204" pitchFamily="34" charset="0"/>
                          <a:ea typeface="+mn-ea"/>
                        </a:rPr>
                        <a:t>4</a:t>
                      </a:r>
                      <a:endParaRPr lang="zh-CN" sz="16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200"/>
                        </a:lnSpc>
                        <a:spcAft>
                          <a:spcPts val="0"/>
                        </a:spcAft>
                      </a:pPr>
                      <a:r>
                        <a:rPr lang="zh-CN" sz="1400" b="0" kern="0" dirty="0">
                          <a:solidFill>
                            <a:schemeClr val="tx1"/>
                          </a:solidFill>
                          <a:effectLst/>
                          <a:latin typeface="Calibri" panose="020F0502020204030204" pitchFamily="34" charset="0"/>
                          <a:ea typeface="+mn-ea"/>
                          <a:cs typeface="+mn-cs"/>
                        </a:rPr>
                        <a:t>每万名就业人员中研发人员（人年）</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200"/>
                        </a:lnSpc>
                        <a:spcAft>
                          <a:spcPts val="0"/>
                        </a:spcAft>
                      </a:pPr>
                      <a:r>
                        <a:rPr lang="en-US" altLang="zh-CN" sz="1400" b="0" kern="0" dirty="0">
                          <a:solidFill>
                            <a:schemeClr val="tx1"/>
                          </a:solidFill>
                          <a:effectLst/>
                          <a:latin typeface="Calibri" panose="020F0502020204030204" pitchFamily="34" charset="0"/>
                          <a:ea typeface="+mn-ea"/>
                          <a:cs typeface="+mn-cs"/>
                        </a:rPr>
                        <a:t>R&amp;D Staff  number per 10000 employers (per year)</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a:solidFill>
                            <a:schemeClr val="tx1"/>
                          </a:solidFill>
                          <a:effectLst/>
                          <a:latin typeface="Calibri" panose="020F0502020204030204" pitchFamily="34" charset="0"/>
                          <a:ea typeface="+mn-ea"/>
                          <a:cs typeface="+mn-cs"/>
                        </a:rPr>
                        <a:t>48.5</a:t>
                      </a:r>
                      <a:endParaRPr lang="zh-CN" sz="1400" b="0" kern="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393.3</a:t>
                      </a:r>
                      <a:r>
                        <a:rPr lang="zh-CN" sz="1400" b="0" kern="0" dirty="0">
                          <a:solidFill>
                            <a:schemeClr val="tx1"/>
                          </a:solidFill>
                          <a:effectLst/>
                          <a:latin typeface="Calibri" panose="020F0502020204030204" pitchFamily="34" charset="0"/>
                          <a:ea typeface="+mn-ea"/>
                          <a:cs typeface="+mn-cs"/>
                        </a:rPr>
                        <a:t>万人年</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000"/>
                        </a:lnSpc>
                        <a:spcAft>
                          <a:spcPts val="0"/>
                        </a:spcAft>
                      </a:pPr>
                      <a:r>
                        <a:rPr lang="en-US" altLang="zh-CN" sz="1400" b="0" kern="0" dirty="0">
                          <a:solidFill>
                            <a:schemeClr val="tx1"/>
                          </a:solidFill>
                          <a:effectLst/>
                          <a:latin typeface="Calibri" panose="020F0502020204030204" pitchFamily="34" charset="0"/>
                          <a:ea typeface="+mn-ea"/>
                          <a:cs typeface="+mn-cs"/>
                        </a:rPr>
                        <a:t>3.93 million person</a:t>
                      </a:r>
                      <a:r>
                        <a:rPr lang="en-US" altLang="zh-CN" sz="1400" b="0" kern="0" baseline="0" dirty="0">
                          <a:solidFill>
                            <a:schemeClr val="tx1"/>
                          </a:solidFill>
                          <a:effectLst/>
                          <a:latin typeface="Calibri" panose="020F0502020204030204" pitchFamily="34" charset="0"/>
                          <a:ea typeface="+mn-ea"/>
                          <a:cs typeface="+mn-cs"/>
                        </a:rPr>
                        <a:t> per year</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60</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zh-CN" sz="1400" b="0" kern="0" dirty="0">
                          <a:solidFill>
                            <a:schemeClr val="tx1"/>
                          </a:solidFill>
                          <a:effectLst/>
                          <a:latin typeface="Calibri" panose="020F0502020204030204" pitchFamily="34" charset="0"/>
                          <a:ea typeface="+mn-ea"/>
                          <a:cs typeface="+mn-cs"/>
                        </a:rPr>
                        <a:t>＞</a:t>
                      </a:r>
                      <a:r>
                        <a:rPr lang="en-US" sz="1400" b="0" kern="0" dirty="0">
                          <a:solidFill>
                            <a:schemeClr val="tx1"/>
                          </a:solidFill>
                          <a:effectLst/>
                          <a:latin typeface="Calibri" panose="020F0502020204030204" pitchFamily="34" charset="0"/>
                          <a:ea typeface="+mn-ea"/>
                          <a:cs typeface="+mn-cs"/>
                        </a:rPr>
                        <a:t>500</a:t>
                      </a:r>
                      <a:r>
                        <a:rPr lang="zh-CN" sz="1400" b="0" kern="0" dirty="0">
                          <a:solidFill>
                            <a:schemeClr val="tx1"/>
                          </a:solidFill>
                          <a:effectLst/>
                          <a:latin typeface="Calibri" panose="020F0502020204030204" pitchFamily="34" charset="0"/>
                          <a:ea typeface="+mn-ea"/>
                          <a:cs typeface="+mn-cs"/>
                        </a:rPr>
                        <a:t>万人年</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000"/>
                        </a:lnSpc>
                        <a:spcAft>
                          <a:spcPts val="0"/>
                        </a:spcAft>
                      </a:pPr>
                      <a:r>
                        <a:rPr lang="en-US" altLang="zh-CN" sz="1400" b="0" kern="0" dirty="0">
                          <a:solidFill>
                            <a:schemeClr val="tx1"/>
                          </a:solidFill>
                          <a:effectLst/>
                          <a:latin typeface="Calibri" panose="020F0502020204030204" pitchFamily="34" charset="0"/>
                          <a:ea typeface="+mn-ea"/>
                          <a:cs typeface="+mn-cs"/>
                        </a:rPr>
                        <a:t>&gt; 5 million</a:t>
                      </a:r>
                      <a:r>
                        <a:rPr lang="en-US" altLang="zh-CN" sz="1400" b="0" kern="0" baseline="0" dirty="0">
                          <a:solidFill>
                            <a:schemeClr val="tx1"/>
                          </a:solidFill>
                          <a:effectLst/>
                          <a:latin typeface="Calibri" panose="020F0502020204030204" pitchFamily="34" charset="0"/>
                          <a:ea typeface="+mn-ea"/>
                          <a:cs typeface="+mn-cs"/>
                        </a:rPr>
                        <a:t> person per year</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5.7%</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757211">
                <a:tc>
                  <a:txBody>
                    <a:bodyPr/>
                    <a:lstStyle/>
                    <a:p>
                      <a:pPr algn="ctr">
                        <a:lnSpc>
                          <a:spcPts val="2000"/>
                        </a:lnSpc>
                        <a:spcAft>
                          <a:spcPts val="0"/>
                        </a:spcAft>
                      </a:pPr>
                      <a:r>
                        <a:rPr lang="en-US" sz="1400" kern="0">
                          <a:solidFill>
                            <a:schemeClr val="tx1"/>
                          </a:solidFill>
                          <a:effectLst/>
                          <a:latin typeface="Calibri" panose="020F0502020204030204" pitchFamily="34" charset="0"/>
                          <a:ea typeface="+mn-ea"/>
                        </a:rPr>
                        <a:t>5</a:t>
                      </a:r>
                      <a:endParaRPr lang="zh-CN" sz="16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200"/>
                        </a:lnSpc>
                        <a:spcAft>
                          <a:spcPts val="0"/>
                        </a:spcAft>
                      </a:pPr>
                      <a:r>
                        <a:rPr lang="zh-CN" sz="1400" b="0" kern="0" dirty="0">
                          <a:solidFill>
                            <a:schemeClr val="tx1"/>
                          </a:solidFill>
                          <a:effectLst/>
                          <a:latin typeface="Calibri" panose="020F0502020204030204" pitchFamily="34" charset="0"/>
                          <a:ea typeface="+mn-ea"/>
                          <a:cs typeface="+mn-cs"/>
                        </a:rPr>
                        <a:t>高新技术企业营业收</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200"/>
                        </a:lnSpc>
                        <a:spcAft>
                          <a:spcPts val="0"/>
                        </a:spcAft>
                      </a:pPr>
                      <a:r>
                        <a:rPr lang="zh-CN" sz="1400" b="0" kern="0" dirty="0">
                          <a:solidFill>
                            <a:schemeClr val="tx1"/>
                          </a:solidFill>
                          <a:effectLst/>
                          <a:latin typeface="Calibri" panose="020F0502020204030204" pitchFamily="34" charset="0"/>
                          <a:ea typeface="+mn-ea"/>
                          <a:cs typeface="+mn-cs"/>
                        </a:rPr>
                        <a:t>（万亿元）</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200"/>
                        </a:lnSpc>
                        <a:spcAft>
                          <a:spcPts val="0"/>
                        </a:spcAft>
                      </a:pPr>
                      <a:r>
                        <a:rPr lang="en-US" altLang="zh-CN" sz="1400" b="0" kern="0" dirty="0">
                          <a:solidFill>
                            <a:schemeClr val="tx1"/>
                          </a:solidFill>
                          <a:effectLst/>
                          <a:latin typeface="Calibri" panose="020F0502020204030204" pitchFamily="34" charset="0"/>
                          <a:ea typeface="+mn-ea"/>
                          <a:cs typeface="+mn-cs"/>
                        </a:rPr>
                        <a:t>Operating revenue of Hi-tech companies (Trillion Yuan)</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a:solidFill>
                            <a:schemeClr val="tx1"/>
                          </a:solidFill>
                          <a:effectLst/>
                          <a:latin typeface="Calibri" panose="020F0502020204030204" pitchFamily="34" charset="0"/>
                          <a:ea typeface="+mn-ea"/>
                          <a:cs typeface="+mn-cs"/>
                        </a:rPr>
                        <a:t>22.2</a:t>
                      </a:r>
                      <a:endParaRPr lang="zh-CN" sz="1400" b="0" kern="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altLang="zh-CN" sz="1400" b="0" kern="0" dirty="0">
                          <a:solidFill>
                            <a:schemeClr val="tx1"/>
                          </a:solidFill>
                          <a:effectLst/>
                          <a:latin typeface="Calibri" panose="020F0502020204030204" pitchFamily="34" charset="0"/>
                          <a:ea typeface="+mn-ea"/>
                          <a:cs typeface="+mn-cs"/>
                        </a:rPr>
                        <a:t>Proportion in GDP is </a:t>
                      </a:r>
                      <a:r>
                        <a:rPr lang="en-US" sz="1400" b="0" kern="0" dirty="0">
                          <a:solidFill>
                            <a:schemeClr val="tx1"/>
                          </a:solidFill>
                          <a:effectLst/>
                          <a:latin typeface="Calibri" panose="020F0502020204030204" pitchFamily="34" charset="0"/>
                          <a:ea typeface="+mn-ea"/>
                          <a:cs typeface="+mn-cs"/>
                        </a:rPr>
                        <a:t>32.51%</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34</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altLang="zh-CN" sz="1400" b="0" kern="0" dirty="0">
                          <a:solidFill>
                            <a:schemeClr val="tx1"/>
                          </a:solidFill>
                          <a:effectLst/>
                          <a:latin typeface="Calibri" panose="020F0502020204030204" pitchFamily="34" charset="0"/>
                          <a:ea typeface="+mn-ea"/>
                          <a:cs typeface="+mn-cs"/>
                        </a:rPr>
                        <a:t>Proportion in GDP is 34%</a:t>
                      </a:r>
                      <a:endParaRPr lang="zh-CN" alt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8.9%</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1056627">
                <a:tc>
                  <a:txBody>
                    <a:bodyPr/>
                    <a:lstStyle/>
                    <a:p>
                      <a:pPr algn="ctr">
                        <a:lnSpc>
                          <a:spcPts val="2000"/>
                        </a:lnSpc>
                        <a:spcAft>
                          <a:spcPts val="0"/>
                        </a:spcAft>
                      </a:pPr>
                      <a:r>
                        <a:rPr lang="en-US" sz="1400" kern="0">
                          <a:solidFill>
                            <a:schemeClr val="tx1"/>
                          </a:solidFill>
                          <a:effectLst/>
                          <a:latin typeface="Calibri" panose="020F0502020204030204" pitchFamily="34" charset="0"/>
                          <a:ea typeface="+mn-ea"/>
                        </a:rPr>
                        <a:t>6</a:t>
                      </a:r>
                      <a:endParaRPr lang="zh-CN" sz="16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200"/>
                        </a:lnSpc>
                        <a:spcAft>
                          <a:spcPts val="0"/>
                        </a:spcAft>
                      </a:pPr>
                      <a:r>
                        <a:rPr lang="zh-CN" sz="1400" b="0" kern="0" dirty="0">
                          <a:solidFill>
                            <a:schemeClr val="tx1"/>
                          </a:solidFill>
                          <a:effectLst/>
                          <a:latin typeface="Calibri" panose="020F0502020204030204" pitchFamily="34" charset="0"/>
                          <a:ea typeface="+mn-ea"/>
                          <a:cs typeface="+mn-cs"/>
                        </a:rPr>
                        <a:t>知识密集型服务业增加值占国内生产总值的比例（</a:t>
                      </a:r>
                      <a:r>
                        <a:rPr lang="en-US" sz="1400" b="0" kern="0" dirty="0">
                          <a:solidFill>
                            <a:schemeClr val="tx1"/>
                          </a:solidFill>
                          <a:effectLst/>
                          <a:latin typeface="Calibri" panose="020F0502020204030204" pitchFamily="34" charset="0"/>
                          <a:ea typeface="+mn-ea"/>
                          <a:cs typeface="+mn-cs"/>
                        </a:rPr>
                        <a:t>%</a:t>
                      </a:r>
                      <a:r>
                        <a:rPr lang="zh-CN" sz="1400" b="0" kern="0" dirty="0">
                          <a:solidFill>
                            <a:schemeClr val="tx1"/>
                          </a:solidFill>
                          <a:effectLst/>
                          <a:latin typeface="Calibri" panose="020F0502020204030204" pitchFamily="34" charset="0"/>
                          <a:ea typeface="+mn-ea"/>
                          <a:cs typeface="+mn-cs"/>
                        </a:rPr>
                        <a:t>）</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200"/>
                        </a:lnSpc>
                        <a:spcAft>
                          <a:spcPts val="0"/>
                        </a:spcAft>
                      </a:pPr>
                      <a:r>
                        <a:rPr lang="en-US" altLang="zh-CN" sz="1400" b="0" kern="0" dirty="0">
                          <a:solidFill>
                            <a:schemeClr val="tx1"/>
                          </a:solidFill>
                          <a:effectLst/>
                          <a:latin typeface="Calibri" panose="020F0502020204030204" pitchFamily="34" charset="0"/>
                          <a:ea typeface="+mn-ea"/>
                          <a:cs typeface="+mn-cs"/>
                        </a:rPr>
                        <a:t>Proportion of added value of Knowledge Intensive Business Service industry in GDP</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a:solidFill>
                            <a:schemeClr val="tx1"/>
                          </a:solidFill>
                          <a:effectLst/>
                          <a:latin typeface="Calibri" panose="020F0502020204030204" pitchFamily="34" charset="0"/>
                          <a:ea typeface="+mn-ea"/>
                          <a:cs typeface="+mn-cs"/>
                        </a:rPr>
                        <a:t>15.6</a:t>
                      </a:r>
                      <a:endParaRPr lang="zh-CN" sz="1400" b="0" kern="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10.56</a:t>
                      </a:r>
                      <a:r>
                        <a:rPr lang="zh-CN" sz="1400" b="0" kern="0" dirty="0">
                          <a:solidFill>
                            <a:schemeClr val="tx1"/>
                          </a:solidFill>
                          <a:effectLst/>
                          <a:latin typeface="Calibri" panose="020F0502020204030204" pitchFamily="34" charset="0"/>
                          <a:ea typeface="+mn-ea"/>
                          <a:cs typeface="+mn-cs"/>
                        </a:rPr>
                        <a:t>万亿元</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000"/>
                        </a:lnSpc>
                        <a:spcAft>
                          <a:spcPts val="0"/>
                        </a:spcAft>
                      </a:pPr>
                      <a:r>
                        <a:rPr lang="en-US" altLang="zh-CN" sz="1400" b="0" kern="0" dirty="0">
                          <a:solidFill>
                            <a:schemeClr val="tx1"/>
                          </a:solidFill>
                          <a:effectLst/>
                          <a:latin typeface="Calibri" panose="020F0502020204030204" pitchFamily="34" charset="0"/>
                          <a:ea typeface="+mn-ea"/>
                          <a:cs typeface="+mn-cs"/>
                        </a:rPr>
                        <a:t>10.56 trillion Yuan</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a:solidFill>
                            <a:schemeClr val="tx1"/>
                          </a:solidFill>
                          <a:effectLst/>
                          <a:latin typeface="Calibri" panose="020F0502020204030204" pitchFamily="34" charset="0"/>
                          <a:ea typeface="+mn-ea"/>
                          <a:cs typeface="+mn-cs"/>
                        </a:rPr>
                        <a:t>20</a:t>
                      </a:r>
                      <a:endParaRPr lang="zh-CN" sz="1400" b="0" kern="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20</a:t>
                      </a:r>
                      <a:r>
                        <a:rPr lang="zh-CN" sz="1400" b="0" kern="0" dirty="0">
                          <a:solidFill>
                            <a:schemeClr val="tx1"/>
                          </a:solidFill>
                          <a:effectLst/>
                          <a:latin typeface="Calibri" panose="020F0502020204030204" pitchFamily="34" charset="0"/>
                          <a:ea typeface="+mn-ea"/>
                          <a:cs typeface="+mn-cs"/>
                        </a:rPr>
                        <a:t>万亿元</a:t>
                      </a:r>
                      <a:endParaRPr lang="en-US" altLang="zh-CN" sz="1400" b="0"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000"/>
                        </a:lnSpc>
                        <a:spcAft>
                          <a:spcPts val="0"/>
                        </a:spcAft>
                      </a:pPr>
                      <a:r>
                        <a:rPr lang="en-US" altLang="zh-CN" sz="1400" b="0" kern="0" dirty="0">
                          <a:solidFill>
                            <a:schemeClr val="tx1"/>
                          </a:solidFill>
                          <a:effectLst/>
                          <a:latin typeface="Calibri" panose="020F0502020204030204" pitchFamily="34" charset="0"/>
                          <a:ea typeface="+mn-ea"/>
                          <a:cs typeface="+mn-cs"/>
                        </a:rPr>
                        <a:t>20 trillion Yuan</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0" kern="0" dirty="0">
                          <a:solidFill>
                            <a:schemeClr val="tx1"/>
                          </a:solidFill>
                          <a:effectLst/>
                          <a:latin typeface="Calibri" panose="020F0502020204030204" pitchFamily="34" charset="0"/>
                          <a:ea typeface="+mn-ea"/>
                          <a:cs typeface="+mn-cs"/>
                        </a:rPr>
                        <a:t>13.6%</a:t>
                      </a:r>
                      <a:endParaRPr lang="zh-CN" sz="1400" b="0"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34840820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743200" y="152486"/>
            <a:ext cx="6019690" cy="1219168"/>
          </a:xfrm>
        </p:spPr>
        <p:txBody>
          <a:bodyPr/>
          <a:lstStyle/>
          <a:p>
            <a:r>
              <a:rPr lang="zh-CN" altLang="zh-CN" sz="2800" dirty="0"/>
              <a:t>“十三五”科技创新主要指标</a:t>
            </a:r>
            <a:r>
              <a:rPr lang="en-US" altLang="zh-CN" sz="2800" dirty="0"/>
              <a:t/>
            </a:r>
            <a:br>
              <a:rPr lang="en-US" altLang="zh-CN" sz="2800" dirty="0"/>
            </a:br>
            <a:r>
              <a:rPr lang="en-US" altLang="zh-CN" sz="2800" dirty="0"/>
              <a:t>Major</a:t>
            </a:r>
            <a:r>
              <a:rPr lang="zh-CN" altLang="en-US" sz="2800" dirty="0"/>
              <a:t> </a:t>
            </a:r>
            <a:r>
              <a:rPr lang="en-US" altLang="zh-CN" sz="2800" dirty="0"/>
              <a:t>indicators</a:t>
            </a:r>
            <a:r>
              <a:rPr lang="zh-CN" altLang="en-US" sz="2800" dirty="0"/>
              <a:t> </a:t>
            </a:r>
            <a:r>
              <a:rPr lang="en-US" altLang="zh-CN" sz="2800" dirty="0"/>
              <a:t>of</a:t>
            </a:r>
            <a:r>
              <a:rPr lang="zh-CN" altLang="en-US" sz="2800" dirty="0"/>
              <a:t> </a:t>
            </a:r>
            <a:r>
              <a:rPr lang="en-US" altLang="zh-CN" sz="2800" dirty="0"/>
              <a:t>science</a:t>
            </a:r>
            <a:r>
              <a:rPr lang="zh-CN" altLang="en-US" sz="2800" dirty="0"/>
              <a:t> </a:t>
            </a:r>
            <a:r>
              <a:rPr lang="en-US" altLang="zh-CN" sz="2800" dirty="0"/>
              <a:t>and</a:t>
            </a:r>
            <a:r>
              <a:rPr lang="zh-CN" altLang="en-US" sz="2800" dirty="0"/>
              <a:t> </a:t>
            </a:r>
            <a:r>
              <a:rPr lang="en-US" altLang="zh-CN" sz="2800" dirty="0"/>
              <a:t>technology</a:t>
            </a:r>
            <a:r>
              <a:rPr lang="zh-CN" altLang="en-US" sz="2800" dirty="0"/>
              <a:t> </a:t>
            </a:r>
            <a:r>
              <a:rPr lang="en-US" altLang="zh-CN" sz="2800" dirty="0"/>
              <a:t>development in 13</a:t>
            </a:r>
            <a:r>
              <a:rPr lang="en-US" altLang="zh-CN" sz="2800" baseline="30000" dirty="0"/>
              <a:t>th</a:t>
            </a:r>
            <a:r>
              <a:rPr lang="en-US" altLang="zh-CN" sz="2800" dirty="0"/>
              <a:t> FYP</a:t>
            </a:r>
            <a:endParaRPr lang="zh-CN" altLang="en-US" sz="2800" dirty="0"/>
          </a:p>
        </p:txBody>
      </p:sp>
      <p:graphicFrame>
        <p:nvGraphicFramePr>
          <p:cNvPr id="4" name="内容占位符 3"/>
          <p:cNvGraphicFramePr>
            <a:graphicFrameLocks noGrp="1"/>
          </p:cNvGraphicFramePr>
          <p:nvPr>
            <p:ph idx="1"/>
            <p:extLst>
              <p:ext uri="{D42A27DB-BD31-4B8C-83A1-F6EECF244321}">
                <p14:modId xmlns:p14="http://schemas.microsoft.com/office/powerpoint/2010/main" val="1160863524"/>
              </p:ext>
            </p:extLst>
          </p:nvPr>
        </p:nvGraphicFramePr>
        <p:xfrm>
          <a:off x="152514" y="1295457"/>
          <a:ext cx="8838971" cy="5167554"/>
        </p:xfrm>
        <a:graphic>
          <a:graphicData uri="http://schemas.openxmlformats.org/drawingml/2006/table">
            <a:tbl>
              <a:tblPr firstRow="1" firstCol="1" bandRow="1">
                <a:tableStyleId>{5C22544A-7EE6-4342-B048-85BDC9FD1C3A}</a:tableStyleId>
              </a:tblPr>
              <a:tblGrid>
                <a:gridCol w="302188">
                  <a:extLst>
                    <a:ext uri="{9D8B030D-6E8A-4147-A177-3AD203B41FA5}">
                      <a16:colId xmlns:a16="http://schemas.microsoft.com/office/drawing/2014/main" xmlns="" val="20000"/>
                    </a:ext>
                  </a:extLst>
                </a:gridCol>
                <a:gridCol w="2223233">
                  <a:extLst>
                    <a:ext uri="{9D8B030D-6E8A-4147-A177-3AD203B41FA5}">
                      <a16:colId xmlns:a16="http://schemas.microsoft.com/office/drawing/2014/main" xmlns="" val="20001"/>
                    </a:ext>
                  </a:extLst>
                </a:gridCol>
                <a:gridCol w="1262710">
                  <a:extLst>
                    <a:ext uri="{9D8B030D-6E8A-4147-A177-3AD203B41FA5}">
                      <a16:colId xmlns:a16="http://schemas.microsoft.com/office/drawing/2014/main" xmlns="" val="20002"/>
                    </a:ext>
                  </a:extLst>
                </a:gridCol>
                <a:gridCol w="1262710">
                  <a:extLst>
                    <a:ext uri="{9D8B030D-6E8A-4147-A177-3AD203B41FA5}">
                      <a16:colId xmlns:a16="http://schemas.microsoft.com/office/drawing/2014/main" xmlns="" val="20003"/>
                    </a:ext>
                  </a:extLst>
                </a:gridCol>
                <a:gridCol w="1262710">
                  <a:extLst>
                    <a:ext uri="{9D8B030D-6E8A-4147-A177-3AD203B41FA5}">
                      <a16:colId xmlns:a16="http://schemas.microsoft.com/office/drawing/2014/main" xmlns="" val="20004"/>
                    </a:ext>
                  </a:extLst>
                </a:gridCol>
                <a:gridCol w="1262710">
                  <a:extLst>
                    <a:ext uri="{9D8B030D-6E8A-4147-A177-3AD203B41FA5}">
                      <a16:colId xmlns:a16="http://schemas.microsoft.com/office/drawing/2014/main" xmlns="" val="20005"/>
                    </a:ext>
                  </a:extLst>
                </a:gridCol>
                <a:gridCol w="1262710">
                  <a:extLst>
                    <a:ext uri="{9D8B030D-6E8A-4147-A177-3AD203B41FA5}">
                      <a16:colId xmlns:a16="http://schemas.microsoft.com/office/drawing/2014/main" xmlns="" val="20006"/>
                    </a:ext>
                  </a:extLst>
                </a:gridCol>
              </a:tblGrid>
              <a:tr h="652970">
                <a:tc>
                  <a:txBody>
                    <a:bodyPr/>
                    <a:lstStyle/>
                    <a:p>
                      <a:pPr algn="ctr">
                        <a:lnSpc>
                          <a:spcPts val="2000"/>
                        </a:lnSpc>
                        <a:spcAft>
                          <a:spcPts val="0"/>
                        </a:spcAft>
                      </a:pPr>
                      <a:r>
                        <a:rPr lang="en-US" sz="1400" kern="0" dirty="0">
                          <a:solidFill>
                            <a:schemeClr val="tx1"/>
                          </a:solidFill>
                          <a:effectLst/>
                          <a:latin typeface="Calibri" panose="020F0502020204030204" pitchFamily="34" charset="0"/>
                          <a:ea typeface="+mn-ea"/>
                        </a:rPr>
                        <a:t> </a:t>
                      </a:r>
                      <a:endParaRPr lang="zh-CN" sz="16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000"/>
                        </a:lnSpc>
                        <a:spcAft>
                          <a:spcPts val="0"/>
                        </a:spcAft>
                      </a:pPr>
                      <a:r>
                        <a:rPr lang="zh-CN" sz="1400" kern="0" dirty="0">
                          <a:solidFill>
                            <a:schemeClr val="tx1"/>
                          </a:solidFill>
                          <a:effectLst/>
                          <a:latin typeface="Calibri" panose="020F0502020204030204" pitchFamily="34" charset="0"/>
                          <a:ea typeface="+mn-ea"/>
                        </a:rPr>
                        <a:t>指标</a:t>
                      </a:r>
                      <a:r>
                        <a:rPr lang="en-US" altLang="zh-CN" sz="1400" kern="0" dirty="0">
                          <a:solidFill>
                            <a:schemeClr val="tx1"/>
                          </a:solidFill>
                          <a:effectLst/>
                          <a:latin typeface="Calibri" panose="020F0502020204030204" pitchFamily="34" charset="0"/>
                          <a:ea typeface="+mn-ea"/>
                        </a:rPr>
                        <a:t> </a:t>
                      </a:r>
                    </a:p>
                    <a:p>
                      <a:pPr algn="ctr">
                        <a:lnSpc>
                          <a:spcPts val="1000"/>
                        </a:lnSpc>
                        <a:spcAft>
                          <a:spcPts val="0"/>
                        </a:spcAft>
                      </a:pPr>
                      <a:r>
                        <a:rPr lang="en-US" altLang="zh-CN" sz="1400" kern="0" dirty="0">
                          <a:solidFill>
                            <a:schemeClr val="tx1"/>
                          </a:solidFill>
                          <a:effectLst/>
                          <a:latin typeface="Calibri" panose="020F0502020204030204" pitchFamily="34" charset="0"/>
                          <a:ea typeface="+mn-ea"/>
                        </a:rPr>
                        <a:t>Index</a:t>
                      </a:r>
                      <a:endParaRPr lang="zh-CN" sz="16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1" kern="0" dirty="0">
                          <a:solidFill>
                            <a:schemeClr val="tx1"/>
                          </a:solidFill>
                          <a:effectLst/>
                          <a:latin typeface="Calibri" panose="020F0502020204030204" pitchFamily="34" charset="0"/>
                          <a:ea typeface="+mn-ea"/>
                          <a:cs typeface="+mn-cs"/>
                        </a:rPr>
                        <a:t>2015 target</a:t>
                      </a:r>
                      <a:endParaRPr lang="zh-CN" sz="1400" b="1"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zh-CN" sz="1400" b="1" kern="0" dirty="0">
                          <a:solidFill>
                            <a:schemeClr val="tx1"/>
                          </a:solidFill>
                          <a:effectLst/>
                          <a:latin typeface="Calibri" panose="020F0502020204030204" pitchFamily="34" charset="0"/>
                          <a:ea typeface="+mn-ea"/>
                          <a:cs typeface="+mn-cs"/>
                        </a:rPr>
                        <a:t>具体计算值</a:t>
                      </a:r>
                      <a:endParaRPr lang="en-US" altLang="zh-CN" sz="1400" b="1"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000"/>
                        </a:lnSpc>
                        <a:spcAft>
                          <a:spcPts val="0"/>
                        </a:spcAft>
                      </a:pPr>
                      <a:r>
                        <a:rPr lang="en-US" altLang="zh-CN" sz="1400" b="1" kern="0" dirty="0">
                          <a:solidFill>
                            <a:schemeClr val="tx1"/>
                          </a:solidFill>
                          <a:effectLst/>
                          <a:latin typeface="Calibri" panose="020F0502020204030204" pitchFamily="34" charset="0"/>
                          <a:ea typeface="+mn-ea"/>
                          <a:cs typeface="+mn-cs"/>
                        </a:rPr>
                        <a:t>Specific calculated figure</a:t>
                      </a: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en-US" sz="1400" b="1" kern="0" dirty="0">
                          <a:solidFill>
                            <a:schemeClr val="tx1"/>
                          </a:solidFill>
                          <a:effectLst/>
                          <a:latin typeface="Calibri" panose="020F0502020204030204" pitchFamily="34" charset="0"/>
                          <a:ea typeface="+mn-ea"/>
                          <a:cs typeface="+mn-cs"/>
                        </a:rPr>
                        <a:t>2020 target</a:t>
                      </a:r>
                      <a:endParaRPr lang="zh-CN" sz="1400" b="1"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zh-CN" sz="1400" b="1" kern="0" dirty="0">
                          <a:solidFill>
                            <a:schemeClr val="tx1"/>
                          </a:solidFill>
                          <a:effectLst/>
                          <a:latin typeface="Calibri" panose="020F0502020204030204" pitchFamily="34" charset="0"/>
                          <a:ea typeface="+mn-ea"/>
                          <a:cs typeface="+mn-cs"/>
                        </a:rPr>
                        <a:t>具体计算值</a:t>
                      </a:r>
                      <a:endParaRPr lang="en-US" altLang="zh-CN" sz="1400" b="1" kern="0" dirty="0">
                        <a:solidFill>
                          <a:schemeClr val="tx1"/>
                        </a:solidFill>
                        <a:effectLst/>
                        <a:latin typeface="Calibri" panose="020F0502020204030204" pitchFamily="34" charset="0"/>
                        <a:ea typeface="+mn-ea"/>
                        <a:cs typeface="+mn-cs"/>
                      </a:endParaRPr>
                    </a:p>
                    <a:p>
                      <a:pPr marL="0" algn="ctr" defTabSz="914400" rtl="0" eaLnBrk="1" latinLnBrk="0" hangingPunct="1">
                        <a:lnSpc>
                          <a:spcPts val="1000"/>
                        </a:lnSpc>
                        <a:spcAft>
                          <a:spcPts val="0"/>
                        </a:spcAft>
                      </a:pPr>
                      <a:r>
                        <a:rPr lang="en-US" altLang="zh-CN" sz="1400" b="1" kern="0" dirty="0">
                          <a:solidFill>
                            <a:schemeClr val="tx1"/>
                          </a:solidFill>
                          <a:effectLst/>
                          <a:latin typeface="Calibri" panose="020F0502020204030204" pitchFamily="34" charset="0"/>
                          <a:ea typeface="+mn-ea"/>
                          <a:cs typeface="+mn-cs"/>
                        </a:rPr>
                        <a:t>Specific calculated figure</a:t>
                      </a:r>
                      <a:endParaRPr lang="zh-CN" sz="1400" b="1"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000"/>
                        </a:lnSpc>
                        <a:spcAft>
                          <a:spcPts val="0"/>
                        </a:spcAft>
                      </a:pPr>
                      <a:r>
                        <a:rPr lang="zh-CN" sz="1400" b="1" kern="0" dirty="0">
                          <a:solidFill>
                            <a:schemeClr val="tx1"/>
                          </a:solidFill>
                          <a:effectLst/>
                          <a:latin typeface="Calibri" panose="020F0502020204030204" pitchFamily="34" charset="0"/>
                          <a:ea typeface="+mn-ea"/>
                          <a:cs typeface="+mn-cs"/>
                        </a:rPr>
                        <a:t>年均增速</a:t>
                      </a:r>
                      <a:r>
                        <a:rPr lang="en-US" sz="1400" b="1" kern="0" dirty="0">
                          <a:solidFill>
                            <a:schemeClr val="tx1"/>
                          </a:solidFill>
                          <a:effectLst/>
                          <a:latin typeface="Calibri" panose="020F0502020204030204" pitchFamily="34" charset="0"/>
                          <a:ea typeface="+mn-ea"/>
                          <a:cs typeface="+mn-cs"/>
                        </a:rPr>
                        <a:t>[</a:t>
                      </a:r>
                      <a:r>
                        <a:rPr lang="zh-CN" sz="1400" b="1" kern="0" dirty="0">
                          <a:solidFill>
                            <a:schemeClr val="tx1"/>
                          </a:solidFill>
                          <a:effectLst/>
                          <a:latin typeface="Calibri" panose="020F0502020204030204" pitchFamily="34" charset="0"/>
                          <a:ea typeface="+mn-ea"/>
                          <a:cs typeface="+mn-cs"/>
                        </a:rPr>
                        <a:t>累计</a:t>
                      </a:r>
                      <a:r>
                        <a:rPr lang="en-US" sz="1400" b="1" kern="0" dirty="0">
                          <a:solidFill>
                            <a:schemeClr val="tx1"/>
                          </a:solidFill>
                          <a:effectLst/>
                          <a:latin typeface="Calibri" panose="020F0502020204030204" pitchFamily="34" charset="0"/>
                          <a:ea typeface="+mn-ea"/>
                          <a:cs typeface="+mn-cs"/>
                        </a:rPr>
                        <a:t>]</a:t>
                      </a:r>
                    </a:p>
                    <a:p>
                      <a:pPr marL="0" algn="ctr" defTabSz="914400" rtl="0" eaLnBrk="1" latinLnBrk="0" hangingPunct="1">
                        <a:lnSpc>
                          <a:spcPts val="1000"/>
                        </a:lnSpc>
                        <a:spcAft>
                          <a:spcPts val="0"/>
                        </a:spcAft>
                      </a:pPr>
                      <a:r>
                        <a:rPr lang="en-US" altLang="zh-CN" sz="1400" b="1" kern="0" dirty="0">
                          <a:solidFill>
                            <a:schemeClr val="tx1"/>
                          </a:solidFill>
                          <a:effectLst/>
                          <a:latin typeface="Calibri" panose="020F0502020204030204" pitchFamily="34" charset="0"/>
                          <a:ea typeface="+mn-ea"/>
                          <a:cs typeface="+mn-cs"/>
                        </a:rPr>
                        <a:t>Annual average growth rate (aggregated)</a:t>
                      </a:r>
                      <a:endParaRPr lang="zh-CN" sz="1400" b="1" kern="0" dirty="0">
                        <a:solidFill>
                          <a:schemeClr val="tx1"/>
                        </a:solidFill>
                        <a:effectLst/>
                        <a:latin typeface="Calibri" panose="020F0502020204030204" pitchFamily="34" charset="0"/>
                        <a:ea typeface="+mn-ea"/>
                        <a:cs typeface="+mn-cs"/>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799628">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7</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000"/>
                        </a:lnSpc>
                        <a:spcAft>
                          <a:spcPts val="0"/>
                        </a:spcAft>
                      </a:pPr>
                      <a:r>
                        <a:rPr lang="zh-CN" sz="1200" kern="0" dirty="0">
                          <a:solidFill>
                            <a:schemeClr val="tx1"/>
                          </a:solidFill>
                          <a:effectLst/>
                          <a:latin typeface="Calibri" panose="020F0502020204030204" pitchFamily="34" charset="0"/>
                          <a:ea typeface="+mn-ea"/>
                        </a:rPr>
                        <a:t>规模以上工业企业研发经费支出与主营业务收入之比（</a:t>
                      </a:r>
                      <a:r>
                        <a:rPr lang="en-US" sz="1200" kern="0" dirty="0">
                          <a:solidFill>
                            <a:schemeClr val="tx1"/>
                          </a:solidFill>
                          <a:effectLst/>
                          <a:latin typeface="Calibri" panose="020F0502020204030204" pitchFamily="34" charset="0"/>
                          <a:ea typeface="+mn-ea"/>
                        </a:rPr>
                        <a:t>%</a:t>
                      </a:r>
                      <a:r>
                        <a:rPr lang="zh-CN" sz="1200" kern="0" dirty="0">
                          <a:solidFill>
                            <a:schemeClr val="tx1"/>
                          </a:solidFill>
                          <a:effectLst/>
                          <a:latin typeface="Calibri" panose="020F0502020204030204" pitchFamily="34" charset="0"/>
                          <a:ea typeface="+mn-ea"/>
                        </a:rPr>
                        <a:t>）</a:t>
                      </a:r>
                      <a:endParaRPr lang="en-US" altLang="zh-CN" sz="1200" kern="0" dirty="0">
                        <a:solidFill>
                          <a:schemeClr val="tx1"/>
                        </a:solidFill>
                        <a:effectLst/>
                        <a:latin typeface="Calibri" panose="020F0502020204030204" pitchFamily="34" charset="0"/>
                        <a:ea typeface="+mn-ea"/>
                      </a:endParaRPr>
                    </a:p>
                    <a:p>
                      <a:pPr algn="ctr">
                        <a:lnSpc>
                          <a:spcPts val="1000"/>
                        </a:lnSpc>
                        <a:spcAft>
                          <a:spcPts val="0"/>
                        </a:spcAft>
                      </a:pPr>
                      <a:r>
                        <a:rPr lang="en-US" altLang="zh-CN" sz="1200" kern="0" dirty="0">
                          <a:solidFill>
                            <a:schemeClr val="tx1"/>
                          </a:solidFill>
                          <a:effectLst/>
                          <a:latin typeface="Calibri" panose="020F0502020204030204" pitchFamily="34" charset="0"/>
                          <a:ea typeface="+mn-ea"/>
                          <a:cs typeface="Times New Roman"/>
                        </a:rPr>
                        <a:t>Company’s R&amp;D</a:t>
                      </a:r>
                      <a:r>
                        <a:rPr lang="en-US" altLang="zh-CN" sz="1200" kern="0" baseline="0" dirty="0">
                          <a:solidFill>
                            <a:schemeClr val="tx1"/>
                          </a:solidFill>
                          <a:effectLst/>
                          <a:latin typeface="Calibri" panose="020F0502020204030204" pitchFamily="34" charset="0"/>
                          <a:ea typeface="+mn-ea"/>
                          <a:cs typeface="Times New Roman"/>
                        </a:rPr>
                        <a:t>’s proportion in the operating revenue  (%)</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0.9</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5720</a:t>
                      </a:r>
                      <a:r>
                        <a:rPr lang="zh-CN" sz="1200" kern="0" dirty="0">
                          <a:solidFill>
                            <a:schemeClr val="tx1"/>
                          </a:solidFill>
                          <a:effectLst/>
                          <a:latin typeface="Calibri" panose="020F0502020204030204" pitchFamily="34" charset="0"/>
                          <a:ea typeface="+mn-ea"/>
                        </a:rPr>
                        <a:t>亿元</a:t>
                      </a:r>
                      <a:endParaRPr lang="en-US" altLang="zh-CN" sz="1200" kern="0" dirty="0">
                        <a:solidFill>
                          <a:schemeClr val="tx1"/>
                        </a:solidFill>
                        <a:effectLst/>
                        <a:latin typeface="Calibri" panose="020F0502020204030204" pitchFamily="34" charset="0"/>
                        <a:ea typeface="+mn-ea"/>
                      </a:endParaRPr>
                    </a:p>
                    <a:p>
                      <a:pPr algn="ctr">
                        <a:lnSpc>
                          <a:spcPts val="2000"/>
                        </a:lnSpc>
                        <a:spcAft>
                          <a:spcPts val="0"/>
                        </a:spcAft>
                      </a:pPr>
                      <a:r>
                        <a:rPr lang="en-US" altLang="zh-CN" sz="1200" kern="0" dirty="0">
                          <a:solidFill>
                            <a:schemeClr val="tx1"/>
                          </a:solidFill>
                          <a:effectLst/>
                          <a:latin typeface="Calibri" panose="020F0502020204030204" pitchFamily="34" charset="0"/>
                          <a:ea typeface="+mn-ea"/>
                          <a:cs typeface="Times New Roman"/>
                        </a:rPr>
                        <a:t>572 billion Yuan</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1.1</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100" dirty="0">
                          <a:solidFill>
                            <a:schemeClr val="tx1"/>
                          </a:solidFill>
                          <a:effectLst/>
                          <a:latin typeface="Calibri" panose="020F0502020204030204" pitchFamily="34" charset="0"/>
                          <a:ea typeface="+mn-ea"/>
                        </a:rPr>
                        <a:t>10000</a:t>
                      </a:r>
                      <a:r>
                        <a:rPr lang="zh-CN" sz="1200" kern="100" dirty="0">
                          <a:solidFill>
                            <a:schemeClr val="tx1"/>
                          </a:solidFill>
                          <a:effectLst/>
                          <a:latin typeface="Calibri" panose="020F0502020204030204" pitchFamily="34" charset="0"/>
                          <a:ea typeface="+mn-ea"/>
                        </a:rPr>
                        <a:t>亿元</a:t>
                      </a:r>
                      <a:endParaRPr lang="en-US" altLang="zh-CN" sz="1200" kern="100" dirty="0">
                        <a:solidFill>
                          <a:schemeClr val="tx1"/>
                        </a:solidFill>
                        <a:effectLst/>
                        <a:latin typeface="Calibri" panose="020F0502020204030204" pitchFamily="34" charset="0"/>
                        <a:ea typeface="+mn-ea"/>
                      </a:endParaRPr>
                    </a:p>
                    <a:p>
                      <a:pPr algn="ctr">
                        <a:lnSpc>
                          <a:spcPts val="2000"/>
                        </a:lnSpc>
                        <a:spcAft>
                          <a:spcPts val="0"/>
                        </a:spcAft>
                      </a:pPr>
                      <a:r>
                        <a:rPr lang="en-US" altLang="zh-CN" sz="1200" kern="100" dirty="0">
                          <a:solidFill>
                            <a:schemeClr val="tx1"/>
                          </a:solidFill>
                          <a:effectLst/>
                          <a:latin typeface="Calibri" panose="020F0502020204030204" pitchFamily="34" charset="0"/>
                          <a:ea typeface="+mn-ea"/>
                          <a:cs typeface="Times New Roman"/>
                        </a:rPr>
                        <a:t>1 trillion</a:t>
                      </a:r>
                      <a:r>
                        <a:rPr lang="en-US" altLang="zh-CN" sz="1200" kern="100" baseline="0" dirty="0">
                          <a:solidFill>
                            <a:schemeClr val="tx1"/>
                          </a:solidFill>
                          <a:effectLst/>
                          <a:latin typeface="Calibri" panose="020F0502020204030204" pitchFamily="34" charset="0"/>
                          <a:ea typeface="+mn-ea"/>
                          <a:cs typeface="Times New Roman"/>
                        </a:rPr>
                        <a:t> Yuan</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100">
                          <a:solidFill>
                            <a:schemeClr val="tx1"/>
                          </a:solidFill>
                          <a:effectLst/>
                          <a:latin typeface="Calibri" panose="020F0502020204030204" pitchFamily="34" charset="0"/>
                          <a:ea typeface="+mn-ea"/>
                        </a:rPr>
                        <a:t>11.8%</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714478">
                <a:tc>
                  <a:txBody>
                    <a:bodyPr/>
                    <a:lstStyle/>
                    <a:p>
                      <a:pPr algn="ctr">
                        <a:lnSpc>
                          <a:spcPts val="2000"/>
                        </a:lnSpc>
                        <a:spcAft>
                          <a:spcPts val="0"/>
                        </a:spcAft>
                      </a:pPr>
                      <a:r>
                        <a:rPr lang="en-US" sz="1200" kern="0">
                          <a:solidFill>
                            <a:schemeClr val="tx1"/>
                          </a:solidFill>
                          <a:effectLst/>
                          <a:latin typeface="Calibri" panose="020F0502020204030204" pitchFamily="34" charset="0"/>
                          <a:ea typeface="+mn-ea"/>
                        </a:rPr>
                        <a:t>8</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zh-CN" sz="1200" kern="0" dirty="0">
                          <a:solidFill>
                            <a:schemeClr val="tx1"/>
                          </a:solidFill>
                          <a:effectLst/>
                          <a:latin typeface="Calibri" panose="020F0502020204030204" pitchFamily="34" charset="0"/>
                          <a:ea typeface="+mn-ea"/>
                        </a:rPr>
                        <a:t>国际科技论文被引次数世界排名</a:t>
                      </a:r>
                      <a:endParaRPr lang="en-US" altLang="zh-CN" sz="1200" kern="0" dirty="0">
                        <a:solidFill>
                          <a:schemeClr val="tx1"/>
                        </a:solidFill>
                        <a:effectLst/>
                        <a:latin typeface="Calibri" panose="020F0502020204030204" pitchFamily="34" charset="0"/>
                        <a:ea typeface="+mn-ea"/>
                      </a:endParaRPr>
                    </a:p>
                    <a:p>
                      <a:pPr algn="ctr">
                        <a:lnSpc>
                          <a:spcPts val="2000"/>
                        </a:lnSpc>
                        <a:spcAft>
                          <a:spcPts val="0"/>
                        </a:spcAft>
                      </a:pPr>
                      <a:r>
                        <a:rPr lang="en-US" altLang="zh-CN" sz="1200" kern="0" dirty="0">
                          <a:solidFill>
                            <a:schemeClr val="tx1"/>
                          </a:solidFill>
                          <a:effectLst/>
                          <a:latin typeface="Calibri" panose="020F0502020204030204" pitchFamily="34" charset="0"/>
                          <a:ea typeface="+mn-ea"/>
                          <a:cs typeface="Times New Roman"/>
                        </a:rPr>
                        <a:t>World</a:t>
                      </a:r>
                      <a:r>
                        <a:rPr lang="en-US" altLang="zh-CN" sz="1200" kern="0" baseline="0" dirty="0">
                          <a:solidFill>
                            <a:schemeClr val="tx1"/>
                          </a:solidFill>
                          <a:effectLst/>
                          <a:latin typeface="Calibri" panose="020F0502020204030204" pitchFamily="34" charset="0"/>
                          <a:ea typeface="+mn-ea"/>
                          <a:cs typeface="Times New Roman"/>
                        </a:rPr>
                        <a:t> rank in citations of  SCI</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4</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 </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2</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100" dirty="0">
                          <a:solidFill>
                            <a:schemeClr val="tx1"/>
                          </a:solidFill>
                          <a:effectLst/>
                          <a:latin typeface="Calibri" panose="020F0502020204030204" pitchFamily="34" charset="0"/>
                          <a:ea typeface="+mn-ea"/>
                        </a:rPr>
                        <a:t> </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100">
                          <a:solidFill>
                            <a:schemeClr val="tx1"/>
                          </a:solidFill>
                          <a:effectLst/>
                          <a:latin typeface="Calibri" panose="020F0502020204030204" pitchFamily="34" charset="0"/>
                          <a:ea typeface="+mn-ea"/>
                        </a:rPr>
                        <a:t>[2]</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500572">
                <a:tc>
                  <a:txBody>
                    <a:bodyPr/>
                    <a:lstStyle/>
                    <a:p>
                      <a:pPr algn="ctr">
                        <a:lnSpc>
                          <a:spcPts val="2000"/>
                        </a:lnSpc>
                        <a:spcAft>
                          <a:spcPts val="0"/>
                        </a:spcAft>
                      </a:pPr>
                      <a:r>
                        <a:rPr lang="en-US" sz="1200" kern="0">
                          <a:solidFill>
                            <a:schemeClr val="tx1"/>
                          </a:solidFill>
                          <a:effectLst/>
                          <a:latin typeface="Calibri" panose="020F0502020204030204" pitchFamily="34" charset="0"/>
                          <a:ea typeface="+mn-ea"/>
                        </a:rPr>
                        <a:t>9</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PCT</a:t>
                      </a:r>
                      <a:r>
                        <a:rPr lang="zh-CN" sz="1200" kern="0" dirty="0">
                          <a:solidFill>
                            <a:schemeClr val="tx1"/>
                          </a:solidFill>
                          <a:effectLst/>
                          <a:latin typeface="Calibri" panose="020F0502020204030204" pitchFamily="34" charset="0"/>
                          <a:ea typeface="+mn-ea"/>
                        </a:rPr>
                        <a:t>专利申请量（万件）</a:t>
                      </a:r>
                      <a:endParaRPr lang="en-US" altLang="zh-CN" sz="1200" kern="0" dirty="0">
                        <a:solidFill>
                          <a:schemeClr val="tx1"/>
                        </a:solidFill>
                        <a:effectLst/>
                        <a:latin typeface="Calibri" panose="020F0502020204030204" pitchFamily="34" charset="0"/>
                        <a:ea typeface="+mn-ea"/>
                      </a:endParaRPr>
                    </a:p>
                    <a:p>
                      <a:pPr algn="ctr">
                        <a:lnSpc>
                          <a:spcPts val="2000"/>
                        </a:lnSpc>
                        <a:spcAft>
                          <a:spcPts val="0"/>
                        </a:spcAft>
                      </a:pPr>
                      <a:r>
                        <a:rPr lang="en-US" altLang="zh-CN" sz="1200" kern="0" dirty="0">
                          <a:solidFill>
                            <a:schemeClr val="tx1"/>
                          </a:solidFill>
                          <a:effectLst/>
                          <a:latin typeface="Calibri" panose="020F0502020204030204" pitchFamily="34" charset="0"/>
                          <a:ea typeface="+mn-ea"/>
                          <a:cs typeface="Times New Roman"/>
                        </a:rPr>
                        <a:t>PCT patents application (10000)</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a:solidFill>
                            <a:schemeClr val="tx1"/>
                          </a:solidFill>
                          <a:effectLst/>
                          <a:latin typeface="Calibri" panose="020F0502020204030204" pitchFamily="34" charset="0"/>
                          <a:ea typeface="+mn-ea"/>
                        </a:rPr>
                        <a:t>3.05</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 </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altLang="zh-CN" sz="1200" kern="0" dirty="0">
                          <a:solidFill>
                            <a:schemeClr val="tx1"/>
                          </a:solidFill>
                          <a:effectLst/>
                          <a:latin typeface="Calibri" panose="020F0502020204030204" pitchFamily="34" charset="0"/>
                          <a:ea typeface="+mn-ea"/>
                        </a:rPr>
                        <a:t>double (6.10)</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100" dirty="0">
                          <a:solidFill>
                            <a:schemeClr val="tx1"/>
                          </a:solidFill>
                          <a:effectLst/>
                          <a:latin typeface="Calibri" panose="020F0502020204030204" pitchFamily="34" charset="0"/>
                          <a:ea typeface="+mn-ea"/>
                        </a:rPr>
                        <a:t> </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100">
                          <a:solidFill>
                            <a:schemeClr val="tx1"/>
                          </a:solidFill>
                          <a:effectLst/>
                          <a:latin typeface="Calibri" panose="020F0502020204030204" pitchFamily="34" charset="0"/>
                          <a:ea typeface="+mn-ea"/>
                        </a:rPr>
                        <a:t>14.9%</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990775">
                <a:tc>
                  <a:txBody>
                    <a:bodyPr/>
                    <a:lstStyle/>
                    <a:p>
                      <a:pPr algn="ctr">
                        <a:lnSpc>
                          <a:spcPts val="2000"/>
                        </a:lnSpc>
                        <a:spcAft>
                          <a:spcPts val="0"/>
                        </a:spcAft>
                      </a:pPr>
                      <a:r>
                        <a:rPr lang="en-US" sz="1200" kern="0">
                          <a:solidFill>
                            <a:schemeClr val="tx1"/>
                          </a:solidFill>
                          <a:effectLst/>
                          <a:latin typeface="Calibri" panose="020F0502020204030204" pitchFamily="34" charset="0"/>
                          <a:ea typeface="+mn-ea"/>
                        </a:rPr>
                        <a:t>10</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zh-CN" sz="1200" kern="0" dirty="0">
                          <a:solidFill>
                            <a:schemeClr val="tx1"/>
                          </a:solidFill>
                          <a:effectLst/>
                          <a:latin typeface="Calibri" panose="020F0502020204030204" pitchFamily="34" charset="0"/>
                          <a:ea typeface="+mn-ea"/>
                        </a:rPr>
                        <a:t>每万人口发明专利拥有量（件）</a:t>
                      </a:r>
                      <a:endParaRPr lang="en-US" altLang="zh-CN" sz="1200" kern="0" dirty="0">
                        <a:solidFill>
                          <a:schemeClr val="tx1"/>
                        </a:solidFill>
                        <a:effectLst/>
                        <a:latin typeface="Calibri" panose="020F0502020204030204" pitchFamily="34" charset="0"/>
                        <a:ea typeface="+mn-ea"/>
                      </a:endParaRPr>
                    </a:p>
                    <a:p>
                      <a:pPr algn="ctr">
                        <a:lnSpc>
                          <a:spcPts val="2000"/>
                        </a:lnSpc>
                        <a:spcAft>
                          <a:spcPts val="0"/>
                        </a:spcAft>
                      </a:pPr>
                      <a:r>
                        <a:rPr lang="en-US" altLang="zh-CN" sz="1200" kern="0" dirty="0">
                          <a:solidFill>
                            <a:schemeClr val="tx1"/>
                          </a:solidFill>
                          <a:effectLst/>
                          <a:latin typeface="Calibri" panose="020F0502020204030204" pitchFamily="34" charset="0"/>
                          <a:ea typeface="+mn-ea"/>
                        </a:rPr>
                        <a:t>Ownership of patents per 1000 person</a:t>
                      </a: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a:solidFill>
                            <a:schemeClr val="tx1"/>
                          </a:solidFill>
                          <a:effectLst/>
                          <a:latin typeface="Calibri" panose="020F0502020204030204" pitchFamily="34" charset="0"/>
                          <a:ea typeface="+mn-ea"/>
                        </a:rPr>
                        <a:t>6.3</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altLang="zh-CN" sz="1200" kern="0" dirty="0">
                          <a:solidFill>
                            <a:schemeClr val="tx1"/>
                          </a:solidFill>
                          <a:effectLst/>
                          <a:latin typeface="Calibri" panose="020F0502020204030204" pitchFamily="34" charset="0"/>
                          <a:ea typeface="+mn-ea"/>
                          <a:cs typeface="Times New Roman"/>
                        </a:rPr>
                        <a:t>1.189 million</a:t>
                      </a:r>
                    </a:p>
                    <a:p>
                      <a:pPr algn="ctr">
                        <a:lnSpc>
                          <a:spcPts val="2000"/>
                        </a:lnSpc>
                        <a:spcAft>
                          <a:spcPts val="0"/>
                        </a:spcAft>
                      </a:pPr>
                      <a:r>
                        <a:rPr lang="en-US" altLang="zh-CN" sz="1200" kern="0" dirty="0">
                          <a:solidFill>
                            <a:schemeClr val="tx1"/>
                          </a:solidFill>
                          <a:effectLst/>
                          <a:latin typeface="Calibri" panose="020F0502020204030204" pitchFamily="34" charset="0"/>
                          <a:ea typeface="+mn-ea"/>
                          <a:cs typeface="Times New Roman"/>
                        </a:rPr>
                        <a:t>The</a:t>
                      </a:r>
                      <a:r>
                        <a:rPr lang="en-US" altLang="zh-CN" sz="1200" kern="0" baseline="0" dirty="0">
                          <a:solidFill>
                            <a:schemeClr val="tx1"/>
                          </a:solidFill>
                          <a:effectLst/>
                          <a:latin typeface="Calibri" panose="020F0502020204030204" pitchFamily="34" charset="0"/>
                          <a:ea typeface="+mn-ea"/>
                          <a:cs typeface="Times New Roman"/>
                        </a:rPr>
                        <a:t> proportion in the world is 13.61%</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12</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altLang="zh-CN" sz="1200" kern="100" dirty="0">
                          <a:solidFill>
                            <a:schemeClr val="tx1"/>
                          </a:solidFill>
                          <a:effectLst/>
                          <a:latin typeface="Calibri" panose="020F0502020204030204" pitchFamily="34" charset="0"/>
                          <a:ea typeface="+mn-ea"/>
                          <a:cs typeface="Times New Roman"/>
                        </a:rPr>
                        <a:t>1.68 million </a:t>
                      </a:r>
                    </a:p>
                    <a:p>
                      <a:pPr algn="ctr">
                        <a:lnSpc>
                          <a:spcPts val="2000"/>
                        </a:lnSpc>
                        <a:spcAft>
                          <a:spcPts val="0"/>
                        </a:spcAft>
                      </a:pPr>
                      <a:r>
                        <a:rPr lang="en-US" altLang="zh-CN" sz="1200" kern="100" dirty="0">
                          <a:solidFill>
                            <a:schemeClr val="tx1"/>
                          </a:solidFill>
                          <a:effectLst/>
                          <a:latin typeface="Calibri" panose="020F0502020204030204" pitchFamily="34" charset="0"/>
                          <a:ea typeface="+mn-ea"/>
                          <a:cs typeface="Times New Roman"/>
                        </a:rPr>
                        <a:t>The proportion is the world is 18%</a:t>
                      </a:r>
                    </a:p>
                    <a:p>
                      <a:pPr algn="ctr">
                        <a:lnSpc>
                          <a:spcPts val="2000"/>
                        </a:lnSpc>
                        <a:spcAft>
                          <a:spcPts val="0"/>
                        </a:spcAft>
                      </a:pP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100" dirty="0">
                          <a:solidFill>
                            <a:schemeClr val="tx1"/>
                          </a:solidFill>
                          <a:effectLst/>
                          <a:latin typeface="Calibri" panose="020F0502020204030204" pitchFamily="34" charset="0"/>
                          <a:ea typeface="+mn-ea"/>
                        </a:rPr>
                        <a:t>7.1%</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714478">
                <a:tc>
                  <a:txBody>
                    <a:bodyPr/>
                    <a:lstStyle/>
                    <a:p>
                      <a:pPr algn="ctr">
                        <a:lnSpc>
                          <a:spcPts val="2000"/>
                        </a:lnSpc>
                        <a:spcAft>
                          <a:spcPts val="0"/>
                        </a:spcAft>
                      </a:pPr>
                      <a:r>
                        <a:rPr lang="en-US" sz="1200" kern="0">
                          <a:solidFill>
                            <a:schemeClr val="tx1"/>
                          </a:solidFill>
                          <a:effectLst/>
                          <a:latin typeface="Calibri" panose="020F0502020204030204" pitchFamily="34" charset="0"/>
                          <a:ea typeface="+mn-ea"/>
                        </a:rPr>
                        <a:t>11</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zh-CN" sz="1200" kern="0" dirty="0">
                          <a:solidFill>
                            <a:schemeClr val="tx1"/>
                          </a:solidFill>
                          <a:effectLst/>
                          <a:latin typeface="Calibri" panose="020F0502020204030204" pitchFamily="34" charset="0"/>
                          <a:ea typeface="+mn-ea"/>
                        </a:rPr>
                        <a:t>全国技术合同成交金额</a:t>
                      </a:r>
                      <a:endParaRPr lang="en-US" altLang="zh-CN" sz="1200" kern="0" dirty="0">
                        <a:solidFill>
                          <a:schemeClr val="tx1"/>
                        </a:solidFill>
                        <a:effectLst/>
                        <a:latin typeface="Calibri" panose="020F0502020204030204" pitchFamily="34" charset="0"/>
                        <a:ea typeface="+mn-ea"/>
                      </a:endParaRPr>
                    </a:p>
                    <a:p>
                      <a:pPr algn="ctr">
                        <a:lnSpc>
                          <a:spcPts val="2000"/>
                        </a:lnSpc>
                        <a:spcAft>
                          <a:spcPts val="0"/>
                        </a:spcAft>
                      </a:pPr>
                      <a:r>
                        <a:rPr lang="en-US" altLang="zh-CN" sz="1400" kern="100" dirty="0">
                          <a:solidFill>
                            <a:schemeClr val="tx1"/>
                          </a:solidFill>
                          <a:effectLst/>
                          <a:latin typeface="Calibri" panose="020F0502020204030204" pitchFamily="34" charset="0"/>
                          <a:ea typeface="+mn-ea"/>
                          <a:cs typeface="Times New Roman"/>
                        </a:rPr>
                        <a:t>Technical</a:t>
                      </a:r>
                      <a:r>
                        <a:rPr lang="en-US" altLang="zh-CN" sz="1400" kern="100" baseline="0" dirty="0">
                          <a:solidFill>
                            <a:schemeClr val="tx1"/>
                          </a:solidFill>
                          <a:effectLst/>
                          <a:latin typeface="Calibri" panose="020F0502020204030204" pitchFamily="34" charset="0"/>
                          <a:ea typeface="+mn-ea"/>
                          <a:cs typeface="Times New Roman"/>
                        </a:rPr>
                        <a:t> contracts turnover</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983.5 billion Yuan</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altLang="zh-CN" sz="1200" kern="0" dirty="0">
                          <a:solidFill>
                            <a:schemeClr val="tx1"/>
                          </a:solidFill>
                          <a:effectLst/>
                          <a:latin typeface="Calibri" panose="020F0502020204030204" pitchFamily="34" charset="0"/>
                          <a:ea typeface="+mn-ea"/>
                        </a:rPr>
                        <a:t>Equal to GDP’s </a:t>
                      </a:r>
                      <a:r>
                        <a:rPr lang="en-US" sz="1200" kern="0" dirty="0">
                          <a:solidFill>
                            <a:schemeClr val="tx1"/>
                          </a:solidFill>
                          <a:effectLst/>
                          <a:latin typeface="Calibri" panose="020F0502020204030204" pitchFamily="34" charset="0"/>
                          <a:ea typeface="+mn-ea"/>
                        </a:rPr>
                        <a:t>1.4%</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a:solidFill>
                            <a:schemeClr val="tx1"/>
                          </a:solidFill>
                          <a:effectLst/>
                          <a:latin typeface="Calibri" panose="020F0502020204030204" pitchFamily="34" charset="0"/>
                          <a:ea typeface="+mn-ea"/>
                        </a:rPr>
                        <a:t>20000</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altLang="zh-CN" sz="1200" kern="0" dirty="0">
                          <a:solidFill>
                            <a:schemeClr val="tx1"/>
                          </a:solidFill>
                          <a:effectLst/>
                          <a:latin typeface="Calibri" panose="020F0502020204030204" pitchFamily="34" charset="0"/>
                          <a:ea typeface="+mn-ea"/>
                        </a:rPr>
                        <a:t>Equal to GDP’s </a:t>
                      </a:r>
                      <a:r>
                        <a:rPr lang="en-US" sz="1200" kern="0" dirty="0">
                          <a:solidFill>
                            <a:schemeClr val="tx1"/>
                          </a:solidFill>
                          <a:effectLst/>
                          <a:latin typeface="Calibri" panose="020F0502020204030204" pitchFamily="34" charset="0"/>
                          <a:ea typeface="+mn-ea"/>
                        </a:rPr>
                        <a:t>2.0%</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dirty="0">
                          <a:solidFill>
                            <a:schemeClr val="tx1"/>
                          </a:solidFill>
                          <a:effectLst/>
                          <a:latin typeface="Calibri" panose="020F0502020204030204" pitchFamily="34" charset="0"/>
                          <a:ea typeface="+mn-ea"/>
                        </a:rPr>
                        <a:t>15.3%</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732364">
                <a:tc>
                  <a:txBody>
                    <a:bodyPr/>
                    <a:lstStyle/>
                    <a:p>
                      <a:pPr algn="ctr">
                        <a:lnSpc>
                          <a:spcPts val="2000"/>
                        </a:lnSpc>
                        <a:spcAft>
                          <a:spcPts val="0"/>
                        </a:spcAft>
                      </a:pPr>
                      <a:r>
                        <a:rPr lang="en-US" sz="1200" kern="0">
                          <a:solidFill>
                            <a:schemeClr val="tx1"/>
                          </a:solidFill>
                          <a:effectLst/>
                          <a:latin typeface="Calibri" panose="020F0502020204030204" pitchFamily="34" charset="0"/>
                          <a:ea typeface="+mn-ea"/>
                        </a:rPr>
                        <a:t>12</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zh-CN" sz="1200" kern="0" dirty="0">
                          <a:solidFill>
                            <a:schemeClr val="tx1"/>
                          </a:solidFill>
                          <a:effectLst/>
                          <a:latin typeface="Calibri" panose="020F0502020204030204" pitchFamily="34" charset="0"/>
                          <a:ea typeface="+mn-ea"/>
                        </a:rPr>
                        <a:t>公民具备科学素质的比例（</a:t>
                      </a:r>
                      <a:r>
                        <a:rPr lang="en-US" sz="1200" kern="0" dirty="0">
                          <a:solidFill>
                            <a:schemeClr val="tx1"/>
                          </a:solidFill>
                          <a:effectLst/>
                          <a:latin typeface="Calibri" panose="020F0502020204030204" pitchFamily="34" charset="0"/>
                          <a:ea typeface="+mn-ea"/>
                        </a:rPr>
                        <a:t>%</a:t>
                      </a:r>
                      <a:r>
                        <a:rPr lang="zh-CN" sz="1200" kern="0" dirty="0">
                          <a:solidFill>
                            <a:schemeClr val="tx1"/>
                          </a:solidFill>
                          <a:effectLst/>
                          <a:latin typeface="Calibri" panose="020F0502020204030204" pitchFamily="34" charset="0"/>
                          <a:ea typeface="+mn-ea"/>
                        </a:rPr>
                        <a:t>）</a:t>
                      </a:r>
                      <a:endParaRPr lang="en-US" altLang="zh-CN" sz="1200" kern="0" dirty="0">
                        <a:solidFill>
                          <a:schemeClr val="tx1"/>
                        </a:solidFill>
                        <a:effectLst/>
                        <a:latin typeface="Calibri" panose="020F0502020204030204" pitchFamily="34" charset="0"/>
                        <a:ea typeface="+mn-ea"/>
                      </a:endParaRPr>
                    </a:p>
                    <a:p>
                      <a:pPr algn="ctr">
                        <a:lnSpc>
                          <a:spcPts val="2000"/>
                        </a:lnSpc>
                        <a:spcAft>
                          <a:spcPts val="0"/>
                        </a:spcAft>
                      </a:pPr>
                      <a:r>
                        <a:rPr lang="en-US" altLang="zh-CN" sz="1200" kern="0" dirty="0">
                          <a:solidFill>
                            <a:schemeClr val="tx1"/>
                          </a:solidFill>
                          <a:effectLst/>
                          <a:latin typeface="Calibri" panose="020F0502020204030204" pitchFamily="34" charset="0"/>
                          <a:ea typeface="+mn-ea"/>
                          <a:cs typeface="Times New Roman"/>
                        </a:rPr>
                        <a:t> Proportion</a:t>
                      </a:r>
                      <a:r>
                        <a:rPr lang="en-US" altLang="zh-CN" sz="1200" kern="0" baseline="0" dirty="0">
                          <a:solidFill>
                            <a:schemeClr val="tx1"/>
                          </a:solidFill>
                          <a:effectLst/>
                          <a:latin typeface="Calibri" panose="020F0502020204030204" pitchFamily="34" charset="0"/>
                          <a:ea typeface="+mn-ea"/>
                          <a:cs typeface="Times New Roman"/>
                        </a:rPr>
                        <a:t> of c</a:t>
                      </a:r>
                      <a:r>
                        <a:rPr lang="en-US" altLang="zh-CN" sz="1200" kern="0" dirty="0">
                          <a:solidFill>
                            <a:schemeClr val="tx1"/>
                          </a:solidFill>
                          <a:effectLst/>
                          <a:latin typeface="Calibri" panose="020F0502020204030204" pitchFamily="34" charset="0"/>
                          <a:ea typeface="+mn-ea"/>
                          <a:cs typeface="Times New Roman"/>
                        </a:rPr>
                        <a:t>itizens with scientific</a:t>
                      </a:r>
                      <a:r>
                        <a:rPr lang="en-US" altLang="zh-CN" sz="1200" kern="0" baseline="0" dirty="0">
                          <a:solidFill>
                            <a:schemeClr val="tx1"/>
                          </a:solidFill>
                          <a:effectLst/>
                          <a:latin typeface="Calibri" panose="020F0502020204030204" pitchFamily="34" charset="0"/>
                          <a:ea typeface="+mn-ea"/>
                          <a:cs typeface="Times New Roman"/>
                        </a:rPr>
                        <a:t> literacy (%)</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a:solidFill>
                            <a:schemeClr val="tx1"/>
                          </a:solidFill>
                          <a:effectLst/>
                          <a:latin typeface="Calibri" panose="020F0502020204030204" pitchFamily="34" charset="0"/>
                          <a:ea typeface="+mn-ea"/>
                        </a:rPr>
                        <a:t>6.2</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a:solidFill>
                            <a:schemeClr val="tx1"/>
                          </a:solidFill>
                          <a:effectLst/>
                          <a:latin typeface="Calibri" panose="020F0502020204030204" pitchFamily="34" charset="0"/>
                          <a:ea typeface="+mn-ea"/>
                        </a:rPr>
                        <a:t> </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0">
                          <a:solidFill>
                            <a:schemeClr val="tx1"/>
                          </a:solidFill>
                          <a:effectLst/>
                          <a:latin typeface="Calibri" panose="020F0502020204030204" pitchFamily="34" charset="0"/>
                          <a:ea typeface="+mn-ea"/>
                        </a:rPr>
                        <a:t>10</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100">
                          <a:solidFill>
                            <a:schemeClr val="tx1"/>
                          </a:solidFill>
                          <a:effectLst/>
                          <a:latin typeface="Calibri" panose="020F0502020204030204" pitchFamily="34" charset="0"/>
                          <a:ea typeface="+mn-ea"/>
                        </a:rPr>
                        <a:t> </a:t>
                      </a:r>
                      <a:endParaRPr lang="zh-CN" sz="1400" kern="10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2000"/>
                        </a:lnSpc>
                        <a:spcAft>
                          <a:spcPts val="0"/>
                        </a:spcAft>
                      </a:pPr>
                      <a:r>
                        <a:rPr lang="en-US" sz="1200" kern="100" dirty="0">
                          <a:solidFill>
                            <a:schemeClr val="tx1"/>
                          </a:solidFill>
                          <a:effectLst/>
                          <a:latin typeface="Calibri" panose="020F0502020204030204" pitchFamily="34" charset="0"/>
                          <a:ea typeface="+mn-ea"/>
                        </a:rPr>
                        <a:t>[3.8]</a:t>
                      </a:r>
                      <a:endParaRPr lang="zh-CN" sz="1400" kern="100" dirty="0">
                        <a:solidFill>
                          <a:schemeClr val="tx1"/>
                        </a:solidFill>
                        <a:effectLst/>
                        <a:latin typeface="Calibri" panose="020F0502020204030204" pitchFamily="34" charset="0"/>
                        <a:ea typeface="+mn-ea"/>
                        <a:cs typeface="Times New Roman"/>
                      </a:endParaRPr>
                    </a:p>
                  </a:txBody>
                  <a:tcPr marL="43643" marR="436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3093919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标题 1"/>
          <p:cNvSpPr>
            <a:spLocks noGrp="1"/>
          </p:cNvSpPr>
          <p:nvPr>
            <p:ph type="title"/>
          </p:nvPr>
        </p:nvSpPr>
        <p:spPr/>
        <p:txBody>
          <a:bodyPr/>
          <a:lstStyle/>
          <a:p>
            <a:r>
              <a:rPr lang="zh-CN" altLang="en-US" sz="2800" dirty="0"/>
              <a:t>数字创新带动数字就业</a:t>
            </a:r>
            <a:r>
              <a:rPr lang="en-US" altLang="zh-CN" sz="2800" dirty="0"/>
              <a:t/>
            </a:r>
            <a:br>
              <a:rPr lang="en-US" altLang="zh-CN" sz="2800" dirty="0"/>
            </a:br>
            <a:r>
              <a:rPr lang="en-US" altLang="zh-CN" sz="2800" dirty="0"/>
              <a:t>Digital innovation driving digital employment</a:t>
            </a:r>
            <a:endParaRPr lang="zh-CN" altLang="en-US" sz="2800" dirty="0"/>
          </a:p>
        </p:txBody>
      </p:sp>
      <p:graphicFrame>
        <p:nvGraphicFramePr>
          <p:cNvPr id="4" name="内容占位符 3"/>
          <p:cNvGraphicFramePr>
            <a:graphicFrameLocks noGrp="1"/>
          </p:cNvGraphicFramePr>
          <p:nvPr>
            <p:ph idx="1"/>
            <p:extLst>
              <p:ext uri="{D42A27DB-BD31-4B8C-83A1-F6EECF244321}">
                <p14:modId xmlns:p14="http://schemas.microsoft.com/office/powerpoint/2010/main" val="578760332"/>
              </p:ext>
            </p:extLst>
          </p:nvPr>
        </p:nvGraphicFramePr>
        <p:xfrm>
          <a:off x="146448" y="2355047"/>
          <a:ext cx="8838967" cy="3272041"/>
        </p:xfrm>
        <a:graphic>
          <a:graphicData uri="http://schemas.openxmlformats.org/drawingml/2006/table">
            <a:tbl>
              <a:tblPr firstRow="1" firstCol="1" bandRow="1"/>
              <a:tblGrid>
                <a:gridCol w="1339203">
                  <a:extLst>
                    <a:ext uri="{9D8B030D-6E8A-4147-A177-3AD203B41FA5}">
                      <a16:colId xmlns:a16="http://schemas.microsoft.com/office/drawing/2014/main" xmlns="" val="20000"/>
                    </a:ext>
                  </a:extLst>
                </a:gridCol>
                <a:gridCol w="1327727">
                  <a:extLst>
                    <a:ext uri="{9D8B030D-6E8A-4147-A177-3AD203B41FA5}">
                      <a16:colId xmlns:a16="http://schemas.microsoft.com/office/drawing/2014/main" xmlns="" val="20001"/>
                    </a:ext>
                  </a:extLst>
                </a:gridCol>
                <a:gridCol w="2362138">
                  <a:extLst>
                    <a:ext uri="{9D8B030D-6E8A-4147-A177-3AD203B41FA5}">
                      <a16:colId xmlns:a16="http://schemas.microsoft.com/office/drawing/2014/main" xmlns="" val="20002"/>
                    </a:ext>
                  </a:extLst>
                </a:gridCol>
                <a:gridCol w="2470584">
                  <a:extLst>
                    <a:ext uri="{9D8B030D-6E8A-4147-A177-3AD203B41FA5}">
                      <a16:colId xmlns:a16="http://schemas.microsoft.com/office/drawing/2014/main" xmlns="" val="20003"/>
                    </a:ext>
                  </a:extLst>
                </a:gridCol>
                <a:gridCol w="1339315">
                  <a:extLst>
                    <a:ext uri="{9D8B030D-6E8A-4147-A177-3AD203B41FA5}">
                      <a16:colId xmlns:a16="http://schemas.microsoft.com/office/drawing/2014/main" xmlns="" val="20004"/>
                    </a:ext>
                  </a:extLst>
                </a:gridCol>
              </a:tblGrid>
              <a:tr h="1268749">
                <a:tc>
                  <a:txBody>
                    <a:bodyPr/>
                    <a:lstStyle/>
                    <a:p>
                      <a:pPr algn="ctr">
                        <a:spcAft>
                          <a:spcPts val="0"/>
                        </a:spcAft>
                      </a:pPr>
                      <a:r>
                        <a:rPr lang="zh-CN" sz="1800" kern="100" dirty="0">
                          <a:effectLst/>
                          <a:latin typeface="Times New Roman" panose="02020603050405020304" pitchFamily="18" charset="0"/>
                          <a:ea typeface="宋体" panose="02010600030101010101" pitchFamily="2" charset="-122"/>
                          <a:cs typeface="Times New Roman" panose="02020603050405020304" pitchFamily="18" charset="0"/>
                        </a:rPr>
                        <a:t>世界排位</a:t>
                      </a:r>
                      <a:endPar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ctr">
                        <a:spcAft>
                          <a:spcPts val="0"/>
                        </a:spcAft>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World</a:t>
                      </a:r>
                      <a:r>
                        <a:rPr lang="en-US" altLang="zh-CN" sz="1800" kern="100" baseline="0" dirty="0">
                          <a:effectLst/>
                          <a:latin typeface="Times New Roman" panose="02020603050405020304" pitchFamily="18" charset="0"/>
                          <a:ea typeface="宋体" panose="02010600030101010101" pitchFamily="2" charset="-122"/>
                          <a:cs typeface="Times New Roman" panose="02020603050405020304" pitchFamily="18" charset="0"/>
                        </a:rPr>
                        <a:t> Rank</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800" kern="100" dirty="0">
                          <a:effectLst/>
                          <a:latin typeface="Times New Roman" panose="02020603050405020304" pitchFamily="18" charset="0"/>
                          <a:ea typeface="宋体" panose="02010600030101010101" pitchFamily="2" charset="-122"/>
                          <a:cs typeface="Times New Roman" panose="02020603050405020304" pitchFamily="18" charset="0"/>
                        </a:rPr>
                        <a:t>国家</a:t>
                      </a:r>
                      <a:endPar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ctr">
                        <a:spcAft>
                          <a:spcPts val="0"/>
                        </a:spcAft>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Country</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800" kern="100" dirty="0">
                          <a:effectLst/>
                          <a:latin typeface="Times New Roman" panose="02020603050405020304" pitchFamily="18" charset="0"/>
                          <a:ea typeface="宋体" panose="02010600030101010101" pitchFamily="2" charset="-122"/>
                          <a:cs typeface="Times New Roman" panose="02020603050405020304" pitchFamily="18" charset="0"/>
                        </a:rPr>
                        <a:t>互联网用户数（亿人）</a:t>
                      </a:r>
                      <a:endPar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ctr">
                        <a:spcAft>
                          <a:spcPts val="0"/>
                        </a:spcAft>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Internet users (100</a:t>
                      </a:r>
                      <a:r>
                        <a:rPr lang="en-US" altLang="zh-CN" sz="1800" kern="100" baseline="0" dirty="0">
                          <a:effectLst/>
                          <a:latin typeface="Times New Roman" panose="02020603050405020304" pitchFamily="18" charset="0"/>
                          <a:ea typeface="宋体" panose="02010600030101010101" pitchFamily="2" charset="-122"/>
                          <a:cs typeface="Times New Roman" panose="02020603050405020304" pitchFamily="18" charset="0"/>
                        </a:rPr>
                        <a:t> million</a:t>
                      </a: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1800" kern="100" dirty="0">
                          <a:effectLst/>
                          <a:latin typeface="Times New Roman" panose="02020603050405020304" pitchFamily="18" charset="0"/>
                          <a:ea typeface="宋体" panose="02010600030101010101" pitchFamily="2" charset="-122"/>
                          <a:cs typeface="Times New Roman" panose="02020603050405020304" pitchFamily="18" charset="0"/>
                        </a:rPr>
                        <a:t>移动电话用户数（亿人）</a:t>
                      </a:r>
                      <a:endPar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ctr">
                        <a:spcAft>
                          <a:spcPts val="0"/>
                        </a:spcAft>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Mobile</a:t>
                      </a:r>
                      <a:r>
                        <a:rPr lang="en-US" altLang="zh-CN" sz="1800" kern="100" baseline="0" dirty="0">
                          <a:effectLst/>
                          <a:latin typeface="Times New Roman" panose="02020603050405020304" pitchFamily="18" charset="0"/>
                          <a:ea typeface="宋体" panose="02010600030101010101" pitchFamily="2" charset="-122"/>
                          <a:cs typeface="Times New Roman" panose="02020603050405020304" pitchFamily="18" charset="0"/>
                        </a:rPr>
                        <a:t> phone users (100 million)</a:t>
                      </a:r>
                      <a:endPar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ctr">
                        <a:spcAft>
                          <a:spcPts val="0"/>
                        </a:spcAft>
                      </a:pP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世界排位</a:t>
                      </a:r>
                      <a:endPar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ctr">
                        <a:spcAft>
                          <a:spcPts val="0"/>
                        </a:spcAft>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Worl</a:t>
                      </a:r>
                      <a:r>
                        <a:rPr lang="en-US" altLang="zh-CN" sz="1800" kern="100" baseline="0" dirty="0">
                          <a:effectLst/>
                          <a:latin typeface="Times New Roman" panose="02020603050405020304" pitchFamily="18" charset="0"/>
                          <a:ea typeface="宋体" panose="02010600030101010101" pitchFamily="2" charset="-122"/>
                          <a:cs typeface="Times New Roman" panose="02020603050405020304" pitchFamily="18" charset="0"/>
                        </a:rPr>
                        <a:t>d Rank</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33882">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China</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dirty="0">
                          <a:effectLst/>
                          <a:latin typeface="Times New Roman" panose="02020603050405020304" pitchFamily="18" charset="0"/>
                          <a:ea typeface="宋体" panose="02010600030101010101" pitchFamily="2" charset="-122"/>
                          <a:cs typeface="Times New Roman" panose="02020603050405020304" pitchFamily="18" charset="0"/>
                        </a:rPr>
                        <a:t>6.88</a:t>
                      </a:r>
                      <a:r>
                        <a:rPr lang="zh-CN" sz="1800" kern="100" dirty="0">
                          <a:effectLst/>
                          <a:latin typeface="Times New Roman" panose="02020603050405020304" pitchFamily="18" charset="0"/>
                          <a:ea typeface="宋体" panose="02010600030101010101" pitchFamily="2" charset="-122"/>
                          <a:cs typeface="Times New Roman" panose="02020603050405020304" pitchFamily="18" charset="0"/>
                        </a:rPr>
                        <a:t>（</a:t>
                      </a:r>
                      <a:r>
                        <a:rPr lang="en-US" sz="1800" kern="100" dirty="0">
                          <a:effectLst/>
                          <a:latin typeface="Times New Roman" panose="02020603050405020304" pitchFamily="18" charset="0"/>
                          <a:ea typeface="宋体" panose="02010600030101010101" pitchFamily="2" charset="-122"/>
                          <a:cs typeface="Times New Roman" panose="02020603050405020304" pitchFamily="18" charset="0"/>
                        </a:rPr>
                        <a:t>2015</a:t>
                      </a:r>
                      <a:r>
                        <a:rPr lang="zh-CN" sz="1800"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13.057</a:t>
                      </a:r>
                      <a:r>
                        <a:rPr lang="zh-CN" sz="1800" kern="100">
                          <a:effectLst/>
                          <a:latin typeface="Times New Roman" panose="02020603050405020304" pitchFamily="18" charset="0"/>
                          <a:ea typeface="宋体" panose="02010600030101010101" pitchFamily="2" charset="-122"/>
                          <a:cs typeface="Times New Roman" panose="02020603050405020304" pitchFamily="18" charset="0"/>
                        </a:rPr>
                        <a:t>（</a:t>
                      </a: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2015</a:t>
                      </a:r>
                      <a:r>
                        <a:rPr lang="zh-CN" sz="1800" kern="100">
                          <a:effectLst/>
                          <a:latin typeface="Times New Roman" panose="02020603050405020304" pitchFamily="18" charset="0"/>
                          <a:ea typeface="宋体" panose="02010600030101010101" pitchFamily="2" charset="-122"/>
                          <a:cs typeface="Times New Roman" panose="02020603050405020304" pitchFamily="18" charset="0"/>
                        </a:rPr>
                        <a:t>）</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1</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33882">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EU</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dirty="0">
                          <a:effectLst/>
                          <a:latin typeface="Times New Roman" panose="02020603050405020304" pitchFamily="18" charset="0"/>
                          <a:ea typeface="宋体" panose="02010600030101010101" pitchFamily="2" charset="-122"/>
                          <a:cs typeface="Times New Roman" panose="02020603050405020304" pitchFamily="18" charset="0"/>
                        </a:rPr>
                        <a:t>3.981</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6.325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33882">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US</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2.766</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dirty="0">
                          <a:effectLst/>
                          <a:latin typeface="Times New Roman" panose="02020603050405020304" pitchFamily="18" charset="0"/>
                          <a:ea typeface="宋体" panose="02010600030101010101" pitchFamily="2" charset="-122"/>
                          <a:cs typeface="Times New Roman" panose="02020603050405020304" pitchFamily="18" charset="0"/>
                        </a:rPr>
                        <a:t>3.174</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33882">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4</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India</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2.373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dirty="0">
                          <a:effectLst/>
                          <a:latin typeface="Times New Roman" panose="02020603050405020304" pitchFamily="18" charset="0"/>
                          <a:ea typeface="宋体" panose="02010600030101010101" pitchFamily="2" charset="-122"/>
                          <a:cs typeface="Times New Roman" panose="02020603050405020304" pitchFamily="18" charset="0"/>
                        </a:rPr>
                        <a:t>9.440</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dirty="0">
                          <a:effectLst/>
                          <a:latin typeface="Times New Roman" panose="02020603050405020304" pitchFamily="18" charset="0"/>
                          <a:ea typeface="宋体" panose="02010600030101010101" pitchFamily="2" charset="-122"/>
                          <a:cs typeface="Times New Roman" panose="02020603050405020304" pitchFamily="18" charset="0"/>
                        </a:rPr>
                        <a:t>2</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333882">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5</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Japan</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1.093</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1.527</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dirty="0">
                          <a:effectLst/>
                          <a:latin typeface="Times New Roman" panose="02020603050405020304" pitchFamily="18" charset="0"/>
                          <a:ea typeface="宋体" panose="02010600030101010101" pitchFamily="2" charset="-122"/>
                          <a:cs typeface="Times New Roman" panose="02020603050405020304" pitchFamily="18" charset="0"/>
                        </a:rPr>
                        <a:t>8</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333882">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6</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Brazil </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1.082</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a:effectLst/>
                          <a:latin typeface="Times New Roman" panose="02020603050405020304" pitchFamily="18" charset="0"/>
                          <a:ea typeface="宋体" panose="02010600030101010101" pitchFamily="2" charset="-122"/>
                          <a:cs typeface="Times New Roman" panose="02020603050405020304" pitchFamily="18" charset="0"/>
                        </a:rPr>
                        <a:t>2.807</a:t>
                      </a:r>
                      <a:endParaRPr lang="zh-CN" sz="18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kern="100" dirty="0">
                          <a:effectLst/>
                          <a:latin typeface="Times New Roman" panose="02020603050405020304" pitchFamily="18" charset="0"/>
                          <a:ea typeface="宋体" panose="02010600030101010101" pitchFamily="2" charset="-122"/>
                          <a:cs typeface="Times New Roman" panose="02020603050405020304" pitchFamily="18" charset="0"/>
                        </a:rPr>
                        <a:t>6</a:t>
                      </a:r>
                      <a:endParaRPr lang="zh-CN" sz="1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bl>
          </a:graphicData>
        </a:graphic>
      </p:graphicFrame>
      <p:sp>
        <p:nvSpPr>
          <p:cNvPr id="18485" name="Rectangle 1"/>
          <p:cNvSpPr>
            <a:spLocks noChangeArrowheads="1"/>
          </p:cNvSpPr>
          <p:nvPr/>
        </p:nvSpPr>
        <p:spPr bwMode="auto">
          <a:xfrm>
            <a:off x="155592" y="5638742"/>
            <a:ext cx="7620000" cy="73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304800">
              <a:spcBef>
                <a:spcPct val="20000"/>
              </a:spcBef>
              <a:buClr>
                <a:srgbClr val="25315C"/>
              </a:buClr>
              <a:buFont typeface="Wingdings" pitchFamily="2" charset="2"/>
              <a:buChar char="q"/>
              <a:defRPr sz="3200">
                <a:solidFill>
                  <a:schemeClr val="tx1"/>
                </a:solidFill>
                <a:latin typeface="Arial" charset="0"/>
                <a:ea typeface="黑体" pitchFamily="49" charset="-122"/>
              </a:defRPr>
            </a:lvl1pPr>
            <a:lvl2pPr marL="742950" indent="-285750">
              <a:spcBef>
                <a:spcPct val="20000"/>
              </a:spcBef>
              <a:buClr>
                <a:srgbClr val="25315C"/>
              </a:buClr>
              <a:buFont typeface="Wingdings" pitchFamily="2" charset="2"/>
              <a:buChar char="q"/>
              <a:defRPr sz="2800">
                <a:solidFill>
                  <a:schemeClr val="tx1"/>
                </a:solidFill>
                <a:latin typeface="Arial" charset="0"/>
                <a:ea typeface="黑体" pitchFamily="49" charset="-122"/>
              </a:defRPr>
            </a:lvl2pPr>
            <a:lvl3pPr marL="1143000" indent="-228600">
              <a:spcBef>
                <a:spcPct val="20000"/>
              </a:spcBef>
              <a:buClr>
                <a:srgbClr val="25315C"/>
              </a:buClr>
              <a:buFont typeface="Wingdings" pitchFamily="2" charset="2"/>
              <a:buChar char="q"/>
              <a:defRPr sz="2400">
                <a:solidFill>
                  <a:schemeClr val="tx1"/>
                </a:solidFill>
                <a:latin typeface="Arial" charset="0"/>
                <a:ea typeface="黑体" pitchFamily="49" charset="-122"/>
              </a:defRPr>
            </a:lvl3pPr>
            <a:lvl4pPr marL="1600200" indent="-228600">
              <a:spcBef>
                <a:spcPct val="20000"/>
              </a:spcBef>
              <a:buClr>
                <a:srgbClr val="25315C"/>
              </a:buClr>
              <a:buFont typeface="Wingdings" pitchFamily="2" charset="2"/>
              <a:buChar char="q"/>
              <a:defRPr sz="2000">
                <a:solidFill>
                  <a:schemeClr val="tx1"/>
                </a:solidFill>
                <a:latin typeface="Arial" charset="0"/>
                <a:ea typeface="黑体" pitchFamily="49" charset="-122"/>
              </a:defRPr>
            </a:lvl4pPr>
            <a:lvl5pPr marL="2057400" indent="-228600">
              <a:spcBef>
                <a:spcPct val="20000"/>
              </a:spcBef>
              <a:buClr>
                <a:srgbClr val="25315C"/>
              </a:buClr>
              <a:buFont typeface="Wingdings" pitchFamily="2" charset="2"/>
              <a:buChar char="q"/>
              <a:defRPr sz="2000">
                <a:solidFill>
                  <a:schemeClr val="tx1"/>
                </a:solidFill>
                <a:latin typeface="Arial" charset="0"/>
                <a:ea typeface="黑体" pitchFamily="49" charset="-122"/>
              </a:defRPr>
            </a:lvl5pPr>
            <a:lvl6pPr marL="2514600" indent="-228600" eaLnBrk="0" fontAlgn="base" hangingPunct="0">
              <a:spcBef>
                <a:spcPct val="20000"/>
              </a:spcBef>
              <a:spcAft>
                <a:spcPct val="0"/>
              </a:spcAft>
              <a:buClr>
                <a:srgbClr val="25315C"/>
              </a:buClr>
              <a:buFont typeface="Wingdings" pitchFamily="2" charset="2"/>
              <a:buChar char="q"/>
              <a:defRPr sz="2000">
                <a:solidFill>
                  <a:schemeClr val="tx1"/>
                </a:solidFill>
                <a:latin typeface="Arial" charset="0"/>
                <a:ea typeface="黑体" pitchFamily="49" charset="-122"/>
              </a:defRPr>
            </a:lvl6pPr>
            <a:lvl7pPr marL="2971800" indent="-228600" eaLnBrk="0" fontAlgn="base" hangingPunct="0">
              <a:spcBef>
                <a:spcPct val="20000"/>
              </a:spcBef>
              <a:spcAft>
                <a:spcPct val="0"/>
              </a:spcAft>
              <a:buClr>
                <a:srgbClr val="25315C"/>
              </a:buClr>
              <a:buFont typeface="Wingdings" pitchFamily="2" charset="2"/>
              <a:buChar char="q"/>
              <a:defRPr sz="2000">
                <a:solidFill>
                  <a:schemeClr val="tx1"/>
                </a:solidFill>
                <a:latin typeface="Arial" charset="0"/>
                <a:ea typeface="黑体" pitchFamily="49" charset="-122"/>
              </a:defRPr>
            </a:lvl7pPr>
            <a:lvl8pPr marL="3429000" indent="-228600" eaLnBrk="0" fontAlgn="base" hangingPunct="0">
              <a:spcBef>
                <a:spcPct val="20000"/>
              </a:spcBef>
              <a:spcAft>
                <a:spcPct val="0"/>
              </a:spcAft>
              <a:buClr>
                <a:srgbClr val="25315C"/>
              </a:buClr>
              <a:buFont typeface="Wingdings" pitchFamily="2" charset="2"/>
              <a:buChar char="q"/>
              <a:defRPr sz="2000">
                <a:solidFill>
                  <a:schemeClr val="tx1"/>
                </a:solidFill>
                <a:latin typeface="Arial" charset="0"/>
                <a:ea typeface="黑体" pitchFamily="49" charset="-122"/>
              </a:defRPr>
            </a:lvl8pPr>
            <a:lvl9pPr marL="3886200" indent="-228600" eaLnBrk="0" fontAlgn="base" hangingPunct="0">
              <a:spcBef>
                <a:spcPct val="20000"/>
              </a:spcBef>
              <a:spcAft>
                <a:spcPct val="0"/>
              </a:spcAft>
              <a:buClr>
                <a:srgbClr val="25315C"/>
              </a:buClr>
              <a:buFont typeface="Wingdings" pitchFamily="2" charset="2"/>
              <a:buChar char="q"/>
              <a:defRPr sz="2000">
                <a:solidFill>
                  <a:schemeClr val="tx1"/>
                </a:solidFill>
                <a:latin typeface="Arial" charset="0"/>
                <a:ea typeface="黑体" pitchFamily="49" charset="-122"/>
              </a:defRPr>
            </a:lvl9pPr>
          </a:lstStyle>
          <a:p>
            <a:pPr>
              <a:spcBef>
                <a:spcPct val="0"/>
              </a:spcBef>
              <a:buClrTx/>
              <a:buFontTx/>
              <a:buNone/>
            </a:pPr>
            <a:r>
              <a:rPr lang="zh-CN" altLang="en-US" sz="1400" dirty="0">
                <a:latin typeface="Times New Roman" pitchFamily="18" charset="0"/>
                <a:ea typeface="宋体" pitchFamily="2" charset="-122"/>
                <a:cs typeface="Times New Roman" pitchFamily="18" charset="0"/>
              </a:rPr>
              <a:t>注：世界位次是指在</a:t>
            </a:r>
            <a:r>
              <a:rPr lang="en-US" altLang="zh-CN" sz="1400" dirty="0">
                <a:latin typeface="Calibri" pitchFamily="34" charset="0"/>
                <a:ea typeface="宋体" pitchFamily="2" charset="-122"/>
                <a:cs typeface="Times New Roman" pitchFamily="18" charset="0"/>
              </a:rPr>
              <a:t>217</a:t>
            </a:r>
            <a:r>
              <a:rPr lang="zh-CN" altLang="en-US" sz="1400" dirty="0">
                <a:latin typeface="Times New Roman" pitchFamily="18" charset="0"/>
                <a:ea typeface="宋体" pitchFamily="2" charset="-122"/>
                <a:cs typeface="Times New Roman" pitchFamily="18" charset="0"/>
              </a:rPr>
              <a:t>个国家和地区的位次。</a:t>
            </a:r>
            <a:endParaRPr lang="zh-CN" altLang="en-US" sz="1400" dirty="0">
              <a:ea typeface="宋体" pitchFamily="2" charset="-122"/>
              <a:cs typeface="Times New Roman" pitchFamily="18" charset="0"/>
            </a:endParaRPr>
          </a:p>
          <a:p>
            <a:pPr>
              <a:spcBef>
                <a:spcPct val="0"/>
              </a:spcBef>
              <a:buClrTx/>
              <a:buFontTx/>
              <a:buNone/>
            </a:pPr>
            <a:r>
              <a:rPr lang="zh-CN" altLang="en-US" sz="1400" dirty="0">
                <a:latin typeface="Times New Roman" pitchFamily="18" charset="0"/>
                <a:ea typeface="宋体" pitchFamily="2" charset="-122"/>
                <a:cs typeface="Times New Roman" pitchFamily="18" charset="0"/>
              </a:rPr>
              <a:t>数据来源：</a:t>
            </a:r>
            <a:r>
              <a:rPr lang="en-US" altLang="zh-CN" sz="1400" dirty="0">
                <a:latin typeface="Calibri" pitchFamily="34" charset="0"/>
                <a:ea typeface="宋体" pitchFamily="2" charset="-122"/>
                <a:cs typeface="Times New Roman" pitchFamily="18" charset="0"/>
              </a:rPr>
              <a:t>CIA world </a:t>
            </a:r>
            <a:r>
              <a:rPr lang="en-US" altLang="zh-CN" sz="1400" dirty="0" err="1">
                <a:latin typeface="Calibri" pitchFamily="34" charset="0"/>
                <a:ea typeface="宋体" pitchFamily="2" charset="-122"/>
                <a:cs typeface="Times New Roman" pitchFamily="18" charset="0"/>
              </a:rPr>
              <a:t>factbook</a:t>
            </a:r>
            <a:endParaRPr lang="en-US" altLang="zh-CN" sz="1400" dirty="0">
              <a:ea typeface="宋体" pitchFamily="2" charset="-122"/>
              <a:cs typeface="Times New Roman" pitchFamily="18" charset="0"/>
            </a:endParaRPr>
          </a:p>
          <a:p>
            <a:pPr>
              <a:spcBef>
                <a:spcPct val="0"/>
              </a:spcBef>
              <a:buClrTx/>
              <a:buFontTx/>
              <a:buNone/>
            </a:pPr>
            <a:r>
              <a:rPr lang="en-US" altLang="zh-CN" sz="1400" dirty="0">
                <a:latin typeface="Calibri" pitchFamily="34" charset="0"/>
                <a:ea typeface="宋体" pitchFamily="2" charset="-122"/>
                <a:cs typeface="Times New Roman" pitchFamily="18" charset="0"/>
              </a:rPr>
              <a:t>https://www.cia.gov/library/publications/resources/the-world-factbook/rankorder/2151rank.html</a:t>
            </a:r>
            <a:endParaRPr lang="en-US" altLang="zh-CN" sz="1400" dirty="0">
              <a:ea typeface="宋体" pitchFamily="2" charset="-122"/>
              <a:cs typeface="Times New Roman" pitchFamily="18" charset="0"/>
            </a:endParaRPr>
          </a:p>
        </p:txBody>
      </p:sp>
      <p:sp>
        <p:nvSpPr>
          <p:cNvPr id="6" name="矩形 5"/>
          <p:cNvSpPr/>
          <p:nvPr/>
        </p:nvSpPr>
        <p:spPr>
          <a:xfrm>
            <a:off x="251855" y="1554576"/>
            <a:ext cx="7985199" cy="1200329"/>
          </a:xfrm>
          <a:prstGeom prst="rect">
            <a:avLst/>
          </a:prstGeom>
        </p:spPr>
        <p:txBody>
          <a:bodyPr wrap="none">
            <a:spAutoFit/>
          </a:bodyPr>
          <a:lstStyle/>
          <a:p>
            <a:pPr indent="304800" algn="ctr">
              <a:spcAft>
                <a:spcPts val="0"/>
              </a:spcAft>
              <a:defRPr/>
            </a:pPr>
            <a:r>
              <a:rPr lang="zh-CN" altLang="zh-CN" sz="2400" kern="100" dirty="0">
                <a:latin typeface="+mn-ea"/>
                <a:ea typeface="+mn-ea"/>
                <a:cs typeface="Times New Roman" panose="02020603050405020304" pitchFamily="18" charset="0"/>
              </a:rPr>
              <a:t>世界主要经济体的互联网和移动电话用户数</a:t>
            </a:r>
            <a:r>
              <a:rPr lang="zh-CN" altLang="en-US" sz="2400" kern="100" dirty="0">
                <a:latin typeface="+mn-ea"/>
                <a:ea typeface="+mn-ea"/>
                <a:cs typeface="Times New Roman" panose="02020603050405020304" pitchFamily="18" charset="0"/>
              </a:rPr>
              <a:t>（</a:t>
            </a:r>
            <a:r>
              <a:rPr lang="en-US" altLang="zh-CN" sz="2400" kern="100" dirty="0">
                <a:latin typeface="+mn-ea"/>
                <a:ea typeface="+mn-ea"/>
                <a:cs typeface="Times New Roman" panose="02020603050405020304" pitchFamily="18" charset="0"/>
              </a:rPr>
              <a:t>2014</a:t>
            </a:r>
            <a:r>
              <a:rPr lang="zh-CN" altLang="zh-CN" sz="2400" kern="100" dirty="0">
                <a:latin typeface="+mn-ea"/>
                <a:ea typeface="+mn-ea"/>
                <a:cs typeface="Times New Roman" panose="02020603050405020304" pitchFamily="18" charset="0"/>
              </a:rPr>
              <a:t>年</a:t>
            </a:r>
            <a:r>
              <a:rPr lang="zh-CN" altLang="en-US" sz="2400" kern="100" dirty="0">
                <a:latin typeface="+mn-ea"/>
                <a:ea typeface="+mn-ea"/>
                <a:cs typeface="Times New Roman" panose="02020603050405020304" pitchFamily="18" charset="0"/>
              </a:rPr>
              <a:t>）</a:t>
            </a:r>
            <a:endParaRPr lang="en-US" altLang="zh-CN" sz="2400" kern="100" dirty="0">
              <a:latin typeface="+mn-ea"/>
              <a:ea typeface="+mn-ea"/>
              <a:cs typeface="Times New Roman" panose="02020603050405020304" pitchFamily="18" charset="0"/>
            </a:endParaRPr>
          </a:p>
          <a:p>
            <a:pPr indent="304800" algn="ctr">
              <a:spcAft>
                <a:spcPts val="0"/>
              </a:spcAft>
              <a:defRPr/>
            </a:pPr>
            <a:r>
              <a:rPr lang="en-US" altLang="zh-CN" sz="2400" kern="100" dirty="0">
                <a:latin typeface="Calibri" panose="020F0502020204030204" pitchFamily="34" charset="0"/>
                <a:ea typeface="+mn-ea"/>
                <a:cs typeface="Times New Roman" panose="02020603050405020304" pitchFamily="18" charset="0"/>
              </a:rPr>
              <a:t>Internet and mobile phone users in major economies (2014)</a:t>
            </a:r>
          </a:p>
          <a:p>
            <a:pPr indent="304800" algn="ctr">
              <a:spcAft>
                <a:spcPts val="0"/>
              </a:spcAft>
              <a:defRPr/>
            </a:pPr>
            <a:endParaRPr lang="zh-CN" altLang="zh-CN" sz="2400" kern="100" dirty="0">
              <a:latin typeface="+mn-ea"/>
              <a:ea typeface="+mn-ea"/>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标题 1"/>
          <p:cNvSpPr>
            <a:spLocks noGrp="1"/>
          </p:cNvSpPr>
          <p:nvPr>
            <p:ph type="title"/>
          </p:nvPr>
        </p:nvSpPr>
        <p:spPr>
          <a:xfrm>
            <a:off x="2743200" y="76288"/>
            <a:ext cx="5943600" cy="1295366"/>
          </a:xfrm>
        </p:spPr>
        <p:txBody>
          <a:bodyPr/>
          <a:lstStyle/>
          <a:p>
            <a:r>
              <a:rPr lang="zh-CN" altLang="en-US" sz="2800" dirty="0"/>
              <a:t>数字时代的数字用户、数字市场</a:t>
            </a:r>
            <a:r>
              <a:rPr lang="en-US" altLang="zh-CN" sz="2800" dirty="0"/>
              <a:t/>
            </a:r>
            <a:br>
              <a:rPr lang="en-US" altLang="zh-CN" sz="2800" dirty="0"/>
            </a:br>
            <a:r>
              <a:rPr lang="en-US" altLang="zh-CN" sz="2800" dirty="0"/>
              <a:t>digital users and digital market in the digital age</a:t>
            </a:r>
            <a:endParaRPr lang="zh-CN" altLang="en-US" sz="2800" dirty="0"/>
          </a:p>
        </p:txBody>
      </p:sp>
      <p:sp>
        <p:nvSpPr>
          <p:cNvPr id="19459" name="内容占位符 2"/>
          <p:cNvSpPr>
            <a:spLocks noGrp="1"/>
          </p:cNvSpPr>
          <p:nvPr>
            <p:ph idx="1"/>
          </p:nvPr>
        </p:nvSpPr>
        <p:spPr>
          <a:xfrm>
            <a:off x="-33590" y="1295456"/>
            <a:ext cx="9406064" cy="5105266"/>
          </a:xfrm>
        </p:spPr>
        <p:txBody>
          <a:bodyPr/>
          <a:lstStyle/>
          <a:p>
            <a:r>
              <a:rPr lang="zh-CN" altLang="en-US" sz="2000" dirty="0"/>
              <a:t>中国已经拥有世界上最多的手机用户，最多的互联网用户，最多的移动互联网用户，的确已处在世界互联网时代、数字时代舞台的中心：</a:t>
            </a:r>
            <a:endParaRPr lang="en-US" altLang="zh-CN" sz="2000" dirty="0"/>
          </a:p>
          <a:p>
            <a:pPr marL="0" indent="0">
              <a:buNone/>
            </a:pPr>
            <a:r>
              <a:rPr lang="en-US" altLang="zh-CN" sz="2000" dirty="0"/>
              <a:t>China now is the country with the most mobile phone users, internet users, and mobile internet users. It is standing in the center stage of internet and digital era.</a:t>
            </a:r>
          </a:p>
          <a:p>
            <a:pPr marL="0" indent="0">
              <a:buNone/>
            </a:pPr>
            <a:endParaRPr lang="en-US" altLang="zh-CN" sz="1200" dirty="0"/>
          </a:p>
          <a:p>
            <a:pPr lvl="1"/>
            <a:r>
              <a:rPr lang="zh-CN" altLang="en-US" sz="2000" dirty="0">
                <a:cs typeface="+mn-cs"/>
              </a:rPr>
              <a:t>移动电话用户</a:t>
            </a:r>
            <a:r>
              <a:rPr lang="en-US" altLang="zh-CN" sz="2000" dirty="0">
                <a:cs typeface="+mn-cs"/>
              </a:rPr>
              <a:t>8.59</a:t>
            </a:r>
            <a:r>
              <a:rPr lang="zh-CN" altLang="en-US" sz="2000" dirty="0">
                <a:cs typeface="+mn-cs"/>
              </a:rPr>
              <a:t>（</a:t>
            </a:r>
            <a:r>
              <a:rPr lang="en-US" altLang="zh-CN" sz="2000" dirty="0">
                <a:cs typeface="+mn-cs"/>
              </a:rPr>
              <a:t>2010</a:t>
            </a:r>
            <a:r>
              <a:rPr lang="zh-CN" altLang="en-US" sz="2000" dirty="0">
                <a:cs typeface="+mn-cs"/>
              </a:rPr>
              <a:t>）→</a:t>
            </a:r>
            <a:r>
              <a:rPr lang="en-US" altLang="zh-CN" sz="2000" dirty="0">
                <a:cs typeface="+mn-cs"/>
              </a:rPr>
              <a:t>13.06</a:t>
            </a:r>
            <a:r>
              <a:rPr lang="zh-CN" altLang="en-US" sz="2000" dirty="0">
                <a:cs typeface="+mn-cs"/>
              </a:rPr>
              <a:t>亿户（</a:t>
            </a:r>
            <a:r>
              <a:rPr lang="en-US" altLang="zh-CN" sz="2000" dirty="0">
                <a:cs typeface="+mn-cs"/>
              </a:rPr>
              <a:t>2015</a:t>
            </a:r>
            <a:r>
              <a:rPr lang="zh-CN" altLang="en-US" sz="2000" dirty="0">
                <a:cs typeface="+mn-cs"/>
              </a:rPr>
              <a:t>）</a:t>
            </a:r>
            <a:endParaRPr lang="en-US" altLang="zh-CN" sz="2000" dirty="0">
              <a:cs typeface="+mn-cs"/>
            </a:endParaRPr>
          </a:p>
          <a:p>
            <a:pPr marL="457200" lvl="1" indent="0">
              <a:buNone/>
            </a:pPr>
            <a:r>
              <a:rPr lang="en-US" altLang="zh-CN" sz="2000" dirty="0">
                <a:cs typeface="+mn-cs"/>
              </a:rPr>
              <a:t>Mobile phone users 859 million (2010)</a:t>
            </a:r>
            <a:r>
              <a:rPr lang="zh-CN" altLang="en-US" sz="2000" dirty="0"/>
              <a:t> →</a:t>
            </a:r>
            <a:r>
              <a:rPr lang="en-US" altLang="zh-CN" sz="2000" dirty="0"/>
              <a:t>1.306 billion (2015)</a:t>
            </a:r>
            <a:endParaRPr lang="en-US" altLang="zh-CN" sz="2000" dirty="0">
              <a:cs typeface="+mn-cs"/>
            </a:endParaRPr>
          </a:p>
          <a:p>
            <a:pPr lvl="1"/>
            <a:r>
              <a:rPr lang="zh-CN" altLang="en-US" sz="2000" dirty="0">
                <a:cs typeface="+mn-cs"/>
              </a:rPr>
              <a:t>互联网用户</a:t>
            </a:r>
            <a:r>
              <a:rPr lang="en-US" altLang="zh-CN" sz="2000" dirty="0">
                <a:cs typeface="+mn-cs"/>
              </a:rPr>
              <a:t>4.57</a:t>
            </a:r>
            <a:r>
              <a:rPr lang="zh-CN" altLang="en-US" sz="2000" dirty="0">
                <a:cs typeface="+mn-cs"/>
              </a:rPr>
              <a:t>（</a:t>
            </a:r>
            <a:r>
              <a:rPr lang="en-US" altLang="zh-CN" sz="2000" dirty="0">
                <a:cs typeface="+mn-cs"/>
              </a:rPr>
              <a:t>2010</a:t>
            </a:r>
            <a:r>
              <a:rPr lang="zh-CN" altLang="en-US" sz="2000" dirty="0">
                <a:cs typeface="+mn-cs"/>
              </a:rPr>
              <a:t>）→</a:t>
            </a:r>
            <a:r>
              <a:rPr lang="en-US" altLang="zh-CN" sz="2000" dirty="0">
                <a:cs typeface="+mn-cs"/>
              </a:rPr>
              <a:t>6.88</a:t>
            </a:r>
            <a:r>
              <a:rPr lang="zh-CN" altLang="en-US" sz="2000" dirty="0">
                <a:cs typeface="+mn-cs"/>
              </a:rPr>
              <a:t>亿户（</a:t>
            </a:r>
            <a:r>
              <a:rPr lang="en-US" altLang="zh-CN" sz="2000" dirty="0">
                <a:cs typeface="+mn-cs"/>
              </a:rPr>
              <a:t>2015</a:t>
            </a:r>
            <a:r>
              <a:rPr lang="zh-CN" altLang="en-US" sz="2000" dirty="0">
                <a:cs typeface="+mn-cs"/>
              </a:rPr>
              <a:t>）</a:t>
            </a:r>
            <a:endParaRPr lang="en-US" altLang="zh-CN" sz="2000" dirty="0">
              <a:cs typeface="+mn-cs"/>
            </a:endParaRPr>
          </a:p>
          <a:p>
            <a:pPr marL="457200" lvl="1" indent="0">
              <a:buNone/>
            </a:pPr>
            <a:r>
              <a:rPr lang="en-US" altLang="zh-CN" sz="2000" dirty="0">
                <a:cs typeface="+mn-cs"/>
              </a:rPr>
              <a:t>Internet users 467 million (2010)</a:t>
            </a:r>
            <a:r>
              <a:rPr lang="zh-CN" altLang="en-US" sz="2000" dirty="0"/>
              <a:t> →</a:t>
            </a:r>
            <a:r>
              <a:rPr lang="en-US" altLang="zh-CN" sz="2000" dirty="0"/>
              <a:t>699 million (2015)</a:t>
            </a:r>
            <a:endParaRPr lang="en-US" altLang="zh-CN" sz="2000" dirty="0">
              <a:cs typeface="+mn-cs"/>
            </a:endParaRPr>
          </a:p>
          <a:p>
            <a:pPr lvl="1"/>
            <a:r>
              <a:rPr lang="zh-CN" altLang="en-US" sz="2000" dirty="0">
                <a:cs typeface="+mn-cs"/>
              </a:rPr>
              <a:t>宽带用户全球最多，其中固定宽带用户</a:t>
            </a:r>
            <a:r>
              <a:rPr lang="en-US" altLang="zh-CN" sz="2000" dirty="0">
                <a:cs typeface="+mn-cs"/>
              </a:rPr>
              <a:t>5.5</a:t>
            </a:r>
            <a:r>
              <a:rPr lang="zh-CN" altLang="en-US" sz="2000" dirty="0">
                <a:cs typeface="+mn-cs"/>
              </a:rPr>
              <a:t>（</a:t>
            </a:r>
            <a:r>
              <a:rPr lang="en-US" altLang="zh-CN" sz="2000" dirty="0">
                <a:cs typeface="+mn-cs"/>
              </a:rPr>
              <a:t>2015</a:t>
            </a:r>
            <a:r>
              <a:rPr lang="zh-CN" altLang="en-US" sz="2000" dirty="0">
                <a:cs typeface="+mn-cs"/>
              </a:rPr>
              <a:t>） → </a:t>
            </a:r>
            <a:r>
              <a:rPr lang="en-US" altLang="zh-CN" sz="2000" dirty="0">
                <a:cs typeface="+mn-cs"/>
              </a:rPr>
              <a:t>9.9</a:t>
            </a:r>
            <a:r>
              <a:rPr lang="zh-CN" altLang="en-US" sz="2000" dirty="0">
                <a:cs typeface="+mn-cs"/>
              </a:rPr>
              <a:t>亿户（</a:t>
            </a:r>
            <a:r>
              <a:rPr lang="en-US" altLang="zh-CN" sz="2000" dirty="0">
                <a:cs typeface="+mn-cs"/>
              </a:rPr>
              <a:t>2020</a:t>
            </a:r>
            <a:r>
              <a:rPr lang="zh-CN" altLang="en-US" sz="2000" dirty="0">
                <a:cs typeface="+mn-cs"/>
              </a:rPr>
              <a:t>）</a:t>
            </a:r>
            <a:endParaRPr lang="en-US" altLang="zh-CN" sz="2000" dirty="0">
              <a:cs typeface="+mn-cs"/>
            </a:endParaRPr>
          </a:p>
          <a:p>
            <a:pPr marL="457200" lvl="1" indent="0">
              <a:buNone/>
            </a:pPr>
            <a:r>
              <a:rPr lang="en-US" altLang="zh-CN" sz="2000" dirty="0">
                <a:cs typeface="+mn-cs"/>
              </a:rPr>
              <a:t>China also has the largest broadband subscribing population; </a:t>
            </a:r>
          </a:p>
          <a:p>
            <a:pPr marL="457200" lvl="1" indent="0">
              <a:buNone/>
            </a:pPr>
            <a:r>
              <a:rPr lang="en-US" altLang="zh-CN" sz="2000" dirty="0">
                <a:cs typeface="+mn-cs"/>
              </a:rPr>
              <a:t>Fixed broadband </a:t>
            </a:r>
            <a:r>
              <a:rPr lang="en-US" altLang="zh-CN" sz="2000" dirty="0" err="1">
                <a:cs typeface="+mn-cs"/>
              </a:rPr>
              <a:t>suscribers</a:t>
            </a:r>
            <a:r>
              <a:rPr lang="en-US" altLang="zh-CN" sz="2000" dirty="0">
                <a:cs typeface="+mn-cs"/>
              </a:rPr>
              <a:t> 550 million (2015)</a:t>
            </a:r>
            <a:r>
              <a:rPr lang="zh-CN" altLang="en-US" sz="2000" dirty="0"/>
              <a:t> →</a:t>
            </a:r>
            <a:r>
              <a:rPr lang="en-US" altLang="zh-CN" sz="2000" dirty="0"/>
              <a:t>990 million (2020)</a:t>
            </a:r>
            <a:endParaRPr lang="en-US" altLang="zh-CN" sz="2000" dirty="0">
              <a:cs typeface="+mn-cs"/>
            </a:endParaRPr>
          </a:p>
          <a:p>
            <a:pPr marL="457200" lvl="1" indent="0">
              <a:spcBef>
                <a:spcPts val="480"/>
              </a:spcBef>
            </a:pPr>
            <a:r>
              <a:rPr lang="zh-CN" altLang="en-US" sz="2000" dirty="0">
                <a:cs typeface="+mn-cs"/>
              </a:rPr>
              <a:t>移动宽带用户</a:t>
            </a:r>
            <a:r>
              <a:rPr lang="en-US" altLang="zh-CN" sz="2000" dirty="0">
                <a:cs typeface="+mn-cs"/>
              </a:rPr>
              <a:t>7.85</a:t>
            </a:r>
            <a:r>
              <a:rPr lang="zh-CN" altLang="en-US" sz="2000" dirty="0">
                <a:cs typeface="+mn-cs"/>
              </a:rPr>
              <a:t>亿户，</a:t>
            </a:r>
            <a:r>
              <a:rPr lang="en-US" altLang="zh-CN" sz="2000" dirty="0">
                <a:cs typeface="+mn-cs"/>
              </a:rPr>
              <a:t>2020</a:t>
            </a:r>
            <a:r>
              <a:rPr lang="zh-CN" altLang="en-US" sz="2000" dirty="0">
                <a:cs typeface="+mn-cs"/>
              </a:rPr>
              <a:t>年达到</a:t>
            </a:r>
            <a:r>
              <a:rPr lang="en-US" altLang="zh-CN" sz="2000" dirty="0">
                <a:cs typeface="+mn-cs"/>
              </a:rPr>
              <a:t>12</a:t>
            </a:r>
            <a:r>
              <a:rPr lang="zh-CN" altLang="en-US" sz="2000" dirty="0">
                <a:cs typeface="+mn-cs"/>
              </a:rPr>
              <a:t>亿户。</a:t>
            </a:r>
            <a:endParaRPr lang="en-US" altLang="zh-CN" sz="2000" dirty="0">
              <a:cs typeface="+mn-cs"/>
            </a:endParaRPr>
          </a:p>
          <a:p>
            <a:pPr marL="457200" lvl="1" indent="0">
              <a:spcBef>
                <a:spcPts val="480"/>
              </a:spcBef>
              <a:buNone/>
            </a:pPr>
            <a:r>
              <a:rPr lang="en-US" altLang="zh-CN" sz="2000" dirty="0">
                <a:cs typeface="+mn-cs"/>
              </a:rPr>
              <a:t>The number mobile broadband subscribers are 785 million and will reach to 1.2 billion in 2020</a:t>
            </a:r>
            <a:endParaRPr lang="zh-CN" altLang="en-US" sz="2000" dirty="0">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数字革命红利</a:t>
            </a:r>
            <a:r>
              <a:rPr lang="en-US" altLang="zh-CN" dirty="0"/>
              <a:t/>
            </a:r>
            <a:br>
              <a:rPr lang="en-US" altLang="zh-CN" dirty="0"/>
            </a:br>
            <a:r>
              <a:rPr lang="en-US" altLang="zh-CN" dirty="0"/>
              <a:t>Digital revolution bonus </a:t>
            </a:r>
            <a:endParaRPr lang="zh-CN" altLang="en-US" dirty="0"/>
          </a:p>
        </p:txBody>
      </p:sp>
      <p:sp>
        <p:nvSpPr>
          <p:cNvPr id="3" name="内容占位符 2"/>
          <p:cNvSpPr>
            <a:spLocks noGrp="1"/>
          </p:cNvSpPr>
          <p:nvPr>
            <p:ph idx="1"/>
          </p:nvPr>
        </p:nvSpPr>
        <p:spPr>
          <a:xfrm>
            <a:off x="30478" y="1524050"/>
            <a:ext cx="8909200" cy="5236274"/>
          </a:xfrm>
        </p:spPr>
        <p:txBody>
          <a:bodyPr/>
          <a:lstStyle/>
          <a:p>
            <a:r>
              <a:rPr lang="zh-CN" altLang="en-US" sz="1600" dirty="0"/>
              <a:t>三大</a:t>
            </a:r>
            <a:r>
              <a:rPr lang="zh-CN" altLang="zh-CN" sz="1600" dirty="0"/>
              <a:t>“数字红利”</a:t>
            </a:r>
            <a:r>
              <a:rPr lang="zh-CN" altLang="en-US" sz="1600" dirty="0"/>
              <a:t>：</a:t>
            </a:r>
            <a:r>
              <a:rPr lang="zh-CN" altLang="zh-CN" sz="1600" dirty="0"/>
              <a:t>加速经济增长</a:t>
            </a:r>
            <a:r>
              <a:rPr lang="zh-CN" altLang="en-US" sz="1600" dirty="0"/>
              <a:t>；</a:t>
            </a:r>
            <a:r>
              <a:rPr lang="zh-CN" altLang="zh-CN" sz="1600" dirty="0"/>
              <a:t>创造就业岗位</a:t>
            </a:r>
            <a:r>
              <a:rPr lang="zh-CN" altLang="en-US" sz="1600" dirty="0"/>
              <a:t>；</a:t>
            </a:r>
            <a:r>
              <a:rPr lang="zh-CN" altLang="zh-CN" sz="1600" dirty="0"/>
              <a:t>提升政府服务</a:t>
            </a:r>
            <a:r>
              <a:rPr lang="zh-CN" altLang="en-US" sz="1600" dirty="0"/>
              <a:t>。（世界银行</a:t>
            </a:r>
            <a:r>
              <a:rPr lang="en-US" altLang="zh-CN" sz="1600" dirty="0"/>
              <a:t>《2016</a:t>
            </a:r>
            <a:r>
              <a:rPr lang="zh-CN" altLang="en-US" sz="1600" dirty="0"/>
              <a:t>世界发展报告</a:t>
            </a:r>
            <a:r>
              <a:rPr lang="en-US" altLang="zh-CN" sz="1600" dirty="0"/>
              <a:t>》</a:t>
            </a:r>
            <a:r>
              <a:rPr lang="zh-CN" altLang="en-US" sz="1600" dirty="0"/>
              <a:t>）</a:t>
            </a:r>
            <a:endParaRPr lang="en-US" altLang="zh-CN" sz="1600" dirty="0"/>
          </a:p>
          <a:p>
            <a:pPr marL="0" indent="0">
              <a:buNone/>
            </a:pPr>
            <a:r>
              <a:rPr lang="en-US" altLang="zh-CN" sz="1600" dirty="0"/>
              <a:t>There are 3 “digital bonus”: accelerating economic development; creating jobs; improving government service (World Bank: </a:t>
            </a:r>
            <a:r>
              <a:rPr lang="en-US" altLang="zh-CN" sz="1600" i="1" dirty="0"/>
              <a:t>2016 World Development Report</a:t>
            </a:r>
            <a:r>
              <a:rPr lang="en-US" altLang="zh-CN" sz="1600" dirty="0"/>
              <a:t>)</a:t>
            </a:r>
          </a:p>
          <a:p>
            <a:pPr marL="0" indent="0">
              <a:buNone/>
            </a:pPr>
            <a:endParaRPr lang="en-US" altLang="zh-CN" sz="1600" dirty="0"/>
          </a:p>
          <a:p>
            <a:r>
              <a:rPr lang="zh-CN" altLang="en-US" sz="1600" dirty="0"/>
              <a:t>创造就业的机制：第一个是创造直接和间接的工作机会，数字技术提高了信息通信技术行业的就业机会和报酬，促进了创业和个体经营，尤其是相关外包给弱势群体（如妇女、青少年、老人和残疾人）提供了弹性工作时间；第二个是提高工人生产率，进而提高劳动力市场及整个经济体的效率；第三个是增加消费者剩余，数字技术使业务流程自动化并产生规模效应，增加商品、服务的品种同时来降低价格，从而让消费者受益。</a:t>
            </a:r>
            <a:endParaRPr lang="en-US" altLang="zh-CN" sz="1600" dirty="0"/>
          </a:p>
          <a:p>
            <a:pPr marL="0" indent="0">
              <a:buNone/>
            </a:pPr>
            <a:r>
              <a:rPr lang="en-US" altLang="zh-CN" sz="1600" dirty="0"/>
              <a:t>Mechanism for creating job: first is to directly and indirectly create job opportunities. Digital technology can increase job opportunities and salaries in ICT industry, boost entrepreneurship and self-employment,  and especially provide flexible working time for disadvantaged groups (like women, teenagers, senior citizens and disabled person) through outsourcing; Second is to increase worker’s production efficiency, thus increasing efficiency in labor force market and the overall economy; Third is to increase consumer surplus. Digital technology could  automate business circle to generate scale effect, so as to expand goods and service while decrease the price to benefit consumers. </a:t>
            </a:r>
            <a:endParaRPr lang="zh-CN" altLang="en-US" sz="1600" dirty="0"/>
          </a:p>
        </p:txBody>
      </p:sp>
    </p:spTree>
    <p:extLst>
      <p:ext uri="{BB962C8B-B14F-4D97-AF65-F5344CB8AC3E}">
        <p14:creationId xmlns:p14="http://schemas.microsoft.com/office/powerpoint/2010/main" val="29122015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dirty="0"/>
              <a:t>从数字创新到数字创业</a:t>
            </a:r>
            <a:r>
              <a:rPr lang="en-US" altLang="zh-CN" sz="2800" dirty="0"/>
              <a:t/>
            </a:r>
            <a:br>
              <a:rPr lang="en-US" altLang="zh-CN" sz="2800" dirty="0"/>
            </a:br>
            <a:r>
              <a:rPr lang="en-US" altLang="zh-CN" sz="2800" dirty="0"/>
              <a:t>from digital innovation to digital entrepreneurship</a:t>
            </a:r>
            <a:endParaRPr lang="zh-CN" altLang="en-US" sz="2800" dirty="0"/>
          </a:p>
        </p:txBody>
      </p:sp>
      <p:sp>
        <p:nvSpPr>
          <p:cNvPr id="3" name="内容占位符 2"/>
          <p:cNvSpPr>
            <a:spLocks noGrp="1"/>
          </p:cNvSpPr>
          <p:nvPr>
            <p:ph idx="1"/>
          </p:nvPr>
        </p:nvSpPr>
        <p:spPr/>
        <p:txBody>
          <a:bodyPr/>
          <a:lstStyle/>
          <a:p>
            <a:r>
              <a:rPr lang="zh-CN" altLang="en-US" sz="2000" dirty="0"/>
              <a:t>电子商务呈现爆发式增长。网购规模从</a:t>
            </a:r>
            <a:r>
              <a:rPr lang="en-US" altLang="zh-CN" sz="2000" dirty="0"/>
              <a:t>2008</a:t>
            </a:r>
            <a:r>
              <a:rPr lang="zh-CN" altLang="en-US" sz="2000" dirty="0"/>
              <a:t>年的</a:t>
            </a:r>
            <a:r>
              <a:rPr lang="en-US" altLang="zh-CN" sz="2000" dirty="0"/>
              <a:t>7400</a:t>
            </a:r>
            <a:r>
              <a:rPr lang="zh-CN" altLang="en-US" sz="2000" dirty="0"/>
              <a:t>万人上升到</a:t>
            </a:r>
            <a:r>
              <a:rPr lang="en-US" altLang="zh-CN" sz="2000" dirty="0"/>
              <a:t>2015</a:t>
            </a:r>
            <a:r>
              <a:rPr lang="zh-CN" altLang="en-US" sz="2000" dirty="0"/>
              <a:t>年的</a:t>
            </a:r>
            <a:r>
              <a:rPr lang="en-US" altLang="zh-CN" sz="2000" dirty="0"/>
              <a:t>4.13</a:t>
            </a:r>
            <a:r>
              <a:rPr lang="zh-CN" altLang="en-US" sz="2000" dirty="0"/>
              <a:t>亿人，占网民比例由</a:t>
            </a:r>
            <a:r>
              <a:rPr lang="en-US" altLang="zh-CN" sz="2000" dirty="0"/>
              <a:t>24.8%</a:t>
            </a:r>
            <a:r>
              <a:rPr lang="zh-CN" altLang="en-US" sz="2000" dirty="0"/>
              <a:t>提高至</a:t>
            </a:r>
            <a:r>
              <a:rPr lang="en-US" altLang="zh-CN" sz="2000" dirty="0"/>
              <a:t>60%</a:t>
            </a:r>
            <a:r>
              <a:rPr lang="zh-CN" altLang="en-US" sz="2000" dirty="0"/>
              <a:t>，到</a:t>
            </a:r>
            <a:r>
              <a:rPr lang="en-US" altLang="zh-CN" sz="2000" dirty="0"/>
              <a:t>2020</a:t>
            </a:r>
            <a:r>
              <a:rPr lang="zh-CN" altLang="en-US" sz="2000" dirty="0"/>
              <a:t>年将超过</a:t>
            </a:r>
            <a:r>
              <a:rPr lang="en-US" altLang="zh-CN" sz="2000" dirty="0"/>
              <a:t>80%</a:t>
            </a:r>
            <a:r>
              <a:rPr lang="zh-CN" altLang="en-US" sz="2000" dirty="0"/>
              <a:t>；</a:t>
            </a:r>
            <a:r>
              <a:rPr lang="en-US" altLang="zh-CN" sz="2000" dirty="0"/>
              <a:t>2015</a:t>
            </a:r>
            <a:r>
              <a:rPr lang="zh-CN" altLang="en-US" sz="2000" dirty="0"/>
              <a:t>年网上零售额达到</a:t>
            </a:r>
            <a:r>
              <a:rPr lang="en-US" altLang="zh-CN" sz="2000" dirty="0"/>
              <a:t>3.88</a:t>
            </a:r>
            <a:r>
              <a:rPr lang="zh-CN" altLang="en-US" sz="2000" dirty="0"/>
              <a:t>万亿元，占全社会商品零售总额的比重为</a:t>
            </a:r>
            <a:r>
              <a:rPr lang="en-US" altLang="zh-CN" sz="2000" dirty="0"/>
              <a:t>12.9% </a:t>
            </a:r>
            <a:r>
              <a:rPr lang="zh-CN" altLang="en-US" sz="2000" dirty="0"/>
              <a:t>，到</a:t>
            </a:r>
            <a:r>
              <a:rPr lang="en-US" altLang="zh-CN" sz="2000" dirty="0"/>
              <a:t>2020</a:t>
            </a:r>
            <a:r>
              <a:rPr lang="zh-CN" altLang="en-US" sz="2000" dirty="0"/>
              <a:t>年将超过</a:t>
            </a:r>
            <a:r>
              <a:rPr lang="en-US" altLang="zh-CN" sz="2000" dirty="0"/>
              <a:t>1/3</a:t>
            </a:r>
            <a:r>
              <a:rPr lang="zh-CN" altLang="en-US" sz="2000" dirty="0"/>
              <a:t>以上，可能成为创造就业人数最多的市场（从地区市场到全国市场进而到世界市场）。</a:t>
            </a:r>
            <a:endParaRPr lang="en-US" altLang="zh-CN" sz="2000" dirty="0"/>
          </a:p>
          <a:p>
            <a:pPr marL="0" indent="0">
              <a:buNone/>
            </a:pPr>
            <a:r>
              <a:rPr lang="en-US" altLang="zh-CN" sz="2000" dirty="0"/>
              <a:t> </a:t>
            </a:r>
          </a:p>
          <a:p>
            <a:pPr marL="0" indent="0">
              <a:buNone/>
            </a:pPr>
            <a:r>
              <a:rPr lang="en-US" altLang="zh-CN" sz="2000" dirty="0"/>
              <a:t>With the explosive growth of E-commerce,  the number of online shopping consumers increased from 74 million in 2008 to 413 million in 2015, and its proportion in overall internet users increased from 24.8% to 60%. Online retail sales reached to 3.88 trillion yuan in 2015, accounting for 12.9% in overall retail sales, and will reach to 1/3 in 2020, thus becoming the market creating the most jobs (from regional market to national market and then to world market).</a:t>
            </a:r>
            <a:endParaRPr lang="zh-CN" altLang="en-US" sz="2000" dirty="0"/>
          </a:p>
        </p:txBody>
      </p:sp>
    </p:spTree>
    <p:extLst>
      <p:ext uri="{BB962C8B-B14F-4D97-AF65-F5344CB8AC3E}">
        <p14:creationId xmlns:p14="http://schemas.microsoft.com/office/powerpoint/2010/main" val="311362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a:xfrm>
            <a:off x="2743200" y="228654"/>
            <a:ext cx="6324482" cy="1143000"/>
          </a:xfrm>
        </p:spPr>
        <p:txBody>
          <a:bodyPr/>
          <a:lstStyle/>
          <a:p>
            <a:r>
              <a:rPr lang="zh-CN" altLang="en-US" dirty="0"/>
              <a:t>“十三五”经济增长</a:t>
            </a:r>
            <a:r>
              <a:rPr lang="en-US" altLang="zh-CN" dirty="0"/>
              <a:t/>
            </a:r>
            <a:br>
              <a:rPr lang="en-US" altLang="zh-CN" dirty="0"/>
            </a:br>
            <a:r>
              <a:rPr lang="en-US" altLang="zh-CN" dirty="0"/>
              <a:t>Economic growth in 13</a:t>
            </a:r>
            <a:r>
              <a:rPr lang="en-US" altLang="zh-CN" baseline="30000" dirty="0"/>
              <a:t>th</a:t>
            </a:r>
            <a:r>
              <a:rPr lang="en-US" altLang="zh-CN" dirty="0"/>
              <a:t> FYP</a:t>
            </a:r>
            <a:endParaRPr lang="zh-CN" altLang="en-US" dirty="0"/>
          </a:p>
        </p:txBody>
      </p:sp>
      <p:sp>
        <p:nvSpPr>
          <p:cNvPr id="3" name="内容占位符 2"/>
          <p:cNvSpPr>
            <a:spLocks noGrp="1"/>
          </p:cNvSpPr>
          <p:nvPr>
            <p:ph idx="1"/>
          </p:nvPr>
        </p:nvSpPr>
        <p:spPr>
          <a:xfrm>
            <a:off x="0" y="1600248"/>
            <a:ext cx="9296276" cy="4525963"/>
          </a:xfrm>
        </p:spPr>
        <p:txBody>
          <a:bodyPr/>
          <a:lstStyle/>
          <a:p>
            <a:pPr>
              <a:defRPr/>
            </a:pPr>
            <a:r>
              <a:rPr lang="zh-CN" altLang="zh-CN" sz="2400" b="1" dirty="0"/>
              <a:t>经济发展目标是保持经济中高速增长，推动产业迈向中高端水平</a:t>
            </a:r>
            <a:endParaRPr lang="en-US" altLang="zh-CN" sz="2400" b="1" dirty="0"/>
          </a:p>
          <a:p>
            <a:pPr marL="0" indent="0">
              <a:buNone/>
              <a:defRPr/>
            </a:pPr>
            <a:r>
              <a:rPr lang="en-US" altLang="zh-CN" sz="2400" b="1" dirty="0"/>
              <a:t> The target of economic growth is to maintain medium to high growth rate, and to promote the development of industries toward medium-high end.</a:t>
            </a:r>
          </a:p>
          <a:p>
            <a:pPr indent="342900">
              <a:spcBef>
                <a:spcPts val="600"/>
              </a:spcBef>
              <a:spcAft>
                <a:spcPts val="600"/>
              </a:spcAft>
              <a:defRPr/>
            </a:pPr>
            <a:r>
              <a:rPr lang="zh-CN" altLang="zh-CN" sz="2000" dirty="0"/>
              <a:t>“十三五”时期经济年均增长保持在</a:t>
            </a:r>
            <a:r>
              <a:rPr lang="en-US" altLang="zh-CN" sz="2000" dirty="0"/>
              <a:t>6.5%</a:t>
            </a:r>
            <a:r>
              <a:rPr lang="zh-CN" altLang="zh-CN" sz="2000" dirty="0"/>
              <a:t>以上</a:t>
            </a:r>
            <a:r>
              <a:rPr lang="zh-CN" altLang="en-US" sz="2000" dirty="0"/>
              <a:t>；</a:t>
            </a:r>
            <a:endParaRPr lang="en-US" altLang="zh-CN" sz="2000" dirty="0"/>
          </a:p>
          <a:p>
            <a:pPr indent="0">
              <a:spcBef>
                <a:spcPts val="600"/>
              </a:spcBef>
              <a:spcAft>
                <a:spcPts val="600"/>
              </a:spcAft>
              <a:buNone/>
              <a:defRPr/>
            </a:pPr>
            <a:r>
              <a:rPr lang="en-US" altLang="zh-CN" sz="2000" dirty="0"/>
              <a:t>Annual average economic growth rate maintains above 6.5% in 13</a:t>
            </a:r>
            <a:r>
              <a:rPr lang="en-US" altLang="zh-CN" sz="2000" baseline="30000" dirty="0"/>
              <a:t>th</a:t>
            </a:r>
            <a:r>
              <a:rPr lang="en-US" altLang="zh-CN" sz="2000" dirty="0"/>
              <a:t> FYP period</a:t>
            </a:r>
          </a:p>
          <a:p>
            <a:pPr indent="342900">
              <a:spcBef>
                <a:spcPts val="600"/>
              </a:spcBef>
              <a:spcAft>
                <a:spcPts val="600"/>
              </a:spcAft>
              <a:defRPr/>
            </a:pPr>
            <a:r>
              <a:rPr lang="zh-CN" altLang="zh-CN" sz="2000" dirty="0"/>
              <a:t>加快推进产业结构优化升级</a:t>
            </a:r>
            <a:r>
              <a:rPr lang="zh-CN" altLang="en-US" sz="2000" dirty="0"/>
              <a:t>；</a:t>
            </a:r>
            <a:endParaRPr lang="en-US" altLang="zh-CN" sz="2000" dirty="0"/>
          </a:p>
          <a:p>
            <a:pPr indent="0">
              <a:spcBef>
                <a:spcPts val="600"/>
              </a:spcBef>
              <a:spcAft>
                <a:spcPts val="600"/>
              </a:spcAft>
              <a:buNone/>
              <a:defRPr/>
            </a:pPr>
            <a:r>
              <a:rPr lang="en-US" altLang="zh-CN" sz="2000" dirty="0"/>
              <a:t>Accelerate upgrading and optimizing industry structure</a:t>
            </a:r>
          </a:p>
          <a:p>
            <a:pPr indent="342900">
              <a:spcBef>
                <a:spcPts val="600"/>
              </a:spcBef>
              <a:spcAft>
                <a:spcPts val="600"/>
              </a:spcAft>
              <a:defRPr/>
            </a:pPr>
            <a:r>
              <a:rPr lang="zh-CN" altLang="zh-CN" sz="2000" dirty="0"/>
              <a:t>不断提高全员劳动生产率</a:t>
            </a:r>
            <a:r>
              <a:rPr lang="zh-CN" altLang="en-US" sz="2000" dirty="0"/>
              <a:t>；</a:t>
            </a:r>
            <a:endParaRPr lang="en-US" altLang="zh-CN" sz="2000" dirty="0"/>
          </a:p>
          <a:p>
            <a:pPr indent="0">
              <a:spcBef>
                <a:spcPts val="600"/>
              </a:spcBef>
              <a:spcAft>
                <a:spcPts val="600"/>
              </a:spcAft>
              <a:buNone/>
              <a:defRPr/>
            </a:pPr>
            <a:r>
              <a:rPr lang="en-US" altLang="zh-CN" sz="2000" dirty="0"/>
              <a:t>Increasing per capita labor productivity </a:t>
            </a:r>
          </a:p>
          <a:p>
            <a:pPr marL="0" indent="0">
              <a:buNone/>
              <a:defRPr/>
            </a:pPr>
            <a:r>
              <a:rPr lang="en-US" altLang="zh-CN" dirty="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lstStyle/>
          <a:p>
            <a:r>
              <a:rPr lang="zh-CN" altLang="en-US" sz="2000" dirty="0"/>
              <a:t>互联网成为创造就业的重要渠道。从直接创造就业来看，信息传输、计算机服务和软件业的城镇单位就业人员从</a:t>
            </a:r>
            <a:r>
              <a:rPr lang="en-US" altLang="zh-CN" sz="2000" dirty="0"/>
              <a:t>2003</a:t>
            </a:r>
            <a:r>
              <a:rPr lang="zh-CN" altLang="en-US" sz="2000" dirty="0"/>
              <a:t>年的</a:t>
            </a:r>
            <a:r>
              <a:rPr lang="en-US" altLang="zh-CN" sz="2000" dirty="0"/>
              <a:t>116.8</a:t>
            </a:r>
            <a:r>
              <a:rPr lang="zh-CN" altLang="en-US" sz="2000" dirty="0"/>
              <a:t>万人上升至</a:t>
            </a:r>
            <a:r>
              <a:rPr lang="en-US" altLang="zh-CN" sz="2000" dirty="0"/>
              <a:t>2014</a:t>
            </a:r>
            <a:r>
              <a:rPr lang="zh-CN" altLang="en-US" sz="2000" dirty="0"/>
              <a:t>年的</a:t>
            </a:r>
            <a:r>
              <a:rPr lang="en-US" altLang="zh-CN" sz="2000" dirty="0"/>
              <a:t>336.3</a:t>
            </a:r>
            <a:r>
              <a:rPr lang="zh-CN" altLang="en-US" sz="2000" dirty="0"/>
              <a:t>万人。间接创造就业则更为可观，如</a:t>
            </a:r>
            <a:r>
              <a:rPr lang="en-US" altLang="zh-CN" sz="2000" dirty="0"/>
              <a:t>2014</a:t>
            </a:r>
            <a:r>
              <a:rPr lang="zh-CN" altLang="en-US" sz="2000" dirty="0"/>
              <a:t>年全国开设网店创业就业达到</a:t>
            </a:r>
            <a:r>
              <a:rPr lang="en-US" altLang="zh-CN" sz="2000" dirty="0"/>
              <a:t>1003.7</a:t>
            </a:r>
            <a:r>
              <a:rPr lang="zh-CN" altLang="en-US" sz="2000" dirty="0"/>
              <a:t>万人，再如带动快递配送、“网约车”就业等。</a:t>
            </a:r>
            <a:endParaRPr lang="en-US" altLang="zh-CN" sz="2000" dirty="0"/>
          </a:p>
          <a:p>
            <a:pPr marL="0" indent="0">
              <a:buNone/>
            </a:pPr>
            <a:r>
              <a:rPr lang="en-US" altLang="zh-CN" sz="2000" dirty="0"/>
              <a:t>Internet will become the most important channel to create employment. In terms of directly creating jobs, the number of urban employees in the sectors of information transmission, computer service and software industry increased from 1.168 million in 2003 to 3.363 million in 2014. Indirect employment generated by Internet is more remarkable. For example, the number of people starting business by opening on-line shops reached to 10.037 million in 2014. Other instances are courier service, Uber, </a:t>
            </a:r>
            <a:r>
              <a:rPr lang="en-US" altLang="zh-CN" sz="2000" dirty="0" err="1"/>
              <a:t>Didi</a:t>
            </a:r>
            <a:r>
              <a:rPr lang="en-US" altLang="zh-CN" sz="2000" dirty="0"/>
              <a:t> and so on.</a:t>
            </a:r>
            <a:endParaRPr lang="zh-CN" altLang="en-US" sz="2000" dirty="0"/>
          </a:p>
        </p:txBody>
      </p:sp>
    </p:spTree>
    <p:extLst>
      <p:ext uri="{BB962C8B-B14F-4D97-AF65-F5344CB8AC3E}">
        <p14:creationId xmlns:p14="http://schemas.microsoft.com/office/powerpoint/2010/main" val="9740546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400" dirty="0"/>
              <a:t>结语：十几亿中国人将怎样影响世界？</a:t>
            </a:r>
            <a:r>
              <a:rPr lang="en-US" altLang="zh-CN" sz="2400" dirty="0"/>
              <a:t/>
            </a:r>
            <a:br>
              <a:rPr lang="en-US" altLang="zh-CN" sz="2400" dirty="0"/>
            </a:br>
            <a:r>
              <a:rPr lang="en-US" altLang="zh-CN" sz="2400" dirty="0"/>
              <a:t>Conclusion: how will </a:t>
            </a:r>
            <a:r>
              <a:rPr lang="en-US" altLang="zh-CN" sz="2400" dirty="0" smtClean="0"/>
              <a:t>a billion Chinese </a:t>
            </a:r>
            <a:r>
              <a:rPr lang="en-US" altLang="zh-CN" sz="2400" dirty="0"/>
              <a:t>influence the world?</a:t>
            </a:r>
            <a:endParaRPr lang="zh-CN" altLang="en-US" sz="2400" dirty="0"/>
          </a:p>
        </p:txBody>
      </p:sp>
      <p:sp>
        <p:nvSpPr>
          <p:cNvPr id="3" name="内容占位符 2"/>
          <p:cNvSpPr>
            <a:spLocks noGrp="1"/>
          </p:cNvSpPr>
          <p:nvPr>
            <p:ph idx="1"/>
          </p:nvPr>
        </p:nvSpPr>
        <p:spPr>
          <a:xfrm>
            <a:off x="338430" y="1447852"/>
            <a:ext cx="8381888" cy="4525963"/>
          </a:xfrm>
        </p:spPr>
        <p:txBody>
          <a:bodyPr/>
          <a:lstStyle/>
          <a:p>
            <a:r>
              <a:rPr lang="zh-CN" altLang="en-US" sz="2000" dirty="0"/>
              <a:t>“当十几亿人一同跳起来”（</a:t>
            </a:r>
            <a:r>
              <a:rPr lang="en-US" altLang="zh-CN" sz="2000" dirty="0"/>
              <a:t>Jonathan Watts</a:t>
            </a:r>
            <a:r>
              <a:rPr lang="zh-CN" altLang="en-US" sz="2000" dirty="0"/>
              <a:t>：</a:t>
            </a:r>
            <a:r>
              <a:rPr lang="en-US" altLang="zh-CN" sz="2000" dirty="0"/>
              <a:t>When a Billion Chinese Jump</a:t>
            </a:r>
            <a:r>
              <a:rPr lang="zh-CN" altLang="en-US" sz="2000" dirty="0"/>
              <a:t>，</a:t>
            </a:r>
            <a:r>
              <a:rPr lang="en-US" altLang="zh-CN" sz="2000" dirty="0"/>
              <a:t>2010</a:t>
            </a:r>
            <a:r>
              <a:rPr lang="zh-CN" altLang="en-US" sz="2000" dirty="0"/>
              <a:t>）</a:t>
            </a:r>
            <a:r>
              <a:rPr lang="en-US" altLang="zh-CN" sz="2000" dirty="0"/>
              <a:t> </a:t>
            </a:r>
          </a:p>
          <a:p>
            <a:pPr marL="0" indent="0">
              <a:buNone/>
            </a:pPr>
            <a:r>
              <a:rPr lang="en-US" altLang="zh-CN" sz="2000" dirty="0"/>
              <a:t>“When </a:t>
            </a:r>
            <a:r>
              <a:rPr lang="en-US" altLang="zh-CN" sz="2000" dirty="0" smtClean="0"/>
              <a:t>a billion </a:t>
            </a:r>
            <a:r>
              <a:rPr lang="en-US" altLang="zh-CN" sz="2000" dirty="0"/>
              <a:t>of people all jump up together”</a:t>
            </a:r>
            <a:r>
              <a:rPr lang="zh-CN" altLang="en-US" sz="2000" dirty="0"/>
              <a:t> （</a:t>
            </a:r>
            <a:r>
              <a:rPr lang="en-US" altLang="zh-CN" sz="2000" dirty="0"/>
              <a:t>Jonathan Watts</a:t>
            </a:r>
            <a:r>
              <a:rPr lang="zh-CN" altLang="en-US" sz="2000" dirty="0"/>
              <a:t>：</a:t>
            </a:r>
            <a:r>
              <a:rPr lang="en-US" altLang="zh-CN" sz="2000" dirty="0"/>
              <a:t>When a Billion Chinese Jump</a:t>
            </a:r>
            <a:r>
              <a:rPr lang="zh-CN" altLang="en-US" sz="2000" dirty="0"/>
              <a:t>，</a:t>
            </a:r>
            <a:r>
              <a:rPr lang="en-US" altLang="zh-CN" sz="2000" dirty="0"/>
              <a:t>2010</a:t>
            </a:r>
            <a:r>
              <a:rPr lang="zh-CN" altLang="en-US" sz="2000" dirty="0"/>
              <a:t>）</a:t>
            </a:r>
            <a:r>
              <a:rPr lang="en-US" altLang="zh-CN" sz="2000" dirty="0"/>
              <a:t> </a:t>
            </a:r>
          </a:p>
          <a:p>
            <a:r>
              <a:rPr lang="zh-CN" altLang="en-US" sz="2000" dirty="0"/>
              <a:t>“当十几亿人一同创新起来” （胡鞍钢，</a:t>
            </a:r>
            <a:r>
              <a:rPr lang="en-US" altLang="zh-CN" sz="2000" dirty="0"/>
              <a:t>2010</a:t>
            </a:r>
            <a:r>
              <a:rPr lang="zh-CN" altLang="en-US" sz="2000" dirty="0"/>
              <a:t>）</a:t>
            </a:r>
            <a:endParaRPr lang="en-US" altLang="zh-CN" sz="2000" dirty="0"/>
          </a:p>
          <a:p>
            <a:pPr marL="0" indent="0">
              <a:buNone/>
            </a:pPr>
            <a:r>
              <a:rPr lang="en-US" altLang="zh-CN" sz="2000" dirty="0"/>
              <a:t>“</a:t>
            </a:r>
            <a:r>
              <a:rPr lang="en-US" altLang="zh-CN" sz="2000" dirty="0" smtClean="0"/>
              <a:t>When a billion people </a:t>
            </a:r>
            <a:r>
              <a:rPr lang="en-US" altLang="zh-CN" sz="2000" dirty="0"/>
              <a:t>all starting business” (Hu Angang, 2010)</a:t>
            </a:r>
          </a:p>
          <a:p>
            <a:r>
              <a:rPr lang="zh-CN" altLang="en-US" sz="2000" dirty="0"/>
              <a:t>中国进入大众创新时代</a:t>
            </a:r>
            <a:endParaRPr lang="en-US" altLang="zh-CN" sz="2000" dirty="0"/>
          </a:p>
          <a:p>
            <a:pPr marL="0" indent="0">
              <a:buNone/>
            </a:pPr>
            <a:r>
              <a:rPr lang="en-US" altLang="zh-CN" sz="2000" dirty="0"/>
              <a:t>China enters into mass innovation era</a:t>
            </a:r>
          </a:p>
          <a:p>
            <a:r>
              <a:rPr lang="zh-CN" altLang="en-US" sz="2000" dirty="0"/>
              <a:t>中国进入万众创业时代</a:t>
            </a:r>
            <a:endParaRPr lang="en-US" altLang="zh-CN" sz="2000" dirty="0"/>
          </a:p>
          <a:p>
            <a:pPr marL="0" indent="0">
              <a:buNone/>
            </a:pPr>
            <a:r>
              <a:rPr lang="en-US" altLang="zh-CN" sz="2000" dirty="0"/>
              <a:t>China enters into mass entrepreneurship era</a:t>
            </a:r>
          </a:p>
          <a:p>
            <a:r>
              <a:rPr lang="zh-CN" altLang="en-US" sz="2000" dirty="0"/>
              <a:t>中国进入亿众创富（各种财富）时代</a:t>
            </a:r>
            <a:endParaRPr lang="en-US" altLang="zh-CN" sz="2000" dirty="0"/>
          </a:p>
          <a:p>
            <a:pPr marL="0" indent="0">
              <a:buNone/>
            </a:pPr>
            <a:r>
              <a:rPr lang="en-US" altLang="zh-CN" sz="2000" dirty="0"/>
              <a:t>China enters into mass wealth creation era</a:t>
            </a:r>
          </a:p>
          <a:p>
            <a:r>
              <a:rPr lang="zh-CN" altLang="en-US" sz="2000" dirty="0"/>
              <a:t>中国进入为世界贡献的时代</a:t>
            </a:r>
            <a:endParaRPr lang="en-US" altLang="zh-CN" sz="2000" dirty="0"/>
          </a:p>
          <a:p>
            <a:pPr marL="0" indent="0">
              <a:buNone/>
            </a:pPr>
            <a:r>
              <a:rPr lang="en-US" altLang="zh-CN" sz="2000" dirty="0"/>
              <a:t>China enters into “contribute to the world” era</a:t>
            </a:r>
            <a:endParaRPr lang="zh-CN" altLang="en-US" sz="2000" dirty="0"/>
          </a:p>
        </p:txBody>
      </p:sp>
    </p:spTree>
    <p:extLst>
      <p:ext uri="{BB962C8B-B14F-4D97-AF65-F5344CB8AC3E}">
        <p14:creationId xmlns:p14="http://schemas.microsoft.com/office/powerpoint/2010/main" val="1559349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endParaRPr lang="zh-CN" altLang="en-US"/>
          </a:p>
        </p:txBody>
      </p:sp>
      <p:sp>
        <p:nvSpPr>
          <p:cNvPr id="8195" name="内容占位符 2"/>
          <p:cNvSpPr>
            <a:spLocks noGrp="1"/>
          </p:cNvSpPr>
          <p:nvPr>
            <p:ph idx="1"/>
          </p:nvPr>
        </p:nvSpPr>
        <p:spPr/>
        <p:txBody>
          <a:bodyPr/>
          <a:lstStyle/>
          <a:p>
            <a:r>
              <a:rPr lang="zh-CN" altLang="en-US" sz="2000" dirty="0"/>
              <a:t>经济增长预期目标</a:t>
            </a:r>
            <a:r>
              <a:rPr lang="en-US" altLang="zh-CN" sz="2000" dirty="0"/>
              <a:t>6.5%</a:t>
            </a:r>
            <a:r>
              <a:rPr lang="zh-CN" altLang="en-US" sz="2000" dirty="0"/>
              <a:t>－</a:t>
            </a:r>
            <a:r>
              <a:rPr lang="en-US" altLang="zh-CN" sz="2000" dirty="0"/>
              <a:t>7%</a:t>
            </a:r>
            <a:r>
              <a:rPr lang="zh-CN" altLang="en-US" sz="2000" dirty="0"/>
              <a:t>，考虑了与全面建成小康社会目标相衔接，考虑了推进结构性改革的需要，也有利于稳定和引导市场预期。稳增长主要是为了保就业、惠民生，有</a:t>
            </a:r>
            <a:r>
              <a:rPr lang="en-US" altLang="zh-CN" sz="2000" dirty="0"/>
              <a:t>6.5%</a:t>
            </a:r>
            <a:r>
              <a:rPr lang="zh-CN" altLang="en-US" sz="2000" dirty="0"/>
              <a:t>－</a:t>
            </a:r>
            <a:r>
              <a:rPr lang="en-US" altLang="zh-CN" sz="2000" dirty="0"/>
              <a:t>7%</a:t>
            </a:r>
            <a:r>
              <a:rPr lang="zh-CN" altLang="en-US" sz="2000" dirty="0"/>
              <a:t>的增速就能够实现比较充分的就业。</a:t>
            </a:r>
            <a:endParaRPr lang="en-US" altLang="zh-CN" sz="2000" dirty="0"/>
          </a:p>
          <a:p>
            <a:pPr marL="0" indent="0">
              <a:buNone/>
            </a:pPr>
            <a:r>
              <a:rPr lang="en-US" altLang="zh-CN" sz="2000" dirty="0"/>
              <a:t>The expected target of economic growth rate set at 6.5%-7%, takes into consideration the connection of targets of comprehensively building well-off society, and also the necessity of promoting structural reform. This target can help stabilize and direct market expectations. stably growing is to guarantee employment and improve livelihood, since growth rate of 6.5%-7% could manage fully employment</a:t>
            </a:r>
          </a:p>
          <a:p>
            <a:pPr marL="0" indent="0">
              <a:buNone/>
            </a:pPr>
            <a:endParaRPr lang="en-US" altLang="zh-CN" sz="2000" dirty="0"/>
          </a:p>
          <a:p>
            <a:r>
              <a:rPr lang="zh-CN" altLang="en-US" sz="2000" dirty="0"/>
              <a:t>从点目标调控到区间目标调控。</a:t>
            </a:r>
            <a:endParaRPr lang="en-US" altLang="zh-CN" sz="2000" dirty="0"/>
          </a:p>
          <a:p>
            <a:pPr marL="0" indent="0">
              <a:buNone/>
            </a:pPr>
            <a:r>
              <a:rPr lang="en-US" altLang="zh-CN" sz="2000" dirty="0"/>
              <a:t>From point target regulation towards interval targets regulation</a:t>
            </a:r>
          </a:p>
          <a:p>
            <a:pPr marL="0" indent="0">
              <a:buNone/>
            </a:pPr>
            <a:endParaRPr lang="zh-CN" alt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标题 3"/>
          <p:cNvSpPr>
            <a:spLocks noGrp="1"/>
          </p:cNvSpPr>
          <p:nvPr>
            <p:ph type="title"/>
          </p:nvPr>
        </p:nvSpPr>
        <p:spPr/>
        <p:txBody>
          <a:bodyPr/>
          <a:lstStyle/>
          <a:p>
            <a:r>
              <a:rPr lang="zh-CN" altLang="en-US" sz="2400" dirty="0"/>
              <a:t>中国</a:t>
            </a:r>
            <a:r>
              <a:rPr lang="en-US" altLang="zh-CN" sz="2400" dirty="0"/>
              <a:t>GDP</a:t>
            </a:r>
            <a:r>
              <a:rPr lang="zh-CN" altLang="en-US" sz="2400" dirty="0"/>
              <a:t>占世界比重（</a:t>
            </a:r>
            <a:r>
              <a:rPr lang="en-US" altLang="zh-CN" sz="2400" dirty="0"/>
              <a:t>2010-2020</a:t>
            </a:r>
            <a:r>
              <a:rPr lang="zh-CN" altLang="en-US" sz="2400" dirty="0"/>
              <a:t>）</a:t>
            </a:r>
            <a:r>
              <a:rPr lang="en-US" altLang="zh-CN" sz="2400" dirty="0"/>
              <a:t/>
            </a:r>
            <a:br>
              <a:rPr lang="en-US" altLang="zh-CN" sz="2400" dirty="0"/>
            </a:br>
            <a:r>
              <a:rPr lang="en-US" altLang="zh-CN" sz="2400" dirty="0"/>
              <a:t>Proportion of China’s GDP in the world</a:t>
            </a:r>
            <a:endParaRPr lang="zh-CN" altLang="en-US" sz="2400" dirty="0"/>
          </a:p>
        </p:txBody>
      </p:sp>
      <p:sp>
        <p:nvSpPr>
          <p:cNvPr id="9249" name="矩形 5"/>
          <p:cNvSpPr>
            <a:spLocks noChangeArrowheads="1"/>
          </p:cNvSpPr>
          <p:nvPr/>
        </p:nvSpPr>
        <p:spPr bwMode="auto">
          <a:xfrm>
            <a:off x="430211" y="5341243"/>
            <a:ext cx="8369188"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1400" dirty="0"/>
              <a:t>注：括号内为居世界位次</a:t>
            </a:r>
            <a:endParaRPr lang="en-US" altLang="zh-CN" sz="1400" dirty="0"/>
          </a:p>
          <a:p>
            <a:r>
              <a:rPr lang="zh-CN" altLang="en-US" sz="1400" dirty="0"/>
              <a:t>数据来源：世界银行数据：</a:t>
            </a:r>
            <a:endParaRPr lang="en-US" altLang="zh-CN" sz="1400" dirty="0"/>
          </a:p>
          <a:p>
            <a:r>
              <a:rPr lang="en-US" altLang="zh-CN" sz="1400" dirty="0">
                <a:hlinkClick r:id="rId3"/>
              </a:rPr>
              <a:t>http://data.worldbank.org/indicator/NY.GDP.MKTP.CD</a:t>
            </a:r>
            <a:r>
              <a:rPr lang="en-US" altLang="zh-CN" sz="1400" dirty="0"/>
              <a:t>; </a:t>
            </a:r>
            <a:r>
              <a:rPr lang="en-US" altLang="zh-CN" sz="1400" dirty="0">
                <a:hlinkClick r:id="rId4"/>
              </a:rPr>
              <a:t>http://data.worldbank.org/indicator/NY.GDP.MKTP.PP.KD?locations=CN</a:t>
            </a:r>
            <a:r>
              <a:rPr lang="en-US" altLang="zh-CN" sz="1400" dirty="0"/>
              <a:t> </a:t>
            </a:r>
            <a:r>
              <a:rPr lang="zh-CN" altLang="en-US" sz="1400" dirty="0"/>
              <a:t>；</a:t>
            </a:r>
            <a:endParaRPr lang="en-US" altLang="zh-CN" sz="1400" dirty="0"/>
          </a:p>
          <a:p>
            <a:r>
              <a:rPr lang="en-US" altLang="zh-CN" sz="1400" dirty="0"/>
              <a:t>2020</a:t>
            </a:r>
            <a:r>
              <a:rPr lang="zh-CN" altLang="en-US" sz="1400" dirty="0"/>
              <a:t>年数据系作者估计</a:t>
            </a:r>
          </a:p>
        </p:txBody>
      </p:sp>
      <p:graphicFrame>
        <p:nvGraphicFramePr>
          <p:cNvPr id="2" name="表格 1"/>
          <p:cNvGraphicFramePr>
            <a:graphicFrameLocks noGrp="1"/>
          </p:cNvGraphicFramePr>
          <p:nvPr>
            <p:extLst>
              <p:ext uri="{D42A27DB-BD31-4B8C-83A1-F6EECF244321}">
                <p14:modId xmlns:p14="http://schemas.microsoft.com/office/powerpoint/2010/main" val="2415510852"/>
              </p:ext>
            </p:extLst>
          </p:nvPr>
        </p:nvGraphicFramePr>
        <p:xfrm>
          <a:off x="314324" y="1603302"/>
          <a:ext cx="8600961" cy="3716655"/>
        </p:xfrm>
        <a:graphic>
          <a:graphicData uri="http://schemas.openxmlformats.org/drawingml/2006/table">
            <a:tbl>
              <a:tblPr>
                <a:tableStyleId>{5C22544A-7EE6-4342-B048-85BDC9FD1C3A}</a:tableStyleId>
              </a:tblPr>
              <a:tblGrid>
                <a:gridCol w="1198692">
                  <a:extLst>
                    <a:ext uri="{9D8B030D-6E8A-4147-A177-3AD203B41FA5}">
                      <a16:colId xmlns:a16="http://schemas.microsoft.com/office/drawing/2014/main" xmlns="" val="20000"/>
                    </a:ext>
                  </a:extLst>
                </a:gridCol>
                <a:gridCol w="1736528">
                  <a:extLst>
                    <a:ext uri="{9D8B030D-6E8A-4147-A177-3AD203B41FA5}">
                      <a16:colId xmlns:a16="http://schemas.microsoft.com/office/drawing/2014/main" xmlns="" val="20001"/>
                    </a:ext>
                  </a:extLst>
                </a:gridCol>
                <a:gridCol w="1703445">
                  <a:extLst>
                    <a:ext uri="{9D8B030D-6E8A-4147-A177-3AD203B41FA5}">
                      <a16:colId xmlns:a16="http://schemas.microsoft.com/office/drawing/2014/main" xmlns="" val="20002"/>
                    </a:ext>
                  </a:extLst>
                </a:gridCol>
                <a:gridCol w="1142970">
                  <a:extLst>
                    <a:ext uri="{9D8B030D-6E8A-4147-A177-3AD203B41FA5}">
                      <a16:colId xmlns:a16="http://schemas.microsoft.com/office/drawing/2014/main" xmlns="" val="20003"/>
                    </a:ext>
                  </a:extLst>
                </a:gridCol>
                <a:gridCol w="1375796">
                  <a:extLst>
                    <a:ext uri="{9D8B030D-6E8A-4147-A177-3AD203B41FA5}">
                      <a16:colId xmlns:a16="http://schemas.microsoft.com/office/drawing/2014/main" xmlns="" val="20004"/>
                    </a:ext>
                  </a:extLst>
                </a:gridCol>
                <a:gridCol w="1443530">
                  <a:extLst>
                    <a:ext uri="{9D8B030D-6E8A-4147-A177-3AD203B41FA5}">
                      <a16:colId xmlns:a16="http://schemas.microsoft.com/office/drawing/2014/main" xmlns="" val="20005"/>
                    </a:ext>
                  </a:extLst>
                </a:gridCol>
              </a:tblGrid>
              <a:tr h="889932">
                <a:tc>
                  <a:txBody>
                    <a:bodyPr/>
                    <a:lstStyle/>
                    <a:p>
                      <a:pPr algn="ctr"/>
                      <a:endParaRPr lang="zh-CN" sz="1000" kern="100" dirty="0">
                        <a:effectLst/>
                        <a:latin typeface="Calibri" panose="020F0502020204030204" pitchFamily="34" charset="0"/>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800" kern="100" dirty="0">
                          <a:effectLst/>
                          <a:latin typeface="Calibri" panose="020F0502020204030204" pitchFamily="34" charset="0"/>
                        </a:rPr>
                        <a:t>2010</a:t>
                      </a:r>
                    </a:p>
                    <a:p>
                      <a:pPr algn="ctr">
                        <a:spcAft>
                          <a:spcPts val="0"/>
                        </a:spcAft>
                      </a:pPr>
                      <a:r>
                        <a:rPr lang="en-US" altLang="zh-CN" sz="1800" kern="100" dirty="0">
                          <a:effectLst/>
                          <a:latin typeface="Calibri" panose="020F0502020204030204" pitchFamily="34" charset="0"/>
                          <a:ea typeface="宋体"/>
                          <a:cs typeface="Times New Roman"/>
                        </a:rPr>
                        <a:t>(</a:t>
                      </a:r>
                      <a:r>
                        <a:rPr lang="zh-CN" altLang="en-US" sz="1800" kern="100" dirty="0">
                          <a:effectLst/>
                          <a:latin typeface="Calibri" panose="020F0502020204030204" pitchFamily="34" charset="0"/>
                          <a:ea typeface="+mn-ea"/>
                          <a:cs typeface="Times New Roman"/>
                        </a:rPr>
                        <a:t>万亿美元 </a:t>
                      </a:r>
                      <a:r>
                        <a:rPr lang="en-US" altLang="zh-CN" sz="1800" kern="100" dirty="0">
                          <a:effectLst/>
                          <a:latin typeface="Calibri" panose="020F0502020204030204" pitchFamily="34" charset="0"/>
                          <a:ea typeface="+mn-ea"/>
                          <a:cs typeface="Times New Roman"/>
                        </a:rPr>
                        <a:t>trillion</a:t>
                      </a:r>
                      <a:r>
                        <a:rPr lang="en-US" altLang="zh-CN" sz="1800" kern="100" baseline="0" dirty="0">
                          <a:effectLst/>
                          <a:latin typeface="Calibri" panose="020F0502020204030204" pitchFamily="34" charset="0"/>
                          <a:ea typeface="+mn-ea"/>
                          <a:cs typeface="Times New Roman"/>
                        </a:rPr>
                        <a:t> dollars</a:t>
                      </a:r>
                      <a:r>
                        <a:rPr lang="en-US" altLang="zh-CN" sz="1800" kern="100" dirty="0">
                          <a:effectLst/>
                          <a:latin typeface="Calibri" panose="020F0502020204030204" pitchFamily="34" charset="0"/>
                          <a:ea typeface="宋体"/>
                          <a:cs typeface="Times New Roman"/>
                        </a:rPr>
                        <a:t>)</a:t>
                      </a:r>
                      <a:endParaRPr lang="zh-CN" sz="10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800" kern="100" dirty="0">
                          <a:effectLst/>
                          <a:latin typeface="Calibri" panose="020F0502020204030204" pitchFamily="34" charset="0"/>
                        </a:rPr>
                        <a:t>2015</a:t>
                      </a:r>
                    </a:p>
                    <a:p>
                      <a:pPr algn="ctr">
                        <a:spcAft>
                          <a:spcPts val="0"/>
                        </a:spcAft>
                      </a:pPr>
                      <a:r>
                        <a:rPr lang="en-US" altLang="zh-CN" sz="1800" kern="100" dirty="0">
                          <a:effectLst/>
                          <a:latin typeface="Calibri" panose="020F0502020204030204" pitchFamily="34" charset="0"/>
                        </a:rPr>
                        <a:t>(</a:t>
                      </a:r>
                      <a:r>
                        <a:rPr lang="zh-CN" altLang="en-US" sz="1800" kern="100" dirty="0">
                          <a:effectLst/>
                          <a:latin typeface="Calibri" panose="020F0502020204030204" pitchFamily="34" charset="0"/>
                        </a:rPr>
                        <a:t>万亿美元 </a:t>
                      </a:r>
                      <a:r>
                        <a:rPr lang="en-US" sz="1800" kern="100" dirty="0">
                          <a:effectLst/>
                          <a:latin typeface="Calibri" panose="020F0502020204030204" pitchFamily="34" charset="0"/>
                        </a:rPr>
                        <a:t>trillion dollars)</a:t>
                      </a:r>
                    </a:p>
                    <a:p>
                      <a:pPr algn="ctr">
                        <a:spcAft>
                          <a:spcPts val="0"/>
                        </a:spcAft>
                      </a:pPr>
                      <a:endParaRPr lang="zh-CN" sz="10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800" kern="100" dirty="0">
                          <a:effectLst/>
                          <a:latin typeface="Calibri" panose="020F0502020204030204" pitchFamily="34" charset="0"/>
                        </a:rPr>
                        <a:t>2020</a:t>
                      </a:r>
                    </a:p>
                    <a:p>
                      <a:pPr algn="ctr">
                        <a:spcAft>
                          <a:spcPts val="0"/>
                        </a:spcAft>
                      </a:pPr>
                      <a:r>
                        <a:rPr lang="en-US" altLang="zh-CN" sz="1800" kern="100" dirty="0">
                          <a:effectLst/>
                          <a:latin typeface="Calibri" panose="020F0502020204030204" pitchFamily="34" charset="0"/>
                        </a:rPr>
                        <a:t>(</a:t>
                      </a:r>
                      <a:r>
                        <a:rPr lang="zh-CN" altLang="en-US" sz="1800" kern="100" dirty="0">
                          <a:effectLst/>
                          <a:latin typeface="Calibri" panose="020F0502020204030204" pitchFamily="34" charset="0"/>
                        </a:rPr>
                        <a:t>万亿美元 </a:t>
                      </a:r>
                      <a:r>
                        <a:rPr lang="en-US" sz="1800" kern="100" dirty="0">
                          <a:effectLst/>
                          <a:latin typeface="Calibri" panose="020F0502020204030204" pitchFamily="34" charset="0"/>
                        </a:rPr>
                        <a:t>trillion dollars)</a:t>
                      </a:r>
                    </a:p>
                    <a:p>
                      <a:pPr algn="ctr">
                        <a:spcAft>
                          <a:spcPts val="0"/>
                        </a:spcAft>
                      </a:pPr>
                      <a:endParaRPr lang="zh-CN" sz="10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800" kern="100" dirty="0">
                          <a:effectLst/>
                          <a:latin typeface="Calibri" panose="020F0502020204030204" pitchFamily="34" charset="0"/>
                        </a:rPr>
                        <a:t>2010-2015</a:t>
                      </a:r>
                    </a:p>
                    <a:p>
                      <a:pPr algn="ctr">
                        <a:spcAft>
                          <a:spcPts val="0"/>
                        </a:spcAft>
                      </a:pPr>
                      <a:r>
                        <a:rPr lang="zh-CN" sz="1800" kern="100" dirty="0">
                          <a:effectLst/>
                          <a:latin typeface="Calibri" panose="020F0502020204030204" pitchFamily="34" charset="0"/>
                        </a:rPr>
                        <a:t>变化量</a:t>
                      </a:r>
                      <a:r>
                        <a:rPr lang="en-US" altLang="zh-CN" sz="1800" kern="100" dirty="0">
                          <a:effectLst/>
                          <a:latin typeface="Calibri" panose="020F0502020204030204" pitchFamily="34" charset="0"/>
                        </a:rPr>
                        <a:t> </a:t>
                      </a:r>
                    </a:p>
                    <a:p>
                      <a:pPr algn="ctr">
                        <a:spcAft>
                          <a:spcPts val="0"/>
                        </a:spcAft>
                      </a:pPr>
                      <a:r>
                        <a:rPr lang="en-US" altLang="zh-CN" sz="1400" kern="100" dirty="0">
                          <a:effectLst/>
                          <a:latin typeface="Calibri" panose="020F0502020204030204" pitchFamily="34" charset="0"/>
                        </a:rPr>
                        <a:t>2010-2015 Variance (%)</a:t>
                      </a:r>
                    </a:p>
                    <a:p>
                      <a:pPr algn="ctr">
                        <a:spcAft>
                          <a:spcPts val="0"/>
                        </a:spcAft>
                      </a:pPr>
                      <a:endParaRPr lang="zh-CN" sz="10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800" kern="100" dirty="0">
                          <a:effectLst/>
                          <a:latin typeface="Calibri" panose="020F0502020204030204" pitchFamily="34" charset="0"/>
                        </a:rPr>
                        <a:t>2015-2020</a:t>
                      </a:r>
                      <a:r>
                        <a:rPr lang="zh-CN" sz="1800" kern="100" dirty="0">
                          <a:effectLst/>
                          <a:latin typeface="Calibri" panose="020F0502020204030204" pitchFamily="34" charset="0"/>
                        </a:rPr>
                        <a:t>变化量</a:t>
                      </a:r>
                      <a:r>
                        <a:rPr lang="en-US" altLang="zh-CN" sz="1800" kern="100" dirty="0">
                          <a:effectLst/>
                          <a:latin typeface="Calibri" panose="020F0502020204030204" pitchFamily="34" charset="0"/>
                        </a:rPr>
                        <a:t> </a:t>
                      </a:r>
                    </a:p>
                    <a:p>
                      <a:pPr algn="ctr">
                        <a:spcAft>
                          <a:spcPts val="0"/>
                        </a:spcAft>
                      </a:pPr>
                      <a:r>
                        <a:rPr lang="en-US" altLang="zh-CN" sz="1400" kern="100" dirty="0">
                          <a:effectLst/>
                          <a:latin typeface="Calibri" panose="020F0502020204030204" pitchFamily="34" charset="0"/>
                        </a:rPr>
                        <a:t>2015-2020 Variance (%)</a:t>
                      </a:r>
                      <a:endParaRPr lang="zh-CN" sz="8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814892">
                <a:tc>
                  <a:txBody>
                    <a:bodyPr/>
                    <a:lstStyle/>
                    <a:p>
                      <a:pPr algn="ctr">
                        <a:spcAft>
                          <a:spcPts val="0"/>
                        </a:spcAft>
                      </a:pPr>
                      <a:r>
                        <a:rPr lang="en-US" sz="1600" kern="100" dirty="0">
                          <a:effectLst/>
                          <a:latin typeface="Calibri" panose="020F0502020204030204" pitchFamily="34" charset="0"/>
                        </a:rPr>
                        <a:t>GDP</a:t>
                      </a:r>
                    </a:p>
                    <a:p>
                      <a:pPr algn="ctr">
                        <a:spcAft>
                          <a:spcPts val="0"/>
                        </a:spcAft>
                      </a:pPr>
                      <a:r>
                        <a:rPr lang="zh-CN" sz="1600" kern="100" dirty="0">
                          <a:effectLst/>
                          <a:latin typeface="Calibri" panose="020F0502020204030204" pitchFamily="34" charset="0"/>
                        </a:rPr>
                        <a:t>（汇率法</a:t>
                      </a:r>
                      <a:endParaRPr lang="en-US" altLang="zh-CN" sz="1600" kern="100" dirty="0">
                        <a:effectLst/>
                        <a:latin typeface="Calibri" panose="020F0502020204030204" pitchFamily="34" charset="0"/>
                      </a:endParaRPr>
                    </a:p>
                    <a:p>
                      <a:pPr algn="ctr">
                        <a:spcAft>
                          <a:spcPts val="0"/>
                        </a:spcAft>
                      </a:pPr>
                      <a:r>
                        <a:rPr lang="en-US" altLang="zh-CN" sz="1600" kern="100" dirty="0">
                          <a:effectLst/>
                          <a:latin typeface="Calibri" panose="020F0502020204030204" pitchFamily="34" charset="0"/>
                        </a:rPr>
                        <a:t>Exchange</a:t>
                      </a:r>
                      <a:r>
                        <a:rPr lang="en-US" altLang="zh-CN" sz="1600" kern="100" baseline="0" dirty="0">
                          <a:effectLst/>
                          <a:latin typeface="Calibri" panose="020F0502020204030204" pitchFamily="34" charset="0"/>
                        </a:rPr>
                        <a:t> rate</a:t>
                      </a:r>
                      <a:r>
                        <a:rPr lang="zh-CN" sz="1600" kern="100" dirty="0">
                          <a:effectLst/>
                          <a:latin typeface="Calibri" panose="020F0502020204030204" pitchFamily="34" charset="0"/>
                        </a:rPr>
                        <a:t>）</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Calibri" panose="020F0502020204030204" pitchFamily="34" charset="0"/>
                        </a:rPr>
                        <a:t>9.2</a:t>
                      </a:r>
                      <a:r>
                        <a:rPr lang="zh-CN" sz="1600" kern="100" dirty="0">
                          <a:effectLst/>
                          <a:latin typeface="Calibri" panose="020F0502020204030204" pitchFamily="34" charset="0"/>
                        </a:rPr>
                        <a:t>（第二位</a:t>
                      </a:r>
                      <a:r>
                        <a:rPr lang="en-US" altLang="zh-CN" sz="1600" kern="100" dirty="0">
                          <a:effectLst/>
                          <a:latin typeface="Calibri" panose="020F0502020204030204" pitchFamily="34" charset="0"/>
                        </a:rPr>
                        <a:t> ranked the second</a:t>
                      </a:r>
                      <a:r>
                        <a:rPr lang="zh-CN" sz="1600" kern="100" dirty="0">
                          <a:effectLst/>
                          <a:latin typeface="Calibri" panose="020F0502020204030204" pitchFamily="34" charset="0"/>
                        </a:rPr>
                        <a:t>）</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Calibri" panose="020F0502020204030204" pitchFamily="34" charset="0"/>
                        </a:rPr>
                        <a:t>14.8</a:t>
                      </a:r>
                      <a:r>
                        <a:rPr lang="zh-CN" sz="1600" kern="100" dirty="0">
                          <a:effectLst/>
                          <a:latin typeface="Calibri" panose="020F0502020204030204" pitchFamily="34" charset="0"/>
                        </a:rPr>
                        <a:t>（第二位</a:t>
                      </a:r>
                      <a:r>
                        <a:rPr lang="en-US" altLang="zh-CN" sz="1600" kern="100" dirty="0">
                          <a:effectLst/>
                          <a:latin typeface="Calibri" panose="020F0502020204030204" pitchFamily="34" charset="0"/>
                        </a:rPr>
                        <a:t>ranked the second</a:t>
                      </a:r>
                      <a:r>
                        <a:rPr lang="zh-CN" sz="1600" kern="100" dirty="0">
                          <a:effectLst/>
                          <a:latin typeface="Calibri" panose="020F0502020204030204" pitchFamily="34" charset="0"/>
                        </a:rPr>
                        <a:t>）</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Calibri" panose="020F0502020204030204" pitchFamily="34" charset="0"/>
                        </a:rPr>
                        <a:t>20</a:t>
                      </a:r>
                      <a:r>
                        <a:rPr lang="en-US" altLang="zh-CN" sz="1600" kern="100" dirty="0">
                          <a:effectLst/>
                          <a:latin typeface="Calibri" panose="020F0502020204030204" pitchFamily="34" charset="0"/>
                        </a:rPr>
                        <a:t> above</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Calibri" panose="020F0502020204030204" pitchFamily="34" charset="0"/>
                        </a:rPr>
                        <a:t>5.6</a:t>
                      </a:r>
                      <a:r>
                        <a:rPr lang="zh-CN" altLang="en-US" sz="1600" kern="100" dirty="0">
                          <a:effectLst/>
                          <a:latin typeface="Calibri" panose="020F0502020204030204" pitchFamily="34" charset="0"/>
                        </a:rPr>
                        <a:t>（</a:t>
                      </a:r>
                      <a:r>
                        <a:rPr lang="en-US" altLang="zh-CN" sz="1600" kern="100" dirty="0">
                          <a:effectLst/>
                          <a:latin typeface="Calibri" panose="020F0502020204030204" pitchFamily="34" charset="0"/>
                        </a:rPr>
                        <a:t>1.12/year</a:t>
                      </a:r>
                      <a:r>
                        <a:rPr lang="zh-CN" altLang="en-US" sz="1600" kern="100" dirty="0">
                          <a:effectLst/>
                          <a:latin typeface="Calibri" panose="020F0502020204030204" pitchFamily="34" charset="0"/>
                        </a:rPr>
                        <a:t>）</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Calibri" panose="020F0502020204030204" pitchFamily="34" charset="0"/>
                        </a:rPr>
                        <a:t>&gt;5.6</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1343096">
                <a:tc>
                  <a:txBody>
                    <a:bodyPr/>
                    <a:lstStyle/>
                    <a:p>
                      <a:pPr algn="ctr">
                        <a:spcAft>
                          <a:spcPts val="0"/>
                        </a:spcAft>
                      </a:pPr>
                      <a:r>
                        <a:rPr lang="en-US" sz="1600" kern="100" dirty="0">
                          <a:effectLst/>
                          <a:latin typeface="Calibri" panose="020F0502020204030204" pitchFamily="34" charset="0"/>
                        </a:rPr>
                        <a:t>GDP</a:t>
                      </a:r>
                    </a:p>
                    <a:p>
                      <a:pPr algn="ctr">
                        <a:spcAft>
                          <a:spcPts val="0"/>
                        </a:spcAft>
                      </a:pPr>
                      <a:r>
                        <a:rPr lang="zh-CN" sz="1600" kern="100" dirty="0">
                          <a:effectLst/>
                          <a:latin typeface="Calibri" panose="020F0502020204030204" pitchFamily="34" charset="0"/>
                        </a:rPr>
                        <a:t>（</a:t>
                      </a:r>
                      <a:r>
                        <a:rPr lang="en-US" sz="1600" kern="100" dirty="0">
                          <a:effectLst/>
                          <a:latin typeface="Calibri" panose="020F0502020204030204" pitchFamily="34" charset="0"/>
                        </a:rPr>
                        <a:t>PPP,2011</a:t>
                      </a:r>
                      <a:r>
                        <a:rPr lang="zh-CN" altLang="en-US" sz="1600" kern="100" dirty="0">
                          <a:effectLst/>
                          <a:latin typeface="Calibri" panose="020F0502020204030204" pitchFamily="34" charset="0"/>
                        </a:rPr>
                        <a:t>年国际美元</a:t>
                      </a:r>
                      <a:endParaRPr lang="en-US" altLang="zh-CN" sz="1600" kern="100" dirty="0">
                        <a:effectLst/>
                        <a:latin typeface="Calibri" panose="020F0502020204030204" pitchFamily="34" charset="0"/>
                      </a:endParaRPr>
                    </a:p>
                    <a:p>
                      <a:pPr algn="ctr">
                        <a:spcAft>
                          <a:spcPts val="0"/>
                        </a:spcAft>
                      </a:pPr>
                      <a:r>
                        <a:rPr lang="en-US" altLang="zh-CN" sz="1600" kern="100" dirty="0">
                          <a:effectLst/>
                          <a:latin typeface="Calibri" panose="020F0502020204030204" pitchFamily="34" charset="0"/>
                        </a:rPr>
                        <a:t>2011</a:t>
                      </a:r>
                      <a:r>
                        <a:rPr lang="en-US" altLang="zh-CN" sz="1600" kern="100" baseline="0" dirty="0">
                          <a:effectLst/>
                          <a:latin typeface="Calibri" panose="020F0502020204030204" pitchFamily="34" charset="0"/>
                        </a:rPr>
                        <a:t> international dollar</a:t>
                      </a:r>
                      <a:r>
                        <a:rPr lang="zh-CN" sz="1600" kern="100" dirty="0">
                          <a:effectLst/>
                          <a:latin typeface="Calibri" panose="020F0502020204030204" pitchFamily="34" charset="0"/>
                        </a:rPr>
                        <a:t>）</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Calibri" panose="020F0502020204030204" pitchFamily="34" charset="0"/>
                        </a:rPr>
                        <a:t>13.9</a:t>
                      </a:r>
                      <a:r>
                        <a:rPr lang="zh-CN" sz="1600" kern="100" dirty="0">
                          <a:effectLst/>
                          <a:latin typeface="Calibri" panose="020F0502020204030204" pitchFamily="34" charset="0"/>
                        </a:rPr>
                        <a:t>（第二位</a:t>
                      </a:r>
                      <a:r>
                        <a:rPr lang="en-US" altLang="zh-CN" sz="1600" kern="100" dirty="0">
                          <a:effectLst/>
                          <a:latin typeface="Calibri" panose="020F0502020204030204" pitchFamily="34" charset="0"/>
                        </a:rPr>
                        <a:t> ranked the second</a:t>
                      </a:r>
                      <a:r>
                        <a:rPr lang="zh-CN" sz="1600" kern="100" dirty="0">
                          <a:effectLst/>
                          <a:latin typeface="Calibri" panose="020F0502020204030204" pitchFamily="34" charset="0"/>
                        </a:rPr>
                        <a:t>）</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Calibri" panose="020F0502020204030204" pitchFamily="34" charset="0"/>
                        </a:rPr>
                        <a:t>17.1</a:t>
                      </a:r>
                      <a:r>
                        <a:rPr lang="zh-CN" sz="1600" kern="100" dirty="0">
                          <a:effectLst/>
                          <a:latin typeface="Calibri" panose="020F0502020204030204" pitchFamily="34" charset="0"/>
                        </a:rPr>
                        <a:t>（第一位</a:t>
                      </a:r>
                      <a:r>
                        <a:rPr lang="en-US" altLang="zh-CN" sz="1600" kern="100" dirty="0">
                          <a:effectLst/>
                          <a:latin typeface="Calibri" panose="020F0502020204030204" pitchFamily="34" charset="0"/>
                        </a:rPr>
                        <a:t> ranked the first</a:t>
                      </a:r>
                      <a:r>
                        <a:rPr lang="zh-CN" sz="1600" kern="100" dirty="0">
                          <a:effectLst/>
                          <a:latin typeface="Calibri" panose="020F0502020204030204" pitchFamily="34" charset="0"/>
                        </a:rPr>
                        <a:t>）</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Calibri" panose="020F0502020204030204" pitchFamily="34" charset="0"/>
                        </a:rPr>
                        <a:t>&gt;20</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Calibri" panose="020F0502020204030204" pitchFamily="34" charset="0"/>
                        </a:rPr>
                        <a:t>3.2</a:t>
                      </a:r>
                      <a:r>
                        <a:rPr lang="zh-CN" altLang="en-US" sz="1600" kern="100" dirty="0">
                          <a:effectLst/>
                          <a:latin typeface="Calibri" panose="020F0502020204030204" pitchFamily="34" charset="0"/>
                        </a:rPr>
                        <a:t>（</a:t>
                      </a:r>
                      <a:r>
                        <a:rPr lang="en-US" altLang="zh-CN" sz="1600" kern="100" dirty="0">
                          <a:effectLst/>
                          <a:latin typeface="Calibri" panose="020F0502020204030204" pitchFamily="34" charset="0"/>
                        </a:rPr>
                        <a:t>0.64/year</a:t>
                      </a:r>
                      <a:r>
                        <a:rPr lang="zh-CN" altLang="en-US" sz="1600" kern="100" dirty="0">
                          <a:effectLst/>
                          <a:latin typeface="Calibri" panose="020F0502020204030204" pitchFamily="34" charset="0"/>
                        </a:rPr>
                        <a:t>）</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effectLst/>
                          <a:latin typeface="Calibri" panose="020F0502020204030204" pitchFamily="34" charset="0"/>
                        </a:rPr>
                        <a:t>&gt;2.8</a:t>
                      </a:r>
                      <a:endParaRPr lang="zh-CN" sz="900" kern="100" dirty="0">
                        <a:effectLst/>
                        <a:latin typeface="Calibri" panose="020F0502020204030204" pitchFamily="34" charset="0"/>
                        <a:ea typeface="宋体"/>
                        <a:cs typeface="Times New Roman"/>
                      </a:endParaRPr>
                    </a:p>
                  </a:txBody>
                  <a:tcPr marL="68580" marR="6858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4071817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2743200" y="76288"/>
            <a:ext cx="6019690" cy="1295366"/>
          </a:xfrm>
        </p:spPr>
        <p:txBody>
          <a:bodyPr/>
          <a:lstStyle/>
          <a:p>
            <a:r>
              <a:rPr lang="zh-CN" altLang="en-US" sz="2800" dirty="0"/>
              <a:t>二、经济增长与提高劳动生产率</a:t>
            </a:r>
            <a:r>
              <a:rPr lang="en-US" altLang="zh-CN" sz="2800" dirty="0"/>
              <a:t/>
            </a:r>
            <a:br>
              <a:rPr lang="en-US" altLang="zh-CN" sz="2800" dirty="0"/>
            </a:br>
            <a:r>
              <a:rPr lang="en-US" altLang="zh-CN" sz="2800" dirty="0"/>
              <a:t>economic growth and increasing per capita productivity</a:t>
            </a:r>
            <a:endParaRPr lang="zh-CN" altLang="en-US" sz="2800" dirty="0"/>
          </a:p>
        </p:txBody>
      </p:sp>
      <p:sp>
        <p:nvSpPr>
          <p:cNvPr id="4" name="内容占位符 3"/>
          <p:cNvSpPr>
            <a:spLocks noGrp="1"/>
          </p:cNvSpPr>
          <p:nvPr>
            <p:ph idx="1"/>
          </p:nvPr>
        </p:nvSpPr>
        <p:spPr>
          <a:xfrm>
            <a:off x="301854" y="1447852"/>
            <a:ext cx="8839088" cy="4525963"/>
          </a:xfrm>
        </p:spPr>
        <p:txBody>
          <a:bodyPr/>
          <a:lstStyle/>
          <a:p>
            <a:r>
              <a:rPr lang="zh-CN" altLang="en-US" sz="2800" dirty="0"/>
              <a:t>“十三五”规划首次提出了提高全员劳动生产率的预期指标，不仅是应对人口红利下降的不利因素，也是不断缩小与美国劳动生产率相对差距。</a:t>
            </a:r>
            <a:endParaRPr lang="en-US" altLang="zh-CN" sz="2800" dirty="0"/>
          </a:p>
          <a:p>
            <a:pPr marL="0" indent="0">
              <a:buNone/>
            </a:pPr>
            <a:r>
              <a:rPr lang="en-US" altLang="zh-CN" sz="2800" dirty="0"/>
              <a:t>Increasing per capital productivity was first proposed by the 13</a:t>
            </a:r>
            <a:r>
              <a:rPr lang="en-US" altLang="zh-CN" sz="2800" baseline="30000" dirty="0"/>
              <a:t>th</a:t>
            </a:r>
            <a:r>
              <a:rPr lang="en-US" altLang="zh-CN" sz="2800" dirty="0"/>
              <a:t> FYP, the purpose of which is not only to tackle the unfavorable factors of decreased demographic bonus, but also to catch up with the US in terms of per capital productivity.</a:t>
            </a:r>
          </a:p>
          <a:p>
            <a:pPr marL="0" indent="0">
              <a:buNone/>
            </a:pPr>
            <a:endParaRPr lang="zh-CN" altLang="en-US" dirty="0"/>
          </a:p>
        </p:txBody>
      </p:sp>
    </p:spTree>
    <p:extLst>
      <p:ext uri="{BB962C8B-B14F-4D97-AF65-F5344CB8AC3E}">
        <p14:creationId xmlns:p14="http://schemas.microsoft.com/office/powerpoint/2010/main" val="1759076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标题 1"/>
          <p:cNvSpPr>
            <a:spLocks noGrp="1"/>
          </p:cNvSpPr>
          <p:nvPr>
            <p:ph type="title"/>
          </p:nvPr>
        </p:nvSpPr>
        <p:spPr>
          <a:xfrm>
            <a:off x="2743200" y="228684"/>
            <a:ext cx="6248284" cy="1143000"/>
          </a:xfrm>
        </p:spPr>
        <p:txBody>
          <a:bodyPr/>
          <a:lstStyle/>
          <a:p>
            <a:r>
              <a:rPr lang="zh-CN" altLang="zh-CN" sz="2400" dirty="0"/>
              <a:t>中</a:t>
            </a:r>
            <a:r>
              <a:rPr lang="zh-CN" altLang="en-US" sz="2400" dirty="0"/>
              <a:t>欧</a:t>
            </a:r>
            <a:r>
              <a:rPr lang="zh-CN" altLang="zh-CN" sz="2400" dirty="0"/>
              <a:t>劳动生产率相对差距</a:t>
            </a:r>
            <a:r>
              <a:rPr lang="en-US" altLang="zh-CN" sz="2400" dirty="0"/>
              <a:t> </a:t>
            </a:r>
            <a:br>
              <a:rPr lang="en-US" altLang="zh-CN" sz="2400" dirty="0"/>
            </a:br>
            <a:r>
              <a:rPr lang="en-US" altLang="zh-CN" sz="2400" dirty="0"/>
              <a:t>Gap of per capital productivity between China and the EU</a:t>
            </a:r>
            <a:r>
              <a:rPr lang="zh-CN" altLang="zh-CN" sz="2400" dirty="0"/>
              <a:t>（</a:t>
            </a:r>
            <a:r>
              <a:rPr lang="en-US" altLang="zh-CN" sz="2400" dirty="0"/>
              <a:t>1991-2020</a:t>
            </a:r>
            <a:r>
              <a:rPr lang="zh-CN" altLang="zh-CN" sz="2400" dirty="0"/>
              <a:t>）</a:t>
            </a:r>
            <a:endParaRPr lang="zh-CN" altLang="en-US" sz="2400" dirty="0"/>
          </a:p>
        </p:txBody>
      </p:sp>
      <p:graphicFrame>
        <p:nvGraphicFramePr>
          <p:cNvPr id="4" name="内容占位符 3"/>
          <p:cNvGraphicFramePr>
            <a:graphicFrameLocks noGrp="1"/>
          </p:cNvGraphicFramePr>
          <p:nvPr>
            <p:ph idx="1"/>
            <p:extLst>
              <p:ext uri="{D42A27DB-BD31-4B8C-83A1-F6EECF244321}">
                <p14:modId xmlns:p14="http://schemas.microsoft.com/office/powerpoint/2010/main" val="2435730567"/>
              </p:ext>
            </p:extLst>
          </p:nvPr>
        </p:nvGraphicFramePr>
        <p:xfrm>
          <a:off x="381110" y="1371684"/>
          <a:ext cx="8457981" cy="4891040"/>
        </p:xfrm>
        <a:graphic>
          <a:graphicData uri="http://schemas.openxmlformats.org/drawingml/2006/table">
            <a:tbl>
              <a:tblPr firstRow="1" firstCol="1" bandRow="1">
                <a:tableStyleId>{5C22544A-7EE6-4342-B048-85BDC9FD1C3A}</a:tableStyleId>
              </a:tblPr>
              <a:tblGrid>
                <a:gridCol w="1208283">
                  <a:extLst>
                    <a:ext uri="{9D8B030D-6E8A-4147-A177-3AD203B41FA5}">
                      <a16:colId xmlns:a16="http://schemas.microsoft.com/office/drawing/2014/main" xmlns="" val="20000"/>
                    </a:ext>
                  </a:extLst>
                </a:gridCol>
                <a:gridCol w="1208283">
                  <a:extLst>
                    <a:ext uri="{9D8B030D-6E8A-4147-A177-3AD203B41FA5}">
                      <a16:colId xmlns:a16="http://schemas.microsoft.com/office/drawing/2014/main" xmlns="" val="20001"/>
                    </a:ext>
                  </a:extLst>
                </a:gridCol>
                <a:gridCol w="1208283">
                  <a:extLst>
                    <a:ext uri="{9D8B030D-6E8A-4147-A177-3AD203B41FA5}">
                      <a16:colId xmlns:a16="http://schemas.microsoft.com/office/drawing/2014/main" xmlns="" val="20002"/>
                    </a:ext>
                  </a:extLst>
                </a:gridCol>
                <a:gridCol w="1208283">
                  <a:extLst>
                    <a:ext uri="{9D8B030D-6E8A-4147-A177-3AD203B41FA5}">
                      <a16:colId xmlns:a16="http://schemas.microsoft.com/office/drawing/2014/main" xmlns="" val="20003"/>
                    </a:ext>
                  </a:extLst>
                </a:gridCol>
                <a:gridCol w="1208283">
                  <a:extLst>
                    <a:ext uri="{9D8B030D-6E8A-4147-A177-3AD203B41FA5}">
                      <a16:colId xmlns:a16="http://schemas.microsoft.com/office/drawing/2014/main" xmlns="" val="20004"/>
                    </a:ext>
                  </a:extLst>
                </a:gridCol>
                <a:gridCol w="1208283">
                  <a:extLst>
                    <a:ext uri="{9D8B030D-6E8A-4147-A177-3AD203B41FA5}">
                      <a16:colId xmlns:a16="http://schemas.microsoft.com/office/drawing/2014/main" xmlns="" val="20005"/>
                    </a:ext>
                  </a:extLst>
                </a:gridCol>
                <a:gridCol w="1208283">
                  <a:extLst>
                    <a:ext uri="{9D8B030D-6E8A-4147-A177-3AD203B41FA5}">
                      <a16:colId xmlns:a16="http://schemas.microsoft.com/office/drawing/2014/main" xmlns="" val="20006"/>
                    </a:ext>
                  </a:extLst>
                </a:gridCol>
              </a:tblGrid>
              <a:tr h="276100">
                <a:tc rowSpan="2">
                  <a:txBody>
                    <a:bodyPr/>
                    <a:lstStyle/>
                    <a:p>
                      <a:pPr algn="ctr">
                        <a:spcAft>
                          <a:spcPts val="0"/>
                        </a:spcAft>
                      </a:pPr>
                      <a:r>
                        <a:rPr lang="en-US" altLang="zh-CN" sz="1400" kern="0" dirty="0">
                          <a:solidFill>
                            <a:schemeClr val="tx1"/>
                          </a:solidFill>
                          <a:effectLst/>
                          <a:latin typeface="+mn-lt"/>
                          <a:ea typeface="+mn-ea"/>
                        </a:rPr>
                        <a:t>Year</a:t>
                      </a:r>
                      <a:endParaRPr lang="zh-CN" sz="14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spcAft>
                          <a:spcPts val="0"/>
                        </a:spcAft>
                      </a:pPr>
                      <a:r>
                        <a:rPr lang="en-US" altLang="zh-CN" sz="1400" kern="100" dirty="0">
                          <a:solidFill>
                            <a:schemeClr val="tx1"/>
                          </a:solidFill>
                          <a:effectLst/>
                          <a:latin typeface="+mn-lt"/>
                          <a:ea typeface="+mn-ea"/>
                        </a:rPr>
                        <a:t>China</a:t>
                      </a:r>
                      <a:endParaRPr lang="zh-CN" sz="14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CN" altLang="en-US"/>
                    </a:p>
                  </a:txBody>
                  <a:tcPr/>
                </a:tc>
                <a:tc gridSpan="2">
                  <a:txBody>
                    <a:bodyPr/>
                    <a:lstStyle/>
                    <a:p>
                      <a:pPr algn="ctr">
                        <a:spcAft>
                          <a:spcPts val="0"/>
                        </a:spcAft>
                      </a:pPr>
                      <a:r>
                        <a:rPr lang="en-US" altLang="zh-CN" sz="1400" kern="100" dirty="0">
                          <a:solidFill>
                            <a:schemeClr val="tx1"/>
                          </a:solidFill>
                          <a:effectLst/>
                          <a:latin typeface="+mn-lt"/>
                          <a:ea typeface="+mn-ea"/>
                        </a:rPr>
                        <a:t>EU</a:t>
                      </a:r>
                      <a:endParaRPr lang="zh-CN" sz="14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CN" altLang="en-US"/>
                    </a:p>
                  </a:txBody>
                  <a:tcPr/>
                </a:tc>
                <a:tc gridSpan="2">
                  <a:txBody>
                    <a:bodyPr/>
                    <a:lstStyle/>
                    <a:p>
                      <a:pPr algn="ctr">
                        <a:spcAft>
                          <a:spcPts val="0"/>
                        </a:spcAft>
                      </a:pPr>
                      <a:r>
                        <a:rPr lang="en-US" altLang="zh-CN" sz="1400" kern="0" dirty="0">
                          <a:solidFill>
                            <a:schemeClr val="tx1"/>
                          </a:solidFill>
                          <a:effectLst/>
                          <a:latin typeface="+mn-lt"/>
                          <a:ea typeface="+mn-ea"/>
                        </a:rPr>
                        <a:t>EU/China (Times)</a:t>
                      </a:r>
                      <a:endParaRPr lang="zh-CN" sz="14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CN" altLang="en-US"/>
                    </a:p>
                  </a:txBody>
                  <a:tcPr/>
                </a:tc>
                <a:extLst>
                  <a:ext uri="{0D108BD9-81ED-4DB2-BD59-A6C34878D82A}">
                    <a16:rowId xmlns:a16="http://schemas.microsoft.com/office/drawing/2014/main" xmlns="" val="10000"/>
                  </a:ext>
                </a:extLst>
              </a:tr>
              <a:tr h="947956">
                <a:tc vMerge="1">
                  <a:txBody>
                    <a:bodyPr/>
                    <a:lstStyle/>
                    <a:p>
                      <a:endParaRPr lang="zh-CN" altLang="en-US"/>
                    </a:p>
                  </a:txBody>
                  <a:tcPr/>
                </a:tc>
                <a:tc>
                  <a:txBody>
                    <a:bodyPr/>
                    <a:lstStyle/>
                    <a:p>
                      <a:pPr algn="ctr">
                        <a:spcAft>
                          <a:spcPts val="0"/>
                        </a:spcAft>
                      </a:pPr>
                      <a:r>
                        <a:rPr lang="en-US" sz="1600" kern="100" dirty="0">
                          <a:solidFill>
                            <a:schemeClr val="tx1"/>
                          </a:solidFill>
                          <a:effectLst/>
                          <a:latin typeface="+mn-lt"/>
                          <a:ea typeface="+mn-ea"/>
                        </a:rPr>
                        <a:t>PPP</a:t>
                      </a:r>
                      <a:endParaRPr lang="en-US" altLang="zh-CN" sz="1600" kern="100" dirty="0">
                        <a:solidFill>
                          <a:schemeClr val="tx1"/>
                        </a:solidFill>
                        <a:effectLst/>
                        <a:latin typeface="+mn-lt"/>
                        <a:ea typeface="+mn-ea"/>
                      </a:endParaRPr>
                    </a:p>
                    <a:p>
                      <a:pPr algn="ctr">
                        <a:spcAft>
                          <a:spcPts val="0"/>
                        </a:spcAft>
                      </a:pPr>
                      <a:r>
                        <a:rPr lang="zh-CN" sz="1600" kern="100" dirty="0">
                          <a:solidFill>
                            <a:schemeClr val="tx1"/>
                          </a:solidFill>
                          <a:effectLst/>
                          <a:latin typeface="+mn-lt"/>
                          <a:ea typeface="+mn-ea"/>
                        </a:rPr>
                        <a:t>（</a:t>
                      </a:r>
                      <a:r>
                        <a:rPr lang="en-US" sz="1600" kern="100" dirty="0">
                          <a:solidFill>
                            <a:schemeClr val="tx1"/>
                          </a:solidFill>
                          <a:effectLst/>
                          <a:latin typeface="+mn-lt"/>
                          <a:ea typeface="+mn-ea"/>
                        </a:rPr>
                        <a:t>2011 </a:t>
                      </a:r>
                      <a:r>
                        <a:rPr lang="en-US" altLang="zh-CN" sz="1600" kern="100" dirty="0">
                          <a:solidFill>
                            <a:schemeClr val="tx1"/>
                          </a:solidFill>
                          <a:effectLst/>
                          <a:latin typeface="+mn-lt"/>
                          <a:ea typeface="+mn-ea"/>
                        </a:rPr>
                        <a:t>dollar</a:t>
                      </a:r>
                      <a:r>
                        <a:rPr lang="zh-CN" sz="1600" kern="100" dirty="0">
                          <a:solidFill>
                            <a:schemeClr val="tx1"/>
                          </a:solidFill>
                          <a:effectLst/>
                          <a:latin typeface="+mn-lt"/>
                          <a:ea typeface="+mn-ea"/>
                        </a:rPr>
                        <a:t>）</a:t>
                      </a:r>
                      <a:endParaRPr lang="zh-CN" sz="16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zh-CN" sz="1600" kern="100" dirty="0">
                          <a:solidFill>
                            <a:schemeClr val="tx1"/>
                          </a:solidFill>
                          <a:effectLst/>
                          <a:latin typeface="+mn-lt"/>
                          <a:ea typeface="+mn-ea"/>
                        </a:rPr>
                        <a:t>Exchange</a:t>
                      </a:r>
                      <a:r>
                        <a:rPr lang="en-US" altLang="zh-CN" sz="1600" kern="100" baseline="0" dirty="0">
                          <a:solidFill>
                            <a:schemeClr val="tx1"/>
                          </a:solidFill>
                          <a:effectLst/>
                          <a:latin typeface="+mn-lt"/>
                          <a:ea typeface="+mn-ea"/>
                        </a:rPr>
                        <a:t> rate</a:t>
                      </a:r>
                      <a:endParaRPr lang="en-US" altLang="zh-CN" sz="1600" kern="100" dirty="0">
                        <a:solidFill>
                          <a:schemeClr val="tx1"/>
                        </a:solidFill>
                        <a:effectLst/>
                        <a:latin typeface="+mn-lt"/>
                        <a:ea typeface="+mn-ea"/>
                      </a:endParaRPr>
                    </a:p>
                    <a:p>
                      <a:pPr algn="ctr">
                        <a:spcAft>
                          <a:spcPts val="0"/>
                        </a:spcAft>
                      </a:pPr>
                      <a:r>
                        <a:rPr lang="zh-CN" sz="1600" kern="100" dirty="0">
                          <a:solidFill>
                            <a:schemeClr val="tx1"/>
                          </a:solidFill>
                          <a:effectLst/>
                          <a:latin typeface="+mn-lt"/>
                          <a:ea typeface="+mn-ea"/>
                        </a:rPr>
                        <a:t>（</a:t>
                      </a:r>
                      <a:r>
                        <a:rPr lang="en-US" sz="1600" kern="100" dirty="0">
                          <a:solidFill>
                            <a:schemeClr val="tx1"/>
                          </a:solidFill>
                          <a:effectLst/>
                          <a:latin typeface="+mn-lt"/>
                          <a:ea typeface="+mn-ea"/>
                        </a:rPr>
                        <a:t>2005</a:t>
                      </a:r>
                      <a:r>
                        <a:rPr lang="en-US" altLang="zh-CN" sz="1600" kern="100" dirty="0">
                          <a:solidFill>
                            <a:schemeClr val="tx1"/>
                          </a:solidFill>
                          <a:effectLst/>
                          <a:latin typeface="+mn-lt"/>
                          <a:ea typeface="+mn-ea"/>
                        </a:rPr>
                        <a:t> dollar</a:t>
                      </a:r>
                      <a:r>
                        <a:rPr lang="zh-CN" sz="1600" kern="100" dirty="0">
                          <a:solidFill>
                            <a:schemeClr val="tx1"/>
                          </a:solidFill>
                          <a:effectLst/>
                          <a:latin typeface="+mn-lt"/>
                          <a:ea typeface="+mn-ea"/>
                        </a:rPr>
                        <a:t>）</a:t>
                      </a:r>
                      <a:endParaRPr lang="zh-CN" sz="16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lt"/>
                          <a:ea typeface="+mn-ea"/>
                        </a:rPr>
                        <a:t>PPP</a:t>
                      </a:r>
                      <a:endParaRPr lang="en-US" altLang="zh-CN" sz="1600" kern="100" dirty="0">
                        <a:solidFill>
                          <a:schemeClr val="tx1"/>
                        </a:solidFill>
                        <a:effectLst/>
                        <a:latin typeface="+mn-lt"/>
                        <a:ea typeface="+mn-ea"/>
                      </a:endParaRPr>
                    </a:p>
                    <a:p>
                      <a:pPr algn="ctr">
                        <a:spcAft>
                          <a:spcPts val="0"/>
                        </a:spcAft>
                      </a:pPr>
                      <a:r>
                        <a:rPr lang="zh-CN" sz="1600" kern="100" dirty="0">
                          <a:solidFill>
                            <a:schemeClr val="tx1"/>
                          </a:solidFill>
                          <a:effectLst/>
                          <a:latin typeface="+mn-lt"/>
                          <a:ea typeface="+mn-ea"/>
                        </a:rPr>
                        <a:t>（</a:t>
                      </a:r>
                      <a:r>
                        <a:rPr lang="en-US" sz="1600" kern="100" dirty="0">
                          <a:solidFill>
                            <a:schemeClr val="tx1"/>
                          </a:solidFill>
                          <a:effectLst/>
                          <a:latin typeface="+mn-lt"/>
                          <a:ea typeface="+mn-ea"/>
                        </a:rPr>
                        <a:t>2011</a:t>
                      </a:r>
                      <a:r>
                        <a:rPr lang="en-US" altLang="zh-CN" sz="1600" kern="100" dirty="0">
                          <a:solidFill>
                            <a:schemeClr val="tx1"/>
                          </a:solidFill>
                          <a:effectLst/>
                          <a:latin typeface="+mn-lt"/>
                          <a:ea typeface="+mn-ea"/>
                        </a:rPr>
                        <a:t> dollar</a:t>
                      </a:r>
                      <a:r>
                        <a:rPr lang="zh-CN" sz="1600" kern="100" dirty="0">
                          <a:solidFill>
                            <a:schemeClr val="tx1"/>
                          </a:solidFill>
                          <a:effectLst/>
                          <a:latin typeface="+mn-lt"/>
                          <a:ea typeface="+mn-ea"/>
                        </a:rPr>
                        <a:t>）</a:t>
                      </a:r>
                      <a:endParaRPr lang="zh-CN" sz="16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zh-CN" sz="1600" kern="100" dirty="0">
                          <a:solidFill>
                            <a:schemeClr val="tx1"/>
                          </a:solidFill>
                          <a:effectLst/>
                          <a:latin typeface="+mn-lt"/>
                          <a:ea typeface="+mn-ea"/>
                        </a:rPr>
                        <a:t>Exchange rate</a:t>
                      </a:r>
                    </a:p>
                    <a:p>
                      <a:pPr algn="ctr">
                        <a:spcAft>
                          <a:spcPts val="0"/>
                        </a:spcAft>
                      </a:pPr>
                      <a:r>
                        <a:rPr lang="zh-CN" sz="1600" kern="100" dirty="0">
                          <a:solidFill>
                            <a:schemeClr val="tx1"/>
                          </a:solidFill>
                          <a:effectLst/>
                          <a:latin typeface="+mn-lt"/>
                          <a:ea typeface="+mn-ea"/>
                        </a:rPr>
                        <a:t>（</a:t>
                      </a:r>
                      <a:r>
                        <a:rPr lang="en-US" sz="1600" kern="100" dirty="0">
                          <a:solidFill>
                            <a:schemeClr val="tx1"/>
                          </a:solidFill>
                          <a:effectLst/>
                          <a:latin typeface="+mn-lt"/>
                          <a:ea typeface="+mn-ea"/>
                        </a:rPr>
                        <a:t>2005</a:t>
                      </a:r>
                      <a:r>
                        <a:rPr lang="en-US" altLang="zh-CN" sz="1600" kern="100" dirty="0">
                          <a:solidFill>
                            <a:schemeClr val="tx1"/>
                          </a:solidFill>
                          <a:effectLst/>
                          <a:latin typeface="+mn-lt"/>
                          <a:ea typeface="+mn-ea"/>
                        </a:rPr>
                        <a:t> dollar</a:t>
                      </a:r>
                      <a:r>
                        <a:rPr lang="zh-CN" sz="1600" kern="100" dirty="0">
                          <a:solidFill>
                            <a:schemeClr val="tx1"/>
                          </a:solidFill>
                          <a:effectLst/>
                          <a:latin typeface="+mn-lt"/>
                          <a:ea typeface="+mn-ea"/>
                        </a:rPr>
                        <a:t>）</a:t>
                      </a:r>
                      <a:endParaRPr lang="zh-CN" sz="16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0" dirty="0">
                          <a:solidFill>
                            <a:schemeClr val="tx1"/>
                          </a:solidFill>
                          <a:effectLst/>
                          <a:latin typeface="+mn-lt"/>
                          <a:ea typeface="+mn-ea"/>
                        </a:rPr>
                        <a:t>PPP</a:t>
                      </a:r>
                      <a:endParaRPr lang="en-US" altLang="zh-CN" sz="1600" kern="0" dirty="0">
                        <a:solidFill>
                          <a:schemeClr val="tx1"/>
                        </a:solidFill>
                        <a:effectLst/>
                        <a:latin typeface="+mn-lt"/>
                        <a:ea typeface="+mn-ea"/>
                      </a:endParaRPr>
                    </a:p>
                    <a:p>
                      <a:pPr algn="ctr">
                        <a:spcAft>
                          <a:spcPts val="0"/>
                        </a:spcAft>
                      </a:pPr>
                      <a:r>
                        <a:rPr lang="zh-CN" sz="1600" kern="0" dirty="0">
                          <a:solidFill>
                            <a:schemeClr val="tx1"/>
                          </a:solidFill>
                          <a:effectLst/>
                          <a:latin typeface="+mn-lt"/>
                          <a:ea typeface="+mn-ea"/>
                        </a:rPr>
                        <a:t>（</a:t>
                      </a:r>
                      <a:r>
                        <a:rPr lang="en-US" sz="1600" kern="0" dirty="0">
                          <a:solidFill>
                            <a:schemeClr val="tx1"/>
                          </a:solidFill>
                          <a:effectLst/>
                          <a:latin typeface="+mn-lt"/>
                          <a:ea typeface="+mn-ea"/>
                        </a:rPr>
                        <a:t>2011</a:t>
                      </a:r>
                      <a:r>
                        <a:rPr lang="en-US" altLang="zh-CN" sz="1600" kern="0" dirty="0">
                          <a:solidFill>
                            <a:schemeClr val="tx1"/>
                          </a:solidFill>
                          <a:effectLst/>
                          <a:latin typeface="+mn-lt"/>
                          <a:ea typeface="+mn-ea"/>
                        </a:rPr>
                        <a:t> dollar</a:t>
                      </a:r>
                      <a:r>
                        <a:rPr lang="zh-CN" sz="1600" kern="0" dirty="0">
                          <a:solidFill>
                            <a:schemeClr val="tx1"/>
                          </a:solidFill>
                          <a:effectLst/>
                          <a:latin typeface="+mn-lt"/>
                          <a:ea typeface="+mn-ea"/>
                        </a:rPr>
                        <a:t>）</a:t>
                      </a:r>
                      <a:endParaRPr lang="zh-CN" sz="16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zh-CN" sz="1600" kern="0" dirty="0">
                          <a:solidFill>
                            <a:schemeClr val="tx1"/>
                          </a:solidFill>
                          <a:effectLst/>
                          <a:latin typeface="+mn-lt"/>
                          <a:ea typeface="+mn-ea"/>
                        </a:rPr>
                        <a:t>Exchange rate</a:t>
                      </a:r>
                    </a:p>
                    <a:p>
                      <a:pPr algn="ctr">
                        <a:spcAft>
                          <a:spcPts val="0"/>
                        </a:spcAft>
                      </a:pPr>
                      <a:r>
                        <a:rPr lang="zh-CN" sz="1600" kern="0" dirty="0">
                          <a:solidFill>
                            <a:schemeClr val="tx1"/>
                          </a:solidFill>
                          <a:effectLst/>
                          <a:latin typeface="+mn-lt"/>
                          <a:ea typeface="+mn-ea"/>
                        </a:rPr>
                        <a:t>（</a:t>
                      </a:r>
                      <a:r>
                        <a:rPr lang="en-US" sz="1600" kern="0" dirty="0">
                          <a:solidFill>
                            <a:schemeClr val="tx1"/>
                          </a:solidFill>
                          <a:effectLst/>
                          <a:latin typeface="+mn-lt"/>
                          <a:ea typeface="+mn-ea"/>
                        </a:rPr>
                        <a:t>2005</a:t>
                      </a:r>
                      <a:r>
                        <a:rPr lang="en-US" altLang="zh-CN" sz="1600" kern="0" dirty="0">
                          <a:solidFill>
                            <a:schemeClr val="tx1"/>
                          </a:solidFill>
                          <a:effectLst/>
                          <a:latin typeface="+mn-lt"/>
                          <a:ea typeface="+mn-ea"/>
                        </a:rPr>
                        <a:t> dollar</a:t>
                      </a:r>
                      <a:r>
                        <a:rPr lang="zh-CN" sz="1600" kern="0" dirty="0">
                          <a:solidFill>
                            <a:schemeClr val="tx1"/>
                          </a:solidFill>
                          <a:effectLst/>
                          <a:latin typeface="+mn-lt"/>
                          <a:ea typeface="+mn-ea"/>
                        </a:rPr>
                        <a:t>）</a:t>
                      </a:r>
                      <a:endParaRPr lang="zh-CN" sz="16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r h="276100">
                <a:tc>
                  <a:txBody>
                    <a:bodyPr/>
                    <a:lstStyle/>
                    <a:p>
                      <a:pPr algn="ctr">
                        <a:spcAft>
                          <a:spcPts val="0"/>
                        </a:spcAft>
                      </a:pPr>
                      <a:r>
                        <a:rPr lang="en-US" sz="1400" kern="0">
                          <a:solidFill>
                            <a:schemeClr val="tx1"/>
                          </a:solidFill>
                          <a:effectLst/>
                          <a:latin typeface="+mn-lt"/>
                          <a:ea typeface="+mn-ea"/>
                        </a:rPr>
                        <a:t>1991</a:t>
                      </a:r>
                      <a:endParaRPr lang="zh-CN" sz="1400" kern="10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2 989.98</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917.7</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dirty="0">
                          <a:solidFill>
                            <a:schemeClr val="tx1"/>
                          </a:solidFill>
                          <a:effectLst/>
                          <a:latin typeface="+mn-ea"/>
                          <a:ea typeface="+mn-ea"/>
                          <a:cs typeface="+mn-cs"/>
                        </a:rPr>
                        <a:t>59352.1</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cs-CZ" sz="1600" kern="100" dirty="0">
                          <a:solidFill>
                            <a:schemeClr val="tx1"/>
                          </a:solidFill>
                          <a:effectLst/>
                          <a:latin typeface="+mn-ea"/>
                          <a:ea typeface="+mn-ea"/>
                          <a:cs typeface="+mn-cs"/>
                        </a:rPr>
                        <a:t>52223.5</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dirty="0">
                          <a:solidFill>
                            <a:schemeClr val="tx1"/>
                          </a:solidFill>
                          <a:effectLst/>
                          <a:latin typeface="+mn-ea"/>
                          <a:ea typeface="+mn-ea"/>
                          <a:cs typeface="+mn-cs"/>
                        </a:rPr>
                        <a:t>19.85</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dirty="0">
                          <a:solidFill>
                            <a:schemeClr val="tx1"/>
                          </a:solidFill>
                          <a:effectLst/>
                          <a:latin typeface="+mn-ea"/>
                          <a:ea typeface="+mn-ea"/>
                          <a:cs typeface="+mn-cs"/>
                        </a:rPr>
                        <a:t>56.91</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276100">
                <a:tc>
                  <a:txBody>
                    <a:bodyPr/>
                    <a:lstStyle/>
                    <a:p>
                      <a:pPr algn="ctr">
                        <a:spcAft>
                          <a:spcPts val="0"/>
                        </a:spcAft>
                      </a:pPr>
                      <a:r>
                        <a:rPr lang="en-US" sz="1400" kern="0">
                          <a:solidFill>
                            <a:schemeClr val="tx1"/>
                          </a:solidFill>
                          <a:effectLst/>
                          <a:latin typeface="+mn-lt"/>
                          <a:ea typeface="+mn-ea"/>
                        </a:rPr>
                        <a:t>1995</a:t>
                      </a:r>
                      <a:endParaRPr lang="zh-CN" sz="1400" kern="10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4 597.08</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1 410.6</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is-IS" sz="1600" kern="100" dirty="0">
                          <a:solidFill>
                            <a:schemeClr val="tx1"/>
                          </a:solidFill>
                          <a:effectLst/>
                          <a:latin typeface="+mn-ea"/>
                          <a:ea typeface="+mn-ea"/>
                          <a:cs typeface="+mn-cs"/>
                        </a:rPr>
                        <a:t>64245.7</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dirty="0">
                          <a:solidFill>
                            <a:schemeClr val="tx1"/>
                          </a:solidFill>
                          <a:effectLst/>
                          <a:latin typeface="+mn-ea"/>
                          <a:ea typeface="+mn-ea"/>
                          <a:cs typeface="+mn-cs"/>
                        </a:rPr>
                        <a:t>56714.3</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dirty="0">
                          <a:solidFill>
                            <a:schemeClr val="tx1"/>
                          </a:solidFill>
                          <a:effectLst/>
                          <a:latin typeface="+mn-ea"/>
                          <a:ea typeface="+mn-ea"/>
                          <a:cs typeface="+mn-cs"/>
                        </a:rPr>
                        <a:t>13.98</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nb-NO" sz="1600" kern="100" dirty="0">
                          <a:solidFill>
                            <a:schemeClr val="tx1"/>
                          </a:solidFill>
                          <a:effectLst/>
                          <a:latin typeface="+mn-ea"/>
                          <a:ea typeface="+mn-ea"/>
                          <a:cs typeface="+mn-cs"/>
                        </a:rPr>
                        <a:t>40.21</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r h="276100">
                <a:tc>
                  <a:txBody>
                    <a:bodyPr/>
                    <a:lstStyle/>
                    <a:p>
                      <a:pPr algn="ctr">
                        <a:spcAft>
                          <a:spcPts val="0"/>
                        </a:spcAft>
                      </a:pPr>
                      <a:r>
                        <a:rPr lang="en-US" sz="1400" kern="0">
                          <a:solidFill>
                            <a:schemeClr val="tx1"/>
                          </a:solidFill>
                          <a:effectLst/>
                          <a:latin typeface="+mn-lt"/>
                          <a:ea typeface="+mn-ea"/>
                        </a:rPr>
                        <a:t>2000</a:t>
                      </a:r>
                      <a:endParaRPr lang="zh-CN" sz="1400" kern="10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6 593.13</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2 017.7</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is-IS" sz="1600" kern="100" dirty="0">
                          <a:solidFill>
                            <a:schemeClr val="tx1"/>
                          </a:solidFill>
                          <a:effectLst/>
                          <a:latin typeface="+mn-ea"/>
                          <a:ea typeface="+mn-ea"/>
                          <a:cs typeface="+mn-cs"/>
                        </a:rPr>
                        <a:t>71006.0</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is-IS" sz="1600" kern="100" dirty="0">
                          <a:solidFill>
                            <a:schemeClr val="tx1"/>
                          </a:solidFill>
                          <a:effectLst/>
                          <a:latin typeface="+mn-ea"/>
                          <a:ea typeface="+mn-ea"/>
                          <a:cs typeface="+mn-cs"/>
                        </a:rPr>
                        <a:t>62734.0</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uk-UA" sz="1600" kern="100" dirty="0">
                          <a:solidFill>
                            <a:schemeClr val="tx1"/>
                          </a:solidFill>
                          <a:effectLst/>
                          <a:latin typeface="+mn-ea"/>
                          <a:ea typeface="+mn-ea"/>
                          <a:cs typeface="+mn-cs"/>
                        </a:rPr>
                        <a:t>10.77</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dirty="0">
                          <a:solidFill>
                            <a:schemeClr val="tx1"/>
                          </a:solidFill>
                          <a:effectLst/>
                          <a:latin typeface="+mn-ea"/>
                          <a:ea typeface="+mn-ea"/>
                          <a:cs typeface="+mn-cs"/>
                        </a:rPr>
                        <a:t>31.09</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276100">
                <a:tc>
                  <a:txBody>
                    <a:bodyPr/>
                    <a:lstStyle/>
                    <a:p>
                      <a:pPr algn="ctr">
                        <a:spcAft>
                          <a:spcPts val="0"/>
                        </a:spcAft>
                      </a:pPr>
                      <a:r>
                        <a:rPr lang="en-US" sz="1400" kern="0">
                          <a:solidFill>
                            <a:schemeClr val="tx1"/>
                          </a:solidFill>
                          <a:effectLst/>
                          <a:latin typeface="+mn-lt"/>
                          <a:ea typeface="+mn-ea"/>
                        </a:rPr>
                        <a:t>2005</a:t>
                      </a:r>
                      <a:endParaRPr lang="zh-CN" sz="1400" kern="10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a:solidFill>
                            <a:schemeClr val="tx1"/>
                          </a:solidFill>
                          <a:effectLst/>
                          <a:latin typeface="+mn-ea"/>
                          <a:ea typeface="+mn-ea"/>
                        </a:rPr>
                        <a:t>10 067.03</a:t>
                      </a:r>
                      <a:endParaRPr lang="zh-CN" sz="1600" kern="10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3 088.1</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a:solidFill>
                            <a:schemeClr val="tx1"/>
                          </a:solidFill>
                          <a:effectLst/>
                          <a:latin typeface="+mn-ea"/>
                          <a:ea typeface="+mn-ea"/>
                          <a:cs typeface="+mn-cs"/>
                        </a:rPr>
                        <a:t>75988.2</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dirty="0">
                          <a:solidFill>
                            <a:schemeClr val="tx1"/>
                          </a:solidFill>
                          <a:effectLst/>
                          <a:latin typeface="+mn-ea"/>
                          <a:ea typeface="+mn-ea"/>
                          <a:cs typeface="+mn-cs"/>
                        </a:rPr>
                        <a:t>66699.0</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nb-NO" sz="1600" kern="100" dirty="0">
                          <a:solidFill>
                            <a:schemeClr val="tx1"/>
                          </a:solidFill>
                          <a:effectLst/>
                          <a:latin typeface="+mn-ea"/>
                          <a:ea typeface="+mn-ea"/>
                          <a:cs typeface="+mn-cs"/>
                        </a:rPr>
                        <a:t>7.55</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nb-NO" sz="1600" kern="100" dirty="0">
                          <a:solidFill>
                            <a:schemeClr val="tx1"/>
                          </a:solidFill>
                          <a:effectLst/>
                          <a:latin typeface="+mn-ea"/>
                          <a:ea typeface="+mn-ea"/>
                          <a:cs typeface="+mn-cs"/>
                        </a:rPr>
                        <a:t>21.60</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276100">
                <a:tc>
                  <a:txBody>
                    <a:bodyPr/>
                    <a:lstStyle/>
                    <a:p>
                      <a:pPr algn="ctr">
                        <a:spcAft>
                          <a:spcPts val="0"/>
                        </a:spcAft>
                      </a:pPr>
                      <a:r>
                        <a:rPr lang="en-US" sz="1400" kern="0">
                          <a:solidFill>
                            <a:schemeClr val="tx1"/>
                          </a:solidFill>
                          <a:effectLst/>
                          <a:latin typeface="+mn-lt"/>
                          <a:ea typeface="+mn-ea"/>
                        </a:rPr>
                        <a:t>2010</a:t>
                      </a:r>
                      <a:endParaRPr lang="zh-CN" sz="1400" kern="10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16 754.99</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5 146.2</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nb-NO" sz="1600" kern="100" dirty="0">
                          <a:solidFill>
                            <a:schemeClr val="tx1"/>
                          </a:solidFill>
                          <a:effectLst/>
                          <a:latin typeface="+mn-ea"/>
                          <a:ea typeface="+mn-ea"/>
                          <a:cs typeface="+mn-cs"/>
                        </a:rPr>
                        <a:t>78150.8</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dirty="0">
                          <a:solidFill>
                            <a:schemeClr val="tx1"/>
                          </a:solidFill>
                          <a:effectLst/>
                          <a:latin typeface="+mn-ea"/>
                          <a:ea typeface="+mn-ea"/>
                          <a:cs typeface="+mn-cs"/>
                        </a:rPr>
                        <a:t>68265.0</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dirty="0">
                          <a:solidFill>
                            <a:schemeClr val="tx1"/>
                          </a:solidFill>
                          <a:effectLst/>
                          <a:latin typeface="+mn-ea"/>
                          <a:ea typeface="+mn-ea"/>
                          <a:cs typeface="+mn-cs"/>
                        </a:rPr>
                        <a:t>4.66</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dirty="0">
                          <a:solidFill>
                            <a:schemeClr val="tx1"/>
                          </a:solidFill>
                          <a:effectLst/>
                          <a:latin typeface="+mn-ea"/>
                          <a:ea typeface="+mn-ea"/>
                          <a:cs typeface="+mn-cs"/>
                        </a:rPr>
                        <a:t>13.27</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276100">
                <a:tc>
                  <a:txBody>
                    <a:bodyPr/>
                    <a:lstStyle/>
                    <a:p>
                      <a:pPr algn="ctr">
                        <a:spcAft>
                          <a:spcPts val="0"/>
                        </a:spcAft>
                      </a:pPr>
                      <a:r>
                        <a:rPr lang="en-US" sz="1400" kern="0">
                          <a:solidFill>
                            <a:schemeClr val="tx1"/>
                          </a:solidFill>
                          <a:effectLst/>
                          <a:latin typeface="+mn-lt"/>
                          <a:ea typeface="+mn-ea"/>
                        </a:rPr>
                        <a:t>2015</a:t>
                      </a:r>
                      <a:endParaRPr lang="zh-CN" sz="1400" kern="10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23 865.52</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7 318.4</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is-IS" sz="1600" kern="100" dirty="0">
                          <a:solidFill>
                            <a:schemeClr val="tx1"/>
                          </a:solidFill>
                          <a:effectLst/>
                          <a:latin typeface="+mn-ea"/>
                          <a:ea typeface="+mn-ea"/>
                          <a:cs typeface="+mn-cs"/>
                        </a:rPr>
                        <a:t>80793.3</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nb-NO" sz="1600" kern="100" dirty="0">
                          <a:solidFill>
                            <a:schemeClr val="tx1"/>
                          </a:solidFill>
                          <a:effectLst/>
                          <a:latin typeface="+mn-ea"/>
                          <a:ea typeface="+mn-ea"/>
                          <a:cs typeface="+mn-cs"/>
                        </a:rPr>
                        <a:t>70447.7</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uk-UA" sz="1600" kern="100" dirty="0">
                          <a:solidFill>
                            <a:schemeClr val="tx1"/>
                          </a:solidFill>
                          <a:effectLst/>
                          <a:latin typeface="+mn-ea"/>
                          <a:ea typeface="+mn-ea"/>
                          <a:cs typeface="+mn-cs"/>
                        </a:rPr>
                        <a:t>3.39</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hr-HR" sz="1600" kern="100" dirty="0">
                          <a:solidFill>
                            <a:schemeClr val="tx1"/>
                          </a:solidFill>
                          <a:effectLst/>
                          <a:latin typeface="+mn-ea"/>
                          <a:ea typeface="+mn-ea"/>
                          <a:cs typeface="+mn-cs"/>
                        </a:rPr>
                        <a:t>9.63</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276100">
                <a:tc>
                  <a:txBody>
                    <a:bodyPr/>
                    <a:lstStyle/>
                    <a:p>
                      <a:pPr algn="ctr">
                        <a:spcAft>
                          <a:spcPts val="0"/>
                        </a:spcAft>
                      </a:pPr>
                      <a:r>
                        <a:rPr lang="en-US" sz="1400" kern="0" dirty="0">
                          <a:solidFill>
                            <a:srgbClr val="FF0000"/>
                          </a:solidFill>
                          <a:effectLst/>
                          <a:latin typeface="+mn-lt"/>
                          <a:ea typeface="+mn-ea"/>
                        </a:rPr>
                        <a:t>2020</a:t>
                      </a:r>
                      <a:endParaRPr lang="zh-CN" sz="1400" kern="100" dirty="0">
                        <a:solidFill>
                          <a:srgbClr val="FF0000"/>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rgbClr val="FF0000"/>
                          </a:solidFill>
                          <a:effectLst/>
                          <a:latin typeface="+mn-ea"/>
                          <a:ea typeface="+mn-ea"/>
                        </a:rPr>
                        <a:t>32851.6</a:t>
                      </a:r>
                      <a:endParaRPr lang="zh-CN" sz="1600" kern="100" dirty="0">
                        <a:solidFill>
                          <a:srgbClr val="FF0000"/>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rgbClr val="FF0000"/>
                          </a:solidFill>
                          <a:effectLst/>
                          <a:latin typeface="+mn-ea"/>
                          <a:ea typeface="+mn-ea"/>
                        </a:rPr>
                        <a:t>10074.0</a:t>
                      </a:r>
                      <a:endParaRPr lang="zh-CN" sz="1600" kern="100" dirty="0">
                        <a:solidFill>
                          <a:srgbClr val="FF0000"/>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is-IS" sz="1600" kern="100" dirty="0">
                          <a:solidFill>
                            <a:srgbClr val="FF0000"/>
                          </a:solidFill>
                          <a:effectLst/>
                          <a:latin typeface="+mn-ea"/>
                          <a:ea typeface="+mn-ea"/>
                          <a:cs typeface="+mn-cs"/>
                        </a:rPr>
                        <a:t>84328</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en-US" sz="1600" kern="100" dirty="0">
                          <a:solidFill>
                            <a:srgbClr val="FF0000"/>
                          </a:solidFill>
                          <a:effectLst/>
                          <a:latin typeface="+mn-ea"/>
                          <a:ea typeface="+mn-ea"/>
                          <a:cs typeface="+mn-cs"/>
                        </a:rPr>
                        <a:t>75333</a:t>
                      </a:r>
                      <a:endParaRPr lang="hr-HR" sz="1600" kern="100" dirty="0">
                        <a:solidFill>
                          <a:srgbClr val="FF0000"/>
                        </a:solidFill>
                        <a:effectLst/>
                        <a:latin typeface="+mn-ea"/>
                        <a:ea typeface="+mn-ea"/>
                        <a:cs typeface="+mn-cs"/>
                      </a:endParaRP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en-US" sz="1600" kern="100" dirty="0">
                          <a:solidFill>
                            <a:srgbClr val="FF0000"/>
                          </a:solidFill>
                          <a:effectLst/>
                          <a:latin typeface="+mn-ea"/>
                          <a:ea typeface="+mn-ea"/>
                          <a:cs typeface="+mn-cs"/>
                        </a:rPr>
                        <a:t>2.57</a:t>
                      </a:r>
                      <a:endParaRPr lang="hr-HR" sz="1600" kern="100" dirty="0">
                        <a:solidFill>
                          <a:srgbClr val="FF0000"/>
                        </a:solidFill>
                        <a:effectLst/>
                        <a:latin typeface="+mn-ea"/>
                        <a:ea typeface="+mn-ea"/>
                        <a:cs typeface="+mn-cs"/>
                      </a:endParaRP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spcAft>
                          <a:spcPts val="0"/>
                        </a:spcAft>
                      </a:pPr>
                      <a:r>
                        <a:rPr lang="nb-NO" sz="1600" kern="100" dirty="0">
                          <a:solidFill>
                            <a:srgbClr val="FF0000"/>
                          </a:solidFill>
                          <a:effectLst/>
                          <a:latin typeface="+mn-ea"/>
                          <a:ea typeface="+mn-ea"/>
                          <a:cs typeface="+mn-cs"/>
                        </a:rPr>
                        <a:t>7.48</a:t>
                      </a:r>
                    </a:p>
                  </a:txBody>
                  <a:tcPr marL="12700" marR="12700" marT="127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r h="829462">
                <a:tc>
                  <a:txBody>
                    <a:bodyPr/>
                    <a:lstStyle/>
                    <a:p>
                      <a:pPr algn="ctr">
                        <a:spcAft>
                          <a:spcPts val="0"/>
                        </a:spcAft>
                      </a:pPr>
                      <a:r>
                        <a:rPr lang="en-US" sz="1400" kern="0" dirty="0">
                          <a:solidFill>
                            <a:schemeClr val="tx1"/>
                          </a:solidFill>
                          <a:effectLst/>
                          <a:latin typeface="+mn-lt"/>
                          <a:ea typeface="+mn-ea"/>
                        </a:rPr>
                        <a:t>1991-2000 </a:t>
                      </a:r>
                      <a:r>
                        <a:rPr lang="en-US" altLang="zh-CN" sz="1400" kern="0" dirty="0">
                          <a:solidFill>
                            <a:schemeClr val="tx1"/>
                          </a:solidFill>
                          <a:effectLst/>
                          <a:latin typeface="+mn-lt"/>
                          <a:ea typeface="+mn-ea"/>
                        </a:rPr>
                        <a:t>average increase rate</a:t>
                      </a:r>
                      <a:r>
                        <a:rPr lang="zh-CN" sz="1400" kern="0" dirty="0">
                          <a:solidFill>
                            <a:schemeClr val="tx1"/>
                          </a:solidFill>
                          <a:effectLst/>
                          <a:latin typeface="+mn-lt"/>
                          <a:ea typeface="+mn-ea"/>
                        </a:rPr>
                        <a:t>（</a:t>
                      </a:r>
                      <a:r>
                        <a:rPr lang="en-US" sz="1400" kern="0" dirty="0">
                          <a:solidFill>
                            <a:schemeClr val="tx1"/>
                          </a:solidFill>
                          <a:effectLst/>
                          <a:latin typeface="+mn-lt"/>
                          <a:ea typeface="+mn-ea"/>
                        </a:rPr>
                        <a:t>%</a:t>
                      </a:r>
                      <a:r>
                        <a:rPr lang="zh-CN" sz="1400" kern="0" dirty="0">
                          <a:solidFill>
                            <a:schemeClr val="tx1"/>
                          </a:solidFill>
                          <a:effectLst/>
                          <a:latin typeface="+mn-lt"/>
                          <a:ea typeface="+mn-ea"/>
                        </a:rPr>
                        <a:t>）</a:t>
                      </a:r>
                      <a:endParaRPr lang="zh-CN" sz="14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9.18</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9.15</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sz="1600" kern="100" dirty="0">
                          <a:solidFill>
                            <a:schemeClr val="tx1"/>
                          </a:solidFill>
                          <a:effectLst/>
                          <a:latin typeface="+mn-ea"/>
                          <a:ea typeface="+mn-ea"/>
                          <a:cs typeface="+mn-cs"/>
                        </a:rPr>
                        <a:t>2.01</a:t>
                      </a:r>
                      <a:endParaRPr lang="zh-CN" altLang="en-US" sz="1600" kern="100" dirty="0">
                        <a:solidFill>
                          <a:schemeClr val="tx1"/>
                        </a:solidFill>
                        <a:effectLst/>
                        <a:latin typeface="+mn-ea"/>
                        <a:ea typeface="+mn-ea"/>
                        <a:cs typeface="+mn-cs"/>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sz="1600" kern="100" dirty="0">
                          <a:solidFill>
                            <a:schemeClr val="tx1"/>
                          </a:solidFill>
                          <a:effectLst/>
                          <a:latin typeface="+mn-ea"/>
                          <a:ea typeface="+mn-ea"/>
                          <a:cs typeface="+mn-cs"/>
                        </a:rPr>
                        <a:t>2.06</a:t>
                      </a:r>
                      <a:endParaRPr lang="zh-CN" altLang="en-US" sz="1600" kern="100" dirty="0">
                        <a:solidFill>
                          <a:schemeClr val="tx1"/>
                        </a:solidFill>
                        <a:effectLst/>
                        <a:latin typeface="+mn-ea"/>
                        <a:ea typeface="+mn-ea"/>
                        <a:cs typeface="+mn-cs"/>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hr-HR" sz="1600" kern="100" dirty="0">
                          <a:solidFill>
                            <a:schemeClr val="tx1"/>
                          </a:solidFill>
                          <a:effectLst/>
                          <a:latin typeface="+mn-ea"/>
                          <a:ea typeface="+mn-ea"/>
                          <a:cs typeface="+mn-cs"/>
                        </a:rPr>
                        <a:t>-6.57</a:t>
                      </a:r>
                    </a:p>
                  </a:txBody>
                  <a:tcPr marL="12700" marR="12700" marT="127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hr-HR" sz="1600" kern="100" dirty="0">
                          <a:solidFill>
                            <a:schemeClr val="tx1"/>
                          </a:solidFill>
                          <a:effectLst/>
                          <a:latin typeface="+mn-ea"/>
                          <a:ea typeface="+mn-ea"/>
                          <a:cs typeface="+mn-cs"/>
                        </a:rPr>
                        <a:t>-6.50</a:t>
                      </a:r>
                    </a:p>
                  </a:txBody>
                  <a:tcPr marL="12700" marR="12700" marT="127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9"/>
                  </a:ext>
                </a:extLst>
              </a:tr>
              <a:tr h="829462">
                <a:tc>
                  <a:txBody>
                    <a:bodyPr/>
                    <a:lstStyle/>
                    <a:p>
                      <a:pPr algn="ctr">
                        <a:spcAft>
                          <a:spcPts val="0"/>
                        </a:spcAft>
                      </a:pPr>
                      <a:r>
                        <a:rPr lang="en-US" sz="1400" kern="0" dirty="0">
                          <a:solidFill>
                            <a:schemeClr val="tx1"/>
                          </a:solidFill>
                          <a:effectLst/>
                          <a:latin typeface="+mn-lt"/>
                          <a:ea typeface="+mn-ea"/>
                        </a:rPr>
                        <a:t>2000-2015 </a:t>
                      </a:r>
                      <a:r>
                        <a:rPr lang="en-US" altLang="zh-CN" sz="1400" kern="0" dirty="0">
                          <a:solidFill>
                            <a:schemeClr val="tx1"/>
                          </a:solidFill>
                          <a:effectLst/>
                          <a:latin typeface="+mn-lt"/>
                          <a:ea typeface="+mn-ea"/>
                        </a:rPr>
                        <a:t>average increase rate</a:t>
                      </a:r>
                      <a:r>
                        <a:rPr lang="zh-CN" sz="1400" kern="0" dirty="0">
                          <a:solidFill>
                            <a:schemeClr val="tx1"/>
                          </a:solidFill>
                          <a:effectLst/>
                          <a:latin typeface="+mn-lt"/>
                          <a:ea typeface="+mn-ea"/>
                        </a:rPr>
                        <a:t>（</a:t>
                      </a:r>
                      <a:r>
                        <a:rPr lang="en-US" sz="1400" kern="0" dirty="0">
                          <a:solidFill>
                            <a:schemeClr val="tx1"/>
                          </a:solidFill>
                          <a:effectLst/>
                          <a:latin typeface="+mn-lt"/>
                          <a:ea typeface="+mn-ea"/>
                        </a:rPr>
                        <a:t>%</a:t>
                      </a:r>
                      <a:r>
                        <a:rPr lang="zh-CN" sz="1400" kern="0" dirty="0">
                          <a:solidFill>
                            <a:schemeClr val="tx1"/>
                          </a:solidFill>
                          <a:effectLst/>
                          <a:latin typeface="+mn-lt"/>
                          <a:ea typeface="+mn-ea"/>
                        </a:rPr>
                        <a:t>）</a:t>
                      </a:r>
                      <a:endParaRPr lang="zh-CN" sz="1400" kern="100" dirty="0">
                        <a:solidFill>
                          <a:schemeClr val="tx1"/>
                        </a:solidFill>
                        <a:effectLst/>
                        <a:latin typeface="+mn-lt"/>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8.95</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600" kern="100" dirty="0">
                          <a:solidFill>
                            <a:schemeClr val="tx1"/>
                          </a:solidFill>
                          <a:effectLst/>
                          <a:latin typeface="+mn-ea"/>
                          <a:ea typeface="+mn-ea"/>
                        </a:rPr>
                        <a:t>8.97</a:t>
                      </a:r>
                      <a:endParaRPr lang="zh-CN" sz="1600" kern="100" dirty="0">
                        <a:solidFill>
                          <a:schemeClr val="tx1"/>
                        </a:solidFill>
                        <a:effectLst/>
                        <a:latin typeface="+mn-ea"/>
                        <a:ea typeface="+mn-ea"/>
                        <a:cs typeface="Times New Roman" panose="02020603050405020304" pitchFamily="18" charset="0"/>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sz="1600" kern="100" dirty="0">
                          <a:solidFill>
                            <a:schemeClr val="tx1"/>
                          </a:solidFill>
                          <a:effectLst/>
                          <a:latin typeface="+mn-ea"/>
                          <a:ea typeface="+mn-ea"/>
                          <a:cs typeface="+mn-cs"/>
                        </a:rPr>
                        <a:t>0.86</a:t>
                      </a:r>
                      <a:endParaRPr lang="zh-CN" altLang="en-US" sz="1600" kern="100" dirty="0">
                        <a:solidFill>
                          <a:schemeClr val="tx1"/>
                        </a:solidFill>
                        <a:effectLst/>
                        <a:latin typeface="+mn-ea"/>
                        <a:ea typeface="+mn-ea"/>
                        <a:cs typeface="+mn-cs"/>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sz="1600" kern="100" dirty="0">
                          <a:solidFill>
                            <a:schemeClr val="tx1"/>
                          </a:solidFill>
                          <a:effectLst/>
                          <a:latin typeface="+mn-ea"/>
                          <a:ea typeface="+mn-ea"/>
                          <a:cs typeface="+mn-cs"/>
                        </a:rPr>
                        <a:t>1.35</a:t>
                      </a:r>
                      <a:endParaRPr lang="zh-CN" altLang="en-US" sz="1600" kern="100" dirty="0">
                        <a:solidFill>
                          <a:schemeClr val="tx1"/>
                        </a:solidFill>
                        <a:effectLst/>
                        <a:latin typeface="+mn-ea"/>
                        <a:ea typeface="+mn-ea"/>
                        <a:cs typeface="+mn-cs"/>
                      </a:endParaRPr>
                    </a:p>
                  </a:txBody>
                  <a:tcPr marL="68581" marR="6858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nb-NO" sz="1600" kern="100" dirty="0">
                          <a:solidFill>
                            <a:schemeClr val="tx1"/>
                          </a:solidFill>
                          <a:effectLst/>
                          <a:latin typeface="+mn-ea"/>
                          <a:ea typeface="+mn-ea"/>
                          <a:cs typeface="+mn-cs"/>
                        </a:rPr>
                        <a:t>-7.42</a:t>
                      </a:r>
                    </a:p>
                  </a:txBody>
                  <a:tcPr marL="12700" marR="12700" marT="127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r>
                        <a:rPr lang="nb-NO" sz="1600" kern="100" dirty="0">
                          <a:solidFill>
                            <a:schemeClr val="tx1"/>
                          </a:solidFill>
                          <a:effectLst/>
                          <a:latin typeface="+mn-ea"/>
                          <a:ea typeface="+mn-ea"/>
                          <a:cs typeface="+mn-cs"/>
                        </a:rPr>
                        <a:t>-7.52</a:t>
                      </a:r>
                    </a:p>
                  </a:txBody>
                  <a:tcPr marL="12700" marR="12700" marT="127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10"/>
                  </a:ext>
                </a:extLst>
              </a:tr>
            </a:tbl>
          </a:graphicData>
        </a:graphic>
      </p:graphicFrame>
      <p:sp>
        <p:nvSpPr>
          <p:cNvPr id="5" name="矩形 4"/>
          <p:cNvSpPr/>
          <p:nvPr/>
        </p:nvSpPr>
        <p:spPr>
          <a:xfrm>
            <a:off x="0" y="6415884"/>
            <a:ext cx="7848498" cy="523220"/>
          </a:xfrm>
          <a:prstGeom prst="rect">
            <a:avLst/>
          </a:prstGeom>
        </p:spPr>
        <p:txBody>
          <a:bodyPr wrap="square">
            <a:spAutoFit/>
          </a:bodyPr>
          <a:lstStyle/>
          <a:p>
            <a:pPr indent="266700" algn="just">
              <a:spcAft>
                <a:spcPts val="0"/>
              </a:spcAft>
              <a:defRPr/>
            </a:pPr>
            <a:r>
              <a:rPr lang="zh-CN" altLang="zh-CN" sz="1400" kern="100" dirty="0">
                <a:latin typeface="Times New Roman" panose="02020603050405020304" pitchFamily="18" charset="0"/>
                <a:cs typeface="Times New Roman" panose="02020603050405020304" pitchFamily="18" charset="0"/>
              </a:rPr>
              <a:t>计算数据来源：国际劳工组织数据库，</a:t>
            </a:r>
            <a:r>
              <a:rPr lang="en-US" altLang="zh-CN" sz="1400" kern="100" dirty="0">
                <a:latin typeface="Times New Roman" panose="02020603050405020304" pitchFamily="18" charset="0"/>
                <a:cs typeface="Times New Roman" panose="02020603050405020304" pitchFamily="18" charset="0"/>
              </a:rPr>
              <a:t>Table 16a. </a:t>
            </a:r>
            <a:r>
              <a:rPr lang="en-US" altLang="zh-CN" sz="1400" kern="100" dirty="0" err="1">
                <a:latin typeface="Times New Roman" panose="02020603050405020304" pitchFamily="18" charset="0"/>
                <a:cs typeface="Times New Roman" panose="02020603050405020304" pitchFamily="18" charset="0"/>
              </a:rPr>
              <a:t>Labour</a:t>
            </a:r>
            <a:r>
              <a:rPr lang="en-US" altLang="zh-CN" sz="1400" kern="100" dirty="0">
                <a:latin typeface="Times New Roman" panose="02020603050405020304" pitchFamily="18" charset="0"/>
                <a:cs typeface="Times New Roman" panose="02020603050405020304" pitchFamily="18" charset="0"/>
              </a:rPr>
              <a:t> productivity</a:t>
            </a:r>
            <a:r>
              <a:rPr lang="zh-CN" altLang="zh-CN" sz="1400" kern="100" dirty="0">
                <a:latin typeface="Times New Roman" panose="02020603050405020304" pitchFamily="18" charset="0"/>
                <a:cs typeface="Times New Roman" panose="02020603050405020304" pitchFamily="18" charset="0"/>
              </a:rPr>
              <a:t>；</a:t>
            </a:r>
            <a:endParaRPr lang="zh-CN" altLang="zh-CN" sz="1400" kern="100" dirty="0">
              <a:latin typeface="Calibri" panose="020F0502020204030204" pitchFamily="34" charset="0"/>
              <a:cs typeface="Times New Roman" panose="02020603050405020304" pitchFamily="18" charset="0"/>
            </a:endParaRPr>
          </a:p>
          <a:p>
            <a:pPr indent="266700" algn="just">
              <a:spcAft>
                <a:spcPts val="0"/>
              </a:spcAft>
              <a:defRPr/>
            </a:pPr>
            <a:r>
              <a:rPr lang="zh-CN" altLang="zh-CN" sz="1400" kern="100" dirty="0">
                <a:latin typeface="Times New Roman" panose="02020603050405020304" pitchFamily="18" charset="0"/>
                <a:cs typeface="Times New Roman" panose="02020603050405020304" pitchFamily="18" charset="0"/>
              </a:rPr>
              <a:t>注：中国</a:t>
            </a:r>
            <a:r>
              <a:rPr lang="en-US" altLang="zh-CN" sz="1400" kern="100" dirty="0">
                <a:latin typeface="Times New Roman" panose="02020603050405020304" pitchFamily="18" charset="0"/>
                <a:cs typeface="Times New Roman" panose="02020603050405020304" pitchFamily="18" charset="0"/>
              </a:rPr>
              <a:t>2020</a:t>
            </a:r>
            <a:r>
              <a:rPr lang="zh-CN" altLang="zh-CN" sz="1400" kern="100" dirty="0">
                <a:latin typeface="Times New Roman" panose="02020603050405020304" pitchFamily="18" charset="0"/>
                <a:cs typeface="Times New Roman" panose="02020603050405020304" pitchFamily="18" charset="0"/>
              </a:rPr>
              <a:t>年数据系作者计算，年均增速为</a:t>
            </a:r>
            <a:r>
              <a:rPr lang="en-US" altLang="zh-CN" sz="1400" kern="100" dirty="0">
                <a:latin typeface="Times New Roman" panose="02020603050405020304" pitchFamily="18" charset="0"/>
                <a:cs typeface="Times New Roman" panose="02020603050405020304" pitchFamily="18" charset="0"/>
              </a:rPr>
              <a:t>6.6%</a:t>
            </a:r>
            <a:r>
              <a:rPr lang="zh-CN" altLang="zh-CN" sz="1400" kern="100" dirty="0">
                <a:latin typeface="Times New Roman" panose="02020603050405020304" pitchFamily="18" charset="0"/>
                <a:cs typeface="Times New Roman" panose="02020603050405020304" pitchFamily="18" charset="0"/>
              </a:rPr>
              <a:t>。</a:t>
            </a:r>
            <a:endParaRPr lang="zh-CN" altLang="zh-CN" sz="14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3856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sz="2000" dirty="0"/>
              <a:t>2010-2015</a:t>
            </a:r>
            <a:r>
              <a:rPr lang="zh-CN" altLang="en-US" sz="2000" dirty="0"/>
              <a:t>年期间，我国全员劳动生产率从</a:t>
            </a:r>
            <a:r>
              <a:rPr lang="en-US" altLang="zh-CN" sz="2000" dirty="0"/>
              <a:t>2010</a:t>
            </a:r>
            <a:r>
              <a:rPr lang="zh-CN" altLang="en-US" sz="2000" dirty="0"/>
              <a:t>年的</a:t>
            </a:r>
            <a:r>
              <a:rPr lang="en-US" altLang="zh-CN" sz="2000" dirty="0"/>
              <a:t>5.37</a:t>
            </a:r>
            <a:r>
              <a:rPr lang="zh-CN" altLang="en-US" sz="2000" dirty="0"/>
              <a:t>万元增至</a:t>
            </a:r>
            <a:r>
              <a:rPr lang="en-US" altLang="zh-CN" sz="2000" dirty="0"/>
              <a:t>2015</a:t>
            </a:r>
            <a:r>
              <a:rPr lang="zh-CN" altLang="en-US" sz="2000" dirty="0"/>
              <a:t>年的</a:t>
            </a:r>
            <a:r>
              <a:rPr lang="en-US" altLang="zh-CN" sz="2000" dirty="0"/>
              <a:t>8.74</a:t>
            </a:r>
            <a:r>
              <a:rPr lang="zh-CN" altLang="en-US" sz="2000" dirty="0"/>
              <a:t>万元，年均增长率为</a:t>
            </a:r>
            <a:r>
              <a:rPr lang="en-US" altLang="zh-CN" sz="2000" dirty="0"/>
              <a:t>10.2%</a:t>
            </a:r>
            <a:r>
              <a:rPr lang="zh-CN" altLang="en-US" sz="2000" dirty="0"/>
              <a:t>；到</a:t>
            </a:r>
            <a:r>
              <a:rPr lang="en-US" altLang="zh-CN" sz="2000" dirty="0"/>
              <a:t>2020</a:t>
            </a:r>
            <a:r>
              <a:rPr lang="zh-CN" altLang="en-US" sz="2000" dirty="0"/>
              <a:t>年期间，我国全员劳动生产率将提高至</a:t>
            </a:r>
            <a:r>
              <a:rPr lang="en-US" altLang="zh-CN" sz="2000" dirty="0"/>
              <a:t>12</a:t>
            </a:r>
            <a:r>
              <a:rPr lang="zh-CN" altLang="en-US" sz="2000" dirty="0"/>
              <a:t>万元以上（</a:t>
            </a:r>
            <a:r>
              <a:rPr lang="en-US" altLang="zh-CN" sz="2000" dirty="0"/>
              <a:t>2015</a:t>
            </a:r>
            <a:r>
              <a:rPr lang="zh-CN" altLang="en-US" sz="2000" dirty="0"/>
              <a:t>年不变价格），年均增长率为</a:t>
            </a:r>
            <a:r>
              <a:rPr lang="en-US" altLang="zh-CN" sz="2000" dirty="0"/>
              <a:t>6.6%</a:t>
            </a:r>
            <a:r>
              <a:rPr lang="zh-CN" altLang="en-US" sz="2000" dirty="0"/>
              <a:t>。与欧盟相比，劳动生产率的相对差距从</a:t>
            </a:r>
            <a:r>
              <a:rPr lang="en-US" altLang="zh-CN" sz="2000" dirty="0">
                <a:solidFill>
                  <a:srgbClr val="FF0000"/>
                </a:solidFill>
              </a:rPr>
              <a:t>3.39</a:t>
            </a:r>
            <a:r>
              <a:rPr lang="zh-CN" altLang="en-US" sz="2000" dirty="0">
                <a:solidFill>
                  <a:srgbClr val="FF0000"/>
                </a:solidFill>
              </a:rPr>
              <a:t>倍缩小至</a:t>
            </a:r>
            <a:r>
              <a:rPr lang="en-US" altLang="zh-CN" sz="2000" dirty="0">
                <a:solidFill>
                  <a:srgbClr val="FF0000"/>
                </a:solidFill>
              </a:rPr>
              <a:t>2.57</a:t>
            </a:r>
            <a:r>
              <a:rPr lang="zh-CN" altLang="en-US" sz="2000" dirty="0">
                <a:solidFill>
                  <a:srgbClr val="FF0000"/>
                </a:solidFill>
              </a:rPr>
              <a:t>倍</a:t>
            </a:r>
            <a:r>
              <a:rPr lang="zh-CN" altLang="en-US" sz="2000" dirty="0"/>
              <a:t>。这就需要提高劳动者素质，进一步转移农业劳动力（</a:t>
            </a:r>
            <a:r>
              <a:rPr lang="en-US" altLang="zh-CN" sz="2000" dirty="0"/>
              <a:t>2010-2015</a:t>
            </a:r>
            <a:r>
              <a:rPr lang="zh-CN" altLang="en-US" sz="2000" dirty="0"/>
              <a:t>年期间减少</a:t>
            </a:r>
            <a:r>
              <a:rPr lang="en-US" altLang="zh-CN" sz="2000" dirty="0"/>
              <a:t>6971</a:t>
            </a:r>
            <a:r>
              <a:rPr lang="zh-CN" altLang="en-US" sz="2000" dirty="0"/>
              <a:t>万人，年均减少</a:t>
            </a:r>
            <a:r>
              <a:rPr lang="en-US" altLang="zh-CN" sz="2000" dirty="0"/>
              <a:t>1394</a:t>
            </a:r>
            <a:r>
              <a:rPr lang="zh-CN" altLang="en-US" sz="2000" dirty="0"/>
              <a:t>万人）。</a:t>
            </a:r>
            <a:endParaRPr lang="en-US" altLang="zh-CN" sz="2000" dirty="0"/>
          </a:p>
          <a:p>
            <a:pPr marL="0" indent="0">
              <a:buNone/>
            </a:pPr>
            <a:r>
              <a:rPr lang="en-US" altLang="zh-CN" sz="2000" dirty="0"/>
              <a:t>Between 2010-2015, China’s per capital productivity increased from 5.37 trillion Yuan in 2010 to 8.74 trillion Yuan in 2015; by 2020, it will increase to above 12 trillion Yuan (2015 constant price), with annual average growth rate of 6.6%, and in comparison with the EU, </a:t>
            </a:r>
            <a:r>
              <a:rPr lang="en-US" altLang="zh-CN" sz="2000" dirty="0">
                <a:solidFill>
                  <a:srgbClr val="FF0000"/>
                </a:solidFill>
              </a:rPr>
              <a:t>the gaps will narrow down from3.39 times to 2.57 times</a:t>
            </a:r>
            <a:r>
              <a:rPr lang="en-US" altLang="zh-CN" sz="2000" dirty="0"/>
              <a:t>. To achieve this target, we need to improve labor force quality and further transfer agricultural labor force ( decreasing 69.71 million person employed in agricultural sector, annually decreasing 13.94 million person).</a:t>
            </a:r>
            <a:endParaRPr lang="zh-CN" altLang="en-US" sz="2000" dirty="0"/>
          </a:p>
        </p:txBody>
      </p:sp>
    </p:spTree>
    <p:extLst>
      <p:ext uri="{BB962C8B-B14F-4D97-AF65-F5344CB8AC3E}">
        <p14:creationId xmlns:p14="http://schemas.microsoft.com/office/powerpoint/2010/main" val="341440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标题 1"/>
          <p:cNvSpPr>
            <a:spLocks noGrp="1"/>
          </p:cNvSpPr>
          <p:nvPr>
            <p:ph type="title"/>
          </p:nvPr>
        </p:nvSpPr>
        <p:spPr/>
        <p:txBody>
          <a:bodyPr/>
          <a:lstStyle/>
          <a:p>
            <a:r>
              <a:rPr lang="zh-CN" altLang="en-US" dirty="0"/>
              <a:t>提高劳动者素质</a:t>
            </a:r>
            <a:r>
              <a:rPr lang="en-US" altLang="zh-CN" dirty="0"/>
              <a:t/>
            </a:r>
            <a:br>
              <a:rPr lang="en-US" altLang="zh-CN" dirty="0"/>
            </a:br>
            <a:r>
              <a:rPr lang="en-US" altLang="zh-CN" dirty="0"/>
              <a:t>Improve labor force quality</a:t>
            </a:r>
            <a:endParaRPr lang="zh-CN" altLang="en-US" dirty="0"/>
          </a:p>
        </p:txBody>
      </p:sp>
      <p:sp>
        <p:nvSpPr>
          <p:cNvPr id="17411" name="内容占位符 2"/>
          <p:cNvSpPr>
            <a:spLocks noGrp="1"/>
          </p:cNvSpPr>
          <p:nvPr>
            <p:ph idx="1"/>
          </p:nvPr>
        </p:nvSpPr>
        <p:spPr>
          <a:xfrm>
            <a:off x="609704" y="1371654"/>
            <a:ext cx="7924800" cy="2514600"/>
          </a:xfrm>
        </p:spPr>
        <p:txBody>
          <a:bodyPr/>
          <a:lstStyle/>
          <a:p>
            <a:pPr algn="just"/>
            <a:r>
              <a:rPr lang="zh-CN" altLang="en-US" sz="1800" dirty="0"/>
              <a:t>我国主要劳动年龄人口平均受教育年限从</a:t>
            </a:r>
            <a:r>
              <a:rPr lang="en-US" altLang="zh-CN" sz="1800" dirty="0"/>
              <a:t>2015</a:t>
            </a:r>
            <a:r>
              <a:rPr lang="zh-CN" altLang="en-US" sz="1800" dirty="0"/>
              <a:t>年的</a:t>
            </a:r>
            <a:r>
              <a:rPr lang="en-US" altLang="zh-CN" sz="1800" dirty="0"/>
              <a:t>10.23</a:t>
            </a:r>
            <a:r>
              <a:rPr lang="zh-CN" altLang="en-US" sz="1800" dirty="0"/>
              <a:t>年提高至</a:t>
            </a:r>
            <a:r>
              <a:rPr lang="en-US" altLang="zh-CN" sz="1800" dirty="0"/>
              <a:t>2020</a:t>
            </a:r>
            <a:r>
              <a:rPr lang="zh-CN" altLang="en-US" sz="1800" dirty="0"/>
              <a:t>年的</a:t>
            </a:r>
            <a:r>
              <a:rPr lang="en-US" altLang="zh-CN" sz="1800" dirty="0"/>
              <a:t>10.8</a:t>
            </a:r>
            <a:r>
              <a:rPr lang="zh-CN" altLang="en-US" sz="1800" dirty="0"/>
              <a:t>年，新增劳动力平均受教育年限从</a:t>
            </a:r>
            <a:r>
              <a:rPr lang="en-US" altLang="zh-CN" sz="1800" dirty="0"/>
              <a:t>13.3</a:t>
            </a:r>
            <a:r>
              <a:rPr lang="zh-CN" altLang="en-US" sz="1800" dirty="0"/>
              <a:t>年提高至</a:t>
            </a:r>
            <a:r>
              <a:rPr lang="en-US" altLang="zh-CN" sz="1800" dirty="0"/>
              <a:t>13.5</a:t>
            </a:r>
            <a:r>
              <a:rPr lang="zh-CN" altLang="en-US" sz="1800" dirty="0"/>
              <a:t>年。</a:t>
            </a:r>
            <a:endParaRPr lang="en-US" altLang="zh-CN" sz="1800" dirty="0"/>
          </a:p>
          <a:p>
            <a:pPr marL="0" indent="0" algn="just">
              <a:buNone/>
            </a:pPr>
            <a:r>
              <a:rPr lang="en-US" altLang="zh-CN" sz="1800" dirty="0"/>
              <a:t>China’s average schooling years of working-age people will increase from 10.23 years in 2015 to 10.8 years in 2020, and that of newly increased labor force grows from 13.3 years to 13.5 years during the same period.</a:t>
            </a:r>
          </a:p>
          <a:p>
            <a:pPr algn="just"/>
            <a:r>
              <a:rPr lang="zh-CN" altLang="en-US" sz="1800" dirty="0"/>
              <a:t>大力发展继续教育，构建全民终身教育培训体系。</a:t>
            </a:r>
            <a:endParaRPr lang="en-US" altLang="zh-CN" sz="1800" dirty="0"/>
          </a:p>
          <a:p>
            <a:pPr marL="0" indent="0" algn="just">
              <a:buNone/>
            </a:pPr>
            <a:r>
              <a:rPr lang="en-US" altLang="zh-CN" sz="1800" dirty="0"/>
              <a:t>Therefore China will put great efforts in developing education and establishing lifelong education and training system for all citizens.  </a:t>
            </a:r>
          </a:p>
          <a:p>
            <a:pPr algn="just"/>
            <a:endParaRPr lang="zh-CN" altLang="en-US" sz="1800" dirty="0"/>
          </a:p>
        </p:txBody>
      </p:sp>
      <p:graphicFrame>
        <p:nvGraphicFramePr>
          <p:cNvPr id="2" name="表格 1"/>
          <p:cNvGraphicFramePr>
            <a:graphicFrameLocks noGrp="1"/>
          </p:cNvGraphicFramePr>
          <p:nvPr>
            <p:extLst>
              <p:ext uri="{D42A27DB-BD31-4B8C-83A1-F6EECF244321}">
                <p14:modId xmlns:p14="http://schemas.microsoft.com/office/powerpoint/2010/main" val="3375103020"/>
              </p:ext>
            </p:extLst>
          </p:nvPr>
        </p:nvGraphicFramePr>
        <p:xfrm>
          <a:off x="228818" y="4114782"/>
          <a:ext cx="8686572" cy="2266952"/>
        </p:xfrm>
        <a:graphic>
          <a:graphicData uri="http://schemas.openxmlformats.org/drawingml/2006/table">
            <a:tbl>
              <a:tblPr firstRow="1" firstCol="1" bandRow="1">
                <a:tableStyleId>{ED083AE6-46FA-4A59-8FB0-9F97EB10719F}</a:tableStyleId>
              </a:tblPr>
              <a:tblGrid>
                <a:gridCol w="5486256">
                  <a:extLst>
                    <a:ext uri="{9D8B030D-6E8A-4147-A177-3AD203B41FA5}">
                      <a16:colId xmlns:a16="http://schemas.microsoft.com/office/drawing/2014/main" xmlns="" val="20000"/>
                    </a:ext>
                  </a:extLst>
                </a:gridCol>
                <a:gridCol w="761980">
                  <a:extLst>
                    <a:ext uri="{9D8B030D-6E8A-4147-A177-3AD203B41FA5}">
                      <a16:colId xmlns:a16="http://schemas.microsoft.com/office/drawing/2014/main" xmlns="" val="20001"/>
                    </a:ext>
                  </a:extLst>
                </a:gridCol>
                <a:gridCol w="761980">
                  <a:extLst>
                    <a:ext uri="{9D8B030D-6E8A-4147-A177-3AD203B41FA5}">
                      <a16:colId xmlns:a16="http://schemas.microsoft.com/office/drawing/2014/main" xmlns="" val="20002"/>
                    </a:ext>
                  </a:extLst>
                </a:gridCol>
                <a:gridCol w="838178">
                  <a:extLst>
                    <a:ext uri="{9D8B030D-6E8A-4147-A177-3AD203B41FA5}">
                      <a16:colId xmlns:a16="http://schemas.microsoft.com/office/drawing/2014/main" xmlns="" val="20003"/>
                    </a:ext>
                  </a:extLst>
                </a:gridCol>
                <a:gridCol w="838178">
                  <a:extLst>
                    <a:ext uri="{9D8B030D-6E8A-4147-A177-3AD203B41FA5}">
                      <a16:colId xmlns:a16="http://schemas.microsoft.com/office/drawing/2014/main" xmlns="" val="20004"/>
                    </a:ext>
                  </a:extLst>
                </a:gridCol>
              </a:tblGrid>
              <a:tr h="476252">
                <a:tc>
                  <a:txBody>
                    <a:bodyPr/>
                    <a:lstStyle/>
                    <a:p>
                      <a:pPr algn="ctr">
                        <a:lnSpc>
                          <a:spcPts val="3200"/>
                        </a:lnSpc>
                        <a:spcAft>
                          <a:spcPts val="0"/>
                        </a:spcAft>
                        <a:tabLst>
                          <a:tab pos="540385" algn="l"/>
                          <a:tab pos="3924300" algn="l"/>
                        </a:tabLst>
                      </a:pPr>
                      <a:r>
                        <a:rPr lang="zh-CN" altLang="en-US" sz="1600" kern="100" dirty="0">
                          <a:effectLst/>
                        </a:rPr>
                        <a:t>指  标</a:t>
                      </a:r>
                      <a:r>
                        <a:rPr lang="en-US" sz="1600" kern="100" dirty="0">
                          <a:effectLst/>
                        </a:rPr>
                        <a:t>  targets</a:t>
                      </a:r>
                      <a:r>
                        <a:rPr lang="en-US" sz="1600" kern="100" baseline="0" dirty="0">
                          <a:effectLst/>
                        </a:rPr>
                        <a:t> </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dirty="0">
                          <a:effectLst/>
                        </a:rPr>
                        <a:t>2000</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dirty="0">
                          <a:effectLst/>
                        </a:rPr>
                        <a:t>2010</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dirty="0">
                          <a:effectLst/>
                        </a:rPr>
                        <a:t>2014</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dirty="0">
                          <a:effectLst/>
                        </a:rPr>
                        <a:t>2020</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extLst>
                  <a:ext uri="{0D108BD9-81ED-4DB2-BD59-A6C34878D82A}">
                    <a16:rowId xmlns:a16="http://schemas.microsoft.com/office/drawing/2014/main" xmlns="" val="10000"/>
                  </a:ext>
                </a:extLst>
              </a:tr>
              <a:tr h="552450">
                <a:tc>
                  <a:txBody>
                    <a:bodyPr/>
                    <a:lstStyle/>
                    <a:p>
                      <a:pPr algn="ctr">
                        <a:lnSpc>
                          <a:spcPts val="1800"/>
                        </a:lnSpc>
                        <a:spcAft>
                          <a:spcPts val="0"/>
                        </a:spcAft>
                        <a:tabLst>
                          <a:tab pos="540385" algn="l"/>
                          <a:tab pos="3924300" algn="l"/>
                        </a:tabLst>
                      </a:pPr>
                      <a:r>
                        <a:rPr lang="zh-CN" sz="1600" kern="100" dirty="0">
                          <a:effectLst/>
                        </a:rPr>
                        <a:t>劳动年龄人口接受高等教育比例（</a:t>
                      </a:r>
                      <a:r>
                        <a:rPr lang="en-US" sz="1600" kern="100" dirty="0">
                          <a:effectLst/>
                        </a:rPr>
                        <a:t>%</a:t>
                      </a:r>
                      <a:r>
                        <a:rPr lang="zh-CN" sz="1600" kern="100" dirty="0">
                          <a:effectLst/>
                        </a:rPr>
                        <a:t>）</a:t>
                      </a:r>
                      <a:endParaRPr lang="en-US" altLang="zh-CN" sz="1600" kern="100" dirty="0">
                        <a:effectLst/>
                      </a:endParaRPr>
                    </a:p>
                    <a:p>
                      <a:pPr algn="ctr">
                        <a:lnSpc>
                          <a:spcPts val="1800"/>
                        </a:lnSpc>
                        <a:spcAft>
                          <a:spcPts val="0"/>
                        </a:spcAft>
                        <a:tabLst>
                          <a:tab pos="540385" algn="l"/>
                          <a:tab pos="3924300" algn="l"/>
                        </a:tabLst>
                      </a:pPr>
                      <a:r>
                        <a:rPr lang="en-US" altLang="zh-CN" sz="1600" kern="100" dirty="0">
                          <a:effectLst/>
                          <a:latin typeface="Calibri" panose="020F0502020204030204" pitchFamily="34" charset="0"/>
                          <a:ea typeface="宋体" panose="02010600030101010101" pitchFamily="2" charset="-122"/>
                          <a:cs typeface="Times New Roman" panose="02020603050405020304" pitchFamily="18" charset="0"/>
                        </a:rPr>
                        <a:t>Proportion</a:t>
                      </a:r>
                      <a:r>
                        <a:rPr lang="en-US" altLang="zh-CN" sz="1600" kern="100" baseline="0" dirty="0">
                          <a:effectLst/>
                          <a:latin typeface="Calibri" panose="020F0502020204030204" pitchFamily="34" charset="0"/>
                          <a:ea typeface="宋体" panose="02010600030101010101" pitchFamily="2" charset="-122"/>
                          <a:cs typeface="Times New Roman" panose="02020603050405020304" pitchFamily="18" charset="0"/>
                        </a:rPr>
                        <a:t> of working-age people received higher education (%)</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dirty="0">
                          <a:effectLst/>
                        </a:rPr>
                        <a:t>5.06</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a:effectLst/>
                        </a:rPr>
                        <a:t>12.52</a:t>
                      </a:r>
                      <a:endParaRPr lang="zh-CN" sz="16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a:effectLst/>
                        </a:rPr>
                        <a:t>15.83</a:t>
                      </a:r>
                      <a:endParaRPr lang="zh-CN" sz="16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dirty="0">
                          <a:effectLst/>
                        </a:rPr>
                        <a:t>21.0</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extLst>
                  <a:ext uri="{0D108BD9-81ED-4DB2-BD59-A6C34878D82A}">
                    <a16:rowId xmlns:a16="http://schemas.microsoft.com/office/drawing/2014/main" xmlns="" val="10001"/>
                  </a:ext>
                </a:extLst>
              </a:tr>
              <a:tr h="552450">
                <a:tc>
                  <a:txBody>
                    <a:bodyPr/>
                    <a:lstStyle/>
                    <a:p>
                      <a:pPr marL="0" algn="ctr" defTabSz="914400" rtl="0" eaLnBrk="1" latinLnBrk="0" hangingPunct="1">
                        <a:lnSpc>
                          <a:spcPts val="1800"/>
                        </a:lnSpc>
                        <a:spcAft>
                          <a:spcPts val="0"/>
                        </a:spcAft>
                        <a:tabLst>
                          <a:tab pos="540385" algn="l"/>
                          <a:tab pos="3924300" algn="l"/>
                        </a:tabLst>
                      </a:pPr>
                      <a:r>
                        <a:rPr lang="zh-CN" sz="1600" b="1" kern="100" dirty="0">
                          <a:solidFill>
                            <a:schemeClr val="tx1"/>
                          </a:solidFill>
                          <a:effectLst/>
                          <a:latin typeface="+mn-lt"/>
                          <a:ea typeface="+mn-ea"/>
                          <a:cs typeface="+mn-cs"/>
                        </a:rPr>
                        <a:t>劳动年龄人口平均受教育年限（年）</a:t>
                      </a:r>
                      <a:endParaRPr lang="en-US" altLang="zh-CN" sz="1600" b="1" kern="100" dirty="0">
                        <a:solidFill>
                          <a:schemeClr val="tx1"/>
                        </a:solidFill>
                        <a:effectLst/>
                        <a:latin typeface="+mn-lt"/>
                        <a:ea typeface="+mn-ea"/>
                        <a:cs typeface="+mn-cs"/>
                      </a:endParaRPr>
                    </a:p>
                    <a:p>
                      <a:pPr marL="0" algn="ctr" defTabSz="914400" rtl="0" eaLnBrk="1" latinLnBrk="0" hangingPunct="1">
                        <a:lnSpc>
                          <a:spcPts val="1800"/>
                        </a:lnSpc>
                        <a:spcAft>
                          <a:spcPts val="0"/>
                        </a:spcAft>
                        <a:tabLst>
                          <a:tab pos="540385" algn="l"/>
                          <a:tab pos="3924300" algn="l"/>
                        </a:tabLst>
                      </a:pPr>
                      <a:r>
                        <a:rPr lang="en-US" altLang="zh-CN" sz="1600" b="1" kern="100" dirty="0">
                          <a:solidFill>
                            <a:schemeClr val="tx1"/>
                          </a:solidFill>
                          <a:effectLst/>
                          <a:latin typeface="+mn-lt"/>
                          <a:ea typeface="+mn-ea"/>
                          <a:cs typeface="+mn-cs"/>
                        </a:rPr>
                        <a:t>Average schooling years of working-age people (Year)</a:t>
                      </a:r>
                      <a:endParaRPr lang="zh-CN" sz="1600" b="1" kern="100" dirty="0">
                        <a:solidFill>
                          <a:schemeClr val="tx1"/>
                        </a:solidFill>
                        <a:effectLst/>
                        <a:latin typeface="+mn-lt"/>
                        <a:ea typeface="+mn-ea"/>
                        <a:cs typeface="+mn-cs"/>
                      </a:endParaRPr>
                    </a:p>
                  </a:txBody>
                  <a:tcPr marL="68582" marR="68582" marT="0" marB="0"/>
                </a:tc>
                <a:tc>
                  <a:txBody>
                    <a:bodyPr/>
                    <a:lstStyle/>
                    <a:p>
                      <a:pPr algn="ctr">
                        <a:lnSpc>
                          <a:spcPts val="3200"/>
                        </a:lnSpc>
                        <a:spcAft>
                          <a:spcPts val="0"/>
                        </a:spcAft>
                        <a:tabLst>
                          <a:tab pos="540385" algn="l"/>
                          <a:tab pos="3924300" algn="l"/>
                        </a:tabLst>
                      </a:pPr>
                      <a:r>
                        <a:rPr lang="en-US" sz="1600" kern="100">
                          <a:effectLst/>
                        </a:rPr>
                        <a:t>8.29</a:t>
                      </a:r>
                      <a:endParaRPr lang="zh-CN" sz="16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dirty="0">
                          <a:effectLst/>
                        </a:rPr>
                        <a:t>9.70</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ct val="100000"/>
                        </a:lnSpc>
                        <a:spcAft>
                          <a:spcPts val="0"/>
                        </a:spcAft>
                        <a:tabLst>
                          <a:tab pos="540385" algn="l"/>
                          <a:tab pos="3924300" algn="l"/>
                        </a:tabLst>
                      </a:pPr>
                      <a:r>
                        <a:rPr lang="en-US" sz="1600" kern="100" dirty="0">
                          <a:effectLst/>
                        </a:rPr>
                        <a:t>10.23</a:t>
                      </a:r>
                      <a:r>
                        <a:rPr lang="zh-CN" altLang="en-US" sz="1600" kern="100" dirty="0">
                          <a:effectLst/>
                        </a:rPr>
                        <a:t>（</a:t>
                      </a:r>
                      <a:r>
                        <a:rPr lang="en-US" altLang="zh-CN" sz="1600" kern="100" dirty="0">
                          <a:effectLst/>
                        </a:rPr>
                        <a:t>2015</a:t>
                      </a:r>
                      <a:r>
                        <a:rPr lang="zh-CN" altLang="en-US" sz="1600" kern="100" dirty="0">
                          <a:effectLst/>
                        </a:rPr>
                        <a:t>）</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dirty="0">
                          <a:effectLst/>
                        </a:rPr>
                        <a:t>10.8</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extLst>
                  <a:ext uri="{0D108BD9-81ED-4DB2-BD59-A6C34878D82A}">
                    <a16:rowId xmlns:a16="http://schemas.microsoft.com/office/drawing/2014/main" xmlns="" val="10002"/>
                  </a:ext>
                </a:extLst>
              </a:tr>
              <a:tr h="552450">
                <a:tc>
                  <a:txBody>
                    <a:bodyPr/>
                    <a:lstStyle/>
                    <a:p>
                      <a:pPr marL="0" algn="ctr" defTabSz="914400" rtl="0" eaLnBrk="1" latinLnBrk="0" hangingPunct="1">
                        <a:lnSpc>
                          <a:spcPts val="1800"/>
                        </a:lnSpc>
                        <a:spcAft>
                          <a:spcPts val="0"/>
                        </a:spcAft>
                        <a:tabLst>
                          <a:tab pos="540385" algn="l"/>
                          <a:tab pos="3924300" algn="l"/>
                        </a:tabLst>
                      </a:pPr>
                      <a:r>
                        <a:rPr lang="zh-CN" sz="1600" b="1" kern="100" dirty="0">
                          <a:solidFill>
                            <a:schemeClr val="tx1"/>
                          </a:solidFill>
                          <a:effectLst/>
                          <a:latin typeface="+mn-lt"/>
                          <a:ea typeface="+mn-ea"/>
                          <a:cs typeface="+mn-cs"/>
                        </a:rPr>
                        <a:t>新增劳动力平均受教育年限（年）</a:t>
                      </a:r>
                      <a:endParaRPr lang="en-US" altLang="zh-CN" sz="1600" b="1" kern="100" dirty="0">
                        <a:solidFill>
                          <a:schemeClr val="tx1"/>
                        </a:solidFill>
                        <a:effectLst/>
                        <a:latin typeface="+mn-lt"/>
                        <a:ea typeface="+mn-ea"/>
                        <a:cs typeface="+mn-cs"/>
                      </a:endParaRPr>
                    </a:p>
                    <a:p>
                      <a:pPr marL="0" algn="ctr" defTabSz="914400" rtl="0" eaLnBrk="1" latinLnBrk="0" hangingPunct="1">
                        <a:lnSpc>
                          <a:spcPts val="1800"/>
                        </a:lnSpc>
                        <a:spcAft>
                          <a:spcPts val="0"/>
                        </a:spcAft>
                        <a:tabLst>
                          <a:tab pos="540385" algn="l"/>
                          <a:tab pos="3924300" algn="l"/>
                        </a:tabLst>
                      </a:pPr>
                      <a:r>
                        <a:rPr lang="en-US" altLang="zh-CN" sz="1600" b="1" kern="100" dirty="0">
                          <a:solidFill>
                            <a:schemeClr val="tx1"/>
                          </a:solidFill>
                          <a:effectLst/>
                          <a:latin typeface="+mn-lt"/>
                          <a:ea typeface="+mn-ea"/>
                          <a:cs typeface="+mn-cs"/>
                        </a:rPr>
                        <a:t>Average schooling years of newly increasing labor force (Year)</a:t>
                      </a:r>
                      <a:endParaRPr lang="zh-CN" sz="1600" b="1" kern="100" dirty="0">
                        <a:solidFill>
                          <a:schemeClr val="tx1"/>
                        </a:solidFill>
                        <a:effectLst/>
                        <a:latin typeface="+mn-lt"/>
                        <a:ea typeface="+mn-ea"/>
                        <a:cs typeface="+mn-cs"/>
                      </a:endParaRPr>
                    </a:p>
                  </a:txBody>
                  <a:tcPr marL="68582" marR="68582" marT="0" marB="0"/>
                </a:tc>
                <a:tc>
                  <a:txBody>
                    <a:bodyPr/>
                    <a:lstStyle/>
                    <a:p>
                      <a:pPr algn="ctr">
                        <a:lnSpc>
                          <a:spcPts val="3200"/>
                        </a:lnSpc>
                        <a:spcAft>
                          <a:spcPts val="0"/>
                        </a:spcAft>
                        <a:tabLst>
                          <a:tab pos="540385" algn="l"/>
                          <a:tab pos="3924300" algn="l"/>
                        </a:tabLst>
                      </a:pPr>
                      <a:r>
                        <a:rPr lang="en-US" sz="1600" kern="100">
                          <a:effectLst/>
                        </a:rPr>
                        <a:t> </a:t>
                      </a:r>
                      <a:endParaRPr lang="zh-CN" sz="16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a:effectLst/>
                        </a:rPr>
                        <a:t>12.5</a:t>
                      </a:r>
                      <a:endParaRPr lang="zh-CN" sz="16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a:effectLst/>
                        </a:rPr>
                        <a:t>13.3</a:t>
                      </a:r>
                      <a:endParaRPr lang="zh-CN" sz="16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tc>
                  <a:txBody>
                    <a:bodyPr/>
                    <a:lstStyle/>
                    <a:p>
                      <a:pPr algn="ctr">
                        <a:lnSpc>
                          <a:spcPts val="3200"/>
                        </a:lnSpc>
                        <a:spcAft>
                          <a:spcPts val="0"/>
                        </a:spcAft>
                        <a:tabLst>
                          <a:tab pos="540385" algn="l"/>
                          <a:tab pos="3924300" algn="l"/>
                        </a:tabLst>
                      </a:pPr>
                      <a:r>
                        <a:rPr lang="en-US" sz="1600" kern="100" dirty="0">
                          <a:effectLst/>
                        </a:rPr>
                        <a:t>13.5</a:t>
                      </a:r>
                      <a:endParaRPr lang="zh-CN" sz="1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2" marR="68582" marT="0" marB="0"/>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007336985"/>
      </p:ext>
    </p:extLst>
  </p:cSld>
  <p:clrMapOvr>
    <a:masterClrMapping/>
  </p:clrMapOvr>
</p:sld>
</file>

<file path=ppt/theme/theme1.xml><?xml version="1.0" encoding="utf-8"?>
<a:theme xmlns:a="http://schemas.openxmlformats.org/drawingml/2006/main" name="1_默认设计模板">
  <a:themeElements>
    <a:clrScheme name="1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默认设计模板">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16491</TotalTime>
  <Pages>0</Pages>
  <Words>6615</Words>
  <Characters>0</Characters>
  <Application>Microsoft Office PowerPoint</Application>
  <DocSecurity>0</DocSecurity>
  <PresentationFormat>Affichage à l'écran (4:3)</PresentationFormat>
  <Lines>0</Lines>
  <Paragraphs>1022</Paragraphs>
  <Slides>31</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31</vt:i4>
      </vt:variant>
    </vt:vector>
  </HeadingPairs>
  <TitlesOfParts>
    <vt:vector size="39" baseType="lpstr">
      <vt:lpstr>华文细黑</vt:lpstr>
      <vt:lpstr>宋体</vt:lpstr>
      <vt:lpstr>黑体</vt:lpstr>
      <vt:lpstr>Arial</vt:lpstr>
      <vt:lpstr>Calibri</vt:lpstr>
      <vt:lpstr>Times New Roman</vt:lpstr>
      <vt:lpstr>Wingdings</vt:lpstr>
      <vt:lpstr>1_默认设计模板</vt:lpstr>
      <vt:lpstr>中国“十三五” 创新发展与带动就业 China 13th Five-Year Program: innovation driving development and employment</vt:lpstr>
      <vt:lpstr>提纲 Outline </vt:lpstr>
      <vt:lpstr>“十三五”经济增长 Economic growth in 13th FYP</vt:lpstr>
      <vt:lpstr>Présentation PowerPoint</vt:lpstr>
      <vt:lpstr>中国GDP占世界比重（2010-2020） Proportion of China’s GDP in the world</vt:lpstr>
      <vt:lpstr>二、经济增长与提高劳动生产率 economic growth and increasing per capita productivity</vt:lpstr>
      <vt:lpstr>中欧劳动生产率相对差距  Gap of per capital productivity between China and the EU（1991-2020）</vt:lpstr>
      <vt:lpstr>Présentation PowerPoint</vt:lpstr>
      <vt:lpstr>提高劳动者素质 Improve labor force quality</vt:lpstr>
      <vt:lpstr>全国技能劳动者规模及年均增长率（2004-2014） Overall technician workers and annual average growth rate </vt:lpstr>
      <vt:lpstr>三、中国经济增长与就业增长 Economic growth and employment expanding</vt:lpstr>
      <vt:lpstr>中国进入全民创业时代 China enters into a national entrepreneurial era</vt:lpstr>
      <vt:lpstr>全国实有企业和个体工商户数（万个） Number overall enterprises and individual business （2002-2015）（unit: 10000）</vt:lpstr>
      <vt:lpstr>全国城乡私营企业和个体工商户就业人数（万人）  Employment population in urban and rural private enterprises and Self-Employed Individuals (unit: 10000)   2002-2015</vt:lpstr>
      <vt:lpstr>中国成为世界最大的商标申请国 China has the most trademark applications</vt:lpstr>
      <vt:lpstr>中、欧盟及世界商标申请和注册数 China and the EU world trademark applications and registrations （1985-2015）</vt:lpstr>
      <vt:lpstr>我国科技人力资源总量世界第一</vt:lpstr>
      <vt:lpstr>中国、欧盟研发投入占GDP比重、科研人员规模（2000-2015） R&amp;D investment proportion in GDP and R&amp;D staff in China and EU</vt:lpstr>
      <vt:lpstr>中国出国留学、学成归国、外国来华留学情况 China students studying abroad and then returning back; foreign students coming to China studying （2009-2015） </vt:lpstr>
      <vt:lpstr>四、中国进入科技创新时代 China enters into sci-tech innovation era</vt:lpstr>
      <vt:lpstr>“十三五”：创新发展目标与指标 13th FYP: innovation targets</vt:lpstr>
      <vt:lpstr>科技发展主要指标  Major indicators of science and technology development （2010-2020）</vt:lpstr>
      <vt:lpstr>中国与欧盟发明专利申请与授权情况比较Comparison between China and EU in terms of number of patent application and authorized patents （2000-2014）</vt:lpstr>
      <vt:lpstr>“十三五”科技创新主要指标 Major indicators of science and technology development in 13th FYP</vt:lpstr>
      <vt:lpstr>“十三五”科技创新主要指标 Major indicators of science and technology development in 13th FYP</vt:lpstr>
      <vt:lpstr>数字创新带动数字就业 Digital innovation driving digital employment</vt:lpstr>
      <vt:lpstr>数字时代的数字用户、数字市场 digital users and digital market in the digital age</vt:lpstr>
      <vt:lpstr>数字革命红利 Digital revolution bonus </vt:lpstr>
      <vt:lpstr>从数字创新到数字创业 from digital innovation to digital entrepreneurship</vt:lpstr>
      <vt:lpstr>Présentation PowerPoint</vt:lpstr>
      <vt:lpstr>结语：十几亿中国人将怎样影响世界？ Conclusion: how will a billion Chinese influence the world?</vt:lpstr>
    </vt:vector>
  </TitlesOfParts>
  <LinksUpToDate>false</LinksUpToDate>
  <CharactersWithSpaces>0</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huangang</dc:creator>
  <cp:lastModifiedBy>Jean-Victor Gruat</cp:lastModifiedBy>
  <cp:revision>803</cp:revision>
  <cp:lastPrinted>2016-08-10T01:36:53Z</cp:lastPrinted>
  <dcterms:created xsi:type="dcterms:W3CDTF">1601-01-01T00:00:00Z</dcterms:created>
  <dcterms:modified xsi:type="dcterms:W3CDTF">2016-09-26T02:10:50Z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r8>1</vt:r8>
  </property>
  <property fmtid="{D5CDD505-2E9C-101B-9397-08002B2CF9AE}" pid="3" name="KSOProductBuildVer">
    <vt:lpwstr>2052-6.6.0.2461</vt:lpwstr>
  </property>
</Properties>
</file>