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351" r:id="rId3"/>
    <p:sldId id="257" r:id="rId4"/>
    <p:sldId id="344" r:id="rId5"/>
    <p:sldId id="307" r:id="rId6"/>
    <p:sldId id="339" r:id="rId7"/>
    <p:sldId id="345" r:id="rId8"/>
    <p:sldId id="350" r:id="rId9"/>
    <p:sldId id="258" r:id="rId10"/>
    <p:sldId id="343" r:id="rId11"/>
    <p:sldId id="349" r:id="rId12"/>
    <p:sldId id="353" r:id="rId13"/>
    <p:sldId id="342" r:id="rId14"/>
    <p:sldId id="346" r:id="rId15"/>
    <p:sldId id="347" r:id="rId16"/>
    <p:sldId id="348" r:id="rId17"/>
    <p:sldId id="352" r:id="rId18"/>
    <p:sldId id="341" r:id="rId19"/>
    <p:sldId id="340" r:id="rId2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2F1A2-3C5C-458E-8FB2-05A734E30D22}" type="datetimeFigureOut">
              <a:rPr lang="en-GB" smtClean="0"/>
              <a:t>21/09/2016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D611F-DB2F-4C40-A7EA-CA5E855BB5A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4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fgeronde rechthoe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‹nr.›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fgeronde rechthoe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hthoe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fgeronde rechthoe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 dirty="0"/>
          </a:p>
        </p:txBody>
      </p:sp>
      <p:sp>
        <p:nvSpPr>
          <p:cNvPr id="11" name="Rechthoe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fgeronde rechthoe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9/21/2016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‹nr.›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 dirty="0"/>
          </a:p>
          <a:p>
            <a:r>
              <a:rPr lang="nl-BE" dirty="0" smtClean="0"/>
              <a:t>Dr. Koen Vleminckx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Universal Coverage of Social Security System and Adaptation to Mobility 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40409"/>
            <a:ext cx="4608512" cy="600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945898"/>
            <a:ext cx="1267743" cy="716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991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Coverage of “atypical work”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Part-time employment:</a:t>
            </a:r>
          </a:p>
          <a:p>
            <a:pPr marL="0" indent="0">
              <a:buNone/>
            </a:pPr>
            <a:r>
              <a:rPr lang="nl-BE" sz="2400" dirty="0" err="1" smtClean="0"/>
              <a:t>Unrestricted</a:t>
            </a:r>
            <a:r>
              <a:rPr lang="nl-BE" sz="2400" dirty="0" smtClean="0"/>
              <a:t>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 </a:t>
            </a:r>
            <a:r>
              <a:rPr lang="nl-BE" sz="2400" dirty="0" err="1" smtClean="0"/>
              <a:t>by</a:t>
            </a:r>
            <a:r>
              <a:rPr lang="nl-BE" sz="2400" dirty="0" smtClean="0"/>
              <a:t> </a:t>
            </a:r>
            <a:r>
              <a:rPr lang="nl-BE" sz="2400" dirty="0" err="1" smtClean="0"/>
              <a:t>citizenship</a:t>
            </a:r>
            <a:r>
              <a:rPr lang="nl-BE" sz="2400" dirty="0" smtClean="0"/>
              <a:t> </a:t>
            </a:r>
            <a:r>
              <a:rPr lang="nl-BE" sz="2400" dirty="0" err="1" smtClean="0"/>
              <a:t>based</a:t>
            </a:r>
            <a:r>
              <a:rPr lang="nl-BE" sz="2400" dirty="0" smtClean="0"/>
              <a:t> </a:t>
            </a:r>
            <a:r>
              <a:rPr lang="nl-BE" sz="2400" dirty="0" err="1" smtClean="0"/>
              <a:t>schemes</a:t>
            </a:r>
            <a:r>
              <a:rPr lang="nl-BE" sz="2400" dirty="0" smtClean="0"/>
              <a:t>, </a:t>
            </a:r>
            <a:r>
              <a:rPr lang="nl-BE" sz="2400" dirty="0" err="1" smtClean="0"/>
              <a:t>while</a:t>
            </a:r>
            <a:r>
              <a:rPr lang="nl-BE" sz="2400" dirty="0" smtClean="0"/>
              <a:t> in </a:t>
            </a:r>
            <a:r>
              <a:rPr lang="nl-BE" sz="2400" dirty="0" err="1" smtClean="0"/>
              <a:t>insurance</a:t>
            </a:r>
            <a:r>
              <a:rPr lang="nl-BE" sz="2400" dirty="0" smtClean="0"/>
              <a:t>  </a:t>
            </a:r>
            <a:r>
              <a:rPr lang="nl-BE" sz="2400" dirty="0" err="1" smtClean="0"/>
              <a:t>based</a:t>
            </a:r>
            <a:r>
              <a:rPr lang="nl-BE" sz="2400" dirty="0" smtClean="0"/>
              <a:t> </a:t>
            </a:r>
            <a:r>
              <a:rPr lang="nl-BE" sz="2400" dirty="0" err="1" smtClean="0"/>
              <a:t>schemes</a:t>
            </a:r>
            <a:r>
              <a:rPr lang="nl-BE" sz="2400" dirty="0" smtClean="0"/>
              <a:t>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 </a:t>
            </a:r>
            <a:r>
              <a:rPr lang="nl-BE" sz="2400" dirty="0" err="1" smtClean="0"/>
              <a:t>uncertain</a:t>
            </a:r>
            <a:r>
              <a:rPr lang="nl-BE" sz="2400" dirty="0" smtClean="0"/>
              <a:t> as </a:t>
            </a:r>
            <a:r>
              <a:rPr lang="nl-BE" sz="2400" dirty="0" err="1" smtClean="0"/>
              <a:t>entitlement</a:t>
            </a:r>
            <a:r>
              <a:rPr lang="nl-BE" sz="2400" dirty="0" smtClean="0"/>
              <a:t> </a:t>
            </a:r>
            <a:r>
              <a:rPr lang="nl-BE" sz="2400" dirty="0" err="1" smtClean="0"/>
              <a:t>can</a:t>
            </a:r>
            <a:r>
              <a:rPr lang="nl-BE" sz="2400" dirty="0" smtClean="0"/>
              <a:t> </a:t>
            </a:r>
            <a:r>
              <a:rPr lang="nl-BE" sz="2400" dirty="0" err="1" smtClean="0"/>
              <a:t>depend</a:t>
            </a:r>
            <a:r>
              <a:rPr lang="nl-BE" sz="2400" dirty="0" smtClean="0"/>
              <a:t> on the </a:t>
            </a:r>
            <a:r>
              <a:rPr lang="nl-BE" sz="2400" dirty="0" err="1" smtClean="0"/>
              <a:t>number</a:t>
            </a:r>
            <a:r>
              <a:rPr lang="nl-BE" sz="2400" dirty="0" smtClean="0"/>
              <a:t> of </a:t>
            </a:r>
            <a:r>
              <a:rPr lang="nl-BE" sz="2400" dirty="0" err="1" smtClean="0"/>
              <a:t>hours</a:t>
            </a:r>
            <a:r>
              <a:rPr lang="nl-BE" sz="2400" dirty="0" smtClean="0"/>
              <a:t> </a:t>
            </a:r>
            <a:r>
              <a:rPr lang="nl-BE" sz="2400" dirty="0" err="1" smtClean="0"/>
              <a:t>worked</a:t>
            </a:r>
            <a:r>
              <a:rPr lang="nl-BE" sz="2400" dirty="0" smtClean="0"/>
              <a:t> , the </a:t>
            </a:r>
            <a:r>
              <a:rPr lang="nl-BE" sz="2400" dirty="0" err="1" smtClean="0"/>
              <a:t>income</a:t>
            </a:r>
            <a:r>
              <a:rPr lang="nl-BE" sz="2400" dirty="0" smtClean="0"/>
              <a:t> </a:t>
            </a:r>
            <a:r>
              <a:rPr lang="nl-BE" sz="2400" dirty="0" err="1" smtClean="0"/>
              <a:t>earned</a:t>
            </a:r>
            <a:r>
              <a:rPr lang="nl-BE" sz="2400" dirty="0" smtClean="0"/>
              <a:t>, or </a:t>
            </a:r>
            <a:r>
              <a:rPr lang="nl-BE" sz="2400" dirty="0" err="1" smtClean="0"/>
              <a:t>contributions</a:t>
            </a:r>
            <a:r>
              <a:rPr lang="nl-BE" sz="2400" dirty="0" smtClean="0"/>
              <a:t> </a:t>
            </a:r>
            <a:r>
              <a:rPr lang="nl-BE" sz="2400" dirty="0" err="1" smtClean="0"/>
              <a:t>paid</a:t>
            </a:r>
            <a:r>
              <a:rPr lang="nl-BE" sz="2400" dirty="0" smtClean="0"/>
              <a:t> (</a:t>
            </a:r>
            <a:r>
              <a:rPr lang="nl-BE" sz="2400" dirty="0" err="1" smtClean="0"/>
              <a:t>usually</a:t>
            </a:r>
            <a:r>
              <a:rPr lang="nl-BE" sz="2400" dirty="0" smtClean="0"/>
              <a:t> </a:t>
            </a:r>
            <a:r>
              <a:rPr lang="nl-BE" sz="2400" dirty="0" err="1" smtClean="0"/>
              <a:t>lower</a:t>
            </a:r>
            <a:r>
              <a:rPr lang="nl-BE" sz="2400" dirty="0" smtClean="0"/>
              <a:t> </a:t>
            </a:r>
            <a:r>
              <a:rPr lang="nl-BE" sz="2400" dirty="0" err="1" smtClean="0"/>
              <a:t>for</a:t>
            </a:r>
            <a:r>
              <a:rPr lang="nl-BE" sz="2400" dirty="0" smtClean="0"/>
              <a:t> </a:t>
            </a:r>
            <a:r>
              <a:rPr lang="nl-BE" sz="2400" dirty="0" err="1" smtClean="0"/>
              <a:t>part-time</a:t>
            </a:r>
            <a:r>
              <a:rPr lang="nl-BE" sz="2400" dirty="0"/>
              <a:t> </a:t>
            </a:r>
            <a:r>
              <a:rPr lang="nl-BE" sz="2400" dirty="0" err="1" smtClean="0"/>
              <a:t>workers</a:t>
            </a:r>
            <a:r>
              <a:rPr lang="nl-BE" sz="2400" dirty="0" smtClean="0"/>
              <a:t>).</a:t>
            </a:r>
          </a:p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r>
              <a:rPr lang="en-US" sz="2300" dirty="0" smtClean="0"/>
              <a:t>A European </a:t>
            </a:r>
            <a:r>
              <a:rPr lang="en-US" sz="2300" dirty="0"/>
              <a:t>court of justice ruling </a:t>
            </a:r>
            <a:r>
              <a:rPr lang="en-US" sz="2300" dirty="0" smtClean="0"/>
              <a:t>helped </a:t>
            </a:r>
            <a:r>
              <a:rPr lang="en-US" sz="2300" dirty="0"/>
              <a:t>part-time workers </a:t>
            </a:r>
            <a:r>
              <a:rPr lang="en-US" sz="2300" dirty="0" smtClean="0"/>
              <a:t>to </a:t>
            </a:r>
            <a:r>
              <a:rPr lang="en-US" sz="2300" dirty="0"/>
              <a:t>have the same rights to join occupational pension schemes as their full-time colleagues</a:t>
            </a:r>
            <a:r>
              <a:rPr lang="en-US" sz="23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b="1" dirty="0" smtClean="0"/>
              <a:t>Fixed-term employment:</a:t>
            </a:r>
          </a:p>
          <a:p>
            <a:pPr marL="0" indent="0">
              <a:buNone/>
            </a:pPr>
            <a:r>
              <a:rPr lang="nl-BE" sz="2400" dirty="0" smtClean="0"/>
              <a:t>Full </a:t>
            </a:r>
            <a:r>
              <a:rPr lang="nl-BE" sz="2400" dirty="0" err="1"/>
              <a:t>coverage</a:t>
            </a:r>
            <a:r>
              <a:rPr lang="nl-BE" sz="2400" dirty="0"/>
              <a:t> </a:t>
            </a:r>
            <a:r>
              <a:rPr lang="nl-BE" sz="2400" dirty="0" err="1"/>
              <a:t>by</a:t>
            </a:r>
            <a:r>
              <a:rPr lang="nl-BE" sz="2400" dirty="0"/>
              <a:t> </a:t>
            </a:r>
            <a:r>
              <a:rPr lang="nl-BE" sz="2400" dirty="0" err="1"/>
              <a:t>citizenship</a:t>
            </a:r>
            <a:r>
              <a:rPr lang="nl-BE" sz="2400" dirty="0"/>
              <a:t> </a:t>
            </a:r>
            <a:r>
              <a:rPr lang="nl-BE" sz="2400" dirty="0" err="1"/>
              <a:t>based</a:t>
            </a:r>
            <a:r>
              <a:rPr lang="nl-BE" sz="2400" dirty="0"/>
              <a:t> </a:t>
            </a:r>
            <a:r>
              <a:rPr lang="nl-BE" sz="2400" dirty="0" err="1"/>
              <a:t>schemes</a:t>
            </a:r>
            <a:r>
              <a:rPr lang="nl-BE" sz="2400" dirty="0"/>
              <a:t>, </a:t>
            </a:r>
            <a:r>
              <a:rPr lang="nl-BE" sz="2400" dirty="0" smtClean="0"/>
              <a:t>even </a:t>
            </a:r>
            <a:r>
              <a:rPr lang="nl-BE" sz="2400" dirty="0" err="1" smtClean="0"/>
              <a:t>during</a:t>
            </a:r>
            <a:r>
              <a:rPr lang="nl-BE" sz="2400" dirty="0" smtClean="0"/>
              <a:t> </a:t>
            </a:r>
            <a:r>
              <a:rPr lang="nl-BE" sz="2400" dirty="0" err="1" smtClean="0"/>
              <a:t>periods</a:t>
            </a:r>
            <a:r>
              <a:rPr lang="nl-BE" sz="2400" dirty="0" smtClean="0"/>
              <a:t> of </a:t>
            </a:r>
            <a:r>
              <a:rPr lang="nl-BE" sz="2400" dirty="0" err="1" smtClean="0"/>
              <a:t>unemployment</a:t>
            </a:r>
            <a:r>
              <a:rPr lang="nl-BE" sz="2400" dirty="0" smtClean="0"/>
              <a:t>. In </a:t>
            </a:r>
            <a:r>
              <a:rPr lang="nl-BE" sz="2400" dirty="0" err="1" smtClean="0"/>
              <a:t>contributory</a:t>
            </a:r>
            <a:r>
              <a:rPr lang="nl-BE" sz="2400" dirty="0" smtClean="0"/>
              <a:t> </a:t>
            </a:r>
            <a:r>
              <a:rPr lang="nl-BE" sz="2400" dirty="0" err="1" smtClean="0"/>
              <a:t>insurance</a:t>
            </a:r>
            <a:r>
              <a:rPr lang="nl-BE" sz="2400" dirty="0" smtClean="0"/>
              <a:t>  </a:t>
            </a:r>
            <a:r>
              <a:rPr lang="nl-BE" sz="2400" dirty="0" err="1"/>
              <a:t>based</a:t>
            </a:r>
            <a:r>
              <a:rPr lang="nl-BE" sz="2400" dirty="0"/>
              <a:t> </a:t>
            </a:r>
            <a:r>
              <a:rPr lang="nl-BE" sz="2400" dirty="0" err="1"/>
              <a:t>schemes</a:t>
            </a:r>
            <a:r>
              <a:rPr lang="nl-BE" sz="2400" dirty="0"/>
              <a:t> </a:t>
            </a:r>
            <a:r>
              <a:rPr lang="nl-BE" sz="2400" dirty="0" smtClean="0"/>
              <a:t>no </a:t>
            </a:r>
            <a:r>
              <a:rPr lang="nl-BE" sz="2400" dirty="0" err="1" smtClean="0"/>
              <a:t>guarantee</a:t>
            </a:r>
            <a:r>
              <a:rPr lang="nl-BE" sz="2400" dirty="0" smtClean="0"/>
              <a:t> of </a:t>
            </a:r>
            <a:r>
              <a:rPr lang="nl-BE" sz="2400" dirty="0" err="1" smtClean="0"/>
              <a:t>continued</a:t>
            </a:r>
            <a:r>
              <a:rPr lang="nl-BE" sz="2400" dirty="0" smtClean="0"/>
              <a:t> </a:t>
            </a:r>
            <a:r>
              <a:rPr lang="nl-BE" sz="2400" dirty="0" err="1" smtClean="0"/>
              <a:t>insurance</a:t>
            </a:r>
            <a:r>
              <a:rPr lang="nl-BE" sz="2400" dirty="0" smtClean="0"/>
              <a:t>, </a:t>
            </a:r>
            <a:r>
              <a:rPr lang="nl-BE" sz="2400" dirty="0" err="1" smtClean="0"/>
              <a:t>although</a:t>
            </a:r>
            <a:r>
              <a:rPr lang="nl-BE" sz="2400" dirty="0" smtClean="0"/>
              <a:t> </a:t>
            </a:r>
            <a:r>
              <a:rPr lang="nl-BE" sz="2400" dirty="0" err="1" smtClean="0"/>
              <a:t>continued</a:t>
            </a:r>
            <a:r>
              <a:rPr lang="nl-BE" sz="2400" dirty="0" smtClean="0"/>
              <a:t> </a:t>
            </a:r>
            <a:r>
              <a:rPr lang="nl-BE" sz="2400" dirty="0" err="1" smtClean="0"/>
              <a:t>insurance</a:t>
            </a:r>
            <a:r>
              <a:rPr lang="nl-BE" sz="2400" dirty="0" smtClean="0"/>
              <a:t> is </a:t>
            </a:r>
            <a:r>
              <a:rPr lang="nl-BE" sz="2400" dirty="0" err="1" smtClean="0"/>
              <a:t>occasionally</a:t>
            </a:r>
            <a:r>
              <a:rPr lang="nl-BE" sz="2400" dirty="0" smtClean="0"/>
              <a:t> </a:t>
            </a:r>
            <a:r>
              <a:rPr lang="nl-BE" sz="2400" dirty="0" err="1" smtClean="0"/>
              <a:t>provided</a:t>
            </a:r>
            <a:r>
              <a:rPr lang="nl-BE" sz="2400" dirty="0"/>
              <a:t> </a:t>
            </a:r>
            <a:r>
              <a:rPr lang="nl-BE" sz="2400" dirty="0" err="1" smtClean="0"/>
              <a:t>for</a:t>
            </a:r>
            <a:r>
              <a:rPr lang="nl-BE" sz="2400" dirty="0" smtClean="0"/>
              <a:t> </a:t>
            </a:r>
            <a:r>
              <a:rPr lang="nl-BE" sz="2400" dirty="0" err="1" smtClean="0"/>
              <a:t>those</a:t>
            </a:r>
            <a:r>
              <a:rPr lang="nl-BE" sz="2400" dirty="0" smtClean="0"/>
              <a:t> </a:t>
            </a:r>
            <a:r>
              <a:rPr lang="nl-BE" sz="2400" dirty="0" err="1" smtClean="0"/>
              <a:t>covered</a:t>
            </a:r>
            <a:r>
              <a:rPr lang="nl-BE" sz="2400" dirty="0" smtClean="0"/>
              <a:t> </a:t>
            </a:r>
            <a:r>
              <a:rPr lang="nl-BE" sz="2400" dirty="0" err="1" smtClean="0"/>
              <a:t>by</a:t>
            </a:r>
            <a:r>
              <a:rPr lang="nl-BE" sz="2400" dirty="0" smtClean="0"/>
              <a:t> </a:t>
            </a:r>
            <a:r>
              <a:rPr lang="nl-BE" sz="2400" dirty="0" err="1" smtClean="0"/>
              <a:t>unemployment</a:t>
            </a:r>
            <a:r>
              <a:rPr lang="nl-BE" sz="2400" dirty="0" smtClean="0"/>
              <a:t> </a:t>
            </a:r>
            <a:r>
              <a:rPr lang="nl-BE" sz="2400" dirty="0" err="1" smtClean="0"/>
              <a:t>insurance</a:t>
            </a:r>
            <a:r>
              <a:rPr lang="nl-BE" sz="2400" dirty="0" smtClean="0"/>
              <a:t> etc.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b="1" dirty="0" smtClean="0">
                <a:solidFill>
                  <a:prstClr val="black"/>
                </a:solidFill>
              </a:rPr>
              <a:t>Self-employment:</a:t>
            </a:r>
          </a:p>
          <a:p>
            <a:pPr marL="0" indent="0">
              <a:buNone/>
            </a:pPr>
            <a:r>
              <a:rPr lang="nl-BE" sz="2400" dirty="0" smtClean="0">
                <a:solidFill>
                  <a:prstClr val="black"/>
                </a:solidFill>
              </a:rPr>
              <a:t>Full </a:t>
            </a:r>
            <a:r>
              <a:rPr lang="nl-BE" sz="2400" dirty="0" err="1" smtClean="0">
                <a:solidFill>
                  <a:prstClr val="black"/>
                </a:solidFill>
              </a:rPr>
              <a:t>coverage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by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citizenship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based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schemes</a:t>
            </a:r>
            <a:r>
              <a:rPr lang="nl-BE" sz="2400" dirty="0" smtClean="0">
                <a:solidFill>
                  <a:prstClr val="black"/>
                </a:solidFill>
              </a:rPr>
              <a:t>. In </a:t>
            </a:r>
            <a:r>
              <a:rPr lang="nl-BE" sz="2400" dirty="0" err="1" smtClean="0">
                <a:solidFill>
                  <a:prstClr val="black"/>
                </a:solidFill>
              </a:rPr>
              <a:t>some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countries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categorical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social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insurance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for</a:t>
            </a:r>
            <a:r>
              <a:rPr lang="nl-BE" sz="2400" dirty="0" smtClean="0">
                <a:solidFill>
                  <a:prstClr val="black"/>
                </a:solidFill>
              </a:rPr>
              <a:t> the </a:t>
            </a:r>
            <a:r>
              <a:rPr lang="nl-BE" sz="2400" dirty="0" err="1" smtClean="0">
                <a:solidFill>
                  <a:prstClr val="black"/>
                </a:solidFill>
              </a:rPr>
              <a:t>self-employed</a:t>
            </a:r>
            <a:r>
              <a:rPr lang="nl-BE" sz="2400" dirty="0" smtClean="0">
                <a:solidFill>
                  <a:prstClr val="black"/>
                </a:solidFill>
              </a:rPr>
              <a:t> is in </a:t>
            </a:r>
            <a:r>
              <a:rPr lang="nl-BE" sz="2400" dirty="0" err="1" smtClean="0">
                <a:solidFill>
                  <a:prstClr val="black"/>
                </a:solidFill>
              </a:rPr>
              <a:t>place</a:t>
            </a:r>
            <a:r>
              <a:rPr lang="nl-BE" sz="2400" dirty="0" smtClean="0">
                <a:solidFill>
                  <a:prstClr val="black"/>
                </a:solidFill>
              </a:rPr>
              <a:t>, but </a:t>
            </a:r>
            <a:r>
              <a:rPr lang="nl-BE" sz="2400" dirty="0" err="1" smtClean="0">
                <a:solidFill>
                  <a:prstClr val="black"/>
                </a:solidFill>
              </a:rPr>
              <a:t>not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always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and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not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for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all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social</a:t>
            </a:r>
            <a:r>
              <a:rPr lang="nl-BE" sz="2400" dirty="0" smtClean="0">
                <a:solidFill>
                  <a:prstClr val="black"/>
                </a:solidFill>
              </a:rPr>
              <a:t> </a:t>
            </a:r>
            <a:r>
              <a:rPr lang="nl-BE" sz="2400" dirty="0" err="1" smtClean="0">
                <a:solidFill>
                  <a:prstClr val="black"/>
                </a:solidFill>
              </a:rPr>
              <a:t>risks</a:t>
            </a:r>
            <a:r>
              <a:rPr lang="nl-BE" sz="2400" dirty="0" smtClean="0">
                <a:solidFill>
                  <a:prstClr val="black"/>
                </a:solidFill>
              </a:rPr>
              <a:t>. </a:t>
            </a:r>
            <a:endParaRPr lang="nl-BE" sz="2400" dirty="0" smtClean="0"/>
          </a:p>
          <a:p>
            <a:pPr marL="0" indent="0">
              <a:buNone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514350" indent="-514350">
              <a:buAutoNum type="arabicParenR"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348547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404664"/>
            <a:ext cx="8453521" cy="4752528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3242751" y="5445224"/>
            <a:ext cx="27590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Mobility</a:t>
            </a:r>
            <a:endParaRPr lang="nl-NL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7870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BE" dirty="0" smtClean="0"/>
              <a:t>EU </a:t>
            </a:r>
            <a:r>
              <a:rPr lang="nl-BE" dirty="0" err="1"/>
              <a:t>n</a:t>
            </a:r>
            <a:r>
              <a:rPr lang="nl-BE" dirty="0" err="1" smtClean="0"/>
              <a:t>ationals</a:t>
            </a:r>
            <a:r>
              <a:rPr lang="nl-BE" dirty="0" smtClean="0"/>
              <a:t> </a:t>
            </a:r>
            <a:r>
              <a:rPr lang="nl-BE" dirty="0" err="1"/>
              <a:t>r</a:t>
            </a:r>
            <a:r>
              <a:rPr lang="nl-BE" dirty="0" err="1" smtClean="0"/>
              <a:t>esiding</a:t>
            </a:r>
            <a:r>
              <a:rPr lang="nl-BE" dirty="0" smtClean="0"/>
              <a:t> in </a:t>
            </a:r>
            <a:r>
              <a:rPr lang="nl-BE" dirty="0" err="1" smtClean="0"/>
              <a:t>another</a:t>
            </a:r>
            <a:r>
              <a:rPr lang="nl-BE" dirty="0" smtClean="0"/>
              <a:t> member </a:t>
            </a:r>
            <a:r>
              <a:rPr lang="nl-BE" dirty="0"/>
              <a:t>s</a:t>
            </a:r>
            <a:r>
              <a:rPr lang="nl-BE" dirty="0" smtClean="0"/>
              <a:t>tate (% of </a:t>
            </a:r>
            <a:r>
              <a:rPr lang="nl-BE" dirty="0" err="1" smtClean="0"/>
              <a:t>total</a:t>
            </a:r>
            <a:r>
              <a:rPr lang="nl-BE" dirty="0" smtClean="0"/>
              <a:t> </a:t>
            </a:r>
            <a:r>
              <a:rPr lang="nl-BE" dirty="0" err="1" smtClean="0"/>
              <a:t>population</a:t>
            </a:r>
            <a:r>
              <a:rPr lang="nl-BE" dirty="0" smtClean="0"/>
              <a:t>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916832"/>
            <a:ext cx="8345769" cy="4495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1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EU Social Security Coordination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/>
          </a:bodyPr>
          <a:lstStyle/>
          <a:p>
            <a:endParaRPr lang="nl-BE" sz="2400" dirty="0" smtClean="0"/>
          </a:p>
          <a:p>
            <a:r>
              <a:rPr lang="en-US" sz="2400" dirty="0"/>
              <a:t>The EU provides common rules to protect your social security rights when moving within Europe (EU 28 + Iceland, Liechtenstein, Norway and Switzerland).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rules on social security coordination do not replace national systems with a single European one. </a:t>
            </a:r>
            <a:r>
              <a:rPr lang="en-US" sz="2400" dirty="0">
                <a:solidFill>
                  <a:srgbClr val="FF0000"/>
                </a:solidFill>
              </a:rPr>
              <a:t>All countries are free to decide who is to be insured under their legislation, which benefits are granted and under what conditions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endParaRPr lang="nl-BE" dirty="0" smtClean="0"/>
          </a:p>
          <a:p>
            <a:pPr marL="0" indent="0">
              <a:buNone/>
            </a:pPr>
            <a:endParaRPr lang="nl-BE" sz="2400" dirty="0"/>
          </a:p>
          <a:p>
            <a:pPr marL="0" indent="0">
              <a:buNone/>
            </a:pPr>
            <a:endParaRPr lang="nl-BE" sz="2400" dirty="0" smtClean="0"/>
          </a:p>
          <a:p>
            <a:pPr marL="0" indent="0">
              <a:buNone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514350" indent="-514350">
              <a:buAutoNum type="arabicParenR"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162492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24936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Principles of EU Social Security Coordination</a:t>
            </a:r>
            <a:endParaRPr lang="en-GB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899592" y="1196752"/>
            <a:ext cx="7772400" cy="5005536"/>
          </a:xfrm>
        </p:spPr>
        <p:txBody>
          <a:bodyPr>
            <a:normAutofit lnSpcReduction="10000"/>
          </a:bodyPr>
          <a:lstStyle/>
          <a:p>
            <a:endParaRPr lang="nl-BE" sz="2400" dirty="0" smtClean="0"/>
          </a:p>
          <a:p>
            <a:r>
              <a:rPr lang="en-US" sz="2400" dirty="0" smtClean="0"/>
              <a:t>Legal residents in the EU </a:t>
            </a:r>
            <a:r>
              <a:rPr lang="en-US" sz="2400" dirty="0"/>
              <a:t>are covered by the legislation of </a:t>
            </a:r>
            <a:r>
              <a:rPr lang="en-US" sz="2400" dirty="0">
                <a:solidFill>
                  <a:srgbClr val="FF0000"/>
                </a:solidFill>
              </a:rPr>
              <a:t>one country at a time </a:t>
            </a:r>
            <a:r>
              <a:rPr lang="en-US" sz="2400" dirty="0" smtClean="0"/>
              <a:t>(e.g. they can </a:t>
            </a:r>
            <a:r>
              <a:rPr lang="en-US" sz="2400" dirty="0"/>
              <a:t>only pay contributions in one </a:t>
            </a:r>
            <a:r>
              <a:rPr lang="en-US" sz="2400" dirty="0" smtClean="0"/>
              <a:t>country). </a:t>
            </a:r>
            <a:r>
              <a:rPr lang="en-US" sz="2400" dirty="0"/>
              <a:t>The decision on which country's legislation applies </a:t>
            </a:r>
            <a:r>
              <a:rPr lang="en-US" sz="2400" dirty="0" smtClean="0"/>
              <a:t>will </a:t>
            </a:r>
            <a:r>
              <a:rPr lang="en-US" sz="2400" dirty="0"/>
              <a:t>be made by the social security institutions. </a:t>
            </a:r>
            <a:endParaRPr lang="en-US" sz="2400" dirty="0" smtClean="0"/>
          </a:p>
          <a:p>
            <a:r>
              <a:rPr lang="en-US" sz="2400" dirty="0"/>
              <a:t>Legal residents in the EU </a:t>
            </a:r>
            <a:r>
              <a:rPr lang="en-US" sz="2400" dirty="0" smtClean="0"/>
              <a:t>have </a:t>
            </a:r>
            <a:r>
              <a:rPr lang="en-US" sz="2400" dirty="0"/>
              <a:t>the same rights and obligations as the nationals of the country where </a:t>
            </a:r>
            <a:r>
              <a:rPr lang="en-US" sz="2400" dirty="0" smtClean="0"/>
              <a:t>they </a:t>
            </a:r>
            <a:r>
              <a:rPr lang="en-US" sz="2400" dirty="0"/>
              <a:t>are covered. This is known as the principle of </a:t>
            </a:r>
            <a:r>
              <a:rPr lang="en-US" sz="2400" dirty="0">
                <a:solidFill>
                  <a:srgbClr val="FF0000"/>
                </a:solidFill>
              </a:rPr>
              <a:t>equal treatment or non-discrimination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When they </a:t>
            </a:r>
            <a:r>
              <a:rPr lang="en-US" sz="2400" dirty="0"/>
              <a:t>claim a benefit, </a:t>
            </a:r>
            <a:r>
              <a:rPr lang="en-US" sz="2400" dirty="0" smtClean="0"/>
              <a:t>their </a:t>
            </a:r>
            <a:r>
              <a:rPr lang="en-US" sz="2400" dirty="0">
                <a:solidFill>
                  <a:srgbClr val="FF0000"/>
                </a:solidFill>
              </a:rPr>
              <a:t>previous periods of insurance, work or residence</a:t>
            </a:r>
            <a:r>
              <a:rPr lang="en-US" sz="2400" dirty="0"/>
              <a:t> in other countries </a:t>
            </a:r>
            <a:r>
              <a:rPr lang="en-US" sz="2400" dirty="0">
                <a:solidFill>
                  <a:srgbClr val="FF0000"/>
                </a:solidFill>
              </a:rPr>
              <a:t>are taken into account if necessary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If they </a:t>
            </a:r>
            <a:r>
              <a:rPr lang="en-US" sz="2400" dirty="0"/>
              <a:t>are entitled to a cash benefit from one country, </a:t>
            </a:r>
            <a:r>
              <a:rPr lang="en-US" sz="2400" dirty="0" smtClean="0"/>
              <a:t>they </a:t>
            </a:r>
            <a:r>
              <a:rPr lang="en-US" sz="2400" dirty="0"/>
              <a:t>may generally receive it even if </a:t>
            </a:r>
            <a:r>
              <a:rPr lang="en-US" sz="2400" dirty="0" smtClean="0"/>
              <a:t>they </a:t>
            </a:r>
            <a:r>
              <a:rPr lang="en-US" sz="2400" dirty="0"/>
              <a:t>are living in a different country. This is known as the </a:t>
            </a:r>
            <a:r>
              <a:rPr lang="en-US" sz="2400" dirty="0">
                <a:solidFill>
                  <a:srgbClr val="FF0000"/>
                </a:solidFill>
              </a:rPr>
              <a:t>principle of exportability</a:t>
            </a:r>
            <a:r>
              <a:rPr lang="en-US" sz="2400" dirty="0"/>
              <a:t>.</a:t>
            </a:r>
          </a:p>
          <a:p>
            <a:endParaRPr lang="nl-BE" dirty="0" smtClean="0"/>
          </a:p>
          <a:p>
            <a:pPr marL="0" indent="0">
              <a:buNone/>
            </a:pPr>
            <a:endParaRPr lang="nl-BE" sz="2400" dirty="0"/>
          </a:p>
          <a:p>
            <a:pPr marL="0" indent="0">
              <a:buNone/>
            </a:pPr>
            <a:endParaRPr lang="nl-BE" sz="2400" dirty="0" smtClean="0"/>
          </a:p>
          <a:p>
            <a:pPr marL="0" indent="0">
              <a:buNone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514350" indent="-514350">
              <a:buAutoNum type="arabicParenR"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34450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/>
          <a:lstStyle/>
          <a:p>
            <a:r>
              <a:rPr lang="nl-BE" dirty="0" smtClean="0"/>
              <a:t>Bases of </a:t>
            </a:r>
            <a:r>
              <a:rPr lang="nl-BE" dirty="0" err="1" smtClean="0"/>
              <a:t>entitlement</a:t>
            </a:r>
            <a:r>
              <a:rPr lang="nl-BE" dirty="0" smtClean="0"/>
              <a:t> </a:t>
            </a:r>
            <a:r>
              <a:rPr lang="nl-BE" dirty="0" err="1" smtClean="0"/>
              <a:t>and</a:t>
            </a:r>
            <a:r>
              <a:rPr lang="nl-BE" dirty="0" smtClean="0"/>
              <a:t> </a:t>
            </a:r>
            <a:r>
              <a:rPr lang="nl-BE" dirty="0" err="1" smtClean="0"/>
              <a:t>mobility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BE" dirty="0" err="1" smtClean="0"/>
              <a:t>Equal</a:t>
            </a:r>
            <a:r>
              <a:rPr lang="nl-BE" dirty="0" smtClean="0"/>
              <a:t> treatment, but </a:t>
            </a:r>
            <a:r>
              <a:rPr lang="nl-BE" dirty="0" err="1" smtClean="0"/>
              <a:t>each</a:t>
            </a:r>
            <a:r>
              <a:rPr lang="nl-BE" dirty="0" smtClean="0"/>
              <a:t> country </a:t>
            </a:r>
            <a:r>
              <a:rPr lang="nl-BE" dirty="0" err="1" smtClean="0"/>
              <a:t>determines</a:t>
            </a:r>
            <a:r>
              <a:rPr lang="nl-BE" dirty="0" smtClean="0"/>
              <a:t> </a:t>
            </a:r>
            <a:r>
              <a:rPr lang="nl-BE" dirty="0" err="1" smtClean="0"/>
              <a:t>which</a:t>
            </a:r>
            <a:r>
              <a:rPr lang="nl-BE" dirty="0" smtClean="0"/>
              <a:t> </a:t>
            </a:r>
            <a:r>
              <a:rPr lang="en-US" dirty="0" smtClean="0"/>
              <a:t>benefits </a:t>
            </a:r>
            <a:r>
              <a:rPr lang="en-US" dirty="0"/>
              <a:t>are granted and under what </a:t>
            </a:r>
            <a:r>
              <a:rPr lang="en-US" dirty="0" smtClean="0"/>
              <a:t>condition.</a:t>
            </a:r>
          </a:p>
          <a:p>
            <a:endParaRPr lang="nl-BE" dirty="0"/>
          </a:p>
          <a:p>
            <a:r>
              <a:rPr lang="nl-BE" b="1" dirty="0" err="1" smtClean="0"/>
              <a:t>Citizenship</a:t>
            </a:r>
            <a:r>
              <a:rPr lang="nl-BE" b="1" dirty="0" smtClean="0"/>
              <a:t> </a:t>
            </a:r>
            <a:r>
              <a:rPr lang="nl-BE" b="1" dirty="0" err="1" smtClean="0"/>
              <a:t>based</a:t>
            </a:r>
            <a:r>
              <a:rPr lang="nl-BE" b="1" dirty="0" smtClean="0"/>
              <a:t> </a:t>
            </a:r>
            <a:r>
              <a:rPr lang="nl-BE" b="1" dirty="0" err="1" smtClean="0"/>
              <a:t>schemes</a:t>
            </a:r>
            <a:r>
              <a:rPr lang="nl-BE" b="1" dirty="0" smtClean="0"/>
              <a:t> </a:t>
            </a:r>
            <a:r>
              <a:rPr lang="nl-BE" dirty="0" smtClean="0"/>
              <a:t>are more </a:t>
            </a:r>
            <a:r>
              <a:rPr lang="nl-BE" dirty="0" err="1" smtClean="0"/>
              <a:t>accessible</a:t>
            </a:r>
            <a:r>
              <a:rPr lang="nl-BE" dirty="0" smtClean="0"/>
              <a:t> </a:t>
            </a:r>
            <a:r>
              <a:rPr lang="nl-BE" dirty="0" err="1" smtClean="0"/>
              <a:t>since</a:t>
            </a:r>
            <a:r>
              <a:rPr lang="nl-BE" dirty="0" smtClean="0"/>
              <a:t> </a:t>
            </a:r>
            <a:r>
              <a:rPr lang="nl-BE" dirty="0" err="1" smtClean="0"/>
              <a:t>they</a:t>
            </a:r>
            <a:r>
              <a:rPr lang="nl-BE" dirty="0" smtClean="0"/>
              <a:t> </a:t>
            </a:r>
            <a:r>
              <a:rPr lang="nl-BE" dirty="0" err="1" smtClean="0"/>
              <a:t>also</a:t>
            </a:r>
            <a:r>
              <a:rPr lang="nl-BE" dirty="0" smtClean="0"/>
              <a:t> </a:t>
            </a:r>
            <a:r>
              <a:rPr lang="nl-BE" dirty="0" err="1" smtClean="0"/>
              <a:t>apply</a:t>
            </a:r>
            <a:r>
              <a:rPr lang="nl-BE" dirty="0" smtClean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those</a:t>
            </a:r>
            <a:r>
              <a:rPr lang="nl-BE" dirty="0" smtClean="0"/>
              <a:t> </a:t>
            </a:r>
            <a:r>
              <a:rPr lang="nl-BE" dirty="0" err="1" smtClean="0"/>
              <a:t>legally</a:t>
            </a:r>
            <a:r>
              <a:rPr lang="nl-BE" dirty="0" smtClean="0"/>
              <a:t> </a:t>
            </a:r>
            <a:r>
              <a:rPr lang="nl-BE" dirty="0" err="1" smtClean="0"/>
              <a:t>residing</a:t>
            </a:r>
            <a:r>
              <a:rPr lang="nl-BE" dirty="0" smtClean="0"/>
              <a:t> in the country.</a:t>
            </a:r>
          </a:p>
          <a:p>
            <a:endParaRPr lang="nl-BE" dirty="0"/>
          </a:p>
          <a:p>
            <a:r>
              <a:rPr lang="nl-BE" b="1" dirty="0" err="1" smtClean="0"/>
              <a:t>Contributory</a:t>
            </a:r>
            <a:r>
              <a:rPr lang="nl-BE" b="1" dirty="0" smtClean="0"/>
              <a:t> or </a:t>
            </a:r>
            <a:r>
              <a:rPr lang="nl-BE" b="1" dirty="0" err="1" smtClean="0"/>
              <a:t>labour</a:t>
            </a:r>
            <a:r>
              <a:rPr lang="nl-BE" b="1" dirty="0" smtClean="0"/>
              <a:t> market </a:t>
            </a:r>
            <a:r>
              <a:rPr lang="nl-BE" b="1" dirty="0" err="1" smtClean="0"/>
              <a:t>participation</a:t>
            </a:r>
            <a:r>
              <a:rPr lang="nl-BE" b="1" dirty="0" smtClean="0"/>
              <a:t> </a:t>
            </a:r>
            <a:r>
              <a:rPr lang="nl-BE" b="1" dirty="0" err="1" smtClean="0"/>
              <a:t>based</a:t>
            </a:r>
            <a:r>
              <a:rPr lang="nl-BE" b="1" dirty="0" smtClean="0"/>
              <a:t> </a:t>
            </a:r>
            <a:r>
              <a:rPr lang="nl-BE" b="1" dirty="0" err="1" smtClean="0"/>
              <a:t>schemes</a:t>
            </a:r>
            <a:r>
              <a:rPr lang="nl-BE" b="1" dirty="0" smtClean="0"/>
              <a:t> </a:t>
            </a:r>
            <a:r>
              <a:rPr lang="nl-BE" dirty="0" smtClean="0"/>
              <a:t>are more </a:t>
            </a:r>
            <a:r>
              <a:rPr lang="nl-BE" dirty="0" err="1" smtClean="0"/>
              <a:t>restrictive</a:t>
            </a:r>
            <a:r>
              <a:rPr lang="nl-BE" dirty="0" smtClean="0"/>
              <a:t>, but </a:t>
            </a:r>
            <a:r>
              <a:rPr lang="en-US" dirty="0">
                <a:solidFill>
                  <a:srgbClr val="FF0000"/>
                </a:solidFill>
              </a:rPr>
              <a:t>previous periods of insurance, work or residence</a:t>
            </a:r>
            <a:r>
              <a:rPr lang="en-US" dirty="0"/>
              <a:t> in other countries </a:t>
            </a:r>
            <a:r>
              <a:rPr lang="en-US" dirty="0" smtClean="0">
                <a:solidFill>
                  <a:srgbClr val="FF0000"/>
                </a:solidFill>
              </a:rPr>
              <a:t>should be </a:t>
            </a:r>
            <a:r>
              <a:rPr lang="en-US" dirty="0">
                <a:solidFill>
                  <a:srgbClr val="FF0000"/>
                </a:solidFill>
              </a:rPr>
              <a:t>taken into account if necessary</a:t>
            </a:r>
            <a:r>
              <a:rPr lang="en-US" dirty="0"/>
              <a:t>.</a:t>
            </a:r>
            <a:endParaRPr lang="en-US" dirty="0" smtClean="0"/>
          </a:p>
          <a:p>
            <a:endParaRPr lang="nl-BE" dirty="0" smtClean="0"/>
          </a:p>
          <a:p>
            <a:r>
              <a:rPr lang="nl-BE" dirty="0" smtClean="0"/>
              <a:t>Benefits, incl. </a:t>
            </a:r>
            <a:r>
              <a:rPr lang="nl-BE" dirty="0" err="1" smtClean="0"/>
              <a:t>retirement</a:t>
            </a:r>
            <a:r>
              <a:rPr lang="nl-BE" dirty="0" smtClean="0"/>
              <a:t> benefits, are in </a:t>
            </a:r>
            <a:r>
              <a:rPr lang="nl-BE" dirty="0" err="1" smtClean="0"/>
              <a:t>principle</a:t>
            </a:r>
            <a:r>
              <a:rPr lang="nl-BE" dirty="0" smtClean="0"/>
              <a:t> </a:t>
            </a:r>
            <a:r>
              <a:rPr lang="nl-BE" dirty="0" err="1" smtClean="0"/>
              <a:t>exportable</a:t>
            </a:r>
            <a:r>
              <a:rPr lang="nl-BE" dirty="0" smtClean="0"/>
              <a:t>.</a:t>
            </a:r>
            <a:endParaRPr lang="nl-BE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28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-315416"/>
            <a:ext cx="7772400" cy="1143000"/>
          </a:xfrm>
        </p:spPr>
        <p:txBody>
          <a:bodyPr/>
          <a:lstStyle/>
          <a:p>
            <a:pPr algn="ctr"/>
            <a:r>
              <a:rPr lang="nl-BE" dirty="0" err="1" smtClean="0"/>
              <a:t>Problems</a:t>
            </a:r>
            <a:r>
              <a:rPr lang="nl-BE" dirty="0" smtClean="0"/>
              <a:t> </a:t>
            </a:r>
            <a:r>
              <a:rPr lang="nl-BE" dirty="0" err="1" smtClean="0"/>
              <a:t>related</a:t>
            </a:r>
            <a:r>
              <a:rPr lang="nl-BE" dirty="0" smtClean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mobility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899592" y="1052736"/>
            <a:ext cx="7772400" cy="4572000"/>
          </a:xfrm>
        </p:spPr>
        <p:txBody>
          <a:bodyPr>
            <a:noAutofit/>
          </a:bodyPr>
          <a:lstStyle/>
          <a:p>
            <a:r>
              <a:rPr lang="nl-BE" sz="2400" dirty="0" err="1" smtClean="0"/>
              <a:t>Countries</a:t>
            </a:r>
            <a:r>
              <a:rPr lang="nl-BE" sz="2400" dirty="0" smtClean="0"/>
              <a:t> </a:t>
            </a:r>
            <a:r>
              <a:rPr lang="nl-BE" sz="2400" dirty="0" err="1" smtClean="0"/>
              <a:t>with</a:t>
            </a:r>
            <a:r>
              <a:rPr lang="nl-BE" sz="2400" dirty="0" smtClean="0"/>
              <a:t> </a:t>
            </a:r>
            <a:r>
              <a:rPr lang="nl-BE" sz="2400" dirty="0" err="1" smtClean="0"/>
              <a:t>citizenship-based</a:t>
            </a:r>
            <a:r>
              <a:rPr lang="nl-BE" sz="2400" dirty="0" smtClean="0"/>
              <a:t> access </a:t>
            </a:r>
            <a:r>
              <a:rPr lang="nl-BE" sz="2400" dirty="0" err="1" smtClean="0"/>
              <a:t>to</a:t>
            </a:r>
            <a:r>
              <a:rPr lang="nl-BE" sz="2400" dirty="0" smtClean="0"/>
              <a:t> </a:t>
            </a:r>
            <a:r>
              <a:rPr lang="nl-BE" sz="2400" dirty="0" err="1" smtClean="0"/>
              <a:t>social</a:t>
            </a:r>
            <a:r>
              <a:rPr lang="nl-BE" sz="2400" dirty="0" smtClean="0"/>
              <a:t> benefits or </a:t>
            </a:r>
            <a:r>
              <a:rPr lang="nl-BE" sz="2400" dirty="0" err="1" smtClean="0"/>
              <a:t>social</a:t>
            </a:r>
            <a:r>
              <a:rPr lang="nl-BE" sz="2400" dirty="0" smtClean="0"/>
              <a:t> services </a:t>
            </a:r>
            <a:r>
              <a:rPr lang="nl-BE" sz="2400" dirty="0" err="1" smtClean="0"/>
              <a:t>sometimes</a:t>
            </a:r>
            <a:r>
              <a:rPr lang="nl-BE" sz="2400" dirty="0" smtClean="0"/>
              <a:t> claim </a:t>
            </a:r>
            <a:r>
              <a:rPr lang="nl-BE" sz="2400" dirty="0" err="1" smtClean="0"/>
              <a:t>that</a:t>
            </a:r>
            <a:r>
              <a:rPr lang="nl-BE" sz="2400" dirty="0" smtClean="0"/>
              <a:t> </a:t>
            </a:r>
            <a:r>
              <a:rPr lang="nl-BE" sz="2400" dirty="0" err="1" smtClean="0"/>
              <a:t>they</a:t>
            </a:r>
            <a:r>
              <a:rPr lang="nl-BE" sz="2400" dirty="0" smtClean="0"/>
              <a:t> are more ‘</a:t>
            </a:r>
            <a:r>
              <a:rPr lang="nl-BE" sz="2400" dirty="0" err="1" smtClean="0"/>
              <a:t>vulnerable</a:t>
            </a:r>
            <a:r>
              <a:rPr lang="nl-BE" sz="2400" dirty="0" smtClean="0"/>
              <a:t>’ </a:t>
            </a:r>
            <a:r>
              <a:rPr lang="nl-BE" sz="2400" dirty="0" err="1" smtClean="0"/>
              <a:t>to</a:t>
            </a:r>
            <a:r>
              <a:rPr lang="nl-BE" sz="2400" dirty="0" smtClean="0"/>
              <a:t> </a:t>
            </a:r>
            <a:r>
              <a:rPr lang="nl-BE" sz="2400" dirty="0" err="1" smtClean="0"/>
              <a:t>social</a:t>
            </a:r>
            <a:r>
              <a:rPr lang="nl-BE" sz="2400" dirty="0" smtClean="0"/>
              <a:t> benefit ‘</a:t>
            </a:r>
            <a:r>
              <a:rPr lang="nl-BE" sz="2400" dirty="0" err="1" smtClean="0"/>
              <a:t>tourism</a:t>
            </a:r>
            <a:r>
              <a:rPr lang="nl-BE" sz="2400" dirty="0" smtClean="0"/>
              <a:t>’.</a:t>
            </a:r>
          </a:p>
          <a:p>
            <a:pPr marL="0" indent="0">
              <a:buNone/>
            </a:pPr>
            <a:endParaRPr lang="nl-BE" sz="2400" dirty="0"/>
          </a:p>
          <a:p>
            <a:pPr marL="320040" lvl="1" indent="0">
              <a:buNone/>
            </a:pPr>
            <a:r>
              <a:rPr lang="nl-BE" sz="2000" dirty="0" smtClean="0"/>
              <a:t>For </a:t>
            </a:r>
            <a:r>
              <a:rPr lang="nl-BE" sz="2000" dirty="0" err="1" smtClean="0"/>
              <a:t>instance</a:t>
            </a:r>
            <a:r>
              <a:rPr lang="nl-BE" sz="2000" dirty="0" smtClean="0"/>
              <a:t>: Over time the UK has </a:t>
            </a:r>
            <a:r>
              <a:rPr lang="nl-BE" sz="2000" dirty="0" err="1" smtClean="0"/>
              <a:t>tried</a:t>
            </a:r>
            <a:r>
              <a:rPr lang="nl-BE" sz="2000" dirty="0" smtClean="0"/>
              <a:t> </a:t>
            </a:r>
            <a:r>
              <a:rPr lang="nl-BE" sz="2000" dirty="0" err="1" smtClean="0"/>
              <a:t>to</a:t>
            </a:r>
            <a:r>
              <a:rPr lang="nl-BE" sz="2000" dirty="0" smtClean="0"/>
              <a:t> </a:t>
            </a:r>
            <a:r>
              <a:rPr lang="nl-BE" sz="2000" dirty="0" err="1" smtClean="0"/>
              <a:t>restrict</a:t>
            </a:r>
            <a:r>
              <a:rPr lang="nl-BE" sz="2000" dirty="0" smtClean="0"/>
              <a:t> or </a:t>
            </a:r>
            <a:r>
              <a:rPr lang="nl-BE" sz="2000" dirty="0" err="1" smtClean="0"/>
              <a:t>exclude</a:t>
            </a:r>
            <a:r>
              <a:rPr lang="nl-BE" sz="2000" dirty="0" smtClean="0"/>
              <a:t> access </a:t>
            </a:r>
            <a:r>
              <a:rPr lang="nl-BE" sz="2000" dirty="0" err="1" smtClean="0"/>
              <a:t>to</a:t>
            </a:r>
            <a:r>
              <a:rPr lang="nl-BE" sz="2000" dirty="0" smtClean="0"/>
              <a:t> mainstream welfare benefits </a:t>
            </a:r>
            <a:r>
              <a:rPr lang="nl-BE" sz="2000" dirty="0" err="1" smtClean="0"/>
              <a:t>for</a:t>
            </a:r>
            <a:r>
              <a:rPr lang="nl-BE" sz="2000" dirty="0" smtClean="0"/>
              <a:t> EU </a:t>
            </a:r>
            <a:r>
              <a:rPr lang="nl-BE" sz="2000" dirty="0" err="1" smtClean="0"/>
              <a:t>citizens</a:t>
            </a:r>
            <a:r>
              <a:rPr lang="nl-BE" sz="2000" dirty="0" smtClean="0"/>
              <a:t> (</a:t>
            </a:r>
            <a:r>
              <a:rPr lang="nl-BE" sz="2000" dirty="0" err="1" smtClean="0"/>
              <a:t>sometimes</a:t>
            </a:r>
            <a:r>
              <a:rPr lang="nl-BE" sz="2000" dirty="0" smtClean="0"/>
              <a:t> </a:t>
            </a:r>
            <a:r>
              <a:rPr lang="nl-BE" sz="2000" dirty="0" err="1" smtClean="0"/>
              <a:t>specifically</a:t>
            </a:r>
            <a:r>
              <a:rPr lang="nl-BE" sz="2000" dirty="0" smtClean="0"/>
              <a:t> </a:t>
            </a:r>
            <a:r>
              <a:rPr lang="nl-BE" sz="2000" dirty="0" err="1" smtClean="0"/>
              <a:t>for</a:t>
            </a:r>
            <a:r>
              <a:rPr lang="nl-BE" sz="2000" dirty="0" smtClean="0"/>
              <a:t> </a:t>
            </a:r>
            <a:r>
              <a:rPr lang="nl-BE" sz="2000" dirty="0" err="1" smtClean="0"/>
              <a:t>citizens</a:t>
            </a:r>
            <a:r>
              <a:rPr lang="nl-BE" sz="2000" dirty="0" smtClean="0"/>
              <a:t> of ‘new member </a:t>
            </a:r>
            <a:r>
              <a:rPr lang="nl-BE" sz="2000" dirty="0" err="1" smtClean="0"/>
              <a:t>states</a:t>
            </a:r>
            <a:r>
              <a:rPr lang="nl-BE" sz="2000" dirty="0" smtClean="0"/>
              <a:t>’) </a:t>
            </a:r>
            <a:r>
              <a:rPr lang="nl-BE" sz="2000" dirty="0" err="1" smtClean="0"/>
              <a:t>migrating</a:t>
            </a:r>
            <a:r>
              <a:rPr lang="nl-BE" sz="2000" dirty="0" smtClean="0"/>
              <a:t> </a:t>
            </a:r>
            <a:r>
              <a:rPr lang="nl-BE" sz="2000" dirty="0" err="1" smtClean="0"/>
              <a:t>into</a:t>
            </a:r>
            <a:r>
              <a:rPr lang="nl-BE" sz="2000" dirty="0" smtClean="0"/>
              <a:t> the </a:t>
            </a:r>
            <a:r>
              <a:rPr lang="nl-BE" sz="1800" dirty="0" smtClean="0"/>
              <a:t>UK</a:t>
            </a:r>
            <a:r>
              <a:rPr lang="nl-BE" sz="2000" dirty="0" smtClean="0"/>
              <a:t>. See </a:t>
            </a:r>
            <a:r>
              <a:rPr lang="nl-BE" sz="2000" dirty="0" err="1" smtClean="0"/>
              <a:t>also</a:t>
            </a:r>
            <a:r>
              <a:rPr lang="nl-BE" sz="2000" dirty="0" smtClean="0"/>
              <a:t> ‘new </a:t>
            </a:r>
            <a:r>
              <a:rPr lang="nl-BE" sz="2000" dirty="0" err="1" smtClean="0"/>
              <a:t>settlement</a:t>
            </a:r>
            <a:r>
              <a:rPr lang="nl-BE" sz="2000" dirty="0" smtClean="0"/>
              <a:t>’ (</a:t>
            </a:r>
            <a:r>
              <a:rPr lang="nl-BE" sz="2000" dirty="0" err="1" smtClean="0"/>
              <a:t>February</a:t>
            </a:r>
            <a:r>
              <a:rPr lang="nl-BE" sz="2000" dirty="0" smtClean="0"/>
              <a:t> 2016)</a:t>
            </a:r>
          </a:p>
          <a:p>
            <a:pPr marL="320040" lvl="1" indent="0">
              <a:buNone/>
            </a:pPr>
            <a:endParaRPr lang="nl-BE" sz="1800" dirty="0"/>
          </a:p>
          <a:p>
            <a:r>
              <a:rPr lang="nl-BE" sz="1800" dirty="0" smtClean="0"/>
              <a:t>In </a:t>
            </a:r>
            <a:r>
              <a:rPr lang="nl-BE" sz="1800" dirty="0" err="1" smtClean="0"/>
              <a:t>practice</a:t>
            </a:r>
            <a:r>
              <a:rPr lang="nl-BE" sz="1800" dirty="0" smtClean="0"/>
              <a:t>: </a:t>
            </a:r>
            <a:r>
              <a:rPr lang="en-US" sz="2000" dirty="0"/>
              <a:t>many EU citizens struggle to meet the </a:t>
            </a:r>
            <a:r>
              <a:rPr lang="en-US" sz="2000" dirty="0" smtClean="0"/>
              <a:t>UK residence </a:t>
            </a:r>
            <a:r>
              <a:rPr lang="en-US" sz="2000" dirty="0"/>
              <a:t>test because they are only </a:t>
            </a:r>
            <a:r>
              <a:rPr lang="en-US" sz="2000" dirty="0" smtClean="0"/>
              <a:t>able to </a:t>
            </a:r>
            <a:r>
              <a:rPr lang="en-US" sz="2000" dirty="0"/>
              <a:t>obtain transient or casual work associated with certain industries, for example, </a:t>
            </a:r>
            <a:r>
              <a:rPr lang="en-US" sz="2000" dirty="0" smtClean="0"/>
              <a:t>agriculture, catering</a:t>
            </a:r>
            <a:r>
              <a:rPr lang="en-US" sz="2000" dirty="0"/>
              <a:t>, hospitality etc. which pay minimal earnings under zero hours contracts. Further </a:t>
            </a:r>
            <a:r>
              <a:rPr lang="en-US" sz="2000" dirty="0" smtClean="0"/>
              <a:t>many EU </a:t>
            </a:r>
            <a:r>
              <a:rPr lang="en-US" sz="2000" dirty="0"/>
              <a:t>citizens are unable to produce the necessary documentation needed to establish </a:t>
            </a:r>
            <a:r>
              <a:rPr lang="en-US" sz="2000" dirty="0" smtClean="0"/>
              <a:t>an entitlement </a:t>
            </a:r>
            <a:r>
              <a:rPr lang="en-US" sz="2000" dirty="0"/>
              <a:t>to benefit.</a:t>
            </a:r>
            <a:endParaRPr lang="nl-BE" sz="3200" dirty="0" smtClean="0"/>
          </a:p>
        </p:txBody>
      </p:sp>
    </p:spTree>
    <p:extLst>
      <p:ext uri="{BB962C8B-B14F-4D97-AF65-F5344CB8AC3E}">
        <p14:creationId xmlns:p14="http://schemas.microsoft.com/office/powerpoint/2010/main" val="1673587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 smtClean="0"/>
              <a:t>European Pensions </a:t>
            </a:r>
            <a:r>
              <a:rPr lang="nl-BE" dirty="0" err="1" smtClean="0"/>
              <a:t>Portability</a:t>
            </a:r>
            <a:r>
              <a:rPr lang="nl-BE" dirty="0" smtClean="0"/>
              <a:t> Directive (PPD, </a:t>
            </a:r>
            <a:r>
              <a:rPr lang="en-US" dirty="0"/>
              <a:t>adopted in </a:t>
            </a:r>
            <a:r>
              <a:rPr lang="en-US" dirty="0" smtClean="0"/>
              <a:t>2014</a:t>
            </a:r>
            <a:r>
              <a:rPr lang="nl-BE" dirty="0" smtClean="0"/>
              <a:t>)*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899592" y="1581451"/>
            <a:ext cx="7772400" cy="4572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 </a:t>
            </a:r>
            <a:r>
              <a:rPr lang="en-US" sz="2000" dirty="0"/>
              <a:t>The PPD will need to be transposed into member </a:t>
            </a:r>
            <a:r>
              <a:rPr lang="en-US" sz="2000" dirty="0" smtClean="0"/>
              <a:t>states' legislation </a:t>
            </a:r>
            <a:r>
              <a:rPr lang="en-US" sz="2000" dirty="0"/>
              <a:t>by 21 May 2018 at the latest.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EU Portability Directive is intended to make it easier for workers to gain </a:t>
            </a:r>
            <a:r>
              <a:rPr lang="en-US" sz="2000" dirty="0" smtClean="0"/>
              <a:t>preserved rights </a:t>
            </a:r>
            <a:r>
              <a:rPr lang="en-US" sz="2000" dirty="0"/>
              <a:t>to occupational pensions and to retain these rights if they move between </a:t>
            </a:r>
            <a:r>
              <a:rPr lang="en-US" sz="2000" dirty="0" smtClean="0"/>
              <a:t>member states.</a:t>
            </a:r>
          </a:p>
          <a:p>
            <a:r>
              <a:rPr lang="nl-BE" sz="2000" dirty="0" err="1" smtClean="0"/>
              <a:t>Thus</a:t>
            </a:r>
            <a:r>
              <a:rPr lang="nl-BE" sz="2000" dirty="0" smtClean="0"/>
              <a:t>, </a:t>
            </a:r>
            <a:r>
              <a:rPr lang="nl-BE" sz="2000" dirty="0" err="1" smtClean="0"/>
              <a:t>its</a:t>
            </a:r>
            <a:r>
              <a:rPr lang="nl-BE" sz="2000" dirty="0" smtClean="0"/>
              <a:t> f</a:t>
            </a:r>
            <a:r>
              <a:rPr lang="en-US" sz="2000" dirty="0" err="1" smtClean="0"/>
              <a:t>ocus</a:t>
            </a:r>
            <a:r>
              <a:rPr lang="en-US" sz="2000" dirty="0" smtClean="0"/>
              <a:t> </a:t>
            </a:r>
            <a:r>
              <a:rPr lang="en-US" sz="2000" dirty="0"/>
              <a:t>is more on the acquisition and preservation of pension rights rather than the methods of allowing those rights to be </a:t>
            </a:r>
            <a:r>
              <a:rPr lang="en-US" sz="2000" dirty="0" smtClean="0"/>
              <a:t>transferred.</a:t>
            </a:r>
          </a:p>
          <a:p>
            <a:r>
              <a:rPr lang="en-US" sz="2000" dirty="0" smtClean="0"/>
              <a:t>It does </a:t>
            </a:r>
            <a:r>
              <a:rPr lang="en-US" sz="2000" dirty="0"/>
              <a:t>not apply to pension schemes (or subsections of those schemes) that have been closed to new entrants or to individual pension arrangements other than those concluded through an employment relationship. </a:t>
            </a:r>
            <a:endParaRPr lang="en-US" sz="2000" dirty="0" smtClean="0"/>
          </a:p>
          <a:p>
            <a:r>
              <a:rPr lang="en-US" sz="2000" dirty="0" smtClean="0"/>
              <a:t>It will </a:t>
            </a:r>
            <a:r>
              <a:rPr lang="en-US" sz="2000" dirty="0"/>
              <a:t>not affect any arrangements for insolvency guarantee or compensation arrangements that aim to protect </a:t>
            </a:r>
            <a:r>
              <a:rPr lang="en-US" sz="2000" dirty="0" smtClean="0"/>
              <a:t>workers’ pension </a:t>
            </a:r>
            <a:r>
              <a:rPr lang="en-US" sz="2000" dirty="0"/>
              <a:t>rights in the event of the insolvency of a company or pension scheme. </a:t>
            </a:r>
            <a:endParaRPr lang="en-US" sz="2000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903910" y="6193889"/>
            <a:ext cx="7430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*The </a:t>
            </a:r>
            <a:r>
              <a:rPr lang="en-US" sz="1600" dirty="0"/>
              <a:t>directive on minimum requirements for enhancing worker mobility between member states </a:t>
            </a:r>
            <a:endParaRPr lang="en-US" sz="1600" dirty="0" smtClean="0"/>
          </a:p>
          <a:p>
            <a:pPr algn="ctr"/>
            <a:r>
              <a:rPr lang="en-US" sz="1600" dirty="0" smtClean="0"/>
              <a:t>by </a:t>
            </a:r>
            <a:r>
              <a:rPr lang="en-US" sz="1600" dirty="0"/>
              <a:t>improving the acquisition and preservation of supplementary pension rights</a:t>
            </a:r>
          </a:p>
        </p:txBody>
      </p:sp>
    </p:spTree>
    <p:extLst>
      <p:ext uri="{BB962C8B-B14F-4D97-AF65-F5344CB8AC3E}">
        <p14:creationId xmlns:p14="http://schemas.microsoft.com/office/powerpoint/2010/main" val="2212530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Challenge of Universal </a:t>
            </a:r>
            <a:r>
              <a:rPr lang="nl-BE" dirty="0" err="1" smtClean="0"/>
              <a:t>Coverage</a:t>
            </a:r>
            <a:endParaRPr lang="en-US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645553"/>
              </p:ext>
            </p:extLst>
          </p:nvPr>
        </p:nvGraphicFramePr>
        <p:xfrm>
          <a:off x="1259632" y="4725144"/>
          <a:ext cx="6096000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Stable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Unstable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bg1"/>
                          </a:solidFill>
                        </a:rPr>
                        <a:t>Formal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Mandatory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coverage</a:t>
                      </a:r>
                      <a:endParaRPr lang="nl-BE" dirty="0" smtClean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Continued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coverage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0448">
                <a:tc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bg1"/>
                          </a:solidFill>
                        </a:rPr>
                        <a:t>Informal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Imposing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coverage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Hard </a:t>
                      </a:r>
                      <a:r>
                        <a:rPr lang="nl-BE" dirty="0" err="1" smtClean="0"/>
                        <a:t>to</a:t>
                      </a:r>
                      <a:r>
                        <a:rPr lang="nl-BE" dirty="0" smtClean="0"/>
                        <a:t> cover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215192"/>
              </p:ext>
            </p:extLst>
          </p:nvPr>
        </p:nvGraphicFramePr>
        <p:xfrm>
          <a:off x="1259632" y="1844824"/>
          <a:ext cx="6408712" cy="235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471651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Various</a:t>
                      </a:r>
                      <a:r>
                        <a:rPr lang="nl-BE" dirty="0" smtClean="0"/>
                        <a:t> types of </a:t>
                      </a:r>
                      <a:r>
                        <a:rPr lang="nl-BE" dirty="0" err="1" smtClean="0"/>
                        <a:t>employment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to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be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covered</a:t>
                      </a:r>
                      <a:endParaRPr lang="en-US" dirty="0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Formal</a:t>
                      </a:r>
                      <a:r>
                        <a:rPr lang="nl-BE" dirty="0" smtClean="0"/>
                        <a:t>, </a:t>
                      </a:r>
                      <a:r>
                        <a:rPr lang="nl-BE" dirty="0" err="1" smtClean="0"/>
                        <a:t>salaried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employment</a:t>
                      </a:r>
                      <a:endParaRPr lang="en-US" dirty="0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Informal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dependent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employment</a:t>
                      </a:r>
                      <a:endParaRPr lang="en-US" dirty="0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r>
                        <a:rPr lang="nl-BE" dirty="0" smtClean="0"/>
                        <a:t>Non-</a:t>
                      </a:r>
                      <a:r>
                        <a:rPr lang="nl-BE" dirty="0" err="1" smtClean="0"/>
                        <a:t>agricultural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self-employment</a:t>
                      </a:r>
                      <a:endParaRPr lang="en-US" dirty="0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r>
                        <a:rPr lang="nl-BE" dirty="0" smtClean="0"/>
                        <a:t>Agricultural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self-employment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85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260648"/>
            <a:ext cx="7772400" cy="1143000"/>
          </a:xfrm>
        </p:spPr>
        <p:txBody>
          <a:bodyPr/>
          <a:lstStyle/>
          <a:p>
            <a:r>
              <a:rPr lang="nl-BE" dirty="0" err="1" smtClean="0"/>
              <a:t>Principles</a:t>
            </a:r>
            <a:r>
              <a:rPr lang="nl-BE" dirty="0" smtClean="0"/>
              <a:t> of Social </a:t>
            </a:r>
            <a:r>
              <a:rPr lang="nl-BE" dirty="0" err="1" smtClean="0"/>
              <a:t>Protection</a:t>
            </a:r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601462"/>
              </p:ext>
            </p:extLst>
          </p:nvPr>
        </p:nvGraphicFramePr>
        <p:xfrm>
          <a:off x="1259632" y="1916832"/>
          <a:ext cx="684076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/>
                <a:gridCol w="3420380"/>
              </a:tblGrid>
              <a:tr h="1107651">
                <a:tc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Social Assistance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nl-BE" b="0" dirty="0" err="1" smtClean="0">
                          <a:solidFill>
                            <a:schemeClr val="tx1"/>
                          </a:solidFill>
                        </a:rPr>
                        <a:t>Based</a:t>
                      </a:r>
                      <a:r>
                        <a:rPr lang="nl-BE" b="0" baseline="0" dirty="0" smtClean="0">
                          <a:solidFill>
                            <a:schemeClr val="tx1"/>
                          </a:solidFill>
                        </a:rPr>
                        <a:t> on </a:t>
                      </a:r>
                      <a:r>
                        <a:rPr lang="nl-BE" b="0" baseline="0" dirty="0" err="1" smtClean="0">
                          <a:solidFill>
                            <a:schemeClr val="tx1"/>
                          </a:solidFill>
                        </a:rPr>
                        <a:t>needs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241082">
                <a:tc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Social Insurance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err="1" smtClean="0">
                          <a:solidFill>
                            <a:schemeClr val="tx1"/>
                          </a:solidFill>
                        </a:rPr>
                        <a:t>Creation</a:t>
                      </a:r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 of risk pools </a:t>
                      </a:r>
                      <a:r>
                        <a:rPr lang="nl-BE" dirty="0" err="1" smtClean="0">
                          <a:solidFill>
                            <a:schemeClr val="tx1"/>
                          </a:solidFill>
                        </a:rPr>
                        <a:t>within</a:t>
                      </a:r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dirty="0" err="1" smtClean="0">
                          <a:solidFill>
                            <a:schemeClr val="tx1"/>
                          </a:solidFill>
                        </a:rPr>
                        <a:t>which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baseline="0" dirty="0" err="1" smtClean="0">
                          <a:solidFill>
                            <a:schemeClr val="tx1"/>
                          </a:solidFill>
                        </a:rPr>
                        <a:t>risks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baseline="0" dirty="0" err="1" smtClean="0"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resources are shared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07651">
                <a:tc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Demogrant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Based on purely demographic principals such as age and sex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13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32656"/>
            <a:ext cx="7452320" cy="4965108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1096876" y="5589240"/>
            <a:ext cx="72017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Coverage</a:t>
            </a:r>
            <a:r>
              <a:rPr lang="nl-NL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&amp; </a:t>
            </a:r>
            <a:r>
              <a:rPr lang="nl-NL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Entitlement</a:t>
            </a:r>
            <a:endParaRPr lang="nl-NL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907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nl-BE" sz="3200" dirty="0" err="1" smtClean="0"/>
              <a:t>Ideal-typical</a:t>
            </a:r>
            <a:r>
              <a:rPr lang="nl-BE" sz="3200" dirty="0" smtClean="0"/>
              <a:t> </a:t>
            </a:r>
            <a:r>
              <a:rPr lang="nl-BE" sz="3200" dirty="0" err="1" smtClean="0"/>
              <a:t>models</a:t>
            </a:r>
            <a:r>
              <a:rPr lang="nl-BE" sz="3200" dirty="0" smtClean="0"/>
              <a:t> of Social Insurance</a:t>
            </a:r>
            <a:endParaRPr lang="en-GB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8302221" cy="4751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47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 err="1" smtClean="0"/>
              <a:t>Coverage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899592" y="1628800"/>
            <a:ext cx="7772400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BE" sz="2400" b="1" dirty="0" err="1" smtClean="0"/>
              <a:t>Targeted</a:t>
            </a:r>
            <a:r>
              <a:rPr lang="nl-BE" sz="2400" b="1" dirty="0" smtClean="0"/>
              <a:t> model</a:t>
            </a:r>
            <a:r>
              <a:rPr lang="nl-BE" sz="2400" dirty="0" smtClean="0"/>
              <a:t>: low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, </a:t>
            </a:r>
            <a:r>
              <a:rPr lang="nl-BE" sz="2400" dirty="0" err="1" smtClean="0"/>
              <a:t>although</a:t>
            </a:r>
            <a:r>
              <a:rPr lang="nl-BE" sz="2400" dirty="0" smtClean="0"/>
              <a:t> </a:t>
            </a:r>
            <a:r>
              <a:rPr lang="nl-BE" sz="2400" dirty="0" err="1" smtClean="0"/>
              <a:t>this</a:t>
            </a:r>
            <a:r>
              <a:rPr lang="nl-BE" sz="2400" dirty="0" smtClean="0"/>
              <a:t> </a:t>
            </a:r>
            <a:r>
              <a:rPr lang="nl-BE" sz="2400" dirty="0" err="1" smtClean="0"/>
              <a:t>depends</a:t>
            </a:r>
            <a:r>
              <a:rPr lang="nl-BE" sz="2400" dirty="0" smtClean="0"/>
              <a:t> on the </a:t>
            </a:r>
            <a:r>
              <a:rPr lang="nl-BE" sz="2400" dirty="0" err="1" smtClean="0"/>
              <a:t>severity</a:t>
            </a:r>
            <a:r>
              <a:rPr lang="nl-BE" sz="2400" dirty="0" smtClean="0"/>
              <a:t> of the means-test </a:t>
            </a:r>
            <a:r>
              <a:rPr lang="nl-BE" sz="2400" dirty="0" err="1" smtClean="0"/>
              <a:t>used</a:t>
            </a:r>
            <a:r>
              <a:rPr lang="nl-BE" sz="2400" dirty="0" smtClean="0"/>
              <a:t> </a:t>
            </a:r>
            <a:r>
              <a:rPr lang="nl-BE" sz="2400" dirty="0" err="1" smtClean="0"/>
              <a:t>to</a:t>
            </a:r>
            <a:r>
              <a:rPr lang="nl-BE" sz="2400" dirty="0" smtClean="0"/>
              <a:t> </a:t>
            </a:r>
            <a:r>
              <a:rPr lang="nl-BE" sz="2400" dirty="0" err="1" smtClean="0"/>
              <a:t>identify</a:t>
            </a:r>
            <a:r>
              <a:rPr lang="nl-BE" sz="2400" dirty="0" smtClean="0"/>
              <a:t> the </a:t>
            </a:r>
            <a:r>
              <a:rPr lang="nl-BE" sz="2400" dirty="0" err="1" smtClean="0"/>
              <a:t>needy</a:t>
            </a:r>
            <a:r>
              <a:rPr lang="nl-BE" sz="2400" dirty="0" smtClean="0"/>
              <a:t>.</a:t>
            </a:r>
          </a:p>
          <a:p>
            <a:pPr marL="0" indent="0">
              <a:buNone/>
            </a:pPr>
            <a:endParaRPr lang="nl-BE" sz="2400" dirty="0" smtClean="0"/>
          </a:p>
          <a:p>
            <a:pPr marL="0" indent="0">
              <a:buNone/>
            </a:pPr>
            <a:r>
              <a:rPr lang="nl-BE" sz="2400" b="1" dirty="0" err="1" smtClean="0"/>
              <a:t>Voluntary</a:t>
            </a:r>
            <a:r>
              <a:rPr lang="nl-BE" sz="2400" b="1" dirty="0" smtClean="0"/>
              <a:t> state </a:t>
            </a:r>
            <a:r>
              <a:rPr lang="nl-BE" sz="2400" b="1" dirty="0" err="1" smtClean="0"/>
              <a:t>subsidized</a:t>
            </a:r>
            <a:r>
              <a:rPr lang="nl-BE" sz="2400" b="1" dirty="0" smtClean="0"/>
              <a:t>: </a:t>
            </a:r>
            <a:r>
              <a:rPr lang="nl-BE" sz="2400" dirty="0" smtClean="0"/>
              <a:t>low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, </a:t>
            </a:r>
            <a:r>
              <a:rPr lang="nl-BE" sz="2400" dirty="0" err="1" smtClean="0"/>
              <a:t>because</a:t>
            </a:r>
            <a:r>
              <a:rPr lang="nl-BE" sz="2400" dirty="0" smtClean="0"/>
              <a:t> of </a:t>
            </a:r>
            <a:r>
              <a:rPr lang="nl-BE" sz="2400" dirty="0" err="1" smtClean="0"/>
              <a:t>self-selection</a:t>
            </a:r>
            <a:r>
              <a:rPr lang="nl-BE" sz="2400" dirty="0" smtClean="0"/>
              <a:t>, </a:t>
            </a:r>
            <a:r>
              <a:rPr lang="nl-BE" sz="2400" dirty="0" err="1" smtClean="0"/>
              <a:t>myopia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/or </a:t>
            </a:r>
            <a:r>
              <a:rPr lang="nl-BE" sz="2400" dirty="0" err="1" smtClean="0"/>
              <a:t>categorical</a:t>
            </a:r>
            <a:r>
              <a:rPr lang="nl-BE" sz="2400" dirty="0" smtClean="0"/>
              <a:t> </a:t>
            </a:r>
            <a:r>
              <a:rPr lang="nl-BE" sz="2400" dirty="0" err="1" smtClean="0"/>
              <a:t>nature</a:t>
            </a:r>
            <a:r>
              <a:rPr lang="nl-BE" sz="2400" dirty="0" smtClean="0"/>
              <a:t>.</a:t>
            </a:r>
          </a:p>
          <a:p>
            <a:pPr marL="0" indent="0">
              <a:buNone/>
            </a:pPr>
            <a:endParaRPr lang="nl-BE" sz="2400" dirty="0" smtClean="0"/>
          </a:p>
          <a:p>
            <a:pPr marL="0" indent="0">
              <a:buNone/>
            </a:pPr>
            <a:r>
              <a:rPr lang="nl-BE" sz="2400" b="1" dirty="0" smtClean="0"/>
              <a:t>Corporatist:</a:t>
            </a:r>
            <a:r>
              <a:rPr lang="nl-BE" sz="2400" dirty="0" smtClean="0"/>
              <a:t> </a:t>
            </a:r>
            <a:r>
              <a:rPr lang="nl-BE" sz="2400" dirty="0" err="1" smtClean="0"/>
              <a:t>Although</a:t>
            </a:r>
            <a:r>
              <a:rPr lang="nl-BE" sz="2400" dirty="0" smtClean="0"/>
              <a:t> </a:t>
            </a:r>
            <a:r>
              <a:rPr lang="nl-BE" sz="2400" dirty="0" err="1" smtClean="0"/>
              <a:t>mandatory</a:t>
            </a:r>
            <a:r>
              <a:rPr lang="nl-BE" sz="2400" dirty="0" smtClean="0"/>
              <a:t>,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 is </a:t>
            </a:r>
            <a:r>
              <a:rPr lang="nl-BE" sz="2400" dirty="0" err="1" smtClean="0"/>
              <a:t>not</a:t>
            </a:r>
            <a:r>
              <a:rPr lang="nl-BE" sz="2400" dirty="0" smtClean="0"/>
              <a:t> perfect </a:t>
            </a:r>
            <a:r>
              <a:rPr lang="nl-BE" sz="2400" dirty="0" err="1" smtClean="0"/>
              <a:t>because</a:t>
            </a:r>
            <a:r>
              <a:rPr lang="nl-BE" sz="2400" dirty="0" smtClean="0"/>
              <a:t> of </a:t>
            </a:r>
            <a:r>
              <a:rPr lang="nl-BE" sz="2400" dirty="0" err="1" smtClean="0"/>
              <a:t>categorical</a:t>
            </a:r>
            <a:r>
              <a:rPr lang="nl-BE" sz="2400" dirty="0" smtClean="0"/>
              <a:t> </a:t>
            </a:r>
            <a:r>
              <a:rPr lang="nl-BE" sz="2400" dirty="0" err="1" smtClean="0"/>
              <a:t>nature</a:t>
            </a:r>
            <a:r>
              <a:rPr lang="nl-BE" sz="2400" dirty="0" smtClean="0"/>
              <a:t>. </a:t>
            </a:r>
            <a:r>
              <a:rPr lang="nl-BE" sz="2400" dirty="0" err="1" smtClean="0"/>
              <a:t>However,sometimes</a:t>
            </a:r>
            <a:r>
              <a:rPr lang="nl-BE" sz="2400" dirty="0" smtClean="0"/>
              <a:t> high </a:t>
            </a:r>
            <a:r>
              <a:rPr lang="nl-BE" sz="2400" dirty="0" err="1" smtClean="0"/>
              <a:t>coverage</a:t>
            </a:r>
            <a:r>
              <a:rPr lang="nl-BE" sz="2400" dirty="0" smtClean="0"/>
              <a:t> </a:t>
            </a:r>
            <a:r>
              <a:rPr lang="nl-BE" sz="2400" dirty="0" err="1" smtClean="0"/>
              <a:t>can</a:t>
            </a:r>
            <a:r>
              <a:rPr lang="nl-BE" sz="2400" dirty="0" smtClean="0"/>
              <a:t> </a:t>
            </a:r>
            <a:r>
              <a:rPr lang="nl-BE" sz="2400" dirty="0" err="1" smtClean="0"/>
              <a:t>be</a:t>
            </a:r>
            <a:r>
              <a:rPr lang="nl-BE" sz="2400" dirty="0" smtClean="0"/>
              <a:t> </a:t>
            </a:r>
            <a:r>
              <a:rPr lang="nl-BE" sz="2400" dirty="0" err="1" smtClean="0"/>
              <a:t>reached</a:t>
            </a:r>
            <a:r>
              <a:rPr lang="nl-BE" sz="2400" dirty="0" smtClean="0"/>
              <a:t> </a:t>
            </a:r>
            <a:r>
              <a:rPr lang="nl-BE" sz="2400" dirty="0" err="1" smtClean="0"/>
              <a:t>by</a:t>
            </a:r>
            <a:r>
              <a:rPr lang="nl-BE" sz="2400" dirty="0" smtClean="0"/>
              <a:t> </a:t>
            </a:r>
            <a:r>
              <a:rPr lang="nl-BE" sz="2400" dirty="0" err="1" smtClean="0"/>
              <a:t>complementary</a:t>
            </a:r>
            <a:r>
              <a:rPr lang="nl-BE" sz="2400" dirty="0" smtClean="0"/>
              <a:t> </a:t>
            </a:r>
            <a:r>
              <a:rPr lang="nl-BE" sz="2400" dirty="0" err="1" smtClean="0"/>
              <a:t>categorical</a:t>
            </a:r>
            <a:r>
              <a:rPr lang="nl-BE" sz="2400" dirty="0"/>
              <a:t> </a:t>
            </a:r>
            <a:r>
              <a:rPr lang="nl-BE" sz="2400" dirty="0" err="1" smtClean="0"/>
              <a:t>schemes</a:t>
            </a:r>
            <a:r>
              <a:rPr lang="nl-BE" sz="2400" dirty="0"/>
              <a:t> </a:t>
            </a:r>
            <a:r>
              <a:rPr lang="nl-BE" sz="2400" dirty="0" err="1" smtClean="0"/>
              <a:t>that</a:t>
            </a:r>
            <a:r>
              <a:rPr lang="nl-BE" sz="2400" dirty="0" smtClean="0"/>
              <a:t>, </a:t>
            </a:r>
            <a:r>
              <a:rPr lang="nl-BE" sz="2400" dirty="0" err="1" smtClean="0"/>
              <a:t>together</a:t>
            </a:r>
            <a:r>
              <a:rPr lang="nl-BE" sz="2400" dirty="0" smtClean="0"/>
              <a:t>, cover </a:t>
            </a:r>
            <a:r>
              <a:rPr lang="nl-BE" sz="2400" dirty="0" err="1" smtClean="0"/>
              <a:t>almost</a:t>
            </a:r>
            <a:r>
              <a:rPr lang="nl-BE" sz="2400" dirty="0" smtClean="0"/>
              <a:t> the </a:t>
            </a:r>
            <a:r>
              <a:rPr lang="nl-BE" sz="2400" dirty="0" err="1" smtClean="0"/>
              <a:t>entire</a:t>
            </a:r>
            <a:r>
              <a:rPr lang="nl-BE" sz="2400" dirty="0" smtClean="0"/>
              <a:t> </a:t>
            </a:r>
            <a:r>
              <a:rPr lang="nl-BE" sz="2400" dirty="0" err="1" smtClean="0"/>
              <a:t>population</a:t>
            </a:r>
            <a:r>
              <a:rPr lang="nl-BE" sz="2400" dirty="0" smtClean="0"/>
              <a:t>.</a:t>
            </a:r>
          </a:p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r>
              <a:rPr lang="nl-BE" sz="2400" b="1" dirty="0" smtClean="0"/>
              <a:t>Basic</a:t>
            </a:r>
            <a:r>
              <a:rPr lang="nl-BE" b="1" dirty="0" smtClean="0"/>
              <a:t> security:</a:t>
            </a:r>
            <a:r>
              <a:rPr lang="nl-BE" dirty="0" smtClean="0"/>
              <a:t> full or quasi-full </a:t>
            </a:r>
            <a:r>
              <a:rPr lang="nl-BE" dirty="0" err="1" smtClean="0"/>
              <a:t>coverage</a:t>
            </a:r>
            <a:r>
              <a:rPr lang="nl-BE" dirty="0" smtClean="0"/>
              <a:t>,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exception</a:t>
            </a:r>
            <a:r>
              <a:rPr lang="nl-BE" dirty="0" smtClean="0"/>
              <a:t> of </a:t>
            </a:r>
            <a:r>
              <a:rPr lang="nl-BE" dirty="0" err="1" smtClean="0"/>
              <a:t>schemes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contributory</a:t>
            </a:r>
            <a:r>
              <a:rPr lang="nl-BE" dirty="0" smtClean="0"/>
              <a:t> or </a:t>
            </a:r>
            <a:r>
              <a:rPr lang="nl-BE" dirty="0" err="1" smtClean="0"/>
              <a:t>employment</a:t>
            </a:r>
            <a:r>
              <a:rPr lang="nl-BE" dirty="0" smtClean="0"/>
              <a:t> </a:t>
            </a:r>
            <a:r>
              <a:rPr lang="nl-BE" dirty="0" err="1" smtClean="0"/>
              <a:t>conditions</a:t>
            </a:r>
            <a:r>
              <a:rPr lang="nl-BE" sz="3000" dirty="0" smtClean="0"/>
              <a:t>.</a:t>
            </a:r>
          </a:p>
          <a:p>
            <a:pPr marL="0" indent="0">
              <a:buNone/>
            </a:pPr>
            <a:endParaRPr lang="nl-BE" sz="2800" dirty="0"/>
          </a:p>
          <a:p>
            <a:pPr marL="0" indent="0">
              <a:buNone/>
            </a:pPr>
            <a:r>
              <a:rPr lang="nl-BE" sz="2400" b="1" dirty="0" err="1" smtClean="0"/>
              <a:t>Encompassing</a:t>
            </a:r>
            <a:r>
              <a:rPr lang="nl-BE" sz="2400" b="1" dirty="0" smtClean="0"/>
              <a:t>:</a:t>
            </a:r>
            <a:r>
              <a:rPr lang="nl-BE" sz="2400" dirty="0" smtClean="0"/>
              <a:t> </a:t>
            </a:r>
            <a:r>
              <a:rPr lang="en-US" sz="2400" dirty="0"/>
              <a:t>full or quasi-full coverage, with exception of schemes with contributory </a:t>
            </a:r>
            <a:r>
              <a:rPr lang="en-US" sz="2400" dirty="0" smtClean="0"/>
              <a:t>or employment conditions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9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5008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Ideal-typical models of Social Insurance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29" y="1546164"/>
            <a:ext cx="5704523" cy="482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08920"/>
            <a:ext cx="2467330" cy="2561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45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-243408"/>
            <a:ext cx="7772400" cy="1143000"/>
          </a:xfrm>
        </p:spPr>
        <p:txBody>
          <a:bodyPr>
            <a:normAutofit/>
          </a:bodyPr>
          <a:lstStyle/>
          <a:p>
            <a:r>
              <a:rPr lang="nl-BE" dirty="0" err="1" smtClean="0"/>
              <a:t>Classification</a:t>
            </a:r>
            <a:r>
              <a:rPr lang="nl-BE" dirty="0" smtClean="0"/>
              <a:t> of OECD </a:t>
            </a:r>
            <a:r>
              <a:rPr lang="nl-BE" dirty="0" err="1" smtClean="0"/>
              <a:t>Countries</a:t>
            </a:r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74577"/>
              </p:ext>
            </p:extLst>
          </p:nvPr>
        </p:nvGraphicFramePr>
        <p:xfrm>
          <a:off x="899592" y="1268760"/>
          <a:ext cx="7272807" cy="5348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073"/>
                <a:gridCol w="1220073"/>
                <a:gridCol w="2851118"/>
                <a:gridCol w="1981543"/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bg1"/>
                          </a:solidFill>
                        </a:rPr>
                        <a:t>Type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bg1"/>
                          </a:solidFill>
                        </a:rPr>
                        <a:t>Countries</a:t>
                      </a:r>
                      <a:endParaRPr lang="nl-BE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>
                          <a:solidFill>
                            <a:schemeClr val="bg1"/>
                          </a:solidFill>
                        </a:rPr>
                        <a:t>Average</a:t>
                      </a:r>
                      <a:r>
                        <a:rPr lang="nl-BE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nl-BE" b="1" dirty="0" err="1" smtClean="0">
                          <a:solidFill>
                            <a:schemeClr val="bg1"/>
                          </a:solidFill>
                        </a:rPr>
                        <a:t>Spending</a:t>
                      </a:r>
                      <a:r>
                        <a:rPr lang="nl-BE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nl-BE" b="1" baseline="0" dirty="0" smtClean="0">
                          <a:solidFill>
                            <a:schemeClr val="bg1"/>
                          </a:solidFill>
                        </a:rPr>
                        <a:t>(% GDP)</a:t>
                      </a:r>
                      <a:endParaRPr lang="nl-BE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32048">
                <a:tc gridSpan="2"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Targeted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b="0" dirty="0" smtClean="0">
                          <a:solidFill>
                            <a:schemeClr val="tx1"/>
                          </a:solidFill>
                        </a:rPr>
                        <a:t>Australia</a:t>
                      </a:r>
                    </a:p>
                    <a:p>
                      <a:endParaRPr lang="nl-BE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0" dirty="0" smtClean="0">
                          <a:solidFill>
                            <a:schemeClr val="tx1"/>
                          </a:solidFill>
                        </a:rPr>
                        <a:t>9.9%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28072">
                <a:tc gridSpan="2"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Voluntary</a:t>
                      </a:r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 State </a:t>
                      </a:r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Subsidized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>
                          <a:solidFill>
                            <a:schemeClr val="tx1"/>
                          </a:solidFill>
                        </a:rPr>
                        <a:t>Unemployment</a:t>
                      </a:r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Denmark, Sweden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Sickness Benefit Insurance Self-employed: Switzerland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07651">
                <a:tc gridSpan="2"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Corporatist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Austria, Belgium, </a:t>
                      </a:r>
                      <a:r>
                        <a:rPr lang="nl-BE" dirty="0" err="1" smtClean="0">
                          <a:solidFill>
                            <a:schemeClr val="tx1"/>
                          </a:solidFill>
                        </a:rPr>
                        <a:t>France,Germany</a:t>
                      </a:r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, Italy</a:t>
                      </a:r>
                    </a:p>
                    <a:p>
                      <a:endParaRPr lang="nl-B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Sickness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Insurance: Netherlands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22,5%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3826">
                <a:tc rowSpan="2"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Basic</a:t>
                      </a:r>
                      <a:r>
                        <a:rPr lang="nl-BE" b="1" baseline="0" dirty="0" smtClean="0">
                          <a:solidFill>
                            <a:schemeClr val="tx1"/>
                          </a:solidFill>
                        </a:rPr>
                        <a:t> Security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Citizen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Canada, Denmark, </a:t>
                      </a:r>
                    </a:p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Pensions: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Netherlands,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nl-B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19.1%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38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b="1" dirty="0" smtClean="0">
                          <a:solidFill>
                            <a:schemeClr val="tx1"/>
                          </a:solidFill>
                        </a:rPr>
                        <a:t>Insurance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Ireland, UK, US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97160">
                <a:tc gridSpan="2">
                  <a:txBody>
                    <a:bodyPr/>
                    <a:lstStyle/>
                    <a:p>
                      <a:r>
                        <a:rPr lang="nl-BE" b="1" dirty="0" err="1" smtClean="0">
                          <a:solidFill>
                            <a:schemeClr val="tx1"/>
                          </a:solidFill>
                        </a:rPr>
                        <a:t>Encompassing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Finland,</a:t>
                      </a:r>
                      <a:r>
                        <a:rPr lang="nl-BE" baseline="0" dirty="0" smtClean="0">
                          <a:solidFill>
                            <a:schemeClr val="tx1"/>
                          </a:solidFill>
                        </a:rPr>
                        <a:t> Norway, Sweden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>
                          <a:solidFill>
                            <a:schemeClr val="tx1"/>
                          </a:solidFill>
                        </a:rPr>
                        <a:t>26.3%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06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Interesting case: Danish voluntary </a:t>
            </a:r>
            <a:r>
              <a:rPr lang="en-US" sz="3200" dirty="0"/>
              <a:t>public unemployment insurance program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424936" cy="4174976"/>
          </a:xfrm>
        </p:spPr>
        <p:txBody>
          <a:bodyPr>
            <a:noAutofit/>
          </a:bodyPr>
          <a:lstStyle/>
          <a:p>
            <a:r>
              <a:rPr lang="en-US" sz="2400" dirty="0" smtClean="0"/>
              <a:t>Voluntary</a:t>
            </a:r>
            <a:r>
              <a:rPr lang="en-US" sz="2400" dirty="0"/>
              <a:t>,</a:t>
            </a:r>
            <a:r>
              <a:rPr lang="en-US" sz="2400" dirty="0" smtClean="0"/>
              <a:t> subsidized (Ghent system), but still requiring </a:t>
            </a:r>
            <a:r>
              <a:rPr lang="en-US" sz="2400" dirty="0"/>
              <a:t>a </a:t>
            </a:r>
            <a:r>
              <a:rPr lang="en-US" sz="2400" dirty="0" smtClean="0"/>
              <a:t>significant premium payment</a:t>
            </a:r>
          </a:p>
          <a:p>
            <a:r>
              <a:rPr lang="en-US" sz="2400" dirty="0" smtClean="0"/>
              <a:t>Coverage </a:t>
            </a:r>
            <a:r>
              <a:rPr lang="en-US" sz="2400" dirty="0"/>
              <a:t>rates for the voluntary </a:t>
            </a:r>
            <a:r>
              <a:rPr lang="en-US" sz="2400" dirty="0" smtClean="0"/>
              <a:t>program is </a:t>
            </a:r>
            <a:r>
              <a:rPr lang="en-US" sz="2400" dirty="0"/>
              <a:t>surprisingly high, approximately 80 percent of the </a:t>
            </a:r>
            <a:r>
              <a:rPr lang="en-US" sz="2400" dirty="0" smtClean="0"/>
              <a:t>workforce. Possible explanation: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(</a:t>
            </a:r>
            <a:r>
              <a:rPr lang="en-US" sz="2400" dirty="0" err="1"/>
              <a:t>i</a:t>
            </a:r>
            <a:r>
              <a:rPr lang="en-US" sz="2400" dirty="0"/>
              <a:t>) extreme risk </a:t>
            </a:r>
            <a:r>
              <a:rPr lang="en-US" sz="2400" dirty="0" smtClean="0"/>
              <a:t>aversion among </a:t>
            </a:r>
            <a:r>
              <a:rPr lang="en-US" sz="2400" dirty="0"/>
              <a:t>those in secure jobs,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(</a:t>
            </a:r>
            <a:r>
              <a:rPr lang="en-US" sz="2400" dirty="0"/>
              <a:t>ii) worker solidarity, and/or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</a:t>
            </a:r>
            <a:r>
              <a:rPr lang="en-US" sz="2400" dirty="0"/>
              <a:t>iii) the tied-in early </a:t>
            </a:r>
            <a:r>
              <a:rPr lang="en-US" sz="2400" dirty="0" smtClean="0"/>
              <a:t>retirement scheme </a:t>
            </a:r>
            <a:r>
              <a:rPr lang="en-US" sz="2400" dirty="0"/>
              <a:t>(</a:t>
            </a:r>
            <a:r>
              <a:rPr lang="en-US" sz="2400" dirty="0" err="1"/>
              <a:t>efterløn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But </a:t>
            </a:r>
            <a:r>
              <a:rPr lang="en-US" sz="2400" dirty="0"/>
              <a:t>the program </a:t>
            </a:r>
            <a:r>
              <a:rPr lang="en-US" sz="2400" dirty="0" smtClean="0"/>
              <a:t>has predictable </a:t>
            </a:r>
            <a:r>
              <a:rPr lang="en-US" sz="2400" dirty="0"/>
              <a:t>selection effects, as it is difficult </a:t>
            </a:r>
            <a:r>
              <a:rPr lang="en-US" sz="2400" dirty="0" smtClean="0"/>
              <a:t>to induce </a:t>
            </a:r>
            <a:r>
              <a:rPr lang="en-US" sz="2400" dirty="0"/>
              <a:t>widespread participation in such </a:t>
            </a:r>
            <a:r>
              <a:rPr lang="en-US" sz="2400" dirty="0" smtClean="0"/>
              <a:t>programs because of consumer myopia and adverse selection</a:t>
            </a:r>
            <a:r>
              <a:rPr lang="en-US" sz="2000" dirty="0" smtClean="0"/>
              <a:t>.</a:t>
            </a:r>
          </a:p>
          <a:p>
            <a:pPr lvl="5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61031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8640"/>
            <a:ext cx="6600733" cy="4950550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1342763" y="5445224"/>
            <a:ext cx="6516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Atypical</a:t>
            </a:r>
            <a:r>
              <a:rPr lang="nl-NL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</a:t>
            </a:r>
            <a:r>
              <a:rPr lang="nl-NL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employment</a:t>
            </a:r>
            <a:endParaRPr lang="nl-NL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811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What </a:t>
            </a:r>
            <a:r>
              <a:rPr lang="en-GB" dirty="0" err="1" smtClean="0"/>
              <a:t>is“atypical</a:t>
            </a:r>
            <a:r>
              <a:rPr lang="en-GB" dirty="0" smtClean="0"/>
              <a:t> work”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/>
          </a:bodyPr>
          <a:lstStyle/>
          <a:p>
            <a:r>
              <a:rPr lang="en-US" b="1" dirty="0" smtClean="0"/>
              <a:t>A </a:t>
            </a:r>
            <a:r>
              <a:rPr lang="en-US" b="1" dirty="0"/>
              <a:t>standard employment </a:t>
            </a:r>
            <a:r>
              <a:rPr lang="en-US" dirty="0"/>
              <a:t>relationship exists when an individual is in a </a:t>
            </a:r>
            <a:r>
              <a:rPr lang="en-US" dirty="0" smtClean="0"/>
              <a:t>dependent employment </a:t>
            </a:r>
            <a:r>
              <a:rPr lang="en-US" dirty="0"/>
              <a:t>relationship for at least 35 hours weekly and has a </a:t>
            </a:r>
            <a:r>
              <a:rPr lang="en-US" dirty="0" smtClean="0"/>
              <a:t>permanent employment </a:t>
            </a:r>
            <a:r>
              <a:rPr lang="en-US" dirty="0"/>
              <a:t>contract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Part-time </a:t>
            </a:r>
            <a:r>
              <a:rPr lang="en-US" b="1" dirty="0"/>
              <a:t>employment </a:t>
            </a:r>
            <a:r>
              <a:rPr lang="en-US" dirty="0"/>
              <a:t>is employment with </a:t>
            </a:r>
            <a:r>
              <a:rPr lang="en-US" dirty="0" smtClean="0"/>
              <a:t>less </a:t>
            </a:r>
            <a:r>
              <a:rPr lang="en-US" dirty="0"/>
              <a:t>than 35 hours a </a:t>
            </a:r>
            <a:r>
              <a:rPr lang="en-US" dirty="0" smtClean="0"/>
              <a:t>week (substantial: </a:t>
            </a:r>
            <a:r>
              <a:rPr lang="en-US" dirty="0"/>
              <a:t>20 hours and more a </a:t>
            </a:r>
            <a:r>
              <a:rPr lang="en-US" dirty="0" smtClean="0"/>
              <a:t>week; marginal: less than 20 hours a week).</a:t>
            </a:r>
          </a:p>
          <a:p>
            <a:r>
              <a:rPr lang="en-US" b="1" dirty="0"/>
              <a:t>Fixed-term employment </a:t>
            </a:r>
            <a:r>
              <a:rPr lang="en-US" dirty="0"/>
              <a:t>exists when the period during which a contract is valid </a:t>
            </a:r>
            <a:r>
              <a:rPr lang="en-US" dirty="0" smtClean="0"/>
              <a:t>is limited (can be part-time). 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Self-employment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exists when an individual’s main economic activity is </a:t>
            </a:r>
            <a:r>
              <a:rPr lang="en-US" dirty="0" smtClean="0">
                <a:solidFill>
                  <a:prstClr val="black"/>
                </a:solidFill>
              </a:rPr>
              <a:t>not dependent </a:t>
            </a:r>
            <a:r>
              <a:rPr lang="en-US" dirty="0">
                <a:solidFill>
                  <a:prstClr val="black"/>
                </a:solidFill>
              </a:rPr>
              <a:t>employment.</a:t>
            </a:r>
            <a:endParaRPr lang="nl-BE" sz="2400" dirty="0"/>
          </a:p>
          <a:p>
            <a:pPr marL="0" indent="0">
              <a:buNone/>
            </a:pPr>
            <a:endParaRPr lang="nl-BE" sz="2400" dirty="0" smtClean="0"/>
          </a:p>
          <a:p>
            <a:pPr marL="0" indent="0">
              <a:buNone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788670" lvl="1" indent="-514350">
              <a:buAutoNum type="arabicParenR"/>
            </a:pPr>
            <a:endParaRPr lang="nl-BE" dirty="0" smtClean="0"/>
          </a:p>
          <a:p>
            <a:pPr marL="514350" indent="-514350">
              <a:buAutoNum type="arabicParenR"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23306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moge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1218</TotalTime>
  <Words>1192</Words>
  <Application>Microsoft Office PowerPoint</Application>
  <PresentationFormat>Diavoorstelling (4:3)</PresentationFormat>
  <Paragraphs>151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Vermogen</vt:lpstr>
      <vt:lpstr>Universal Coverage of Social Security System and Adaptation to Mobility </vt:lpstr>
      <vt:lpstr>PowerPoint-presentatie</vt:lpstr>
      <vt:lpstr>Ideal-typical models of Social Insurance</vt:lpstr>
      <vt:lpstr>Coverage</vt:lpstr>
      <vt:lpstr>Ideal-typical models of Social Insurance</vt:lpstr>
      <vt:lpstr>Classification of OECD Countries</vt:lpstr>
      <vt:lpstr>Interesting case: Danish voluntary public unemployment insurance program </vt:lpstr>
      <vt:lpstr>PowerPoint-presentatie</vt:lpstr>
      <vt:lpstr>What is“atypical work”</vt:lpstr>
      <vt:lpstr>Coverage of “atypical work”</vt:lpstr>
      <vt:lpstr>PowerPoint-presentatie</vt:lpstr>
      <vt:lpstr>EU nationals residing in another member state (% of total population)</vt:lpstr>
      <vt:lpstr>EU Social Security Coordination</vt:lpstr>
      <vt:lpstr>Principles of EU Social Security Coordination</vt:lpstr>
      <vt:lpstr>Bases of entitlement and mobility</vt:lpstr>
      <vt:lpstr>Problems related to mobility</vt:lpstr>
      <vt:lpstr>European Pensions Portability Directive (PPD, adopted in 2014)*</vt:lpstr>
      <vt:lpstr>Challenge of Universal Coverage</vt:lpstr>
      <vt:lpstr>Principles of Social Protection</vt:lpstr>
    </vt:vector>
  </TitlesOfParts>
  <Company>FOD Sociale Zekerheid / SPF Sécurité Sociale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Security &amp; Public Finance</dc:title>
  <dc:creator>Vleminckx Koen</dc:creator>
  <cp:lastModifiedBy>Vleminckx Koen</cp:lastModifiedBy>
  <cp:revision>169</cp:revision>
  <cp:lastPrinted>2015-04-01T16:41:21Z</cp:lastPrinted>
  <dcterms:created xsi:type="dcterms:W3CDTF">2015-03-31T12:35:29Z</dcterms:created>
  <dcterms:modified xsi:type="dcterms:W3CDTF">2016-09-21T15:22:21Z</dcterms:modified>
</cp:coreProperties>
</file>