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15"/>
  </p:notesMasterIdLst>
  <p:sldIdLst>
    <p:sldId id="259" r:id="rId4"/>
    <p:sldId id="262" r:id="rId5"/>
    <p:sldId id="273" r:id="rId6"/>
    <p:sldId id="263" r:id="rId7"/>
    <p:sldId id="264" r:id="rId8"/>
    <p:sldId id="265" r:id="rId9"/>
    <p:sldId id="272" r:id="rId10"/>
    <p:sldId id="270" r:id="rId11"/>
    <p:sldId id="271" r:id="rId12"/>
    <p:sldId id="266" r:id="rId13"/>
    <p:sldId id="267" r:id="rId14"/>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71" autoAdjust="0"/>
  </p:normalViewPr>
  <p:slideViewPr>
    <p:cSldViewPr>
      <p:cViewPr>
        <p:scale>
          <a:sx n="100" d="100"/>
          <a:sy n="100" d="100"/>
        </p:scale>
        <p:origin x="-1616"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256A6392-7BA5-4DC6-A727-82EC456CA807}" type="datetimeFigureOut">
              <a:rPr lang="en-GB" smtClean="0"/>
              <a:t>08/09/16</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C25C406-4414-4A27-87D3-79214046E924}" type="slidenum">
              <a:rPr lang="en-GB" smtClean="0"/>
              <a:t>‹#›</a:t>
            </a:fld>
            <a:endParaRPr lang="en-GB"/>
          </a:p>
        </p:txBody>
      </p:sp>
    </p:spTree>
    <p:extLst>
      <p:ext uri="{BB962C8B-B14F-4D97-AF65-F5344CB8AC3E}">
        <p14:creationId xmlns:p14="http://schemas.microsoft.com/office/powerpoint/2010/main" val="408158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49325" y="744538"/>
            <a:ext cx="4962525" cy="3722687"/>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b="0" dirty="0" smtClean="0"/>
          </a:p>
          <a:p>
            <a:r>
              <a:rPr lang="fr-BE" altLang="en-US" b="0" dirty="0" smtClean="0"/>
              <a:t>Grace </a:t>
            </a:r>
            <a:endParaRPr lang="en-GB" altLang="en-US" b="0" dirty="0" smtClean="0"/>
          </a:p>
        </p:txBody>
      </p:sp>
      <p:sp>
        <p:nvSpPr>
          <p:cNvPr id="72708" name="Slide Number Placeholder 3"/>
          <p:cNvSpPr txBox="1">
            <a:spLocks noGrp="1"/>
          </p:cNvSpPr>
          <p:nvPr/>
        </p:nvSpPr>
        <p:spPr bwMode="auto">
          <a:xfrm>
            <a:off x="3884364" y="9427748"/>
            <a:ext cx="2972016" cy="49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8" tIns="45304" rIns="90608" bIns="45304" anchor="b"/>
          <a:lstStyle>
            <a:lvl1pPr>
              <a:spcBef>
                <a:spcPct val="30000"/>
              </a:spcBef>
              <a:defRPr sz="1200">
                <a:solidFill>
                  <a:schemeClr val="tx1"/>
                </a:solidFill>
                <a:latin typeface="Verdana" pitchFamily="34" charset="0"/>
                <a:ea typeface="Arial Unicode MS" pitchFamily="34" charset="-128"/>
                <a:cs typeface="Arial Unicode MS" pitchFamily="34" charset="-128"/>
              </a:defRPr>
            </a:lvl1pPr>
            <a:lvl2pPr marL="742950" indent="-285750">
              <a:spcBef>
                <a:spcPct val="30000"/>
              </a:spcBef>
              <a:defRPr sz="1200">
                <a:solidFill>
                  <a:schemeClr val="tx1"/>
                </a:solidFill>
                <a:latin typeface="Verdana" pitchFamily="34" charset="0"/>
                <a:ea typeface="Arial Unicode MS" pitchFamily="34" charset="-128"/>
                <a:cs typeface="Arial Unicode MS" pitchFamily="34" charset="-128"/>
              </a:defRPr>
            </a:lvl2pPr>
            <a:lvl3pPr marL="1143000" indent="-228600">
              <a:spcBef>
                <a:spcPct val="30000"/>
              </a:spcBef>
              <a:defRPr sz="1200">
                <a:solidFill>
                  <a:schemeClr val="tx1"/>
                </a:solidFill>
                <a:latin typeface="Verdana" pitchFamily="34" charset="0"/>
                <a:ea typeface="Arial Unicode MS" pitchFamily="34" charset="-128"/>
                <a:cs typeface="Arial Unicode MS" pitchFamily="34" charset="-128"/>
              </a:defRPr>
            </a:lvl3pPr>
            <a:lvl4pPr marL="1600200" indent="-228600">
              <a:spcBef>
                <a:spcPct val="30000"/>
              </a:spcBef>
              <a:defRPr sz="1200">
                <a:solidFill>
                  <a:schemeClr val="tx1"/>
                </a:solidFill>
                <a:latin typeface="Verdana" pitchFamily="34" charset="0"/>
                <a:ea typeface="Arial Unicode MS" pitchFamily="34" charset="-128"/>
                <a:cs typeface="Arial Unicode MS" pitchFamily="34" charset="-128"/>
              </a:defRPr>
            </a:lvl4pPr>
            <a:lvl5pPr marL="2057400" indent="-228600">
              <a:spcBef>
                <a:spcPct val="30000"/>
              </a:spcBef>
              <a:defRPr sz="12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9pPr>
          </a:lstStyle>
          <a:p>
            <a:pPr algn="r" fontAlgn="base">
              <a:spcBef>
                <a:spcPct val="0"/>
              </a:spcBef>
              <a:spcAft>
                <a:spcPct val="0"/>
              </a:spcAft>
            </a:pPr>
            <a:fld id="{D905EFFE-4BAC-49FE-A963-472523A891A5}" type="slidenum">
              <a:rPr lang="en-GB" altLang="en-US" smtClean="0">
                <a:solidFill>
                  <a:prstClr val="black"/>
                </a:solidFill>
              </a:rPr>
              <a:pPr algn="r" fontAlgn="base">
                <a:spcBef>
                  <a:spcPct val="0"/>
                </a:spcBef>
                <a:spcAft>
                  <a:spcPct val="0"/>
                </a:spcAft>
              </a:pPr>
              <a:t>1</a:t>
            </a:fld>
            <a:endParaRPr lang="en-GB" altLang="en-U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Commission promotes</a:t>
            </a:r>
            <a:r>
              <a:rPr lang="en-GB" baseline="0" dirty="0" smtClean="0"/>
              <a:t> an active inclusion approach, aiming to better align social benefits and activation incentives. We work with Member States to strike a balance between avoiding benefit traps and providing adequate benefits for those left behind to re-joint the workforce.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We've learned that a key success factor for successfully</a:t>
            </a:r>
            <a:r>
              <a:rPr lang="en-GB" baseline="0" dirty="0" smtClean="0"/>
              <a:t> activating the young is good collaboration between employment and education institutions.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For the long-term</a:t>
            </a:r>
            <a:r>
              <a:rPr lang="en-GB" baseline="0" dirty="0" smtClean="0"/>
              <a:t> unemployed, </a:t>
            </a:r>
            <a:r>
              <a:rPr lang="en-GB" dirty="0" smtClean="0"/>
              <a:t>a group with complex needs, a strong coordination of support is essential. This is why the recommendation puts forward a single point of contact, to simplify access to support and boost administrative delivery for this group.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Capacity to deliver employment and social services</a:t>
            </a:r>
            <a:r>
              <a:rPr lang="en-GB" baseline="0" dirty="0" smtClean="0"/>
              <a:t> is very uneven across the EU.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work actively to guide national reforms through the European Semester, which focuses increasingly in the last years on social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European Social Funds serves to a large degree to put in place active measures in many of the Eastern and Southern EU Member States. </a:t>
            </a:r>
            <a:r>
              <a:rPr lang="en-GB" baseline="0" dirty="0" err="1" smtClean="0"/>
              <a:t>Well designed</a:t>
            </a:r>
            <a:r>
              <a:rPr lang="en-GB" baseline="0" dirty="0" smtClean="0"/>
              <a:t> programmes rely on integration of services and on good monitoring and evaluation.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European Network of Public Employment Services carries a very ambitious programme of peer evaluation of the organisational and delivery capacity of the PES.</a:t>
            </a:r>
            <a:endParaRPr lang="en-GB" dirty="0" smtClean="0"/>
          </a:p>
          <a:p>
            <a:endParaRPr lang="en-GB" altLang="en-US" b="1" dirty="0" smtClean="0"/>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F030A-0FED-434D-B9E2-B3C367D92D65}" type="slidenum">
              <a:rPr lang="en-GB" altLang="en-US">
                <a:solidFill>
                  <a:srgbClr val="000000"/>
                </a:solidFill>
              </a:rPr>
              <a:pPr eaLnBrk="1" hangingPunct="1">
                <a:spcBef>
                  <a:spcPct val="0"/>
                </a:spcBef>
              </a:pPr>
              <a:t>10</a:t>
            </a:fld>
            <a:endParaRPr lang="en-GB" altLang="en-US"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GB" altLang="en-US" dirty="0" smtClean="0"/>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F030A-0FED-434D-B9E2-B3C367D92D65}" type="slidenum">
              <a:rPr lang="en-GB" altLang="en-US">
                <a:solidFill>
                  <a:srgbClr val="000000"/>
                </a:solidFill>
              </a:rPr>
              <a:pPr eaLnBrk="1" hangingPunct="1">
                <a:spcBef>
                  <a:spcPct val="0"/>
                </a:spcBef>
              </a:pPr>
              <a:t>11</a:t>
            </a:fld>
            <a:endParaRPr lang="en-GB"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Arial" charset="0"/>
                <a:ea typeface="+mn-ea"/>
                <a:cs typeface="+mn-cs"/>
              </a:rPr>
              <a:t>Some context to these EU employment and social priorities for the Member States: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BE" alt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Labour market indicators are now improving…</a:t>
            </a:r>
          </a:p>
          <a:p>
            <a:pPr marL="457200" marR="0" lvl="1" indent="0" algn="l" defTabSz="914400" rtl="0" eaLnBrk="1" fontAlgn="base" latinLnBrk="0" hangingPunct="1">
              <a:lnSpc>
                <a:spcPct val="100000"/>
              </a:lnSpc>
              <a:spcBef>
                <a:spcPts val="1800"/>
              </a:spcBef>
              <a:spcAft>
                <a:spcPct val="0"/>
              </a:spcAft>
              <a:buClrTx/>
              <a:buSzTx/>
              <a:buFont typeface="Wingdings" panose="05000000000000000000" pitchFamily="2" charset="2"/>
              <a:buChar char="§"/>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Falling unemployment in almost all Member States</a:t>
            </a:r>
          </a:p>
          <a:p>
            <a:pPr marL="457200" marR="0" lvl="1"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Effects of the gradual recovery increasingly visible</a:t>
            </a:r>
          </a:p>
          <a:p>
            <a:pPr marL="457200" marR="0" lvl="1"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Signs of reviving convergence, but wide differences persist</a:t>
            </a:r>
          </a:p>
          <a:p>
            <a:pPr marL="457200" marR="0" lvl="1"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ts val="1800"/>
              </a:spcBef>
              <a:spcAft>
                <a:spcPct val="0"/>
              </a:spcAft>
              <a:buClrTx/>
              <a:buSzTx/>
              <a:buFontTx/>
              <a:buNone/>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 and the social situation only recovers slowly</a:t>
            </a:r>
          </a:p>
          <a:p>
            <a:pPr marL="457200" marR="0" lvl="1" indent="0" algn="l" defTabSz="914400" rtl="0" eaLnBrk="1" fontAlgn="base" latinLnBrk="0" hangingPunct="1">
              <a:lnSpc>
                <a:spcPct val="100000"/>
              </a:lnSpc>
              <a:spcBef>
                <a:spcPts val="1800"/>
              </a:spcBef>
              <a:spcAft>
                <a:spcPct val="0"/>
              </a:spcAft>
              <a:buClrTx/>
              <a:buSzTx/>
              <a:buFont typeface="Wingdings" panose="05000000000000000000" pitchFamily="2" charset="2"/>
              <a:buChar char="§"/>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Slightly rising household disposable income</a:t>
            </a:r>
          </a:p>
          <a:p>
            <a:pPr marL="457200" marR="0" lvl="1" indent="0" algn="l" defTabSz="914400" rtl="0" eaLnBrk="1" fontAlgn="base" latinLnBrk="0" hangingPunct="1">
              <a:lnSpc>
                <a:spcPct val="100000"/>
              </a:lnSpc>
              <a:spcBef>
                <a:spcPts val="1800"/>
              </a:spcBef>
              <a:spcAft>
                <a:spcPct val="0"/>
              </a:spcAft>
              <a:buClrTx/>
              <a:buSzTx/>
              <a:buFont typeface="Wingdings" panose="05000000000000000000" pitchFamily="2" charset="2"/>
              <a:buChar char="§"/>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Poverty rates broadly stabilising …</a:t>
            </a:r>
          </a:p>
          <a:p>
            <a:pPr marL="457200" marR="0" lvl="1" indent="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rPr>
              <a:t>However, divergence in social situations increases </a:t>
            </a:r>
          </a:p>
          <a:p>
            <a:pPr marL="457200" marR="0" lvl="1" indent="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fr-BE" altLang="en-US" sz="7600" b="0" i="0" u="none" strike="noStrike" kern="0" cap="none" spc="0" normalizeH="0" baseline="0" noProof="0" dirty="0" smtClean="0">
              <a:ln>
                <a:noFill/>
              </a:ln>
              <a:solidFill>
                <a:srgbClr val="FFD624"/>
              </a:solidFill>
              <a:effectLst/>
              <a:uLnTx/>
              <a:uFillTx/>
              <a:latin typeface="Verdana" pitchFamily="34"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fr-BE" altLang="en-US" sz="7600" b="0" i="0" u="none" strike="noStrike" kern="0" cap="none" spc="0" normalizeH="0" baseline="0" noProof="0" dirty="0" smtClean="0">
              <a:ln>
                <a:noFill/>
              </a:ln>
              <a:solidFill>
                <a:srgbClr val="FFD624"/>
              </a:solidFill>
              <a:effectLst/>
              <a:uLnTx/>
              <a:uFillTx/>
              <a:latin typeface="Verdana" pitchFamily="34"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en-GB" altLang="en-US" sz="7600" b="0" i="0" u="none" strike="noStrike" kern="0" cap="none" spc="0" normalizeH="0" baseline="0" noProof="0" dirty="0" smtClean="0">
              <a:ln>
                <a:noFill/>
              </a:ln>
              <a:solidFill>
                <a:srgbClr val="FFD624"/>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1"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69FD56-DF1D-444E-9081-849E7A752DAF}" type="slidenum">
              <a:rPr lang="en-GB" altLang="en-US">
                <a:solidFill>
                  <a:prstClr val="black"/>
                </a:solidFill>
              </a:rPr>
              <a:pPr eaLnBrk="1" hangingPunct="1">
                <a:spcBef>
                  <a:spcPct val="0"/>
                </a:spcBef>
              </a:pPr>
              <a:t>2</a:t>
            </a:fld>
            <a:endParaRPr lang="en-GB"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49325" y="744538"/>
            <a:ext cx="4962525" cy="3722687"/>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b="0" dirty="0" smtClean="0"/>
          </a:p>
          <a:p>
            <a:r>
              <a:rPr lang="fr-BE" altLang="en-US" b="0" dirty="0" smtClean="0"/>
              <a:t>The EU employment rate had returned to its pre-crisis level by the fourth quarter of 2015, but large disparities remain and many MS are well below the EU employment rate target of 75% of people aged 20-64.</a:t>
            </a:r>
          </a:p>
          <a:p>
            <a:endParaRPr lang="fr-BE" altLang="en-US" b="0" dirty="0" smtClean="0"/>
          </a:p>
          <a:p>
            <a:r>
              <a:rPr lang="fr-BE" altLang="en-US" b="0" dirty="0" smtClean="0"/>
              <a:t>Unemployment has continued to gradually decrease, but remains above 2008 levels.</a:t>
            </a:r>
          </a:p>
          <a:p>
            <a:endParaRPr lang="fr-BE" altLang="en-US" b="0" dirty="0" smtClean="0"/>
          </a:p>
          <a:p>
            <a:r>
              <a:rPr lang="fr-BE" altLang="en-US" b="0" dirty="0" smtClean="0"/>
              <a:t>Youth uneployment has gone down. But if still high, a positive sign is that MS' positions are converging due to significant improvements for those MS that had seen a substantially worsening of their youth situatio during the cisis relative to others; </a:t>
            </a:r>
          </a:p>
          <a:p>
            <a:r>
              <a:rPr lang="fr-BE" altLang="en-US" b="0" dirty="0" smtClean="0"/>
              <a:t> </a:t>
            </a:r>
          </a:p>
          <a:p>
            <a:r>
              <a:rPr lang="fr-BE" altLang="en-US" b="0" dirty="0" smtClean="0"/>
              <a:t>Long term unemployment declined further and fell proportionally more than short-term unemployment.</a:t>
            </a:r>
          </a:p>
          <a:p>
            <a:r>
              <a:rPr lang="fr-BE" altLang="en-US" b="0" dirty="0" smtClean="0"/>
              <a:t> </a:t>
            </a:r>
            <a:endParaRPr lang="en-GB" altLang="en-US" b="0" dirty="0" smtClean="0"/>
          </a:p>
        </p:txBody>
      </p:sp>
      <p:sp>
        <p:nvSpPr>
          <p:cNvPr id="72708" name="Slide Number Placeholder 3"/>
          <p:cNvSpPr txBox="1">
            <a:spLocks noGrp="1"/>
          </p:cNvSpPr>
          <p:nvPr/>
        </p:nvSpPr>
        <p:spPr bwMode="auto">
          <a:xfrm>
            <a:off x="3884364" y="9427748"/>
            <a:ext cx="2972016" cy="49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8" tIns="45304" rIns="90608" bIns="45304" anchor="b"/>
          <a:lstStyle>
            <a:lvl1pPr>
              <a:spcBef>
                <a:spcPct val="30000"/>
              </a:spcBef>
              <a:defRPr sz="1200">
                <a:solidFill>
                  <a:schemeClr val="tx1"/>
                </a:solidFill>
                <a:latin typeface="Verdana" pitchFamily="34" charset="0"/>
                <a:ea typeface="Arial Unicode MS" pitchFamily="34" charset="-128"/>
                <a:cs typeface="Arial Unicode MS" pitchFamily="34" charset="-128"/>
              </a:defRPr>
            </a:lvl1pPr>
            <a:lvl2pPr marL="742950" indent="-285750">
              <a:spcBef>
                <a:spcPct val="30000"/>
              </a:spcBef>
              <a:defRPr sz="1200">
                <a:solidFill>
                  <a:schemeClr val="tx1"/>
                </a:solidFill>
                <a:latin typeface="Verdana" pitchFamily="34" charset="0"/>
                <a:ea typeface="Arial Unicode MS" pitchFamily="34" charset="-128"/>
                <a:cs typeface="Arial Unicode MS" pitchFamily="34" charset="-128"/>
              </a:defRPr>
            </a:lvl2pPr>
            <a:lvl3pPr marL="1143000" indent="-228600">
              <a:spcBef>
                <a:spcPct val="30000"/>
              </a:spcBef>
              <a:defRPr sz="1200">
                <a:solidFill>
                  <a:schemeClr val="tx1"/>
                </a:solidFill>
                <a:latin typeface="Verdana" pitchFamily="34" charset="0"/>
                <a:ea typeface="Arial Unicode MS" pitchFamily="34" charset="-128"/>
                <a:cs typeface="Arial Unicode MS" pitchFamily="34" charset="-128"/>
              </a:defRPr>
            </a:lvl3pPr>
            <a:lvl4pPr marL="1600200" indent="-228600">
              <a:spcBef>
                <a:spcPct val="30000"/>
              </a:spcBef>
              <a:defRPr sz="1200">
                <a:solidFill>
                  <a:schemeClr val="tx1"/>
                </a:solidFill>
                <a:latin typeface="Verdana" pitchFamily="34" charset="0"/>
                <a:ea typeface="Arial Unicode MS" pitchFamily="34" charset="-128"/>
                <a:cs typeface="Arial Unicode MS" pitchFamily="34" charset="-128"/>
              </a:defRPr>
            </a:lvl4pPr>
            <a:lvl5pPr marL="2057400" indent="-228600">
              <a:spcBef>
                <a:spcPct val="30000"/>
              </a:spcBef>
              <a:defRPr sz="12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9pPr>
          </a:lstStyle>
          <a:p>
            <a:pPr algn="r" fontAlgn="base">
              <a:spcBef>
                <a:spcPct val="0"/>
              </a:spcBef>
              <a:spcAft>
                <a:spcPct val="0"/>
              </a:spcAft>
            </a:pPr>
            <a:fld id="{D905EFFE-4BAC-49FE-A963-472523A891A5}" type="slidenum">
              <a:rPr lang="en-GB" altLang="en-US" smtClean="0">
                <a:solidFill>
                  <a:prstClr val="black"/>
                </a:solidFill>
              </a:rPr>
              <a:pPr algn="r" fontAlgn="base">
                <a:spcBef>
                  <a:spcPct val="0"/>
                </a:spcBef>
                <a:spcAft>
                  <a:spcPct val="0"/>
                </a:spcAft>
              </a:pPr>
              <a:t>3</a:t>
            </a:fld>
            <a:endParaRPr lang="en-GB" alt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GB" altLang="en-US" b="0" dirty="0" smtClean="0"/>
              <a:t>The  EU policy orientations to Member States linked to the EU employment and social priorities:</a:t>
            </a:r>
          </a:p>
          <a:p>
            <a:endParaRPr lang="fr-BE" altLang="en-US" b="0" dirty="0" smtClean="0"/>
          </a:p>
          <a:p>
            <a:r>
              <a:rPr lang="fr-BE" altLang="en-US" b="1" dirty="0" smtClean="0"/>
              <a:t>JOB CREATION </a:t>
            </a:r>
            <a:endParaRPr lang="en-GB" altLang="en-US" b="1" dirty="0" smtClean="0"/>
          </a:p>
          <a:p>
            <a:endParaRPr lang="en-GB" altLang="en-US" b="1" dirty="0" smtClean="0"/>
          </a:p>
          <a:p>
            <a:endParaRPr lang="en-GB" b="1" dirty="0" smtClean="0"/>
          </a:p>
          <a:p>
            <a:r>
              <a:rPr lang="en-GB" b="0" dirty="0" smtClean="0"/>
              <a:t>Increase of the overall employment rate, for both the EU and the euro area – an increase representing 3 million more employed people in the EU than one year before. </a:t>
            </a:r>
            <a:endParaRPr lang="en-GB" altLang="en-US" b="0" dirty="0" smtClean="0"/>
          </a:p>
          <a:p>
            <a:endParaRPr lang="en-GB" altLang="en-US" b="0" dirty="0" smtClean="0"/>
          </a:p>
          <a:p>
            <a:r>
              <a:rPr lang="en-GB" altLang="en-US" b="0" dirty="0" smtClean="0"/>
              <a:t>Permanent , full-time</a:t>
            </a:r>
            <a:r>
              <a:rPr lang="en-GB" altLang="en-US" b="0" baseline="0" dirty="0" smtClean="0"/>
              <a:t> </a:t>
            </a:r>
            <a:r>
              <a:rPr lang="en-GB" altLang="en-US" b="0" dirty="0" smtClean="0"/>
              <a:t>jobs continue to contribute to employment expansion. 2.2</a:t>
            </a:r>
            <a:r>
              <a:rPr lang="en-GB" altLang="en-US" b="0" baseline="0" dirty="0" smtClean="0"/>
              <a:t> million more full-time and permanent jobs in the last year. New forms of work related to digital economy and collaborative platforms raise a new regulatory challenge, including for EU labour law.</a:t>
            </a:r>
          </a:p>
          <a:p>
            <a:endParaRPr lang="en-GB" alt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0" dirty="0" smtClean="0"/>
              <a:t>Productivity growth</a:t>
            </a:r>
            <a:r>
              <a:rPr lang="en-GB" altLang="en-US" b="0" baseline="0" dirty="0" smtClean="0"/>
              <a:t> has slow down markedly as employment growth matched output growth. Most employment growth in service  sector, often with low productivity. </a:t>
            </a:r>
            <a:r>
              <a:rPr lang="en-GB" altLang="en-US" b="0" dirty="0" smtClean="0"/>
              <a:t>Reforms have strengthened wage-setting mechanisms that promote the alignment of wage developments to productivity. Overall, recent wage developments appear to be rather balanced in most Member States and have contributed to rebalancing within the Euro Area. </a:t>
            </a:r>
          </a:p>
          <a:p>
            <a:endParaRPr lang="en-GB" altLang="en-US" b="0" dirty="0" smtClean="0"/>
          </a:p>
          <a:p>
            <a:r>
              <a:rPr lang="en-GB" altLang="en-US" b="0" dirty="0" smtClean="0"/>
              <a:t>Long term unemployment accounts for almost half of total unemployment, although now it is decreasing faster than short-term unemployment.</a:t>
            </a:r>
            <a:r>
              <a:rPr lang="en-GB" altLang="en-US" b="0" baseline="0" dirty="0" smtClean="0"/>
              <a:t> This shows that the fundamentals of our labour markets have become more solid compared to previous recessions.</a:t>
            </a:r>
          </a:p>
          <a:p>
            <a:endParaRPr lang="en-GB" altLang="en-US" dirty="0" smtClean="0"/>
          </a:p>
          <a:p>
            <a:endParaRPr lang="fr-BE" altLang="en-US" dirty="0" smtClean="0"/>
          </a:p>
          <a:p>
            <a:endParaRPr lang="en-GB" altLang="en-US" dirty="0" smtClean="0"/>
          </a:p>
          <a:p>
            <a:r>
              <a:rPr lang="fr-BE" altLang="en-US" b="1" dirty="0" smtClean="0"/>
              <a:t>SOCIAL PROTECTION SYSTEMS MUST BE MODERNISED </a:t>
            </a:r>
          </a:p>
          <a:p>
            <a:endParaRPr lang="en-GB" altLang="en-US" dirty="0" smtClean="0"/>
          </a:p>
          <a:p>
            <a:r>
              <a:rPr lang="en-GB" altLang="en-US" b="0" dirty="0" smtClean="0"/>
              <a:t>Social protection systems must better protect against risk of</a:t>
            </a:r>
            <a:r>
              <a:rPr lang="en-GB" altLang="en-US" b="0" baseline="0" dirty="0" smtClean="0"/>
              <a:t> </a:t>
            </a:r>
            <a:r>
              <a:rPr lang="en-GB" altLang="en-US" b="0" dirty="0" smtClean="0"/>
              <a:t>poverty and become encompassing instruments at the service of individual development, labour market and life-course transitions and social cohesion. Investment in the working age population, including through the provision of childcare, is essential to secure inclusive employment </a:t>
            </a:r>
            <a:r>
              <a:rPr lang="en-GB" altLang="en-US" dirty="0" smtClean="0"/>
              <a:t>outcomes as well as sustainable public finances. </a:t>
            </a:r>
          </a:p>
        </p:txBody>
      </p:sp>
      <p:sp>
        <p:nvSpPr>
          <p:cNvPr id="44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49F000-EF27-4277-AB12-D20CBBEFE4DE}" type="slidenum">
              <a:rPr lang="en-GB" altLang="en-US">
                <a:solidFill>
                  <a:prstClr val="black"/>
                </a:solidFill>
              </a:rPr>
              <a:pPr eaLnBrk="1" hangingPunct="1">
                <a:spcBef>
                  <a:spcPct val="0"/>
                </a:spcBef>
              </a:pPr>
              <a:t>4</a:t>
            </a:fld>
            <a:endParaRPr lang="en-GB"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GB" altLang="en-US" b="1" dirty="0" smtClean="0"/>
              <a:t>INVESTMENT </a:t>
            </a:r>
          </a:p>
          <a:p>
            <a:endParaRPr lang="en-GB" altLang="en-US" dirty="0" smtClean="0"/>
          </a:p>
          <a:p>
            <a:r>
              <a:rPr lang="en-GB" altLang="en-US" dirty="0" smtClean="0"/>
              <a:t>Labour supply has been supported by reduced early exists into early retirement and also by reforms in personal income taxes.  </a:t>
            </a:r>
            <a:r>
              <a:rPr lang="en-GB" altLang="en-US" b="0" dirty="0" smtClean="0"/>
              <a:t>But the quality of labour supply needs sustained investment to improve employability and productivity. </a:t>
            </a:r>
          </a:p>
          <a:p>
            <a:r>
              <a:rPr lang="en-GB" altLang="en-US" b="0" dirty="0" smtClean="0"/>
              <a:t>The EU has initiated</a:t>
            </a:r>
            <a:r>
              <a:rPr lang="en-GB" altLang="en-US" b="0" baseline="0" dirty="0" smtClean="0"/>
              <a:t> an EU-wide activation programme for youth, the </a:t>
            </a:r>
            <a:r>
              <a:rPr lang="en-GB" altLang="en-US" b="0" dirty="0" smtClean="0"/>
              <a:t>Youth Guarantee which has very positive results.</a:t>
            </a:r>
          </a:p>
          <a:p>
            <a:r>
              <a:rPr lang="en-GB" altLang="en-US" baseline="0" dirty="0" smtClean="0"/>
              <a:t>There is also increasing participation in company-based training</a:t>
            </a:r>
            <a:r>
              <a:rPr lang="en-GB" altLang="en-US" dirty="0" smtClean="0"/>
              <a:t> and overall participation in lifelong learning</a:t>
            </a:r>
            <a:r>
              <a:rPr lang="en-GB" altLang="en-US" baseline="0" dirty="0" smtClean="0"/>
              <a:t> is increasing.</a:t>
            </a:r>
            <a:endParaRPr lang="en-GB" altLang="en-US" dirty="0" smtClean="0"/>
          </a:p>
          <a:p>
            <a:r>
              <a:rPr lang="en-GB" altLang="en-US" dirty="0" smtClean="0"/>
              <a:t> </a:t>
            </a:r>
          </a:p>
          <a:p>
            <a:endParaRPr lang="fr-BE" altLang="en-US" dirty="0" smtClean="0"/>
          </a:p>
          <a:p>
            <a:r>
              <a:rPr lang="fr-BE" altLang="en-US" b="1" dirty="0" smtClean="0"/>
              <a:t>FLEXIBILITY AND SEGMENTATION </a:t>
            </a:r>
          </a:p>
          <a:p>
            <a:endParaRPr lang="fr-BE" altLang="en-US" dirty="0" smtClean="0"/>
          </a:p>
          <a:p>
            <a:r>
              <a:rPr lang="fr-BE" altLang="en-US" b="0" dirty="0" smtClean="0"/>
              <a:t>Reforms in favour of well-functioning labour markets are ongoing in many MS and are starting to improve situations. But the balance between flexibility and security in labour markets needs to improve to  combat labour market segmentation  between labour market insiders and outsiders. This particularly affects young workers in Southern</a:t>
            </a:r>
            <a:r>
              <a:rPr lang="fr-BE" altLang="en-US" b="0" baseline="0" dirty="0" smtClean="0"/>
              <a:t> European countries, who face precarious work contracts.</a:t>
            </a:r>
            <a:r>
              <a:rPr lang="fr-BE" altLang="en-US" b="0" dirty="0" smtClean="0"/>
              <a:t>   </a:t>
            </a:r>
          </a:p>
          <a:p>
            <a:endParaRPr lang="fr-BE" alt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0" dirty="0" smtClean="0"/>
              <a:t>In recent years the overall tax wedge on labour has increased in a considerable number of Member States, notably for low-wage and average wage earners. In other cases, reforms of tax systems have been initiated so as to reduce disincentives to take </a:t>
            </a:r>
            <a:r>
              <a:rPr lang="en-GB" altLang="en-US" dirty="0" smtClean="0"/>
              <a:t>up jobs and decrease labour costs for employers, often targeted at groups such as the young and long-term unemployed. </a:t>
            </a:r>
          </a:p>
          <a:p>
            <a:endParaRPr lang="fr-BE" altLang="en-US" dirty="0" smtClean="0"/>
          </a:p>
          <a:p>
            <a:r>
              <a:rPr lang="fr-BE" altLang="en-US" b="1" dirty="0" smtClean="0"/>
              <a:t>INVOLVEMENT OF SOCIAL PARTNERS IS KEY</a:t>
            </a:r>
            <a:endParaRPr lang="en-GB" altLang="en-US" b="1" dirty="0" smtClean="0"/>
          </a:p>
          <a:p>
            <a:endParaRPr lang="fr-BE" altLang="en-US" dirty="0" smtClean="0"/>
          </a:p>
          <a:p>
            <a:r>
              <a:rPr lang="fr-BE" altLang="en-US" b="0" dirty="0" smtClean="0"/>
              <a:t>The involvement of social partners in designing and implementing labour market policies varies considerably across MS.  In </a:t>
            </a:r>
            <a:r>
              <a:rPr lang="fr-BE" altLang="en-US" dirty="0" smtClean="0"/>
              <a:t>addition, social dialogue is being reformed in many MS, mostly linked to collective  bargaining reform but also to workers' representation. In a context of more decentralisation, coordination of collective bargaining and structures for workers representation are important.  </a:t>
            </a:r>
          </a:p>
          <a:p>
            <a:endParaRPr lang="fr-BE" altLang="en-US" b="1" dirty="0" smtClean="0"/>
          </a:p>
          <a:p>
            <a:r>
              <a:rPr lang="fr-BE" altLang="en-US" b="1" dirty="0" smtClean="0"/>
              <a:t>REFUGEES </a:t>
            </a:r>
          </a:p>
          <a:p>
            <a:endParaRPr lang="fr-BE" altLang="en-US" dirty="0" smtClean="0"/>
          </a:p>
          <a:p>
            <a:r>
              <a:rPr lang="fr-BE" altLang="en-US" dirty="0" smtClean="0"/>
              <a:t>Europe</a:t>
            </a:r>
            <a:r>
              <a:rPr lang="fr-BE" altLang="en-US" baseline="0" dirty="0" smtClean="0"/>
              <a:t> is doing its share in welcoming unprecedented numbers of</a:t>
            </a:r>
            <a:r>
              <a:rPr lang="fr-BE" altLang="en-US" dirty="0" smtClean="0"/>
              <a:t> refugees. Labour</a:t>
            </a:r>
            <a:r>
              <a:rPr lang="fr-BE" altLang="en-US" baseline="0" dirty="0" smtClean="0"/>
              <a:t> market in</a:t>
            </a:r>
            <a:r>
              <a:rPr lang="fr-BE" altLang="en-US" dirty="0" smtClean="0"/>
              <a:t>egration</a:t>
            </a:r>
            <a:r>
              <a:rPr lang="fr-BE" altLang="en-US" baseline="0" dirty="0" smtClean="0"/>
              <a:t> remains a very important challenge</a:t>
            </a:r>
            <a:r>
              <a:rPr lang="fr-BE" altLang="en-US" dirty="0" smtClean="0"/>
              <a:t>. </a:t>
            </a:r>
            <a:r>
              <a:rPr lang="fr-BE" altLang="en-US" b="0" dirty="0" smtClean="0"/>
              <a:t>MS must ensure that asylum seekers have access to labour markets withing 9 months from application. </a:t>
            </a:r>
            <a:endParaRPr lang="en-GB" altLang="en-US" b="0" dirty="0" smtClean="0"/>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F030A-0FED-434D-B9E2-B3C367D92D65}" type="slidenum">
              <a:rPr lang="en-GB" altLang="en-US">
                <a:solidFill>
                  <a:srgbClr val="000000"/>
                </a:solidFill>
              </a:rPr>
              <a:pPr eaLnBrk="1" hangingPunct="1">
                <a:spcBef>
                  <a:spcPct val="0"/>
                </a:spcBef>
              </a:pPr>
              <a:t>5</a:t>
            </a:fld>
            <a:endParaRPr lang="en-GB" alt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GB" altLang="en-US" dirty="0" smtClean="0"/>
          </a:p>
          <a:p>
            <a:r>
              <a:rPr lang="en-GB" altLang="en-US" dirty="0" smtClean="0"/>
              <a:t>Broad consultation on overall</a:t>
            </a:r>
            <a:r>
              <a:rPr lang="en-GB" altLang="en-US" baseline="0" dirty="0" smtClean="0"/>
              <a:t> vision for employment and social policies in light of:</a:t>
            </a:r>
          </a:p>
          <a:p>
            <a:pPr marL="628650" lvl="1" indent="-171450">
              <a:buFont typeface="Arial" panose="020B0604020202020204" pitchFamily="34" charset="0"/>
              <a:buChar char="•"/>
            </a:pPr>
            <a:r>
              <a:rPr lang="en-GB" altLang="en-US" baseline="0" dirty="0" smtClean="0"/>
              <a:t>New world of work – Uber and collaborative economy, digital work</a:t>
            </a:r>
          </a:p>
          <a:p>
            <a:pPr marL="628650" lvl="1" indent="-171450">
              <a:buFont typeface="Arial" panose="020B0604020202020204" pitchFamily="34" charset="0"/>
              <a:buChar char="•"/>
            </a:pPr>
            <a:r>
              <a:rPr lang="en-GB" altLang="en-US" baseline="0" dirty="0" smtClean="0"/>
              <a:t>Secular trends such as demographic decline and growing inequalities</a:t>
            </a:r>
          </a:p>
          <a:p>
            <a:pPr marL="628650" lvl="1" indent="-171450">
              <a:buFont typeface="Arial" panose="020B0604020202020204" pitchFamily="34" charset="0"/>
              <a:buChar char="•"/>
            </a:pPr>
            <a:r>
              <a:rPr lang="en-GB" altLang="en-US" baseline="0" dirty="0" smtClean="0"/>
              <a:t>Lessons learned from the crisis on the need to re-balance economic and social policies</a:t>
            </a:r>
            <a:endParaRPr lang="en-GB" altLang="en-US" dirty="0" smtClean="0"/>
          </a:p>
          <a:p>
            <a:endParaRPr lang="en-GB" altLang="en-US" dirty="0" smtClean="0"/>
          </a:p>
          <a:p>
            <a:endParaRPr lang="en-GB" altLang="en-US" dirty="0" smtClean="0"/>
          </a:p>
          <a:p>
            <a:endParaRPr lang="en-GB" altLang="en-US" dirty="0" smtClean="0"/>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F030A-0FED-434D-B9E2-B3C367D92D65}" type="slidenum">
              <a:rPr lang="en-GB" altLang="en-US">
                <a:solidFill>
                  <a:srgbClr val="000000"/>
                </a:solidFill>
              </a:rPr>
              <a:pPr eaLnBrk="1" hangingPunct="1">
                <a:spcBef>
                  <a:spcPct val="0"/>
                </a:spcBef>
              </a:pPr>
              <a:t>6</a:t>
            </a:fld>
            <a:endParaRPr lang="en-GB" alt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In April of 2013, on a proposal of the Commission, the Council adopted a recommendation to deliver an EU Youth Guarantee.</a:t>
            </a: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F030A-0FED-434D-B9E2-B3C367D92D65}" type="slidenum">
              <a:rPr lang="en-GB" altLang="en-US">
                <a:solidFill>
                  <a:srgbClr val="000000"/>
                </a:solidFill>
              </a:rPr>
              <a:pPr eaLnBrk="1" hangingPunct="1">
                <a:spcBef>
                  <a:spcPct val="0"/>
                </a:spcBef>
              </a:pPr>
              <a:t>7</a:t>
            </a:fld>
            <a:endParaRPr lang="en-GB" alt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0" dirty="0" smtClean="0"/>
          </a:p>
          <a:p>
            <a:r>
              <a:rPr lang="fr-BE" b="0" dirty="0" smtClean="0"/>
              <a:t>As to financing, </a:t>
            </a:r>
            <a:r>
              <a:rPr lang="fr-BE" dirty="0" smtClean="0"/>
              <a:t>the Youth Guarantee is financed from different sources: </a:t>
            </a:r>
          </a:p>
          <a:p>
            <a:endParaRPr lang="fr-BE" dirty="0" smtClean="0"/>
          </a:p>
          <a:p>
            <a:r>
              <a:rPr lang="fr-BE" dirty="0" smtClean="0"/>
              <a:t>Member states' national budgets, the European Social Fund and a dedicated Youth Employment Initiative in regions with youth unemployment over 25%</a:t>
            </a:r>
            <a:endParaRPr lang="en-GB" dirty="0"/>
          </a:p>
        </p:txBody>
      </p:sp>
      <p:sp>
        <p:nvSpPr>
          <p:cNvPr id="4" name="Slide Number Placeholder 3"/>
          <p:cNvSpPr>
            <a:spLocks noGrp="1"/>
          </p:cNvSpPr>
          <p:nvPr>
            <p:ph type="sldNum" sz="quarter" idx="10"/>
          </p:nvPr>
        </p:nvSpPr>
        <p:spPr/>
        <p:txBody>
          <a:bodyPr/>
          <a:lstStyle/>
          <a:p>
            <a:pPr>
              <a:defRPr/>
            </a:pPr>
            <a:fld id="{64B8DFC4-8698-4A01-BD6F-96104A51B24F}" type="slidenum">
              <a:rPr lang="en-GB" smtClean="0"/>
              <a:pPr>
                <a:defRPr/>
              </a:pPr>
              <a:t>8</a:t>
            </a:fld>
            <a:endParaRPr lang="en-GB" dirty="0"/>
          </a:p>
        </p:txBody>
      </p:sp>
    </p:spTree>
    <p:extLst>
      <p:ext uri="{BB962C8B-B14F-4D97-AF65-F5344CB8AC3E}">
        <p14:creationId xmlns:p14="http://schemas.microsoft.com/office/powerpoint/2010/main" val="400610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This year, we have launched</a:t>
            </a:r>
            <a:r>
              <a:rPr lang="en-GB" baseline="0" dirty="0" smtClean="0"/>
              <a:t> a new initiative aimed at simplifying and integrating support for the long-term unemployed to get a job.</a:t>
            </a:r>
          </a:p>
          <a:p>
            <a:endParaRPr lang="en-GB" baseline="0" dirty="0" smtClean="0"/>
          </a:p>
          <a:p>
            <a:r>
              <a:rPr lang="en-GB" baseline="0" dirty="0" smtClean="0"/>
              <a:t>We propose a three step approach:</a:t>
            </a:r>
          </a:p>
          <a:p>
            <a:endParaRPr lang="en-GB" baseline="0" dirty="0" smtClean="0"/>
          </a:p>
          <a:p>
            <a:r>
              <a:rPr lang="en-GB" baseline="0" dirty="0" smtClean="0"/>
              <a:t>	- Ensuring that all long-term unemployed are registered with an employment service, that support goes to everyone who needs it</a:t>
            </a:r>
          </a:p>
          <a:p>
            <a:r>
              <a:rPr lang="en-GB" baseline="0" dirty="0" smtClean="0"/>
              <a:t>	</a:t>
            </a:r>
          </a:p>
          <a:p>
            <a:r>
              <a:rPr lang="en-GB" baseline="0" dirty="0" smtClean="0"/>
              <a:t>	- Promoting individual assessments of employability potential, to give each long-term unemployed tailored support</a:t>
            </a:r>
          </a:p>
          <a:p>
            <a:endParaRPr lang="en-GB" baseline="0" dirty="0" smtClean="0"/>
          </a:p>
          <a:p>
            <a:r>
              <a:rPr lang="en-GB" baseline="0" dirty="0" smtClean="0"/>
              <a:t>	- Establishing </a:t>
            </a:r>
            <a:r>
              <a:rPr lang="en-GB" dirty="0" smtClean="0"/>
              <a:t>job integration agreements which put</a:t>
            </a:r>
            <a:r>
              <a:rPr lang="en-GB" baseline="0" dirty="0" smtClean="0"/>
              <a:t> together in a contractual document </a:t>
            </a:r>
            <a:r>
              <a:rPr lang="en-GB" dirty="0" smtClean="0"/>
              <a:t>individualised, tailored support combining active measures, employment services and social support.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142073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70"/>
          <p:cNvSpPr>
            <a:spLocks noChangeArrowheads="1"/>
          </p:cNvSpPr>
          <p:nvPr/>
        </p:nvSpPr>
        <p:spPr bwMode="gray">
          <a:xfrm>
            <a:off x="0" y="1016000"/>
            <a:ext cx="9144000" cy="5842000"/>
          </a:xfrm>
          <a:prstGeom prst="rect">
            <a:avLst/>
          </a:prstGeom>
          <a:solidFill>
            <a:schemeClr val="tx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fontAlgn="base" hangingPunct="1">
              <a:spcBef>
                <a:spcPct val="0"/>
              </a:spcBef>
              <a:spcAft>
                <a:spcPct val="0"/>
              </a:spcAft>
              <a:defRPr/>
            </a:pPr>
            <a:endParaRPr lang="en-US" altLang="en-US" dirty="0" smtClean="0">
              <a:cs typeface="Arial Unicode MS" pitchFamily="34" charset="-128"/>
            </a:endParaRPr>
          </a:p>
        </p:txBody>
      </p:sp>
      <p:grpSp>
        <p:nvGrpSpPr>
          <p:cNvPr id="5" name="Group 71"/>
          <p:cNvGrpSpPr>
            <a:grpSpLocks noChangeAspect="1"/>
          </p:cNvGrpSpPr>
          <p:nvPr/>
        </p:nvGrpSpPr>
        <p:grpSpPr bwMode="auto">
          <a:xfrm>
            <a:off x="3949700" y="300038"/>
            <a:ext cx="1465263" cy="1012825"/>
            <a:chOff x="2449" y="221"/>
            <a:chExt cx="1033" cy="714"/>
          </a:xfrm>
        </p:grpSpPr>
        <p:sp>
          <p:nvSpPr>
            <p:cNvPr id="6" name="Freeform 41"/>
            <p:cNvSpPr>
              <a:spLocks/>
            </p:cNvSpPr>
            <p:nvPr userDrawn="1"/>
          </p:nvSpPr>
          <p:spPr bwMode="gray">
            <a:xfrm>
              <a:off x="2658" y="715"/>
              <a:ext cx="449" cy="200"/>
            </a:xfrm>
            <a:custGeom>
              <a:avLst/>
              <a:gdLst>
                <a:gd name="T0" fmla="*/ 0 w 1536"/>
                <a:gd name="T1" fmla="*/ 0 h 690"/>
                <a:gd name="T2" fmla="*/ 0 w 1536"/>
                <a:gd name="T3" fmla="*/ 0 h 690"/>
                <a:gd name="T4" fmla="*/ 0 w 1536"/>
                <a:gd name="T5" fmla="*/ 0 h 690"/>
                <a:gd name="T6" fmla="*/ 0 w 1536"/>
                <a:gd name="T7" fmla="*/ 0 h 690"/>
                <a:gd name="T8" fmla="*/ 0 w 1536"/>
                <a:gd name="T9" fmla="*/ 0 h 690"/>
                <a:gd name="T10" fmla="*/ 0 w 1536"/>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690">
                  <a:moveTo>
                    <a:pt x="0" y="0"/>
                  </a:moveTo>
                  <a:lnTo>
                    <a:pt x="0" y="0"/>
                  </a:lnTo>
                  <a:lnTo>
                    <a:pt x="1536" y="0"/>
                  </a:lnTo>
                  <a:lnTo>
                    <a:pt x="1536" y="690"/>
                  </a:lnTo>
                  <a:lnTo>
                    <a:pt x="0" y="690"/>
                  </a:ln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7" name="Freeform 42"/>
            <p:cNvSpPr>
              <a:spLocks noEditPoints="1"/>
            </p:cNvSpPr>
            <p:nvPr userDrawn="1"/>
          </p:nvSpPr>
          <p:spPr bwMode="gray">
            <a:xfrm>
              <a:off x="2657" y="712"/>
              <a:ext cx="452" cy="205"/>
            </a:xfrm>
            <a:custGeom>
              <a:avLst/>
              <a:gdLst>
                <a:gd name="T0" fmla="*/ 0 w 1548"/>
                <a:gd name="T1" fmla="*/ 0 h 704"/>
                <a:gd name="T2" fmla="*/ 0 w 1548"/>
                <a:gd name="T3" fmla="*/ 0 h 704"/>
                <a:gd name="T4" fmla="*/ 0 w 1548"/>
                <a:gd name="T5" fmla="*/ 0 h 704"/>
                <a:gd name="T6" fmla="*/ 0 w 1548"/>
                <a:gd name="T7" fmla="*/ 0 h 704"/>
                <a:gd name="T8" fmla="*/ 0 w 1548"/>
                <a:gd name="T9" fmla="*/ 0 h 704"/>
                <a:gd name="T10" fmla="*/ 0 w 1548"/>
                <a:gd name="T11" fmla="*/ 0 h 704"/>
                <a:gd name="T12" fmla="*/ 0 w 1548"/>
                <a:gd name="T13" fmla="*/ 0 h 704"/>
                <a:gd name="T14" fmla="*/ 0 w 1548"/>
                <a:gd name="T15" fmla="*/ 0 h 704"/>
                <a:gd name="T16" fmla="*/ 0 w 1548"/>
                <a:gd name="T17" fmla="*/ 0 h 704"/>
                <a:gd name="T18" fmla="*/ 0 w 1548"/>
                <a:gd name="T19" fmla="*/ 0 h 704"/>
                <a:gd name="T20" fmla="*/ 0 w 1548"/>
                <a:gd name="T21" fmla="*/ 0 h 704"/>
                <a:gd name="T22" fmla="*/ 0 w 1548"/>
                <a:gd name="T23" fmla="*/ 0 h 704"/>
                <a:gd name="T24" fmla="*/ 0 w 1548"/>
                <a:gd name="T25" fmla="*/ 0 h 704"/>
                <a:gd name="T26" fmla="*/ 0 w 1548"/>
                <a:gd name="T27" fmla="*/ 0 h 704"/>
                <a:gd name="T28" fmla="*/ 0 w 1548"/>
                <a:gd name="T29" fmla="*/ 0 h 704"/>
                <a:gd name="T30" fmla="*/ 0 w 1548"/>
                <a:gd name="T31" fmla="*/ 0 h 704"/>
                <a:gd name="T32" fmla="*/ 0 w 1548"/>
                <a:gd name="T33" fmla="*/ 0 h 704"/>
                <a:gd name="T34" fmla="*/ 0 w 1548"/>
                <a:gd name="T35" fmla="*/ 0 h 704"/>
                <a:gd name="T36" fmla="*/ 0 w 1548"/>
                <a:gd name="T37" fmla="*/ 0 h 704"/>
                <a:gd name="T38" fmla="*/ 0 w 1548"/>
                <a:gd name="T39" fmla="*/ 0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8" h="704">
                  <a:moveTo>
                    <a:pt x="1548" y="0"/>
                  </a:moveTo>
                  <a:lnTo>
                    <a:pt x="1548" y="0"/>
                  </a:lnTo>
                  <a:lnTo>
                    <a:pt x="1535" y="0"/>
                  </a:lnTo>
                  <a:lnTo>
                    <a:pt x="13" y="0"/>
                  </a:lnTo>
                  <a:lnTo>
                    <a:pt x="0" y="0"/>
                  </a:lnTo>
                  <a:lnTo>
                    <a:pt x="0" y="14"/>
                  </a:lnTo>
                  <a:lnTo>
                    <a:pt x="0" y="691"/>
                  </a:lnTo>
                  <a:lnTo>
                    <a:pt x="0" y="704"/>
                  </a:lnTo>
                  <a:lnTo>
                    <a:pt x="13" y="704"/>
                  </a:lnTo>
                  <a:lnTo>
                    <a:pt x="1535" y="704"/>
                  </a:lnTo>
                  <a:lnTo>
                    <a:pt x="1548" y="704"/>
                  </a:lnTo>
                  <a:lnTo>
                    <a:pt x="1548" y="691"/>
                  </a:lnTo>
                  <a:lnTo>
                    <a:pt x="1548" y="14"/>
                  </a:lnTo>
                  <a:lnTo>
                    <a:pt x="1548" y="0"/>
                  </a:lnTo>
                  <a:close/>
                  <a:moveTo>
                    <a:pt x="1535" y="691"/>
                  </a:moveTo>
                  <a:lnTo>
                    <a:pt x="1535" y="691"/>
                  </a:lnTo>
                  <a:lnTo>
                    <a:pt x="13" y="691"/>
                  </a:lnTo>
                  <a:lnTo>
                    <a:pt x="13" y="14"/>
                  </a:lnTo>
                  <a:lnTo>
                    <a:pt x="1535" y="14"/>
                  </a:lnTo>
                  <a:lnTo>
                    <a:pt x="1535" y="691"/>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8" name="Freeform 57"/>
            <p:cNvSpPr>
              <a:spLocks noChangeAspect="1"/>
            </p:cNvSpPr>
            <p:nvPr userDrawn="1"/>
          </p:nvSpPr>
          <p:spPr bwMode="gray">
            <a:xfrm>
              <a:off x="2658" y="906"/>
              <a:ext cx="449" cy="29"/>
            </a:xfrm>
            <a:custGeom>
              <a:avLst/>
              <a:gdLst>
                <a:gd name="T0" fmla="*/ 0 w 1536"/>
                <a:gd name="T1" fmla="*/ 0 h 100"/>
                <a:gd name="T2" fmla="*/ 0 w 1536"/>
                <a:gd name="T3" fmla="*/ 0 h 100"/>
                <a:gd name="T4" fmla="*/ 0 w 1536"/>
                <a:gd name="T5" fmla="*/ 0 h 100"/>
                <a:gd name="T6" fmla="*/ 0 w 1536"/>
                <a:gd name="T7" fmla="*/ 0 h 100"/>
                <a:gd name="T8" fmla="*/ 0 w 1536"/>
                <a:gd name="T9" fmla="*/ 0 h 100"/>
                <a:gd name="T10" fmla="*/ 0 w 1536"/>
                <a:gd name="T11" fmla="*/ 0 h 100"/>
                <a:gd name="T12" fmla="*/ 0 60000 65536"/>
                <a:gd name="T13" fmla="*/ 0 60000 65536"/>
                <a:gd name="T14" fmla="*/ 0 60000 65536"/>
                <a:gd name="T15" fmla="*/ 0 60000 65536"/>
                <a:gd name="T16" fmla="*/ 0 60000 65536"/>
                <a:gd name="T17" fmla="*/ 0 60000 65536"/>
                <a:gd name="T18" fmla="*/ 0 w 1536"/>
                <a:gd name="T19" fmla="*/ 0 h 100"/>
                <a:gd name="T20" fmla="*/ 1536 w 1536"/>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536" h="100">
                  <a:moveTo>
                    <a:pt x="0" y="0"/>
                  </a:moveTo>
                  <a:lnTo>
                    <a:pt x="0" y="0"/>
                  </a:lnTo>
                  <a:lnTo>
                    <a:pt x="1536" y="0"/>
                  </a:lnTo>
                  <a:lnTo>
                    <a:pt x="1536" y="100"/>
                  </a:lnTo>
                  <a:lnTo>
                    <a:pt x="0" y="100"/>
                  </a:lnTo>
                  <a:lnTo>
                    <a:pt x="0" y="0"/>
                  </a:lnTo>
                  <a:close/>
                </a:path>
              </a:pathLst>
            </a:custGeom>
            <a:solidFill>
              <a:srgbClr val="EE803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4000" anchor="ct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9" name="Freeform 72"/>
            <p:cNvSpPr>
              <a:spLocks/>
            </p:cNvSpPr>
            <p:nvPr userDrawn="1"/>
          </p:nvSpPr>
          <p:spPr bwMode="gray">
            <a:xfrm>
              <a:off x="2686" y="753"/>
              <a:ext cx="29" cy="46"/>
            </a:xfrm>
            <a:custGeom>
              <a:avLst/>
              <a:gdLst>
                <a:gd name="T0" fmla="*/ 0 w 99"/>
                <a:gd name="T1" fmla="*/ 0 h 159"/>
                <a:gd name="T2" fmla="*/ 0 w 99"/>
                <a:gd name="T3" fmla="*/ 0 h 159"/>
                <a:gd name="T4" fmla="*/ 0 w 99"/>
                <a:gd name="T5" fmla="*/ 0 h 159"/>
                <a:gd name="T6" fmla="*/ 0 w 99"/>
                <a:gd name="T7" fmla="*/ 0 h 159"/>
                <a:gd name="T8" fmla="*/ 0 w 99"/>
                <a:gd name="T9" fmla="*/ 0 h 159"/>
                <a:gd name="T10" fmla="*/ 0 w 99"/>
                <a:gd name="T11" fmla="*/ 0 h 159"/>
                <a:gd name="T12" fmla="*/ 0 w 99"/>
                <a:gd name="T13" fmla="*/ 0 h 159"/>
                <a:gd name="T14" fmla="*/ 0 w 99"/>
                <a:gd name="T15" fmla="*/ 0 h 159"/>
                <a:gd name="T16" fmla="*/ 0 w 99"/>
                <a:gd name="T17" fmla="*/ 0 h 159"/>
                <a:gd name="T18" fmla="*/ 0 w 99"/>
                <a:gd name="T19" fmla="*/ 0 h 159"/>
                <a:gd name="T20" fmla="*/ 0 w 99"/>
                <a:gd name="T21" fmla="*/ 0 h 159"/>
                <a:gd name="T22" fmla="*/ 0 w 99"/>
                <a:gd name="T23" fmla="*/ 0 h 159"/>
                <a:gd name="T24" fmla="*/ 0 w 99"/>
                <a:gd name="T25" fmla="*/ 0 h 159"/>
                <a:gd name="T26" fmla="*/ 0 w 99"/>
                <a:gd name="T27" fmla="*/ 0 h 159"/>
                <a:gd name="T28" fmla="*/ 0 w 99"/>
                <a:gd name="T29" fmla="*/ 0 h 159"/>
                <a:gd name="T30" fmla="*/ 0 w 99"/>
                <a:gd name="T31" fmla="*/ 0 h 159"/>
                <a:gd name="T32" fmla="*/ 0 w 99"/>
                <a:gd name="T33" fmla="*/ 0 h 159"/>
                <a:gd name="T34" fmla="*/ 0 w 99"/>
                <a:gd name="T35" fmla="*/ 0 h 159"/>
                <a:gd name="T36" fmla="*/ 0 w 99"/>
                <a:gd name="T37" fmla="*/ 0 h 159"/>
                <a:gd name="T38" fmla="*/ 0 w 99"/>
                <a:gd name="T39" fmla="*/ 0 h 159"/>
                <a:gd name="T40" fmla="*/ 0 w 99"/>
                <a:gd name="T41" fmla="*/ 0 h 159"/>
                <a:gd name="T42" fmla="*/ 0 w 99"/>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9" h="159">
                  <a:moveTo>
                    <a:pt x="0" y="5"/>
                  </a:moveTo>
                  <a:lnTo>
                    <a:pt x="0" y="5"/>
                  </a:lnTo>
                  <a:cubicBezTo>
                    <a:pt x="0" y="2"/>
                    <a:pt x="1" y="0"/>
                    <a:pt x="5" y="0"/>
                  </a:cubicBezTo>
                  <a:lnTo>
                    <a:pt x="93" y="0"/>
                  </a:lnTo>
                  <a:cubicBezTo>
                    <a:pt x="96" y="0"/>
                    <a:pt x="98" y="2"/>
                    <a:pt x="98" y="4"/>
                  </a:cubicBezTo>
                  <a:lnTo>
                    <a:pt x="98" y="19"/>
                  </a:lnTo>
                  <a:cubicBezTo>
                    <a:pt x="98" y="22"/>
                    <a:pt x="96" y="24"/>
                    <a:pt x="93" y="24"/>
                  </a:cubicBezTo>
                  <a:lnTo>
                    <a:pt x="27" y="24"/>
                  </a:lnTo>
                  <a:lnTo>
                    <a:pt x="27" y="65"/>
                  </a:lnTo>
                  <a:lnTo>
                    <a:pt x="85" y="65"/>
                  </a:lnTo>
                  <a:cubicBezTo>
                    <a:pt x="88" y="65"/>
                    <a:pt x="90" y="66"/>
                    <a:pt x="90" y="69"/>
                  </a:cubicBezTo>
                  <a:lnTo>
                    <a:pt x="90" y="84"/>
                  </a:lnTo>
                  <a:cubicBezTo>
                    <a:pt x="90" y="87"/>
                    <a:pt x="89" y="88"/>
                    <a:pt x="85" y="88"/>
                  </a:cubicBezTo>
                  <a:lnTo>
                    <a:pt x="27" y="88"/>
                  </a:lnTo>
                  <a:lnTo>
                    <a:pt x="27" y="136"/>
                  </a:lnTo>
                  <a:lnTo>
                    <a:pt x="94" y="136"/>
                  </a:lnTo>
                  <a:cubicBezTo>
                    <a:pt x="97" y="136"/>
                    <a:pt x="99" y="137"/>
                    <a:pt x="99" y="140"/>
                  </a:cubicBezTo>
                  <a:lnTo>
                    <a:pt x="99" y="155"/>
                  </a:lnTo>
                  <a:cubicBezTo>
                    <a:pt x="99" y="158"/>
                    <a:pt x="98" y="159"/>
                    <a:pt x="94" y="159"/>
                  </a:cubicBezTo>
                  <a:lnTo>
                    <a:pt x="5" y="159"/>
                  </a:lnTo>
                  <a:cubicBezTo>
                    <a:pt x="1" y="159"/>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0" name="Freeform 73"/>
            <p:cNvSpPr>
              <a:spLocks/>
            </p:cNvSpPr>
            <p:nvPr userDrawn="1"/>
          </p:nvSpPr>
          <p:spPr bwMode="gray">
            <a:xfrm>
              <a:off x="2719" y="765"/>
              <a:ext cx="30" cy="35"/>
            </a:xfrm>
            <a:custGeom>
              <a:avLst/>
              <a:gdLst>
                <a:gd name="T0" fmla="*/ 0 w 103"/>
                <a:gd name="T1" fmla="*/ 0 h 119"/>
                <a:gd name="T2" fmla="*/ 0 w 103"/>
                <a:gd name="T3" fmla="*/ 0 h 119"/>
                <a:gd name="T4" fmla="*/ 0 w 103"/>
                <a:gd name="T5" fmla="*/ 0 h 119"/>
                <a:gd name="T6" fmla="*/ 0 w 103"/>
                <a:gd name="T7" fmla="*/ 0 h 119"/>
                <a:gd name="T8" fmla="*/ 0 w 103"/>
                <a:gd name="T9" fmla="*/ 0 h 119"/>
                <a:gd name="T10" fmla="*/ 0 w 103"/>
                <a:gd name="T11" fmla="*/ 0 h 119"/>
                <a:gd name="T12" fmla="*/ 0 w 103"/>
                <a:gd name="T13" fmla="*/ 0 h 119"/>
                <a:gd name="T14" fmla="*/ 0 w 103"/>
                <a:gd name="T15" fmla="*/ 0 h 119"/>
                <a:gd name="T16" fmla="*/ 0 w 103"/>
                <a:gd name="T17" fmla="*/ 0 h 119"/>
                <a:gd name="T18" fmla="*/ 0 w 103"/>
                <a:gd name="T19" fmla="*/ 0 h 119"/>
                <a:gd name="T20" fmla="*/ 0 w 103"/>
                <a:gd name="T21" fmla="*/ 0 h 119"/>
                <a:gd name="T22" fmla="*/ 0 w 103"/>
                <a:gd name="T23" fmla="*/ 0 h 119"/>
                <a:gd name="T24" fmla="*/ 0 w 103"/>
                <a:gd name="T25" fmla="*/ 0 h 119"/>
                <a:gd name="T26" fmla="*/ 0 w 103"/>
                <a:gd name="T27" fmla="*/ 0 h 119"/>
                <a:gd name="T28" fmla="*/ 0 w 103"/>
                <a:gd name="T29" fmla="*/ 0 h 119"/>
                <a:gd name="T30" fmla="*/ 0 w 103"/>
                <a:gd name="T31" fmla="*/ 0 h 119"/>
                <a:gd name="T32" fmla="*/ 0 w 103"/>
                <a:gd name="T33" fmla="*/ 0 h 119"/>
                <a:gd name="T34" fmla="*/ 0 w 103"/>
                <a:gd name="T35" fmla="*/ 0 h 119"/>
                <a:gd name="T36" fmla="*/ 0 w 103"/>
                <a:gd name="T37" fmla="*/ 0 h 119"/>
                <a:gd name="T38" fmla="*/ 0 w 103"/>
                <a:gd name="T39" fmla="*/ 0 h 119"/>
                <a:gd name="T40" fmla="*/ 0 w 103"/>
                <a:gd name="T41" fmla="*/ 0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19">
                  <a:moveTo>
                    <a:pt x="98" y="117"/>
                  </a:moveTo>
                  <a:lnTo>
                    <a:pt x="98" y="117"/>
                  </a:lnTo>
                  <a:lnTo>
                    <a:pt x="81" y="117"/>
                  </a:lnTo>
                  <a:cubicBezTo>
                    <a:pt x="77" y="117"/>
                    <a:pt x="77" y="116"/>
                    <a:pt x="77" y="113"/>
                  </a:cubicBezTo>
                  <a:lnTo>
                    <a:pt x="77" y="105"/>
                  </a:lnTo>
                  <a:lnTo>
                    <a:pt x="76" y="105"/>
                  </a:lnTo>
                  <a:cubicBezTo>
                    <a:pt x="67" y="112"/>
                    <a:pt x="50" y="119"/>
                    <a:pt x="36" y="119"/>
                  </a:cubicBezTo>
                  <a:cubicBezTo>
                    <a:pt x="3" y="119"/>
                    <a:pt x="0" y="100"/>
                    <a:pt x="0" y="75"/>
                  </a:cubicBezTo>
                  <a:lnTo>
                    <a:pt x="0" y="4"/>
                  </a:lnTo>
                  <a:cubicBezTo>
                    <a:pt x="0" y="2"/>
                    <a:pt x="1" y="0"/>
                    <a:pt x="5" y="0"/>
                  </a:cubicBezTo>
                  <a:lnTo>
                    <a:pt x="22" y="0"/>
                  </a:lnTo>
                  <a:cubicBezTo>
                    <a:pt x="25" y="0"/>
                    <a:pt x="27" y="1"/>
                    <a:pt x="27" y="4"/>
                  </a:cubicBezTo>
                  <a:lnTo>
                    <a:pt x="27" y="72"/>
                  </a:lnTo>
                  <a:cubicBezTo>
                    <a:pt x="27" y="86"/>
                    <a:pt x="29" y="95"/>
                    <a:pt x="44" y="95"/>
                  </a:cubicBezTo>
                  <a:cubicBezTo>
                    <a:pt x="54" y="95"/>
                    <a:pt x="70" y="88"/>
                    <a:pt x="77" y="85"/>
                  </a:cubicBezTo>
                  <a:lnTo>
                    <a:pt x="77" y="4"/>
                  </a:lnTo>
                  <a:cubicBezTo>
                    <a:pt x="77" y="2"/>
                    <a:pt x="77" y="0"/>
                    <a:pt x="81" y="0"/>
                  </a:cubicBezTo>
                  <a:lnTo>
                    <a:pt x="98" y="0"/>
                  </a:lnTo>
                  <a:cubicBezTo>
                    <a:pt x="102" y="0"/>
                    <a:pt x="103" y="1"/>
                    <a:pt x="103" y="4"/>
                  </a:cubicBezTo>
                  <a:lnTo>
                    <a:pt x="103" y="113"/>
                  </a:lnTo>
                  <a:cubicBezTo>
                    <a:pt x="103" y="116"/>
                    <a:pt x="102" y="117"/>
                    <a:pt x="98" y="11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1" name="Freeform 74"/>
            <p:cNvSpPr>
              <a:spLocks/>
            </p:cNvSpPr>
            <p:nvPr userDrawn="1"/>
          </p:nvSpPr>
          <p:spPr bwMode="gray">
            <a:xfrm>
              <a:off x="2756" y="764"/>
              <a:ext cx="20" cy="35"/>
            </a:xfrm>
            <a:custGeom>
              <a:avLst/>
              <a:gdLst>
                <a:gd name="T0" fmla="*/ 0 w 70"/>
                <a:gd name="T1" fmla="*/ 0 h 119"/>
                <a:gd name="T2" fmla="*/ 0 w 70"/>
                <a:gd name="T3" fmla="*/ 0 h 119"/>
                <a:gd name="T4" fmla="*/ 0 w 70"/>
                <a:gd name="T5" fmla="*/ 0 h 119"/>
                <a:gd name="T6" fmla="*/ 0 w 70"/>
                <a:gd name="T7" fmla="*/ 0 h 119"/>
                <a:gd name="T8" fmla="*/ 0 w 70"/>
                <a:gd name="T9" fmla="*/ 0 h 119"/>
                <a:gd name="T10" fmla="*/ 0 w 70"/>
                <a:gd name="T11" fmla="*/ 0 h 119"/>
                <a:gd name="T12" fmla="*/ 0 w 70"/>
                <a:gd name="T13" fmla="*/ 0 h 119"/>
                <a:gd name="T14" fmla="*/ 0 w 70"/>
                <a:gd name="T15" fmla="*/ 0 h 119"/>
                <a:gd name="T16" fmla="*/ 0 w 70"/>
                <a:gd name="T17" fmla="*/ 0 h 119"/>
                <a:gd name="T18" fmla="*/ 0 w 70"/>
                <a:gd name="T19" fmla="*/ 0 h 119"/>
                <a:gd name="T20" fmla="*/ 0 w 70"/>
                <a:gd name="T21" fmla="*/ 0 h 119"/>
                <a:gd name="T22" fmla="*/ 0 w 70"/>
                <a:gd name="T23" fmla="*/ 0 h 119"/>
                <a:gd name="T24" fmla="*/ 0 w 70"/>
                <a:gd name="T25" fmla="*/ 0 h 119"/>
                <a:gd name="T26" fmla="*/ 0 w 70"/>
                <a:gd name="T27" fmla="*/ 0 h 119"/>
                <a:gd name="T28" fmla="*/ 0 w 70"/>
                <a:gd name="T29" fmla="*/ 0 h 119"/>
                <a:gd name="T30" fmla="*/ 0 w 70"/>
                <a:gd name="T31" fmla="*/ 0 h 119"/>
                <a:gd name="T32" fmla="*/ 0 w 70"/>
                <a:gd name="T33" fmla="*/ 0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19">
                  <a:moveTo>
                    <a:pt x="26" y="115"/>
                  </a:moveTo>
                  <a:lnTo>
                    <a:pt x="26" y="115"/>
                  </a:lnTo>
                  <a:cubicBezTo>
                    <a:pt x="26" y="118"/>
                    <a:pt x="25" y="119"/>
                    <a:pt x="22" y="119"/>
                  </a:cubicBezTo>
                  <a:lnTo>
                    <a:pt x="5" y="119"/>
                  </a:lnTo>
                  <a:cubicBezTo>
                    <a:pt x="1" y="119"/>
                    <a:pt x="0" y="118"/>
                    <a:pt x="0" y="115"/>
                  </a:cubicBezTo>
                  <a:lnTo>
                    <a:pt x="0" y="6"/>
                  </a:lnTo>
                  <a:cubicBezTo>
                    <a:pt x="0" y="3"/>
                    <a:pt x="1" y="2"/>
                    <a:pt x="5" y="2"/>
                  </a:cubicBezTo>
                  <a:lnTo>
                    <a:pt x="22" y="2"/>
                  </a:lnTo>
                  <a:cubicBezTo>
                    <a:pt x="25" y="2"/>
                    <a:pt x="26" y="4"/>
                    <a:pt x="26" y="6"/>
                  </a:cubicBezTo>
                  <a:lnTo>
                    <a:pt x="26" y="17"/>
                  </a:lnTo>
                  <a:lnTo>
                    <a:pt x="27" y="18"/>
                  </a:lnTo>
                  <a:cubicBezTo>
                    <a:pt x="34" y="11"/>
                    <a:pt x="51" y="3"/>
                    <a:pt x="62" y="0"/>
                  </a:cubicBezTo>
                  <a:cubicBezTo>
                    <a:pt x="66" y="0"/>
                    <a:pt x="68" y="0"/>
                    <a:pt x="68" y="5"/>
                  </a:cubicBezTo>
                  <a:lnTo>
                    <a:pt x="70" y="21"/>
                  </a:lnTo>
                  <a:cubicBezTo>
                    <a:pt x="70" y="24"/>
                    <a:pt x="70" y="25"/>
                    <a:pt x="65" y="26"/>
                  </a:cubicBezTo>
                  <a:cubicBezTo>
                    <a:pt x="52" y="29"/>
                    <a:pt x="35" y="34"/>
                    <a:pt x="26" y="37"/>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2" name="Freeform 75"/>
            <p:cNvSpPr>
              <a:spLocks noEditPoints="1"/>
            </p:cNvSpPr>
            <p:nvPr userDrawn="1"/>
          </p:nvSpPr>
          <p:spPr bwMode="gray">
            <a:xfrm>
              <a:off x="2777" y="764"/>
              <a:ext cx="31" cy="36"/>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122">
                  <a:moveTo>
                    <a:pt x="52" y="23"/>
                  </a:moveTo>
                  <a:lnTo>
                    <a:pt x="52" y="23"/>
                  </a:lnTo>
                  <a:cubicBezTo>
                    <a:pt x="31" y="23"/>
                    <a:pt x="27" y="36"/>
                    <a:pt x="27" y="61"/>
                  </a:cubicBezTo>
                  <a:cubicBezTo>
                    <a:pt x="27" y="87"/>
                    <a:pt x="31" y="99"/>
                    <a:pt x="51" y="99"/>
                  </a:cubicBezTo>
                  <a:cubicBezTo>
                    <a:pt x="73" y="99"/>
                    <a:pt x="77" y="87"/>
                    <a:pt x="77" y="61"/>
                  </a:cubicBezTo>
                  <a:cubicBezTo>
                    <a:pt x="77" y="36"/>
                    <a:pt x="73" y="23"/>
                    <a:pt x="52" y="23"/>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3" name="Freeform 76"/>
            <p:cNvSpPr>
              <a:spLocks noEditPoints="1"/>
            </p:cNvSpPr>
            <p:nvPr userDrawn="1"/>
          </p:nvSpPr>
          <p:spPr bwMode="gray">
            <a:xfrm>
              <a:off x="2812" y="764"/>
              <a:ext cx="30" cy="48"/>
            </a:xfrm>
            <a:custGeom>
              <a:avLst/>
              <a:gdLst>
                <a:gd name="T0" fmla="*/ 0 w 104"/>
                <a:gd name="T1" fmla="*/ 0 h 163"/>
                <a:gd name="T2" fmla="*/ 0 w 104"/>
                <a:gd name="T3" fmla="*/ 0 h 163"/>
                <a:gd name="T4" fmla="*/ 0 w 104"/>
                <a:gd name="T5" fmla="*/ 0 h 163"/>
                <a:gd name="T6" fmla="*/ 0 w 104"/>
                <a:gd name="T7" fmla="*/ 0 h 163"/>
                <a:gd name="T8" fmla="*/ 0 w 104"/>
                <a:gd name="T9" fmla="*/ 0 h 163"/>
                <a:gd name="T10" fmla="*/ 0 w 104"/>
                <a:gd name="T11" fmla="*/ 0 h 163"/>
                <a:gd name="T12" fmla="*/ 0 w 104"/>
                <a:gd name="T13" fmla="*/ 0 h 163"/>
                <a:gd name="T14" fmla="*/ 0 w 104"/>
                <a:gd name="T15" fmla="*/ 0 h 163"/>
                <a:gd name="T16" fmla="*/ 0 w 104"/>
                <a:gd name="T17" fmla="*/ 0 h 163"/>
                <a:gd name="T18" fmla="*/ 0 w 104"/>
                <a:gd name="T19" fmla="*/ 0 h 163"/>
                <a:gd name="T20" fmla="*/ 0 w 104"/>
                <a:gd name="T21" fmla="*/ 0 h 163"/>
                <a:gd name="T22" fmla="*/ 0 w 104"/>
                <a:gd name="T23" fmla="*/ 0 h 163"/>
                <a:gd name="T24" fmla="*/ 0 w 104"/>
                <a:gd name="T25" fmla="*/ 0 h 163"/>
                <a:gd name="T26" fmla="*/ 0 w 104"/>
                <a:gd name="T27" fmla="*/ 0 h 163"/>
                <a:gd name="T28" fmla="*/ 0 w 104"/>
                <a:gd name="T29" fmla="*/ 0 h 163"/>
                <a:gd name="T30" fmla="*/ 0 w 104"/>
                <a:gd name="T31" fmla="*/ 0 h 163"/>
                <a:gd name="T32" fmla="*/ 0 w 104"/>
                <a:gd name="T33" fmla="*/ 0 h 163"/>
                <a:gd name="T34" fmla="*/ 0 w 104"/>
                <a:gd name="T35" fmla="*/ 0 h 163"/>
                <a:gd name="T36" fmla="*/ 0 w 104"/>
                <a:gd name="T37" fmla="*/ 0 h 163"/>
                <a:gd name="T38" fmla="*/ 0 w 104"/>
                <a:gd name="T39" fmla="*/ 0 h 163"/>
                <a:gd name="T40" fmla="*/ 0 w 104"/>
                <a:gd name="T41" fmla="*/ 0 h 163"/>
                <a:gd name="T42" fmla="*/ 0 w 104"/>
                <a:gd name="T43" fmla="*/ 0 h 163"/>
                <a:gd name="T44" fmla="*/ 0 w 104"/>
                <a:gd name="T45" fmla="*/ 0 h 163"/>
                <a:gd name="T46" fmla="*/ 0 w 104"/>
                <a:gd name="T47" fmla="*/ 0 h 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 h="163">
                  <a:moveTo>
                    <a:pt x="58" y="24"/>
                  </a:moveTo>
                  <a:lnTo>
                    <a:pt x="58" y="24"/>
                  </a:lnTo>
                  <a:cubicBezTo>
                    <a:pt x="48" y="24"/>
                    <a:pt x="33" y="31"/>
                    <a:pt x="26" y="35"/>
                  </a:cubicBezTo>
                  <a:lnTo>
                    <a:pt x="26" y="95"/>
                  </a:lnTo>
                  <a:cubicBezTo>
                    <a:pt x="37" y="98"/>
                    <a:pt x="45" y="99"/>
                    <a:pt x="54" y="99"/>
                  </a:cubicBezTo>
                  <a:cubicBezTo>
                    <a:pt x="71" y="99"/>
                    <a:pt x="77" y="90"/>
                    <a:pt x="77" y="60"/>
                  </a:cubicBezTo>
                  <a:cubicBezTo>
                    <a:pt x="77" y="29"/>
                    <a:pt x="71" y="24"/>
                    <a:pt x="58" y="24"/>
                  </a:cubicBezTo>
                  <a:close/>
                  <a:moveTo>
                    <a:pt x="56" y="121"/>
                  </a:moveTo>
                  <a:lnTo>
                    <a:pt x="56" y="121"/>
                  </a:lnTo>
                  <a:cubicBezTo>
                    <a:pt x="48" y="121"/>
                    <a:pt x="37" y="120"/>
                    <a:pt x="26" y="116"/>
                  </a:cubicBezTo>
                  <a:lnTo>
                    <a:pt x="26" y="159"/>
                  </a:lnTo>
                  <a:cubicBezTo>
                    <a:pt x="26" y="161"/>
                    <a:pt x="25" y="163"/>
                    <a:pt x="21" y="163"/>
                  </a:cubicBezTo>
                  <a:lnTo>
                    <a:pt x="4" y="163"/>
                  </a:lnTo>
                  <a:cubicBezTo>
                    <a:pt x="0" y="163"/>
                    <a:pt x="0" y="162"/>
                    <a:pt x="0" y="159"/>
                  </a:cubicBezTo>
                  <a:lnTo>
                    <a:pt x="0" y="6"/>
                  </a:lnTo>
                  <a:cubicBezTo>
                    <a:pt x="0" y="3"/>
                    <a:pt x="1" y="2"/>
                    <a:pt x="4" y="2"/>
                  </a:cubicBezTo>
                  <a:lnTo>
                    <a:pt x="21" y="2"/>
                  </a:lnTo>
                  <a:cubicBezTo>
                    <a:pt x="25" y="2"/>
                    <a:pt x="26" y="4"/>
                    <a:pt x="26" y="6"/>
                  </a:cubicBezTo>
                  <a:lnTo>
                    <a:pt x="26" y="14"/>
                  </a:lnTo>
                  <a:cubicBezTo>
                    <a:pt x="35" y="8"/>
                    <a:pt x="50" y="0"/>
                    <a:pt x="64" y="0"/>
                  </a:cubicBezTo>
                  <a:cubicBezTo>
                    <a:pt x="96" y="0"/>
                    <a:pt x="104" y="24"/>
                    <a:pt x="104" y="60"/>
                  </a:cubicBezTo>
                  <a:cubicBezTo>
                    <a:pt x="104" y="99"/>
                    <a:pt x="94" y="121"/>
                    <a:pt x="56" y="121"/>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4" name="Freeform 77"/>
            <p:cNvSpPr>
              <a:spLocks noEditPoints="1"/>
            </p:cNvSpPr>
            <p:nvPr userDrawn="1"/>
          </p:nvSpPr>
          <p:spPr bwMode="gray">
            <a:xfrm>
              <a:off x="2846" y="764"/>
              <a:ext cx="30" cy="36"/>
            </a:xfrm>
            <a:custGeom>
              <a:avLst/>
              <a:gdLst>
                <a:gd name="T0" fmla="*/ 0 w 103"/>
                <a:gd name="T1" fmla="*/ 0 h 122"/>
                <a:gd name="T2" fmla="*/ 0 w 103"/>
                <a:gd name="T3" fmla="*/ 0 h 122"/>
                <a:gd name="T4" fmla="*/ 0 w 103"/>
                <a:gd name="T5" fmla="*/ 0 h 122"/>
                <a:gd name="T6" fmla="*/ 0 w 103"/>
                <a:gd name="T7" fmla="*/ 0 h 122"/>
                <a:gd name="T8" fmla="*/ 0 w 103"/>
                <a:gd name="T9" fmla="*/ 0 h 122"/>
                <a:gd name="T10" fmla="*/ 0 w 103"/>
                <a:gd name="T11" fmla="*/ 0 h 122"/>
                <a:gd name="T12" fmla="*/ 0 w 103"/>
                <a:gd name="T13" fmla="*/ 0 h 122"/>
                <a:gd name="T14" fmla="*/ 0 w 103"/>
                <a:gd name="T15" fmla="*/ 0 h 122"/>
                <a:gd name="T16" fmla="*/ 0 w 103"/>
                <a:gd name="T17" fmla="*/ 0 h 122"/>
                <a:gd name="T18" fmla="*/ 0 w 103"/>
                <a:gd name="T19" fmla="*/ 0 h 122"/>
                <a:gd name="T20" fmla="*/ 0 w 103"/>
                <a:gd name="T21" fmla="*/ 0 h 122"/>
                <a:gd name="T22" fmla="*/ 0 w 103"/>
                <a:gd name="T23" fmla="*/ 0 h 122"/>
                <a:gd name="T24" fmla="*/ 0 w 103"/>
                <a:gd name="T25" fmla="*/ 0 h 122"/>
                <a:gd name="T26" fmla="*/ 0 w 103"/>
                <a:gd name="T27" fmla="*/ 0 h 122"/>
                <a:gd name="T28" fmla="*/ 0 w 103"/>
                <a:gd name="T29" fmla="*/ 0 h 122"/>
                <a:gd name="T30" fmla="*/ 0 w 103"/>
                <a:gd name="T31" fmla="*/ 0 h 122"/>
                <a:gd name="T32" fmla="*/ 0 w 103"/>
                <a:gd name="T33" fmla="*/ 0 h 122"/>
                <a:gd name="T34" fmla="*/ 0 w 103"/>
                <a:gd name="T35" fmla="*/ 0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 h="122">
                  <a:moveTo>
                    <a:pt x="27" y="51"/>
                  </a:moveTo>
                  <a:lnTo>
                    <a:pt x="27" y="51"/>
                  </a:lnTo>
                  <a:lnTo>
                    <a:pt x="75" y="51"/>
                  </a:lnTo>
                  <a:cubicBezTo>
                    <a:pt x="75" y="36"/>
                    <a:pt x="71" y="22"/>
                    <a:pt x="51" y="22"/>
                  </a:cubicBezTo>
                  <a:cubicBezTo>
                    <a:pt x="33" y="22"/>
                    <a:pt x="29" y="33"/>
                    <a:pt x="27" y="51"/>
                  </a:cubicBezTo>
                  <a:close/>
                  <a:moveTo>
                    <a:pt x="27" y="69"/>
                  </a:moveTo>
                  <a:lnTo>
                    <a:pt x="27" y="69"/>
                  </a:lnTo>
                  <a:cubicBezTo>
                    <a:pt x="28" y="93"/>
                    <a:pt x="37" y="100"/>
                    <a:pt x="56" y="100"/>
                  </a:cubicBezTo>
                  <a:cubicBezTo>
                    <a:pt x="65" y="100"/>
                    <a:pt x="78" y="98"/>
                    <a:pt x="87" y="97"/>
                  </a:cubicBezTo>
                  <a:cubicBezTo>
                    <a:pt x="92" y="97"/>
                    <a:pt x="93" y="97"/>
                    <a:pt x="94" y="101"/>
                  </a:cubicBezTo>
                  <a:lnTo>
                    <a:pt x="95" y="109"/>
                  </a:lnTo>
                  <a:cubicBezTo>
                    <a:pt x="96" y="113"/>
                    <a:pt x="96" y="115"/>
                    <a:pt x="91" y="116"/>
                  </a:cubicBezTo>
                  <a:cubicBezTo>
                    <a:pt x="82" y="120"/>
                    <a:pt x="64" y="122"/>
                    <a:pt x="53" y="122"/>
                  </a:cubicBezTo>
                  <a:cubicBezTo>
                    <a:pt x="7" y="122"/>
                    <a:pt x="0" y="93"/>
                    <a:pt x="0" y="62"/>
                  </a:cubicBezTo>
                  <a:cubicBezTo>
                    <a:pt x="0" y="39"/>
                    <a:pt x="4" y="0"/>
                    <a:pt x="51" y="0"/>
                  </a:cubicBezTo>
                  <a:cubicBezTo>
                    <a:pt x="94" y="0"/>
                    <a:pt x="102" y="28"/>
                    <a:pt x="103" y="54"/>
                  </a:cubicBezTo>
                  <a:cubicBezTo>
                    <a:pt x="103" y="63"/>
                    <a:pt x="100" y="69"/>
                    <a:pt x="91"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5" name="Freeform 78"/>
            <p:cNvSpPr>
              <a:spLocks noEditPoints="1"/>
            </p:cNvSpPr>
            <p:nvPr userDrawn="1"/>
          </p:nvSpPr>
          <p:spPr bwMode="gray">
            <a:xfrm>
              <a:off x="2879" y="764"/>
              <a:ext cx="35" cy="36"/>
            </a:xfrm>
            <a:custGeom>
              <a:avLst/>
              <a:gdLst>
                <a:gd name="T0" fmla="*/ 0 w 115"/>
                <a:gd name="T1" fmla="*/ 0 h 122"/>
                <a:gd name="T2" fmla="*/ 0 w 115"/>
                <a:gd name="T3" fmla="*/ 0 h 122"/>
                <a:gd name="T4" fmla="*/ 0 w 115"/>
                <a:gd name="T5" fmla="*/ 0 h 122"/>
                <a:gd name="T6" fmla="*/ 0 w 115"/>
                <a:gd name="T7" fmla="*/ 0 h 122"/>
                <a:gd name="T8" fmla="*/ 0 w 115"/>
                <a:gd name="T9" fmla="*/ 0 h 122"/>
                <a:gd name="T10" fmla="*/ 0 w 115"/>
                <a:gd name="T11" fmla="*/ 0 h 122"/>
                <a:gd name="T12" fmla="*/ 0 w 115"/>
                <a:gd name="T13" fmla="*/ 0 h 122"/>
                <a:gd name="T14" fmla="*/ 0 w 115"/>
                <a:gd name="T15" fmla="*/ 0 h 122"/>
                <a:gd name="T16" fmla="*/ 0 w 115"/>
                <a:gd name="T17" fmla="*/ 0 h 122"/>
                <a:gd name="T18" fmla="*/ 0 w 115"/>
                <a:gd name="T19" fmla="*/ 0 h 122"/>
                <a:gd name="T20" fmla="*/ 0 w 115"/>
                <a:gd name="T21" fmla="*/ 0 h 122"/>
                <a:gd name="T22" fmla="*/ 0 w 115"/>
                <a:gd name="T23" fmla="*/ 0 h 122"/>
                <a:gd name="T24" fmla="*/ 0 w 115"/>
                <a:gd name="T25" fmla="*/ 0 h 122"/>
                <a:gd name="T26" fmla="*/ 0 w 115"/>
                <a:gd name="T27" fmla="*/ 0 h 122"/>
                <a:gd name="T28" fmla="*/ 0 w 115"/>
                <a:gd name="T29" fmla="*/ 0 h 122"/>
                <a:gd name="T30" fmla="*/ 0 w 115"/>
                <a:gd name="T31" fmla="*/ 0 h 122"/>
                <a:gd name="T32" fmla="*/ 0 w 115"/>
                <a:gd name="T33" fmla="*/ 0 h 122"/>
                <a:gd name="T34" fmla="*/ 0 w 115"/>
                <a:gd name="T35" fmla="*/ 0 h 122"/>
                <a:gd name="T36" fmla="*/ 0 w 115"/>
                <a:gd name="T37" fmla="*/ 0 h 122"/>
                <a:gd name="T38" fmla="*/ 0 w 115"/>
                <a:gd name="T39" fmla="*/ 0 h 122"/>
                <a:gd name="T40" fmla="*/ 0 w 115"/>
                <a:gd name="T41" fmla="*/ 0 h 122"/>
                <a:gd name="T42" fmla="*/ 0 w 115"/>
                <a:gd name="T43" fmla="*/ 0 h 122"/>
                <a:gd name="T44" fmla="*/ 0 w 115"/>
                <a:gd name="T45" fmla="*/ 0 h 122"/>
                <a:gd name="T46" fmla="*/ 0 w 115"/>
                <a:gd name="T47" fmla="*/ 0 h 122"/>
                <a:gd name="T48" fmla="*/ 0 w 115"/>
                <a:gd name="T49" fmla="*/ 0 h 122"/>
                <a:gd name="T50" fmla="*/ 0 w 115"/>
                <a:gd name="T51" fmla="*/ 0 h 122"/>
                <a:gd name="T52" fmla="*/ 0 w 115"/>
                <a:gd name="T53" fmla="*/ 0 h 122"/>
                <a:gd name="T54" fmla="*/ 0 w 115"/>
                <a:gd name="T55" fmla="*/ 0 h 122"/>
                <a:gd name="T56" fmla="*/ 0 w 115"/>
                <a:gd name="T57" fmla="*/ 0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 h="122">
                  <a:moveTo>
                    <a:pt x="76" y="67"/>
                  </a:moveTo>
                  <a:lnTo>
                    <a:pt x="76" y="67"/>
                  </a:lnTo>
                  <a:lnTo>
                    <a:pt x="46" y="67"/>
                  </a:lnTo>
                  <a:cubicBezTo>
                    <a:pt x="34" y="67"/>
                    <a:pt x="27" y="71"/>
                    <a:pt x="27" y="87"/>
                  </a:cubicBezTo>
                  <a:cubicBezTo>
                    <a:pt x="27" y="97"/>
                    <a:pt x="30" y="101"/>
                    <a:pt x="41" y="101"/>
                  </a:cubicBezTo>
                  <a:cubicBezTo>
                    <a:pt x="52" y="101"/>
                    <a:pt x="66" y="95"/>
                    <a:pt x="76" y="90"/>
                  </a:cubicBezTo>
                  <a:lnTo>
                    <a:pt x="76" y="67"/>
                  </a:lnTo>
                  <a:close/>
                  <a:moveTo>
                    <a:pt x="77" y="107"/>
                  </a:moveTo>
                  <a:lnTo>
                    <a:pt x="77" y="107"/>
                  </a:lnTo>
                  <a:cubicBezTo>
                    <a:pt x="65" y="116"/>
                    <a:pt x="49" y="122"/>
                    <a:pt x="33" y="122"/>
                  </a:cubicBezTo>
                  <a:cubicBezTo>
                    <a:pt x="7" y="122"/>
                    <a:pt x="0" y="108"/>
                    <a:pt x="0" y="88"/>
                  </a:cubicBezTo>
                  <a:cubicBezTo>
                    <a:pt x="0" y="60"/>
                    <a:pt x="15" y="48"/>
                    <a:pt x="45" y="48"/>
                  </a:cubicBezTo>
                  <a:lnTo>
                    <a:pt x="76" y="48"/>
                  </a:lnTo>
                  <a:lnTo>
                    <a:pt x="76" y="42"/>
                  </a:lnTo>
                  <a:cubicBezTo>
                    <a:pt x="76" y="27"/>
                    <a:pt x="70" y="22"/>
                    <a:pt x="51" y="22"/>
                  </a:cubicBezTo>
                  <a:cubicBezTo>
                    <a:pt x="43" y="22"/>
                    <a:pt x="28" y="24"/>
                    <a:pt x="18" y="25"/>
                  </a:cubicBezTo>
                  <a:cubicBezTo>
                    <a:pt x="13" y="25"/>
                    <a:pt x="12" y="25"/>
                    <a:pt x="11" y="22"/>
                  </a:cubicBezTo>
                  <a:lnTo>
                    <a:pt x="9" y="13"/>
                  </a:lnTo>
                  <a:cubicBezTo>
                    <a:pt x="9" y="10"/>
                    <a:pt x="10" y="8"/>
                    <a:pt x="15" y="6"/>
                  </a:cubicBezTo>
                  <a:cubicBezTo>
                    <a:pt x="25" y="2"/>
                    <a:pt x="44" y="0"/>
                    <a:pt x="55" y="0"/>
                  </a:cubicBezTo>
                  <a:cubicBezTo>
                    <a:pt x="97" y="0"/>
                    <a:pt x="102" y="17"/>
                    <a:pt x="102" y="44"/>
                  </a:cubicBezTo>
                  <a:lnTo>
                    <a:pt x="102" y="91"/>
                  </a:lnTo>
                  <a:cubicBezTo>
                    <a:pt x="102" y="100"/>
                    <a:pt x="103" y="101"/>
                    <a:pt x="111" y="102"/>
                  </a:cubicBezTo>
                  <a:cubicBezTo>
                    <a:pt x="114" y="102"/>
                    <a:pt x="115" y="103"/>
                    <a:pt x="115" y="105"/>
                  </a:cubicBezTo>
                  <a:lnTo>
                    <a:pt x="115" y="115"/>
                  </a:lnTo>
                  <a:cubicBezTo>
                    <a:pt x="115" y="118"/>
                    <a:pt x="113" y="120"/>
                    <a:pt x="109" y="120"/>
                  </a:cubicBezTo>
                  <a:cubicBezTo>
                    <a:pt x="106" y="121"/>
                    <a:pt x="102" y="121"/>
                    <a:pt x="98" y="121"/>
                  </a:cubicBezTo>
                  <a:cubicBezTo>
                    <a:pt x="87" y="121"/>
                    <a:pt x="80" y="118"/>
                    <a:pt x="77"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6" name="Freeform 79"/>
            <p:cNvSpPr>
              <a:spLocks/>
            </p:cNvSpPr>
            <p:nvPr userDrawn="1"/>
          </p:nvSpPr>
          <p:spPr bwMode="gray">
            <a:xfrm>
              <a:off x="2915" y="764"/>
              <a:ext cx="30" cy="35"/>
            </a:xfrm>
            <a:custGeom>
              <a:avLst/>
              <a:gdLst>
                <a:gd name="T0" fmla="*/ 0 w 102"/>
                <a:gd name="T1" fmla="*/ 0 h 119"/>
                <a:gd name="T2" fmla="*/ 0 w 102"/>
                <a:gd name="T3" fmla="*/ 0 h 119"/>
                <a:gd name="T4" fmla="*/ 0 w 102"/>
                <a:gd name="T5" fmla="*/ 0 h 119"/>
                <a:gd name="T6" fmla="*/ 0 w 102"/>
                <a:gd name="T7" fmla="*/ 0 h 119"/>
                <a:gd name="T8" fmla="*/ 0 w 102"/>
                <a:gd name="T9" fmla="*/ 0 h 119"/>
                <a:gd name="T10" fmla="*/ 0 w 102"/>
                <a:gd name="T11" fmla="*/ 0 h 119"/>
                <a:gd name="T12" fmla="*/ 0 w 102"/>
                <a:gd name="T13" fmla="*/ 0 h 119"/>
                <a:gd name="T14" fmla="*/ 0 w 102"/>
                <a:gd name="T15" fmla="*/ 0 h 119"/>
                <a:gd name="T16" fmla="*/ 0 w 102"/>
                <a:gd name="T17" fmla="*/ 0 h 119"/>
                <a:gd name="T18" fmla="*/ 0 w 102"/>
                <a:gd name="T19" fmla="*/ 0 h 119"/>
                <a:gd name="T20" fmla="*/ 0 w 102"/>
                <a:gd name="T21" fmla="*/ 0 h 119"/>
                <a:gd name="T22" fmla="*/ 0 w 102"/>
                <a:gd name="T23" fmla="*/ 0 h 119"/>
                <a:gd name="T24" fmla="*/ 0 w 102"/>
                <a:gd name="T25" fmla="*/ 0 h 119"/>
                <a:gd name="T26" fmla="*/ 0 w 102"/>
                <a:gd name="T27" fmla="*/ 0 h 119"/>
                <a:gd name="T28" fmla="*/ 0 w 102"/>
                <a:gd name="T29" fmla="*/ 0 h 119"/>
                <a:gd name="T30" fmla="*/ 0 w 102"/>
                <a:gd name="T31" fmla="*/ 0 h 119"/>
                <a:gd name="T32" fmla="*/ 0 w 102"/>
                <a:gd name="T33" fmla="*/ 0 h 119"/>
                <a:gd name="T34" fmla="*/ 0 w 102"/>
                <a:gd name="T35" fmla="*/ 0 h 119"/>
                <a:gd name="T36" fmla="*/ 0 w 102"/>
                <a:gd name="T37" fmla="*/ 0 h 119"/>
                <a:gd name="T38" fmla="*/ 0 w 102"/>
                <a:gd name="T39" fmla="*/ 0 h 119"/>
                <a:gd name="T40" fmla="*/ 0 w 102"/>
                <a:gd name="T41" fmla="*/ 0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19">
                  <a:moveTo>
                    <a:pt x="98" y="119"/>
                  </a:moveTo>
                  <a:lnTo>
                    <a:pt x="98" y="119"/>
                  </a:lnTo>
                  <a:lnTo>
                    <a:pt x="80" y="119"/>
                  </a:lnTo>
                  <a:cubicBezTo>
                    <a:pt x="77" y="119"/>
                    <a:pt x="76" y="118"/>
                    <a:pt x="76" y="115"/>
                  </a:cubicBezTo>
                  <a:lnTo>
                    <a:pt x="76" y="47"/>
                  </a:lnTo>
                  <a:cubicBezTo>
                    <a:pt x="76" y="33"/>
                    <a:pt x="73" y="24"/>
                    <a:pt x="59" y="24"/>
                  </a:cubicBezTo>
                  <a:cubicBezTo>
                    <a:pt x="49" y="24"/>
                    <a:pt x="32" y="31"/>
                    <a:pt x="26" y="35"/>
                  </a:cubicBezTo>
                  <a:lnTo>
                    <a:pt x="26" y="115"/>
                  </a:lnTo>
                  <a:cubicBezTo>
                    <a:pt x="26" y="118"/>
                    <a:pt x="25" y="119"/>
                    <a:pt x="21" y="119"/>
                  </a:cubicBezTo>
                  <a:lnTo>
                    <a:pt x="4" y="119"/>
                  </a:lnTo>
                  <a:cubicBezTo>
                    <a:pt x="1" y="119"/>
                    <a:pt x="0" y="118"/>
                    <a:pt x="0" y="115"/>
                  </a:cubicBezTo>
                  <a:lnTo>
                    <a:pt x="0" y="6"/>
                  </a:lnTo>
                  <a:cubicBezTo>
                    <a:pt x="0" y="3"/>
                    <a:pt x="1" y="2"/>
                    <a:pt x="4" y="2"/>
                  </a:cubicBezTo>
                  <a:lnTo>
                    <a:pt x="21" y="2"/>
                  </a:lnTo>
                  <a:cubicBezTo>
                    <a:pt x="25" y="2"/>
                    <a:pt x="26" y="3"/>
                    <a:pt x="26" y="6"/>
                  </a:cubicBezTo>
                  <a:lnTo>
                    <a:pt x="26" y="14"/>
                  </a:lnTo>
                  <a:cubicBezTo>
                    <a:pt x="26" y="14"/>
                    <a:pt x="26" y="14"/>
                    <a:pt x="27" y="14"/>
                  </a:cubicBezTo>
                  <a:cubicBezTo>
                    <a:pt x="36" y="8"/>
                    <a:pt x="52" y="0"/>
                    <a:pt x="67" y="0"/>
                  </a:cubicBezTo>
                  <a:cubicBezTo>
                    <a:pt x="99" y="0"/>
                    <a:pt x="102" y="21"/>
                    <a:pt x="102" y="45"/>
                  </a:cubicBezTo>
                  <a:lnTo>
                    <a:pt x="102" y="115"/>
                  </a:lnTo>
                  <a:cubicBezTo>
                    <a:pt x="102" y="118"/>
                    <a:pt x="101" y="119"/>
                    <a:pt x="98" y="119"/>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7" name="Freeform 80"/>
            <p:cNvSpPr>
              <a:spLocks/>
            </p:cNvSpPr>
            <p:nvPr userDrawn="1"/>
          </p:nvSpPr>
          <p:spPr bwMode="gray">
            <a:xfrm>
              <a:off x="2686" y="826"/>
              <a:ext cx="31" cy="47"/>
            </a:xfrm>
            <a:custGeom>
              <a:avLst/>
              <a:gdLst>
                <a:gd name="T0" fmla="*/ 0 w 114"/>
                <a:gd name="T1" fmla="*/ 0 h 163"/>
                <a:gd name="T2" fmla="*/ 0 w 114"/>
                <a:gd name="T3" fmla="*/ 0 h 163"/>
                <a:gd name="T4" fmla="*/ 0 w 114"/>
                <a:gd name="T5" fmla="*/ 0 h 163"/>
                <a:gd name="T6" fmla="*/ 0 w 114"/>
                <a:gd name="T7" fmla="*/ 0 h 163"/>
                <a:gd name="T8" fmla="*/ 0 w 114"/>
                <a:gd name="T9" fmla="*/ 0 h 163"/>
                <a:gd name="T10" fmla="*/ 0 w 114"/>
                <a:gd name="T11" fmla="*/ 0 h 163"/>
                <a:gd name="T12" fmla="*/ 0 w 114"/>
                <a:gd name="T13" fmla="*/ 0 h 163"/>
                <a:gd name="T14" fmla="*/ 0 w 114"/>
                <a:gd name="T15" fmla="*/ 0 h 163"/>
                <a:gd name="T16" fmla="*/ 0 w 114"/>
                <a:gd name="T17" fmla="*/ 0 h 163"/>
                <a:gd name="T18" fmla="*/ 0 w 114"/>
                <a:gd name="T19" fmla="*/ 0 h 163"/>
                <a:gd name="T20" fmla="*/ 0 w 114"/>
                <a:gd name="T21" fmla="*/ 0 h 163"/>
                <a:gd name="T22" fmla="*/ 0 w 114"/>
                <a:gd name="T23" fmla="*/ 0 h 163"/>
                <a:gd name="T24" fmla="*/ 0 w 114"/>
                <a:gd name="T25" fmla="*/ 0 h 163"/>
                <a:gd name="T26" fmla="*/ 0 w 114"/>
                <a:gd name="T27" fmla="*/ 0 h 163"/>
                <a:gd name="T28" fmla="*/ 0 w 114"/>
                <a:gd name="T29" fmla="*/ 0 h 163"/>
                <a:gd name="T30" fmla="*/ 0 w 11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163">
                  <a:moveTo>
                    <a:pt x="65" y="0"/>
                  </a:moveTo>
                  <a:lnTo>
                    <a:pt x="65" y="0"/>
                  </a:lnTo>
                  <a:cubicBezTo>
                    <a:pt x="76" y="0"/>
                    <a:pt x="96" y="1"/>
                    <a:pt x="108" y="7"/>
                  </a:cubicBezTo>
                  <a:cubicBezTo>
                    <a:pt x="112" y="8"/>
                    <a:pt x="114" y="10"/>
                    <a:pt x="113" y="14"/>
                  </a:cubicBezTo>
                  <a:lnTo>
                    <a:pt x="111" y="24"/>
                  </a:lnTo>
                  <a:cubicBezTo>
                    <a:pt x="110" y="27"/>
                    <a:pt x="109" y="28"/>
                    <a:pt x="105" y="27"/>
                  </a:cubicBezTo>
                  <a:cubicBezTo>
                    <a:pt x="93" y="26"/>
                    <a:pt x="78" y="24"/>
                    <a:pt x="66" y="24"/>
                  </a:cubicBezTo>
                  <a:cubicBezTo>
                    <a:pt x="33" y="24"/>
                    <a:pt x="29" y="51"/>
                    <a:pt x="29" y="82"/>
                  </a:cubicBezTo>
                  <a:cubicBezTo>
                    <a:pt x="29" y="113"/>
                    <a:pt x="35" y="138"/>
                    <a:pt x="66" y="138"/>
                  </a:cubicBezTo>
                  <a:cubicBezTo>
                    <a:pt x="80" y="138"/>
                    <a:pt x="92" y="137"/>
                    <a:pt x="105" y="135"/>
                  </a:cubicBezTo>
                  <a:cubicBezTo>
                    <a:pt x="109" y="134"/>
                    <a:pt x="110" y="136"/>
                    <a:pt x="111" y="139"/>
                  </a:cubicBezTo>
                  <a:lnTo>
                    <a:pt x="113" y="148"/>
                  </a:lnTo>
                  <a:cubicBezTo>
                    <a:pt x="114" y="152"/>
                    <a:pt x="113" y="154"/>
                    <a:pt x="109" y="156"/>
                  </a:cubicBezTo>
                  <a:cubicBezTo>
                    <a:pt x="97" y="161"/>
                    <a:pt x="76" y="163"/>
                    <a:pt x="65" y="163"/>
                  </a:cubicBezTo>
                  <a:cubicBezTo>
                    <a:pt x="11" y="163"/>
                    <a:pt x="0" y="123"/>
                    <a:pt x="0" y="82"/>
                  </a:cubicBezTo>
                  <a:cubicBezTo>
                    <a:pt x="0" y="41"/>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8" name="Freeform 81"/>
            <p:cNvSpPr>
              <a:spLocks noEditPoints="1"/>
            </p:cNvSpPr>
            <p:nvPr userDrawn="1"/>
          </p:nvSpPr>
          <p:spPr bwMode="gray">
            <a:xfrm>
              <a:off x="2720" y="838"/>
              <a:ext cx="30" cy="36"/>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122">
                  <a:moveTo>
                    <a:pt x="51" y="23"/>
                  </a:moveTo>
                  <a:lnTo>
                    <a:pt x="51" y="23"/>
                  </a:lnTo>
                  <a:cubicBezTo>
                    <a:pt x="31" y="23"/>
                    <a:pt x="27" y="36"/>
                    <a:pt x="27" y="61"/>
                  </a:cubicBezTo>
                  <a:cubicBezTo>
                    <a:pt x="27"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6"/>
                    <a:pt x="5" y="0"/>
                    <a:pt x="51" y="0"/>
                  </a:cubicBezTo>
                  <a:cubicBezTo>
                    <a:pt x="98"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19" name="Freeform 82"/>
            <p:cNvSpPr>
              <a:spLocks/>
            </p:cNvSpPr>
            <p:nvPr userDrawn="1"/>
          </p:nvSpPr>
          <p:spPr bwMode="gray">
            <a:xfrm>
              <a:off x="2755" y="838"/>
              <a:ext cx="50" cy="36"/>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2" y="24"/>
                    <a:pt x="130" y="24"/>
                  </a:cubicBezTo>
                  <a:cubicBezTo>
                    <a:pt x="121" y="24"/>
                    <a:pt x="106" y="31"/>
                    <a:pt x="99" y="35"/>
                  </a:cubicBezTo>
                  <a:cubicBezTo>
                    <a:pt x="99" y="37"/>
                    <a:pt x="99" y="42"/>
                    <a:pt x="99" y="47"/>
                  </a:cubicBezTo>
                  <a:lnTo>
                    <a:pt x="99" y="115"/>
                  </a:lnTo>
                  <a:cubicBezTo>
                    <a:pt x="99" y="118"/>
                    <a:pt x="98" y="120"/>
                    <a:pt x="95"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0"/>
                    <a:pt x="62" y="0"/>
                  </a:cubicBezTo>
                  <a:cubicBezTo>
                    <a:pt x="76" y="0"/>
                    <a:pt x="88" y="3"/>
                    <a:pt x="95" y="17"/>
                  </a:cubicBezTo>
                  <a:cubicBezTo>
                    <a:pt x="107" y="8"/>
                    <a:pt x="122" y="0"/>
                    <a:pt x="137" y="0"/>
                  </a:cubicBezTo>
                  <a:cubicBezTo>
                    <a:pt x="169" y="0"/>
                    <a:pt x="172" y="20"/>
                    <a:pt x="172" y="44"/>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20" name="Freeform 83"/>
            <p:cNvSpPr>
              <a:spLocks/>
            </p:cNvSpPr>
            <p:nvPr userDrawn="1"/>
          </p:nvSpPr>
          <p:spPr bwMode="gray">
            <a:xfrm>
              <a:off x="2809" y="838"/>
              <a:ext cx="49" cy="36"/>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1" y="120"/>
                  </a:lnTo>
                  <a:cubicBezTo>
                    <a:pt x="147" y="120"/>
                    <a:pt x="146" y="118"/>
                    <a:pt x="146" y="115"/>
                  </a:cubicBezTo>
                  <a:lnTo>
                    <a:pt x="146" y="47"/>
                  </a:lnTo>
                  <a:cubicBezTo>
                    <a:pt x="146" y="29"/>
                    <a:pt x="142" y="24"/>
                    <a:pt x="130" y="24"/>
                  </a:cubicBezTo>
                  <a:cubicBezTo>
                    <a:pt x="121" y="24"/>
                    <a:pt x="106" y="31"/>
                    <a:pt x="99" y="35"/>
                  </a:cubicBezTo>
                  <a:cubicBezTo>
                    <a:pt x="99" y="37"/>
                    <a:pt x="99" y="42"/>
                    <a:pt x="99" y="47"/>
                  </a:cubicBezTo>
                  <a:lnTo>
                    <a:pt x="99" y="115"/>
                  </a:lnTo>
                  <a:cubicBezTo>
                    <a:pt x="99" y="118"/>
                    <a:pt x="98" y="120"/>
                    <a:pt x="95"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7" y="14"/>
                  </a:lnTo>
                  <a:cubicBezTo>
                    <a:pt x="36" y="8"/>
                    <a:pt x="49" y="0"/>
                    <a:pt x="62" y="0"/>
                  </a:cubicBezTo>
                  <a:cubicBezTo>
                    <a:pt x="76" y="0"/>
                    <a:pt x="88" y="3"/>
                    <a:pt x="95" y="17"/>
                  </a:cubicBezTo>
                  <a:cubicBezTo>
                    <a:pt x="107" y="8"/>
                    <a:pt x="122" y="0"/>
                    <a:pt x="137" y="0"/>
                  </a:cubicBezTo>
                  <a:cubicBezTo>
                    <a:pt x="169" y="0"/>
                    <a:pt x="172" y="20"/>
                    <a:pt x="172" y="44"/>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21" name="Freeform 84"/>
            <p:cNvSpPr>
              <a:spLocks noEditPoints="1"/>
            </p:cNvSpPr>
            <p:nvPr userDrawn="1"/>
          </p:nvSpPr>
          <p:spPr bwMode="gray">
            <a:xfrm>
              <a:off x="2865" y="826"/>
              <a:ext cx="8" cy="47"/>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163">
                  <a:moveTo>
                    <a:pt x="27" y="158"/>
                  </a:moveTo>
                  <a:lnTo>
                    <a:pt x="27" y="158"/>
                  </a:lnTo>
                  <a:cubicBezTo>
                    <a:pt x="27" y="161"/>
                    <a:pt x="26" y="163"/>
                    <a:pt x="23" y="163"/>
                  </a:cubicBezTo>
                  <a:lnTo>
                    <a:pt x="6" y="163"/>
                  </a:lnTo>
                  <a:cubicBezTo>
                    <a:pt x="2" y="163"/>
                    <a:pt x="1" y="161"/>
                    <a:pt x="1" y="158"/>
                  </a:cubicBezTo>
                  <a:lnTo>
                    <a:pt x="1" y="50"/>
                  </a:lnTo>
                  <a:cubicBezTo>
                    <a:pt x="1" y="46"/>
                    <a:pt x="2" y="45"/>
                    <a:pt x="6" y="45"/>
                  </a:cubicBezTo>
                  <a:lnTo>
                    <a:pt x="23" y="45"/>
                  </a:lnTo>
                  <a:cubicBezTo>
                    <a:pt x="26" y="45"/>
                    <a:pt x="27" y="47"/>
                    <a:pt x="27" y="50"/>
                  </a:cubicBezTo>
                  <a:lnTo>
                    <a:pt x="27" y="158"/>
                  </a:lnTo>
                  <a:close/>
                  <a:moveTo>
                    <a:pt x="14" y="28"/>
                  </a:moveTo>
                  <a:lnTo>
                    <a:pt x="14" y="28"/>
                  </a:lnTo>
                  <a:cubicBezTo>
                    <a:pt x="2" y="28"/>
                    <a:pt x="0" y="21"/>
                    <a:pt x="0" y="14"/>
                  </a:cubicBezTo>
                  <a:cubicBezTo>
                    <a:pt x="0" y="6"/>
                    <a:pt x="3"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22" name="Freeform 85"/>
            <p:cNvSpPr>
              <a:spLocks/>
            </p:cNvSpPr>
            <p:nvPr userDrawn="1"/>
          </p:nvSpPr>
          <p:spPr bwMode="gray">
            <a:xfrm>
              <a:off x="2878" y="838"/>
              <a:ext cx="27" cy="36"/>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4" y="120"/>
                    <a:pt x="5" y="116"/>
                  </a:cubicBezTo>
                  <a:cubicBezTo>
                    <a:pt x="1" y="114"/>
                    <a:pt x="0" y="112"/>
                    <a:pt x="0" y="108"/>
                  </a:cubicBezTo>
                  <a:lnTo>
                    <a:pt x="2" y="100"/>
                  </a:lnTo>
                  <a:cubicBezTo>
                    <a:pt x="3" y="97"/>
                    <a:pt x="4" y="96"/>
                    <a:pt x="8" y="97"/>
                  </a:cubicBezTo>
                  <a:cubicBezTo>
                    <a:pt x="19" y="99"/>
                    <a:pt x="34" y="100"/>
                    <a:pt x="42" y="100"/>
                  </a:cubicBezTo>
                  <a:cubicBezTo>
                    <a:pt x="58" y="100"/>
                    <a:pt x="64" y="96"/>
                    <a:pt x="64" y="86"/>
                  </a:cubicBezTo>
                  <a:cubicBezTo>
                    <a:pt x="64" y="75"/>
                    <a:pt x="60" y="73"/>
                    <a:pt x="45" y="70"/>
                  </a:cubicBezTo>
                  <a:cubicBezTo>
                    <a:pt x="21" y="67"/>
                    <a:pt x="1" y="62"/>
                    <a:pt x="1" y="36"/>
                  </a:cubicBezTo>
                  <a:cubicBezTo>
                    <a:pt x="1" y="12"/>
                    <a:pt x="19" y="0"/>
                    <a:pt x="46" y="0"/>
                  </a:cubicBezTo>
                  <a:cubicBezTo>
                    <a:pt x="56" y="0"/>
                    <a:pt x="72" y="1"/>
                    <a:pt x="82" y="5"/>
                  </a:cubicBezTo>
                  <a:cubicBezTo>
                    <a:pt x="86" y="7"/>
                    <a:pt x="88" y="8"/>
                    <a:pt x="87" y="12"/>
                  </a:cubicBezTo>
                  <a:lnTo>
                    <a:pt x="85" y="21"/>
                  </a:lnTo>
                  <a:cubicBezTo>
                    <a:pt x="85" y="24"/>
                    <a:pt x="83" y="25"/>
                    <a:pt x="79" y="24"/>
                  </a:cubicBezTo>
                  <a:cubicBezTo>
                    <a:pt x="68" y="23"/>
                    <a:pt x="55" y="21"/>
                    <a:pt x="46" y="21"/>
                  </a:cubicBezTo>
                  <a:cubicBezTo>
                    <a:pt x="31" y="21"/>
                    <a:pt x="27" y="26"/>
                    <a:pt x="27" y="35"/>
                  </a:cubicBezTo>
                  <a:cubicBezTo>
                    <a:pt x="27" y="44"/>
                    <a:pt x="33" y="45"/>
                    <a:pt x="48" y="48"/>
                  </a:cubicBezTo>
                  <a:cubicBezTo>
                    <a:pt x="70" y="51"/>
                    <a:pt x="91" y="56"/>
                    <a:pt x="91" y="84"/>
                  </a:cubicBezTo>
                  <a:cubicBezTo>
                    <a:pt x="91" y="112"/>
                    <a:pt x="67"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23" name="Freeform 86"/>
            <p:cNvSpPr>
              <a:spLocks/>
            </p:cNvSpPr>
            <p:nvPr userDrawn="1"/>
          </p:nvSpPr>
          <p:spPr bwMode="gray">
            <a:xfrm>
              <a:off x="2907" y="838"/>
              <a:ext cx="28" cy="36"/>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4"/>
                    <a:pt x="0" y="112"/>
                    <a:pt x="1" y="108"/>
                  </a:cubicBezTo>
                  <a:lnTo>
                    <a:pt x="3" y="100"/>
                  </a:lnTo>
                  <a:cubicBezTo>
                    <a:pt x="3" y="97"/>
                    <a:pt x="5" y="96"/>
                    <a:pt x="9" y="97"/>
                  </a:cubicBezTo>
                  <a:cubicBezTo>
                    <a:pt x="19" y="99"/>
                    <a:pt x="35" y="100"/>
                    <a:pt x="43" y="100"/>
                  </a:cubicBezTo>
                  <a:cubicBezTo>
                    <a:pt x="58" y="100"/>
                    <a:pt x="64" y="96"/>
                    <a:pt x="64" y="86"/>
                  </a:cubicBezTo>
                  <a:cubicBezTo>
                    <a:pt x="64" y="75"/>
                    <a:pt x="60" y="73"/>
                    <a:pt x="45" y="70"/>
                  </a:cubicBezTo>
                  <a:cubicBezTo>
                    <a:pt x="22" y="67"/>
                    <a:pt x="1" y="62"/>
                    <a:pt x="1" y="36"/>
                  </a:cubicBezTo>
                  <a:cubicBezTo>
                    <a:pt x="1" y="12"/>
                    <a:pt x="19" y="0"/>
                    <a:pt x="46" y="0"/>
                  </a:cubicBezTo>
                  <a:cubicBezTo>
                    <a:pt x="56" y="0"/>
                    <a:pt x="73" y="1"/>
                    <a:pt x="83" y="5"/>
                  </a:cubicBezTo>
                  <a:cubicBezTo>
                    <a:pt x="87" y="7"/>
                    <a:pt x="88" y="8"/>
                    <a:pt x="88" y="12"/>
                  </a:cubicBezTo>
                  <a:lnTo>
                    <a:pt x="86" y="21"/>
                  </a:lnTo>
                  <a:cubicBezTo>
                    <a:pt x="85" y="24"/>
                    <a:pt x="84" y="25"/>
                    <a:pt x="79" y="24"/>
                  </a:cubicBezTo>
                  <a:cubicBezTo>
                    <a:pt x="69" y="23"/>
                    <a:pt x="56" y="21"/>
                    <a:pt x="47" y="21"/>
                  </a:cubicBezTo>
                  <a:cubicBezTo>
                    <a:pt x="31" y="21"/>
                    <a:pt x="28" y="26"/>
                    <a:pt x="28" y="35"/>
                  </a:cubicBezTo>
                  <a:cubicBezTo>
                    <a:pt x="28" y="44"/>
                    <a:pt x="34" y="45"/>
                    <a:pt x="48" y="48"/>
                  </a:cubicBezTo>
                  <a:cubicBezTo>
                    <a:pt x="71" y="51"/>
                    <a:pt x="92" y="56"/>
                    <a:pt x="92" y="84"/>
                  </a:cubicBezTo>
                  <a:cubicBezTo>
                    <a:pt x="92" y="112"/>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24" name="Freeform 87"/>
            <p:cNvSpPr>
              <a:spLocks noEditPoints="1"/>
            </p:cNvSpPr>
            <p:nvPr userDrawn="1"/>
          </p:nvSpPr>
          <p:spPr bwMode="gray">
            <a:xfrm>
              <a:off x="2938" y="826"/>
              <a:ext cx="9" cy="47"/>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163">
                  <a:moveTo>
                    <a:pt x="27" y="158"/>
                  </a:moveTo>
                  <a:lnTo>
                    <a:pt x="27" y="158"/>
                  </a:lnTo>
                  <a:cubicBezTo>
                    <a:pt x="27" y="161"/>
                    <a:pt x="26" y="163"/>
                    <a:pt x="23" y="163"/>
                  </a:cubicBezTo>
                  <a:lnTo>
                    <a:pt x="5" y="163"/>
                  </a:lnTo>
                  <a:cubicBezTo>
                    <a:pt x="2" y="163"/>
                    <a:pt x="1" y="161"/>
                    <a:pt x="1" y="158"/>
                  </a:cubicBezTo>
                  <a:lnTo>
                    <a:pt x="1" y="50"/>
                  </a:lnTo>
                  <a:cubicBezTo>
                    <a:pt x="1" y="46"/>
                    <a:pt x="2" y="45"/>
                    <a:pt x="5" y="45"/>
                  </a:cubicBezTo>
                  <a:lnTo>
                    <a:pt x="23" y="45"/>
                  </a:lnTo>
                  <a:cubicBezTo>
                    <a:pt x="26" y="45"/>
                    <a:pt x="27" y="47"/>
                    <a:pt x="27" y="50"/>
                  </a:cubicBezTo>
                  <a:lnTo>
                    <a:pt x="27" y="158"/>
                  </a:lnTo>
                  <a:close/>
                  <a:moveTo>
                    <a:pt x="14" y="28"/>
                  </a:moveTo>
                  <a:lnTo>
                    <a:pt x="14" y="28"/>
                  </a:lnTo>
                  <a:cubicBezTo>
                    <a:pt x="2" y="28"/>
                    <a:pt x="0" y="21"/>
                    <a:pt x="0" y="14"/>
                  </a:cubicBezTo>
                  <a:cubicBezTo>
                    <a:pt x="0" y="6"/>
                    <a:pt x="3"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25" name="Freeform 88"/>
            <p:cNvSpPr>
              <a:spLocks noEditPoints="1"/>
            </p:cNvSpPr>
            <p:nvPr userDrawn="1"/>
          </p:nvSpPr>
          <p:spPr bwMode="gray">
            <a:xfrm>
              <a:off x="2952" y="838"/>
              <a:ext cx="30" cy="36"/>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6"/>
                    <a:pt x="5" y="0"/>
                    <a:pt x="51" y="0"/>
                  </a:cubicBezTo>
                  <a:cubicBezTo>
                    <a:pt x="98"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26" name="Freeform 89"/>
            <p:cNvSpPr>
              <a:spLocks/>
            </p:cNvSpPr>
            <p:nvPr userDrawn="1"/>
          </p:nvSpPr>
          <p:spPr bwMode="gray">
            <a:xfrm>
              <a:off x="2986" y="838"/>
              <a:ext cx="29" cy="36"/>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1" y="120"/>
                  </a:lnTo>
                  <a:cubicBezTo>
                    <a:pt x="78" y="120"/>
                    <a:pt x="76" y="118"/>
                    <a:pt x="76" y="115"/>
                  </a:cubicBezTo>
                  <a:lnTo>
                    <a:pt x="76" y="48"/>
                  </a:lnTo>
                  <a:cubicBezTo>
                    <a:pt x="76" y="33"/>
                    <a:pt x="73" y="24"/>
                    <a:pt x="59" y="24"/>
                  </a:cubicBezTo>
                  <a:cubicBezTo>
                    <a:pt x="49" y="24"/>
                    <a:pt x="33" y="32"/>
                    <a:pt x="26" y="35"/>
                  </a:cubicBezTo>
                  <a:lnTo>
                    <a:pt x="26" y="115"/>
                  </a:lnTo>
                  <a:cubicBezTo>
                    <a:pt x="26" y="118"/>
                    <a:pt x="25" y="120"/>
                    <a:pt x="22" y="120"/>
                  </a:cubicBezTo>
                  <a:lnTo>
                    <a:pt x="5" y="120"/>
                  </a:lnTo>
                  <a:cubicBezTo>
                    <a:pt x="1" y="120"/>
                    <a:pt x="0" y="118"/>
                    <a:pt x="0" y="115"/>
                  </a:cubicBezTo>
                  <a:lnTo>
                    <a:pt x="0" y="7"/>
                  </a:lnTo>
                  <a:cubicBezTo>
                    <a:pt x="0" y="4"/>
                    <a:pt x="1" y="2"/>
                    <a:pt x="5" y="2"/>
                  </a:cubicBezTo>
                  <a:lnTo>
                    <a:pt x="22" y="2"/>
                  </a:lnTo>
                  <a:cubicBezTo>
                    <a:pt x="25" y="2"/>
                    <a:pt x="26" y="4"/>
                    <a:pt x="26" y="7"/>
                  </a:cubicBezTo>
                  <a:lnTo>
                    <a:pt x="26" y="14"/>
                  </a:lnTo>
                  <a:cubicBezTo>
                    <a:pt x="26" y="14"/>
                    <a:pt x="27" y="14"/>
                    <a:pt x="27" y="14"/>
                  </a:cubicBezTo>
                  <a:cubicBezTo>
                    <a:pt x="36" y="8"/>
                    <a:pt x="53" y="0"/>
                    <a:pt x="67" y="0"/>
                  </a:cubicBezTo>
                  <a:cubicBezTo>
                    <a:pt x="100" y="0"/>
                    <a:pt x="102" y="21"/>
                    <a:pt x="102" y="45"/>
                  </a:cubicBezTo>
                  <a:lnTo>
                    <a:pt x="102" y="115"/>
                  </a:lnTo>
                  <a:cubicBezTo>
                    <a:pt x="102"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grpSp>
          <p:nvGrpSpPr>
            <p:cNvPr id="27" name="Group 93"/>
            <p:cNvGrpSpPr>
              <a:grpSpLocks noChangeAspect="1"/>
            </p:cNvGrpSpPr>
            <p:nvPr userDrawn="1"/>
          </p:nvGrpSpPr>
          <p:grpSpPr bwMode="auto">
            <a:xfrm>
              <a:off x="2449" y="221"/>
              <a:ext cx="1033" cy="504"/>
              <a:chOff x="2449" y="221"/>
              <a:chExt cx="1033" cy="504"/>
            </a:xfrm>
          </p:grpSpPr>
          <p:sp>
            <p:nvSpPr>
              <p:cNvPr id="43" name="Freeform 28"/>
              <p:cNvSpPr>
                <a:spLocks noChangeAspect="1"/>
              </p:cNvSpPr>
              <p:nvPr userDrawn="1"/>
            </p:nvSpPr>
            <p:spPr bwMode="gray">
              <a:xfrm>
                <a:off x="2449" y="222"/>
                <a:ext cx="508" cy="185"/>
              </a:xfrm>
              <a:custGeom>
                <a:avLst/>
                <a:gdLst>
                  <a:gd name="T0" fmla="*/ 0 w 1737"/>
                  <a:gd name="T1" fmla="*/ 0 h 638"/>
                  <a:gd name="T2" fmla="*/ 0 w 1737"/>
                  <a:gd name="T3" fmla="*/ 0 h 638"/>
                  <a:gd name="T4" fmla="*/ 0 w 1737"/>
                  <a:gd name="T5" fmla="*/ 0 h 638"/>
                  <a:gd name="T6" fmla="*/ 0 w 1737"/>
                  <a:gd name="T7" fmla="*/ 0 h 638"/>
                  <a:gd name="T8" fmla="*/ 0 w 1737"/>
                  <a:gd name="T9" fmla="*/ 0 h 638"/>
                  <a:gd name="T10" fmla="*/ 0 w 1737"/>
                  <a:gd name="T11" fmla="*/ 0 h 638"/>
                  <a:gd name="T12" fmla="*/ 0 w 1737"/>
                  <a:gd name="T13" fmla="*/ 0 h 638"/>
                  <a:gd name="T14" fmla="*/ 0 w 1737"/>
                  <a:gd name="T15" fmla="*/ 0 h 638"/>
                  <a:gd name="T16" fmla="*/ 0 w 1737"/>
                  <a:gd name="T17" fmla="*/ 0 h 638"/>
                  <a:gd name="T18" fmla="*/ 0 w 1737"/>
                  <a:gd name="T19" fmla="*/ 0 h 638"/>
                  <a:gd name="T20" fmla="*/ 0 w 1737"/>
                  <a:gd name="T21" fmla="*/ 0 h 638"/>
                  <a:gd name="T22" fmla="*/ 0 w 1737"/>
                  <a:gd name="T23" fmla="*/ 0 h 638"/>
                  <a:gd name="T24" fmla="*/ 0 w 1737"/>
                  <a:gd name="T25" fmla="*/ 0 h 638"/>
                  <a:gd name="T26" fmla="*/ 0 w 1737"/>
                  <a:gd name="T27" fmla="*/ 0 h 638"/>
                  <a:gd name="T28" fmla="*/ 0 w 1737"/>
                  <a:gd name="T29" fmla="*/ 0 h 6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7"/>
                  <a:gd name="T46" fmla="*/ 0 h 638"/>
                  <a:gd name="T47" fmla="*/ 1737 w 1737"/>
                  <a:gd name="T48" fmla="*/ 638 h 6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7" h="638">
                    <a:moveTo>
                      <a:pt x="0" y="638"/>
                    </a:moveTo>
                    <a:lnTo>
                      <a:pt x="0" y="638"/>
                    </a:lnTo>
                    <a:cubicBezTo>
                      <a:pt x="0" y="638"/>
                      <a:pt x="1047" y="503"/>
                      <a:pt x="1076" y="498"/>
                    </a:cubicBezTo>
                    <a:cubicBezTo>
                      <a:pt x="1121" y="490"/>
                      <a:pt x="1162" y="482"/>
                      <a:pt x="1199" y="471"/>
                    </a:cubicBezTo>
                    <a:cubicBezTo>
                      <a:pt x="1284" y="448"/>
                      <a:pt x="1362" y="413"/>
                      <a:pt x="1431" y="366"/>
                    </a:cubicBezTo>
                    <a:cubicBezTo>
                      <a:pt x="1497" y="322"/>
                      <a:pt x="1559" y="258"/>
                      <a:pt x="1620" y="187"/>
                    </a:cubicBezTo>
                    <a:cubicBezTo>
                      <a:pt x="1658" y="142"/>
                      <a:pt x="1699" y="83"/>
                      <a:pt x="1737" y="27"/>
                    </a:cubicBezTo>
                    <a:lnTo>
                      <a:pt x="1737" y="0"/>
                    </a:lnTo>
                    <a:cubicBezTo>
                      <a:pt x="1692" y="66"/>
                      <a:pt x="1648" y="124"/>
                      <a:pt x="1602" y="174"/>
                    </a:cubicBezTo>
                    <a:cubicBezTo>
                      <a:pt x="1541" y="241"/>
                      <a:pt x="1478" y="296"/>
                      <a:pt x="1413" y="338"/>
                    </a:cubicBezTo>
                    <a:cubicBezTo>
                      <a:pt x="1346" y="381"/>
                      <a:pt x="1271" y="413"/>
                      <a:pt x="1190" y="433"/>
                    </a:cubicBezTo>
                    <a:cubicBezTo>
                      <a:pt x="1153" y="442"/>
                      <a:pt x="1114" y="450"/>
                      <a:pt x="1070" y="456"/>
                    </a:cubicBezTo>
                    <a:cubicBezTo>
                      <a:pt x="1041" y="460"/>
                      <a:pt x="1011" y="463"/>
                      <a:pt x="982" y="466"/>
                    </a:cubicBezTo>
                    <a:cubicBezTo>
                      <a:pt x="971" y="467"/>
                      <a:pt x="0" y="570"/>
                      <a:pt x="0" y="570"/>
                    </a:cubicBezTo>
                    <a:lnTo>
                      <a:pt x="0" y="638"/>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4" name="Freeform 29"/>
              <p:cNvSpPr>
                <a:spLocks noChangeAspect="1"/>
              </p:cNvSpPr>
              <p:nvPr userDrawn="1"/>
            </p:nvSpPr>
            <p:spPr bwMode="gray">
              <a:xfrm>
                <a:off x="2449" y="262"/>
                <a:ext cx="508" cy="171"/>
              </a:xfrm>
              <a:custGeom>
                <a:avLst/>
                <a:gdLst>
                  <a:gd name="T0" fmla="*/ 0 w 1737"/>
                  <a:gd name="T1" fmla="*/ 0 h 589"/>
                  <a:gd name="T2" fmla="*/ 0 w 1737"/>
                  <a:gd name="T3" fmla="*/ 0 h 589"/>
                  <a:gd name="T4" fmla="*/ 0 w 1737"/>
                  <a:gd name="T5" fmla="*/ 0 h 589"/>
                  <a:gd name="T6" fmla="*/ 0 w 1737"/>
                  <a:gd name="T7" fmla="*/ 0 h 589"/>
                  <a:gd name="T8" fmla="*/ 0 w 1737"/>
                  <a:gd name="T9" fmla="*/ 0 h 589"/>
                  <a:gd name="T10" fmla="*/ 0 w 1737"/>
                  <a:gd name="T11" fmla="*/ 0 h 589"/>
                  <a:gd name="T12" fmla="*/ 0 w 1737"/>
                  <a:gd name="T13" fmla="*/ 0 h 589"/>
                  <a:gd name="T14" fmla="*/ 0 w 1737"/>
                  <a:gd name="T15" fmla="*/ 0 h 589"/>
                  <a:gd name="T16" fmla="*/ 0 w 1737"/>
                  <a:gd name="T17" fmla="*/ 0 h 589"/>
                  <a:gd name="T18" fmla="*/ 0 w 1737"/>
                  <a:gd name="T19" fmla="*/ 0 h 589"/>
                  <a:gd name="T20" fmla="*/ 0 w 1737"/>
                  <a:gd name="T21" fmla="*/ 0 h 589"/>
                  <a:gd name="T22" fmla="*/ 0 w 1737"/>
                  <a:gd name="T23" fmla="*/ 0 h 589"/>
                  <a:gd name="T24" fmla="*/ 0 w 1737"/>
                  <a:gd name="T25" fmla="*/ 0 h 589"/>
                  <a:gd name="T26" fmla="*/ 0 w 1737"/>
                  <a:gd name="T27" fmla="*/ 0 h 589"/>
                  <a:gd name="T28" fmla="*/ 0 w 1737"/>
                  <a:gd name="T29" fmla="*/ 0 h 589"/>
                  <a:gd name="T30" fmla="*/ 0 w 1737"/>
                  <a:gd name="T31" fmla="*/ 0 h 589"/>
                  <a:gd name="T32" fmla="*/ 0 w 1737"/>
                  <a:gd name="T33" fmla="*/ 0 h 589"/>
                  <a:gd name="T34" fmla="*/ 0 w 1737"/>
                  <a:gd name="T35" fmla="*/ 0 h 5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7"/>
                  <a:gd name="T55" fmla="*/ 0 h 589"/>
                  <a:gd name="T56" fmla="*/ 1737 w 1737"/>
                  <a:gd name="T57" fmla="*/ 589 h 5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7" h="589">
                    <a:moveTo>
                      <a:pt x="1404" y="323"/>
                    </a:moveTo>
                    <a:lnTo>
                      <a:pt x="1404" y="323"/>
                    </a:lnTo>
                    <a:cubicBezTo>
                      <a:pt x="1338" y="360"/>
                      <a:pt x="1262" y="388"/>
                      <a:pt x="1179" y="404"/>
                    </a:cubicBezTo>
                    <a:cubicBezTo>
                      <a:pt x="1143" y="412"/>
                      <a:pt x="1104" y="418"/>
                      <a:pt x="1060" y="422"/>
                    </a:cubicBezTo>
                    <a:cubicBezTo>
                      <a:pt x="1033" y="425"/>
                      <a:pt x="1007" y="427"/>
                      <a:pt x="981" y="430"/>
                    </a:cubicBezTo>
                    <a:cubicBezTo>
                      <a:pt x="967" y="431"/>
                      <a:pt x="952" y="432"/>
                      <a:pt x="938" y="433"/>
                    </a:cubicBezTo>
                    <a:cubicBezTo>
                      <a:pt x="617" y="462"/>
                      <a:pt x="298" y="493"/>
                      <a:pt x="0" y="522"/>
                    </a:cubicBezTo>
                    <a:lnTo>
                      <a:pt x="0" y="589"/>
                    </a:lnTo>
                    <a:cubicBezTo>
                      <a:pt x="301" y="553"/>
                      <a:pt x="622" y="515"/>
                      <a:pt x="943" y="479"/>
                    </a:cubicBezTo>
                    <a:cubicBezTo>
                      <a:pt x="957" y="477"/>
                      <a:pt x="971" y="475"/>
                      <a:pt x="986" y="474"/>
                    </a:cubicBezTo>
                    <a:cubicBezTo>
                      <a:pt x="1012" y="471"/>
                      <a:pt x="1038" y="468"/>
                      <a:pt x="1064" y="465"/>
                    </a:cubicBezTo>
                    <a:cubicBezTo>
                      <a:pt x="1110" y="459"/>
                      <a:pt x="1150" y="452"/>
                      <a:pt x="1187" y="443"/>
                    </a:cubicBezTo>
                    <a:cubicBezTo>
                      <a:pt x="1273" y="424"/>
                      <a:pt x="1352" y="393"/>
                      <a:pt x="1420" y="352"/>
                    </a:cubicBezTo>
                    <a:cubicBezTo>
                      <a:pt x="1487" y="312"/>
                      <a:pt x="1547" y="255"/>
                      <a:pt x="1611" y="186"/>
                    </a:cubicBezTo>
                    <a:cubicBezTo>
                      <a:pt x="1651" y="143"/>
                      <a:pt x="1696" y="82"/>
                      <a:pt x="1737" y="25"/>
                    </a:cubicBezTo>
                    <a:lnTo>
                      <a:pt x="1737" y="0"/>
                    </a:lnTo>
                    <a:cubicBezTo>
                      <a:pt x="1688" y="66"/>
                      <a:pt x="1642" y="122"/>
                      <a:pt x="1596" y="170"/>
                    </a:cubicBezTo>
                    <a:cubicBezTo>
                      <a:pt x="1533" y="234"/>
                      <a:pt x="1468" y="286"/>
                      <a:pt x="1404" y="323"/>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5" name="Freeform 30"/>
              <p:cNvSpPr>
                <a:spLocks noChangeAspect="1"/>
              </p:cNvSpPr>
              <p:nvPr userDrawn="1"/>
            </p:nvSpPr>
            <p:spPr bwMode="gray">
              <a:xfrm>
                <a:off x="2449" y="305"/>
                <a:ext cx="508" cy="156"/>
              </a:xfrm>
              <a:custGeom>
                <a:avLst/>
                <a:gdLst>
                  <a:gd name="T0" fmla="*/ 0 w 1737"/>
                  <a:gd name="T1" fmla="*/ 0 h 535"/>
                  <a:gd name="T2" fmla="*/ 0 w 1737"/>
                  <a:gd name="T3" fmla="*/ 0 h 535"/>
                  <a:gd name="T4" fmla="*/ 0 w 1737"/>
                  <a:gd name="T5" fmla="*/ 0 h 535"/>
                  <a:gd name="T6" fmla="*/ 0 w 1737"/>
                  <a:gd name="T7" fmla="*/ 0 h 535"/>
                  <a:gd name="T8" fmla="*/ 0 w 1737"/>
                  <a:gd name="T9" fmla="*/ 0 h 535"/>
                  <a:gd name="T10" fmla="*/ 0 w 1737"/>
                  <a:gd name="T11" fmla="*/ 0 h 535"/>
                  <a:gd name="T12" fmla="*/ 0 w 1737"/>
                  <a:gd name="T13" fmla="*/ 0 h 535"/>
                  <a:gd name="T14" fmla="*/ 0 w 1737"/>
                  <a:gd name="T15" fmla="*/ 0 h 535"/>
                  <a:gd name="T16" fmla="*/ 0 w 1737"/>
                  <a:gd name="T17" fmla="*/ 0 h 535"/>
                  <a:gd name="T18" fmla="*/ 0 w 1737"/>
                  <a:gd name="T19" fmla="*/ 0 h 535"/>
                  <a:gd name="T20" fmla="*/ 0 w 1737"/>
                  <a:gd name="T21" fmla="*/ 0 h 535"/>
                  <a:gd name="T22" fmla="*/ 0 w 1737"/>
                  <a:gd name="T23" fmla="*/ 0 h 535"/>
                  <a:gd name="T24" fmla="*/ 0 w 1737"/>
                  <a:gd name="T25" fmla="*/ 0 h 535"/>
                  <a:gd name="T26" fmla="*/ 0 w 1737"/>
                  <a:gd name="T27" fmla="*/ 0 h 535"/>
                  <a:gd name="T28" fmla="*/ 0 w 1737"/>
                  <a:gd name="T29" fmla="*/ 0 h 5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7"/>
                  <a:gd name="T46" fmla="*/ 0 h 535"/>
                  <a:gd name="T47" fmla="*/ 1737 w 1737"/>
                  <a:gd name="T48" fmla="*/ 535 h 5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7" h="535">
                    <a:moveTo>
                      <a:pt x="1587" y="162"/>
                    </a:moveTo>
                    <a:lnTo>
                      <a:pt x="1587" y="162"/>
                    </a:lnTo>
                    <a:cubicBezTo>
                      <a:pt x="1523" y="221"/>
                      <a:pt x="1456" y="266"/>
                      <a:pt x="1389" y="299"/>
                    </a:cubicBezTo>
                    <a:cubicBezTo>
                      <a:pt x="1322" y="331"/>
                      <a:pt x="1248" y="353"/>
                      <a:pt x="1162" y="367"/>
                    </a:cubicBezTo>
                    <a:cubicBezTo>
                      <a:pt x="1127" y="373"/>
                      <a:pt x="1088" y="378"/>
                      <a:pt x="1044" y="382"/>
                    </a:cubicBezTo>
                    <a:lnTo>
                      <a:pt x="0" y="467"/>
                    </a:lnTo>
                    <a:lnTo>
                      <a:pt x="0" y="535"/>
                    </a:lnTo>
                    <a:lnTo>
                      <a:pt x="928" y="437"/>
                    </a:lnTo>
                    <a:lnTo>
                      <a:pt x="1048" y="424"/>
                    </a:lnTo>
                    <a:cubicBezTo>
                      <a:pt x="1093" y="419"/>
                      <a:pt x="1133" y="413"/>
                      <a:pt x="1169" y="406"/>
                    </a:cubicBezTo>
                    <a:cubicBezTo>
                      <a:pt x="1258" y="389"/>
                      <a:pt x="1335" y="364"/>
                      <a:pt x="1403" y="329"/>
                    </a:cubicBezTo>
                    <a:cubicBezTo>
                      <a:pt x="1473" y="294"/>
                      <a:pt x="1542" y="236"/>
                      <a:pt x="1607" y="174"/>
                    </a:cubicBezTo>
                    <a:cubicBezTo>
                      <a:pt x="1650" y="132"/>
                      <a:pt x="1692" y="78"/>
                      <a:pt x="1737" y="22"/>
                    </a:cubicBezTo>
                    <a:lnTo>
                      <a:pt x="1737" y="0"/>
                    </a:lnTo>
                    <a:cubicBezTo>
                      <a:pt x="1685" y="64"/>
                      <a:pt x="1636" y="117"/>
                      <a:pt x="1587" y="162"/>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6" name="Freeform 31"/>
              <p:cNvSpPr>
                <a:spLocks noChangeAspect="1"/>
              </p:cNvSpPr>
              <p:nvPr userDrawn="1"/>
            </p:nvSpPr>
            <p:spPr bwMode="gray">
              <a:xfrm>
                <a:off x="2449" y="387"/>
                <a:ext cx="508" cy="126"/>
              </a:xfrm>
              <a:custGeom>
                <a:avLst/>
                <a:gdLst>
                  <a:gd name="T0" fmla="*/ 0 w 1737"/>
                  <a:gd name="T1" fmla="*/ 0 h 434"/>
                  <a:gd name="T2" fmla="*/ 0 w 1737"/>
                  <a:gd name="T3" fmla="*/ 0 h 434"/>
                  <a:gd name="T4" fmla="*/ 0 w 1737"/>
                  <a:gd name="T5" fmla="*/ 0 h 434"/>
                  <a:gd name="T6" fmla="*/ 0 w 1737"/>
                  <a:gd name="T7" fmla="*/ 0 h 434"/>
                  <a:gd name="T8" fmla="*/ 0 w 1737"/>
                  <a:gd name="T9" fmla="*/ 0 h 434"/>
                  <a:gd name="T10" fmla="*/ 0 w 1737"/>
                  <a:gd name="T11" fmla="*/ 0 h 434"/>
                  <a:gd name="T12" fmla="*/ 0 w 1737"/>
                  <a:gd name="T13" fmla="*/ 0 h 434"/>
                  <a:gd name="T14" fmla="*/ 0 w 1737"/>
                  <a:gd name="T15" fmla="*/ 0 h 434"/>
                  <a:gd name="T16" fmla="*/ 0 w 1737"/>
                  <a:gd name="T17" fmla="*/ 0 h 434"/>
                  <a:gd name="T18" fmla="*/ 0 w 1737"/>
                  <a:gd name="T19" fmla="*/ 0 h 434"/>
                  <a:gd name="T20" fmla="*/ 0 w 1737"/>
                  <a:gd name="T21" fmla="*/ 0 h 434"/>
                  <a:gd name="T22" fmla="*/ 0 w 1737"/>
                  <a:gd name="T23" fmla="*/ 0 h 434"/>
                  <a:gd name="T24" fmla="*/ 0 w 1737"/>
                  <a:gd name="T25" fmla="*/ 0 h 434"/>
                  <a:gd name="T26" fmla="*/ 0 w 1737"/>
                  <a:gd name="T27" fmla="*/ 0 h 434"/>
                  <a:gd name="T28" fmla="*/ 0 w 1737"/>
                  <a:gd name="T29" fmla="*/ 0 h 434"/>
                  <a:gd name="T30" fmla="*/ 0 w 1737"/>
                  <a:gd name="T31" fmla="*/ 0 h 434"/>
                  <a:gd name="T32" fmla="*/ 0 w 1737"/>
                  <a:gd name="T33" fmla="*/ 0 h 434"/>
                  <a:gd name="T34" fmla="*/ 0 w 1737"/>
                  <a:gd name="T35" fmla="*/ 0 h 4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7"/>
                  <a:gd name="T55" fmla="*/ 0 h 434"/>
                  <a:gd name="T56" fmla="*/ 1737 w 1737"/>
                  <a:gd name="T57" fmla="*/ 434 h 4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7" h="434">
                    <a:moveTo>
                      <a:pt x="1334" y="230"/>
                    </a:moveTo>
                    <a:lnTo>
                      <a:pt x="1334" y="230"/>
                    </a:lnTo>
                    <a:cubicBezTo>
                      <a:pt x="1274" y="264"/>
                      <a:pt x="1228" y="284"/>
                      <a:pt x="1141" y="293"/>
                    </a:cubicBezTo>
                    <a:cubicBezTo>
                      <a:pt x="1089" y="298"/>
                      <a:pt x="1035" y="301"/>
                      <a:pt x="983" y="304"/>
                    </a:cubicBezTo>
                    <a:cubicBezTo>
                      <a:pt x="957" y="305"/>
                      <a:pt x="932" y="306"/>
                      <a:pt x="907" y="308"/>
                    </a:cubicBezTo>
                    <a:cubicBezTo>
                      <a:pt x="749" y="317"/>
                      <a:pt x="594" y="327"/>
                      <a:pt x="436" y="337"/>
                    </a:cubicBezTo>
                    <a:lnTo>
                      <a:pt x="0" y="366"/>
                    </a:lnTo>
                    <a:lnTo>
                      <a:pt x="0" y="434"/>
                    </a:lnTo>
                    <a:lnTo>
                      <a:pt x="441" y="394"/>
                    </a:lnTo>
                    <a:cubicBezTo>
                      <a:pt x="583" y="381"/>
                      <a:pt x="748" y="366"/>
                      <a:pt x="910" y="353"/>
                    </a:cubicBezTo>
                    <a:lnTo>
                      <a:pt x="1027" y="344"/>
                    </a:lnTo>
                    <a:cubicBezTo>
                      <a:pt x="1073" y="340"/>
                      <a:pt x="1111" y="337"/>
                      <a:pt x="1146" y="332"/>
                    </a:cubicBezTo>
                    <a:cubicBezTo>
                      <a:pt x="1235" y="321"/>
                      <a:pt x="1311" y="303"/>
                      <a:pt x="1379" y="277"/>
                    </a:cubicBezTo>
                    <a:cubicBezTo>
                      <a:pt x="1452" y="250"/>
                      <a:pt x="1520" y="208"/>
                      <a:pt x="1589" y="158"/>
                    </a:cubicBezTo>
                    <a:cubicBezTo>
                      <a:pt x="1651" y="113"/>
                      <a:pt x="1737" y="25"/>
                      <a:pt x="1737" y="24"/>
                    </a:cubicBezTo>
                    <a:lnTo>
                      <a:pt x="1737" y="0"/>
                    </a:lnTo>
                    <a:cubicBezTo>
                      <a:pt x="1681" y="55"/>
                      <a:pt x="1649" y="86"/>
                      <a:pt x="1587" y="126"/>
                    </a:cubicBezTo>
                    <a:cubicBezTo>
                      <a:pt x="1514" y="174"/>
                      <a:pt x="1389" y="200"/>
                      <a:pt x="1334" y="230"/>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7" name="Freeform 32"/>
              <p:cNvSpPr>
                <a:spLocks noChangeAspect="1"/>
              </p:cNvSpPr>
              <p:nvPr userDrawn="1"/>
            </p:nvSpPr>
            <p:spPr bwMode="gray">
              <a:xfrm>
                <a:off x="2449" y="437"/>
                <a:ext cx="508" cy="103"/>
              </a:xfrm>
              <a:custGeom>
                <a:avLst/>
                <a:gdLst>
                  <a:gd name="T0" fmla="*/ 0 w 1737"/>
                  <a:gd name="T1" fmla="*/ 0 h 353"/>
                  <a:gd name="T2" fmla="*/ 0 w 1737"/>
                  <a:gd name="T3" fmla="*/ 0 h 353"/>
                  <a:gd name="T4" fmla="*/ 0 w 1737"/>
                  <a:gd name="T5" fmla="*/ 0 h 353"/>
                  <a:gd name="T6" fmla="*/ 0 w 1737"/>
                  <a:gd name="T7" fmla="*/ 0 h 353"/>
                  <a:gd name="T8" fmla="*/ 0 w 1737"/>
                  <a:gd name="T9" fmla="*/ 0 h 353"/>
                  <a:gd name="T10" fmla="*/ 0 w 1737"/>
                  <a:gd name="T11" fmla="*/ 0 h 353"/>
                  <a:gd name="T12" fmla="*/ 0 w 1737"/>
                  <a:gd name="T13" fmla="*/ 0 h 353"/>
                  <a:gd name="T14" fmla="*/ 0 w 1737"/>
                  <a:gd name="T15" fmla="*/ 0 h 353"/>
                  <a:gd name="T16" fmla="*/ 0 w 1737"/>
                  <a:gd name="T17" fmla="*/ 0 h 353"/>
                  <a:gd name="T18" fmla="*/ 0 w 1737"/>
                  <a:gd name="T19" fmla="*/ 0 h 353"/>
                  <a:gd name="T20" fmla="*/ 0 w 1737"/>
                  <a:gd name="T21" fmla="*/ 0 h 353"/>
                  <a:gd name="T22" fmla="*/ 0 w 1737"/>
                  <a:gd name="T23" fmla="*/ 0 h 353"/>
                  <a:gd name="T24" fmla="*/ 0 w 1737"/>
                  <a:gd name="T25" fmla="*/ 0 h 353"/>
                  <a:gd name="T26" fmla="*/ 0 w 1737"/>
                  <a:gd name="T27" fmla="*/ 0 h 353"/>
                  <a:gd name="T28" fmla="*/ 0 w 1737"/>
                  <a:gd name="T29" fmla="*/ 0 h 353"/>
                  <a:gd name="T30" fmla="*/ 0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7"/>
                  <a:gd name="T49" fmla="*/ 0 h 353"/>
                  <a:gd name="T50" fmla="*/ 1737 w 1737"/>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7" h="353">
                    <a:moveTo>
                      <a:pt x="1357" y="188"/>
                    </a:moveTo>
                    <a:lnTo>
                      <a:pt x="1357" y="188"/>
                    </a:lnTo>
                    <a:cubicBezTo>
                      <a:pt x="1291" y="207"/>
                      <a:pt x="1216" y="220"/>
                      <a:pt x="1130" y="228"/>
                    </a:cubicBezTo>
                    <a:cubicBezTo>
                      <a:pt x="1095" y="231"/>
                      <a:pt x="1057" y="233"/>
                      <a:pt x="1014" y="235"/>
                    </a:cubicBezTo>
                    <a:lnTo>
                      <a:pt x="897" y="240"/>
                    </a:lnTo>
                    <a:cubicBezTo>
                      <a:pt x="607" y="253"/>
                      <a:pt x="318" y="268"/>
                      <a:pt x="0" y="285"/>
                    </a:cubicBezTo>
                    <a:lnTo>
                      <a:pt x="0" y="353"/>
                    </a:lnTo>
                    <a:cubicBezTo>
                      <a:pt x="304" y="329"/>
                      <a:pt x="602" y="306"/>
                      <a:pt x="900" y="285"/>
                    </a:cubicBezTo>
                    <a:lnTo>
                      <a:pt x="1016" y="277"/>
                    </a:lnTo>
                    <a:cubicBezTo>
                      <a:pt x="1061" y="274"/>
                      <a:pt x="1099" y="271"/>
                      <a:pt x="1134" y="267"/>
                    </a:cubicBezTo>
                    <a:cubicBezTo>
                      <a:pt x="1222" y="257"/>
                      <a:pt x="1298" y="242"/>
                      <a:pt x="1366" y="220"/>
                    </a:cubicBezTo>
                    <a:cubicBezTo>
                      <a:pt x="1441" y="197"/>
                      <a:pt x="1513" y="162"/>
                      <a:pt x="1582" y="118"/>
                    </a:cubicBezTo>
                    <a:cubicBezTo>
                      <a:pt x="1633" y="86"/>
                      <a:pt x="1684" y="48"/>
                      <a:pt x="1737" y="2"/>
                    </a:cubicBezTo>
                    <a:lnTo>
                      <a:pt x="1737" y="0"/>
                    </a:lnTo>
                    <a:cubicBezTo>
                      <a:pt x="1679" y="50"/>
                      <a:pt x="1623" y="61"/>
                      <a:pt x="1568" y="94"/>
                    </a:cubicBezTo>
                    <a:cubicBezTo>
                      <a:pt x="1500" y="135"/>
                      <a:pt x="1429" y="167"/>
                      <a:pt x="1357" y="188"/>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8" name="Freeform 33"/>
              <p:cNvSpPr>
                <a:spLocks noChangeAspect="1"/>
              </p:cNvSpPr>
              <p:nvPr userDrawn="1"/>
            </p:nvSpPr>
            <p:spPr bwMode="gray">
              <a:xfrm>
                <a:off x="2449" y="469"/>
                <a:ext cx="508" cy="97"/>
              </a:xfrm>
              <a:custGeom>
                <a:avLst/>
                <a:gdLst>
                  <a:gd name="T0" fmla="*/ 0 w 1737"/>
                  <a:gd name="T1" fmla="*/ 0 h 331"/>
                  <a:gd name="T2" fmla="*/ 0 w 1737"/>
                  <a:gd name="T3" fmla="*/ 0 h 331"/>
                  <a:gd name="T4" fmla="*/ 0 w 1737"/>
                  <a:gd name="T5" fmla="*/ 0 h 331"/>
                  <a:gd name="T6" fmla="*/ 0 w 1737"/>
                  <a:gd name="T7" fmla="*/ 0 h 331"/>
                  <a:gd name="T8" fmla="*/ 0 w 1737"/>
                  <a:gd name="T9" fmla="*/ 0 h 331"/>
                  <a:gd name="T10" fmla="*/ 0 w 1737"/>
                  <a:gd name="T11" fmla="*/ 0 h 331"/>
                  <a:gd name="T12" fmla="*/ 0 w 1737"/>
                  <a:gd name="T13" fmla="*/ 0 h 331"/>
                  <a:gd name="T14" fmla="*/ 0 w 1737"/>
                  <a:gd name="T15" fmla="*/ 0 h 331"/>
                  <a:gd name="T16" fmla="*/ 0 w 1737"/>
                  <a:gd name="T17" fmla="*/ 0 h 331"/>
                  <a:gd name="T18" fmla="*/ 0 w 1737"/>
                  <a:gd name="T19" fmla="*/ 0 h 331"/>
                  <a:gd name="T20" fmla="*/ 0 w 1737"/>
                  <a:gd name="T21" fmla="*/ 0 h 331"/>
                  <a:gd name="T22" fmla="*/ 0 w 1737"/>
                  <a:gd name="T23" fmla="*/ 0 h 331"/>
                  <a:gd name="T24" fmla="*/ 0 w 1737"/>
                  <a:gd name="T25" fmla="*/ 0 h 331"/>
                  <a:gd name="T26" fmla="*/ 0 w 1737"/>
                  <a:gd name="T27" fmla="*/ 0 h 331"/>
                  <a:gd name="T28" fmla="*/ 0 w 1737"/>
                  <a:gd name="T29" fmla="*/ 0 h 331"/>
                  <a:gd name="T30" fmla="*/ 0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7"/>
                  <a:gd name="T49" fmla="*/ 0 h 331"/>
                  <a:gd name="T50" fmla="*/ 1737 w 1737"/>
                  <a:gd name="T51" fmla="*/ 331 h 3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7" h="331">
                    <a:moveTo>
                      <a:pt x="1346" y="186"/>
                    </a:moveTo>
                    <a:lnTo>
                      <a:pt x="1346" y="186"/>
                    </a:lnTo>
                    <a:cubicBezTo>
                      <a:pt x="1279" y="201"/>
                      <a:pt x="1207" y="211"/>
                      <a:pt x="1119" y="217"/>
                    </a:cubicBezTo>
                    <a:cubicBezTo>
                      <a:pt x="1085" y="219"/>
                      <a:pt x="1049" y="221"/>
                      <a:pt x="1004" y="222"/>
                    </a:cubicBezTo>
                    <a:lnTo>
                      <a:pt x="889" y="227"/>
                    </a:lnTo>
                    <a:cubicBezTo>
                      <a:pt x="597" y="238"/>
                      <a:pt x="302" y="250"/>
                      <a:pt x="0" y="263"/>
                    </a:cubicBezTo>
                    <a:lnTo>
                      <a:pt x="0" y="331"/>
                    </a:lnTo>
                    <a:cubicBezTo>
                      <a:pt x="300" y="310"/>
                      <a:pt x="594" y="290"/>
                      <a:pt x="891" y="272"/>
                    </a:cubicBezTo>
                    <a:lnTo>
                      <a:pt x="1007" y="265"/>
                    </a:lnTo>
                    <a:cubicBezTo>
                      <a:pt x="1052" y="262"/>
                      <a:pt x="1089" y="260"/>
                      <a:pt x="1123" y="257"/>
                    </a:cubicBezTo>
                    <a:cubicBezTo>
                      <a:pt x="1212" y="248"/>
                      <a:pt x="1286" y="236"/>
                      <a:pt x="1353" y="219"/>
                    </a:cubicBezTo>
                    <a:cubicBezTo>
                      <a:pt x="1430" y="199"/>
                      <a:pt x="1504" y="171"/>
                      <a:pt x="1573" y="134"/>
                    </a:cubicBezTo>
                    <a:cubicBezTo>
                      <a:pt x="1627" y="105"/>
                      <a:pt x="1681" y="71"/>
                      <a:pt x="1737" y="29"/>
                    </a:cubicBezTo>
                    <a:lnTo>
                      <a:pt x="1737" y="0"/>
                    </a:lnTo>
                    <a:cubicBezTo>
                      <a:pt x="1677" y="44"/>
                      <a:pt x="1619" y="79"/>
                      <a:pt x="1561" y="108"/>
                    </a:cubicBezTo>
                    <a:cubicBezTo>
                      <a:pt x="1492" y="143"/>
                      <a:pt x="1420" y="169"/>
                      <a:pt x="1346" y="186"/>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9" name="Freeform 34"/>
              <p:cNvSpPr>
                <a:spLocks noChangeAspect="1"/>
              </p:cNvSpPr>
              <p:nvPr userDrawn="1"/>
            </p:nvSpPr>
            <p:spPr bwMode="gray">
              <a:xfrm>
                <a:off x="2449" y="512"/>
                <a:ext cx="508" cy="81"/>
              </a:xfrm>
              <a:custGeom>
                <a:avLst/>
                <a:gdLst>
                  <a:gd name="T0" fmla="*/ 0 w 1737"/>
                  <a:gd name="T1" fmla="*/ 0 h 274"/>
                  <a:gd name="T2" fmla="*/ 0 w 1737"/>
                  <a:gd name="T3" fmla="*/ 0 h 274"/>
                  <a:gd name="T4" fmla="*/ 0 w 1737"/>
                  <a:gd name="T5" fmla="*/ 0 h 274"/>
                  <a:gd name="T6" fmla="*/ 0 w 1737"/>
                  <a:gd name="T7" fmla="*/ 0 h 274"/>
                  <a:gd name="T8" fmla="*/ 0 w 1737"/>
                  <a:gd name="T9" fmla="*/ 0 h 274"/>
                  <a:gd name="T10" fmla="*/ 0 w 1737"/>
                  <a:gd name="T11" fmla="*/ 0 h 274"/>
                  <a:gd name="T12" fmla="*/ 0 w 1737"/>
                  <a:gd name="T13" fmla="*/ 0 h 274"/>
                  <a:gd name="T14" fmla="*/ 0 w 1737"/>
                  <a:gd name="T15" fmla="*/ 0 h 274"/>
                  <a:gd name="T16" fmla="*/ 0 w 1737"/>
                  <a:gd name="T17" fmla="*/ 0 h 274"/>
                  <a:gd name="T18" fmla="*/ 0 w 1737"/>
                  <a:gd name="T19" fmla="*/ 0 h 274"/>
                  <a:gd name="T20" fmla="*/ 0 w 1737"/>
                  <a:gd name="T21" fmla="*/ 0 h 274"/>
                  <a:gd name="T22" fmla="*/ 0 w 1737"/>
                  <a:gd name="T23" fmla="*/ 0 h 274"/>
                  <a:gd name="T24" fmla="*/ 0 w 1737"/>
                  <a:gd name="T25" fmla="*/ 0 h 274"/>
                  <a:gd name="T26" fmla="*/ 0 w 1737"/>
                  <a:gd name="T27" fmla="*/ 0 h 274"/>
                  <a:gd name="T28" fmla="*/ 0 w 1737"/>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7"/>
                  <a:gd name="T46" fmla="*/ 0 h 274"/>
                  <a:gd name="T47" fmla="*/ 1737 w 1737"/>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7" h="274">
                    <a:moveTo>
                      <a:pt x="1336" y="152"/>
                    </a:moveTo>
                    <a:lnTo>
                      <a:pt x="1336" y="152"/>
                    </a:lnTo>
                    <a:cubicBezTo>
                      <a:pt x="1269" y="164"/>
                      <a:pt x="1198" y="172"/>
                      <a:pt x="1110" y="176"/>
                    </a:cubicBezTo>
                    <a:cubicBezTo>
                      <a:pt x="1077" y="178"/>
                      <a:pt x="1042" y="179"/>
                      <a:pt x="996" y="180"/>
                    </a:cubicBezTo>
                    <a:lnTo>
                      <a:pt x="0" y="207"/>
                    </a:lnTo>
                    <a:lnTo>
                      <a:pt x="0" y="274"/>
                    </a:lnTo>
                    <a:lnTo>
                      <a:pt x="883" y="228"/>
                    </a:lnTo>
                    <a:lnTo>
                      <a:pt x="998" y="222"/>
                    </a:lnTo>
                    <a:cubicBezTo>
                      <a:pt x="1042" y="220"/>
                      <a:pt x="1079" y="218"/>
                      <a:pt x="1113" y="216"/>
                    </a:cubicBezTo>
                    <a:cubicBezTo>
                      <a:pt x="1201" y="209"/>
                      <a:pt x="1274" y="199"/>
                      <a:pt x="1342" y="185"/>
                    </a:cubicBezTo>
                    <a:cubicBezTo>
                      <a:pt x="1419" y="169"/>
                      <a:pt x="1494" y="146"/>
                      <a:pt x="1564" y="116"/>
                    </a:cubicBezTo>
                    <a:cubicBezTo>
                      <a:pt x="1621" y="92"/>
                      <a:pt x="1678" y="62"/>
                      <a:pt x="1737" y="27"/>
                    </a:cubicBezTo>
                    <a:lnTo>
                      <a:pt x="1737" y="0"/>
                    </a:lnTo>
                    <a:cubicBezTo>
                      <a:pt x="1674" y="36"/>
                      <a:pt x="1614" y="66"/>
                      <a:pt x="1554" y="89"/>
                    </a:cubicBezTo>
                    <a:cubicBezTo>
                      <a:pt x="1485" y="117"/>
                      <a:pt x="1411" y="138"/>
                      <a:pt x="1336" y="152"/>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0" name="Freeform 35"/>
              <p:cNvSpPr>
                <a:spLocks noChangeAspect="1"/>
              </p:cNvSpPr>
              <p:nvPr userDrawn="1"/>
            </p:nvSpPr>
            <p:spPr bwMode="gray">
              <a:xfrm>
                <a:off x="2449" y="552"/>
                <a:ext cx="508" cy="66"/>
              </a:xfrm>
              <a:custGeom>
                <a:avLst/>
                <a:gdLst>
                  <a:gd name="T0" fmla="*/ 0 w 1737"/>
                  <a:gd name="T1" fmla="*/ 0 h 225"/>
                  <a:gd name="T2" fmla="*/ 0 w 1737"/>
                  <a:gd name="T3" fmla="*/ 0 h 225"/>
                  <a:gd name="T4" fmla="*/ 0 w 1737"/>
                  <a:gd name="T5" fmla="*/ 0 h 225"/>
                  <a:gd name="T6" fmla="*/ 0 w 1737"/>
                  <a:gd name="T7" fmla="*/ 0 h 225"/>
                  <a:gd name="T8" fmla="*/ 0 w 1737"/>
                  <a:gd name="T9" fmla="*/ 0 h 225"/>
                  <a:gd name="T10" fmla="*/ 0 w 1737"/>
                  <a:gd name="T11" fmla="*/ 0 h 225"/>
                  <a:gd name="T12" fmla="*/ 0 w 1737"/>
                  <a:gd name="T13" fmla="*/ 0 h 225"/>
                  <a:gd name="T14" fmla="*/ 0 w 1737"/>
                  <a:gd name="T15" fmla="*/ 0 h 225"/>
                  <a:gd name="T16" fmla="*/ 0 w 1737"/>
                  <a:gd name="T17" fmla="*/ 0 h 225"/>
                  <a:gd name="T18" fmla="*/ 0 w 1737"/>
                  <a:gd name="T19" fmla="*/ 0 h 225"/>
                  <a:gd name="T20" fmla="*/ 0 w 1737"/>
                  <a:gd name="T21" fmla="*/ 0 h 225"/>
                  <a:gd name="T22" fmla="*/ 0 w 1737"/>
                  <a:gd name="T23" fmla="*/ 0 h 225"/>
                  <a:gd name="T24" fmla="*/ 0 w 1737"/>
                  <a:gd name="T25" fmla="*/ 0 h 225"/>
                  <a:gd name="T26" fmla="*/ 0 w 1737"/>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7"/>
                  <a:gd name="T43" fmla="*/ 0 h 225"/>
                  <a:gd name="T44" fmla="*/ 1737 w 1737"/>
                  <a:gd name="T45" fmla="*/ 225 h 2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7" h="225">
                    <a:moveTo>
                      <a:pt x="1328" y="121"/>
                    </a:moveTo>
                    <a:lnTo>
                      <a:pt x="1328" y="121"/>
                    </a:lnTo>
                    <a:cubicBezTo>
                      <a:pt x="1206" y="137"/>
                      <a:pt x="1080" y="139"/>
                      <a:pt x="958" y="141"/>
                    </a:cubicBezTo>
                    <a:cubicBezTo>
                      <a:pt x="930" y="141"/>
                      <a:pt x="902" y="142"/>
                      <a:pt x="875" y="142"/>
                    </a:cubicBezTo>
                    <a:lnTo>
                      <a:pt x="0" y="158"/>
                    </a:lnTo>
                    <a:lnTo>
                      <a:pt x="0" y="225"/>
                    </a:lnTo>
                    <a:lnTo>
                      <a:pt x="876" y="188"/>
                    </a:lnTo>
                    <a:cubicBezTo>
                      <a:pt x="904" y="186"/>
                      <a:pt x="932" y="185"/>
                      <a:pt x="960" y="184"/>
                    </a:cubicBezTo>
                    <a:cubicBezTo>
                      <a:pt x="1082" y="179"/>
                      <a:pt x="1209" y="174"/>
                      <a:pt x="1333" y="155"/>
                    </a:cubicBezTo>
                    <a:cubicBezTo>
                      <a:pt x="1411" y="142"/>
                      <a:pt x="1487" y="124"/>
                      <a:pt x="1557" y="100"/>
                    </a:cubicBezTo>
                    <a:cubicBezTo>
                      <a:pt x="1615" y="81"/>
                      <a:pt x="1676" y="56"/>
                      <a:pt x="1737" y="26"/>
                    </a:cubicBezTo>
                    <a:lnTo>
                      <a:pt x="1737" y="0"/>
                    </a:lnTo>
                    <a:cubicBezTo>
                      <a:pt x="1673" y="30"/>
                      <a:pt x="1609" y="55"/>
                      <a:pt x="1549" y="73"/>
                    </a:cubicBezTo>
                    <a:cubicBezTo>
                      <a:pt x="1479" y="95"/>
                      <a:pt x="1405" y="111"/>
                      <a:pt x="1328" y="121"/>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1" name="Freeform 36"/>
              <p:cNvSpPr>
                <a:spLocks noChangeAspect="1"/>
              </p:cNvSpPr>
              <p:nvPr userDrawn="1"/>
            </p:nvSpPr>
            <p:spPr bwMode="gray">
              <a:xfrm>
                <a:off x="2449" y="595"/>
                <a:ext cx="508" cy="50"/>
              </a:xfrm>
              <a:custGeom>
                <a:avLst/>
                <a:gdLst>
                  <a:gd name="T0" fmla="*/ 0 w 1737"/>
                  <a:gd name="T1" fmla="*/ 0 h 172"/>
                  <a:gd name="T2" fmla="*/ 0 w 1737"/>
                  <a:gd name="T3" fmla="*/ 0 h 172"/>
                  <a:gd name="T4" fmla="*/ 0 w 1737"/>
                  <a:gd name="T5" fmla="*/ 0 h 172"/>
                  <a:gd name="T6" fmla="*/ 0 w 1737"/>
                  <a:gd name="T7" fmla="*/ 0 h 172"/>
                  <a:gd name="T8" fmla="*/ 0 w 1737"/>
                  <a:gd name="T9" fmla="*/ 0 h 172"/>
                  <a:gd name="T10" fmla="*/ 0 w 1737"/>
                  <a:gd name="T11" fmla="*/ 0 h 172"/>
                  <a:gd name="T12" fmla="*/ 0 w 1737"/>
                  <a:gd name="T13" fmla="*/ 0 h 172"/>
                  <a:gd name="T14" fmla="*/ 0 w 1737"/>
                  <a:gd name="T15" fmla="*/ 0 h 172"/>
                  <a:gd name="T16" fmla="*/ 0 w 1737"/>
                  <a:gd name="T17" fmla="*/ 0 h 172"/>
                  <a:gd name="T18" fmla="*/ 0 w 1737"/>
                  <a:gd name="T19" fmla="*/ 0 h 172"/>
                  <a:gd name="T20" fmla="*/ 0 w 1737"/>
                  <a:gd name="T21" fmla="*/ 0 h 172"/>
                  <a:gd name="T22" fmla="*/ 0 w 1737"/>
                  <a:gd name="T23" fmla="*/ 0 h 172"/>
                  <a:gd name="T24" fmla="*/ 0 w 1737"/>
                  <a:gd name="T25" fmla="*/ 0 h 172"/>
                  <a:gd name="T26" fmla="*/ 0 w 1737"/>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7"/>
                  <a:gd name="T43" fmla="*/ 0 h 172"/>
                  <a:gd name="T44" fmla="*/ 1737 w 1737"/>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7" h="172">
                    <a:moveTo>
                      <a:pt x="1321" y="89"/>
                    </a:moveTo>
                    <a:lnTo>
                      <a:pt x="1321" y="89"/>
                    </a:lnTo>
                    <a:cubicBezTo>
                      <a:pt x="1207" y="98"/>
                      <a:pt x="1089" y="98"/>
                      <a:pt x="976" y="98"/>
                    </a:cubicBezTo>
                    <a:cubicBezTo>
                      <a:pt x="941" y="98"/>
                      <a:pt x="905" y="98"/>
                      <a:pt x="870" y="99"/>
                    </a:cubicBezTo>
                    <a:cubicBezTo>
                      <a:pt x="580" y="100"/>
                      <a:pt x="293" y="102"/>
                      <a:pt x="0" y="105"/>
                    </a:cubicBezTo>
                    <a:lnTo>
                      <a:pt x="0" y="172"/>
                    </a:lnTo>
                    <a:cubicBezTo>
                      <a:pt x="279" y="163"/>
                      <a:pt x="575" y="153"/>
                      <a:pt x="871" y="144"/>
                    </a:cubicBezTo>
                    <a:cubicBezTo>
                      <a:pt x="906" y="143"/>
                      <a:pt x="941" y="142"/>
                      <a:pt x="977" y="141"/>
                    </a:cubicBezTo>
                    <a:cubicBezTo>
                      <a:pt x="1091" y="138"/>
                      <a:pt x="1208" y="135"/>
                      <a:pt x="1324" y="123"/>
                    </a:cubicBezTo>
                    <a:cubicBezTo>
                      <a:pt x="1405" y="114"/>
                      <a:pt x="1479" y="101"/>
                      <a:pt x="1549" y="84"/>
                    </a:cubicBezTo>
                    <a:cubicBezTo>
                      <a:pt x="1611" y="69"/>
                      <a:pt x="1674" y="49"/>
                      <a:pt x="1737" y="25"/>
                    </a:cubicBezTo>
                    <a:lnTo>
                      <a:pt x="1737" y="0"/>
                    </a:lnTo>
                    <a:cubicBezTo>
                      <a:pt x="1672" y="23"/>
                      <a:pt x="1606" y="43"/>
                      <a:pt x="1543" y="56"/>
                    </a:cubicBezTo>
                    <a:cubicBezTo>
                      <a:pt x="1473" y="72"/>
                      <a:pt x="1401" y="82"/>
                      <a:pt x="1321" y="89"/>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2" name="Freeform 37"/>
              <p:cNvSpPr>
                <a:spLocks noChangeAspect="1"/>
              </p:cNvSpPr>
              <p:nvPr userDrawn="1"/>
            </p:nvSpPr>
            <p:spPr bwMode="gray">
              <a:xfrm>
                <a:off x="2449" y="636"/>
                <a:ext cx="508" cy="36"/>
              </a:xfrm>
              <a:custGeom>
                <a:avLst/>
                <a:gdLst>
                  <a:gd name="T0" fmla="*/ 0 w 1737"/>
                  <a:gd name="T1" fmla="*/ 0 h 120"/>
                  <a:gd name="T2" fmla="*/ 0 w 1737"/>
                  <a:gd name="T3" fmla="*/ 0 h 120"/>
                  <a:gd name="T4" fmla="*/ 0 w 1737"/>
                  <a:gd name="T5" fmla="*/ 0 h 120"/>
                  <a:gd name="T6" fmla="*/ 0 w 1737"/>
                  <a:gd name="T7" fmla="*/ 0 h 120"/>
                  <a:gd name="T8" fmla="*/ 0 w 1737"/>
                  <a:gd name="T9" fmla="*/ 0 h 120"/>
                  <a:gd name="T10" fmla="*/ 0 w 1737"/>
                  <a:gd name="T11" fmla="*/ 0 h 120"/>
                  <a:gd name="T12" fmla="*/ 0 w 1737"/>
                  <a:gd name="T13" fmla="*/ 0 h 120"/>
                  <a:gd name="T14" fmla="*/ 0 w 1737"/>
                  <a:gd name="T15" fmla="*/ 0 h 120"/>
                  <a:gd name="T16" fmla="*/ 0 w 1737"/>
                  <a:gd name="T17" fmla="*/ 0 h 120"/>
                  <a:gd name="T18" fmla="*/ 0 w 1737"/>
                  <a:gd name="T19" fmla="*/ 0 h 120"/>
                  <a:gd name="T20" fmla="*/ 0 w 1737"/>
                  <a:gd name="T21" fmla="*/ 0 h 120"/>
                  <a:gd name="T22" fmla="*/ 0 w 1737"/>
                  <a:gd name="T23" fmla="*/ 0 h 120"/>
                  <a:gd name="T24" fmla="*/ 0 w 1737"/>
                  <a:gd name="T25" fmla="*/ 0 h 120"/>
                  <a:gd name="T26" fmla="*/ 0 w 1737"/>
                  <a:gd name="T27" fmla="*/ 0 h 120"/>
                  <a:gd name="T28" fmla="*/ 0 w 1737"/>
                  <a:gd name="T29" fmla="*/ 0 h 120"/>
                  <a:gd name="T30" fmla="*/ 0 w 1737"/>
                  <a:gd name="T31" fmla="*/ 0 h 120"/>
                  <a:gd name="T32" fmla="*/ 0 w 1737"/>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7"/>
                  <a:gd name="T52" fmla="*/ 0 h 120"/>
                  <a:gd name="T53" fmla="*/ 1737 w 1737"/>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7" h="120">
                    <a:moveTo>
                      <a:pt x="1317" y="54"/>
                    </a:moveTo>
                    <a:lnTo>
                      <a:pt x="1317" y="54"/>
                    </a:lnTo>
                    <a:cubicBezTo>
                      <a:pt x="1269" y="56"/>
                      <a:pt x="1217" y="57"/>
                      <a:pt x="1159" y="57"/>
                    </a:cubicBezTo>
                    <a:cubicBezTo>
                      <a:pt x="1137" y="57"/>
                      <a:pt x="1114" y="57"/>
                      <a:pt x="1092" y="57"/>
                    </a:cubicBezTo>
                    <a:lnTo>
                      <a:pt x="867" y="54"/>
                    </a:lnTo>
                    <a:cubicBezTo>
                      <a:pt x="713" y="53"/>
                      <a:pt x="560" y="53"/>
                      <a:pt x="416" y="53"/>
                    </a:cubicBezTo>
                    <a:lnTo>
                      <a:pt x="0" y="53"/>
                    </a:lnTo>
                    <a:lnTo>
                      <a:pt x="0" y="120"/>
                    </a:lnTo>
                    <a:lnTo>
                      <a:pt x="417" y="109"/>
                    </a:lnTo>
                    <a:cubicBezTo>
                      <a:pt x="560" y="106"/>
                      <a:pt x="714" y="102"/>
                      <a:pt x="867" y="99"/>
                    </a:cubicBezTo>
                    <a:lnTo>
                      <a:pt x="1093" y="96"/>
                    </a:lnTo>
                    <a:cubicBezTo>
                      <a:pt x="1154" y="95"/>
                      <a:pt x="1236" y="94"/>
                      <a:pt x="1318" y="88"/>
                    </a:cubicBezTo>
                    <a:cubicBezTo>
                      <a:pt x="1399" y="83"/>
                      <a:pt x="1473" y="75"/>
                      <a:pt x="1544" y="64"/>
                    </a:cubicBezTo>
                    <a:cubicBezTo>
                      <a:pt x="1607" y="54"/>
                      <a:pt x="1672" y="40"/>
                      <a:pt x="1737" y="23"/>
                    </a:cubicBezTo>
                    <a:lnTo>
                      <a:pt x="1737" y="0"/>
                    </a:lnTo>
                    <a:cubicBezTo>
                      <a:pt x="1670" y="15"/>
                      <a:pt x="1604" y="27"/>
                      <a:pt x="1540" y="36"/>
                    </a:cubicBezTo>
                    <a:cubicBezTo>
                      <a:pt x="1469" y="45"/>
                      <a:pt x="1397" y="51"/>
                      <a:pt x="1317" y="54"/>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3" name="Freeform 38"/>
              <p:cNvSpPr>
                <a:spLocks noChangeAspect="1"/>
              </p:cNvSpPr>
              <p:nvPr userDrawn="1"/>
            </p:nvSpPr>
            <p:spPr bwMode="gray">
              <a:xfrm>
                <a:off x="2449" y="676"/>
                <a:ext cx="508" cy="21"/>
              </a:xfrm>
              <a:custGeom>
                <a:avLst/>
                <a:gdLst>
                  <a:gd name="T0" fmla="*/ 0 w 1737"/>
                  <a:gd name="T1" fmla="*/ 0 h 72"/>
                  <a:gd name="T2" fmla="*/ 0 w 1737"/>
                  <a:gd name="T3" fmla="*/ 0 h 72"/>
                  <a:gd name="T4" fmla="*/ 0 w 1737"/>
                  <a:gd name="T5" fmla="*/ 0 h 72"/>
                  <a:gd name="T6" fmla="*/ 0 w 1737"/>
                  <a:gd name="T7" fmla="*/ 0 h 72"/>
                  <a:gd name="T8" fmla="*/ 0 w 1737"/>
                  <a:gd name="T9" fmla="*/ 0 h 72"/>
                  <a:gd name="T10" fmla="*/ 0 w 1737"/>
                  <a:gd name="T11" fmla="*/ 0 h 72"/>
                  <a:gd name="T12" fmla="*/ 0 w 1737"/>
                  <a:gd name="T13" fmla="*/ 0 h 72"/>
                  <a:gd name="T14" fmla="*/ 0 w 1737"/>
                  <a:gd name="T15" fmla="*/ 0 h 72"/>
                  <a:gd name="T16" fmla="*/ 0 w 1737"/>
                  <a:gd name="T17" fmla="*/ 0 h 72"/>
                  <a:gd name="T18" fmla="*/ 0 w 1737"/>
                  <a:gd name="T19" fmla="*/ 0 h 72"/>
                  <a:gd name="T20" fmla="*/ 0 w 1737"/>
                  <a:gd name="T21" fmla="*/ 0 h 72"/>
                  <a:gd name="T22" fmla="*/ 0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7"/>
                  <a:gd name="T37" fmla="*/ 0 h 72"/>
                  <a:gd name="T38" fmla="*/ 1737 w 1737"/>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7" h="72">
                    <a:moveTo>
                      <a:pt x="1090" y="22"/>
                    </a:moveTo>
                    <a:lnTo>
                      <a:pt x="1090" y="22"/>
                    </a:lnTo>
                    <a:lnTo>
                      <a:pt x="865" y="20"/>
                    </a:lnTo>
                    <a:cubicBezTo>
                      <a:pt x="578" y="16"/>
                      <a:pt x="292" y="10"/>
                      <a:pt x="0" y="5"/>
                    </a:cubicBezTo>
                    <a:lnTo>
                      <a:pt x="0" y="72"/>
                    </a:lnTo>
                    <a:cubicBezTo>
                      <a:pt x="279" y="70"/>
                      <a:pt x="574" y="68"/>
                      <a:pt x="865" y="65"/>
                    </a:cubicBezTo>
                    <a:lnTo>
                      <a:pt x="1090" y="62"/>
                    </a:lnTo>
                    <a:cubicBezTo>
                      <a:pt x="1166" y="60"/>
                      <a:pt x="1240" y="59"/>
                      <a:pt x="1315" y="57"/>
                    </a:cubicBezTo>
                    <a:cubicBezTo>
                      <a:pt x="1469" y="52"/>
                      <a:pt x="1608" y="41"/>
                      <a:pt x="1737" y="24"/>
                    </a:cubicBezTo>
                    <a:lnTo>
                      <a:pt x="1737" y="0"/>
                    </a:lnTo>
                    <a:cubicBezTo>
                      <a:pt x="1607" y="14"/>
                      <a:pt x="1469" y="22"/>
                      <a:pt x="1314" y="23"/>
                    </a:cubicBezTo>
                    <a:cubicBezTo>
                      <a:pt x="1239" y="23"/>
                      <a:pt x="1165" y="23"/>
                      <a:pt x="1090" y="22"/>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4" name="Freeform 39"/>
              <p:cNvSpPr>
                <a:spLocks noChangeAspect="1"/>
              </p:cNvSpPr>
              <p:nvPr userDrawn="1"/>
            </p:nvSpPr>
            <p:spPr bwMode="gray">
              <a:xfrm>
                <a:off x="2449" y="704"/>
                <a:ext cx="508" cy="20"/>
              </a:xfrm>
              <a:custGeom>
                <a:avLst/>
                <a:gdLst>
                  <a:gd name="T0" fmla="*/ 0 w 1737"/>
                  <a:gd name="T1" fmla="*/ 0 h 67"/>
                  <a:gd name="T2" fmla="*/ 0 w 1737"/>
                  <a:gd name="T3" fmla="*/ 0 h 67"/>
                  <a:gd name="T4" fmla="*/ 0 w 1737"/>
                  <a:gd name="T5" fmla="*/ 0 h 67"/>
                  <a:gd name="T6" fmla="*/ 0 w 1737"/>
                  <a:gd name="T7" fmla="*/ 0 h 67"/>
                  <a:gd name="T8" fmla="*/ 0 w 1737"/>
                  <a:gd name="T9" fmla="*/ 0 h 67"/>
                  <a:gd name="T10" fmla="*/ 0 w 1737"/>
                  <a:gd name="T11" fmla="*/ 0 h 67"/>
                  <a:gd name="T12" fmla="*/ 0 60000 65536"/>
                  <a:gd name="T13" fmla="*/ 0 60000 65536"/>
                  <a:gd name="T14" fmla="*/ 0 60000 65536"/>
                  <a:gd name="T15" fmla="*/ 0 60000 65536"/>
                  <a:gd name="T16" fmla="*/ 0 60000 65536"/>
                  <a:gd name="T17" fmla="*/ 0 60000 65536"/>
                  <a:gd name="T18" fmla="*/ 0 w 1737"/>
                  <a:gd name="T19" fmla="*/ 0 h 67"/>
                  <a:gd name="T20" fmla="*/ 1737 w 173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37" h="67">
                    <a:moveTo>
                      <a:pt x="1737" y="44"/>
                    </a:moveTo>
                    <a:lnTo>
                      <a:pt x="1737" y="44"/>
                    </a:lnTo>
                    <a:lnTo>
                      <a:pt x="0" y="0"/>
                    </a:lnTo>
                    <a:lnTo>
                      <a:pt x="0" y="67"/>
                    </a:lnTo>
                    <a:lnTo>
                      <a:pt x="1737" y="67"/>
                    </a:lnTo>
                    <a:lnTo>
                      <a:pt x="1737" y="44"/>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5" name="Freeform 40"/>
              <p:cNvSpPr>
                <a:spLocks noChangeAspect="1"/>
              </p:cNvSpPr>
              <p:nvPr userDrawn="1"/>
            </p:nvSpPr>
            <p:spPr bwMode="gray">
              <a:xfrm>
                <a:off x="2449" y="346"/>
                <a:ext cx="508" cy="141"/>
              </a:xfrm>
              <a:custGeom>
                <a:avLst/>
                <a:gdLst>
                  <a:gd name="T0" fmla="*/ 0 w 1737"/>
                  <a:gd name="T1" fmla="*/ 0 h 483"/>
                  <a:gd name="T2" fmla="*/ 0 w 1737"/>
                  <a:gd name="T3" fmla="*/ 0 h 483"/>
                  <a:gd name="T4" fmla="*/ 0 w 1737"/>
                  <a:gd name="T5" fmla="*/ 0 h 483"/>
                  <a:gd name="T6" fmla="*/ 0 w 1737"/>
                  <a:gd name="T7" fmla="*/ 0 h 483"/>
                  <a:gd name="T8" fmla="*/ 0 w 1737"/>
                  <a:gd name="T9" fmla="*/ 0 h 483"/>
                  <a:gd name="T10" fmla="*/ 0 w 1737"/>
                  <a:gd name="T11" fmla="*/ 0 h 483"/>
                  <a:gd name="T12" fmla="*/ 0 w 1737"/>
                  <a:gd name="T13" fmla="*/ 0 h 483"/>
                  <a:gd name="T14" fmla="*/ 0 w 1737"/>
                  <a:gd name="T15" fmla="*/ 0 h 483"/>
                  <a:gd name="T16" fmla="*/ 0 w 1737"/>
                  <a:gd name="T17" fmla="*/ 0 h 483"/>
                  <a:gd name="T18" fmla="*/ 0 w 1737"/>
                  <a:gd name="T19" fmla="*/ 0 h 483"/>
                  <a:gd name="T20" fmla="*/ 0 w 1737"/>
                  <a:gd name="T21" fmla="*/ 0 h 483"/>
                  <a:gd name="T22" fmla="*/ 0 w 1737"/>
                  <a:gd name="T23" fmla="*/ 0 h 483"/>
                  <a:gd name="T24" fmla="*/ 0 w 1737"/>
                  <a:gd name="T25" fmla="*/ 0 h 483"/>
                  <a:gd name="T26" fmla="*/ 0 w 1737"/>
                  <a:gd name="T27" fmla="*/ 0 h 483"/>
                  <a:gd name="T28" fmla="*/ 0 w 1737"/>
                  <a:gd name="T29" fmla="*/ 0 h 483"/>
                  <a:gd name="T30" fmla="*/ 0 w 1737"/>
                  <a:gd name="T31" fmla="*/ 0 h 4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7"/>
                  <a:gd name="T49" fmla="*/ 0 h 483"/>
                  <a:gd name="T50" fmla="*/ 1737 w 1737"/>
                  <a:gd name="T51" fmla="*/ 483 h 4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7" h="483">
                    <a:moveTo>
                      <a:pt x="1581" y="148"/>
                    </a:moveTo>
                    <a:lnTo>
                      <a:pt x="1581" y="148"/>
                    </a:lnTo>
                    <a:cubicBezTo>
                      <a:pt x="1515" y="201"/>
                      <a:pt x="1464" y="239"/>
                      <a:pt x="1383" y="271"/>
                    </a:cubicBezTo>
                    <a:cubicBezTo>
                      <a:pt x="1313" y="299"/>
                      <a:pt x="1237" y="310"/>
                      <a:pt x="1151" y="322"/>
                    </a:cubicBezTo>
                    <a:cubicBezTo>
                      <a:pt x="1095" y="329"/>
                      <a:pt x="1037" y="341"/>
                      <a:pt x="982" y="345"/>
                    </a:cubicBezTo>
                    <a:cubicBezTo>
                      <a:pt x="959" y="346"/>
                      <a:pt x="936" y="348"/>
                      <a:pt x="913" y="349"/>
                    </a:cubicBezTo>
                    <a:lnTo>
                      <a:pt x="0" y="416"/>
                    </a:lnTo>
                    <a:lnTo>
                      <a:pt x="0" y="483"/>
                    </a:lnTo>
                    <a:lnTo>
                      <a:pt x="917" y="395"/>
                    </a:lnTo>
                    <a:lnTo>
                      <a:pt x="1036" y="384"/>
                    </a:lnTo>
                    <a:cubicBezTo>
                      <a:pt x="1080" y="379"/>
                      <a:pt x="1119" y="375"/>
                      <a:pt x="1156" y="369"/>
                    </a:cubicBezTo>
                    <a:cubicBezTo>
                      <a:pt x="1244" y="354"/>
                      <a:pt x="1321" y="333"/>
                      <a:pt x="1390" y="302"/>
                    </a:cubicBezTo>
                    <a:cubicBezTo>
                      <a:pt x="1461" y="271"/>
                      <a:pt x="1533" y="219"/>
                      <a:pt x="1600" y="163"/>
                    </a:cubicBezTo>
                    <a:cubicBezTo>
                      <a:pt x="1646" y="125"/>
                      <a:pt x="1689" y="77"/>
                      <a:pt x="1737" y="25"/>
                    </a:cubicBezTo>
                    <a:lnTo>
                      <a:pt x="1737" y="0"/>
                    </a:lnTo>
                    <a:cubicBezTo>
                      <a:pt x="1679" y="60"/>
                      <a:pt x="1632" y="107"/>
                      <a:pt x="1581" y="148"/>
                    </a:cubicBez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6" name="Freeform 59"/>
              <p:cNvSpPr>
                <a:spLocks noChangeAspect="1"/>
              </p:cNvSpPr>
              <p:nvPr userDrawn="1"/>
            </p:nvSpPr>
            <p:spPr bwMode="gray">
              <a:xfrm>
                <a:off x="3169" y="221"/>
                <a:ext cx="313" cy="257"/>
              </a:xfrm>
              <a:custGeom>
                <a:avLst/>
                <a:gdLst>
                  <a:gd name="T0" fmla="*/ 0 w 1072"/>
                  <a:gd name="T1" fmla="*/ 0 h 884"/>
                  <a:gd name="T2" fmla="*/ 0 w 1072"/>
                  <a:gd name="T3" fmla="*/ 0 h 884"/>
                  <a:gd name="T4" fmla="*/ 0 w 1072"/>
                  <a:gd name="T5" fmla="*/ 0 h 884"/>
                  <a:gd name="T6" fmla="*/ 0 w 1072"/>
                  <a:gd name="T7" fmla="*/ 0 h 884"/>
                  <a:gd name="T8" fmla="*/ 0 w 1072"/>
                  <a:gd name="T9" fmla="*/ 0 h 884"/>
                  <a:gd name="T10" fmla="*/ 0 w 1072"/>
                  <a:gd name="T11" fmla="*/ 0 h 884"/>
                  <a:gd name="T12" fmla="*/ 0 w 1072"/>
                  <a:gd name="T13" fmla="*/ 0 h 884"/>
                  <a:gd name="T14" fmla="*/ 0 w 1072"/>
                  <a:gd name="T15" fmla="*/ 0 h 884"/>
                  <a:gd name="T16" fmla="*/ 0 w 1072"/>
                  <a:gd name="T17" fmla="*/ 0 h 884"/>
                  <a:gd name="T18" fmla="*/ 0 w 1072"/>
                  <a:gd name="T19" fmla="*/ 0 h 8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884"/>
                  <a:gd name="T32" fmla="*/ 1072 w 1072"/>
                  <a:gd name="T33" fmla="*/ 884 h 8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884">
                    <a:moveTo>
                      <a:pt x="0" y="0"/>
                    </a:moveTo>
                    <a:lnTo>
                      <a:pt x="0" y="0"/>
                    </a:lnTo>
                    <a:cubicBezTo>
                      <a:pt x="0" y="0"/>
                      <a:pt x="317" y="493"/>
                      <a:pt x="375" y="584"/>
                    </a:cubicBezTo>
                    <a:cubicBezTo>
                      <a:pt x="433" y="674"/>
                      <a:pt x="500" y="746"/>
                      <a:pt x="735" y="795"/>
                    </a:cubicBezTo>
                    <a:cubicBezTo>
                      <a:pt x="970" y="843"/>
                      <a:pt x="1072" y="866"/>
                      <a:pt x="1072" y="866"/>
                    </a:cubicBezTo>
                    <a:lnTo>
                      <a:pt x="1072" y="884"/>
                    </a:lnTo>
                    <a:cubicBezTo>
                      <a:pt x="1072" y="884"/>
                      <a:pt x="923" y="853"/>
                      <a:pt x="731" y="811"/>
                    </a:cubicBezTo>
                    <a:cubicBezTo>
                      <a:pt x="538" y="769"/>
                      <a:pt x="460" y="755"/>
                      <a:pt x="372" y="636"/>
                    </a:cubicBezTo>
                    <a:cubicBezTo>
                      <a:pt x="299" y="537"/>
                      <a:pt x="0" y="115"/>
                      <a:pt x="0" y="115"/>
                    </a:cubicBez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7" name="Freeform 60"/>
              <p:cNvSpPr>
                <a:spLocks noChangeAspect="1"/>
              </p:cNvSpPr>
              <p:nvPr userDrawn="1"/>
            </p:nvSpPr>
            <p:spPr bwMode="gray">
              <a:xfrm>
                <a:off x="3169" y="261"/>
                <a:ext cx="313" cy="237"/>
              </a:xfrm>
              <a:custGeom>
                <a:avLst/>
                <a:gdLst>
                  <a:gd name="T0" fmla="*/ 0 w 1074"/>
                  <a:gd name="T1" fmla="*/ 0 h 813"/>
                  <a:gd name="T2" fmla="*/ 0 w 1074"/>
                  <a:gd name="T3" fmla="*/ 0 h 813"/>
                  <a:gd name="T4" fmla="*/ 0 w 1074"/>
                  <a:gd name="T5" fmla="*/ 0 h 813"/>
                  <a:gd name="T6" fmla="*/ 0 w 1074"/>
                  <a:gd name="T7" fmla="*/ 0 h 813"/>
                  <a:gd name="T8" fmla="*/ 0 w 1074"/>
                  <a:gd name="T9" fmla="*/ 0 h 813"/>
                  <a:gd name="T10" fmla="*/ 0 w 1074"/>
                  <a:gd name="T11" fmla="*/ 0 h 813"/>
                  <a:gd name="T12" fmla="*/ 0 w 1074"/>
                  <a:gd name="T13" fmla="*/ 0 h 813"/>
                  <a:gd name="T14" fmla="*/ 0 w 1074"/>
                  <a:gd name="T15" fmla="*/ 0 h 813"/>
                  <a:gd name="T16" fmla="*/ 0 w 1074"/>
                  <a:gd name="T17" fmla="*/ 0 h 813"/>
                  <a:gd name="T18" fmla="*/ 0 w 1074"/>
                  <a:gd name="T19" fmla="*/ 0 h 8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
                  <a:gd name="T31" fmla="*/ 0 h 813"/>
                  <a:gd name="T32" fmla="*/ 1074 w 1074"/>
                  <a:gd name="T33" fmla="*/ 813 h 8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 h="813">
                    <a:moveTo>
                      <a:pt x="1" y="0"/>
                    </a:moveTo>
                    <a:lnTo>
                      <a:pt x="1" y="0"/>
                    </a:lnTo>
                    <a:cubicBezTo>
                      <a:pt x="1" y="0"/>
                      <a:pt x="329" y="469"/>
                      <a:pt x="372" y="526"/>
                    </a:cubicBezTo>
                    <a:cubicBezTo>
                      <a:pt x="416" y="584"/>
                      <a:pt x="475" y="676"/>
                      <a:pt x="734" y="731"/>
                    </a:cubicBezTo>
                    <a:cubicBezTo>
                      <a:pt x="801" y="745"/>
                      <a:pt x="1074" y="799"/>
                      <a:pt x="1074" y="799"/>
                    </a:cubicBezTo>
                    <a:lnTo>
                      <a:pt x="1074" y="813"/>
                    </a:lnTo>
                    <a:cubicBezTo>
                      <a:pt x="1074" y="813"/>
                      <a:pt x="867" y="774"/>
                      <a:pt x="734" y="746"/>
                    </a:cubicBezTo>
                    <a:cubicBezTo>
                      <a:pt x="601" y="718"/>
                      <a:pt x="462" y="693"/>
                      <a:pt x="373" y="581"/>
                    </a:cubicBezTo>
                    <a:cubicBezTo>
                      <a:pt x="293" y="479"/>
                      <a:pt x="0" y="105"/>
                      <a:pt x="0" y="105"/>
                    </a:cubicBezTo>
                    <a:lnTo>
                      <a:pt x="1"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8" name="Freeform 61"/>
              <p:cNvSpPr>
                <a:spLocks noChangeAspect="1"/>
              </p:cNvSpPr>
              <p:nvPr userDrawn="1"/>
            </p:nvSpPr>
            <p:spPr bwMode="gray">
              <a:xfrm>
                <a:off x="3169" y="302"/>
                <a:ext cx="313" cy="217"/>
              </a:xfrm>
              <a:custGeom>
                <a:avLst/>
                <a:gdLst>
                  <a:gd name="T0" fmla="*/ 0 w 1073"/>
                  <a:gd name="T1" fmla="*/ 0 h 742"/>
                  <a:gd name="T2" fmla="*/ 0 w 1073"/>
                  <a:gd name="T3" fmla="*/ 0 h 742"/>
                  <a:gd name="T4" fmla="*/ 0 w 1073"/>
                  <a:gd name="T5" fmla="*/ 0 h 742"/>
                  <a:gd name="T6" fmla="*/ 0 w 1073"/>
                  <a:gd name="T7" fmla="*/ 0 h 742"/>
                  <a:gd name="T8" fmla="*/ 0 w 1073"/>
                  <a:gd name="T9" fmla="*/ 0 h 742"/>
                  <a:gd name="T10" fmla="*/ 0 w 1073"/>
                  <a:gd name="T11" fmla="*/ 0 h 742"/>
                  <a:gd name="T12" fmla="*/ 0 w 1073"/>
                  <a:gd name="T13" fmla="*/ 0 h 742"/>
                  <a:gd name="T14" fmla="*/ 0 w 1073"/>
                  <a:gd name="T15" fmla="*/ 0 h 742"/>
                  <a:gd name="T16" fmla="*/ 0 w 1073"/>
                  <a:gd name="T17" fmla="*/ 0 h 742"/>
                  <a:gd name="T18" fmla="*/ 0 w 1073"/>
                  <a:gd name="T19" fmla="*/ 0 h 7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3"/>
                  <a:gd name="T31" fmla="*/ 0 h 742"/>
                  <a:gd name="T32" fmla="*/ 1073 w 1073"/>
                  <a:gd name="T33" fmla="*/ 742 h 7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3" h="742">
                    <a:moveTo>
                      <a:pt x="1" y="0"/>
                    </a:moveTo>
                    <a:lnTo>
                      <a:pt x="1" y="0"/>
                    </a:lnTo>
                    <a:cubicBezTo>
                      <a:pt x="1" y="0"/>
                      <a:pt x="310" y="398"/>
                      <a:pt x="372" y="478"/>
                    </a:cubicBezTo>
                    <a:cubicBezTo>
                      <a:pt x="435" y="558"/>
                      <a:pt x="521" y="623"/>
                      <a:pt x="734" y="664"/>
                    </a:cubicBezTo>
                    <a:cubicBezTo>
                      <a:pt x="857" y="688"/>
                      <a:pt x="1073" y="727"/>
                      <a:pt x="1073" y="727"/>
                    </a:cubicBezTo>
                    <a:lnTo>
                      <a:pt x="1073" y="742"/>
                    </a:lnTo>
                    <a:cubicBezTo>
                      <a:pt x="1073" y="742"/>
                      <a:pt x="884" y="707"/>
                      <a:pt x="734" y="680"/>
                    </a:cubicBezTo>
                    <a:cubicBezTo>
                      <a:pt x="584" y="653"/>
                      <a:pt x="461" y="627"/>
                      <a:pt x="372" y="528"/>
                    </a:cubicBezTo>
                    <a:cubicBezTo>
                      <a:pt x="295" y="441"/>
                      <a:pt x="0" y="99"/>
                      <a:pt x="0" y="99"/>
                    </a:cubicBezTo>
                    <a:lnTo>
                      <a:pt x="1"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59" name="Freeform 62"/>
              <p:cNvSpPr>
                <a:spLocks noChangeAspect="1"/>
              </p:cNvSpPr>
              <p:nvPr userDrawn="1"/>
            </p:nvSpPr>
            <p:spPr bwMode="gray">
              <a:xfrm>
                <a:off x="3169" y="343"/>
                <a:ext cx="313" cy="198"/>
              </a:xfrm>
              <a:custGeom>
                <a:avLst/>
                <a:gdLst>
                  <a:gd name="T0" fmla="*/ 0 w 1073"/>
                  <a:gd name="T1" fmla="*/ 0 h 679"/>
                  <a:gd name="T2" fmla="*/ 0 w 1073"/>
                  <a:gd name="T3" fmla="*/ 0 h 679"/>
                  <a:gd name="T4" fmla="*/ 0 w 1073"/>
                  <a:gd name="T5" fmla="*/ 0 h 679"/>
                  <a:gd name="T6" fmla="*/ 0 w 1073"/>
                  <a:gd name="T7" fmla="*/ 0 h 679"/>
                  <a:gd name="T8" fmla="*/ 0 w 1073"/>
                  <a:gd name="T9" fmla="*/ 0 h 679"/>
                  <a:gd name="T10" fmla="*/ 0 w 1073"/>
                  <a:gd name="T11" fmla="*/ 0 h 679"/>
                  <a:gd name="T12" fmla="*/ 0 w 1073"/>
                  <a:gd name="T13" fmla="*/ 0 h 679"/>
                  <a:gd name="T14" fmla="*/ 0 w 1073"/>
                  <a:gd name="T15" fmla="*/ 0 h 679"/>
                  <a:gd name="T16" fmla="*/ 0 w 1073"/>
                  <a:gd name="T17" fmla="*/ 0 h 679"/>
                  <a:gd name="T18" fmla="*/ 0 w 1073"/>
                  <a:gd name="T19" fmla="*/ 0 h 6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3"/>
                  <a:gd name="T31" fmla="*/ 0 h 679"/>
                  <a:gd name="T32" fmla="*/ 1073 w 1073"/>
                  <a:gd name="T33" fmla="*/ 679 h 6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3" h="679">
                    <a:moveTo>
                      <a:pt x="0" y="0"/>
                    </a:moveTo>
                    <a:lnTo>
                      <a:pt x="0" y="0"/>
                    </a:lnTo>
                    <a:cubicBezTo>
                      <a:pt x="0" y="0"/>
                      <a:pt x="313" y="362"/>
                      <a:pt x="373" y="426"/>
                    </a:cubicBezTo>
                    <a:cubicBezTo>
                      <a:pt x="467" y="526"/>
                      <a:pt x="512" y="561"/>
                      <a:pt x="734" y="603"/>
                    </a:cubicBezTo>
                    <a:cubicBezTo>
                      <a:pt x="823" y="620"/>
                      <a:pt x="1073" y="663"/>
                      <a:pt x="1073" y="663"/>
                    </a:cubicBezTo>
                    <a:lnTo>
                      <a:pt x="1073" y="679"/>
                    </a:lnTo>
                    <a:cubicBezTo>
                      <a:pt x="1073" y="679"/>
                      <a:pt x="866" y="642"/>
                      <a:pt x="734" y="619"/>
                    </a:cubicBezTo>
                    <a:cubicBezTo>
                      <a:pt x="602" y="596"/>
                      <a:pt x="491" y="587"/>
                      <a:pt x="372" y="473"/>
                    </a:cubicBezTo>
                    <a:cubicBezTo>
                      <a:pt x="282" y="387"/>
                      <a:pt x="1" y="94"/>
                      <a:pt x="1" y="94"/>
                    </a:cubicBez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0" name="Freeform 63"/>
              <p:cNvSpPr>
                <a:spLocks noChangeAspect="1"/>
              </p:cNvSpPr>
              <p:nvPr userDrawn="1"/>
            </p:nvSpPr>
            <p:spPr bwMode="gray">
              <a:xfrm>
                <a:off x="3169" y="384"/>
                <a:ext cx="313" cy="177"/>
              </a:xfrm>
              <a:custGeom>
                <a:avLst/>
                <a:gdLst>
                  <a:gd name="T0" fmla="*/ 0 w 1072"/>
                  <a:gd name="T1" fmla="*/ 0 h 605"/>
                  <a:gd name="T2" fmla="*/ 0 w 1072"/>
                  <a:gd name="T3" fmla="*/ 0 h 605"/>
                  <a:gd name="T4" fmla="*/ 0 w 1072"/>
                  <a:gd name="T5" fmla="*/ 0 h 605"/>
                  <a:gd name="T6" fmla="*/ 0 w 1072"/>
                  <a:gd name="T7" fmla="*/ 0 h 605"/>
                  <a:gd name="T8" fmla="*/ 0 w 1072"/>
                  <a:gd name="T9" fmla="*/ 0 h 605"/>
                  <a:gd name="T10" fmla="*/ 0 w 1072"/>
                  <a:gd name="T11" fmla="*/ 0 h 605"/>
                  <a:gd name="T12" fmla="*/ 0 w 1072"/>
                  <a:gd name="T13" fmla="*/ 0 h 605"/>
                  <a:gd name="T14" fmla="*/ 0 w 1072"/>
                  <a:gd name="T15" fmla="*/ 0 h 605"/>
                  <a:gd name="T16" fmla="*/ 0 w 1072"/>
                  <a:gd name="T17" fmla="*/ 0 h 605"/>
                  <a:gd name="T18" fmla="*/ 0 w 1072"/>
                  <a:gd name="T19" fmla="*/ 0 h 6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605"/>
                  <a:gd name="T32" fmla="*/ 1072 w 1072"/>
                  <a:gd name="T33" fmla="*/ 605 h 6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605">
                    <a:moveTo>
                      <a:pt x="0" y="0"/>
                    </a:moveTo>
                    <a:lnTo>
                      <a:pt x="0" y="0"/>
                    </a:lnTo>
                    <a:cubicBezTo>
                      <a:pt x="0" y="0"/>
                      <a:pt x="289" y="296"/>
                      <a:pt x="372" y="381"/>
                    </a:cubicBezTo>
                    <a:cubicBezTo>
                      <a:pt x="461" y="471"/>
                      <a:pt x="575" y="505"/>
                      <a:pt x="732" y="532"/>
                    </a:cubicBezTo>
                    <a:cubicBezTo>
                      <a:pt x="882" y="558"/>
                      <a:pt x="1072" y="589"/>
                      <a:pt x="1072" y="589"/>
                    </a:cubicBezTo>
                    <a:lnTo>
                      <a:pt x="1072" y="605"/>
                    </a:lnTo>
                    <a:cubicBezTo>
                      <a:pt x="1072" y="605"/>
                      <a:pt x="894" y="577"/>
                      <a:pt x="732" y="550"/>
                    </a:cubicBezTo>
                    <a:cubicBezTo>
                      <a:pt x="573" y="523"/>
                      <a:pt x="462" y="508"/>
                      <a:pt x="371" y="427"/>
                    </a:cubicBezTo>
                    <a:cubicBezTo>
                      <a:pt x="290" y="353"/>
                      <a:pt x="0" y="87"/>
                      <a:pt x="0" y="87"/>
                    </a:cubicBez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1" name="Freeform 64"/>
              <p:cNvSpPr>
                <a:spLocks noChangeAspect="1"/>
              </p:cNvSpPr>
              <p:nvPr userDrawn="1"/>
            </p:nvSpPr>
            <p:spPr bwMode="gray">
              <a:xfrm>
                <a:off x="3169" y="424"/>
                <a:ext cx="313" cy="158"/>
              </a:xfrm>
              <a:custGeom>
                <a:avLst/>
                <a:gdLst>
                  <a:gd name="T0" fmla="*/ 0 w 1072"/>
                  <a:gd name="T1" fmla="*/ 0 h 545"/>
                  <a:gd name="T2" fmla="*/ 0 w 1072"/>
                  <a:gd name="T3" fmla="*/ 0 h 545"/>
                  <a:gd name="T4" fmla="*/ 0 w 1072"/>
                  <a:gd name="T5" fmla="*/ 0 h 545"/>
                  <a:gd name="T6" fmla="*/ 0 w 1072"/>
                  <a:gd name="T7" fmla="*/ 0 h 545"/>
                  <a:gd name="T8" fmla="*/ 0 w 1072"/>
                  <a:gd name="T9" fmla="*/ 0 h 545"/>
                  <a:gd name="T10" fmla="*/ 0 w 1072"/>
                  <a:gd name="T11" fmla="*/ 0 h 545"/>
                  <a:gd name="T12" fmla="*/ 0 w 1072"/>
                  <a:gd name="T13" fmla="*/ 0 h 545"/>
                  <a:gd name="T14" fmla="*/ 0 w 1072"/>
                  <a:gd name="T15" fmla="*/ 0 h 545"/>
                  <a:gd name="T16" fmla="*/ 0 w 1072"/>
                  <a:gd name="T17" fmla="*/ 0 h 545"/>
                  <a:gd name="T18" fmla="*/ 0 w 1072"/>
                  <a:gd name="T19" fmla="*/ 0 h 5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545"/>
                  <a:gd name="T32" fmla="*/ 1072 w 1072"/>
                  <a:gd name="T33" fmla="*/ 545 h 5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545">
                    <a:moveTo>
                      <a:pt x="0" y="0"/>
                    </a:moveTo>
                    <a:lnTo>
                      <a:pt x="0" y="0"/>
                    </a:lnTo>
                    <a:cubicBezTo>
                      <a:pt x="0" y="0"/>
                      <a:pt x="274" y="249"/>
                      <a:pt x="372" y="334"/>
                    </a:cubicBezTo>
                    <a:cubicBezTo>
                      <a:pt x="462" y="413"/>
                      <a:pt x="535" y="437"/>
                      <a:pt x="733" y="471"/>
                    </a:cubicBezTo>
                    <a:cubicBezTo>
                      <a:pt x="931" y="506"/>
                      <a:pt x="1072" y="527"/>
                      <a:pt x="1072" y="527"/>
                    </a:cubicBezTo>
                    <a:lnTo>
                      <a:pt x="1072" y="545"/>
                    </a:lnTo>
                    <a:cubicBezTo>
                      <a:pt x="1072" y="545"/>
                      <a:pt x="893" y="516"/>
                      <a:pt x="732" y="491"/>
                    </a:cubicBezTo>
                    <a:cubicBezTo>
                      <a:pt x="571" y="466"/>
                      <a:pt x="469" y="456"/>
                      <a:pt x="372" y="380"/>
                    </a:cubicBezTo>
                    <a:cubicBezTo>
                      <a:pt x="261" y="292"/>
                      <a:pt x="0" y="81"/>
                      <a:pt x="0" y="81"/>
                    </a:cubicBez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2" name="Freeform 65"/>
              <p:cNvSpPr>
                <a:spLocks noChangeAspect="1"/>
              </p:cNvSpPr>
              <p:nvPr userDrawn="1"/>
            </p:nvSpPr>
            <p:spPr bwMode="gray">
              <a:xfrm>
                <a:off x="3169" y="465"/>
                <a:ext cx="313" cy="140"/>
              </a:xfrm>
              <a:custGeom>
                <a:avLst/>
                <a:gdLst>
                  <a:gd name="T0" fmla="*/ 0 w 1072"/>
                  <a:gd name="T1" fmla="*/ 0 h 476"/>
                  <a:gd name="T2" fmla="*/ 0 w 1072"/>
                  <a:gd name="T3" fmla="*/ 0 h 476"/>
                  <a:gd name="T4" fmla="*/ 0 w 1072"/>
                  <a:gd name="T5" fmla="*/ 0 h 476"/>
                  <a:gd name="T6" fmla="*/ 0 w 1072"/>
                  <a:gd name="T7" fmla="*/ 0 h 476"/>
                  <a:gd name="T8" fmla="*/ 0 w 1072"/>
                  <a:gd name="T9" fmla="*/ 0 h 476"/>
                  <a:gd name="T10" fmla="*/ 0 w 1072"/>
                  <a:gd name="T11" fmla="*/ 0 h 476"/>
                  <a:gd name="T12" fmla="*/ 0 w 1072"/>
                  <a:gd name="T13" fmla="*/ 0 h 476"/>
                  <a:gd name="T14" fmla="*/ 0 w 1072"/>
                  <a:gd name="T15" fmla="*/ 0 h 476"/>
                  <a:gd name="T16" fmla="*/ 0 w 1072"/>
                  <a:gd name="T17" fmla="*/ 0 h 476"/>
                  <a:gd name="T18" fmla="*/ 0 w 1072"/>
                  <a:gd name="T19" fmla="*/ 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476"/>
                  <a:gd name="T32" fmla="*/ 1072 w 1072"/>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476">
                    <a:moveTo>
                      <a:pt x="0" y="0"/>
                    </a:moveTo>
                    <a:lnTo>
                      <a:pt x="0" y="0"/>
                    </a:lnTo>
                    <a:cubicBezTo>
                      <a:pt x="0" y="0"/>
                      <a:pt x="314" y="243"/>
                      <a:pt x="372" y="286"/>
                    </a:cubicBezTo>
                    <a:cubicBezTo>
                      <a:pt x="431" y="328"/>
                      <a:pt x="509" y="378"/>
                      <a:pt x="734" y="410"/>
                    </a:cubicBezTo>
                    <a:cubicBezTo>
                      <a:pt x="957" y="442"/>
                      <a:pt x="1072" y="457"/>
                      <a:pt x="1072" y="457"/>
                    </a:cubicBezTo>
                    <a:lnTo>
                      <a:pt x="1072" y="476"/>
                    </a:lnTo>
                    <a:cubicBezTo>
                      <a:pt x="1072" y="476"/>
                      <a:pt x="869" y="447"/>
                      <a:pt x="734" y="430"/>
                    </a:cubicBezTo>
                    <a:cubicBezTo>
                      <a:pt x="599" y="414"/>
                      <a:pt x="495" y="407"/>
                      <a:pt x="373" y="328"/>
                    </a:cubicBezTo>
                    <a:cubicBezTo>
                      <a:pt x="255" y="251"/>
                      <a:pt x="1" y="76"/>
                      <a:pt x="1" y="76"/>
                    </a:cubicBez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3" name="Freeform 66"/>
              <p:cNvSpPr>
                <a:spLocks noChangeAspect="1"/>
              </p:cNvSpPr>
              <p:nvPr userDrawn="1"/>
            </p:nvSpPr>
            <p:spPr bwMode="gray">
              <a:xfrm>
                <a:off x="3169" y="505"/>
                <a:ext cx="313" cy="120"/>
              </a:xfrm>
              <a:custGeom>
                <a:avLst/>
                <a:gdLst>
                  <a:gd name="T0" fmla="*/ 0 w 1072"/>
                  <a:gd name="T1" fmla="*/ 0 h 410"/>
                  <a:gd name="T2" fmla="*/ 0 w 1072"/>
                  <a:gd name="T3" fmla="*/ 0 h 410"/>
                  <a:gd name="T4" fmla="*/ 0 w 1072"/>
                  <a:gd name="T5" fmla="*/ 0 h 410"/>
                  <a:gd name="T6" fmla="*/ 0 w 1072"/>
                  <a:gd name="T7" fmla="*/ 0 h 410"/>
                  <a:gd name="T8" fmla="*/ 0 w 1072"/>
                  <a:gd name="T9" fmla="*/ 0 h 410"/>
                  <a:gd name="T10" fmla="*/ 0 w 1072"/>
                  <a:gd name="T11" fmla="*/ 0 h 410"/>
                  <a:gd name="T12" fmla="*/ 0 w 1072"/>
                  <a:gd name="T13" fmla="*/ 0 h 410"/>
                  <a:gd name="T14" fmla="*/ 0 w 1072"/>
                  <a:gd name="T15" fmla="*/ 0 h 410"/>
                  <a:gd name="T16" fmla="*/ 0 w 1072"/>
                  <a:gd name="T17" fmla="*/ 0 h 410"/>
                  <a:gd name="T18" fmla="*/ 0 w 1072"/>
                  <a:gd name="T19" fmla="*/ 0 h 4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410"/>
                  <a:gd name="T32" fmla="*/ 1072 w 1072"/>
                  <a:gd name="T33" fmla="*/ 410 h 4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410">
                    <a:moveTo>
                      <a:pt x="0" y="0"/>
                    </a:moveTo>
                    <a:lnTo>
                      <a:pt x="0" y="0"/>
                    </a:lnTo>
                    <a:cubicBezTo>
                      <a:pt x="0" y="0"/>
                      <a:pt x="315" y="204"/>
                      <a:pt x="374" y="237"/>
                    </a:cubicBezTo>
                    <a:cubicBezTo>
                      <a:pt x="434" y="269"/>
                      <a:pt x="504" y="322"/>
                      <a:pt x="734" y="351"/>
                    </a:cubicBezTo>
                    <a:cubicBezTo>
                      <a:pt x="964" y="380"/>
                      <a:pt x="1072" y="393"/>
                      <a:pt x="1072" y="393"/>
                    </a:cubicBezTo>
                    <a:lnTo>
                      <a:pt x="1072" y="410"/>
                    </a:lnTo>
                    <a:cubicBezTo>
                      <a:pt x="1072" y="410"/>
                      <a:pt x="882" y="390"/>
                      <a:pt x="733" y="374"/>
                    </a:cubicBezTo>
                    <a:cubicBezTo>
                      <a:pt x="584" y="358"/>
                      <a:pt x="483" y="337"/>
                      <a:pt x="372" y="278"/>
                    </a:cubicBezTo>
                    <a:cubicBezTo>
                      <a:pt x="262" y="218"/>
                      <a:pt x="1" y="70"/>
                      <a:pt x="1" y="70"/>
                    </a:cubicBez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4" name="Freeform 67"/>
              <p:cNvSpPr>
                <a:spLocks noChangeAspect="1"/>
              </p:cNvSpPr>
              <p:nvPr userDrawn="1"/>
            </p:nvSpPr>
            <p:spPr bwMode="gray">
              <a:xfrm>
                <a:off x="3169" y="544"/>
                <a:ext cx="313" cy="101"/>
              </a:xfrm>
              <a:custGeom>
                <a:avLst/>
                <a:gdLst>
                  <a:gd name="T0" fmla="*/ 0 w 1073"/>
                  <a:gd name="T1" fmla="*/ 0 h 344"/>
                  <a:gd name="T2" fmla="*/ 0 w 1073"/>
                  <a:gd name="T3" fmla="*/ 0 h 344"/>
                  <a:gd name="T4" fmla="*/ 0 w 1073"/>
                  <a:gd name="T5" fmla="*/ 0 h 344"/>
                  <a:gd name="T6" fmla="*/ 0 w 1073"/>
                  <a:gd name="T7" fmla="*/ 0 h 344"/>
                  <a:gd name="T8" fmla="*/ 0 w 1073"/>
                  <a:gd name="T9" fmla="*/ 0 h 344"/>
                  <a:gd name="T10" fmla="*/ 0 w 1073"/>
                  <a:gd name="T11" fmla="*/ 0 h 344"/>
                  <a:gd name="T12" fmla="*/ 0 w 1073"/>
                  <a:gd name="T13" fmla="*/ 0 h 344"/>
                  <a:gd name="T14" fmla="*/ 0 w 1073"/>
                  <a:gd name="T15" fmla="*/ 0 h 344"/>
                  <a:gd name="T16" fmla="*/ 0 w 1073"/>
                  <a:gd name="T17" fmla="*/ 0 h 344"/>
                  <a:gd name="T18" fmla="*/ 0 w 1073"/>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3"/>
                  <a:gd name="T31" fmla="*/ 0 h 344"/>
                  <a:gd name="T32" fmla="*/ 1073 w 1073"/>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3" h="344">
                    <a:moveTo>
                      <a:pt x="1" y="0"/>
                    </a:moveTo>
                    <a:lnTo>
                      <a:pt x="1" y="0"/>
                    </a:lnTo>
                    <a:cubicBezTo>
                      <a:pt x="1" y="0"/>
                      <a:pt x="279" y="148"/>
                      <a:pt x="373" y="194"/>
                    </a:cubicBezTo>
                    <a:cubicBezTo>
                      <a:pt x="478" y="246"/>
                      <a:pt x="569" y="271"/>
                      <a:pt x="734" y="290"/>
                    </a:cubicBezTo>
                    <a:cubicBezTo>
                      <a:pt x="896" y="309"/>
                      <a:pt x="1073" y="327"/>
                      <a:pt x="1073" y="327"/>
                    </a:cubicBezTo>
                    <a:lnTo>
                      <a:pt x="1073" y="344"/>
                    </a:lnTo>
                    <a:cubicBezTo>
                      <a:pt x="1073" y="344"/>
                      <a:pt x="909" y="326"/>
                      <a:pt x="734" y="310"/>
                    </a:cubicBezTo>
                    <a:cubicBezTo>
                      <a:pt x="560" y="294"/>
                      <a:pt x="499" y="287"/>
                      <a:pt x="373" y="232"/>
                    </a:cubicBezTo>
                    <a:cubicBezTo>
                      <a:pt x="261" y="184"/>
                      <a:pt x="0" y="65"/>
                      <a:pt x="0" y="65"/>
                    </a:cubicBezTo>
                    <a:lnTo>
                      <a:pt x="1"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5" name="Freeform 68"/>
              <p:cNvSpPr>
                <a:spLocks noChangeAspect="1"/>
              </p:cNvSpPr>
              <p:nvPr userDrawn="1"/>
            </p:nvSpPr>
            <p:spPr bwMode="gray">
              <a:xfrm>
                <a:off x="3169" y="586"/>
                <a:ext cx="313" cy="79"/>
              </a:xfrm>
              <a:custGeom>
                <a:avLst/>
                <a:gdLst>
                  <a:gd name="T0" fmla="*/ 0 w 1072"/>
                  <a:gd name="T1" fmla="*/ 0 h 277"/>
                  <a:gd name="T2" fmla="*/ 0 w 1072"/>
                  <a:gd name="T3" fmla="*/ 0 h 277"/>
                  <a:gd name="T4" fmla="*/ 0 w 1072"/>
                  <a:gd name="T5" fmla="*/ 0 h 277"/>
                  <a:gd name="T6" fmla="*/ 0 w 1072"/>
                  <a:gd name="T7" fmla="*/ 0 h 277"/>
                  <a:gd name="T8" fmla="*/ 0 w 1072"/>
                  <a:gd name="T9" fmla="*/ 0 h 277"/>
                  <a:gd name="T10" fmla="*/ 0 w 1072"/>
                  <a:gd name="T11" fmla="*/ 0 h 277"/>
                  <a:gd name="T12" fmla="*/ 0 w 1072"/>
                  <a:gd name="T13" fmla="*/ 0 h 277"/>
                  <a:gd name="T14" fmla="*/ 0 w 1072"/>
                  <a:gd name="T15" fmla="*/ 0 h 277"/>
                  <a:gd name="T16" fmla="*/ 0 w 1072"/>
                  <a:gd name="T17" fmla="*/ 0 h 277"/>
                  <a:gd name="T18" fmla="*/ 0 w 1072"/>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277"/>
                  <a:gd name="T32" fmla="*/ 1072 w 1072"/>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277">
                    <a:moveTo>
                      <a:pt x="1" y="0"/>
                    </a:moveTo>
                    <a:lnTo>
                      <a:pt x="1" y="0"/>
                    </a:lnTo>
                    <a:cubicBezTo>
                      <a:pt x="1" y="0"/>
                      <a:pt x="220" y="92"/>
                      <a:pt x="374" y="152"/>
                    </a:cubicBezTo>
                    <a:cubicBezTo>
                      <a:pt x="526" y="211"/>
                      <a:pt x="642" y="216"/>
                      <a:pt x="735" y="226"/>
                    </a:cubicBezTo>
                    <a:cubicBezTo>
                      <a:pt x="776" y="230"/>
                      <a:pt x="1072" y="260"/>
                      <a:pt x="1072" y="260"/>
                    </a:cubicBezTo>
                    <a:lnTo>
                      <a:pt x="1072" y="277"/>
                    </a:lnTo>
                    <a:cubicBezTo>
                      <a:pt x="1072" y="277"/>
                      <a:pt x="895" y="263"/>
                      <a:pt x="734" y="249"/>
                    </a:cubicBezTo>
                    <a:cubicBezTo>
                      <a:pt x="573" y="235"/>
                      <a:pt x="504" y="229"/>
                      <a:pt x="373" y="187"/>
                    </a:cubicBezTo>
                    <a:cubicBezTo>
                      <a:pt x="241" y="144"/>
                      <a:pt x="0" y="62"/>
                      <a:pt x="0" y="62"/>
                    </a:cubicBezTo>
                    <a:lnTo>
                      <a:pt x="1"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6" name="Freeform 69"/>
              <p:cNvSpPr>
                <a:spLocks noChangeAspect="1"/>
              </p:cNvSpPr>
              <p:nvPr userDrawn="1"/>
            </p:nvSpPr>
            <p:spPr bwMode="gray">
              <a:xfrm>
                <a:off x="3169" y="627"/>
                <a:ext cx="313" cy="59"/>
              </a:xfrm>
              <a:custGeom>
                <a:avLst/>
                <a:gdLst>
                  <a:gd name="T0" fmla="*/ 0 w 1072"/>
                  <a:gd name="T1" fmla="*/ 0 h 207"/>
                  <a:gd name="T2" fmla="*/ 0 w 1072"/>
                  <a:gd name="T3" fmla="*/ 0 h 207"/>
                  <a:gd name="T4" fmla="*/ 0 w 1072"/>
                  <a:gd name="T5" fmla="*/ 0 h 207"/>
                  <a:gd name="T6" fmla="*/ 0 w 1072"/>
                  <a:gd name="T7" fmla="*/ 0 h 207"/>
                  <a:gd name="T8" fmla="*/ 0 w 1072"/>
                  <a:gd name="T9" fmla="*/ 0 h 207"/>
                  <a:gd name="T10" fmla="*/ 0 w 1072"/>
                  <a:gd name="T11" fmla="*/ 0 h 207"/>
                  <a:gd name="T12" fmla="*/ 0 w 1072"/>
                  <a:gd name="T13" fmla="*/ 0 h 207"/>
                  <a:gd name="T14" fmla="*/ 0 w 1072"/>
                  <a:gd name="T15" fmla="*/ 0 h 207"/>
                  <a:gd name="T16" fmla="*/ 0 w 1072"/>
                  <a:gd name="T17" fmla="*/ 0 h 207"/>
                  <a:gd name="T18" fmla="*/ 0 w 1072"/>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
                  <a:gd name="T31" fmla="*/ 0 h 207"/>
                  <a:gd name="T32" fmla="*/ 1072 w 107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 h="207">
                    <a:moveTo>
                      <a:pt x="1" y="0"/>
                    </a:moveTo>
                    <a:lnTo>
                      <a:pt x="1" y="0"/>
                    </a:lnTo>
                    <a:cubicBezTo>
                      <a:pt x="1" y="0"/>
                      <a:pt x="223" y="67"/>
                      <a:pt x="374" y="106"/>
                    </a:cubicBezTo>
                    <a:cubicBezTo>
                      <a:pt x="526" y="145"/>
                      <a:pt x="665" y="161"/>
                      <a:pt x="735" y="165"/>
                    </a:cubicBezTo>
                    <a:cubicBezTo>
                      <a:pt x="805" y="170"/>
                      <a:pt x="1072" y="191"/>
                      <a:pt x="1072" y="191"/>
                    </a:cubicBezTo>
                    <a:lnTo>
                      <a:pt x="1072" y="207"/>
                    </a:lnTo>
                    <a:cubicBezTo>
                      <a:pt x="1072" y="207"/>
                      <a:pt x="921" y="197"/>
                      <a:pt x="734" y="184"/>
                    </a:cubicBezTo>
                    <a:cubicBezTo>
                      <a:pt x="583" y="174"/>
                      <a:pt x="462" y="162"/>
                      <a:pt x="373" y="143"/>
                    </a:cubicBezTo>
                    <a:cubicBezTo>
                      <a:pt x="275" y="122"/>
                      <a:pt x="0" y="58"/>
                      <a:pt x="0" y="58"/>
                    </a:cubicBezTo>
                    <a:lnTo>
                      <a:pt x="1"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7" name="Freeform 70"/>
              <p:cNvSpPr>
                <a:spLocks noChangeAspect="1"/>
              </p:cNvSpPr>
              <p:nvPr userDrawn="1"/>
            </p:nvSpPr>
            <p:spPr bwMode="gray">
              <a:xfrm>
                <a:off x="3169" y="666"/>
                <a:ext cx="313" cy="43"/>
              </a:xfrm>
              <a:custGeom>
                <a:avLst/>
                <a:gdLst>
                  <a:gd name="T0" fmla="*/ 0 w 1073"/>
                  <a:gd name="T1" fmla="*/ 0 h 140"/>
                  <a:gd name="T2" fmla="*/ 0 w 1073"/>
                  <a:gd name="T3" fmla="*/ 0 h 140"/>
                  <a:gd name="T4" fmla="*/ 0 w 1073"/>
                  <a:gd name="T5" fmla="*/ 0 h 140"/>
                  <a:gd name="T6" fmla="*/ 0 w 1073"/>
                  <a:gd name="T7" fmla="*/ 0 h 140"/>
                  <a:gd name="T8" fmla="*/ 0 w 1073"/>
                  <a:gd name="T9" fmla="*/ 0 h 140"/>
                  <a:gd name="T10" fmla="*/ 0 w 1073"/>
                  <a:gd name="T11" fmla="*/ 0 h 140"/>
                  <a:gd name="T12" fmla="*/ 0 w 1073"/>
                  <a:gd name="T13" fmla="*/ 0 h 140"/>
                  <a:gd name="T14" fmla="*/ 0 w 1073"/>
                  <a:gd name="T15" fmla="*/ 0 h 140"/>
                  <a:gd name="T16" fmla="*/ 0 w 1073"/>
                  <a:gd name="T17" fmla="*/ 0 h 140"/>
                  <a:gd name="T18" fmla="*/ 0 w 1073"/>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3"/>
                  <a:gd name="T31" fmla="*/ 0 h 140"/>
                  <a:gd name="T32" fmla="*/ 1073 w 1073"/>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3" h="140">
                    <a:moveTo>
                      <a:pt x="0" y="0"/>
                    </a:moveTo>
                    <a:lnTo>
                      <a:pt x="0" y="0"/>
                    </a:lnTo>
                    <a:cubicBezTo>
                      <a:pt x="0" y="0"/>
                      <a:pt x="182" y="31"/>
                      <a:pt x="374" y="62"/>
                    </a:cubicBezTo>
                    <a:cubicBezTo>
                      <a:pt x="518" y="85"/>
                      <a:pt x="713" y="100"/>
                      <a:pt x="734" y="101"/>
                    </a:cubicBezTo>
                    <a:cubicBezTo>
                      <a:pt x="755" y="102"/>
                      <a:pt x="1073" y="123"/>
                      <a:pt x="1073" y="123"/>
                    </a:cubicBezTo>
                    <a:lnTo>
                      <a:pt x="1073" y="140"/>
                    </a:lnTo>
                    <a:cubicBezTo>
                      <a:pt x="1073" y="140"/>
                      <a:pt x="869" y="129"/>
                      <a:pt x="734" y="122"/>
                    </a:cubicBezTo>
                    <a:cubicBezTo>
                      <a:pt x="593" y="114"/>
                      <a:pt x="453" y="106"/>
                      <a:pt x="373" y="98"/>
                    </a:cubicBezTo>
                    <a:cubicBezTo>
                      <a:pt x="195" y="80"/>
                      <a:pt x="0" y="56"/>
                      <a:pt x="0" y="56"/>
                    </a:cubicBez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68" name="Freeform 71"/>
              <p:cNvSpPr>
                <a:spLocks noChangeAspect="1"/>
              </p:cNvSpPr>
              <p:nvPr userDrawn="1"/>
            </p:nvSpPr>
            <p:spPr bwMode="gray">
              <a:xfrm>
                <a:off x="3169" y="710"/>
                <a:ext cx="313" cy="15"/>
              </a:xfrm>
              <a:custGeom>
                <a:avLst/>
                <a:gdLst>
                  <a:gd name="T0" fmla="*/ 0 w 1072"/>
                  <a:gd name="T1" fmla="*/ 0 h 55"/>
                  <a:gd name="T2" fmla="*/ 0 w 1072"/>
                  <a:gd name="T3" fmla="*/ 0 h 55"/>
                  <a:gd name="T4" fmla="*/ 0 w 1072"/>
                  <a:gd name="T5" fmla="*/ 0 h 55"/>
                  <a:gd name="T6" fmla="*/ 0 w 1072"/>
                  <a:gd name="T7" fmla="*/ 0 h 55"/>
                  <a:gd name="T8" fmla="*/ 0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 name="T21" fmla="*/ 0 w 1072"/>
                  <a:gd name="T22" fmla="*/ 0 h 55"/>
                  <a:gd name="T23" fmla="*/ 1072 w 107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2" h="55">
                    <a:moveTo>
                      <a:pt x="0" y="0"/>
                    </a:moveTo>
                    <a:lnTo>
                      <a:pt x="0" y="0"/>
                    </a:lnTo>
                    <a:cubicBezTo>
                      <a:pt x="0" y="0"/>
                      <a:pt x="286" y="10"/>
                      <a:pt x="373" y="12"/>
                    </a:cubicBezTo>
                    <a:cubicBezTo>
                      <a:pt x="460" y="14"/>
                      <a:pt x="1072" y="38"/>
                      <a:pt x="1072" y="38"/>
                    </a:cubicBezTo>
                    <a:lnTo>
                      <a:pt x="1072" y="55"/>
                    </a:lnTo>
                    <a:lnTo>
                      <a:pt x="0" y="54"/>
                    </a:lnTo>
                    <a:lnTo>
                      <a:pt x="0" y="0"/>
                    </a:lnTo>
                    <a:close/>
                  </a:path>
                </a:pathLst>
              </a:custGeom>
              <a:solidFill>
                <a:srgbClr val="C4C4C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grpSp>
        <p:grpSp>
          <p:nvGrpSpPr>
            <p:cNvPr id="28" name="Group 120"/>
            <p:cNvGrpSpPr>
              <a:grpSpLocks noChangeAspect="1"/>
            </p:cNvGrpSpPr>
            <p:nvPr userDrawn="1"/>
          </p:nvGrpSpPr>
          <p:grpSpPr bwMode="auto">
            <a:xfrm>
              <a:off x="2657" y="424"/>
              <a:ext cx="452" cy="305"/>
              <a:chOff x="2657" y="424"/>
              <a:chExt cx="452" cy="305"/>
            </a:xfrm>
          </p:grpSpPr>
          <p:sp>
            <p:nvSpPr>
              <p:cNvPr id="29" name="Freeform 43"/>
              <p:cNvSpPr>
                <a:spLocks noChangeAspect="1"/>
              </p:cNvSpPr>
              <p:nvPr userDrawn="1"/>
            </p:nvSpPr>
            <p:spPr bwMode="gray">
              <a:xfrm>
                <a:off x="2658" y="426"/>
                <a:ext cx="449" cy="301"/>
              </a:xfrm>
              <a:custGeom>
                <a:avLst/>
                <a:gdLst>
                  <a:gd name="T0" fmla="*/ 0 w 1536"/>
                  <a:gd name="T1" fmla="*/ 0 h 1031"/>
                  <a:gd name="T2" fmla="*/ 0 w 1536"/>
                  <a:gd name="T3" fmla="*/ 0 h 1031"/>
                  <a:gd name="T4" fmla="*/ 0 w 1536"/>
                  <a:gd name="T5" fmla="*/ 0 h 1031"/>
                  <a:gd name="T6" fmla="*/ 0 w 1536"/>
                  <a:gd name="T7" fmla="*/ 0 h 1031"/>
                  <a:gd name="T8" fmla="*/ 0 w 1536"/>
                  <a:gd name="T9" fmla="*/ 0 h 1031"/>
                  <a:gd name="T10" fmla="*/ 0 w 1536"/>
                  <a:gd name="T11" fmla="*/ 0 h 1031"/>
                  <a:gd name="T12" fmla="*/ 0 60000 65536"/>
                  <a:gd name="T13" fmla="*/ 0 60000 65536"/>
                  <a:gd name="T14" fmla="*/ 0 60000 65536"/>
                  <a:gd name="T15" fmla="*/ 0 60000 65536"/>
                  <a:gd name="T16" fmla="*/ 0 60000 65536"/>
                  <a:gd name="T17" fmla="*/ 0 60000 65536"/>
                  <a:gd name="T18" fmla="*/ 0 w 1536"/>
                  <a:gd name="T19" fmla="*/ 0 h 1031"/>
                  <a:gd name="T20" fmla="*/ 1536 w 1536"/>
                  <a:gd name="T21" fmla="*/ 1031 h 1031"/>
                </a:gdLst>
                <a:ahLst/>
                <a:cxnLst>
                  <a:cxn ang="T12">
                    <a:pos x="T0" y="T1"/>
                  </a:cxn>
                  <a:cxn ang="T13">
                    <a:pos x="T2" y="T3"/>
                  </a:cxn>
                  <a:cxn ang="T14">
                    <a:pos x="T4" y="T5"/>
                  </a:cxn>
                  <a:cxn ang="T15">
                    <a:pos x="T6" y="T7"/>
                  </a:cxn>
                  <a:cxn ang="T16">
                    <a:pos x="T8" y="T9"/>
                  </a:cxn>
                  <a:cxn ang="T17">
                    <a:pos x="T10" y="T11"/>
                  </a:cxn>
                </a:cxnLst>
                <a:rect l="T18" t="T19" r="T20" b="T21"/>
                <a:pathLst>
                  <a:path w="1536" h="1031">
                    <a:moveTo>
                      <a:pt x="0" y="0"/>
                    </a:moveTo>
                    <a:lnTo>
                      <a:pt x="0" y="0"/>
                    </a:lnTo>
                    <a:lnTo>
                      <a:pt x="1536" y="0"/>
                    </a:lnTo>
                    <a:lnTo>
                      <a:pt x="1536" y="1031"/>
                    </a:lnTo>
                    <a:lnTo>
                      <a:pt x="0" y="1031"/>
                    </a:lnTo>
                    <a:lnTo>
                      <a:pt x="0" y="0"/>
                    </a:lnTo>
                    <a:close/>
                  </a:path>
                </a:pathLst>
              </a:custGeom>
              <a:solidFill>
                <a:srgbClr val="254AA4"/>
              </a:solidFill>
              <a:ln w="0">
                <a:solidFill>
                  <a:schemeClr val="bg1"/>
                </a:solidFill>
                <a:prstDash val="solid"/>
                <a:round/>
                <a:headEnd/>
                <a:tailEnd/>
              </a:ln>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0" name="Freeform 44"/>
              <p:cNvSpPr>
                <a:spLocks noEditPoints="1"/>
              </p:cNvSpPr>
              <p:nvPr userDrawn="1"/>
            </p:nvSpPr>
            <p:spPr bwMode="gray">
              <a:xfrm>
                <a:off x="2657" y="424"/>
                <a:ext cx="452" cy="307"/>
              </a:xfrm>
              <a:custGeom>
                <a:avLst/>
                <a:gdLst>
                  <a:gd name="T0" fmla="*/ 0 w 1548"/>
                  <a:gd name="T1" fmla="*/ 0 h 1045"/>
                  <a:gd name="T2" fmla="*/ 0 w 1548"/>
                  <a:gd name="T3" fmla="*/ 0 h 1045"/>
                  <a:gd name="T4" fmla="*/ 0 w 1548"/>
                  <a:gd name="T5" fmla="*/ 0 h 1045"/>
                  <a:gd name="T6" fmla="*/ 0 w 1548"/>
                  <a:gd name="T7" fmla="*/ 0 h 1045"/>
                  <a:gd name="T8" fmla="*/ 0 w 1548"/>
                  <a:gd name="T9" fmla="*/ 0 h 1045"/>
                  <a:gd name="T10" fmla="*/ 0 w 1548"/>
                  <a:gd name="T11" fmla="*/ 0 h 1045"/>
                  <a:gd name="T12" fmla="*/ 0 w 1548"/>
                  <a:gd name="T13" fmla="*/ 0 h 1045"/>
                  <a:gd name="T14" fmla="*/ 0 w 1548"/>
                  <a:gd name="T15" fmla="*/ 0 h 1045"/>
                  <a:gd name="T16" fmla="*/ 0 w 1548"/>
                  <a:gd name="T17" fmla="*/ 0 h 1045"/>
                  <a:gd name="T18" fmla="*/ 0 w 1548"/>
                  <a:gd name="T19" fmla="*/ 0 h 1045"/>
                  <a:gd name="T20" fmla="*/ 0 w 1548"/>
                  <a:gd name="T21" fmla="*/ 0 h 1045"/>
                  <a:gd name="T22" fmla="*/ 0 w 1548"/>
                  <a:gd name="T23" fmla="*/ 0 h 1045"/>
                  <a:gd name="T24" fmla="*/ 0 w 1548"/>
                  <a:gd name="T25" fmla="*/ 0 h 1045"/>
                  <a:gd name="T26" fmla="*/ 0 w 1548"/>
                  <a:gd name="T27" fmla="*/ 0 h 1045"/>
                  <a:gd name="T28" fmla="*/ 0 w 1548"/>
                  <a:gd name="T29" fmla="*/ 0 h 1045"/>
                  <a:gd name="T30" fmla="*/ 0 w 1548"/>
                  <a:gd name="T31" fmla="*/ 0 h 1045"/>
                  <a:gd name="T32" fmla="*/ 0 w 1548"/>
                  <a:gd name="T33" fmla="*/ 0 h 1045"/>
                  <a:gd name="T34" fmla="*/ 0 w 1548"/>
                  <a:gd name="T35" fmla="*/ 0 h 1045"/>
                  <a:gd name="T36" fmla="*/ 0 w 1548"/>
                  <a:gd name="T37" fmla="*/ 0 h 1045"/>
                  <a:gd name="T38" fmla="*/ 0 w 1548"/>
                  <a:gd name="T39" fmla="*/ 0 h 10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8" h="1045">
                    <a:moveTo>
                      <a:pt x="1548" y="0"/>
                    </a:moveTo>
                    <a:lnTo>
                      <a:pt x="1548" y="0"/>
                    </a:lnTo>
                    <a:lnTo>
                      <a:pt x="1535" y="0"/>
                    </a:lnTo>
                    <a:lnTo>
                      <a:pt x="13" y="0"/>
                    </a:lnTo>
                    <a:lnTo>
                      <a:pt x="0" y="0"/>
                    </a:lnTo>
                    <a:lnTo>
                      <a:pt x="0" y="13"/>
                    </a:lnTo>
                    <a:lnTo>
                      <a:pt x="0" y="1031"/>
                    </a:lnTo>
                    <a:lnTo>
                      <a:pt x="0" y="1045"/>
                    </a:lnTo>
                    <a:lnTo>
                      <a:pt x="13" y="1045"/>
                    </a:lnTo>
                    <a:lnTo>
                      <a:pt x="1535" y="1045"/>
                    </a:lnTo>
                    <a:lnTo>
                      <a:pt x="1548" y="1045"/>
                    </a:lnTo>
                    <a:lnTo>
                      <a:pt x="1548" y="1031"/>
                    </a:lnTo>
                    <a:lnTo>
                      <a:pt x="1548" y="13"/>
                    </a:lnTo>
                    <a:lnTo>
                      <a:pt x="1548" y="0"/>
                    </a:lnTo>
                    <a:close/>
                    <a:moveTo>
                      <a:pt x="1535" y="1031"/>
                    </a:moveTo>
                    <a:lnTo>
                      <a:pt x="1535" y="1031"/>
                    </a:lnTo>
                    <a:lnTo>
                      <a:pt x="13" y="1031"/>
                    </a:lnTo>
                    <a:lnTo>
                      <a:pt x="13" y="13"/>
                    </a:lnTo>
                    <a:lnTo>
                      <a:pt x="1535" y="13"/>
                    </a:lnTo>
                    <a:lnTo>
                      <a:pt x="1535" y="1031"/>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1" name="Freeform 45"/>
              <p:cNvSpPr>
                <a:spLocks/>
              </p:cNvSpPr>
              <p:nvPr userDrawn="1"/>
            </p:nvSpPr>
            <p:spPr bwMode="gray">
              <a:xfrm>
                <a:off x="2863" y="455"/>
                <a:ext cx="40" cy="40"/>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5" y="84"/>
                    </a:lnTo>
                    <a:lnTo>
                      <a:pt x="111" y="137"/>
                    </a:lnTo>
                    <a:lnTo>
                      <a:pt x="69" y="104"/>
                    </a:lnTo>
                    <a:lnTo>
                      <a:pt x="26" y="137"/>
                    </a:lnTo>
                    <a:lnTo>
                      <a:pt x="43" y="84"/>
                    </a:lnTo>
                    <a:lnTo>
                      <a:pt x="0" y="51"/>
                    </a:lnTo>
                    <a:lnTo>
                      <a:pt x="53" y="51"/>
                    </a:lnTo>
                    <a:lnTo>
                      <a:pt x="69"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2" name="Freeform 46"/>
              <p:cNvSpPr>
                <a:spLocks/>
              </p:cNvSpPr>
              <p:nvPr userDrawn="1"/>
            </p:nvSpPr>
            <p:spPr bwMode="gray">
              <a:xfrm>
                <a:off x="2864" y="654"/>
                <a:ext cx="39" cy="39"/>
              </a:xfrm>
              <a:custGeom>
                <a:avLst/>
                <a:gdLst>
                  <a:gd name="T0" fmla="*/ 0 w 137"/>
                  <a:gd name="T1" fmla="*/ 0 h 133"/>
                  <a:gd name="T2" fmla="*/ 0 w 137"/>
                  <a:gd name="T3" fmla="*/ 0 h 133"/>
                  <a:gd name="T4" fmla="*/ 0 w 137"/>
                  <a:gd name="T5" fmla="*/ 0 h 133"/>
                  <a:gd name="T6" fmla="*/ 0 w 137"/>
                  <a:gd name="T7" fmla="*/ 0 h 133"/>
                  <a:gd name="T8" fmla="*/ 0 w 137"/>
                  <a:gd name="T9" fmla="*/ 0 h 133"/>
                  <a:gd name="T10" fmla="*/ 0 w 137"/>
                  <a:gd name="T11" fmla="*/ 0 h 133"/>
                  <a:gd name="T12" fmla="*/ 0 w 137"/>
                  <a:gd name="T13" fmla="*/ 0 h 133"/>
                  <a:gd name="T14" fmla="*/ 0 w 137"/>
                  <a:gd name="T15" fmla="*/ 0 h 133"/>
                  <a:gd name="T16" fmla="*/ 0 w 137"/>
                  <a:gd name="T17" fmla="*/ 0 h 133"/>
                  <a:gd name="T18" fmla="*/ 0 w 137"/>
                  <a:gd name="T19" fmla="*/ 0 h 133"/>
                  <a:gd name="T20" fmla="*/ 0 w 137"/>
                  <a:gd name="T21" fmla="*/ 0 h 133"/>
                  <a:gd name="T22" fmla="*/ 0 w 137"/>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3">
                    <a:moveTo>
                      <a:pt x="84" y="50"/>
                    </a:moveTo>
                    <a:lnTo>
                      <a:pt x="84" y="50"/>
                    </a:lnTo>
                    <a:lnTo>
                      <a:pt x="137" y="50"/>
                    </a:lnTo>
                    <a:lnTo>
                      <a:pt x="95" y="82"/>
                    </a:lnTo>
                    <a:lnTo>
                      <a:pt x="111" y="133"/>
                    </a:lnTo>
                    <a:lnTo>
                      <a:pt x="69" y="101"/>
                    </a:lnTo>
                    <a:lnTo>
                      <a:pt x="26" y="133"/>
                    </a:lnTo>
                    <a:lnTo>
                      <a:pt x="43" y="82"/>
                    </a:lnTo>
                    <a:lnTo>
                      <a:pt x="0" y="50"/>
                    </a:lnTo>
                    <a:lnTo>
                      <a:pt x="53" y="50"/>
                    </a:lnTo>
                    <a:lnTo>
                      <a:pt x="69" y="0"/>
                    </a:lnTo>
                    <a:lnTo>
                      <a:pt x="84"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3" name="Freeform 47"/>
              <p:cNvSpPr>
                <a:spLocks/>
              </p:cNvSpPr>
              <p:nvPr userDrawn="1"/>
            </p:nvSpPr>
            <p:spPr bwMode="gray">
              <a:xfrm>
                <a:off x="2912" y="640"/>
                <a:ext cx="41" cy="40"/>
              </a:xfrm>
              <a:custGeom>
                <a:avLst/>
                <a:gdLst>
                  <a:gd name="T0" fmla="*/ 0 w 137"/>
                  <a:gd name="T1" fmla="*/ 0 h 133"/>
                  <a:gd name="T2" fmla="*/ 0 w 137"/>
                  <a:gd name="T3" fmla="*/ 0 h 133"/>
                  <a:gd name="T4" fmla="*/ 0 w 137"/>
                  <a:gd name="T5" fmla="*/ 0 h 133"/>
                  <a:gd name="T6" fmla="*/ 0 w 137"/>
                  <a:gd name="T7" fmla="*/ 0 h 133"/>
                  <a:gd name="T8" fmla="*/ 0 w 137"/>
                  <a:gd name="T9" fmla="*/ 0 h 133"/>
                  <a:gd name="T10" fmla="*/ 0 w 137"/>
                  <a:gd name="T11" fmla="*/ 0 h 133"/>
                  <a:gd name="T12" fmla="*/ 0 w 137"/>
                  <a:gd name="T13" fmla="*/ 0 h 133"/>
                  <a:gd name="T14" fmla="*/ 0 w 137"/>
                  <a:gd name="T15" fmla="*/ 0 h 133"/>
                  <a:gd name="T16" fmla="*/ 0 w 137"/>
                  <a:gd name="T17" fmla="*/ 0 h 133"/>
                  <a:gd name="T18" fmla="*/ 0 w 137"/>
                  <a:gd name="T19" fmla="*/ 0 h 133"/>
                  <a:gd name="T20" fmla="*/ 0 w 137"/>
                  <a:gd name="T21" fmla="*/ 0 h 133"/>
                  <a:gd name="T22" fmla="*/ 0 w 137"/>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3">
                    <a:moveTo>
                      <a:pt x="84" y="50"/>
                    </a:moveTo>
                    <a:lnTo>
                      <a:pt x="84" y="50"/>
                    </a:lnTo>
                    <a:lnTo>
                      <a:pt x="137" y="50"/>
                    </a:lnTo>
                    <a:lnTo>
                      <a:pt x="95" y="82"/>
                    </a:lnTo>
                    <a:lnTo>
                      <a:pt x="111" y="133"/>
                    </a:lnTo>
                    <a:lnTo>
                      <a:pt x="69" y="101"/>
                    </a:lnTo>
                    <a:lnTo>
                      <a:pt x="26" y="133"/>
                    </a:lnTo>
                    <a:lnTo>
                      <a:pt x="43" y="82"/>
                    </a:lnTo>
                    <a:lnTo>
                      <a:pt x="0" y="50"/>
                    </a:lnTo>
                    <a:lnTo>
                      <a:pt x="53" y="50"/>
                    </a:lnTo>
                    <a:lnTo>
                      <a:pt x="69" y="0"/>
                    </a:lnTo>
                    <a:lnTo>
                      <a:pt x="84"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4" name="Freeform 48"/>
              <p:cNvSpPr>
                <a:spLocks/>
              </p:cNvSpPr>
              <p:nvPr userDrawn="1"/>
            </p:nvSpPr>
            <p:spPr bwMode="gray">
              <a:xfrm>
                <a:off x="2912" y="468"/>
                <a:ext cx="41" cy="38"/>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5" name="Freeform 49"/>
              <p:cNvSpPr>
                <a:spLocks/>
              </p:cNvSpPr>
              <p:nvPr userDrawn="1"/>
            </p:nvSpPr>
            <p:spPr bwMode="gray">
              <a:xfrm>
                <a:off x="2949" y="505"/>
                <a:ext cx="41" cy="38"/>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4"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6" name="Freeform 50"/>
              <p:cNvSpPr>
                <a:spLocks/>
              </p:cNvSpPr>
              <p:nvPr userDrawn="1"/>
            </p:nvSpPr>
            <p:spPr bwMode="gray">
              <a:xfrm>
                <a:off x="2949" y="605"/>
                <a:ext cx="41" cy="39"/>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7" name="Freeform 51"/>
              <p:cNvSpPr>
                <a:spLocks/>
              </p:cNvSpPr>
              <p:nvPr userDrawn="1"/>
            </p:nvSpPr>
            <p:spPr bwMode="gray">
              <a:xfrm>
                <a:off x="2964" y="553"/>
                <a:ext cx="39" cy="39"/>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8" name="Freeform 52"/>
              <p:cNvSpPr>
                <a:spLocks/>
              </p:cNvSpPr>
              <p:nvPr userDrawn="1"/>
            </p:nvSpPr>
            <p:spPr bwMode="gray">
              <a:xfrm>
                <a:off x="2813" y="468"/>
                <a:ext cx="40" cy="38"/>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50"/>
                    </a:moveTo>
                    <a:lnTo>
                      <a:pt x="84" y="50"/>
                    </a:lnTo>
                    <a:lnTo>
                      <a:pt x="137" y="50"/>
                    </a:lnTo>
                    <a:lnTo>
                      <a:pt x="94" y="82"/>
                    </a:lnTo>
                    <a:lnTo>
                      <a:pt x="111" y="132"/>
                    </a:lnTo>
                    <a:lnTo>
                      <a:pt x="69" y="101"/>
                    </a:lnTo>
                    <a:lnTo>
                      <a:pt x="26" y="132"/>
                    </a:lnTo>
                    <a:lnTo>
                      <a:pt x="43" y="82"/>
                    </a:lnTo>
                    <a:lnTo>
                      <a:pt x="0" y="50"/>
                    </a:lnTo>
                    <a:lnTo>
                      <a:pt x="53" y="50"/>
                    </a:lnTo>
                    <a:lnTo>
                      <a:pt x="69" y="0"/>
                    </a:lnTo>
                    <a:lnTo>
                      <a:pt x="84"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39" name="Freeform 53"/>
              <p:cNvSpPr>
                <a:spLocks/>
              </p:cNvSpPr>
              <p:nvPr userDrawn="1"/>
            </p:nvSpPr>
            <p:spPr bwMode="gray">
              <a:xfrm>
                <a:off x="2778" y="505"/>
                <a:ext cx="40" cy="38"/>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0" name="Freeform 54"/>
              <p:cNvSpPr>
                <a:spLocks/>
              </p:cNvSpPr>
              <p:nvPr userDrawn="1"/>
            </p:nvSpPr>
            <p:spPr bwMode="gray">
              <a:xfrm>
                <a:off x="2766" y="553"/>
                <a:ext cx="39" cy="39"/>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1" name="Freeform 55"/>
              <p:cNvSpPr>
                <a:spLocks/>
              </p:cNvSpPr>
              <p:nvPr userDrawn="1"/>
            </p:nvSpPr>
            <p:spPr bwMode="gray">
              <a:xfrm>
                <a:off x="2778" y="605"/>
                <a:ext cx="40" cy="39"/>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sp>
            <p:nvSpPr>
              <p:cNvPr id="42" name="Freeform 56"/>
              <p:cNvSpPr>
                <a:spLocks/>
              </p:cNvSpPr>
              <p:nvPr userDrawn="1"/>
            </p:nvSpPr>
            <p:spPr bwMode="gray">
              <a:xfrm>
                <a:off x="2814" y="640"/>
                <a:ext cx="40" cy="40"/>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dirty="0" smtClean="0">
                  <a:solidFill>
                    <a:srgbClr val="0F5494"/>
                  </a:solidFill>
                  <a:ea typeface="Arial Unicode MS" pitchFamily="34" charset="-128"/>
                  <a:cs typeface="Arial Unicode MS" pitchFamily="34" charset="-128"/>
                </a:endParaRPr>
              </a:p>
            </p:txBody>
          </p:sp>
        </p:grpSp>
      </p:grpSp>
      <p:pic>
        <p:nvPicPr>
          <p:cNvPr id="69" name="Picture 71" descr="band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5354638"/>
            <a:ext cx="91440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
          <p:cNvSpPr>
            <a:spLocks noChangeArrowheads="1"/>
          </p:cNvSpPr>
          <p:nvPr/>
        </p:nvSpPr>
        <p:spPr bwMode="gray">
          <a:xfrm>
            <a:off x="4257675" y="6567488"/>
            <a:ext cx="619125" cy="290512"/>
          </a:xfrm>
          <a:prstGeom prst="rect">
            <a:avLst/>
          </a:prstGeom>
          <a:solidFill>
            <a:srgbClr val="EE8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anchor="ctr"/>
          <a:lstStyle>
            <a:lvl1pPr defTabSz="457200" eaLnBrk="0" hangingPunct="0">
              <a:defRPr sz="1200">
                <a:solidFill>
                  <a:srgbClr val="0F5494"/>
                </a:solidFill>
                <a:latin typeface="Verdana" pitchFamily="34" charset="0"/>
                <a:ea typeface="MS PGothic" pitchFamily="34" charset="-128"/>
              </a:defRPr>
            </a:lvl1pPr>
            <a:lvl2pPr marL="742950" indent="-285750" defTabSz="457200" eaLnBrk="0" hangingPunct="0">
              <a:defRPr sz="1200">
                <a:solidFill>
                  <a:srgbClr val="0F5494"/>
                </a:solidFill>
                <a:latin typeface="Verdana" pitchFamily="34" charset="0"/>
                <a:ea typeface="MS PGothic" pitchFamily="34" charset="-128"/>
              </a:defRPr>
            </a:lvl2pPr>
            <a:lvl3pPr marL="1143000" indent="-228600" defTabSz="457200" eaLnBrk="0" hangingPunct="0">
              <a:defRPr sz="1200">
                <a:solidFill>
                  <a:srgbClr val="0F5494"/>
                </a:solidFill>
                <a:latin typeface="Verdana" pitchFamily="34" charset="0"/>
                <a:ea typeface="MS PGothic" pitchFamily="34" charset="-128"/>
              </a:defRPr>
            </a:lvl3pPr>
            <a:lvl4pPr marL="1600200" indent="-228600" defTabSz="457200" eaLnBrk="0" hangingPunct="0">
              <a:defRPr sz="1200">
                <a:solidFill>
                  <a:srgbClr val="0F5494"/>
                </a:solidFill>
                <a:latin typeface="Verdana" pitchFamily="34" charset="0"/>
                <a:ea typeface="MS PGothic" pitchFamily="34" charset="-128"/>
              </a:defRPr>
            </a:lvl4pPr>
            <a:lvl5pPr marL="2057400" indent="-228600" defTabSz="457200" eaLnBrk="0" hangingPunct="0">
              <a:defRPr sz="1200">
                <a:solidFill>
                  <a:srgbClr val="0F5494"/>
                </a:solidFill>
                <a:latin typeface="Verdana" pitchFamily="34" charset="0"/>
                <a:ea typeface="MS PGothic" pitchFamily="34" charset="-128"/>
              </a:defRPr>
            </a:lvl5pPr>
            <a:lvl6pPr marL="2514600" indent="-228600" defTabSz="4572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defTabSz="4572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defTabSz="4572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defTabSz="4572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fontAlgn="base" hangingPunct="1">
              <a:spcBef>
                <a:spcPct val="0"/>
              </a:spcBef>
              <a:spcAft>
                <a:spcPct val="0"/>
              </a:spcAft>
              <a:defRPr/>
            </a:pPr>
            <a:r>
              <a:rPr lang="fr-BE" altLang="en-US" sz="700" i="1" dirty="0" err="1" smtClean="0">
                <a:solidFill>
                  <a:srgbClr val="FFFFFF"/>
                </a:solidFill>
                <a:cs typeface="Arial Unicode MS" pitchFamily="34" charset="-128"/>
              </a:rPr>
              <a:t>Cohesion</a:t>
            </a:r>
            <a:r>
              <a:rPr lang="fr-BE" altLang="en-US" sz="700" i="1" dirty="0" smtClean="0">
                <a:solidFill>
                  <a:srgbClr val="FFFFFF"/>
                </a:solidFill>
                <a:cs typeface="Arial Unicode MS" pitchFamily="34" charset="-128"/>
              </a:rPr>
              <a:t> </a:t>
            </a:r>
            <a:r>
              <a:rPr lang="fr-BE" altLang="en-US" sz="700" i="1" dirty="0" err="1" smtClean="0">
                <a:solidFill>
                  <a:srgbClr val="FFFFFF"/>
                </a:solidFill>
                <a:cs typeface="Arial Unicode MS" pitchFamily="34" charset="-128"/>
              </a:rPr>
              <a:t>policy</a:t>
            </a:r>
            <a:endParaRPr lang="en-GB" altLang="en-US" sz="700" i="1" dirty="0" smtClean="0">
              <a:solidFill>
                <a:srgbClr val="FFFFFF"/>
              </a:solidFill>
              <a:cs typeface="Arial Unicode MS" pitchFamily="34" charset="-128"/>
            </a:endParaRPr>
          </a:p>
        </p:txBody>
      </p:sp>
      <p:sp>
        <p:nvSpPr>
          <p:cNvPr id="2" name="Rectangle 2"/>
          <p:cNvSpPr>
            <a:spLocks noGrp="1" noChangeArrowheads="1"/>
          </p:cNvSpPr>
          <p:nvPr>
            <p:ph type="ctrTitle"/>
          </p:nvPr>
        </p:nvSpPr>
        <p:spPr>
          <a:xfrm>
            <a:off x="685800" y="2130425"/>
            <a:ext cx="7772400" cy="1470025"/>
          </a:xfrm>
        </p:spPr>
        <p:txBody>
          <a:bodyPr/>
          <a:lstStyle>
            <a:lvl1pPr algn="ctr">
              <a:defRPr sz="3000" smtClean="0">
                <a:solidFill>
                  <a:schemeClr val="bg1"/>
                </a:solidFill>
              </a:defRPr>
            </a:lvl1pPr>
          </a:lstStyle>
          <a:p>
            <a:pPr lvl="0"/>
            <a:r>
              <a:rPr lang="fr-FR" altLang="fr-FR" noProof="0" smtClean="0"/>
              <a:t>Cliquez pour modifier le style du titre</a:t>
            </a:r>
          </a:p>
        </p:txBody>
      </p:sp>
      <p:sp>
        <p:nvSpPr>
          <p:cNvPr id="1027" name="Rectangle 3"/>
          <p:cNvSpPr>
            <a:spLocks noGrp="1" noChangeArrowheads="1"/>
          </p:cNvSpPr>
          <p:nvPr>
            <p:ph type="subTitle" idx="1"/>
          </p:nvPr>
        </p:nvSpPr>
        <p:spPr>
          <a:xfrm>
            <a:off x="1371600" y="3886200"/>
            <a:ext cx="6400800" cy="1752600"/>
          </a:xfrm>
        </p:spPr>
        <p:txBody>
          <a:bodyPr/>
          <a:lstStyle>
            <a:lvl1pPr marL="0" indent="0" algn="ctr">
              <a:buFontTx/>
              <a:buNone/>
              <a:defRPr sz="2000" smtClean="0">
                <a:solidFill>
                  <a:schemeClr val="bg1"/>
                </a:solidFill>
              </a:defRPr>
            </a:lvl1pPr>
          </a:lstStyle>
          <a:p>
            <a:pPr lvl="0"/>
            <a:r>
              <a:rPr lang="fr-FR" altLang="fr-FR" noProof="0" smtClean="0"/>
              <a:t>Cliquez pour modifier le style des sous-titres du masque</a:t>
            </a:r>
          </a:p>
        </p:txBody>
      </p:sp>
    </p:spTree>
    <p:extLst>
      <p:ext uri="{BB962C8B-B14F-4D97-AF65-F5344CB8AC3E}">
        <p14:creationId xmlns:p14="http://schemas.microsoft.com/office/powerpoint/2010/main" val="95228107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GB"/>
          </a:p>
        </p:txBody>
      </p:sp>
      <p:sp>
        <p:nvSpPr>
          <p:cNvPr id="6" name="Rectangle 5"/>
          <p:cNvSpPr>
            <a:spLocks noGrp="1" noChangeArrowheads="1"/>
          </p:cNvSpPr>
          <p:nvPr>
            <p:ph type="ftr" sz="quarter" idx="11"/>
          </p:nvPr>
        </p:nvSpPr>
        <p:spPr/>
        <p:txBody>
          <a:bodyPr/>
          <a:lstStyle>
            <a:lvl1pPr>
              <a:defRPr b="1"/>
            </a:lvl1pPr>
          </a:lstStyle>
          <a:p>
            <a:pPr>
              <a:defRPr/>
            </a:pPr>
            <a:endParaRPr lang="en-GB"/>
          </a:p>
        </p:txBody>
      </p:sp>
      <p:sp>
        <p:nvSpPr>
          <p:cNvPr id="7" name="Rectangle 6"/>
          <p:cNvSpPr>
            <a:spLocks noGrp="1" noChangeArrowheads="1"/>
          </p:cNvSpPr>
          <p:nvPr>
            <p:ph type="sldNum" sz="quarter" idx="12"/>
          </p:nvPr>
        </p:nvSpPr>
        <p:spPr/>
        <p:txBody>
          <a:bodyPr/>
          <a:lstStyle>
            <a:lvl1pPr>
              <a:defRPr b="1"/>
            </a:lvl1pPr>
          </a:lstStyle>
          <a:p>
            <a:pPr>
              <a:defRPr/>
            </a:pPr>
            <a:fld id="{8042F3D0-098D-4DBF-9B61-E0E26DEC5268}" type="slidenum">
              <a:rPr lang="en-GB"/>
              <a:pPr>
                <a:defRPr/>
              </a:pPr>
              <a:t>‹#›</a:t>
            </a:fld>
            <a:endParaRPr lang="en-GB"/>
          </a:p>
        </p:txBody>
      </p:sp>
    </p:spTree>
    <p:extLst>
      <p:ext uri="{BB962C8B-B14F-4D97-AF65-F5344CB8AC3E}">
        <p14:creationId xmlns:p14="http://schemas.microsoft.com/office/powerpoint/2010/main" val="127543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GB"/>
          </a:p>
        </p:txBody>
      </p:sp>
      <p:sp>
        <p:nvSpPr>
          <p:cNvPr id="6" name="Rectangle 5"/>
          <p:cNvSpPr>
            <a:spLocks noGrp="1" noChangeArrowheads="1"/>
          </p:cNvSpPr>
          <p:nvPr>
            <p:ph type="ftr" sz="quarter" idx="11"/>
          </p:nvPr>
        </p:nvSpPr>
        <p:spPr/>
        <p:txBody>
          <a:bodyPr/>
          <a:lstStyle>
            <a:lvl1pPr>
              <a:defRPr b="1"/>
            </a:lvl1pPr>
          </a:lstStyle>
          <a:p>
            <a:pPr>
              <a:defRPr/>
            </a:pPr>
            <a:endParaRPr lang="en-GB"/>
          </a:p>
        </p:txBody>
      </p:sp>
      <p:sp>
        <p:nvSpPr>
          <p:cNvPr id="7" name="Rectangle 6"/>
          <p:cNvSpPr>
            <a:spLocks noGrp="1" noChangeArrowheads="1"/>
          </p:cNvSpPr>
          <p:nvPr>
            <p:ph type="sldNum" sz="quarter" idx="12"/>
          </p:nvPr>
        </p:nvSpPr>
        <p:spPr/>
        <p:txBody>
          <a:bodyPr/>
          <a:lstStyle>
            <a:lvl1pPr>
              <a:defRPr b="1"/>
            </a:lvl1pPr>
          </a:lstStyle>
          <a:p>
            <a:pPr>
              <a:defRPr/>
            </a:pPr>
            <a:fld id="{59D6E13B-46EA-4F32-B0FA-3A3FA119F052}" type="slidenum">
              <a:rPr lang="en-GB"/>
              <a:pPr>
                <a:defRPr/>
              </a:pPr>
              <a:t>‹#›</a:t>
            </a:fld>
            <a:endParaRPr lang="en-GB"/>
          </a:p>
        </p:txBody>
      </p:sp>
    </p:spTree>
    <p:extLst>
      <p:ext uri="{BB962C8B-B14F-4D97-AF65-F5344CB8AC3E}">
        <p14:creationId xmlns:p14="http://schemas.microsoft.com/office/powerpoint/2010/main" val="232362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vl1pPr>
          </a:lstStyle>
          <a:p>
            <a:pPr>
              <a:defRPr/>
            </a:pPr>
            <a:endParaRPr lang="en-GB"/>
          </a:p>
        </p:txBody>
      </p:sp>
      <p:sp>
        <p:nvSpPr>
          <p:cNvPr id="5" name="Rectangle 5"/>
          <p:cNvSpPr>
            <a:spLocks noGrp="1" noChangeArrowheads="1"/>
          </p:cNvSpPr>
          <p:nvPr>
            <p:ph type="ftr" sz="quarter" idx="11"/>
          </p:nvPr>
        </p:nvSpPr>
        <p:spPr/>
        <p:txBody>
          <a:bodyPr/>
          <a:lstStyle>
            <a:lvl1pPr>
              <a:defRPr b="1"/>
            </a:lvl1pPr>
          </a:lstStyle>
          <a:p>
            <a:pPr>
              <a:defRPr/>
            </a:pPr>
            <a:endParaRPr lang="en-GB"/>
          </a:p>
        </p:txBody>
      </p:sp>
      <p:sp>
        <p:nvSpPr>
          <p:cNvPr id="6" name="Rectangle 6"/>
          <p:cNvSpPr>
            <a:spLocks noGrp="1" noChangeArrowheads="1"/>
          </p:cNvSpPr>
          <p:nvPr>
            <p:ph type="sldNum" sz="quarter" idx="12"/>
          </p:nvPr>
        </p:nvSpPr>
        <p:spPr/>
        <p:txBody>
          <a:bodyPr/>
          <a:lstStyle>
            <a:lvl1pPr>
              <a:defRPr b="1"/>
            </a:lvl1pPr>
          </a:lstStyle>
          <a:p>
            <a:pPr>
              <a:defRPr/>
            </a:pPr>
            <a:fld id="{56FCD2A9-8E0A-45E4-A870-36D3408E765B}" type="slidenum">
              <a:rPr lang="en-GB"/>
              <a:pPr>
                <a:defRPr/>
              </a:pPr>
              <a:t>‹#›</a:t>
            </a:fld>
            <a:endParaRPr lang="en-GB"/>
          </a:p>
        </p:txBody>
      </p:sp>
    </p:spTree>
    <p:extLst>
      <p:ext uri="{BB962C8B-B14F-4D97-AF65-F5344CB8AC3E}">
        <p14:creationId xmlns:p14="http://schemas.microsoft.com/office/powerpoint/2010/main" val="50246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vl1pPr>
          </a:lstStyle>
          <a:p>
            <a:pPr>
              <a:defRPr/>
            </a:pPr>
            <a:endParaRPr lang="en-GB"/>
          </a:p>
        </p:txBody>
      </p:sp>
      <p:sp>
        <p:nvSpPr>
          <p:cNvPr id="5" name="Rectangle 5"/>
          <p:cNvSpPr>
            <a:spLocks noGrp="1" noChangeArrowheads="1"/>
          </p:cNvSpPr>
          <p:nvPr>
            <p:ph type="ftr" sz="quarter" idx="11"/>
          </p:nvPr>
        </p:nvSpPr>
        <p:spPr/>
        <p:txBody>
          <a:bodyPr/>
          <a:lstStyle>
            <a:lvl1pPr>
              <a:defRPr b="1"/>
            </a:lvl1pPr>
          </a:lstStyle>
          <a:p>
            <a:pPr>
              <a:defRPr/>
            </a:pPr>
            <a:endParaRPr lang="en-GB"/>
          </a:p>
        </p:txBody>
      </p:sp>
      <p:sp>
        <p:nvSpPr>
          <p:cNvPr id="6" name="Rectangle 6"/>
          <p:cNvSpPr>
            <a:spLocks noGrp="1" noChangeArrowheads="1"/>
          </p:cNvSpPr>
          <p:nvPr>
            <p:ph type="sldNum" sz="quarter" idx="12"/>
          </p:nvPr>
        </p:nvSpPr>
        <p:spPr/>
        <p:txBody>
          <a:bodyPr/>
          <a:lstStyle>
            <a:lvl1pPr>
              <a:defRPr b="1"/>
            </a:lvl1pPr>
          </a:lstStyle>
          <a:p>
            <a:pPr>
              <a:defRPr/>
            </a:pPr>
            <a:fld id="{D2CF3E43-9F57-42E4-A8A5-F54BFEFF1D38}" type="slidenum">
              <a:rPr lang="en-GB"/>
              <a:pPr>
                <a:defRPr/>
              </a:pPr>
              <a:t>‹#›</a:t>
            </a:fld>
            <a:endParaRPr lang="en-GB"/>
          </a:p>
        </p:txBody>
      </p:sp>
    </p:spTree>
    <p:extLst>
      <p:ext uri="{BB962C8B-B14F-4D97-AF65-F5344CB8AC3E}">
        <p14:creationId xmlns:p14="http://schemas.microsoft.com/office/powerpoint/2010/main" val="162608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960438"/>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3076" name="Rectangle 4"/>
          <p:cNvSpPr>
            <a:spLocks noGrp="1" noChangeArrowheads="1"/>
          </p:cNvSpPr>
          <p:nvPr>
            <p:ph type="ctrTitle"/>
          </p:nvPr>
        </p:nvSpPr>
        <p:spPr>
          <a:xfrm>
            <a:off x="246062" y="1700808"/>
            <a:ext cx="8646417" cy="790575"/>
          </a:xfrm>
          <a:noFill/>
        </p:spPr>
        <p:txBody>
          <a:bodyPr/>
          <a:lstStyle>
            <a:lvl1pPr marL="3175" algn="ctr">
              <a:defRPr sz="5000">
                <a:solidFill>
                  <a:srgbClr val="FFD624"/>
                </a:solidFill>
                <a:latin typeface="+mj-lt"/>
              </a:defRPr>
            </a:lvl1pPr>
          </a:lstStyle>
          <a:p>
            <a:pPr lvl="0"/>
            <a:r>
              <a:rPr lang="en-US" noProof="0" dirty="0" smtClean="0"/>
              <a:t>Click to edit Master title style</a:t>
            </a:r>
            <a:endParaRPr lang="en-GB" noProof="0" dirty="0" smtClean="0"/>
          </a:p>
        </p:txBody>
      </p:sp>
      <p:sp>
        <p:nvSpPr>
          <p:cNvPr id="3077" name="Rectangle 5"/>
          <p:cNvSpPr>
            <a:spLocks noGrp="1" noChangeArrowheads="1"/>
          </p:cNvSpPr>
          <p:nvPr>
            <p:ph type="subTitle" idx="1"/>
          </p:nvPr>
        </p:nvSpPr>
        <p:spPr>
          <a:xfrm>
            <a:off x="251520" y="3345378"/>
            <a:ext cx="8640960" cy="1739806"/>
          </a:xfrm>
        </p:spPr>
        <p:txBody>
          <a:bodyPr/>
          <a:lstStyle>
            <a:lvl1pPr marL="0" indent="0" algn="ctr">
              <a:buFontTx/>
              <a:buNone/>
              <a:defRPr sz="3000" b="1" i="0">
                <a:solidFill>
                  <a:schemeClr val="bg1"/>
                </a:solidFill>
              </a:defRPr>
            </a:lvl1pPr>
          </a:lstStyle>
          <a:p>
            <a:pPr lvl="0"/>
            <a:r>
              <a:rPr lang="en-US" noProof="0" smtClean="0"/>
              <a:t>Click to edit Master subtitle style</a:t>
            </a:r>
            <a:endParaRPr lang="fr-BE" noProof="0" dirty="0" smtClean="0"/>
          </a:p>
        </p:txBody>
      </p:sp>
      <p:sp>
        <p:nvSpPr>
          <p:cNvPr id="7" name="Rectangle 6"/>
          <p:cNvSpPr>
            <a:spLocks noGrp="1" noChangeAspect="1" noChangeArrowheads="1"/>
          </p:cNvSpPr>
          <p:nvPr>
            <p:ph type="dt" sz="half" idx="10"/>
          </p:nvPr>
        </p:nvSpPr>
        <p:spPr>
          <a:xfrm>
            <a:off x="457200" y="6473825"/>
            <a:ext cx="2339975" cy="268288"/>
          </a:xfrm>
        </p:spPr>
        <p:txBody>
          <a:bodyPr/>
          <a:lstStyle>
            <a:lvl1pPr>
              <a:defRPr sz="1200" b="0">
                <a:solidFill>
                  <a:srgbClr val="2D5EC1"/>
                </a:solidFill>
                <a:latin typeface="PF Square Sans Pro" panose="02000506040000020004" pitchFamily="2" charset="0"/>
              </a:defRPr>
            </a:lvl1pPr>
          </a:lstStyle>
          <a:p>
            <a:pPr>
              <a:defRPr/>
            </a:pPr>
            <a:r>
              <a:rPr lang="en-US"/>
              <a:t>5 novembre 2014</a:t>
            </a:r>
            <a:endParaRPr lang="en-GB"/>
          </a:p>
        </p:txBody>
      </p:sp>
      <p:sp>
        <p:nvSpPr>
          <p:cNvPr id="8" name="Rectangle 8"/>
          <p:cNvSpPr>
            <a:spLocks noGrp="1" noChangeArrowheads="1"/>
          </p:cNvSpPr>
          <p:nvPr>
            <p:ph type="sldNum" sz="quarter" idx="11"/>
          </p:nvPr>
        </p:nvSpPr>
        <p:spPr>
          <a:xfrm>
            <a:off x="8315325" y="6470650"/>
            <a:ext cx="360363" cy="342900"/>
          </a:xfrm>
        </p:spPr>
        <p:txBody>
          <a:bodyPr/>
          <a:lstStyle>
            <a:lvl1pPr>
              <a:defRPr sz="1100">
                <a:solidFill>
                  <a:srgbClr val="2D5EC1"/>
                </a:solidFill>
                <a:latin typeface="PF Square Sans Pro" panose="02000506040000020004" pitchFamily="2" charset="0"/>
              </a:defRPr>
            </a:lvl1pPr>
          </a:lstStyle>
          <a:p>
            <a:pPr>
              <a:defRPr/>
            </a:pPr>
            <a:fld id="{B249D035-A64B-4AA7-884F-5A027BC99A9C}" type="slidenum">
              <a:rPr lang="en-GB"/>
              <a:pPr>
                <a:defRPr/>
              </a:pPr>
              <a:t>‹#›</a:t>
            </a:fld>
            <a:endParaRPr lang="en-GB"/>
          </a:p>
        </p:txBody>
      </p:sp>
      <p:sp>
        <p:nvSpPr>
          <p:cNvPr id="9" name="Rectangle 7"/>
          <p:cNvSpPr>
            <a:spLocks noGrp="1" noChangeArrowheads="1"/>
          </p:cNvSpPr>
          <p:nvPr>
            <p:ph type="ftr" sz="quarter" idx="12"/>
          </p:nvPr>
        </p:nvSpPr>
        <p:spPr>
          <a:xfrm>
            <a:off x="5003800" y="6470650"/>
            <a:ext cx="3168650" cy="342900"/>
          </a:xfrm>
        </p:spPr>
        <p:txBody>
          <a:bodyPr/>
          <a:lstStyle>
            <a:lvl1pPr algn="r">
              <a:defRPr sz="1200">
                <a:solidFill>
                  <a:srgbClr val="2D5EC1"/>
                </a:solidFill>
                <a:latin typeface="PF Square Sans Pro" panose="02000506040000020004" pitchFamily="2" charset="0"/>
              </a:defRPr>
            </a:lvl1pPr>
          </a:lstStyle>
          <a:p>
            <a:pPr>
              <a:defRPr/>
            </a:pPr>
            <a:r>
              <a:rPr lang="en-GB"/>
              <a:t>Name, surname – EMPL C1</a:t>
            </a:r>
            <a:endParaRPr lang="en-GB" dirty="0"/>
          </a:p>
        </p:txBody>
      </p:sp>
    </p:spTree>
    <p:extLst>
      <p:ext uri="{BB962C8B-B14F-4D97-AF65-F5344CB8AC3E}">
        <p14:creationId xmlns:p14="http://schemas.microsoft.com/office/powerpoint/2010/main" val="61989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6" name="Rectangle 6"/>
          <p:cNvSpPr>
            <a:spLocks noGrp="1" noChangeArrowheads="1"/>
          </p:cNvSpPr>
          <p:nvPr>
            <p:ph type="sldNum" sz="quarter" idx="12"/>
          </p:nvPr>
        </p:nvSpPr>
        <p:spPr/>
        <p:txBody>
          <a:bodyPr/>
          <a:lstStyle>
            <a:lvl1pPr>
              <a:defRPr/>
            </a:lvl1pPr>
          </a:lstStyle>
          <a:p>
            <a:pPr>
              <a:defRPr/>
            </a:pPr>
            <a:fld id="{BB0A29B3-EF76-49C2-88D5-EC04BFE0E219}" type="slidenum">
              <a:rPr lang="en-GB"/>
              <a:pPr>
                <a:defRPr/>
              </a:pPr>
              <a:t>‹#›</a:t>
            </a:fld>
            <a:endParaRPr lang="en-GB"/>
          </a:p>
        </p:txBody>
      </p:sp>
    </p:spTree>
    <p:extLst>
      <p:ext uri="{BB962C8B-B14F-4D97-AF65-F5344CB8AC3E}">
        <p14:creationId xmlns:p14="http://schemas.microsoft.com/office/powerpoint/2010/main" val="142905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6" name="Rectangle 6"/>
          <p:cNvSpPr>
            <a:spLocks noGrp="1" noChangeArrowheads="1"/>
          </p:cNvSpPr>
          <p:nvPr>
            <p:ph type="sldNum" sz="quarter" idx="12"/>
          </p:nvPr>
        </p:nvSpPr>
        <p:spPr/>
        <p:txBody>
          <a:bodyPr/>
          <a:lstStyle>
            <a:lvl1pPr>
              <a:defRPr/>
            </a:lvl1pPr>
          </a:lstStyle>
          <a:p>
            <a:pPr>
              <a:defRPr/>
            </a:pPr>
            <a:fld id="{F4EA0B41-7C15-4BEF-9996-C3E9FBFEABDD}" type="slidenum">
              <a:rPr lang="en-GB"/>
              <a:pPr>
                <a:defRPr/>
              </a:pPr>
              <a:t>‹#›</a:t>
            </a:fld>
            <a:endParaRPr lang="en-GB"/>
          </a:p>
        </p:txBody>
      </p:sp>
    </p:spTree>
    <p:extLst>
      <p:ext uri="{BB962C8B-B14F-4D97-AF65-F5344CB8AC3E}">
        <p14:creationId xmlns:p14="http://schemas.microsoft.com/office/powerpoint/2010/main" val="170329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6"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7" name="Rectangle 6"/>
          <p:cNvSpPr>
            <a:spLocks noGrp="1" noChangeArrowheads="1"/>
          </p:cNvSpPr>
          <p:nvPr>
            <p:ph type="sldNum" sz="quarter" idx="12"/>
          </p:nvPr>
        </p:nvSpPr>
        <p:spPr/>
        <p:txBody>
          <a:bodyPr/>
          <a:lstStyle>
            <a:lvl1pPr>
              <a:defRPr/>
            </a:lvl1pPr>
          </a:lstStyle>
          <a:p>
            <a:pPr>
              <a:defRPr/>
            </a:pPr>
            <a:fld id="{FC724FE3-BDB6-4EF5-BCCB-EF2F5D1A06FD}" type="slidenum">
              <a:rPr lang="en-GB"/>
              <a:pPr>
                <a:defRPr/>
              </a:pPr>
              <a:t>‹#›</a:t>
            </a:fld>
            <a:endParaRPr lang="en-GB"/>
          </a:p>
        </p:txBody>
      </p:sp>
    </p:spTree>
    <p:extLst>
      <p:ext uri="{BB962C8B-B14F-4D97-AF65-F5344CB8AC3E}">
        <p14:creationId xmlns:p14="http://schemas.microsoft.com/office/powerpoint/2010/main" val="1983320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8"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9" name="Rectangle 6"/>
          <p:cNvSpPr>
            <a:spLocks noGrp="1" noChangeArrowheads="1"/>
          </p:cNvSpPr>
          <p:nvPr>
            <p:ph type="sldNum" sz="quarter" idx="12"/>
          </p:nvPr>
        </p:nvSpPr>
        <p:spPr/>
        <p:txBody>
          <a:bodyPr/>
          <a:lstStyle>
            <a:lvl1pPr>
              <a:defRPr/>
            </a:lvl1pPr>
          </a:lstStyle>
          <a:p>
            <a:pPr>
              <a:defRPr/>
            </a:pPr>
            <a:fld id="{CDD64052-4B16-49B1-AC90-6C6D6FF56E01}" type="slidenum">
              <a:rPr lang="en-GB"/>
              <a:pPr>
                <a:defRPr/>
              </a:pPr>
              <a:t>‹#›</a:t>
            </a:fld>
            <a:endParaRPr lang="en-GB"/>
          </a:p>
        </p:txBody>
      </p:sp>
    </p:spTree>
    <p:extLst>
      <p:ext uri="{BB962C8B-B14F-4D97-AF65-F5344CB8AC3E}">
        <p14:creationId xmlns:p14="http://schemas.microsoft.com/office/powerpoint/2010/main" val="87811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4"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5" name="Rectangle 6"/>
          <p:cNvSpPr>
            <a:spLocks noGrp="1" noChangeArrowheads="1"/>
          </p:cNvSpPr>
          <p:nvPr>
            <p:ph type="sldNum" sz="quarter" idx="12"/>
          </p:nvPr>
        </p:nvSpPr>
        <p:spPr/>
        <p:txBody>
          <a:bodyPr/>
          <a:lstStyle>
            <a:lvl1pPr>
              <a:defRPr/>
            </a:lvl1pPr>
          </a:lstStyle>
          <a:p>
            <a:pPr>
              <a:defRPr/>
            </a:pPr>
            <a:fld id="{6CBDB514-DB53-4DDC-995A-9F450496B988}" type="slidenum">
              <a:rPr lang="en-GB"/>
              <a:pPr>
                <a:defRPr/>
              </a:pPr>
              <a:t>‹#›</a:t>
            </a:fld>
            <a:endParaRPr lang="en-GB"/>
          </a:p>
        </p:txBody>
      </p:sp>
    </p:spTree>
    <p:extLst>
      <p:ext uri="{BB962C8B-B14F-4D97-AF65-F5344CB8AC3E}">
        <p14:creationId xmlns:p14="http://schemas.microsoft.com/office/powerpoint/2010/main" val="43020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36"/>
          <p:cNvGrpSpPr>
            <a:grpSpLocks/>
          </p:cNvGrpSpPr>
          <p:nvPr userDrawn="1"/>
        </p:nvGrpSpPr>
        <p:grpSpPr bwMode="auto">
          <a:xfrm>
            <a:off x="4244975" y="998538"/>
            <a:ext cx="641350" cy="317500"/>
            <a:chOff x="2674" y="629"/>
            <a:chExt cx="404" cy="200"/>
          </a:xfrm>
        </p:grpSpPr>
        <p:sp>
          <p:nvSpPr>
            <p:cNvPr id="5" name="Freeform 41"/>
            <p:cNvSpPr>
              <a:spLocks/>
            </p:cNvSpPr>
            <p:nvPr/>
          </p:nvSpPr>
          <p:spPr bwMode="gray">
            <a:xfrm>
              <a:off x="2675" y="631"/>
              <a:ext cx="401" cy="180"/>
            </a:xfrm>
            <a:custGeom>
              <a:avLst/>
              <a:gdLst>
                <a:gd name="T0" fmla="*/ 0 w 1536"/>
                <a:gd name="T1" fmla="*/ 0 h 690"/>
                <a:gd name="T2" fmla="*/ 0 w 1536"/>
                <a:gd name="T3" fmla="*/ 0 h 690"/>
                <a:gd name="T4" fmla="*/ 0 w 1536"/>
                <a:gd name="T5" fmla="*/ 0 h 690"/>
                <a:gd name="T6" fmla="*/ 0 w 1536"/>
                <a:gd name="T7" fmla="*/ 0 h 690"/>
                <a:gd name="T8" fmla="*/ 0 w 1536"/>
                <a:gd name="T9" fmla="*/ 0 h 690"/>
                <a:gd name="T10" fmla="*/ 0 w 1536"/>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690">
                  <a:moveTo>
                    <a:pt x="0" y="0"/>
                  </a:moveTo>
                  <a:lnTo>
                    <a:pt x="0" y="0"/>
                  </a:lnTo>
                  <a:lnTo>
                    <a:pt x="1536" y="0"/>
                  </a:lnTo>
                  <a:lnTo>
                    <a:pt x="1536" y="690"/>
                  </a:lnTo>
                  <a:lnTo>
                    <a:pt x="0" y="690"/>
                  </a:ln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 name="Freeform 42"/>
            <p:cNvSpPr>
              <a:spLocks noEditPoints="1"/>
            </p:cNvSpPr>
            <p:nvPr/>
          </p:nvSpPr>
          <p:spPr bwMode="gray">
            <a:xfrm>
              <a:off x="2674" y="629"/>
              <a:ext cx="404" cy="184"/>
            </a:xfrm>
            <a:custGeom>
              <a:avLst/>
              <a:gdLst>
                <a:gd name="T0" fmla="*/ 0 w 1548"/>
                <a:gd name="T1" fmla="*/ 0 h 704"/>
                <a:gd name="T2" fmla="*/ 0 w 1548"/>
                <a:gd name="T3" fmla="*/ 0 h 704"/>
                <a:gd name="T4" fmla="*/ 0 w 1548"/>
                <a:gd name="T5" fmla="*/ 0 h 704"/>
                <a:gd name="T6" fmla="*/ 0 w 1548"/>
                <a:gd name="T7" fmla="*/ 0 h 704"/>
                <a:gd name="T8" fmla="*/ 0 w 1548"/>
                <a:gd name="T9" fmla="*/ 0 h 704"/>
                <a:gd name="T10" fmla="*/ 0 w 1548"/>
                <a:gd name="T11" fmla="*/ 0 h 704"/>
                <a:gd name="T12" fmla="*/ 0 w 1548"/>
                <a:gd name="T13" fmla="*/ 0 h 704"/>
                <a:gd name="T14" fmla="*/ 0 w 1548"/>
                <a:gd name="T15" fmla="*/ 0 h 704"/>
                <a:gd name="T16" fmla="*/ 0 w 1548"/>
                <a:gd name="T17" fmla="*/ 0 h 704"/>
                <a:gd name="T18" fmla="*/ 0 w 1548"/>
                <a:gd name="T19" fmla="*/ 0 h 704"/>
                <a:gd name="T20" fmla="*/ 0 w 1548"/>
                <a:gd name="T21" fmla="*/ 0 h 704"/>
                <a:gd name="T22" fmla="*/ 0 w 1548"/>
                <a:gd name="T23" fmla="*/ 0 h 704"/>
                <a:gd name="T24" fmla="*/ 0 w 1548"/>
                <a:gd name="T25" fmla="*/ 0 h 704"/>
                <a:gd name="T26" fmla="*/ 0 w 1548"/>
                <a:gd name="T27" fmla="*/ 0 h 704"/>
                <a:gd name="T28" fmla="*/ 0 w 1548"/>
                <a:gd name="T29" fmla="*/ 0 h 704"/>
                <a:gd name="T30" fmla="*/ 0 w 1548"/>
                <a:gd name="T31" fmla="*/ 0 h 704"/>
                <a:gd name="T32" fmla="*/ 0 w 1548"/>
                <a:gd name="T33" fmla="*/ 0 h 704"/>
                <a:gd name="T34" fmla="*/ 0 w 1548"/>
                <a:gd name="T35" fmla="*/ 0 h 704"/>
                <a:gd name="T36" fmla="*/ 0 w 1548"/>
                <a:gd name="T37" fmla="*/ 0 h 704"/>
                <a:gd name="T38" fmla="*/ 0 w 1548"/>
                <a:gd name="T39" fmla="*/ 0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8" h="704">
                  <a:moveTo>
                    <a:pt x="1548" y="0"/>
                  </a:moveTo>
                  <a:lnTo>
                    <a:pt x="1548" y="0"/>
                  </a:lnTo>
                  <a:lnTo>
                    <a:pt x="1535" y="0"/>
                  </a:lnTo>
                  <a:lnTo>
                    <a:pt x="13" y="0"/>
                  </a:lnTo>
                  <a:lnTo>
                    <a:pt x="0" y="0"/>
                  </a:lnTo>
                  <a:lnTo>
                    <a:pt x="0" y="14"/>
                  </a:lnTo>
                  <a:lnTo>
                    <a:pt x="0" y="691"/>
                  </a:lnTo>
                  <a:lnTo>
                    <a:pt x="0" y="704"/>
                  </a:lnTo>
                  <a:lnTo>
                    <a:pt x="13" y="704"/>
                  </a:lnTo>
                  <a:lnTo>
                    <a:pt x="1535" y="704"/>
                  </a:lnTo>
                  <a:lnTo>
                    <a:pt x="1548" y="704"/>
                  </a:lnTo>
                  <a:lnTo>
                    <a:pt x="1548" y="691"/>
                  </a:lnTo>
                  <a:lnTo>
                    <a:pt x="1548" y="14"/>
                  </a:lnTo>
                  <a:lnTo>
                    <a:pt x="1548" y="0"/>
                  </a:lnTo>
                  <a:close/>
                  <a:moveTo>
                    <a:pt x="1535" y="691"/>
                  </a:moveTo>
                  <a:lnTo>
                    <a:pt x="1535" y="691"/>
                  </a:lnTo>
                  <a:lnTo>
                    <a:pt x="13" y="691"/>
                  </a:lnTo>
                  <a:lnTo>
                    <a:pt x="13" y="14"/>
                  </a:lnTo>
                  <a:lnTo>
                    <a:pt x="1535" y="14"/>
                  </a:lnTo>
                  <a:lnTo>
                    <a:pt x="1535" y="691"/>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7" name="Freeform 57"/>
            <p:cNvSpPr>
              <a:spLocks/>
            </p:cNvSpPr>
            <p:nvPr/>
          </p:nvSpPr>
          <p:spPr bwMode="gray">
            <a:xfrm>
              <a:off x="2675" y="803"/>
              <a:ext cx="401" cy="26"/>
            </a:xfrm>
            <a:custGeom>
              <a:avLst/>
              <a:gdLst>
                <a:gd name="T0" fmla="*/ 0 w 1536"/>
                <a:gd name="T1" fmla="*/ 0 h 100"/>
                <a:gd name="T2" fmla="*/ 0 w 1536"/>
                <a:gd name="T3" fmla="*/ 0 h 100"/>
                <a:gd name="T4" fmla="*/ 0 w 1536"/>
                <a:gd name="T5" fmla="*/ 0 h 100"/>
                <a:gd name="T6" fmla="*/ 0 w 1536"/>
                <a:gd name="T7" fmla="*/ 0 h 100"/>
                <a:gd name="T8" fmla="*/ 0 w 1536"/>
                <a:gd name="T9" fmla="*/ 0 h 100"/>
                <a:gd name="T10" fmla="*/ 0 w 1536"/>
                <a:gd name="T11" fmla="*/ 0 h 100"/>
                <a:gd name="T12" fmla="*/ 0 60000 65536"/>
                <a:gd name="T13" fmla="*/ 0 60000 65536"/>
                <a:gd name="T14" fmla="*/ 0 60000 65536"/>
                <a:gd name="T15" fmla="*/ 0 60000 65536"/>
                <a:gd name="T16" fmla="*/ 0 60000 65536"/>
                <a:gd name="T17" fmla="*/ 0 60000 65536"/>
                <a:gd name="T18" fmla="*/ 0 w 1536"/>
                <a:gd name="T19" fmla="*/ 0 h 100"/>
                <a:gd name="T20" fmla="*/ 1536 w 1536"/>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536" h="100">
                  <a:moveTo>
                    <a:pt x="0" y="0"/>
                  </a:moveTo>
                  <a:lnTo>
                    <a:pt x="0" y="0"/>
                  </a:lnTo>
                  <a:lnTo>
                    <a:pt x="1536" y="0"/>
                  </a:lnTo>
                  <a:lnTo>
                    <a:pt x="1536" y="100"/>
                  </a:lnTo>
                  <a:lnTo>
                    <a:pt x="0" y="100"/>
                  </a:lnTo>
                  <a:lnTo>
                    <a:pt x="0" y="0"/>
                  </a:lnTo>
                  <a:close/>
                </a:path>
              </a:pathLst>
            </a:custGeom>
            <a:solidFill>
              <a:srgbClr val="EE803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4000" anchor="ct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8" name="Freeform 72"/>
            <p:cNvSpPr>
              <a:spLocks/>
            </p:cNvSpPr>
            <p:nvPr/>
          </p:nvSpPr>
          <p:spPr bwMode="gray">
            <a:xfrm>
              <a:off x="2700" y="666"/>
              <a:ext cx="26" cy="41"/>
            </a:xfrm>
            <a:custGeom>
              <a:avLst/>
              <a:gdLst>
                <a:gd name="T0" fmla="*/ 0 w 99"/>
                <a:gd name="T1" fmla="*/ 0 h 159"/>
                <a:gd name="T2" fmla="*/ 0 w 99"/>
                <a:gd name="T3" fmla="*/ 0 h 159"/>
                <a:gd name="T4" fmla="*/ 0 w 99"/>
                <a:gd name="T5" fmla="*/ 0 h 159"/>
                <a:gd name="T6" fmla="*/ 0 w 99"/>
                <a:gd name="T7" fmla="*/ 0 h 159"/>
                <a:gd name="T8" fmla="*/ 0 w 99"/>
                <a:gd name="T9" fmla="*/ 0 h 159"/>
                <a:gd name="T10" fmla="*/ 0 w 99"/>
                <a:gd name="T11" fmla="*/ 0 h 159"/>
                <a:gd name="T12" fmla="*/ 0 w 99"/>
                <a:gd name="T13" fmla="*/ 0 h 159"/>
                <a:gd name="T14" fmla="*/ 0 w 99"/>
                <a:gd name="T15" fmla="*/ 0 h 159"/>
                <a:gd name="T16" fmla="*/ 0 w 99"/>
                <a:gd name="T17" fmla="*/ 0 h 159"/>
                <a:gd name="T18" fmla="*/ 0 w 99"/>
                <a:gd name="T19" fmla="*/ 0 h 159"/>
                <a:gd name="T20" fmla="*/ 0 w 99"/>
                <a:gd name="T21" fmla="*/ 0 h 159"/>
                <a:gd name="T22" fmla="*/ 0 w 99"/>
                <a:gd name="T23" fmla="*/ 0 h 159"/>
                <a:gd name="T24" fmla="*/ 0 w 99"/>
                <a:gd name="T25" fmla="*/ 0 h 159"/>
                <a:gd name="T26" fmla="*/ 0 w 99"/>
                <a:gd name="T27" fmla="*/ 0 h 159"/>
                <a:gd name="T28" fmla="*/ 0 w 99"/>
                <a:gd name="T29" fmla="*/ 0 h 159"/>
                <a:gd name="T30" fmla="*/ 0 w 99"/>
                <a:gd name="T31" fmla="*/ 0 h 159"/>
                <a:gd name="T32" fmla="*/ 0 w 99"/>
                <a:gd name="T33" fmla="*/ 0 h 159"/>
                <a:gd name="T34" fmla="*/ 0 w 99"/>
                <a:gd name="T35" fmla="*/ 0 h 159"/>
                <a:gd name="T36" fmla="*/ 0 w 99"/>
                <a:gd name="T37" fmla="*/ 0 h 159"/>
                <a:gd name="T38" fmla="*/ 0 w 99"/>
                <a:gd name="T39" fmla="*/ 0 h 159"/>
                <a:gd name="T40" fmla="*/ 0 w 99"/>
                <a:gd name="T41" fmla="*/ 0 h 159"/>
                <a:gd name="T42" fmla="*/ 0 w 99"/>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9" h="159">
                  <a:moveTo>
                    <a:pt x="0" y="5"/>
                  </a:moveTo>
                  <a:lnTo>
                    <a:pt x="0" y="5"/>
                  </a:lnTo>
                  <a:cubicBezTo>
                    <a:pt x="0" y="2"/>
                    <a:pt x="1" y="0"/>
                    <a:pt x="5" y="0"/>
                  </a:cubicBezTo>
                  <a:lnTo>
                    <a:pt x="93" y="0"/>
                  </a:lnTo>
                  <a:cubicBezTo>
                    <a:pt x="96" y="0"/>
                    <a:pt x="98" y="2"/>
                    <a:pt x="98" y="4"/>
                  </a:cubicBezTo>
                  <a:lnTo>
                    <a:pt x="98" y="19"/>
                  </a:lnTo>
                  <a:cubicBezTo>
                    <a:pt x="98" y="22"/>
                    <a:pt x="96" y="24"/>
                    <a:pt x="93" y="24"/>
                  </a:cubicBezTo>
                  <a:lnTo>
                    <a:pt x="27" y="24"/>
                  </a:lnTo>
                  <a:lnTo>
                    <a:pt x="27" y="65"/>
                  </a:lnTo>
                  <a:lnTo>
                    <a:pt x="85" y="65"/>
                  </a:lnTo>
                  <a:cubicBezTo>
                    <a:pt x="88" y="65"/>
                    <a:pt x="90" y="66"/>
                    <a:pt x="90" y="69"/>
                  </a:cubicBezTo>
                  <a:lnTo>
                    <a:pt x="90" y="84"/>
                  </a:lnTo>
                  <a:cubicBezTo>
                    <a:pt x="90" y="87"/>
                    <a:pt x="89" y="88"/>
                    <a:pt x="85" y="88"/>
                  </a:cubicBezTo>
                  <a:lnTo>
                    <a:pt x="27" y="88"/>
                  </a:lnTo>
                  <a:lnTo>
                    <a:pt x="27" y="136"/>
                  </a:lnTo>
                  <a:lnTo>
                    <a:pt x="94" y="136"/>
                  </a:lnTo>
                  <a:cubicBezTo>
                    <a:pt x="97" y="136"/>
                    <a:pt x="99" y="137"/>
                    <a:pt x="99" y="140"/>
                  </a:cubicBezTo>
                  <a:lnTo>
                    <a:pt x="99" y="155"/>
                  </a:lnTo>
                  <a:cubicBezTo>
                    <a:pt x="99" y="158"/>
                    <a:pt x="98" y="159"/>
                    <a:pt x="94" y="159"/>
                  </a:cubicBezTo>
                  <a:lnTo>
                    <a:pt x="5" y="159"/>
                  </a:lnTo>
                  <a:cubicBezTo>
                    <a:pt x="1" y="159"/>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9" name="Freeform 73"/>
            <p:cNvSpPr>
              <a:spLocks/>
            </p:cNvSpPr>
            <p:nvPr/>
          </p:nvSpPr>
          <p:spPr bwMode="gray">
            <a:xfrm>
              <a:off x="2729" y="677"/>
              <a:ext cx="27" cy="31"/>
            </a:xfrm>
            <a:custGeom>
              <a:avLst/>
              <a:gdLst>
                <a:gd name="T0" fmla="*/ 0 w 103"/>
                <a:gd name="T1" fmla="*/ 0 h 119"/>
                <a:gd name="T2" fmla="*/ 0 w 103"/>
                <a:gd name="T3" fmla="*/ 0 h 119"/>
                <a:gd name="T4" fmla="*/ 0 w 103"/>
                <a:gd name="T5" fmla="*/ 0 h 119"/>
                <a:gd name="T6" fmla="*/ 0 w 103"/>
                <a:gd name="T7" fmla="*/ 0 h 119"/>
                <a:gd name="T8" fmla="*/ 0 w 103"/>
                <a:gd name="T9" fmla="*/ 0 h 119"/>
                <a:gd name="T10" fmla="*/ 0 w 103"/>
                <a:gd name="T11" fmla="*/ 0 h 119"/>
                <a:gd name="T12" fmla="*/ 0 w 103"/>
                <a:gd name="T13" fmla="*/ 0 h 119"/>
                <a:gd name="T14" fmla="*/ 0 w 103"/>
                <a:gd name="T15" fmla="*/ 0 h 119"/>
                <a:gd name="T16" fmla="*/ 0 w 103"/>
                <a:gd name="T17" fmla="*/ 0 h 119"/>
                <a:gd name="T18" fmla="*/ 0 w 103"/>
                <a:gd name="T19" fmla="*/ 0 h 119"/>
                <a:gd name="T20" fmla="*/ 0 w 103"/>
                <a:gd name="T21" fmla="*/ 0 h 119"/>
                <a:gd name="T22" fmla="*/ 0 w 103"/>
                <a:gd name="T23" fmla="*/ 0 h 119"/>
                <a:gd name="T24" fmla="*/ 0 w 103"/>
                <a:gd name="T25" fmla="*/ 0 h 119"/>
                <a:gd name="T26" fmla="*/ 0 w 103"/>
                <a:gd name="T27" fmla="*/ 0 h 119"/>
                <a:gd name="T28" fmla="*/ 0 w 103"/>
                <a:gd name="T29" fmla="*/ 0 h 119"/>
                <a:gd name="T30" fmla="*/ 0 w 103"/>
                <a:gd name="T31" fmla="*/ 0 h 119"/>
                <a:gd name="T32" fmla="*/ 0 w 103"/>
                <a:gd name="T33" fmla="*/ 0 h 119"/>
                <a:gd name="T34" fmla="*/ 0 w 103"/>
                <a:gd name="T35" fmla="*/ 0 h 119"/>
                <a:gd name="T36" fmla="*/ 0 w 103"/>
                <a:gd name="T37" fmla="*/ 0 h 119"/>
                <a:gd name="T38" fmla="*/ 0 w 103"/>
                <a:gd name="T39" fmla="*/ 0 h 119"/>
                <a:gd name="T40" fmla="*/ 0 w 103"/>
                <a:gd name="T41" fmla="*/ 0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19">
                  <a:moveTo>
                    <a:pt x="98" y="117"/>
                  </a:moveTo>
                  <a:lnTo>
                    <a:pt x="98" y="117"/>
                  </a:lnTo>
                  <a:lnTo>
                    <a:pt x="81" y="117"/>
                  </a:lnTo>
                  <a:cubicBezTo>
                    <a:pt x="77" y="117"/>
                    <a:pt x="77" y="116"/>
                    <a:pt x="77" y="113"/>
                  </a:cubicBezTo>
                  <a:lnTo>
                    <a:pt x="77" y="105"/>
                  </a:lnTo>
                  <a:lnTo>
                    <a:pt x="76" y="105"/>
                  </a:lnTo>
                  <a:cubicBezTo>
                    <a:pt x="67" y="112"/>
                    <a:pt x="50" y="119"/>
                    <a:pt x="36" y="119"/>
                  </a:cubicBezTo>
                  <a:cubicBezTo>
                    <a:pt x="3" y="119"/>
                    <a:pt x="0" y="100"/>
                    <a:pt x="0" y="75"/>
                  </a:cubicBezTo>
                  <a:lnTo>
                    <a:pt x="0" y="4"/>
                  </a:lnTo>
                  <a:cubicBezTo>
                    <a:pt x="0" y="2"/>
                    <a:pt x="1" y="0"/>
                    <a:pt x="5" y="0"/>
                  </a:cubicBezTo>
                  <a:lnTo>
                    <a:pt x="22" y="0"/>
                  </a:lnTo>
                  <a:cubicBezTo>
                    <a:pt x="25" y="0"/>
                    <a:pt x="27" y="1"/>
                    <a:pt x="27" y="4"/>
                  </a:cubicBezTo>
                  <a:lnTo>
                    <a:pt x="27" y="72"/>
                  </a:lnTo>
                  <a:cubicBezTo>
                    <a:pt x="27" y="86"/>
                    <a:pt x="29" y="95"/>
                    <a:pt x="44" y="95"/>
                  </a:cubicBezTo>
                  <a:cubicBezTo>
                    <a:pt x="54" y="95"/>
                    <a:pt x="70" y="88"/>
                    <a:pt x="77" y="85"/>
                  </a:cubicBezTo>
                  <a:lnTo>
                    <a:pt x="77" y="4"/>
                  </a:lnTo>
                  <a:cubicBezTo>
                    <a:pt x="77" y="2"/>
                    <a:pt x="77" y="0"/>
                    <a:pt x="81" y="0"/>
                  </a:cubicBezTo>
                  <a:lnTo>
                    <a:pt x="98" y="0"/>
                  </a:lnTo>
                  <a:cubicBezTo>
                    <a:pt x="102" y="0"/>
                    <a:pt x="103" y="1"/>
                    <a:pt x="103" y="4"/>
                  </a:cubicBezTo>
                  <a:lnTo>
                    <a:pt x="103" y="113"/>
                  </a:lnTo>
                  <a:cubicBezTo>
                    <a:pt x="103" y="116"/>
                    <a:pt x="102" y="117"/>
                    <a:pt x="98" y="11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0" name="Freeform 74"/>
            <p:cNvSpPr>
              <a:spLocks/>
            </p:cNvSpPr>
            <p:nvPr/>
          </p:nvSpPr>
          <p:spPr bwMode="gray">
            <a:xfrm>
              <a:off x="2762" y="676"/>
              <a:ext cx="18" cy="31"/>
            </a:xfrm>
            <a:custGeom>
              <a:avLst/>
              <a:gdLst>
                <a:gd name="T0" fmla="*/ 0 w 70"/>
                <a:gd name="T1" fmla="*/ 0 h 119"/>
                <a:gd name="T2" fmla="*/ 0 w 70"/>
                <a:gd name="T3" fmla="*/ 0 h 119"/>
                <a:gd name="T4" fmla="*/ 0 w 70"/>
                <a:gd name="T5" fmla="*/ 0 h 119"/>
                <a:gd name="T6" fmla="*/ 0 w 70"/>
                <a:gd name="T7" fmla="*/ 0 h 119"/>
                <a:gd name="T8" fmla="*/ 0 w 70"/>
                <a:gd name="T9" fmla="*/ 0 h 119"/>
                <a:gd name="T10" fmla="*/ 0 w 70"/>
                <a:gd name="T11" fmla="*/ 0 h 119"/>
                <a:gd name="T12" fmla="*/ 0 w 70"/>
                <a:gd name="T13" fmla="*/ 0 h 119"/>
                <a:gd name="T14" fmla="*/ 0 w 70"/>
                <a:gd name="T15" fmla="*/ 0 h 119"/>
                <a:gd name="T16" fmla="*/ 0 w 70"/>
                <a:gd name="T17" fmla="*/ 0 h 119"/>
                <a:gd name="T18" fmla="*/ 0 w 70"/>
                <a:gd name="T19" fmla="*/ 0 h 119"/>
                <a:gd name="T20" fmla="*/ 0 w 70"/>
                <a:gd name="T21" fmla="*/ 0 h 119"/>
                <a:gd name="T22" fmla="*/ 0 w 70"/>
                <a:gd name="T23" fmla="*/ 0 h 119"/>
                <a:gd name="T24" fmla="*/ 0 w 70"/>
                <a:gd name="T25" fmla="*/ 0 h 119"/>
                <a:gd name="T26" fmla="*/ 0 w 70"/>
                <a:gd name="T27" fmla="*/ 0 h 119"/>
                <a:gd name="T28" fmla="*/ 0 w 70"/>
                <a:gd name="T29" fmla="*/ 0 h 119"/>
                <a:gd name="T30" fmla="*/ 0 w 70"/>
                <a:gd name="T31" fmla="*/ 0 h 119"/>
                <a:gd name="T32" fmla="*/ 0 w 70"/>
                <a:gd name="T33" fmla="*/ 0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19">
                  <a:moveTo>
                    <a:pt x="26" y="115"/>
                  </a:moveTo>
                  <a:lnTo>
                    <a:pt x="26" y="115"/>
                  </a:lnTo>
                  <a:cubicBezTo>
                    <a:pt x="26" y="118"/>
                    <a:pt x="25" y="119"/>
                    <a:pt x="22" y="119"/>
                  </a:cubicBezTo>
                  <a:lnTo>
                    <a:pt x="5" y="119"/>
                  </a:lnTo>
                  <a:cubicBezTo>
                    <a:pt x="1" y="119"/>
                    <a:pt x="0" y="118"/>
                    <a:pt x="0" y="115"/>
                  </a:cubicBezTo>
                  <a:lnTo>
                    <a:pt x="0" y="6"/>
                  </a:lnTo>
                  <a:cubicBezTo>
                    <a:pt x="0" y="3"/>
                    <a:pt x="1" y="2"/>
                    <a:pt x="5" y="2"/>
                  </a:cubicBezTo>
                  <a:lnTo>
                    <a:pt x="22" y="2"/>
                  </a:lnTo>
                  <a:cubicBezTo>
                    <a:pt x="25" y="2"/>
                    <a:pt x="26" y="4"/>
                    <a:pt x="26" y="6"/>
                  </a:cubicBezTo>
                  <a:lnTo>
                    <a:pt x="26" y="17"/>
                  </a:lnTo>
                  <a:lnTo>
                    <a:pt x="27" y="18"/>
                  </a:lnTo>
                  <a:cubicBezTo>
                    <a:pt x="34" y="11"/>
                    <a:pt x="51" y="3"/>
                    <a:pt x="62" y="0"/>
                  </a:cubicBezTo>
                  <a:cubicBezTo>
                    <a:pt x="66" y="0"/>
                    <a:pt x="68" y="0"/>
                    <a:pt x="68" y="5"/>
                  </a:cubicBezTo>
                  <a:lnTo>
                    <a:pt x="70" y="21"/>
                  </a:lnTo>
                  <a:cubicBezTo>
                    <a:pt x="70" y="24"/>
                    <a:pt x="70" y="25"/>
                    <a:pt x="65" y="26"/>
                  </a:cubicBezTo>
                  <a:cubicBezTo>
                    <a:pt x="52" y="29"/>
                    <a:pt x="35" y="34"/>
                    <a:pt x="26" y="37"/>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1" name="Freeform 75"/>
            <p:cNvSpPr>
              <a:spLocks noEditPoints="1"/>
            </p:cNvSpPr>
            <p:nvPr/>
          </p:nvSpPr>
          <p:spPr bwMode="gray">
            <a:xfrm>
              <a:off x="2781" y="676"/>
              <a:ext cx="28" cy="32"/>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122">
                  <a:moveTo>
                    <a:pt x="52" y="23"/>
                  </a:moveTo>
                  <a:lnTo>
                    <a:pt x="52" y="23"/>
                  </a:lnTo>
                  <a:cubicBezTo>
                    <a:pt x="31" y="23"/>
                    <a:pt x="27" y="36"/>
                    <a:pt x="27" y="61"/>
                  </a:cubicBezTo>
                  <a:cubicBezTo>
                    <a:pt x="27" y="87"/>
                    <a:pt x="31" y="99"/>
                    <a:pt x="51" y="99"/>
                  </a:cubicBezTo>
                  <a:cubicBezTo>
                    <a:pt x="73" y="99"/>
                    <a:pt x="77" y="87"/>
                    <a:pt x="77" y="61"/>
                  </a:cubicBezTo>
                  <a:cubicBezTo>
                    <a:pt x="77" y="36"/>
                    <a:pt x="73" y="23"/>
                    <a:pt x="52" y="23"/>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2" name="Freeform 76"/>
            <p:cNvSpPr>
              <a:spLocks noEditPoints="1"/>
            </p:cNvSpPr>
            <p:nvPr/>
          </p:nvSpPr>
          <p:spPr bwMode="gray">
            <a:xfrm>
              <a:off x="2812" y="676"/>
              <a:ext cx="27" cy="43"/>
            </a:xfrm>
            <a:custGeom>
              <a:avLst/>
              <a:gdLst>
                <a:gd name="T0" fmla="*/ 0 w 104"/>
                <a:gd name="T1" fmla="*/ 0 h 163"/>
                <a:gd name="T2" fmla="*/ 0 w 104"/>
                <a:gd name="T3" fmla="*/ 0 h 163"/>
                <a:gd name="T4" fmla="*/ 0 w 104"/>
                <a:gd name="T5" fmla="*/ 0 h 163"/>
                <a:gd name="T6" fmla="*/ 0 w 104"/>
                <a:gd name="T7" fmla="*/ 0 h 163"/>
                <a:gd name="T8" fmla="*/ 0 w 104"/>
                <a:gd name="T9" fmla="*/ 0 h 163"/>
                <a:gd name="T10" fmla="*/ 0 w 104"/>
                <a:gd name="T11" fmla="*/ 0 h 163"/>
                <a:gd name="T12" fmla="*/ 0 w 104"/>
                <a:gd name="T13" fmla="*/ 0 h 163"/>
                <a:gd name="T14" fmla="*/ 0 w 104"/>
                <a:gd name="T15" fmla="*/ 0 h 163"/>
                <a:gd name="T16" fmla="*/ 0 w 104"/>
                <a:gd name="T17" fmla="*/ 0 h 163"/>
                <a:gd name="T18" fmla="*/ 0 w 104"/>
                <a:gd name="T19" fmla="*/ 0 h 163"/>
                <a:gd name="T20" fmla="*/ 0 w 104"/>
                <a:gd name="T21" fmla="*/ 0 h 163"/>
                <a:gd name="T22" fmla="*/ 0 w 104"/>
                <a:gd name="T23" fmla="*/ 0 h 163"/>
                <a:gd name="T24" fmla="*/ 0 w 104"/>
                <a:gd name="T25" fmla="*/ 0 h 163"/>
                <a:gd name="T26" fmla="*/ 0 w 104"/>
                <a:gd name="T27" fmla="*/ 0 h 163"/>
                <a:gd name="T28" fmla="*/ 0 w 104"/>
                <a:gd name="T29" fmla="*/ 0 h 163"/>
                <a:gd name="T30" fmla="*/ 0 w 104"/>
                <a:gd name="T31" fmla="*/ 0 h 163"/>
                <a:gd name="T32" fmla="*/ 0 w 104"/>
                <a:gd name="T33" fmla="*/ 0 h 163"/>
                <a:gd name="T34" fmla="*/ 0 w 104"/>
                <a:gd name="T35" fmla="*/ 0 h 163"/>
                <a:gd name="T36" fmla="*/ 0 w 104"/>
                <a:gd name="T37" fmla="*/ 0 h 163"/>
                <a:gd name="T38" fmla="*/ 0 w 104"/>
                <a:gd name="T39" fmla="*/ 0 h 163"/>
                <a:gd name="T40" fmla="*/ 0 w 104"/>
                <a:gd name="T41" fmla="*/ 0 h 163"/>
                <a:gd name="T42" fmla="*/ 0 w 104"/>
                <a:gd name="T43" fmla="*/ 0 h 163"/>
                <a:gd name="T44" fmla="*/ 0 w 104"/>
                <a:gd name="T45" fmla="*/ 0 h 163"/>
                <a:gd name="T46" fmla="*/ 0 w 104"/>
                <a:gd name="T47" fmla="*/ 0 h 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 h="163">
                  <a:moveTo>
                    <a:pt x="58" y="24"/>
                  </a:moveTo>
                  <a:lnTo>
                    <a:pt x="58" y="24"/>
                  </a:lnTo>
                  <a:cubicBezTo>
                    <a:pt x="48" y="24"/>
                    <a:pt x="33" y="31"/>
                    <a:pt x="26" y="35"/>
                  </a:cubicBezTo>
                  <a:lnTo>
                    <a:pt x="26" y="95"/>
                  </a:lnTo>
                  <a:cubicBezTo>
                    <a:pt x="37" y="98"/>
                    <a:pt x="45" y="99"/>
                    <a:pt x="54" y="99"/>
                  </a:cubicBezTo>
                  <a:cubicBezTo>
                    <a:pt x="71" y="99"/>
                    <a:pt x="77" y="90"/>
                    <a:pt x="77" y="60"/>
                  </a:cubicBezTo>
                  <a:cubicBezTo>
                    <a:pt x="77" y="29"/>
                    <a:pt x="71" y="24"/>
                    <a:pt x="58" y="24"/>
                  </a:cubicBezTo>
                  <a:close/>
                  <a:moveTo>
                    <a:pt x="56" y="121"/>
                  </a:moveTo>
                  <a:lnTo>
                    <a:pt x="56" y="121"/>
                  </a:lnTo>
                  <a:cubicBezTo>
                    <a:pt x="48" y="121"/>
                    <a:pt x="37" y="120"/>
                    <a:pt x="26" y="116"/>
                  </a:cubicBezTo>
                  <a:lnTo>
                    <a:pt x="26" y="159"/>
                  </a:lnTo>
                  <a:cubicBezTo>
                    <a:pt x="26" y="161"/>
                    <a:pt x="25" y="163"/>
                    <a:pt x="21" y="163"/>
                  </a:cubicBezTo>
                  <a:lnTo>
                    <a:pt x="4" y="163"/>
                  </a:lnTo>
                  <a:cubicBezTo>
                    <a:pt x="0" y="163"/>
                    <a:pt x="0" y="162"/>
                    <a:pt x="0" y="159"/>
                  </a:cubicBezTo>
                  <a:lnTo>
                    <a:pt x="0" y="6"/>
                  </a:lnTo>
                  <a:cubicBezTo>
                    <a:pt x="0" y="3"/>
                    <a:pt x="1" y="2"/>
                    <a:pt x="4" y="2"/>
                  </a:cubicBezTo>
                  <a:lnTo>
                    <a:pt x="21" y="2"/>
                  </a:lnTo>
                  <a:cubicBezTo>
                    <a:pt x="25" y="2"/>
                    <a:pt x="26" y="4"/>
                    <a:pt x="26" y="6"/>
                  </a:cubicBezTo>
                  <a:lnTo>
                    <a:pt x="26" y="14"/>
                  </a:lnTo>
                  <a:cubicBezTo>
                    <a:pt x="35" y="8"/>
                    <a:pt x="50" y="0"/>
                    <a:pt x="64" y="0"/>
                  </a:cubicBezTo>
                  <a:cubicBezTo>
                    <a:pt x="96" y="0"/>
                    <a:pt x="104" y="24"/>
                    <a:pt x="104" y="60"/>
                  </a:cubicBezTo>
                  <a:cubicBezTo>
                    <a:pt x="104" y="99"/>
                    <a:pt x="94" y="121"/>
                    <a:pt x="56" y="121"/>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3" name="Freeform 77"/>
            <p:cNvSpPr>
              <a:spLocks noEditPoints="1"/>
            </p:cNvSpPr>
            <p:nvPr/>
          </p:nvSpPr>
          <p:spPr bwMode="gray">
            <a:xfrm>
              <a:off x="2843" y="676"/>
              <a:ext cx="27" cy="32"/>
            </a:xfrm>
            <a:custGeom>
              <a:avLst/>
              <a:gdLst>
                <a:gd name="T0" fmla="*/ 0 w 103"/>
                <a:gd name="T1" fmla="*/ 0 h 122"/>
                <a:gd name="T2" fmla="*/ 0 w 103"/>
                <a:gd name="T3" fmla="*/ 0 h 122"/>
                <a:gd name="T4" fmla="*/ 0 w 103"/>
                <a:gd name="T5" fmla="*/ 0 h 122"/>
                <a:gd name="T6" fmla="*/ 0 w 103"/>
                <a:gd name="T7" fmla="*/ 0 h 122"/>
                <a:gd name="T8" fmla="*/ 0 w 103"/>
                <a:gd name="T9" fmla="*/ 0 h 122"/>
                <a:gd name="T10" fmla="*/ 0 w 103"/>
                <a:gd name="T11" fmla="*/ 0 h 122"/>
                <a:gd name="T12" fmla="*/ 0 w 103"/>
                <a:gd name="T13" fmla="*/ 0 h 122"/>
                <a:gd name="T14" fmla="*/ 0 w 103"/>
                <a:gd name="T15" fmla="*/ 0 h 122"/>
                <a:gd name="T16" fmla="*/ 0 w 103"/>
                <a:gd name="T17" fmla="*/ 0 h 122"/>
                <a:gd name="T18" fmla="*/ 0 w 103"/>
                <a:gd name="T19" fmla="*/ 0 h 122"/>
                <a:gd name="T20" fmla="*/ 0 w 103"/>
                <a:gd name="T21" fmla="*/ 0 h 122"/>
                <a:gd name="T22" fmla="*/ 0 w 103"/>
                <a:gd name="T23" fmla="*/ 0 h 122"/>
                <a:gd name="T24" fmla="*/ 0 w 103"/>
                <a:gd name="T25" fmla="*/ 0 h 122"/>
                <a:gd name="T26" fmla="*/ 0 w 103"/>
                <a:gd name="T27" fmla="*/ 0 h 122"/>
                <a:gd name="T28" fmla="*/ 0 w 103"/>
                <a:gd name="T29" fmla="*/ 0 h 122"/>
                <a:gd name="T30" fmla="*/ 0 w 103"/>
                <a:gd name="T31" fmla="*/ 0 h 122"/>
                <a:gd name="T32" fmla="*/ 0 w 103"/>
                <a:gd name="T33" fmla="*/ 0 h 122"/>
                <a:gd name="T34" fmla="*/ 0 w 103"/>
                <a:gd name="T35" fmla="*/ 0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 h="122">
                  <a:moveTo>
                    <a:pt x="27" y="51"/>
                  </a:moveTo>
                  <a:lnTo>
                    <a:pt x="27" y="51"/>
                  </a:lnTo>
                  <a:lnTo>
                    <a:pt x="75" y="51"/>
                  </a:lnTo>
                  <a:cubicBezTo>
                    <a:pt x="75" y="36"/>
                    <a:pt x="71" y="22"/>
                    <a:pt x="51" y="22"/>
                  </a:cubicBezTo>
                  <a:cubicBezTo>
                    <a:pt x="33" y="22"/>
                    <a:pt x="29" y="33"/>
                    <a:pt x="27" y="51"/>
                  </a:cubicBezTo>
                  <a:close/>
                  <a:moveTo>
                    <a:pt x="27" y="69"/>
                  </a:moveTo>
                  <a:lnTo>
                    <a:pt x="27" y="69"/>
                  </a:lnTo>
                  <a:cubicBezTo>
                    <a:pt x="28" y="93"/>
                    <a:pt x="37" y="100"/>
                    <a:pt x="56" y="100"/>
                  </a:cubicBezTo>
                  <a:cubicBezTo>
                    <a:pt x="65" y="100"/>
                    <a:pt x="78" y="98"/>
                    <a:pt x="87" y="97"/>
                  </a:cubicBezTo>
                  <a:cubicBezTo>
                    <a:pt x="92" y="97"/>
                    <a:pt x="93" y="97"/>
                    <a:pt x="94" y="101"/>
                  </a:cubicBezTo>
                  <a:lnTo>
                    <a:pt x="95" y="109"/>
                  </a:lnTo>
                  <a:cubicBezTo>
                    <a:pt x="96" y="113"/>
                    <a:pt x="96" y="115"/>
                    <a:pt x="91" y="116"/>
                  </a:cubicBezTo>
                  <a:cubicBezTo>
                    <a:pt x="82" y="120"/>
                    <a:pt x="64" y="122"/>
                    <a:pt x="53" y="122"/>
                  </a:cubicBezTo>
                  <a:cubicBezTo>
                    <a:pt x="7" y="122"/>
                    <a:pt x="0" y="93"/>
                    <a:pt x="0" y="62"/>
                  </a:cubicBezTo>
                  <a:cubicBezTo>
                    <a:pt x="0" y="39"/>
                    <a:pt x="4" y="0"/>
                    <a:pt x="51" y="0"/>
                  </a:cubicBezTo>
                  <a:cubicBezTo>
                    <a:pt x="94" y="0"/>
                    <a:pt x="102" y="28"/>
                    <a:pt x="103" y="54"/>
                  </a:cubicBezTo>
                  <a:cubicBezTo>
                    <a:pt x="103" y="63"/>
                    <a:pt x="100" y="69"/>
                    <a:pt x="91"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4" name="Freeform 78"/>
            <p:cNvSpPr>
              <a:spLocks noEditPoints="1"/>
            </p:cNvSpPr>
            <p:nvPr/>
          </p:nvSpPr>
          <p:spPr bwMode="gray">
            <a:xfrm>
              <a:off x="2872" y="676"/>
              <a:ext cx="30" cy="32"/>
            </a:xfrm>
            <a:custGeom>
              <a:avLst/>
              <a:gdLst>
                <a:gd name="T0" fmla="*/ 0 w 115"/>
                <a:gd name="T1" fmla="*/ 0 h 122"/>
                <a:gd name="T2" fmla="*/ 0 w 115"/>
                <a:gd name="T3" fmla="*/ 0 h 122"/>
                <a:gd name="T4" fmla="*/ 0 w 115"/>
                <a:gd name="T5" fmla="*/ 0 h 122"/>
                <a:gd name="T6" fmla="*/ 0 w 115"/>
                <a:gd name="T7" fmla="*/ 0 h 122"/>
                <a:gd name="T8" fmla="*/ 0 w 115"/>
                <a:gd name="T9" fmla="*/ 0 h 122"/>
                <a:gd name="T10" fmla="*/ 0 w 115"/>
                <a:gd name="T11" fmla="*/ 0 h 122"/>
                <a:gd name="T12" fmla="*/ 0 w 115"/>
                <a:gd name="T13" fmla="*/ 0 h 122"/>
                <a:gd name="T14" fmla="*/ 0 w 115"/>
                <a:gd name="T15" fmla="*/ 0 h 122"/>
                <a:gd name="T16" fmla="*/ 0 w 115"/>
                <a:gd name="T17" fmla="*/ 0 h 122"/>
                <a:gd name="T18" fmla="*/ 0 w 115"/>
                <a:gd name="T19" fmla="*/ 0 h 122"/>
                <a:gd name="T20" fmla="*/ 0 w 115"/>
                <a:gd name="T21" fmla="*/ 0 h 122"/>
                <a:gd name="T22" fmla="*/ 0 w 115"/>
                <a:gd name="T23" fmla="*/ 0 h 122"/>
                <a:gd name="T24" fmla="*/ 0 w 115"/>
                <a:gd name="T25" fmla="*/ 0 h 122"/>
                <a:gd name="T26" fmla="*/ 0 w 115"/>
                <a:gd name="T27" fmla="*/ 0 h 122"/>
                <a:gd name="T28" fmla="*/ 0 w 115"/>
                <a:gd name="T29" fmla="*/ 0 h 122"/>
                <a:gd name="T30" fmla="*/ 0 w 115"/>
                <a:gd name="T31" fmla="*/ 0 h 122"/>
                <a:gd name="T32" fmla="*/ 0 w 115"/>
                <a:gd name="T33" fmla="*/ 0 h 122"/>
                <a:gd name="T34" fmla="*/ 0 w 115"/>
                <a:gd name="T35" fmla="*/ 0 h 122"/>
                <a:gd name="T36" fmla="*/ 0 w 115"/>
                <a:gd name="T37" fmla="*/ 0 h 122"/>
                <a:gd name="T38" fmla="*/ 0 w 115"/>
                <a:gd name="T39" fmla="*/ 0 h 122"/>
                <a:gd name="T40" fmla="*/ 0 w 115"/>
                <a:gd name="T41" fmla="*/ 0 h 122"/>
                <a:gd name="T42" fmla="*/ 0 w 115"/>
                <a:gd name="T43" fmla="*/ 0 h 122"/>
                <a:gd name="T44" fmla="*/ 0 w 115"/>
                <a:gd name="T45" fmla="*/ 0 h 122"/>
                <a:gd name="T46" fmla="*/ 0 w 115"/>
                <a:gd name="T47" fmla="*/ 0 h 122"/>
                <a:gd name="T48" fmla="*/ 0 w 115"/>
                <a:gd name="T49" fmla="*/ 0 h 122"/>
                <a:gd name="T50" fmla="*/ 0 w 115"/>
                <a:gd name="T51" fmla="*/ 0 h 122"/>
                <a:gd name="T52" fmla="*/ 0 w 115"/>
                <a:gd name="T53" fmla="*/ 0 h 122"/>
                <a:gd name="T54" fmla="*/ 0 w 115"/>
                <a:gd name="T55" fmla="*/ 0 h 122"/>
                <a:gd name="T56" fmla="*/ 0 w 115"/>
                <a:gd name="T57" fmla="*/ 0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 h="122">
                  <a:moveTo>
                    <a:pt x="76" y="67"/>
                  </a:moveTo>
                  <a:lnTo>
                    <a:pt x="76" y="67"/>
                  </a:lnTo>
                  <a:lnTo>
                    <a:pt x="46" y="67"/>
                  </a:lnTo>
                  <a:cubicBezTo>
                    <a:pt x="34" y="67"/>
                    <a:pt x="27" y="71"/>
                    <a:pt x="27" y="87"/>
                  </a:cubicBezTo>
                  <a:cubicBezTo>
                    <a:pt x="27" y="97"/>
                    <a:pt x="30" y="101"/>
                    <a:pt x="41" y="101"/>
                  </a:cubicBezTo>
                  <a:cubicBezTo>
                    <a:pt x="52" y="101"/>
                    <a:pt x="66" y="95"/>
                    <a:pt x="76" y="90"/>
                  </a:cubicBezTo>
                  <a:lnTo>
                    <a:pt x="76" y="67"/>
                  </a:lnTo>
                  <a:close/>
                  <a:moveTo>
                    <a:pt x="77" y="107"/>
                  </a:moveTo>
                  <a:lnTo>
                    <a:pt x="77" y="107"/>
                  </a:lnTo>
                  <a:cubicBezTo>
                    <a:pt x="65" y="116"/>
                    <a:pt x="49" y="122"/>
                    <a:pt x="33" y="122"/>
                  </a:cubicBezTo>
                  <a:cubicBezTo>
                    <a:pt x="7" y="122"/>
                    <a:pt x="0" y="108"/>
                    <a:pt x="0" y="88"/>
                  </a:cubicBezTo>
                  <a:cubicBezTo>
                    <a:pt x="0" y="60"/>
                    <a:pt x="15" y="48"/>
                    <a:pt x="45" y="48"/>
                  </a:cubicBezTo>
                  <a:lnTo>
                    <a:pt x="76" y="48"/>
                  </a:lnTo>
                  <a:lnTo>
                    <a:pt x="76" y="42"/>
                  </a:lnTo>
                  <a:cubicBezTo>
                    <a:pt x="76" y="27"/>
                    <a:pt x="70" y="22"/>
                    <a:pt x="51" y="22"/>
                  </a:cubicBezTo>
                  <a:cubicBezTo>
                    <a:pt x="43" y="22"/>
                    <a:pt x="28" y="24"/>
                    <a:pt x="18" y="25"/>
                  </a:cubicBezTo>
                  <a:cubicBezTo>
                    <a:pt x="13" y="25"/>
                    <a:pt x="12" y="25"/>
                    <a:pt x="11" y="22"/>
                  </a:cubicBezTo>
                  <a:lnTo>
                    <a:pt x="9" y="13"/>
                  </a:lnTo>
                  <a:cubicBezTo>
                    <a:pt x="9" y="10"/>
                    <a:pt x="10" y="8"/>
                    <a:pt x="15" y="6"/>
                  </a:cubicBezTo>
                  <a:cubicBezTo>
                    <a:pt x="25" y="2"/>
                    <a:pt x="44" y="0"/>
                    <a:pt x="55" y="0"/>
                  </a:cubicBezTo>
                  <a:cubicBezTo>
                    <a:pt x="97" y="0"/>
                    <a:pt x="102" y="17"/>
                    <a:pt x="102" y="44"/>
                  </a:cubicBezTo>
                  <a:lnTo>
                    <a:pt x="102" y="91"/>
                  </a:lnTo>
                  <a:cubicBezTo>
                    <a:pt x="102" y="100"/>
                    <a:pt x="103" y="101"/>
                    <a:pt x="111" y="102"/>
                  </a:cubicBezTo>
                  <a:cubicBezTo>
                    <a:pt x="114" y="102"/>
                    <a:pt x="115" y="103"/>
                    <a:pt x="115" y="105"/>
                  </a:cubicBezTo>
                  <a:lnTo>
                    <a:pt x="115" y="115"/>
                  </a:lnTo>
                  <a:cubicBezTo>
                    <a:pt x="115" y="118"/>
                    <a:pt x="113" y="120"/>
                    <a:pt x="109" y="120"/>
                  </a:cubicBezTo>
                  <a:cubicBezTo>
                    <a:pt x="106" y="121"/>
                    <a:pt x="102" y="121"/>
                    <a:pt x="98" y="121"/>
                  </a:cubicBezTo>
                  <a:cubicBezTo>
                    <a:pt x="87" y="121"/>
                    <a:pt x="80" y="118"/>
                    <a:pt x="77"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5" name="Freeform 79"/>
            <p:cNvSpPr>
              <a:spLocks/>
            </p:cNvSpPr>
            <p:nvPr/>
          </p:nvSpPr>
          <p:spPr bwMode="gray">
            <a:xfrm>
              <a:off x="2904" y="676"/>
              <a:ext cx="27" cy="31"/>
            </a:xfrm>
            <a:custGeom>
              <a:avLst/>
              <a:gdLst>
                <a:gd name="T0" fmla="*/ 0 w 102"/>
                <a:gd name="T1" fmla="*/ 0 h 119"/>
                <a:gd name="T2" fmla="*/ 0 w 102"/>
                <a:gd name="T3" fmla="*/ 0 h 119"/>
                <a:gd name="T4" fmla="*/ 0 w 102"/>
                <a:gd name="T5" fmla="*/ 0 h 119"/>
                <a:gd name="T6" fmla="*/ 0 w 102"/>
                <a:gd name="T7" fmla="*/ 0 h 119"/>
                <a:gd name="T8" fmla="*/ 0 w 102"/>
                <a:gd name="T9" fmla="*/ 0 h 119"/>
                <a:gd name="T10" fmla="*/ 0 w 102"/>
                <a:gd name="T11" fmla="*/ 0 h 119"/>
                <a:gd name="T12" fmla="*/ 0 w 102"/>
                <a:gd name="T13" fmla="*/ 0 h 119"/>
                <a:gd name="T14" fmla="*/ 0 w 102"/>
                <a:gd name="T15" fmla="*/ 0 h 119"/>
                <a:gd name="T16" fmla="*/ 0 w 102"/>
                <a:gd name="T17" fmla="*/ 0 h 119"/>
                <a:gd name="T18" fmla="*/ 0 w 102"/>
                <a:gd name="T19" fmla="*/ 0 h 119"/>
                <a:gd name="T20" fmla="*/ 0 w 102"/>
                <a:gd name="T21" fmla="*/ 0 h 119"/>
                <a:gd name="T22" fmla="*/ 0 w 102"/>
                <a:gd name="T23" fmla="*/ 0 h 119"/>
                <a:gd name="T24" fmla="*/ 0 w 102"/>
                <a:gd name="T25" fmla="*/ 0 h 119"/>
                <a:gd name="T26" fmla="*/ 0 w 102"/>
                <a:gd name="T27" fmla="*/ 0 h 119"/>
                <a:gd name="T28" fmla="*/ 0 w 102"/>
                <a:gd name="T29" fmla="*/ 0 h 119"/>
                <a:gd name="T30" fmla="*/ 0 w 102"/>
                <a:gd name="T31" fmla="*/ 0 h 119"/>
                <a:gd name="T32" fmla="*/ 0 w 102"/>
                <a:gd name="T33" fmla="*/ 0 h 119"/>
                <a:gd name="T34" fmla="*/ 0 w 102"/>
                <a:gd name="T35" fmla="*/ 0 h 119"/>
                <a:gd name="T36" fmla="*/ 0 w 102"/>
                <a:gd name="T37" fmla="*/ 0 h 119"/>
                <a:gd name="T38" fmla="*/ 0 w 102"/>
                <a:gd name="T39" fmla="*/ 0 h 119"/>
                <a:gd name="T40" fmla="*/ 0 w 102"/>
                <a:gd name="T41" fmla="*/ 0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19">
                  <a:moveTo>
                    <a:pt x="98" y="119"/>
                  </a:moveTo>
                  <a:lnTo>
                    <a:pt x="98" y="119"/>
                  </a:lnTo>
                  <a:lnTo>
                    <a:pt x="80" y="119"/>
                  </a:lnTo>
                  <a:cubicBezTo>
                    <a:pt x="77" y="119"/>
                    <a:pt x="76" y="118"/>
                    <a:pt x="76" y="115"/>
                  </a:cubicBezTo>
                  <a:lnTo>
                    <a:pt x="76" y="47"/>
                  </a:lnTo>
                  <a:cubicBezTo>
                    <a:pt x="76" y="33"/>
                    <a:pt x="73" y="24"/>
                    <a:pt x="59" y="24"/>
                  </a:cubicBezTo>
                  <a:cubicBezTo>
                    <a:pt x="49" y="24"/>
                    <a:pt x="32" y="31"/>
                    <a:pt x="26" y="35"/>
                  </a:cubicBezTo>
                  <a:lnTo>
                    <a:pt x="26" y="115"/>
                  </a:lnTo>
                  <a:cubicBezTo>
                    <a:pt x="26" y="118"/>
                    <a:pt x="25" y="119"/>
                    <a:pt x="21" y="119"/>
                  </a:cubicBezTo>
                  <a:lnTo>
                    <a:pt x="4" y="119"/>
                  </a:lnTo>
                  <a:cubicBezTo>
                    <a:pt x="1" y="119"/>
                    <a:pt x="0" y="118"/>
                    <a:pt x="0" y="115"/>
                  </a:cubicBezTo>
                  <a:lnTo>
                    <a:pt x="0" y="6"/>
                  </a:lnTo>
                  <a:cubicBezTo>
                    <a:pt x="0" y="3"/>
                    <a:pt x="1" y="2"/>
                    <a:pt x="4" y="2"/>
                  </a:cubicBezTo>
                  <a:lnTo>
                    <a:pt x="21" y="2"/>
                  </a:lnTo>
                  <a:cubicBezTo>
                    <a:pt x="25" y="2"/>
                    <a:pt x="26" y="3"/>
                    <a:pt x="26" y="6"/>
                  </a:cubicBezTo>
                  <a:lnTo>
                    <a:pt x="26" y="14"/>
                  </a:lnTo>
                  <a:cubicBezTo>
                    <a:pt x="26" y="14"/>
                    <a:pt x="26" y="14"/>
                    <a:pt x="27" y="14"/>
                  </a:cubicBezTo>
                  <a:cubicBezTo>
                    <a:pt x="36" y="8"/>
                    <a:pt x="52" y="0"/>
                    <a:pt x="67" y="0"/>
                  </a:cubicBezTo>
                  <a:cubicBezTo>
                    <a:pt x="99" y="0"/>
                    <a:pt x="102" y="21"/>
                    <a:pt x="102" y="45"/>
                  </a:cubicBezTo>
                  <a:lnTo>
                    <a:pt x="102" y="115"/>
                  </a:lnTo>
                  <a:cubicBezTo>
                    <a:pt x="102" y="118"/>
                    <a:pt x="101" y="119"/>
                    <a:pt x="98" y="119"/>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6" name="Freeform 80"/>
            <p:cNvSpPr>
              <a:spLocks/>
            </p:cNvSpPr>
            <p:nvPr/>
          </p:nvSpPr>
          <p:spPr bwMode="gray">
            <a:xfrm>
              <a:off x="2700" y="732"/>
              <a:ext cx="29" cy="42"/>
            </a:xfrm>
            <a:custGeom>
              <a:avLst/>
              <a:gdLst>
                <a:gd name="T0" fmla="*/ 0 w 114"/>
                <a:gd name="T1" fmla="*/ 0 h 163"/>
                <a:gd name="T2" fmla="*/ 0 w 114"/>
                <a:gd name="T3" fmla="*/ 0 h 163"/>
                <a:gd name="T4" fmla="*/ 0 w 114"/>
                <a:gd name="T5" fmla="*/ 0 h 163"/>
                <a:gd name="T6" fmla="*/ 0 w 114"/>
                <a:gd name="T7" fmla="*/ 0 h 163"/>
                <a:gd name="T8" fmla="*/ 0 w 114"/>
                <a:gd name="T9" fmla="*/ 0 h 163"/>
                <a:gd name="T10" fmla="*/ 0 w 114"/>
                <a:gd name="T11" fmla="*/ 0 h 163"/>
                <a:gd name="T12" fmla="*/ 0 w 114"/>
                <a:gd name="T13" fmla="*/ 0 h 163"/>
                <a:gd name="T14" fmla="*/ 0 w 114"/>
                <a:gd name="T15" fmla="*/ 0 h 163"/>
                <a:gd name="T16" fmla="*/ 0 w 114"/>
                <a:gd name="T17" fmla="*/ 0 h 163"/>
                <a:gd name="T18" fmla="*/ 0 w 114"/>
                <a:gd name="T19" fmla="*/ 0 h 163"/>
                <a:gd name="T20" fmla="*/ 0 w 114"/>
                <a:gd name="T21" fmla="*/ 0 h 163"/>
                <a:gd name="T22" fmla="*/ 0 w 114"/>
                <a:gd name="T23" fmla="*/ 0 h 163"/>
                <a:gd name="T24" fmla="*/ 0 w 114"/>
                <a:gd name="T25" fmla="*/ 0 h 163"/>
                <a:gd name="T26" fmla="*/ 0 w 114"/>
                <a:gd name="T27" fmla="*/ 0 h 163"/>
                <a:gd name="T28" fmla="*/ 0 w 114"/>
                <a:gd name="T29" fmla="*/ 0 h 163"/>
                <a:gd name="T30" fmla="*/ 0 w 11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163">
                  <a:moveTo>
                    <a:pt x="65" y="0"/>
                  </a:moveTo>
                  <a:lnTo>
                    <a:pt x="65" y="0"/>
                  </a:lnTo>
                  <a:cubicBezTo>
                    <a:pt x="76" y="0"/>
                    <a:pt x="96" y="1"/>
                    <a:pt x="108" y="7"/>
                  </a:cubicBezTo>
                  <a:cubicBezTo>
                    <a:pt x="112" y="8"/>
                    <a:pt x="114" y="10"/>
                    <a:pt x="113" y="14"/>
                  </a:cubicBezTo>
                  <a:lnTo>
                    <a:pt x="111" y="24"/>
                  </a:lnTo>
                  <a:cubicBezTo>
                    <a:pt x="110" y="27"/>
                    <a:pt x="109" y="28"/>
                    <a:pt x="105" y="27"/>
                  </a:cubicBezTo>
                  <a:cubicBezTo>
                    <a:pt x="93" y="26"/>
                    <a:pt x="78" y="24"/>
                    <a:pt x="66" y="24"/>
                  </a:cubicBezTo>
                  <a:cubicBezTo>
                    <a:pt x="33" y="24"/>
                    <a:pt x="29" y="51"/>
                    <a:pt x="29" y="82"/>
                  </a:cubicBezTo>
                  <a:cubicBezTo>
                    <a:pt x="29" y="113"/>
                    <a:pt x="35" y="138"/>
                    <a:pt x="66" y="138"/>
                  </a:cubicBezTo>
                  <a:cubicBezTo>
                    <a:pt x="80" y="138"/>
                    <a:pt x="92" y="137"/>
                    <a:pt x="105" y="135"/>
                  </a:cubicBezTo>
                  <a:cubicBezTo>
                    <a:pt x="109" y="134"/>
                    <a:pt x="110" y="136"/>
                    <a:pt x="111" y="139"/>
                  </a:cubicBezTo>
                  <a:lnTo>
                    <a:pt x="113" y="148"/>
                  </a:lnTo>
                  <a:cubicBezTo>
                    <a:pt x="114" y="152"/>
                    <a:pt x="113" y="154"/>
                    <a:pt x="109" y="156"/>
                  </a:cubicBezTo>
                  <a:cubicBezTo>
                    <a:pt x="97" y="161"/>
                    <a:pt x="76" y="163"/>
                    <a:pt x="65" y="163"/>
                  </a:cubicBezTo>
                  <a:cubicBezTo>
                    <a:pt x="11" y="163"/>
                    <a:pt x="0" y="123"/>
                    <a:pt x="0" y="82"/>
                  </a:cubicBezTo>
                  <a:cubicBezTo>
                    <a:pt x="0" y="41"/>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7" name="Freeform 81"/>
            <p:cNvSpPr>
              <a:spLocks noEditPoints="1"/>
            </p:cNvSpPr>
            <p:nvPr/>
          </p:nvSpPr>
          <p:spPr bwMode="gray">
            <a:xfrm>
              <a:off x="2730" y="742"/>
              <a:ext cx="27" cy="32"/>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122">
                  <a:moveTo>
                    <a:pt x="51" y="23"/>
                  </a:moveTo>
                  <a:lnTo>
                    <a:pt x="51" y="23"/>
                  </a:lnTo>
                  <a:cubicBezTo>
                    <a:pt x="31" y="23"/>
                    <a:pt x="27" y="36"/>
                    <a:pt x="27" y="61"/>
                  </a:cubicBezTo>
                  <a:cubicBezTo>
                    <a:pt x="27"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6"/>
                    <a:pt x="5" y="0"/>
                    <a:pt x="51" y="0"/>
                  </a:cubicBezTo>
                  <a:cubicBezTo>
                    <a:pt x="98"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8" name="Freeform 82"/>
            <p:cNvSpPr>
              <a:spLocks/>
            </p:cNvSpPr>
            <p:nvPr/>
          </p:nvSpPr>
          <p:spPr bwMode="gray">
            <a:xfrm>
              <a:off x="2761" y="742"/>
              <a:ext cx="45" cy="32"/>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2" y="24"/>
                    <a:pt x="130" y="24"/>
                  </a:cubicBezTo>
                  <a:cubicBezTo>
                    <a:pt x="121" y="24"/>
                    <a:pt x="106" y="31"/>
                    <a:pt x="99" y="35"/>
                  </a:cubicBezTo>
                  <a:cubicBezTo>
                    <a:pt x="99" y="37"/>
                    <a:pt x="99" y="42"/>
                    <a:pt x="99" y="47"/>
                  </a:cubicBezTo>
                  <a:lnTo>
                    <a:pt x="99" y="115"/>
                  </a:lnTo>
                  <a:cubicBezTo>
                    <a:pt x="99" y="118"/>
                    <a:pt x="98" y="120"/>
                    <a:pt x="95"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0"/>
                    <a:pt x="62" y="0"/>
                  </a:cubicBezTo>
                  <a:cubicBezTo>
                    <a:pt x="76" y="0"/>
                    <a:pt x="88" y="3"/>
                    <a:pt x="95" y="17"/>
                  </a:cubicBezTo>
                  <a:cubicBezTo>
                    <a:pt x="107" y="8"/>
                    <a:pt x="122" y="0"/>
                    <a:pt x="137" y="0"/>
                  </a:cubicBezTo>
                  <a:cubicBezTo>
                    <a:pt x="169" y="0"/>
                    <a:pt x="172" y="20"/>
                    <a:pt x="172" y="44"/>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19" name="Freeform 83"/>
            <p:cNvSpPr>
              <a:spLocks/>
            </p:cNvSpPr>
            <p:nvPr/>
          </p:nvSpPr>
          <p:spPr bwMode="gray">
            <a:xfrm>
              <a:off x="2810" y="742"/>
              <a:ext cx="45" cy="32"/>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1" y="120"/>
                  </a:lnTo>
                  <a:cubicBezTo>
                    <a:pt x="147" y="120"/>
                    <a:pt x="146" y="118"/>
                    <a:pt x="146" y="115"/>
                  </a:cubicBezTo>
                  <a:lnTo>
                    <a:pt x="146" y="47"/>
                  </a:lnTo>
                  <a:cubicBezTo>
                    <a:pt x="146" y="29"/>
                    <a:pt x="142" y="24"/>
                    <a:pt x="130" y="24"/>
                  </a:cubicBezTo>
                  <a:cubicBezTo>
                    <a:pt x="121" y="24"/>
                    <a:pt x="106" y="31"/>
                    <a:pt x="99" y="35"/>
                  </a:cubicBezTo>
                  <a:cubicBezTo>
                    <a:pt x="99" y="37"/>
                    <a:pt x="99" y="42"/>
                    <a:pt x="99" y="47"/>
                  </a:cubicBezTo>
                  <a:lnTo>
                    <a:pt x="99" y="115"/>
                  </a:lnTo>
                  <a:cubicBezTo>
                    <a:pt x="99" y="118"/>
                    <a:pt x="98" y="120"/>
                    <a:pt x="95"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7" y="14"/>
                  </a:lnTo>
                  <a:cubicBezTo>
                    <a:pt x="36" y="8"/>
                    <a:pt x="49" y="0"/>
                    <a:pt x="62" y="0"/>
                  </a:cubicBezTo>
                  <a:cubicBezTo>
                    <a:pt x="76" y="0"/>
                    <a:pt x="88" y="3"/>
                    <a:pt x="95" y="17"/>
                  </a:cubicBezTo>
                  <a:cubicBezTo>
                    <a:pt x="107" y="8"/>
                    <a:pt x="122" y="0"/>
                    <a:pt x="137" y="0"/>
                  </a:cubicBezTo>
                  <a:cubicBezTo>
                    <a:pt x="169" y="0"/>
                    <a:pt x="172" y="20"/>
                    <a:pt x="172" y="44"/>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20" name="Freeform 84"/>
            <p:cNvSpPr>
              <a:spLocks noEditPoints="1"/>
            </p:cNvSpPr>
            <p:nvPr/>
          </p:nvSpPr>
          <p:spPr bwMode="gray">
            <a:xfrm>
              <a:off x="2860" y="731"/>
              <a:ext cx="7" cy="43"/>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163">
                  <a:moveTo>
                    <a:pt x="27" y="158"/>
                  </a:moveTo>
                  <a:lnTo>
                    <a:pt x="27" y="158"/>
                  </a:lnTo>
                  <a:cubicBezTo>
                    <a:pt x="27" y="161"/>
                    <a:pt x="26" y="163"/>
                    <a:pt x="23" y="163"/>
                  </a:cubicBezTo>
                  <a:lnTo>
                    <a:pt x="6" y="163"/>
                  </a:lnTo>
                  <a:cubicBezTo>
                    <a:pt x="2" y="163"/>
                    <a:pt x="1" y="161"/>
                    <a:pt x="1" y="158"/>
                  </a:cubicBezTo>
                  <a:lnTo>
                    <a:pt x="1" y="50"/>
                  </a:lnTo>
                  <a:cubicBezTo>
                    <a:pt x="1" y="46"/>
                    <a:pt x="2" y="45"/>
                    <a:pt x="6" y="45"/>
                  </a:cubicBezTo>
                  <a:lnTo>
                    <a:pt x="23" y="45"/>
                  </a:lnTo>
                  <a:cubicBezTo>
                    <a:pt x="26" y="45"/>
                    <a:pt x="27" y="47"/>
                    <a:pt x="27" y="50"/>
                  </a:cubicBezTo>
                  <a:lnTo>
                    <a:pt x="27" y="158"/>
                  </a:lnTo>
                  <a:close/>
                  <a:moveTo>
                    <a:pt x="14" y="28"/>
                  </a:moveTo>
                  <a:lnTo>
                    <a:pt x="14" y="28"/>
                  </a:lnTo>
                  <a:cubicBezTo>
                    <a:pt x="2" y="28"/>
                    <a:pt x="0" y="21"/>
                    <a:pt x="0" y="14"/>
                  </a:cubicBezTo>
                  <a:cubicBezTo>
                    <a:pt x="0" y="6"/>
                    <a:pt x="3"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21" name="Freeform 85"/>
            <p:cNvSpPr>
              <a:spLocks/>
            </p:cNvSpPr>
            <p:nvPr/>
          </p:nvSpPr>
          <p:spPr bwMode="gray">
            <a:xfrm>
              <a:off x="2871" y="742"/>
              <a:ext cx="24" cy="32"/>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4" y="120"/>
                    <a:pt x="5" y="116"/>
                  </a:cubicBezTo>
                  <a:cubicBezTo>
                    <a:pt x="1" y="114"/>
                    <a:pt x="0" y="112"/>
                    <a:pt x="0" y="108"/>
                  </a:cubicBezTo>
                  <a:lnTo>
                    <a:pt x="2" y="100"/>
                  </a:lnTo>
                  <a:cubicBezTo>
                    <a:pt x="3" y="97"/>
                    <a:pt x="4" y="96"/>
                    <a:pt x="8" y="97"/>
                  </a:cubicBezTo>
                  <a:cubicBezTo>
                    <a:pt x="19" y="99"/>
                    <a:pt x="34" y="100"/>
                    <a:pt x="42" y="100"/>
                  </a:cubicBezTo>
                  <a:cubicBezTo>
                    <a:pt x="58" y="100"/>
                    <a:pt x="64" y="96"/>
                    <a:pt x="64" y="86"/>
                  </a:cubicBezTo>
                  <a:cubicBezTo>
                    <a:pt x="64" y="75"/>
                    <a:pt x="60" y="73"/>
                    <a:pt x="45" y="70"/>
                  </a:cubicBezTo>
                  <a:cubicBezTo>
                    <a:pt x="21" y="67"/>
                    <a:pt x="1" y="62"/>
                    <a:pt x="1" y="36"/>
                  </a:cubicBezTo>
                  <a:cubicBezTo>
                    <a:pt x="1" y="12"/>
                    <a:pt x="19" y="0"/>
                    <a:pt x="46" y="0"/>
                  </a:cubicBezTo>
                  <a:cubicBezTo>
                    <a:pt x="56" y="0"/>
                    <a:pt x="72" y="1"/>
                    <a:pt x="82" y="5"/>
                  </a:cubicBezTo>
                  <a:cubicBezTo>
                    <a:pt x="86" y="7"/>
                    <a:pt x="88" y="8"/>
                    <a:pt x="87" y="12"/>
                  </a:cubicBezTo>
                  <a:lnTo>
                    <a:pt x="85" y="21"/>
                  </a:lnTo>
                  <a:cubicBezTo>
                    <a:pt x="85" y="24"/>
                    <a:pt x="83" y="25"/>
                    <a:pt x="79" y="24"/>
                  </a:cubicBezTo>
                  <a:cubicBezTo>
                    <a:pt x="68" y="23"/>
                    <a:pt x="55" y="21"/>
                    <a:pt x="46" y="21"/>
                  </a:cubicBezTo>
                  <a:cubicBezTo>
                    <a:pt x="31" y="21"/>
                    <a:pt x="27" y="26"/>
                    <a:pt x="27" y="35"/>
                  </a:cubicBezTo>
                  <a:cubicBezTo>
                    <a:pt x="27" y="44"/>
                    <a:pt x="33" y="45"/>
                    <a:pt x="48" y="48"/>
                  </a:cubicBezTo>
                  <a:cubicBezTo>
                    <a:pt x="70" y="51"/>
                    <a:pt x="91" y="56"/>
                    <a:pt x="91" y="84"/>
                  </a:cubicBezTo>
                  <a:cubicBezTo>
                    <a:pt x="91" y="112"/>
                    <a:pt x="67"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22" name="Freeform 86"/>
            <p:cNvSpPr>
              <a:spLocks/>
            </p:cNvSpPr>
            <p:nvPr/>
          </p:nvSpPr>
          <p:spPr bwMode="gray">
            <a:xfrm>
              <a:off x="2897" y="742"/>
              <a:ext cx="25" cy="32"/>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4"/>
                    <a:pt x="0" y="112"/>
                    <a:pt x="1" y="108"/>
                  </a:cubicBezTo>
                  <a:lnTo>
                    <a:pt x="3" y="100"/>
                  </a:lnTo>
                  <a:cubicBezTo>
                    <a:pt x="3" y="97"/>
                    <a:pt x="5" y="96"/>
                    <a:pt x="9" y="97"/>
                  </a:cubicBezTo>
                  <a:cubicBezTo>
                    <a:pt x="19" y="99"/>
                    <a:pt x="35" y="100"/>
                    <a:pt x="43" y="100"/>
                  </a:cubicBezTo>
                  <a:cubicBezTo>
                    <a:pt x="58" y="100"/>
                    <a:pt x="64" y="96"/>
                    <a:pt x="64" y="86"/>
                  </a:cubicBezTo>
                  <a:cubicBezTo>
                    <a:pt x="64" y="75"/>
                    <a:pt x="60" y="73"/>
                    <a:pt x="45" y="70"/>
                  </a:cubicBezTo>
                  <a:cubicBezTo>
                    <a:pt x="22" y="67"/>
                    <a:pt x="1" y="62"/>
                    <a:pt x="1" y="36"/>
                  </a:cubicBezTo>
                  <a:cubicBezTo>
                    <a:pt x="1" y="12"/>
                    <a:pt x="19" y="0"/>
                    <a:pt x="46" y="0"/>
                  </a:cubicBezTo>
                  <a:cubicBezTo>
                    <a:pt x="56" y="0"/>
                    <a:pt x="73" y="1"/>
                    <a:pt x="83" y="5"/>
                  </a:cubicBezTo>
                  <a:cubicBezTo>
                    <a:pt x="87" y="7"/>
                    <a:pt x="88" y="8"/>
                    <a:pt x="88" y="12"/>
                  </a:cubicBezTo>
                  <a:lnTo>
                    <a:pt x="86" y="21"/>
                  </a:lnTo>
                  <a:cubicBezTo>
                    <a:pt x="85" y="24"/>
                    <a:pt x="84" y="25"/>
                    <a:pt x="79" y="24"/>
                  </a:cubicBezTo>
                  <a:cubicBezTo>
                    <a:pt x="69" y="23"/>
                    <a:pt x="56" y="21"/>
                    <a:pt x="47" y="21"/>
                  </a:cubicBezTo>
                  <a:cubicBezTo>
                    <a:pt x="31" y="21"/>
                    <a:pt x="28" y="26"/>
                    <a:pt x="28" y="35"/>
                  </a:cubicBezTo>
                  <a:cubicBezTo>
                    <a:pt x="28" y="44"/>
                    <a:pt x="34" y="45"/>
                    <a:pt x="48" y="48"/>
                  </a:cubicBezTo>
                  <a:cubicBezTo>
                    <a:pt x="71" y="51"/>
                    <a:pt x="92" y="56"/>
                    <a:pt x="92" y="84"/>
                  </a:cubicBezTo>
                  <a:cubicBezTo>
                    <a:pt x="92" y="112"/>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23" name="Freeform 87"/>
            <p:cNvSpPr>
              <a:spLocks noEditPoints="1"/>
            </p:cNvSpPr>
            <p:nvPr/>
          </p:nvSpPr>
          <p:spPr bwMode="gray">
            <a:xfrm>
              <a:off x="2925" y="731"/>
              <a:ext cx="8" cy="43"/>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163">
                  <a:moveTo>
                    <a:pt x="27" y="158"/>
                  </a:moveTo>
                  <a:lnTo>
                    <a:pt x="27" y="158"/>
                  </a:lnTo>
                  <a:cubicBezTo>
                    <a:pt x="27" y="161"/>
                    <a:pt x="26" y="163"/>
                    <a:pt x="23" y="163"/>
                  </a:cubicBezTo>
                  <a:lnTo>
                    <a:pt x="5" y="163"/>
                  </a:lnTo>
                  <a:cubicBezTo>
                    <a:pt x="2" y="163"/>
                    <a:pt x="1" y="161"/>
                    <a:pt x="1" y="158"/>
                  </a:cubicBezTo>
                  <a:lnTo>
                    <a:pt x="1" y="50"/>
                  </a:lnTo>
                  <a:cubicBezTo>
                    <a:pt x="1" y="46"/>
                    <a:pt x="2" y="45"/>
                    <a:pt x="5" y="45"/>
                  </a:cubicBezTo>
                  <a:lnTo>
                    <a:pt x="23" y="45"/>
                  </a:lnTo>
                  <a:cubicBezTo>
                    <a:pt x="26" y="45"/>
                    <a:pt x="27" y="47"/>
                    <a:pt x="27" y="50"/>
                  </a:cubicBezTo>
                  <a:lnTo>
                    <a:pt x="27" y="158"/>
                  </a:lnTo>
                  <a:close/>
                  <a:moveTo>
                    <a:pt x="14" y="28"/>
                  </a:moveTo>
                  <a:lnTo>
                    <a:pt x="14" y="28"/>
                  </a:lnTo>
                  <a:cubicBezTo>
                    <a:pt x="2" y="28"/>
                    <a:pt x="0" y="21"/>
                    <a:pt x="0" y="14"/>
                  </a:cubicBezTo>
                  <a:cubicBezTo>
                    <a:pt x="0" y="6"/>
                    <a:pt x="3"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24" name="Freeform 88"/>
            <p:cNvSpPr>
              <a:spLocks noEditPoints="1"/>
            </p:cNvSpPr>
            <p:nvPr/>
          </p:nvSpPr>
          <p:spPr bwMode="gray">
            <a:xfrm>
              <a:off x="2937" y="742"/>
              <a:ext cx="27" cy="32"/>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6"/>
                    <a:pt x="5" y="0"/>
                    <a:pt x="51" y="0"/>
                  </a:cubicBezTo>
                  <a:cubicBezTo>
                    <a:pt x="98"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25" name="Freeform 89"/>
            <p:cNvSpPr>
              <a:spLocks/>
            </p:cNvSpPr>
            <p:nvPr/>
          </p:nvSpPr>
          <p:spPr bwMode="gray">
            <a:xfrm>
              <a:off x="2968" y="742"/>
              <a:ext cx="26" cy="32"/>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1" y="120"/>
                  </a:lnTo>
                  <a:cubicBezTo>
                    <a:pt x="78" y="120"/>
                    <a:pt x="76" y="118"/>
                    <a:pt x="76" y="115"/>
                  </a:cubicBezTo>
                  <a:lnTo>
                    <a:pt x="76" y="48"/>
                  </a:lnTo>
                  <a:cubicBezTo>
                    <a:pt x="76" y="33"/>
                    <a:pt x="73" y="24"/>
                    <a:pt x="59" y="24"/>
                  </a:cubicBezTo>
                  <a:cubicBezTo>
                    <a:pt x="49" y="24"/>
                    <a:pt x="33" y="32"/>
                    <a:pt x="26" y="35"/>
                  </a:cubicBezTo>
                  <a:lnTo>
                    <a:pt x="26" y="115"/>
                  </a:lnTo>
                  <a:cubicBezTo>
                    <a:pt x="26" y="118"/>
                    <a:pt x="25" y="120"/>
                    <a:pt x="22" y="120"/>
                  </a:cubicBezTo>
                  <a:lnTo>
                    <a:pt x="5" y="120"/>
                  </a:lnTo>
                  <a:cubicBezTo>
                    <a:pt x="1" y="120"/>
                    <a:pt x="0" y="118"/>
                    <a:pt x="0" y="115"/>
                  </a:cubicBezTo>
                  <a:lnTo>
                    <a:pt x="0" y="7"/>
                  </a:lnTo>
                  <a:cubicBezTo>
                    <a:pt x="0" y="4"/>
                    <a:pt x="1" y="2"/>
                    <a:pt x="5" y="2"/>
                  </a:cubicBezTo>
                  <a:lnTo>
                    <a:pt x="22" y="2"/>
                  </a:lnTo>
                  <a:cubicBezTo>
                    <a:pt x="25" y="2"/>
                    <a:pt x="26" y="4"/>
                    <a:pt x="26" y="7"/>
                  </a:cubicBezTo>
                  <a:lnTo>
                    <a:pt x="26" y="14"/>
                  </a:lnTo>
                  <a:cubicBezTo>
                    <a:pt x="26" y="14"/>
                    <a:pt x="27" y="14"/>
                    <a:pt x="27" y="14"/>
                  </a:cubicBezTo>
                  <a:cubicBezTo>
                    <a:pt x="36" y="8"/>
                    <a:pt x="53" y="0"/>
                    <a:pt x="67" y="0"/>
                  </a:cubicBezTo>
                  <a:cubicBezTo>
                    <a:pt x="100" y="0"/>
                    <a:pt x="102" y="21"/>
                    <a:pt x="102" y="45"/>
                  </a:cubicBezTo>
                  <a:lnTo>
                    <a:pt x="102" y="115"/>
                  </a:lnTo>
                  <a:cubicBezTo>
                    <a:pt x="102"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grpSp>
      <p:grpSp>
        <p:nvGrpSpPr>
          <p:cNvPr id="26" name="Group 137"/>
          <p:cNvGrpSpPr>
            <a:grpSpLocks/>
          </p:cNvGrpSpPr>
          <p:nvPr userDrawn="1"/>
        </p:nvGrpSpPr>
        <p:grpSpPr bwMode="auto">
          <a:xfrm>
            <a:off x="0" y="0"/>
            <a:ext cx="9144000" cy="1022350"/>
            <a:chOff x="0" y="0"/>
            <a:chExt cx="5760" cy="644"/>
          </a:xfrm>
        </p:grpSpPr>
        <p:sp>
          <p:nvSpPr>
            <p:cNvPr id="27" name="Rectangle 11"/>
            <p:cNvSpPr>
              <a:spLocks noChangeArrowheads="1"/>
            </p:cNvSpPr>
            <p:nvPr/>
          </p:nvSpPr>
          <p:spPr bwMode="gray">
            <a:xfrm flipV="1">
              <a:off x="0" y="0"/>
              <a:ext cx="5760" cy="640"/>
            </a:xfrm>
            <a:prstGeom prst="rect">
              <a:avLst/>
            </a:prstGeom>
            <a:solidFill>
              <a:schemeClr val="tx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fontAlgn="base" hangingPunct="1">
                <a:spcBef>
                  <a:spcPct val="0"/>
                </a:spcBef>
                <a:spcAft>
                  <a:spcPct val="0"/>
                </a:spcAft>
                <a:defRPr/>
              </a:pPr>
              <a:endParaRPr lang="en-US" altLang="en-US" smtClean="0">
                <a:cs typeface="Arial Unicode MS" pitchFamily="34" charset="-128"/>
              </a:endParaRPr>
            </a:p>
          </p:txBody>
        </p:sp>
        <p:pic>
          <p:nvPicPr>
            <p:cNvPr id="28" name="Picture 134" descr="band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38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35"/>
            <p:cNvGrpSpPr>
              <a:grpSpLocks/>
            </p:cNvGrpSpPr>
            <p:nvPr userDrawn="1"/>
          </p:nvGrpSpPr>
          <p:grpSpPr bwMode="auto">
            <a:xfrm>
              <a:off x="2488" y="189"/>
              <a:ext cx="923" cy="455"/>
              <a:chOff x="2488" y="189"/>
              <a:chExt cx="923" cy="455"/>
            </a:xfrm>
          </p:grpSpPr>
          <p:sp>
            <p:nvSpPr>
              <p:cNvPr id="30" name="Freeform 28"/>
              <p:cNvSpPr>
                <a:spLocks/>
              </p:cNvSpPr>
              <p:nvPr/>
            </p:nvSpPr>
            <p:spPr bwMode="gray">
              <a:xfrm>
                <a:off x="2488" y="190"/>
                <a:ext cx="454" cy="166"/>
              </a:xfrm>
              <a:custGeom>
                <a:avLst/>
                <a:gdLst>
                  <a:gd name="T0" fmla="*/ 0 w 1737"/>
                  <a:gd name="T1" fmla="*/ 0 h 638"/>
                  <a:gd name="T2" fmla="*/ 0 w 1737"/>
                  <a:gd name="T3" fmla="*/ 0 h 638"/>
                  <a:gd name="T4" fmla="*/ 0 w 1737"/>
                  <a:gd name="T5" fmla="*/ 0 h 638"/>
                  <a:gd name="T6" fmla="*/ 0 w 1737"/>
                  <a:gd name="T7" fmla="*/ 0 h 638"/>
                  <a:gd name="T8" fmla="*/ 0 w 1737"/>
                  <a:gd name="T9" fmla="*/ 0 h 638"/>
                  <a:gd name="T10" fmla="*/ 0 w 1737"/>
                  <a:gd name="T11" fmla="*/ 0 h 638"/>
                  <a:gd name="T12" fmla="*/ 0 w 1737"/>
                  <a:gd name="T13" fmla="*/ 0 h 638"/>
                  <a:gd name="T14" fmla="*/ 0 w 1737"/>
                  <a:gd name="T15" fmla="*/ 0 h 638"/>
                  <a:gd name="T16" fmla="*/ 0 w 1737"/>
                  <a:gd name="T17" fmla="*/ 0 h 638"/>
                  <a:gd name="T18" fmla="*/ 0 w 1737"/>
                  <a:gd name="T19" fmla="*/ 0 h 638"/>
                  <a:gd name="T20" fmla="*/ 0 w 1737"/>
                  <a:gd name="T21" fmla="*/ 0 h 638"/>
                  <a:gd name="T22" fmla="*/ 0 w 1737"/>
                  <a:gd name="T23" fmla="*/ 0 h 638"/>
                  <a:gd name="T24" fmla="*/ 0 w 1737"/>
                  <a:gd name="T25" fmla="*/ 0 h 638"/>
                  <a:gd name="T26" fmla="*/ 0 w 1737"/>
                  <a:gd name="T27" fmla="*/ 0 h 638"/>
                  <a:gd name="T28" fmla="*/ 0 w 1737"/>
                  <a:gd name="T29" fmla="*/ 0 h 6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38">
                    <a:moveTo>
                      <a:pt x="0" y="638"/>
                    </a:moveTo>
                    <a:lnTo>
                      <a:pt x="0" y="638"/>
                    </a:lnTo>
                    <a:cubicBezTo>
                      <a:pt x="0" y="638"/>
                      <a:pt x="1047" y="503"/>
                      <a:pt x="1076" y="498"/>
                    </a:cubicBezTo>
                    <a:cubicBezTo>
                      <a:pt x="1121" y="490"/>
                      <a:pt x="1162" y="482"/>
                      <a:pt x="1199" y="471"/>
                    </a:cubicBezTo>
                    <a:cubicBezTo>
                      <a:pt x="1284" y="448"/>
                      <a:pt x="1362" y="413"/>
                      <a:pt x="1431" y="366"/>
                    </a:cubicBezTo>
                    <a:cubicBezTo>
                      <a:pt x="1497" y="322"/>
                      <a:pt x="1559" y="258"/>
                      <a:pt x="1620" y="187"/>
                    </a:cubicBezTo>
                    <a:cubicBezTo>
                      <a:pt x="1658" y="142"/>
                      <a:pt x="1699" y="83"/>
                      <a:pt x="1737" y="27"/>
                    </a:cubicBezTo>
                    <a:lnTo>
                      <a:pt x="1737" y="0"/>
                    </a:lnTo>
                    <a:cubicBezTo>
                      <a:pt x="1692" y="66"/>
                      <a:pt x="1648" y="124"/>
                      <a:pt x="1602" y="174"/>
                    </a:cubicBezTo>
                    <a:cubicBezTo>
                      <a:pt x="1541" y="241"/>
                      <a:pt x="1478" y="296"/>
                      <a:pt x="1413" y="338"/>
                    </a:cubicBezTo>
                    <a:cubicBezTo>
                      <a:pt x="1346" y="381"/>
                      <a:pt x="1271" y="413"/>
                      <a:pt x="1190" y="433"/>
                    </a:cubicBezTo>
                    <a:cubicBezTo>
                      <a:pt x="1153" y="442"/>
                      <a:pt x="1114" y="450"/>
                      <a:pt x="1070" y="456"/>
                    </a:cubicBezTo>
                    <a:cubicBezTo>
                      <a:pt x="1041" y="460"/>
                      <a:pt x="1011" y="463"/>
                      <a:pt x="982" y="466"/>
                    </a:cubicBezTo>
                    <a:cubicBezTo>
                      <a:pt x="971" y="467"/>
                      <a:pt x="0" y="570"/>
                      <a:pt x="0" y="570"/>
                    </a:cubicBezTo>
                    <a:lnTo>
                      <a:pt x="0" y="63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1" name="Freeform 29"/>
              <p:cNvSpPr>
                <a:spLocks/>
              </p:cNvSpPr>
              <p:nvPr/>
            </p:nvSpPr>
            <p:spPr bwMode="gray">
              <a:xfrm>
                <a:off x="2488" y="226"/>
                <a:ext cx="454" cy="154"/>
              </a:xfrm>
              <a:custGeom>
                <a:avLst/>
                <a:gdLst>
                  <a:gd name="T0" fmla="*/ 0 w 1737"/>
                  <a:gd name="T1" fmla="*/ 0 h 589"/>
                  <a:gd name="T2" fmla="*/ 0 w 1737"/>
                  <a:gd name="T3" fmla="*/ 0 h 589"/>
                  <a:gd name="T4" fmla="*/ 0 w 1737"/>
                  <a:gd name="T5" fmla="*/ 0 h 589"/>
                  <a:gd name="T6" fmla="*/ 0 w 1737"/>
                  <a:gd name="T7" fmla="*/ 0 h 589"/>
                  <a:gd name="T8" fmla="*/ 0 w 1737"/>
                  <a:gd name="T9" fmla="*/ 0 h 589"/>
                  <a:gd name="T10" fmla="*/ 0 w 1737"/>
                  <a:gd name="T11" fmla="*/ 0 h 589"/>
                  <a:gd name="T12" fmla="*/ 0 w 1737"/>
                  <a:gd name="T13" fmla="*/ 0 h 589"/>
                  <a:gd name="T14" fmla="*/ 0 w 1737"/>
                  <a:gd name="T15" fmla="*/ 0 h 589"/>
                  <a:gd name="T16" fmla="*/ 0 w 1737"/>
                  <a:gd name="T17" fmla="*/ 0 h 589"/>
                  <a:gd name="T18" fmla="*/ 0 w 1737"/>
                  <a:gd name="T19" fmla="*/ 0 h 589"/>
                  <a:gd name="T20" fmla="*/ 0 w 1737"/>
                  <a:gd name="T21" fmla="*/ 0 h 589"/>
                  <a:gd name="T22" fmla="*/ 0 w 1737"/>
                  <a:gd name="T23" fmla="*/ 0 h 589"/>
                  <a:gd name="T24" fmla="*/ 0 w 1737"/>
                  <a:gd name="T25" fmla="*/ 0 h 589"/>
                  <a:gd name="T26" fmla="*/ 0 w 1737"/>
                  <a:gd name="T27" fmla="*/ 0 h 589"/>
                  <a:gd name="T28" fmla="*/ 0 w 1737"/>
                  <a:gd name="T29" fmla="*/ 0 h 589"/>
                  <a:gd name="T30" fmla="*/ 0 w 1737"/>
                  <a:gd name="T31" fmla="*/ 0 h 589"/>
                  <a:gd name="T32" fmla="*/ 0 w 1737"/>
                  <a:gd name="T33" fmla="*/ 0 h 589"/>
                  <a:gd name="T34" fmla="*/ 0 w 1737"/>
                  <a:gd name="T35" fmla="*/ 0 h 5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89">
                    <a:moveTo>
                      <a:pt x="1404" y="323"/>
                    </a:moveTo>
                    <a:lnTo>
                      <a:pt x="1404" y="323"/>
                    </a:lnTo>
                    <a:cubicBezTo>
                      <a:pt x="1338" y="360"/>
                      <a:pt x="1262" y="388"/>
                      <a:pt x="1179" y="404"/>
                    </a:cubicBezTo>
                    <a:cubicBezTo>
                      <a:pt x="1143" y="412"/>
                      <a:pt x="1104" y="418"/>
                      <a:pt x="1060" y="422"/>
                    </a:cubicBezTo>
                    <a:cubicBezTo>
                      <a:pt x="1033" y="425"/>
                      <a:pt x="1007" y="427"/>
                      <a:pt x="981" y="430"/>
                    </a:cubicBezTo>
                    <a:cubicBezTo>
                      <a:pt x="967" y="431"/>
                      <a:pt x="952" y="432"/>
                      <a:pt x="938" y="433"/>
                    </a:cubicBezTo>
                    <a:cubicBezTo>
                      <a:pt x="617" y="462"/>
                      <a:pt x="298" y="493"/>
                      <a:pt x="0" y="522"/>
                    </a:cubicBezTo>
                    <a:lnTo>
                      <a:pt x="0" y="589"/>
                    </a:lnTo>
                    <a:cubicBezTo>
                      <a:pt x="301" y="553"/>
                      <a:pt x="622" y="515"/>
                      <a:pt x="943" y="479"/>
                    </a:cubicBezTo>
                    <a:cubicBezTo>
                      <a:pt x="957" y="477"/>
                      <a:pt x="971" y="475"/>
                      <a:pt x="986" y="474"/>
                    </a:cubicBezTo>
                    <a:cubicBezTo>
                      <a:pt x="1012" y="471"/>
                      <a:pt x="1038" y="468"/>
                      <a:pt x="1064" y="465"/>
                    </a:cubicBezTo>
                    <a:cubicBezTo>
                      <a:pt x="1110" y="459"/>
                      <a:pt x="1150" y="452"/>
                      <a:pt x="1187" y="443"/>
                    </a:cubicBezTo>
                    <a:cubicBezTo>
                      <a:pt x="1273" y="424"/>
                      <a:pt x="1352" y="393"/>
                      <a:pt x="1420" y="352"/>
                    </a:cubicBezTo>
                    <a:cubicBezTo>
                      <a:pt x="1487" y="312"/>
                      <a:pt x="1547" y="255"/>
                      <a:pt x="1611" y="186"/>
                    </a:cubicBezTo>
                    <a:cubicBezTo>
                      <a:pt x="1651" y="143"/>
                      <a:pt x="1696" y="82"/>
                      <a:pt x="1737" y="25"/>
                    </a:cubicBezTo>
                    <a:lnTo>
                      <a:pt x="1737" y="0"/>
                    </a:lnTo>
                    <a:cubicBezTo>
                      <a:pt x="1688" y="66"/>
                      <a:pt x="1642" y="122"/>
                      <a:pt x="1596" y="170"/>
                    </a:cubicBezTo>
                    <a:cubicBezTo>
                      <a:pt x="1533" y="234"/>
                      <a:pt x="1468" y="286"/>
                      <a:pt x="1404" y="32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2" name="Freeform 30"/>
              <p:cNvSpPr>
                <a:spLocks/>
              </p:cNvSpPr>
              <p:nvPr/>
            </p:nvSpPr>
            <p:spPr bwMode="gray">
              <a:xfrm>
                <a:off x="2488" y="264"/>
                <a:ext cx="454" cy="140"/>
              </a:xfrm>
              <a:custGeom>
                <a:avLst/>
                <a:gdLst>
                  <a:gd name="T0" fmla="*/ 0 w 1737"/>
                  <a:gd name="T1" fmla="*/ 0 h 535"/>
                  <a:gd name="T2" fmla="*/ 0 w 1737"/>
                  <a:gd name="T3" fmla="*/ 0 h 535"/>
                  <a:gd name="T4" fmla="*/ 0 w 1737"/>
                  <a:gd name="T5" fmla="*/ 0 h 535"/>
                  <a:gd name="T6" fmla="*/ 0 w 1737"/>
                  <a:gd name="T7" fmla="*/ 0 h 535"/>
                  <a:gd name="T8" fmla="*/ 0 w 1737"/>
                  <a:gd name="T9" fmla="*/ 0 h 535"/>
                  <a:gd name="T10" fmla="*/ 0 w 1737"/>
                  <a:gd name="T11" fmla="*/ 0 h 535"/>
                  <a:gd name="T12" fmla="*/ 0 w 1737"/>
                  <a:gd name="T13" fmla="*/ 0 h 535"/>
                  <a:gd name="T14" fmla="*/ 0 w 1737"/>
                  <a:gd name="T15" fmla="*/ 0 h 535"/>
                  <a:gd name="T16" fmla="*/ 0 w 1737"/>
                  <a:gd name="T17" fmla="*/ 0 h 535"/>
                  <a:gd name="T18" fmla="*/ 0 w 1737"/>
                  <a:gd name="T19" fmla="*/ 0 h 535"/>
                  <a:gd name="T20" fmla="*/ 0 w 1737"/>
                  <a:gd name="T21" fmla="*/ 0 h 535"/>
                  <a:gd name="T22" fmla="*/ 0 w 1737"/>
                  <a:gd name="T23" fmla="*/ 0 h 535"/>
                  <a:gd name="T24" fmla="*/ 0 w 1737"/>
                  <a:gd name="T25" fmla="*/ 0 h 535"/>
                  <a:gd name="T26" fmla="*/ 0 w 1737"/>
                  <a:gd name="T27" fmla="*/ 0 h 535"/>
                  <a:gd name="T28" fmla="*/ 0 w 1737"/>
                  <a:gd name="T29" fmla="*/ 0 h 5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5">
                    <a:moveTo>
                      <a:pt x="1587" y="162"/>
                    </a:moveTo>
                    <a:lnTo>
                      <a:pt x="1587" y="162"/>
                    </a:lnTo>
                    <a:cubicBezTo>
                      <a:pt x="1523" y="221"/>
                      <a:pt x="1456" y="266"/>
                      <a:pt x="1389" y="299"/>
                    </a:cubicBezTo>
                    <a:cubicBezTo>
                      <a:pt x="1322" y="331"/>
                      <a:pt x="1248" y="353"/>
                      <a:pt x="1162" y="367"/>
                    </a:cubicBezTo>
                    <a:cubicBezTo>
                      <a:pt x="1127" y="373"/>
                      <a:pt x="1088" y="378"/>
                      <a:pt x="1044" y="382"/>
                    </a:cubicBezTo>
                    <a:lnTo>
                      <a:pt x="0" y="467"/>
                    </a:lnTo>
                    <a:lnTo>
                      <a:pt x="0" y="535"/>
                    </a:lnTo>
                    <a:lnTo>
                      <a:pt x="928" y="437"/>
                    </a:lnTo>
                    <a:lnTo>
                      <a:pt x="1048" y="424"/>
                    </a:lnTo>
                    <a:cubicBezTo>
                      <a:pt x="1093" y="419"/>
                      <a:pt x="1133" y="413"/>
                      <a:pt x="1169" y="406"/>
                    </a:cubicBezTo>
                    <a:cubicBezTo>
                      <a:pt x="1258" y="389"/>
                      <a:pt x="1335" y="364"/>
                      <a:pt x="1403" y="329"/>
                    </a:cubicBezTo>
                    <a:cubicBezTo>
                      <a:pt x="1473" y="294"/>
                      <a:pt x="1542" y="236"/>
                      <a:pt x="1607" y="174"/>
                    </a:cubicBezTo>
                    <a:cubicBezTo>
                      <a:pt x="1650" y="132"/>
                      <a:pt x="1692" y="78"/>
                      <a:pt x="1737" y="22"/>
                    </a:cubicBezTo>
                    <a:lnTo>
                      <a:pt x="1737" y="0"/>
                    </a:lnTo>
                    <a:cubicBezTo>
                      <a:pt x="1685" y="64"/>
                      <a:pt x="1636" y="117"/>
                      <a:pt x="1587" y="16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3" name="Freeform 31"/>
              <p:cNvSpPr>
                <a:spLocks/>
              </p:cNvSpPr>
              <p:nvPr/>
            </p:nvSpPr>
            <p:spPr bwMode="gray">
              <a:xfrm>
                <a:off x="2488" y="338"/>
                <a:ext cx="454" cy="113"/>
              </a:xfrm>
              <a:custGeom>
                <a:avLst/>
                <a:gdLst>
                  <a:gd name="T0" fmla="*/ 0 w 1737"/>
                  <a:gd name="T1" fmla="*/ 0 h 434"/>
                  <a:gd name="T2" fmla="*/ 0 w 1737"/>
                  <a:gd name="T3" fmla="*/ 0 h 434"/>
                  <a:gd name="T4" fmla="*/ 0 w 1737"/>
                  <a:gd name="T5" fmla="*/ 0 h 434"/>
                  <a:gd name="T6" fmla="*/ 0 w 1737"/>
                  <a:gd name="T7" fmla="*/ 0 h 434"/>
                  <a:gd name="T8" fmla="*/ 0 w 1737"/>
                  <a:gd name="T9" fmla="*/ 0 h 434"/>
                  <a:gd name="T10" fmla="*/ 0 w 1737"/>
                  <a:gd name="T11" fmla="*/ 0 h 434"/>
                  <a:gd name="T12" fmla="*/ 0 w 1737"/>
                  <a:gd name="T13" fmla="*/ 0 h 434"/>
                  <a:gd name="T14" fmla="*/ 0 w 1737"/>
                  <a:gd name="T15" fmla="*/ 0 h 434"/>
                  <a:gd name="T16" fmla="*/ 0 w 1737"/>
                  <a:gd name="T17" fmla="*/ 0 h 434"/>
                  <a:gd name="T18" fmla="*/ 0 w 1737"/>
                  <a:gd name="T19" fmla="*/ 0 h 434"/>
                  <a:gd name="T20" fmla="*/ 0 w 1737"/>
                  <a:gd name="T21" fmla="*/ 0 h 434"/>
                  <a:gd name="T22" fmla="*/ 0 w 1737"/>
                  <a:gd name="T23" fmla="*/ 0 h 434"/>
                  <a:gd name="T24" fmla="*/ 0 w 1737"/>
                  <a:gd name="T25" fmla="*/ 0 h 434"/>
                  <a:gd name="T26" fmla="*/ 0 w 1737"/>
                  <a:gd name="T27" fmla="*/ 0 h 434"/>
                  <a:gd name="T28" fmla="*/ 0 w 1737"/>
                  <a:gd name="T29" fmla="*/ 0 h 434"/>
                  <a:gd name="T30" fmla="*/ 0 w 1737"/>
                  <a:gd name="T31" fmla="*/ 0 h 434"/>
                  <a:gd name="T32" fmla="*/ 0 w 1737"/>
                  <a:gd name="T33" fmla="*/ 0 h 434"/>
                  <a:gd name="T34" fmla="*/ 0 w 1737"/>
                  <a:gd name="T35" fmla="*/ 0 h 4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4">
                    <a:moveTo>
                      <a:pt x="1334" y="230"/>
                    </a:moveTo>
                    <a:lnTo>
                      <a:pt x="1334" y="230"/>
                    </a:lnTo>
                    <a:cubicBezTo>
                      <a:pt x="1274" y="264"/>
                      <a:pt x="1228" y="284"/>
                      <a:pt x="1141" y="293"/>
                    </a:cubicBezTo>
                    <a:cubicBezTo>
                      <a:pt x="1089" y="298"/>
                      <a:pt x="1035" y="301"/>
                      <a:pt x="983" y="304"/>
                    </a:cubicBezTo>
                    <a:cubicBezTo>
                      <a:pt x="957" y="305"/>
                      <a:pt x="932" y="306"/>
                      <a:pt x="907" y="308"/>
                    </a:cubicBezTo>
                    <a:cubicBezTo>
                      <a:pt x="749" y="317"/>
                      <a:pt x="594" y="327"/>
                      <a:pt x="436" y="337"/>
                    </a:cubicBezTo>
                    <a:lnTo>
                      <a:pt x="0" y="366"/>
                    </a:lnTo>
                    <a:lnTo>
                      <a:pt x="0" y="434"/>
                    </a:lnTo>
                    <a:lnTo>
                      <a:pt x="441" y="394"/>
                    </a:lnTo>
                    <a:cubicBezTo>
                      <a:pt x="583" y="381"/>
                      <a:pt x="748" y="366"/>
                      <a:pt x="910" y="353"/>
                    </a:cubicBezTo>
                    <a:lnTo>
                      <a:pt x="1027" y="344"/>
                    </a:lnTo>
                    <a:cubicBezTo>
                      <a:pt x="1073" y="340"/>
                      <a:pt x="1111" y="337"/>
                      <a:pt x="1146" y="332"/>
                    </a:cubicBezTo>
                    <a:cubicBezTo>
                      <a:pt x="1235" y="321"/>
                      <a:pt x="1311" y="303"/>
                      <a:pt x="1379" y="277"/>
                    </a:cubicBezTo>
                    <a:cubicBezTo>
                      <a:pt x="1452" y="250"/>
                      <a:pt x="1520" y="208"/>
                      <a:pt x="1589" y="158"/>
                    </a:cubicBezTo>
                    <a:cubicBezTo>
                      <a:pt x="1651" y="113"/>
                      <a:pt x="1737" y="25"/>
                      <a:pt x="1737" y="24"/>
                    </a:cubicBezTo>
                    <a:lnTo>
                      <a:pt x="1737" y="0"/>
                    </a:lnTo>
                    <a:cubicBezTo>
                      <a:pt x="1681" y="55"/>
                      <a:pt x="1649" y="86"/>
                      <a:pt x="1587" y="126"/>
                    </a:cubicBezTo>
                    <a:cubicBezTo>
                      <a:pt x="1514" y="174"/>
                      <a:pt x="1389" y="200"/>
                      <a:pt x="1334" y="2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4" name="Freeform 32"/>
              <p:cNvSpPr>
                <a:spLocks/>
              </p:cNvSpPr>
              <p:nvPr/>
            </p:nvSpPr>
            <p:spPr bwMode="gray">
              <a:xfrm>
                <a:off x="2488" y="383"/>
                <a:ext cx="454" cy="92"/>
              </a:xfrm>
              <a:custGeom>
                <a:avLst/>
                <a:gdLst>
                  <a:gd name="T0" fmla="*/ 0 w 1737"/>
                  <a:gd name="T1" fmla="*/ 0 h 353"/>
                  <a:gd name="T2" fmla="*/ 0 w 1737"/>
                  <a:gd name="T3" fmla="*/ 0 h 353"/>
                  <a:gd name="T4" fmla="*/ 0 w 1737"/>
                  <a:gd name="T5" fmla="*/ 0 h 353"/>
                  <a:gd name="T6" fmla="*/ 0 w 1737"/>
                  <a:gd name="T7" fmla="*/ 0 h 353"/>
                  <a:gd name="T8" fmla="*/ 0 w 1737"/>
                  <a:gd name="T9" fmla="*/ 0 h 353"/>
                  <a:gd name="T10" fmla="*/ 0 w 1737"/>
                  <a:gd name="T11" fmla="*/ 0 h 353"/>
                  <a:gd name="T12" fmla="*/ 0 w 1737"/>
                  <a:gd name="T13" fmla="*/ 0 h 353"/>
                  <a:gd name="T14" fmla="*/ 0 w 1737"/>
                  <a:gd name="T15" fmla="*/ 0 h 353"/>
                  <a:gd name="T16" fmla="*/ 0 w 1737"/>
                  <a:gd name="T17" fmla="*/ 0 h 353"/>
                  <a:gd name="T18" fmla="*/ 0 w 1737"/>
                  <a:gd name="T19" fmla="*/ 0 h 353"/>
                  <a:gd name="T20" fmla="*/ 0 w 1737"/>
                  <a:gd name="T21" fmla="*/ 0 h 353"/>
                  <a:gd name="T22" fmla="*/ 0 w 1737"/>
                  <a:gd name="T23" fmla="*/ 0 h 353"/>
                  <a:gd name="T24" fmla="*/ 0 w 1737"/>
                  <a:gd name="T25" fmla="*/ 0 h 353"/>
                  <a:gd name="T26" fmla="*/ 0 w 1737"/>
                  <a:gd name="T27" fmla="*/ 0 h 353"/>
                  <a:gd name="T28" fmla="*/ 0 w 1737"/>
                  <a:gd name="T29" fmla="*/ 0 h 353"/>
                  <a:gd name="T30" fmla="*/ 0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7" y="188"/>
                    </a:moveTo>
                    <a:lnTo>
                      <a:pt x="1357" y="188"/>
                    </a:lnTo>
                    <a:cubicBezTo>
                      <a:pt x="1291" y="207"/>
                      <a:pt x="1216" y="220"/>
                      <a:pt x="1130" y="228"/>
                    </a:cubicBezTo>
                    <a:cubicBezTo>
                      <a:pt x="1095" y="231"/>
                      <a:pt x="1057" y="233"/>
                      <a:pt x="1014" y="235"/>
                    </a:cubicBezTo>
                    <a:lnTo>
                      <a:pt x="897" y="240"/>
                    </a:lnTo>
                    <a:cubicBezTo>
                      <a:pt x="607" y="253"/>
                      <a:pt x="318" y="268"/>
                      <a:pt x="0" y="285"/>
                    </a:cubicBezTo>
                    <a:lnTo>
                      <a:pt x="0" y="353"/>
                    </a:lnTo>
                    <a:cubicBezTo>
                      <a:pt x="304" y="329"/>
                      <a:pt x="602" y="306"/>
                      <a:pt x="900" y="285"/>
                    </a:cubicBezTo>
                    <a:lnTo>
                      <a:pt x="1016" y="277"/>
                    </a:lnTo>
                    <a:cubicBezTo>
                      <a:pt x="1061" y="274"/>
                      <a:pt x="1099" y="271"/>
                      <a:pt x="1134" y="267"/>
                    </a:cubicBezTo>
                    <a:cubicBezTo>
                      <a:pt x="1222" y="257"/>
                      <a:pt x="1298" y="242"/>
                      <a:pt x="1366" y="220"/>
                    </a:cubicBezTo>
                    <a:cubicBezTo>
                      <a:pt x="1441" y="197"/>
                      <a:pt x="1513" y="162"/>
                      <a:pt x="1582" y="118"/>
                    </a:cubicBezTo>
                    <a:cubicBezTo>
                      <a:pt x="1633" y="86"/>
                      <a:pt x="1684" y="48"/>
                      <a:pt x="1737" y="2"/>
                    </a:cubicBezTo>
                    <a:lnTo>
                      <a:pt x="1737" y="0"/>
                    </a:lnTo>
                    <a:cubicBezTo>
                      <a:pt x="1679" y="50"/>
                      <a:pt x="1623" y="61"/>
                      <a:pt x="1568" y="94"/>
                    </a:cubicBezTo>
                    <a:cubicBezTo>
                      <a:pt x="1500" y="135"/>
                      <a:pt x="1429" y="167"/>
                      <a:pt x="1357" y="18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5" name="Freeform 33"/>
              <p:cNvSpPr>
                <a:spLocks/>
              </p:cNvSpPr>
              <p:nvPr/>
            </p:nvSpPr>
            <p:spPr bwMode="gray">
              <a:xfrm>
                <a:off x="2488" y="412"/>
                <a:ext cx="454" cy="87"/>
              </a:xfrm>
              <a:custGeom>
                <a:avLst/>
                <a:gdLst>
                  <a:gd name="T0" fmla="*/ 0 w 1737"/>
                  <a:gd name="T1" fmla="*/ 0 h 331"/>
                  <a:gd name="T2" fmla="*/ 0 w 1737"/>
                  <a:gd name="T3" fmla="*/ 0 h 331"/>
                  <a:gd name="T4" fmla="*/ 0 w 1737"/>
                  <a:gd name="T5" fmla="*/ 0 h 331"/>
                  <a:gd name="T6" fmla="*/ 0 w 1737"/>
                  <a:gd name="T7" fmla="*/ 0 h 331"/>
                  <a:gd name="T8" fmla="*/ 0 w 1737"/>
                  <a:gd name="T9" fmla="*/ 0 h 331"/>
                  <a:gd name="T10" fmla="*/ 0 w 1737"/>
                  <a:gd name="T11" fmla="*/ 0 h 331"/>
                  <a:gd name="T12" fmla="*/ 0 w 1737"/>
                  <a:gd name="T13" fmla="*/ 0 h 331"/>
                  <a:gd name="T14" fmla="*/ 0 w 1737"/>
                  <a:gd name="T15" fmla="*/ 0 h 331"/>
                  <a:gd name="T16" fmla="*/ 0 w 1737"/>
                  <a:gd name="T17" fmla="*/ 0 h 331"/>
                  <a:gd name="T18" fmla="*/ 0 w 1737"/>
                  <a:gd name="T19" fmla="*/ 0 h 331"/>
                  <a:gd name="T20" fmla="*/ 0 w 1737"/>
                  <a:gd name="T21" fmla="*/ 0 h 331"/>
                  <a:gd name="T22" fmla="*/ 0 w 1737"/>
                  <a:gd name="T23" fmla="*/ 0 h 331"/>
                  <a:gd name="T24" fmla="*/ 0 w 1737"/>
                  <a:gd name="T25" fmla="*/ 0 h 331"/>
                  <a:gd name="T26" fmla="*/ 0 w 1737"/>
                  <a:gd name="T27" fmla="*/ 0 h 331"/>
                  <a:gd name="T28" fmla="*/ 0 w 1737"/>
                  <a:gd name="T29" fmla="*/ 0 h 331"/>
                  <a:gd name="T30" fmla="*/ 0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6" y="186"/>
                    </a:moveTo>
                    <a:lnTo>
                      <a:pt x="1346" y="186"/>
                    </a:lnTo>
                    <a:cubicBezTo>
                      <a:pt x="1279" y="201"/>
                      <a:pt x="1207" y="211"/>
                      <a:pt x="1119" y="217"/>
                    </a:cubicBezTo>
                    <a:cubicBezTo>
                      <a:pt x="1085" y="219"/>
                      <a:pt x="1049" y="221"/>
                      <a:pt x="1004" y="222"/>
                    </a:cubicBezTo>
                    <a:lnTo>
                      <a:pt x="889" y="227"/>
                    </a:lnTo>
                    <a:cubicBezTo>
                      <a:pt x="597" y="238"/>
                      <a:pt x="302" y="250"/>
                      <a:pt x="0" y="263"/>
                    </a:cubicBezTo>
                    <a:lnTo>
                      <a:pt x="0" y="331"/>
                    </a:lnTo>
                    <a:cubicBezTo>
                      <a:pt x="300" y="310"/>
                      <a:pt x="594" y="290"/>
                      <a:pt x="891" y="272"/>
                    </a:cubicBezTo>
                    <a:lnTo>
                      <a:pt x="1007" y="265"/>
                    </a:lnTo>
                    <a:cubicBezTo>
                      <a:pt x="1052" y="262"/>
                      <a:pt x="1089" y="260"/>
                      <a:pt x="1123" y="257"/>
                    </a:cubicBezTo>
                    <a:cubicBezTo>
                      <a:pt x="1212" y="248"/>
                      <a:pt x="1286" y="236"/>
                      <a:pt x="1353" y="219"/>
                    </a:cubicBezTo>
                    <a:cubicBezTo>
                      <a:pt x="1430" y="199"/>
                      <a:pt x="1504" y="171"/>
                      <a:pt x="1573" y="134"/>
                    </a:cubicBezTo>
                    <a:cubicBezTo>
                      <a:pt x="1627" y="105"/>
                      <a:pt x="1681" y="71"/>
                      <a:pt x="1737" y="29"/>
                    </a:cubicBezTo>
                    <a:lnTo>
                      <a:pt x="1737" y="0"/>
                    </a:lnTo>
                    <a:cubicBezTo>
                      <a:pt x="1677" y="44"/>
                      <a:pt x="1619" y="79"/>
                      <a:pt x="1561" y="108"/>
                    </a:cubicBezTo>
                    <a:cubicBezTo>
                      <a:pt x="1492" y="143"/>
                      <a:pt x="1420" y="169"/>
                      <a:pt x="1346" y="186"/>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6" name="Freeform 34"/>
              <p:cNvSpPr>
                <a:spLocks/>
              </p:cNvSpPr>
              <p:nvPr/>
            </p:nvSpPr>
            <p:spPr bwMode="gray">
              <a:xfrm>
                <a:off x="2488" y="450"/>
                <a:ext cx="454" cy="72"/>
              </a:xfrm>
              <a:custGeom>
                <a:avLst/>
                <a:gdLst>
                  <a:gd name="T0" fmla="*/ 0 w 1737"/>
                  <a:gd name="T1" fmla="*/ 0 h 274"/>
                  <a:gd name="T2" fmla="*/ 0 w 1737"/>
                  <a:gd name="T3" fmla="*/ 0 h 274"/>
                  <a:gd name="T4" fmla="*/ 0 w 1737"/>
                  <a:gd name="T5" fmla="*/ 0 h 274"/>
                  <a:gd name="T6" fmla="*/ 0 w 1737"/>
                  <a:gd name="T7" fmla="*/ 0 h 274"/>
                  <a:gd name="T8" fmla="*/ 0 w 1737"/>
                  <a:gd name="T9" fmla="*/ 0 h 274"/>
                  <a:gd name="T10" fmla="*/ 0 w 1737"/>
                  <a:gd name="T11" fmla="*/ 0 h 274"/>
                  <a:gd name="T12" fmla="*/ 0 w 1737"/>
                  <a:gd name="T13" fmla="*/ 0 h 274"/>
                  <a:gd name="T14" fmla="*/ 0 w 1737"/>
                  <a:gd name="T15" fmla="*/ 0 h 274"/>
                  <a:gd name="T16" fmla="*/ 0 w 1737"/>
                  <a:gd name="T17" fmla="*/ 0 h 274"/>
                  <a:gd name="T18" fmla="*/ 0 w 1737"/>
                  <a:gd name="T19" fmla="*/ 0 h 274"/>
                  <a:gd name="T20" fmla="*/ 0 w 1737"/>
                  <a:gd name="T21" fmla="*/ 0 h 274"/>
                  <a:gd name="T22" fmla="*/ 0 w 1737"/>
                  <a:gd name="T23" fmla="*/ 0 h 274"/>
                  <a:gd name="T24" fmla="*/ 0 w 1737"/>
                  <a:gd name="T25" fmla="*/ 0 h 274"/>
                  <a:gd name="T26" fmla="*/ 0 w 1737"/>
                  <a:gd name="T27" fmla="*/ 0 h 274"/>
                  <a:gd name="T28" fmla="*/ 0 w 1737"/>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4">
                    <a:moveTo>
                      <a:pt x="1336" y="152"/>
                    </a:moveTo>
                    <a:lnTo>
                      <a:pt x="1336" y="152"/>
                    </a:lnTo>
                    <a:cubicBezTo>
                      <a:pt x="1269" y="164"/>
                      <a:pt x="1198" y="172"/>
                      <a:pt x="1110" y="176"/>
                    </a:cubicBezTo>
                    <a:cubicBezTo>
                      <a:pt x="1077" y="178"/>
                      <a:pt x="1042" y="179"/>
                      <a:pt x="996" y="180"/>
                    </a:cubicBezTo>
                    <a:lnTo>
                      <a:pt x="0" y="207"/>
                    </a:lnTo>
                    <a:lnTo>
                      <a:pt x="0" y="274"/>
                    </a:lnTo>
                    <a:lnTo>
                      <a:pt x="883" y="228"/>
                    </a:lnTo>
                    <a:lnTo>
                      <a:pt x="998" y="222"/>
                    </a:lnTo>
                    <a:cubicBezTo>
                      <a:pt x="1042" y="220"/>
                      <a:pt x="1079" y="218"/>
                      <a:pt x="1113" y="216"/>
                    </a:cubicBezTo>
                    <a:cubicBezTo>
                      <a:pt x="1201" y="209"/>
                      <a:pt x="1274" y="199"/>
                      <a:pt x="1342" y="185"/>
                    </a:cubicBezTo>
                    <a:cubicBezTo>
                      <a:pt x="1419" y="169"/>
                      <a:pt x="1494" y="146"/>
                      <a:pt x="1564" y="116"/>
                    </a:cubicBezTo>
                    <a:cubicBezTo>
                      <a:pt x="1621" y="92"/>
                      <a:pt x="1678" y="62"/>
                      <a:pt x="1737" y="27"/>
                    </a:cubicBezTo>
                    <a:lnTo>
                      <a:pt x="1737" y="0"/>
                    </a:lnTo>
                    <a:cubicBezTo>
                      <a:pt x="1674" y="36"/>
                      <a:pt x="1614" y="66"/>
                      <a:pt x="1554" y="89"/>
                    </a:cubicBezTo>
                    <a:cubicBezTo>
                      <a:pt x="1485" y="117"/>
                      <a:pt x="1411" y="138"/>
                      <a:pt x="1336" y="15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7" name="Freeform 35"/>
              <p:cNvSpPr>
                <a:spLocks/>
              </p:cNvSpPr>
              <p:nvPr/>
            </p:nvSpPr>
            <p:spPr bwMode="gray">
              <a:xfrm>
                <a:off x="2488" y="487"/>
                <a:ext cx="454" cy="59"/>
              </a:xfrm>
              <a:custGeom>
                <a:avLst/>
                <a:gdLst>
                  <a:gd name="T0" fmla="*/ 0 w 1737"/>
                  <a:gd name="T1" fmla="*/ 0 h 225"/>
                  <a:gd name="T2" fmla="*/ 0 w 1737"/>
                  <a:gd name="T3" fmla="*/ 0 h 225"/>
                  <a:gd name="T4" fmla="*/ 0 w 1737"/>
                  <a:gd name="T5" fmla="*/ 0 h 225"/>
                  <a:gd name="T6" fmla="*/ 0 w 1737"/>
                  <a:gd name="T7" fmla="*/ 0 h 225"/>
                  <a:gd name="T8" fmla="*/ 0 w 1737"/>
                  <a:gd name="T9" fmla="*/ 0 h 225"/>
                  <a:gd name="T10" fmla="*/ 0 w 1737"/>
                  <a:gd name="T11" fmla="*/ 0 h 225"/>
                  <a:gd name="T12" fmla="*/ 0 w 1737"/>
                  <a:gd name="T13" fmla="*/ 0 h 225"/>
                  <a:gd name="T14" fmla="*/ 0 w 1737"/>
                  <a:gd name="T15" fmla="*/ 0 h 225"/>
                  <a:gd name="T16" fmla="*/ 0 w 1737"/>
                  <a:gd name="T17" fmla="*/ 0 h 225"/>
                  <a:gd name="T18" fmla="*/ 0 w 1737"/>
                  <a:gd name="T19" fmla="*/ 0 h 225"/>
                  <a:gd name="T20" fmla="*/ 0 w 1737"/>
                  <a:gd name="T21" fmla="*/ 0 h 225"/>
                  <a:gd name="T22" fmla="*/ 0 w 1737"/>
                  <a:gd name="T23" fmla="*/ 0 h 225"/>
                  <a:gd name="T24" fmla="*/ 0 w 1737"/>
                  <a:gd name="T25" fmla="*/ 0 h 225"/>
                  <a:gd name="T26" fmla="*/ 0 w 1737"/>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5">
                    <a:moveTo>
                      <a:pt x="1328" y="121"/>
                    </a:moveTo>
                    <a:lnTo>
                      <a:pt x="1328" y="121"/>
                    </a:lnTo>
                    <a:cubicBezTo>
                      <a:pt x="1206" y="137"/>
                      <a:pt x="1080" y="139"/>
                      <a:pt x="958" y="141"/>
                    </a:cubicBezTo>
                    <a:cubicBezTo>
                      <a:pt x="930" y="141"/>
                      <a:pt x="902" y="142"/>
                      <a:pt x="875" y="142"/>
                    </a:cubicBezTo>
                    <a:lnTo>
                      <a:pt x="0" y="158"/>
                    </a:lnTo>
                    <a:lnTo>
                      <a:pt x="0" y="225"/>
                    </a:lnTo>
                    <a:lnTo>
                      <a:pt x="876" y="188"/>
                    </a:lnTo>
                    <a:cubicBezTo>
                      <a:pt x="904" y="186"/>
                      <a:pt x="932" y="185"/>
                      <a:pt x="960" y="184"/>
                    </a:cubicBezTo>
                    <a:cubicBezTo>
                      <a:pt x="1082" y="179"/>
                      <a:pt x="1209" y="174"/>
                      <a:pt x="1333" y="155"/>
                    </a:cubicBezTo>
                    <a:cubicBezTo>
                      <a:pt x="1411" y="142"/>
                      <a:pt x="1487" y="124"/>
                      <a:pt x="1557" y="100"/>
                    </a:cubicBezTo>
                    <a:cubicBezTo>
                      <a:pt x="1615" y="81"/>
                      <a:pt x="1676" y="56"/>
                      <a:pt x="1737" y="26"/>
                    </a:cubicBezTo>
                    <a:lnTo>
                      <a:pt x="1737" y="0"/>
                    </a:lnTo>
                    <a:cubicBezTo>
                      <a:pt x="1673" y="30"/>
                      <a:pt x="1609" y="55"/>
                      <a:pt x="1549" y="73"/>
                    </a:cubicBezTo>
                    <a:cubicBezTo>
                      <a:pt x="1479" y="95"/>
                      <a:pt x="1405" y="111"/>
                      <a:pt x="1328" y="12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8" name="Freeform 36"/>
              <p:cNvSpPr>
                <a:spLocks/>
              </p:cNvSpPr>
              <p:nvPr/>
            </p:nvSpPr>
            <p:spPr bwMode="gray">
              <a:xfrm>
                <a:off x="2488" y="524"/>
                <a:ext cx="454" cy="45"/>
              </a:xfrm>
              <a:custGeom>
                <a:avLst/>
                <a:gdLst>
                  <a:gd name="T0" fmla="*/ 0 w 1737"/>
                  <a:gd name="T1" fmla="*/ 0 h 172"/>
                  <a:gd name="T2" fmla="*/ 0 w 1737"/>
                  <a:gd name="T3" fmla="*/ 0 h 172"/>
                  <a:gd name="T4" fmla="*/ 0 w 1737"/>
                  <a:gd name="T5" fmla="*/ 0 h 172"/>
                  <a:gd name="T6" fmla="*/ 0 w 1737"/>
                  <a:gd name="T7" fmla="*/ 0 h 172"/>
                  <a:gd name="T8" fmla="*/ 0 w 1737"/>
                  <a:gd name="T9" fmla="*/ 0 h 172"/>
                  <a:gd name="T10" fmla="*/ 0 w 1737"/>
                  <a:gd name="T11" fmla="*/ 0 h 172"/>
                  <a:gd name="T12" fmla="*/ 0 w 1737"/>
                  <a:gd name="T13" fmla="*/ 0 h 172"/>
                  <a:gd name="T14" fmla="*/ 0 w 1737"/>
                  <a:gd name="T15" fmla="*/ 0 h 172"/>
                  <a:gd name="T16" fmla="*/ 0 w 1737"/>
                  <a:gd name="T17" fmla="*/ 0 h 172"/>
                  <a:gd name="T18" fmla="*/ 0 w 1737"/>
                  <a:gd name="T19" fmla="*/ 0 h 172"/>
                  <a:gd name="T20" fmla="*/ 0 w 1737"/>
                  <a:gd name="T21" fmla="*/ 0 h 172"/>
                  <a:gd name="T22" fmla="*/ 0 w 1737"/>
                  <a:gd name="T23" fmla="*/ 0 h 172"/>
                  <a:gd name="T24" fmla="*/ 0 w 1737"/>
                  <a:gd name="T25" fmla="*/ 0 h 172"/>
                  <a:gd name="T26" fmla="*/ 0 w 1737"/>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2">
                    <a:moveTo>
                      <a:pt x="1321" y="89"/>
                    </a:moveTo>
                    <a:lnTo>
                      <a:pt x="1321" y="89"/>
                    </a:lnTo>
                    <a:cubicBezTo>
                      <a:pt x="1207" y="98"/>
                      <a:pt x="1089" y="98"/>
                      <a:pt x="976" y="98"/>
                    </a:cubicBezTo>
                    <a:cubicBezTo>
                      <a:pt x="941" y="98"/>
                      <a:pt x="905" y="98"/>
                      <a:pt x="870" y="99"/>
                    </a:cubicBezTo>
                    <a:cubicBezTo>
                      <a:pt x="580" y="100"/>
                      <a:pt x="293" y="102"/>
                      <a:pt x="0" y="105"/>
                    </a:cubicBezTo>
                    <a:lnTo>
                      <a:pt x="0" y="172"/>
                    </a:lnTo>
                    <a:cubicBezTo>
                      <a:pt x="279" y="163"/>
                      <a:pt x="575" y="153"/>
                      <a:pt x="871" y="144"/>
                    </a:cubicBezTo>
                    <a:cubicBezTo>
                      <a:pt x="906" y="143"/>
                      <a:pt x="941" y="142"/>
                      <a:pt x="977" y="141"/>
                    </a:cubicBezTo>
                    <a:cubicBezTo>
                      <a:pt x="1091" y="138"/>
                      <a:pt x="1208" y="135"/>
                      <a:pt x="1324" y="123"/>
                    </a:cubicBezTo>
                    <a:cubicBezTo>
                      <a:pt x="1405" y="114"/>
                      <a:pt x="1479" y="101"/>
                      <a:pt x="1549" y="84"/>
                    </a:cubicBezTo>
                    <a:cubicBezTo>
                      <a:pt x="1611" y="69"/>
                      <a:pt x="1674" y="49"/>
                      <a:pt x="1737" y="25"/>
                    </a:cubicBezTo>
                    <a:lnTo>
                      <a:pt x="1737" y="0"/>
                    </a:lnTo>
                    <a:cubicBezTo>
                      <a:pt x="1672" y="23"/>
                      <a:pt x="1606" y="43"/>
                      <a:pt x="1543" y="56"/>
                    </a:cubicBezTo>
                    <a:cubicBezTo>
                      <a:pt x="1473" y="72"/>
                      <a:pt x="1401" y="82"/>
                      <a:pt x="132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39" name="Freeform 37"/>
              <p:cNvSpPr>
                <a:spLocks/>
              </p:cNvSpPr>
              <p:nvPr/>
            </p:nvSpPr>
            <p:spPr bwMode="gray">
              <a:xfrm>
                <a:off x="2488" y="562"/>
                <a:ext cx="454" cy="31"/>
              </a:xfrm>
              <a:custGeom>
                <a:avLst/>
                <a:gdLst>
                  <a:gd name="T0" fmla="*/ 0 w 1737"/>
                  <a:gd name="T1" fmla="*/ 0 h 120"/>
                  <a:gd name="T2" fmla="*/ 0 w 1737"/>
                  <a:gd name="T3" fmla="*/ 0 h 120"/>
                  <a:gd name="T4" fmla="*/ 0 w 1737"/>
                  <a:gd name="T5" fmla="*/ 0 h 120"/>
                  <a:gd name="T6" fmla="*/ 0 w 1737"/>
                  <a:gd name="T7" fmla="*/ 0 h 120"/>
                  <a:gd name="T8" fmla="*/ 0 w 1737"/>
                  <a:gd name="T9" fmla="*/ 0 h 120"/>
                  <a:gd name="T10" fmla="*/ 0 w 1737"/>
                  <a:gd name="T11" fmla="*/ 0 h 120"/>
                  <a:gd name="T12" fmla="*/ 0 w 1737"/>
                  <a:gd name="T13" fmla="*/ 0 h 120"/>
                  <a:gd name="T14" fmla="*/ 0 w 1737"/>
                  <a:gd name="T15" fmla="*/ 0 h 120"/>
                  <a:gd name="T16" fmla="*/ 0 w 1737"/>
                  <a:gd name="T17" fmla="*/ 0 h 120"/>
                  <a:gd name="T18" fmla="*/ 0 w 1737"/>
                  <a:gd name="T19" fmla="*/ 0 h 120"/>
                  <a:gd name="T20" fmla="*/ 0 w 1737"/>
                  <a:gd name="T21" fmla="*/ 0 h 120"/>
                  <a:gd name="T22" fmla="*/ 0 w 1737"/>
                  <a:gd name="T23" fmla="*/ 0 h 120"/>
                  <a:gd name="T24" fmla="*/ 0 w 1737"/>
                  <a:gd name="T25" fmla="*/ 0 h 120"/>
                  <a:gd name="T26" fmla="*/ 0 w 1737"/>
                  <a:gd name="T27" fmla="*/ 0 h 120"/>
                  <a:gd name="T28" fmla="*/ 0 w 1737"/>
                  <a:gd name="T29" fmla="*/ 0 h 120"/>
                  <a:gd name="T30" fmla="*/ 0 w 1737"/>
                  <a:gd name="T31" fmla="*/ 0 h 120"/>
                  <a:gd name="T32" fmla="*/ 0 w 1737"/>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0">
                    <a:moveTo>
                      <a:pt x="1317" y="54"/>
                    </a:moveTo>
                    <a:lnTo>
                      <a:pt x="1317" y="54"/>
                    </a:lnTo>
                    <a:cubicBezTo>
                      <a:pt x="1269" y="56"/>
                      <a:pt x="1217" y="57"/>
                      <a:pt x="1159" y="57"/>
                    </a:cubicBezTo>
                    <a:cubicBezTo>
                      <a:pt x="1137" y="57"/>
                      <a:pt x="1114" y="57"/>
                      <a:pt x="1092" y="57"/>
                    </a:cubicBezTo>
                    <a:lnTo>
                      <a:pt x="867" y="54"/>
                    </a:lnTo>
                    <a:cubicBezTo>
                      <a:pt x="713" y="53"/>
                      <a:pt x="560" y="53"/>
                      <a:pt x="416" y="53"/>
                    </a:cubicBezTo>
                    <a:lnTo>
                      <a:pt x="0" y="53"/>
                    </a:lnTo>
                    <a:lnTo>
                      <a:pt x="0" y="120"/>
                    </a:lnTo>
                    <a:lnTo>
                      <a:pt x="417" y="109"/>
                    </a:lnTo>
                    <a:cubicBezTo>
                      <a:pt x="560" y="106"/>
                      <a:pt x="714" y="102"/>
                      <a:pt x="867" y="99"/>
                    </a:cubicBezTo>
                    <a:lnTo>
                      <a:pt x="1093" y="96"/>
                    </a:lnTo>
                    <a:cubicBezTo>
                      <a:pt x="1154" y="95"/>
                      <a:pt x="1236" y="94"/>
                      <a:pt x="1318" y="88"/>
                    </a:cubicBezTo>
                    <a:cubicBezTo>
                      <a:pt x="1399" y="83"/>
                      <a:pt x="1473" y="75"/>
                      <a:pt x="1544" y="64"/>
                    </a:cubicBezTo>
                    <a:cubicBezTo>
                      <a:pt x="1607" y="54"/>
                      <a:pt x="1672" y="40"/>
                      <a:pt x="1737" y="23"/>
                    </a:cubicBezTo>
                    <a:lnTo>
                      <a:pt x="1737" y="0"/>
                    </a:lnTo>
                    <a:cubicBezTo>
                      <a:pt x="1670" y="15"/>
                      <a:pt x="1604" y="27"/>
                      <a:pt x="1540" y="36"/>
                    </a:cubicBezTo>
                    <a:cubicBezTo>
                      <a:pt x="1469" y="45"/>
                      <a:pt x="1397" y="51"/>
                      <a:pt x="1317" y="5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0" name="Freeform 38"/>
              <p:cNvSpPr>
                <a:spLocks/>
              </p:cNvSpPr>
              <p:nvPr/>
            </p:nvSpPr>
            <p:spPr bwMode="gray">
              <a:xfrm>
                <a:off x="2488" y="598"/>
                <a:ext cx="454" cy="19"/>
              </a:xfrm>
              <a:custGeom>
                <a:avLst/>
                <a:gdLst>
                  <a:gd name="T0" fmla="*/ 0 w 1737"/>
                  <a:gd name="T1" fmla="*/ 0 h 72"/>
                  <a:gd name="T2" fmla="*/ 0 w 1737"/>
                  <a:gd name="T3" fmla="*/ 0 h 72"/>
                  <a:gd name="T4" fmla="*/ 0 w 1737"/>
                  <a:gd name="T5" fmla="*/ 0 h 72"/>
                  <a:gd name="T6" fmla="*/ 0 w 1737"/>
                  <a:gd name="T7" fmla="*/ 0 h 72"/>
                  <a:gd name="T8" fmla="*/ 0 w 1737"/>
                  <a:gd name="T9" fmla="*/ 0 h 72"/>
                  <a:gd name="T10" fmla="*/ 0 w 1737"/>
                  <a:gd name="T11" fmla="*/ 0 h 72"/>
                  <a:gd name="T12" fmla="*/ 0 w 1737"/>
                  <a:gd name="T13" fmla="*/ 0 h 72"/>
                  <a:gd name="T14" fmla="*/ 0 w 1737"/>
                  <a:gd name="T15" fmla="*/ 0 h 72"/>
                  <a:gd name="T16" fmla="*/ 0 w 1737"/>
                  <a:gd name="T17" fmla="*/ 0 h 72"/>
                  <a:gd name="T18" fmla="*/ 0 w 1737"/>
                  <a:gd name="T19" fmla="*/ 0 h 72"/>
                  <a:gd name="T20" fmla="*/ 0 w 1737"/>
                  <a:gd name="T21" fmla="*/ 0 h 72"/>
                  <a:gd name="T22" fmla="*/ 0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90" y="22"/>
                    </a:moveTo>
                    <a:lnTo>
                      <a:pt x="1090" y="22"/>
                    </a:lnTo>
                    <a:lnTo>
                      <a:pt x="865" y="20"/>
                    </a:lnTo>
                    <a:cubicBezTo>
                      <a:pt x="578" y="16"/>
                      <a:pt x="292" y="10"/>
                      <a:pt x="0" y="5"/>
                    </a:cubicBezTo>
                    <a:lnTo>
                      <a:pt x="0" y="72"/>
                    </a:lnTo>
                    <a:cubicBezTo>
                      <a:pt x="279" y="70"/>
                      <a:pt x="574" y="68"/>
                      <a:pt x="865" y="65"/>
                    </a:cubicBezTo>
                    <a:lnTo>
                      <a:pt x="1090" y="62"/>
                    </a:lnTo>
                    <a:cubicBezTo>
                      <a:pt x="1166" y="60"/>
                      <a:pt x="1240" y="59"/>
                      <a:pt x="1315" y="57"/>
                    </a:cubicBezTo>
                    <a:cubicBezTo>
                      <a:pt x="1469" y="52"/>
                      <a:pt x="1608" y="41"/>
                      <a:pt x="1737" y="24"/>
                    </a:cubicBezTo>
                    <a:lnTo>
                      <a:pt x="1737" y="0"/>
                    </a:lnTo>
                    <a:cubicBezTo>
                      <a:pt x="1607" y="14"/>
                      <a:pt x="1469" y="22"/>
                      <a:pt x="1314" y="23"/>
                    </a:cubicBezTo>
                    <a:cubicBezTo>
                      <a:pt x="1239" y="23"/>
                      <a:pt x="1165" y="23"/>
                      <a:pt x="1090" y="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1" name="Freeform 39"/>
              <p:cNvSpPr>
                <a:spLocks/>
              </p:cNvSpPr>
              <p:nvPr/>
            </p:nvSpPr>
            <p:spPr bwMode="gray">
              <a:xfrm>
                <a:off x="2488" y="623"/>
                <a:ext cx="454" cy="18"/>
              </a:xfrm>
              <a:custGeom>
                <a:avLst/>
                <a:gdLst>
                  <a:gd name="T0" fmla="*/ 0 w 1737"/>
                  <a:gd name="T1" fmla="*/ 0 h 67"/>
                  <a:gd name="T2" fmla="*/ 0 w 1737"/>
                  <a:gd name="T3" fmla="*/ 0 h 67"/>
                  <a:gd name="T4" fmla="*/ 0 w 1737"/>
                  <a:gd name="T5" fmla="*/ 0 h 67"/>
                  <a:gd name="T6" fmla="*/ 0 w 1737"/>
                  <a:gd name="T7" fmla="*/ 0 h 67"/>
                  <a:gd name="T8" fmla="*/ 0 w 1737"/>
                  <a:gd name="T9" fmla="*/ 0 h 67"/>
                  <a:gd name="T10" fmla="*/ 0 w 1737"/>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7">
                    <a:moveTo>
                      <a:pt x="1737" y="44"/>
                    </a:moveTo>
                    <a:lnTo>
                      <a:pt x="1737" y="44"/>
                    </a:lnTo>
                    <a:lnTo>
                      <a:pt x="0" y="0"/>
                    </a:lnTo>
                    <a:lnTo>
                      <a:pt x="0" y="67"/>
                    </a:lnTo>
                    <a:lnTo>
                      <a:pt x="1737" y="67"/>
                    </a:lnTo>
                    <a:lnTo>
                      <a:pt x="1737" y="44"/>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2" name="Freeform 40"/>
              <p:cNvSpPr>
                <a:spLocks/>
              </p:cNvSpPr>
              <p:nvPr/>
            </p:nvSpPr>
            <p:spPr bwMode="gray">
              <a:xfrm>
                <a:off x="2488" y="301"/>
                <a:ext cx="454" cy="126"/>
              </a:xfrm>
              <a:custGeom>
                <a:avLst/>
                <a:gdLst>
                  <a:gd name="T0" fmla="*/ 0 w 1737"/>
                  <a:gd name="T1" fmla="*/ 0 h 483"/>
                  <a:gd name="T2" fmla="*/ 0 w 1737"/>
                  <a:gd name="T3" fmla="*/ 0 h 483"/>
                  <a:gd name="T4" fmla="*/ 0 w 1737"/>
                  <a:gd name="T5" fmla="*/ 0 h 483"/>
                  <a:gd name="T6" fmla="*/ 0 w 1737"/>
                  <a:gd name="T7" fmla="*/ 0 h 483"/>
                  <a:gd name="T8" fmla="*/ 0 w 1737"/>
                  <a:gd name="T9" fmla="*/ 0 h 483"/>
                  <a:gd name="T10" fmla="*/ 0 w 1737"/>
                  <a:gd name="T11" fmla="*/ 0 h 483"/>
                  <a:gd name="T12" fmla="*/ 0 w 1737"/>
                  <a:gd name="T13" fmla="*/ 0 h 483"/>
                  <a:gd name="T14" fmla="*/ 0 w 1737"/>
                  <a:gd name="T15" fmla="*/ 0 h 483"/>
                  <a:gd name="T16" fmla="*/ 0 w 1737"/>
                  <a:gd name="T17" fmla="*/ 0 h 483"/>
                  <a:gd name="T18" fmla="*/ 0 w 1737"/>
                  <a:gd name="T19" fmla="*/ 0 h 483"/>
                  <a:gd name="T20" fmla="*/ 0 w 1737"/>
                  <a:gd name="T21" fmla="*/ 0 h 483"/>
                  <a:gd name="T22" fmla="*/ 0 w 1737"/>
                  <a:gd name="T23" fmla="*/ 0 h 483"/>
                  <a:gd name="T24" fmla="*/ 0 w 1737"/>
                  <a:gd name="T25" fmla="*/ 0 h 483"/>
                  <a:gd name="T26" fmla="*/ 0 w 1737"/>
                  <a:gd name="T27" fmla="*/ 0 h 483"/>
                  <a:gd name="T28" fmla="*/ 0 w 1737"/>
                  <a:gd name="T29" fmla="*/ 0 h 483"/>
                  <a:gd name="T30" fmla="*/ 0 w 1737"/>
                  <a:gd name="T31" fmla="*/ 0 h 4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3">
                    <a:moveTo>
                      <a:pt x="1581" y="148"/>
                    </a:moveTo>
                    <a:lnTo>
                      <a:pt x="1581" y="148"/>
                    </a:lnTo>
                    <a:cubicBezTo>
                      <a:pt x="1515" y="201"/>
                      <a:pt x="1464" y="239"/>
                      <a:pt x="1383" y="271"/>
                    </a:cubicBezTo>
                    <a:cubicBezTo>
                      <a:pt x="1313" y="299"/>
                      <a:pt x="1237" y="310"/>
                      <a:pt x="1151" y="322"/>
                    </a:cubicBezTo>
                    <a:cubicBezTo>
                      <a:pt x="1095" y="329"/>
                      <a:pt x="1037" y="341"/>
                      <a:pt x="982" y="345"/>
                    </a:cubicBezTo>
                    <a:cubicBezTo>
                      <a:pt x="959" y="346"/>
                      <a:pt x="936" y="348"/>
                      <a:pt x="913" y="349"/>
                    </a:cubicBezTo>
                    <a:lnTo>
                      <a:pt x="0" y="416"/>
                    </a:lnTo>
                    <a:lnTo>
                      <a:pt x="0" y="483"/>
                    </a:lnTo>
                    <a:lnTo>
                      <a:pt x="917" y="395"/>
                    </a:lnTo>
                    <a:lnTo>
                      <a:pt x="1036" y="384"/>
                    </a:lnTo>
                    <a:cubicBezTo>
                      <a:pt x="1080" y="379"/>
                      <a:pt x="1119" y="375"/>
                      <a:pt x="1156" y="369"/>
                    </a:cubicBezTo>
                    <a:cubicBezTo>
                      <a:pt x="1244" y="354"/>
                      <a:pt x="1321" y="333"/>
                      <a:pt x="1390" y="302"/>
                    </a:cubicBezTo>
                    <a:cubicBezTo>
                      <a:pt x="1461" y="271"/>
                      <a:pt x="1533" y="219"/>
                      <a:pt x="1600" y="163"/>
                    </a:cubicBezTo>
                    <a:cubicBezTo>
                      <a:pt x="1646" y="125"/>
                      <a:pt x="1689" y="77"/>
                      <a:pt x="1737" y="25"/>
                    </a:cubicBezTo>
                    <a:lnTo>
                      <a:pt x="1737" y="0"/>
                    </a:lnTo>
                    <a:cubicBezTo>
                      <a:pt x="1679" y="60"/>
                      <a:pt x="1632" y="107"/>
                      <a:pt x="1581"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3" name="Freeform 43"/>
              <p:cNvSpPr>
                <a:spLocks/>
              </p:cNvSpPr>
              <p:nvPr/>
            </p:nvSpPr>
            <p:spPr bwMode="gray">
              <a:xfrm>
                <a:off x="2675" y="373"/>
                <a:ext cx="401" cy="270"/>
              </a:xfrm>
              <a:custGeom>
                <a:avLst/>
                <a:gdLst>
                  <a:gd name="T0" fmla="*/ 0 w 1536"/>
                  <a:gd name="T1" fmla="*/ 0 h 1031"/>
                  <a:gd name="T2" fmla="*/ 0 w 1536"/>
                  <a:gd name="T3" fmla="*/ 0 h 1031"/>
                  <a:gd name="T4" fmla="*/ 0 w 1536"/>
                  <a:gd name="T5" fmla="*/ 0 h 1031"/>
                  <a:gd name="T6" fmla="*/ 0 w 1536"/>
                  <a:gd name="T7" fmla="*/ 0 h 1031"/>
                  <a:gd name="T8" fmla="*/ 0 w 1536"/>
                  <a:gd name="T9" fmla="*/ 0 h 1031"/>
                  <a:gd name="T10" fmla="*/ 0 w 1536"/>
                  <a:gd name="T11" fmla="*/ 0 h 1031"/>
                  <a:gd name="T12" fmla="*/ 0 60000 65536"/>
                  <a:gd name="T13" fmla="*/ 0 60000 65536"/>
                  <a:gd name="T14" fmla="*/ 0 60000 65536"/>
                  <a:gd name="T15" fmla="*/ 0 60000 65536"/>
                  <a:gd name="T16" fmla="*/ 0 60000 65536"/>
                  <a:gd name="T17" fmla="*/ 0 60000 65536"/>
                  <a:gd name="T18" fmla="*/ 0 w 1536"/>
                  <a:gd name="T19" fmla="*/ 0 h 1031"/>
                  <a:gd name="T20" fmla="*/ 1536 w 1536"/>
                  <a:gd name="T21" fmla="*/ 1031 h 1031"/>
                </a:gdLst>
                <a:ahLst/>
                <a:cxnLst>
                  <a:cxn ang="T12">
                    <a:pos x="T0" y="T1"/>
                  </a:cxn>
                  <a:cxn ang="T13">
                    <a:pos x="T2" y="T3"/>
                  </a:cxn>
                  <a:cxn ang="T14">
                    <a:pos x="T4" y="T5"/>
                  </a:cxn>
                  <a:cxn ang="T15">
                    <a:pos x="T6" y="T7"/>
                  </a:cxn>
                  <a:cxn ang="T16">
                    <a:pos x="T8" y="T9"/>
                  </a:cxn>
                  <a:cxn ang="T17">
                    <a:pos x="T10" y="T11"/>
                  </a:cxn>
                </a:cxnLst>
                <a:rect l="T18" t="T19" r="T20" b="T21"/>
                <a:pathLst>
                  <a:path w="1536" h="1031">
                    <a:moveTo>
                      <a:pt x="0" y="0"/>
                    </a:moveTo>
                    <a:lnTo>
                      <a:pt x="0" y="0"/>
                    </a:lnTo>
                    <a:lnTo>
                      <a:pt x="1536" y="0"/>
                    </a:lnTo>
                    <a:lnTo>
                      <a:pt x="1536" y="1031"/>
                    </a:lnTo>
                    <a:lnTo>
                      <a:pt x="0" y="1031"/>
                    </a:lnTo>
                    <a:lnTo>
                      <a:pt x="0" y="0"/>
                    </a:lnTo>
                    <a:close/>
                  </a:path>
                </a:pathLst>
              </a:custGeom>
              <a:solidFill>
                <a:srgbClr val="254AA4"/>
              </a:solidFill>
              <a:ln w="0">
                <a:solidFill>
                  <a:schemeClr val="bg1"/>
                </a:solidFill>
                <a:prstDash val="solid"/>
                <a:round/>
                <a:headEnd/>
                <a:tailEnd/>
              </a:ln>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4" name="Freeform 44"/>
              <p:cNvSpPr>
                <a:spLocks noEditPoints="1"/>
              </p:cNvSpPr>
              <p:nvPr/>
            </p:nvSpPr>
            <p:spPr bwMode="gray">
              <a:xfrm>
                <a:off x="2674" y="371"/>
                <a:ext cx="404" cy="273"/>
              </a:xfrm>
              <a:custGeom>
                <a:avLst/>
                <a:gdLst>
                  <a:gd name="T0" fmla="*/ 0 w 1548"/>
                  <a:gd name="T1" fmla="*/ 0 h 1045"/>
                  <a:gd name="T2" fmla="*/ 0 w 1548"/>
                  <a:gd name="T3" fmla="*/ 0 h 1045"/>
                  <a:gd name="T4" fmla="*/ 0 w 1548"/>
                  <a:gd name="T5" fmla="*/ 0 h 1045"/>
                  <a:gd name="T6" fmla="*/ 0 w 1548"/>
                  <a:gd name="T7" fmla="*/ 0 h 1045"/>
                  <a:gd name="T8" fmla="*/ 0 w 1548"/>
                  <a:gd name="T9" fmla="*/ 0 h 1045"/>
                  <a:gd name="T10" fmla="*/ 0 w 1548"/>
                  <a:gd name="T11" fmla="*/ 0 h 1045"/>
                  <a:gd name="T12" fmla="*/ 0 w 1548"/>
                  <a:gd name="T13" fmla="*/ 0 h 1045"/>
                  <a:gd name="T14" fmla="*/ 0 w 1548"/>
                  <a:gd name="T15" fmla="*/ 0 h 1045"/>
                  <a:gd name="T16" fmla="*/ 0 w 1548"/>
                  <a:gd name="T17" fmla="*/ 0 h 1045"/>
                  <a:gd name="T18" fmla="*/ 0 w 1548"/>
                  <a:gd name="T19" fmla="*/ 0 h 1045"/>
                  <a:gd name="T20" fmla="*/ 0 w 1548"/>
                  <a:gd name="T21" fmla="*/ 0 h 1045"/>
                  <a:gd name="T22" fmla="*/ 0 w 1548"/>
                  <a:gd name="T23" fmla="*/ 0 h 1045"/>
                  <a:gd name="T24" fmla="*/ 0 w 1548"/>
                  <a:gd name="T25" fmla="*/ 0 h 1045"/>
                  <a:gd name="T26" fmla="*/ 0 w 1548"/>
                  <a:gd name="T27" fmla="*/ 0 h 1045"/>
                  <a:gd name="T28" fmla="*/ 0 w 1548"/>
                  <a:gd name="T29" fmla="*/ 0 h 1045"/>
                  <a:gd name="T30" fmla="*/ 0 w 1548"/>
                  <a:gd name="T31" fmla="*/ 0 h 1045"/>
                  <a:gd name="T32" fmla="*/ 0 w 1548"/>
                  <a:gd name="T33" fmla="*/ 0 h 1045"/>
                  <a:gd name="T34" fmla="*/ 0 w 1548"/>
                  <a:gd name="T35" fmla="*/ 0 h 1045"/>
                  <a:gd name="T36" fmla="*/ 0 w 1548"/>
                  <a:gd name="T37" fmla="*/ 0 h 1045"/>
                  <a:gd name="T38" fmla="*/ 0 w 1548"/>
                  <a:gd name="T39" fmla="*/ 0 h 10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8" h="1045">
                    <a:moveTo>
                      <a:pt x="1548" y="0"/>
                    </a:moveTo>
                    <a:lnTo>
                      <a:pt x="1548" y="0"/>
                    </a:lnTo>
                    <a:lnTo>
                      <a:pt x="1535" y="0"/>
                    </a:lnTo>
                    <a:lnTo>
                      <a:pt x="13" y="0"/>
                    </a:lnTo>
                    <a:lnTo>
                      <a:pt x="0" y="0"/>
                    </a:lnTo>
                    <a:lnTo>
                      <a:pt x="0" y="13"/>
                    </a:lnTo>
                    <a:lnTo>
                      <a:pt x="0" y="1031"/>
                    </a:lnTo>
                    <a:lnTo>
                      <a:pt x="0" y="1045"/>
                    </a:lnTo>
                    <a:lnTo>
                      <a:pt x="13" y="1045"/>
                    </a:lnTo>
                    <a:lnTo>
                      <a:pt x="1535" y="1045"/>
                    </a:lnTo>
                    <a:lnTo>
                      <a:pt x="1548" y="1045"/>
                    </a:lnTo>
                    <a:lnTo>
                      <a:pt x="1548" y="1031"/>
                    </a:lnTo>
                    <a:lnTo>
                      <a:pt x="1548" y="13"/>
                    </a:lnTo>
                    <a:lnTo>
                      <a:pt x="1548" y="0"/>
                    </a:lnTo>
                    <a:close/>
                    <a:moveTo>
                      <a:pt x="1535" y="1031"/>
                    </a:moveTo>
                    <a:lnTo>
                      <a:pt x="1535" y="1031"/>
                    </a:lnTo>
                    <a:lnTo>
                      <a:pt x="13" y="1031"/>
                    </a:lnTo>
                    <a:lnTo>
                      <a:pt x="13" y="13"/>
                    </a:lnTo>
                    <a:lnTo>
                      <a:pt x="1535" y="13"/>
                    </a:lnTo>
                    <a:lnTo>
                      <a:pt x="1535" y="1031"/>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5" name="Freeform 45"/>
              <p:cNvSpPr>
                <a:spLocks/>
              </p:cNvSpPr>
              <p:nvPr/>
            </p:nvSpPr>
            <p:spPr bwMode="gray">
              <a:xfrm>
                <a:off x="2858" y="399"/>
                <a:ext cx="36" cy="36"/>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5" y="84"/>
                    </a:lnTo>
                    <a:lnTo>
                      <a:pt x="111" y="137"/>
                    </a:lnTo>
                    <a:lnTo>
                      <a:pt x="69" y="104"/>
                    </a:lnTo>
                    <a:lnTo>
                      <a:pt x="26" y="137"/>
                    </a:lnTo>
                    <a:lnTo>
                      <a:pt x="43" y="84"/>
                    </a:lnTo>
                    <a:lnTo>
                      <a:pt x="0" y="51"/>
                    </a:lnTo>
                    <a:lnTo>
                      <a:pt x="53" y="51"/>
                    </a:lnTo>
                    <a:lnTo>
                      <a:pt x="69"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6" name="Freeform 46"/>
              <p:cNvSpPr>
                <a:spLocks/>
              </p:cNvSpPr>
              <p:nvPr/>
            </p:nvSpPr>
            <p:spPr bwMode="gray">
              <a:xfrm>
                <a:off x="2859" y="577"/>
                <a:ext cx="35" cy="35"/>
              </a:xfrm>
              <a:custGeom>
                <a:avLst/>
                <a:gdLst>
                  <a:gd name="T0" fmla="*/ 0 w 137"/>
                  <a:gd name="T1" fmla="*/ 0 h 133"/>
                  <a:gd name="T2" fmla="*/ 0 w 137"/>
                  <a:gd name="T3" fmla="*/ 0 h 133"/>
                  <a:gd name="T4" fmla="*/ 0 w 137"/>
                  <a:gd name="T5" fmla="*/ 0 h 133"/>
                  <a:gd name="T6" fmla="*/ 0 w 137"/>
                  <a:gd name="T7" fmla="*/ 0 h 133"/>
                  <a:gd name="T8" fmla="*/ 0 w 137"/>
                  <a:gd name="T9" fmla="*/ 0 h 133"/>
                  <a:gd name="T10" fmla="*/ 0 w 137"/>
                  <a:gd name="T11" fmla="*/ 0 h 133"/>
                  <a:gd name="T12" fmla="*/ 0 w 137"/>
                  <a:gd name="T13" fmla="*/ 0 h 133"/>
                  <a:gd name="T14" fmla="*/ 0 w 137"/>
                  <a:gd name="T15" fmla="*/ 0 h 133"/>
                  <a:gd name="T16" fmla="*/ 0 w 137"/>
                  <a:gd name="T17" fmla="*/ 0 h 133"/>
                  <a:gd name="T18" fmla="*/ 0 w 137"/>
                  <a:gd name="T19" fmla="*/ 0 h 133"/>
                  <a:gd name="T20" fmla="*/ 0 w 137"/>
                  <a:gd name="T21" fmla="*/ 0 h 133"/>
                  <a:gd name="T22" fmla="*/ 0 w 137"/>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3">
                    <a:moveTo>
                      <a:pt x="84" y="50"/>
                    </a:moveTo>
                    <a:lnTo>
                      <a:pt x="84" y="50"/>
                    </a:lnTo>
                    <a:lnTo>
                      <a:pt x="137" y="50"/>
                    </a:lnTo>
                    <a:lnTo>
                      <a:pt x="95" y="82"/>
                    </a:lnTo>
                    <a:lnTo>
                      <a:pt x="111" y="133"/>
                    </a:lnTo>
                    <a:lnTo>
                      <a:pt x="69" y="101"/>
                    </a:lnTo>
                    <a:lnTo>
                      <a:pt x="26" y="133"/>
                    </a:lnTo>
                    <a:lnTo>
                      <a:pt x="43" y="82"/>
                    </a:lnTo>
                    <a:lnTo>
                      <a:pt x="0" y="50"/>
                    </a:lnTo>
                    <a:lnTo>
                      <a:pt x="53" y="50"/>
                    </a:lnTo>
                    <a:lnTo>
                      <a:pt x="69" y="0"/>
                    </a:lnTo>
                    <a:lnTo>
                      <a:pt x="84"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7" name="Freeform 47"/>
              <p:cNvSpPr>
                <a:spLocks/>
              </p:cNvSpPr>
              <p:nvPr/>
            </p:nvSpPr>
            <p:spPr bwMode="gray">
              <a:xfrm>
                <a:off x="2902" y="565"/>
                <a:ext cx="36" cy="35"/>
              </a:xfrm>
              <a:custGeom>
                <a:avLst/>
                <a:gdLst>
                  <a:gd name="T0" fmla="*/ 0 w 137"/>
                  <a:gd name="T1" fmla="*/ 0 h 133"/>
                  <a:gd name="T2" fmla="*/ 0 w 137"/>
                  <a:gd name="T3" fmla="*/ 0 h 133"/>
                  <a:gd name="T4" fmla="*/ 0 w 137"/>
                  <a:gd name="T5" fmla="*/ 0 h 133"/>
                  <a:gd name="T6" fmla="*/ 0 w 137"/>
                  <a:gd name="T7" fmla="*/ 0 h 133"/>
                  <a:gd name="T8" fmla="*/ 0 w 137"/>
                  <a:gd name="T9" fmla="*/ 0 h 133"/>
                  <a:gd name="T10" fmla="*/ 0 w 137"/>
                  <a:gd name="T11" fmla="*/ 0 h 133"/>
                  <a:gd name="T12" fmla="*/ 0 w 137"/>
                  <a:gd name="T13" fmla="*/ 0 h 133"/>
                  <a:gd name="T14" fmla="*/ 0 w 137"/>
                  <a:gd name="T15" fmla="*/ 0 h 133"/>
                  <a:gd name="T16" fmla="*/ 0 w 137"/>
                  <a:gd name="T17" fmla="*/ 0 h 133"/>
                  <a:gd name="T18" fmla="*/ 0 w 137"/>
                  <a:gd name="T19" fmla="*/ 0 h 133"/>
                  <a:gd name="T20" fmla="*/ 0 w 137"/>
                  <a:gd name="T21" fmla="*/ 0 h 133"/>
                  <a:gd name="T22" fmla="*/ 0 w 137"/>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3">
                    <a:moveTo>
                      <a:pt x="84" y="50"/>
                    </a:moveTo>
                    <a:lnTo>
                      <a:pt x="84" y="50"/>
                    </a:lnTo>
                    <a:lnTo>
                      <a:pt x="137" y="50"/>
                    </a:lnTo>
                    <a:lnTo>
                      <a:pt x="95" y="82"/>
                    </a:lnTo>
                    <a:lnTo>
                      <a:pt x="111" y="133"/>
                    </a:lnTo>
                    <a:lnTo>
                      <a:pt x="69" y="101"/>
                    </a:lnTo>
                    <a:lnTo>
                      <a:pt x="26" y="133"/>
                    </a:lnTo>
                    <a:lnTo>
                      <a:pt x="43" y="82"/>
                    </a:lnTo>
                    <a:lnTo>
                      <a:pt x="0" y="50"/>
                    </a:lnTo>
                    <a:lnTo>
                      <a:pt x="53" y="50"/>
                    </a:lnTo>
                    <a:lnTo>
                      <a:pt x="69" y="0"/>
                    </a:lnTo>
                    <a:lnTo>
                      <a:pt x="84"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8" name="Freeform 48"/>
              <p:cNvSpPr>
                <a:spLocks/>
              </p:cNvSpPr>
              <p:nvPr/>
            </p:nvSpPr>
            <p:spPr bwMode="gray">
              <a:xfrm>
                <a:off x="2902" y="412"/>
                <a:ext cx="36" cy="3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49" name="Freeform 49"/>
              <p:cNvSpPr>
                <a:spLocks/>
              </p:cNvSpPr>
              <p:nvPr/>
            </p:nvSpPr>
            <p:spPr bwMode="gray">
              <a:xfrm>
                <a:off x="2935" y="444"/>
                <a:ext cx="36" cy="35"/>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4"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0" name="Freeform 50"/>
              <p:cNvSpPr>
                <a:spLocks/>
              </p:cNvSpPr>
              <p:nvPr/>
            </p:nvSpPr>
            <p:spPr bwMode="gray">
              <a:xfrm>
                <a:off x="2935" y="533"/>
                <a:ext cx="36" cy="35"/>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1" name="Freeform 51"/>
              <p:cNvSpPr>
                <a:spLocks/>
              </p:cNvSpPr>
              <p:nvPr/>
            </p:nvSpPr>
            <p:spPr bwMode="gray">
              <a:xfrm>
                <a:off x="2947" y="488"/>
                <a:ext cx="36" cy="35"/>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2" name="Freeform 52"/>
              <p:cNvSpPr>
                <a:spLocks/>
              </p:cNvSpPr>
              <p:nvPr/>
            </p:nvSpPr>
            <p:spPr bwMode="gray">
              <a:xfrm>
                <a:off x="2813" y="412"/>
                <a:ext cx="36" cy="3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50"/>
                    </a:moveTo>
                    <a:lnTo>
                      <a:pt x="84" y="50"/>
                    </a:lnTo>
                    <a:lnTo>
                      <a:pt x="137" y="50"/>
                    </a:lnTo>
                    <a:lnTo>
                      <a:pt x="94" y="82"/>
                    </a:lnTo>
                    <a:lnTo>
                      <a:pt x="111" y="132"/>
                    </a:lnTo>
                    <a:lnTo>
                      <a:pt x="69" y="101"/>
                    </a:lnTo>
                    <a:lnTo>
                      <a:pt x="26" y="132"/>
                    </a:lnTo>
                    <a:lnTo>
                      <a:pt x="43" y="82"/>
                    </a:lnTo>
                    <a:lnTo>
                      <a:pt x="0" y="50"/>
                    </a:lnTo>
                    <a:lnTo>
                      <a:pt x="53" y="50"/>
                    </a:lnTo>
                    <a:lnTo>
                      <a:pt x="69" y="0"/>
                    </a:lnTo>
                    <a:lnTo>
                      <a:pt x="84"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3" name="Freeform 53"/>
              <p:cNvSpPr>
                <a:spLocks/>
              </p:cNvSpPr>
              <p:nvPr/>
            </p:nvSpPr>
            <p:spPr bwMode="gray">
              <a:xfrm>
                <a:off x="2782" y="444"/>
                <a:ext cx="36" cy="35"/>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4" name="Freeform 54"/>
              <p:cNvSpPr>
                <a:spLocks/>
              </p:cNvSpPr>
              <p:nvPr/>
            </p:nvSpPr>
            <p:spPr bwMode="gray">
              <a:xfrm>
                <a:off x="2770" y="488"/>
                <a:ext cx="36" cy="35"/>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5" name="Freeform 55"/>
              <p:cNvSpPr>
                <a:spLocks/>
              </p:cNvSpPr>
              <p:nvPr/>
            </p:nvSpPr>
            <p:spPr bwMode="gray">
              <a:xfrm>
                <a:off x="2782" y="533"/>
                <a:ext cx="36" cy="35"/>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6" name="Freeform 59"/>
              <p:cNvSpPr>
                <a:spLocks/>
              </p:cNvSpPr>
              <p:nvPr/>
            </p:nvSpPr>
            <p:spPr bwMode="gray">
              <a:xfrm>
                <a:off x="3131" y="189"/>
                <a:ext cx="280" cy="231"/>
              </a:xfrm>
              <a:custGeom>
                <a:avLst/>
                <a:gdLst>
                  <a:gd name="T0" fmla="*/ 0 w 1072"/>
                  <a:gd name="T1" fmla="*/ 0 h 884"/>
                  <a:gd name="T2" fmla="*/ 0 w 1072"/>
                  <a:gd name="T3" fmla="*/ 0 h 884"/>
                  <a:gd name="T4" fmla="*/ 0 w 1072"/>
                  <a:gd name="T5" fmla="*/ 0 h 884"/>
                  <a:gd name="T6" fmla="*/ 0 w 1072"/>
                  <a:gd name="T7" fmla="*/ 0 h 884"/>
                  <a:gd name="T8" fmla="*/ 0 w 1072"/>
                  <a:gd name="T9" fmla="*/ 0 h 884"/>
                  <a:gd name="T10" fmla="*/ 0 w 1072"/>
                  <a:gd name="T11" fmla="*/ 0 h 884"/>
                  <a:gd name="T12" fmla="*/ 0 w 1072"/>
                  <a:gd name="T13" fmla="*/ 0 h 884"/>
                  <a:gd name="T14" fmla="*/ 0 w 1072"/>
                  <a:gd name="T15" fmla="*/ 0 h 884"/>
                  <a:gd name="T16" fmla="*/ 0 w 1072"/>
                  <a:gd name="T17" fmla="*/ 0 h 884"/>
                  <a:gd name="T18" fmla="*/ 0 w 1072"/>
                  <a:gd name="T19" fmla="*/ 0 h 8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4">
                    <a:moveTo>
                      <a:pt x="0" y="0"/>
                    </a:moveTo>
                    <a:lnTo>
                      <a:pt x="0" y="0"/>
                    </a:lnTo>
                    <a:cubicBezTo>
                      <a:pt x="0" y="0"/>
                      <a:pt x="317" y="493"/>
                      <a:pt x="375" y="584"/>
                    </a:cubicBezTo>
                    <a:cubicBezTo>
                      <a:pt x="433" y="674"/>
                      <a:pt x="500" y="746"/>
                      <a:pt x="735" y="795"/>
                    </a:cubicBezTo>
                    <a:cubicBezTo>
                      <a:pt x="970" y="843"/>
                      <a:pt x="1072" y="866"/>
                      <a:pt x="1072" y="866"/>
                    </a:cubicBezTo>
                    <a:lnTo>
                      <a:pt x="1072" y="884"/>
                    </a:lnTo>
                    <a:cubicBezTo>
                      <a:pt x="1072" y="884"/>
                      <a:pt x="923" y="853"/>
                      <a:pt x="731" y="811"/>
                    </a:cubicBezTo>
                    <a:cubicBezTo>
                      <a:pt x="538" y="769"/>
                      <a:pt x="460" y="755"/>
                      <a:pt x="372" y="636"/>
                    </a:cubicBezTo>
                    <a:cubicBezTo>
                      <a:pt x="299" y="537"/>
                      <a:pt x="0" y="115"/>
                      <a:pt x="0" y="115"/>
                    </a:cubicBez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7" name="Freeform 60"/>
              <p:cNvSpPr>
                <a:spLocks/>
              </p:cNvSpPr>
              <p:nvPr/>
            </p:nvSpPr>
            <p:spPr bwMode="gray">
              <a:xfrm>
                <a:off x="3131" y="225"/>
                <a:ext cx="280" cy="213"/>
              </a:xfrm>
              <a:custGeom>
                <a:avLst/>
                <a:gdLst>
                  <a:gd name="T0" fmla="*/ 0 w 1074"/>
                  <a:gd name="T1" fmla="*/ 0 h 813"/>
                  <a:gd name="T2" fmla="*/ 0 w 1074"/>
                  <a:gd name="T3" fmla="*/ 0 h 813"/>
                  <a:gd name="T4" fmla="*/ 0 w 1074"/>
                  <a:gd name="T5" fmla="*/ 0 h 813"/>
                  <a:gd name="T6" fmla="*/ 0 w 1074"/>
                  <a:gd name="T7" fmla="*/ 0 h 813"/>
                  <a:gd name="T8" fmla="*/ 0 w 1074"/>
                  <a:gd name="T9" fmla="*/ 0 h 813"/>
                  <a:gd name="T10" fmla="*/ 0 w 1074"/>
                  <a:gd name="T11" fmla="*/ 0 h 813"/>
                  <a:gd name="T12" fmla="*/ 0 w 1074"/>
                  <a:gd name="T13" fmla="*/ 0 h 813"/>
                  <a:gd name="T14" fmla="*/ 0 w 1074"/>
                  <a:gd name="T15" fmla="*/ 0 h 813"/>
                  <a:gd name="T16" fmla="*/ 0 w 1074"/>
                  <a:gd name="T17" fmla="*/ 0 h 813"/>
                  <a:gd name="T18" fmla="*/ 0 w 1074"/>
                  <a:gd name="T19" fmla="*/ 0 h 8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4" h="813">
                    <a:moveTo>
                      <a:pt x="1" y="0"/>
                    </a:moveTo>
                    <a:lnTo>
                      <a:pt x="1" y="0"/>
                    </a:lnTo>
                    <a:cubicBezTo>
                      <a:pt x="1" y="0"/>
                      <a:pt x="329" y="469"/>
                      <a:pt x="372" y="526"/>
                    </a:cubicBezTo>
                    <a:cubicBezTo>
                      <a:pt x="416" y="584"/>
                      <a:pt x="475" y="676"/>
                      <a:pt x="734" y="731"/>
                    </a:cubicBezTo>
                    <a:cubicBezTo>
                      <a:pt x="801" y="745"/>
                      <a:pt x="1074" y="799"/>
                      <a:pt x="1074" y="799"/>
                    </a:cubicBezTo>
                    <a:lnTo>
                      <a:pt x="1074" y="813"/>
                    </a:lnTo>
                    <a:cubicBezTo>
                      <a:pt x="1074" y="813"/>
                      <a:pt x="867" y="774"/>
                      <a:pt x="734" y="746"/>
                    </a:cubicBezTo>
                    <a:cubicBezTo>
                      <a:pt x="601" y="718"/>
                      <a:pt x="462" y="693"/>
                      <a:pt x="373" y="581"/>
                    </a:cubicBezTo>
                    <a:cubicBezTo>
                      <a:pt x="293" y="479"/>
                      <a:pt x="0" y="105"/>
                      <a:pt x="0" y="105"/>
                    </a:cubicBezTo>
                    <a:lnTo>
                      <a:pt x="1"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8" name="Freeform 61"/>
              <p:cNvSpPr>
                <a:spLocks/>
              </p:cNvSpPr>
              <p:nvPr/>
            </p:nvSpPr>
            <p:spPr bwMode="gray">
              <a:xfrm>
                <a:off x="3131" y="262"/>
                <a:ext cx="280" cy="194"/>
              </a:xfrm>
              <a:custGeom>
                <a:avLst/>
                <a:gdLst>
                  <a:gd name="T0" fmla="*/ 0 w 1073"/>
                  <a:gd name="T1" fmla="*/ 0 h 742"/>
                  <a:gd name="T2" fmla="*/ 0 w 1073"/>
                  <a:gd name="T3" fmla="*/ 0 h 742"/>
                  <a:gd name="T4" fmla="*/ 0 w 1073"/>
                  <a:gd name="T5" fmla="*/ 0 h 742"/>
                  <a:gd name="T6" fmla="*/ 0 w 1073"/>
                  <a:gd name="T7" fmla="*/ 0 h 742"/>
                  <a:gd name="T8" fmla="*/ 0 w 1073"/>
                  <a:gd name="T9" fmla="*/ 0 h 742"/>
                  <a:gd name="T10" fmla="*/ 0 w 1073"/>
                  <a:gd name="T11" fmla="*/ 0 h 742"/>
                  <a:gd name="T12" fmla="*/ 0 w 1073"/>
                  <a:gd name="T13" fmla="*/ 0 h 742"/>
                  <a:gd name="T14" fmla="*/ 0 w 1073"/>
                  <a:gd name="T15" fmla="*/ 0 h 742"/>
                  <a:gd name="T16" fmla="*/ 0 w 1073"/>
                  <a:gd name="T17" fmla="*/ 0 h 742"/>
                  <a:gd name="T18" fmla="*/ 0 w 1073"/>
                  <a:gd name="T19" fmla="*/ 0 h 7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742">
                    <a:moveTo>
                      <a:pt x="1" y="0"/>
                    </a:moveTo>
                    <a:lnTo>
                      <a:pt x="1" y="0"/>
                    </a:lnTo>
                    <a:cubicBezTo>
                      <a:pt x="1" y="0"/>
                      <a:pt x="310" y="398"/>
                      <a:pt x="372" y="478"/>
                    </a:cubicBezTo>
                    <a:cubicBezTo>
                      <a:pt x="435" y="558"/>
                      <a:pt x="521" y="623"/>
                      <a:pt x="734" y="664"/>
                    </a:cubicBezTo>
                    <a:cubicBezTo>
                      <a:pt x="857" y="688"/>
                      <a:pt x="1073" y="727"/>
                      <a:pt x="1073" y="727"/>
                    </a:cubicBezTo>
                    <a:lnTo>
                      <a:pt x="1073" y="742"/>
                    </a:lnTo>
                    <a:cubicBezTo>
                      <a:pt x="1073" y="742"/>
                      <a:pt x="884" y="707"/>
                      <a:pt x="734" y="680"/>
                    </a:cubicBezTo>
                    <a:cubicBezTo>
                      <a:pt x="584" y="653"/>
                      <a:pt x="461" y="627"/>
                      <a:pt x="372" y="528"/>
                    </a:cubicBezTo>
                    <a:cubicBezTo>
                      <a:pt x="295" y="441"/>
                      <a:pt x="0" y="99"/>
                      <a:pt x="0" y="99"/>
                    </a:cubicBezTo>
                    <a:lnTo>
                      <a:pt x="1"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59" name="Freeform 62"/>
              <p:cNvSpPr>
                <a:spLocks/>
              </p:cNvSpPr>
              <p:nvPr/>
            </p:nvSpPr>
            <p:spPr bwMode="gray">
              <a:xfrm>
                <a:off x="3131" y="298"/>
                <a:ext cx="280" cy="178"/>
              </a:xfrm>
              <a:custGeom>
                <a:avLst/>
                <a:gdLst>
                  <a:gd name="T0" fmla="*/ 0 w 1073"/>
                  <a:gd name="T1" fmla="*/ 0 h 679"/>
                  <a:gd name="T2" fmla="*/ 0 w 1073"/>
                  <a:gd name="T3" fmla="*/ 0 h 679"/>
                  <a:gd name="T4" fmla="*/ 0 w 1073"/>
                  <a:gd name="T5" fmla="*/ 0 h 679"/>
                  <a:gd name="T6" fmla="*/ 0 w 1073"/>
                  <a:gd name="T7" fmla="*/ 0 h 679"/>
                  <a:gd name="T8" fmla="*/ 0 w 1073"/>
                  <a:gd name="T9" fmla="*/ 0 h 679"/>
                  <a:gd name="T10" fmla="*/ 0 w 1073"/>
                  <a:gd name="T11" fmla="*/ 0 h 679"/>
                  <a:gd name="T12" fmla="*/ 0 w 1073"/>
                  <a:gd name="T13" fmla="*/ 0 h 679"/>
                  <a:gd name="T14" fmla="*/ 0 w 1073"/>
                  <a:gd name="T15" fmla="*/ 0 h 679"/>
                  <a:gd name="T16" fmla="*/ 0 w 1073"/>
                  <a:gd name="T17" fmla="*/ 0 h 679"/>
                  <a:gd name="T18" fmla="*/ 0 w 1073"/>
                  <a:gd name="T19" fmla="*/ 0 h 6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679">
                    <a:moveTo>
                      <a:pt x="0" y="0"/>
                    </a:moveTo>
                    <a:lnTo>
                      <a:pt x="0" y="0"/>
                    </a:lnTo>
                    <a:cubicBezTo>
                      <a:pt x="0" y="0"/>
                      <a:pt x="313" y="362"/>
                      <a:pt x="373" y="426"/>
                    </a:cubicBezTo>
                    <a:cubicBezTo>
                      <a:pt x="467" y="526"/>
                      <a:pt x="512" y="561"/>
                      <a:pt x="734" y="603"/>
                    </a:cubicBezTo>
                    <a:cubicBezTo>
                      <a:pt x="823" y="620"/>
                      <a:pt x="1073" y="663"/>
                      <a:pt x="1073" y="663"/>
                    </a:cubicBezTo>
                    <a:lnTo>
                      <a:pt x="1073" y="679"/>
                    </a:lnTo>
                    <a:cubicBezTo>
                      <a:pt x="1073" y="679"/>
                      <a:pt x="866" y="642"/>
                      <a:pt x="734" y="619"/>
                    </a:cubicBezTo>
                    <a:cubicBezTo>
                      <a:pt x="602" y="596"/>
                      <a:pt x="491" y="587"/>
                      <a:pt x="372" y="473"/>
                    </a:cubicBezTo>
                    <a:cubicBezTo>
                      <a:pt x="282" y="387"/>
                      <a:pt x="1" y="94"/>
                      <a:pt x="1" y="94"/>
                    </a:cubicBez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0" name="Freeform 63"/>
              <p:cNvSpPr>
                <a:spLocks/>
              </p:cNvSpPr>
              <p:nvPr/>
            </p:nvSpPr>
            <p:spPr bwMode="gray">
              <a:xfrm>
                <a:off x="3131" y="336"/>
                <a:ext cx="280" cy="158"/>
              </a:xfrm>
              <a:custGeom>
                <a:avLst/>
                <a:gdLst>
                  <a:gd name="T0" fmla="*/ 0 w 1072"/>
                  <a:gd name="T1" fmla="*/ 0 h 605"/>
                  <a:gd name="T2" fmla="*/ 0 w 1072"/>
                  <a:gd name="T3" fmla="*/ 0 h 605"/>
                  <a:gd name="T4" fmla="*/ 0 w 1072"/>
                  <a:gd name="T5" fmla="*/ 0 h 605"/>
                  <a:gd name="T6" fmla="*/ 0 w 1072"/>
                  <a:gd name="T7" fmla="*/ 0 h 605"/>
                  <a:gd name="T8" fmla="*/ 0 w 1072"/>
                  <a:gd name="T9" fmla="*/ 0 h 605"/>
                  <a:gd name="T10" fmla="*/ 0 w 1072"/>
                  <a:gd name="T11" fmla="*/ 0 h 605"/>
                  <a:gd name="T12" fmla="*/ 0 w 1072"/>
                  <a:gd name="T13" fmla="*/ 0 h 605"/>
                  <a:gd name="T14" fmla="*/ 0 w 1072"/>
                  <a:gd name="T15" fmla="*/ 0 h 605"/>
                  <a:gd name="T16" fmla="*/ 0 w 1072"/>
                  <a:gd name="T17" fmla="*/ 0 h 605"/>
                  <a:gd name="T18" fmla="*/ 0 w 1072"/>
                  <a:gd name="T19" fmla="*/ 0 h 6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5">
                    <a:moveTo>
                      <a:pt x="0" y="0"/>
                    </a:moveTo>
                    <a:lnTo>
                      <a:pt x="0" y="0"/>
                    </a:lnTo>
                    <a:cubicBezTo>
                      <a:pt x="0" y="0"/>
                      <a:pt x="289" y="296"/>
                      <a:pt x="372" y="381"/>
                    </a:cubicBezTo>
                    <a:cubicBezTo>
                      <a:pt x="461" y="471"/>
                      <a:pt x="575" y="505"/>
                      <a:pt x="732" y="532"/>
                    </a:cubicBezTo>
                    <a:cubicBezTo>
                      <a:pt x="882" y="558"/>
                      <a:pt x="1072" y="589"/>
                      <a:pt x="1072" y="589"/>
                    </a:cubicBezTo>
                    <a:lnTo>
                      <a:pt x="1072" y="605"/>
                    </a:lnTo>
                    <a:cubicBezTo>
                      <a:pt x="1072" y="605"/>
                      <a:pt x="894" y="577"/>
                      <a:pt x="732" y="550"/>
                    </a:cubicBezTo>
                    <a:cubicBezTo>
                      <a:pt x="573" y="523"/>
                      <a:pt x="462" y="508"/>
                      <a:pt x="371" y="427"/>
                    </a:cubicBezTo>
                    <a:cubicBezTo>
                      <a:pt x="290" y="353"/>
                      <a:pt x="0" y="87"/>
                      <a:pt x="0" y="87"/>
                    </a:cubicBez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1" name="Freeform 64"/>
              <p:cNvSpPr>
                <a:spLocks/>
              </p:cNvSpPr>
              <p:nvPr/>
            </p:nvSpPr>
            <p:spPr bwMode="gray">
              <a:xfrm>
                <a:off x="3131" y="371"/>
                <a:ext cx="280" cy="142"/>
              </a:xfrm>
              <a:custGeom>
                <a:avLst/>
                <a:gdLst>
                  <a:gd name="T0" fmla="*/ 0 w 1072"/>
                  <a:gd name="T1" fmla="*/ 0 h 545"/>
                  <a:gd name="T2" fmla="*/ 0 w 1072"/>
                  <a:gd name="T3" fmla="*/ 0 h 545"/>
                  <a:gd name="T4" fmla="*/ 0 w 1072"/>
                  <a:gd name="T5" fmla="*/ 0 h 545"/>
                  <a:gd name="T6" fmla="*/ 0 w 1072"/>
                  <a:gd name="T7" fmla="*/ 0 h 545"/>
                  <a:gd name="T8" fmla="*/ 0 w 1072"/>
                  <a:gd name="T9" fmla="*/ 0 h 545"/>
                  <a:gd name="T10" fmla="*/ 0 w 1072"/>
                  <a:gd name="T11" fmla="*/ 0 h 545"/>
                  <a:gd name="T12" fmla="*/ 0 w 1072"/>
                  <a:gd name="T13" fmla="*/ 0 h 545"/>
                  <a:gd name="T14" fmla="*/ 0 w 1072"/>
                  <a:gd name="T15" fmla="*/ 0 h 545"/>
                  <a:gd name="T16" fmla="*/ 0 w 1072"/>
                  <a:gd name="T17" fmla="*/ 0 h 545"/>
                  <a:gd name="T18" fmla="*/ 0 w 1072"/>
                  <a:gd name="T19" fmla="*/ 0 h 5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5">
                    <a:moveTo>
                      <a:pt x="0" y="0"/>
                    </a:moveTo>
                    <a:lnTo>
                      <a:pt x="0" y="0"/>
                    </a:lnTo>
                    <a:cubicBezTo>
                      <a:pt x="0" y="0"/>
                      <a:pt x="274" y="249"/>
                      <a:pt x="372" y="334"/>
                    </a:cubicBezTo>
                    <a:cubicBezTo>
                      <a:pt x="462" y="413"/>
                      <a:pt x="535" y="437"/>
                      <a:pt x="733" y="471"/>
                    </a:cubicBezTo>
                    <a:cubicBezTo>
                      <a:pt x="931" y="506"/>
                      <a:pt x="1072" y="527"/>
                      <a:pt x="1072" y="527"/>
                    </a:cubicBezTo>
                    <a:lnTo>
                      <a:pt x="1072" y="545"/>
                    </a:lnTo>
                    <a:cubicBezTo>
                      <a:pt x="1072" y="545"/>
                      <a:pt x="893" y="516"/>
                      <a:pt x="732" y="491"/>
                    </a:cubicBezTo>
                    <a:cubicBezTo>
                      <a:pt x="571" y="466"/>
                      <a:pt x="469" y="456"/>
                      <a:pt x="372" y="380"/>
                    </a:cubicBezTo>
                    <a:cubicBezTo>
                      <a:pt x="261" y="292"/>
                      <a:pt x="0" y="81"/>
                      <a:pt x="0" y="81"/>
                    </a:cubicBez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2" name="Freeform 65"/>
              <p:cNvSpPr>
                <a:spLocks/>
              </p:cNvSpPr>
              <p:nvPr/>
            </p:nvSpPr>
            <p:spPr bwMode="gray">
              <a:xfrm>
                <a:off x="3131" y="408"/>
                <a:ext cx="280" cy="125"/>
              </a:xfrm>
              <a:custGeom>
                <a:avLst/>
                <a:gdLst>
                  <a:gd name="T0" fmla="*/ 0 w 1072"/>
                  <a:gd name="T1" fmla="*/ 0 h 476"/>
                  <a:gd name="T2" fmla="*/ 0 w 1072"/>
                  <a:gd name="T3" fmla="*/ 0 h 476"/>
                  <a:gd name="T4" fmla="*/ 0 w 1072"/>
                  <a:gd name="T5" fmla="*/ 0 h 476"/>
                  <a:gd name="T6" fmla="*/ 0 w 1072"/>
                  <a:gd name="T7" fmla="*/ 0 h 476"/>
                  <a:gd name="T8" fmla="*/ 0 w 1072"/>
                  <a:gd name="T9" fmla="*/ 0 h 476"/>
                  <a:gd name="T10" fmla="*/ 0 w 1072"/>
                  <a:gd name="T11" fmla="*/ 0 h 476"/>
                  <a:gd name="T12" fmla="*/ 0 w 1072"/>
                  <a:gd name="T13" fmla="*/ 0 h 476"/>
                  <a:gd name="T14" fmla="*/ 0 w 1072"/>
                  <a:gd name="T15" fmla="*/ 0 h 476"/>
                  <a:gd name="T16" fmla="*/ 0 w 1072"/>
                  <a:gd name="T17" fmla="*/ 0 h 476"/>
                  <a:gd name="T18" fmla="*/ 0 w 1072"/>
                  <a:gd name="T19" fmla="*/ 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476">
                    <a:moveTo>
                      <a:pt x="0" y="0"/>
                    </a:moveTo>
                    <a:lnTo>
                      <a:pt x="0" y="0"/>
                    </a:lnTo>
                    <a:cubicBezTo>
                      <a:pt x="0" y="0"/>
                      <a:pt x="314" y="243"/>
                      <a:pt x="372" y="286"/>
                    </a:cubicBezTo>
                    <a:cubicBezTo>
                      <a:pt x="431" y="328"/>
                      <a:pt x="509" y="378"/>
                      <a:pt x="734" y="410"/>
                    </a:cubicBezTo>
                    <a:cubicBezTo>
                      <a:pt x="957" y="442"/>
                      <a:pt x="1072" y="457"/>
                      <a:pt x="1072" y="457"/>
                    </a:cubicBezTo>
                    <a:lnTo>
                      <a:pt x="1072" y="476"/>
                    </a:lnTo>
                    <a:cubicBezTo>
                      <a:pt x="1072" y="476"/>
                      <a:pt x="869" y="447"/>
                      <a:pt x="734" y="430"/>
                    </a:cubicBezTo>
                    <a:cubicBezTo>
                      <a:pt x="599" y="414"/>
                      <a:pt x="495" y="407"/>
                      <a:pt x="373" y="328"/>
                    </a:cubicBezTo>
                    <a:cubicBezTo>
                      <a:pt x="255" y="251"/>
                      <a:pt x="1" y="76"/>
                      <a:pt x="1" y="76"/>
                    </a:cubicBez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3" name="Freeform 66"/>
              <p:cNvSpPr>
                <a:spLocks/>
              </p:cNvSpPr>
              <p:nvPr/>
            </p:nvSpPr>
            <p:spPr bwMode="gray">
              <a:xfrm>
                <a:off x="3131" y="444"/>
                <a:ext cx="280" cy="107"/>
              </a:xfrm>
              <a:custGeom>
                <a:avLst/>
                <a:gdLst>
                  <a:gd name="T0" fmla="*/ 0 w 1072"/>
                  <a:gd name="T1" fmla="*/ 0 h 410"/>
                  <a:gd name="T2" fmla="*/ 0 w 1072"/>
                  <a:gd name="T3" fmla="*/ 0 h 410"/>
                  <a:gd name="T4" fmla="*/ 0 w 1072"/>
                  <a:gd name="T5" fmla="*/ 0 h 410"/>
                  <a:gd name="T6" fmla="*/ 0 w 1072"/>
                  <a:gd name="T7" fmla="*/ 0 h 410"/>
                  <a:gd name="T8" fmla="*/ 0 w 1072"/>
                  <a:gd name="T9" fmla="*/ 0 h 410"/>
                  <a:gd name="T10" fmla="*/ 0 w 1072"/>
                  <a:gd name="T11" fmla="*/ 0 h 410"/>
                  <a:gd name="T12" fmla="*/ 0 w 1072"/>
                  <a:gd name="T13" fmla="*/ 0 h 410"/>
                  <a:gd name="T14" fmla="*/ 0 w 1072"/>
                  <a:gd name="T15" fmla="*/ 0 h 410"/>
                  <a:gd name="T16" fmla="*/ 0 w 1072"/>
                  <a:gd name="T17" fmla="*/ 0 h 410"/>
                  <a:gd name="T18" fmla="*/ 0 w 1072"/>
                  <a:gd name="T19" fmla="*/ 0 h 4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410">
                    <a:moveTo>
                      <a:pt x="0" y="0"/>
                    </a:moveTo>
                    <a:lnTo>
                      <a:pt x="0" y="0"/>
                    </a:lnTo>
                    <a:cubicBezTo>
                      <a:pt x="0" y="0"/>
                      <a:pt x="315" y="204"/>
                      <a:pt x="374" y="237"/>
                    </a:cubicBezTo>
                    <a:cubicBezTo>
                      <a:pt x="434" y="269"/>
                      <a:pt x="504" y="322"/>
                      <a:pt x="734" y="351"/>
                    </a:cubicBezTo>
                    <a:cubicBezTo>
                      <a:pt x="964" y="380"/>
                      <a:pt x="1072" y="393"/>
                      <a:pt x="1072" y="393"/>
                    </a:cubicBezTo>
                    <a:lnTo>
                      <a:pt x="1072" y="410"/>
                    </a:lnTo>
                    <a:cubicBezTo>
                      <a:pt x="1072" y="410"/>
                      <a:pt x="882" y="390"/>
                      <a:pt x="733" y="374"/>
                    </a:cubicBezTo>
                    <a:cubicBezTo>
                      <a:pt x="584" y="358"/>
                      <a:pt x="483" y="337"/>
                      <a:pt x="372" y="278"/>
                    </a:cubicBezTo>
                    <a:cubicBezTo>
                      <a:pt x="262" y="218"/>
                      <a:pt x="1" y="70"/>
                      <a:pt x="1" y="70"/>
                    </a:cubicBez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4" name="Freeform 67"/>
              <p:cNvSpPr>
                <a:spLocks/>
              </p:cNvSpPr>
              <p:nvPr/>
            </p:nvSpPr>
            <p:spPr bwMode="gray">
              <a:xfrm>
                <a:off x="3131" y="479"/>
                <a:ext cx="280" cy="90"/>
              </a:xfrm>
              <a:custGeom>
                <a:avLst/>
                <a:gdLst>
                  <a:gd name="T0" fmla="*/ 0 w 1073"/>
                  <a:gd name="T1" fmla="*/ 0 h 344"/>
                  <a:gd name="T2" fmla="*/ 0 w 1073"/>
                  <a:gd name="T3" fmla="*/ 0 h 344"/>
                  <a:gd name="T4" fmla="*/ 0 w 1073"/>
                  <a:gd name="T5" fmla="*/ 0 h 344"/>
                  <a:gd name="T6" fmla="*/ 0 w 1073"/>
                  <a:gd name="T7" fmla="*/ 0 h 344"/>
                  <a:gd name="T8" fmla="*/ 0 w 1073"/>
                  <a:gd name="T9" fmla="*/ 0 h 344"/>
                  <a:gd name="T10" fmla="*/ 0 w 1073"/>
                  <a:gd name="T11" fmla="*/ 0 h 344"/>
                  <a:gd name="T12" fmla="*/ 0 w 1073"/>
                  <a:gd name="T13" fmla="*/ 0 h 344"/>
                  <a:gd name="T14" fmla="*/ 0 w 1073"/>
                  <a:gd name="T15" fmla="*/ 0 h 344"/>
                  <a:gd name="T16" fmla="*/ 0 w 1073"/>
                  <a:gd name="T17" fmla="*/ 0 h 344"/>
                  <a:gd name="T18" fmla="*/ 0 w 1073"/>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344">
                    <a:moveTo>
                      <a:pt x="1" y="0"/>
                    </a:moveTo>
                    <a:lnTo>
                      <a:pt x="1" y="0"/>
                    </a:lnTo>
                    <a:cubicBezTo>
                      <a:pt x="1" y="0"/>
                      <a:pt x="279" y="148"/>
                      <a:pt x="373" y="194"/>
                    </a:cubicBezTo>
                    <a:cubicBezTo>
                      <a:pt x="478" y="246"/>
                      <a:pt x="569" y="271"/>
                      <a:pt x="734" y="290"/>
                    </a:cubicBezTo>
                    <a:cubicBezTo>
                      <a:pt x="896" y="309"/>
                      <a:pt x="1073" y="327"/>
                      <a:pt x="1073" y="327"/>
                    </a:cubicBezTo>
                    <a:lnTo>
                      <a:pt x="1073" y="344"/>
                    </a:lnTo>
                    <a:cubicBezTo>
                      <a:pt x="1073" y="344"/>
                      <a:pt x="909" y="326"/>
                      <a:pt x="734" y="310"/>
                    </a:cubicBezTo>
                    <a:cubicBezTo>
                      <a:pt x="560" y="294"/>
                      <a:pt x="499" y="287"/>
                      <a:pt x="373" y="232"/>
                    </a:cubicBezTo>
                    <a:cubicBezTo>
                      <a:pt x="261" y="184"/>
                      <a:pt x="0" y="65"/>
                      <a:pt x="0" y="65"/>
                    </a:cubicBezTo>
                    <a:lnTo>
                      <a:pt x="1"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5" name="Freeform 68"/>
              <p:cNvSpPr>
                <a:spLocks/>
              </p:cNvSpPr>
              <p:nvPr/>
            </p:nvSpPr>
            <p:spPr bwMode="gray">
              <a:xfrm>
                <a:off x="3131" y="516"/>
                <a:ext cx="280" cy="72"/>
              </a:xfrm>
              <a:custGeom>
                <a:avLst/>
                <a:gdLst>
                  <a:gd name="T0" fmla="*/ 0 w 1072"/>
                  <a:gd name="T1" fmla="*/ 0 h 277"/>
                  <a:gd name="T2" fmla="*/ 0 w 1072"/>
                  <a:gd name="T3" fmla="*/ 0 h 277"/>
                  <a:gd name="T4" fmla="*/ 0 w 1072"/>
                  <a:gd name="T5" fmla="*/ 0 h 277"/>
                  <a:gd name="T6" fmla="*/ 0 w 1072"/>
                  <a:gd name="T7" fmla="*/ 0 h 277"/>
                  <a:gd name="T8" fmla="*/ 0 w 1072"/>
                  <a:gd name="T9" fmla="*/ 0 h 277"/>
                  <a:gd name="T10" fmla="*/ 0 w 1072"/>
                  <a:gd name="T11" fmla="*/ 0 h 277"/>
                  <a:gd name="T12" fmla="*/ 0 w 1072"/>
                  <a:gd name="T13" fmla="*/ 0 h 277"/>
                  <a:gd name="T14" fmla="*/ 0 w 1072"/>
                  <a:gd name="T15" fmla="*/ 0 h 277"/>
                  <a:gd name="T16" fmla="*/ 0 w 1072"/>
                  <a:gd name="T17" fmla="*/ 0 h 277"/>
                  <a:gd name="T18" fmla="*/ 0 w 1072"/>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277">
                    <a:moveTo>
                      <a:pt x="1" y="0"/>
                    </a:moveTo>
                    <a:lnTo>
                      <a:pt x="1" y="0"/>
                    </a:lnTo>
                    <a:cubicBezTo>
                      <a:pt x="1" y="0"/>
                      <a:pt x="220" y="92"/>
                      <a:pt x="374" y="152"/>
                    </a:cubicBezTo>
                    <a:cubicBezTo>
                      <a:pt x="526" y="211"/>
                      <a:pt x="642" y="216"/>
                      <a:pt x="735" y="226"/>
                    </a:cubicBezTo>
                    <a:cubicBezTo>
                      <a:pt x="776" y="230"/>
                      <a:pt x="1072" y="260"/>
                      <a:pt x="1072" y="260"/>
                    </a:cubicBezTo>
                    <a:lnTo>
                      <a:pt x="1072" y="277"/>
                    </a:lnTo>
                    <a:cubicBezTo>
                      <a:pt x="1072" y="277"/>
                      <a:pt x="895" y="263"/>
                      <a:pt x="734" y="249"/>
                    </a:cubicBezTo>
                    <a:cubicBezTo>
                      <a:pt x="573" y="235"/>
                      <a:pt x="504" y="229"/>
                      <a:pt x="373" y="187"/>
                    </a:cubicBezTo>
                    <a:cubicBezTo>
                      <a:pt x="241" y="144"/>
                      <a:pt x="0" y="62"/>
                      <a:pt x="0" y="62"/>
                    </a:cubicBezTo>
                    <a:lnTo>
                      <a:pt x="1"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6" name="Freeform 69"/>
              <p:cNvSpPr>
                <a:spLocks/>
              </p:cNvSpPr>
              <p:nvPr/>
            </p:nvSpPr>
            <p:spPr bwMode="gray">
              <a:xfrm>
                <a:off x="3131" y="553"/>
                <a:ext cx="280" cy="54"/>
              </a:xfrm>
              <a:custGeom>
                <a:avLst/>
                <a:gdLst>
                  <a:gd name="T0" fmla="*/ 0 w 1072"/>
                  <a:gd name="T1" fmla="*/ 0 h 207"/>
                  <a:gd name="T2" fmla="*/ 0 w 1072"/>
                  <a:gd name="T3" fmla="*/ 0 h 207"/>
                  <a:gd name="T4" fmla="*/ 0 w 1072"/>
                  <a:gd name="T5" fmla="*/ 0 h 207"/>
                  <a:gd name="T6" fmla="*/ 0 w 1072"/>
                  <a:gd name="T7" fmla="*/ 0 h 207"/>
                  <a:gd name="T8" fmla="*/ 0 w 1072"/>
                  <a:gd name="T9" fmla="*/ 0 h 207"/>
                  <a:gd name="T10" fmla="*/ 0 w 1072"/>
                  <a:gd name="T11" fmla="*/ 0 h 207"/>
                  <a:gd name="T12" fmla="*/ 0 w 1072"/>
                  <a:gd name="T13" fmla="*/ 0 h 207"/>
                  <a:gd name="T14" fmla="*/ 0 w 1072"/>
                  <a:gd name="T15" fmla="*/ 0 h 207"/>
                  <a:gd name="T16" fmla="*/ 0 w 1072"/>
                  <a:gd name="T17" fmla="*/ 0 h 207"/>
                  <a:gd name="T18" fmla="*/ 0 w 1072"/>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207">
                    <a:moveTo>
                      <a:pt x="1" y="0"/>
                    </a:moveTo>
                    <a:lnTo>
                      <a:pt x="1" y="0"/>
                    </a:lnTo>
                    <a:cubicBezTo>
                      <a:pt x="1" y="0"/>
                      <a:pt x="223" y="67"/>
                      <a:pt x="374" y="106"/>
                    </a:cubicBezTo>
                    <a:cubicBezTo>
                      <a:pt x="526" y="145"/>
                      <a:pt x="665" y="161"/>
                      <a:pt x="735" y="165"/>
                    </a:cubicBezTo>
                    <a:cubicBezTo>
                      <a:pt x="805" y="170"/>
                      <a:pt x="1072" y="191"/>
                      <a:pt x="1072" y="191"/>
                    </a:cubicBezTo>
                    <a:lnTo>
                      <a:pt x="1072" y="207"/>
                    </a:lnTo>
                    <a:cubicBezTo>
                      <a:pt x="1072" y="207"/>
                      <a:pt x="921" y="197"/>
                      <a:pt x="734" y="184"/>
                    </a:cubicBezTo>
                    <a:cubicBezTo>
                      <a:pt x="583" y="174"/>
                      <a:pt x="462" y="162"/>
                      <a:pt x="373" y="143"/>
                    </a:cubicBezTo>
                    <a:cubicBezTo>
                      <a:pt x="275" y="122"/>
                      <a:pt x="0" y="58"/>
                      <a:pt x="0" y="58"/>
                    </a:cubicBezTo>
                    <a:lnTo>
                      <a:pt x="1"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7" name="Freeform 70"/>
              <p:cNvSpPr>
                <a:spLocks/>
              </p:cNvSpPr>
              <p:nvPr/>
            </p:nvSpPr>
            <p:spPr bwMode="gray">
              <a:xfrm>
                <a:off x="3131" y="589"/>
                <a:ext cx="280" cy="37"/>
              </a:xfrm>
              <a:custGeom>
                <a:avLst/>
                <a:gdLst>
                  <a:gd name="T0" fmla="*/ 0 w 1073"/>
                  <a:gd name="T1" fmla="*/ 0 h 140"/>
                  <a:gd name="T2" fmla="*/ 0 w 1073"/>
                  <a:gd name="T3" fmla="*/ 0 h 140"/>
                  <a:gd name="T4" fmla="*/ 0 w 1073"/>
                  <a:gd name="T5" fmla="*/ 0 h 140"/>
                  <a:gd name="T6" fmla="*/ 0 w 1073"/>
                  <a:gd name="T7" fmla="*/ 0 h 140"/>
                  <a:gd name="T8" fmla="*/ 0 w 1073"/>
                  <a:gd name="T9" fmla="*/ 0 h 140"/>
                  <a:gd name="T10" fmla="*/ 0 w 1073"/>
                  <a:gd name="T11" fmla="*/ 0 h 140"/>
                  <a:gd name="T12" fmla="*/ 0 w 1073"/>
                  <a:gd name="T13" fmla="*/ 0 h 140"/>
                  <a:gd name="T14" fmla="*/ 0 w 1073"/>
                  <a:gd name="T15" fmla="*/ 0 h 140"/>
                  <a:gd name="T16" fmla="*/ 0 w 1073"/>
                  <a:gd name="T17" fmla="*/ 0 h 140"/>
                  <a:gd name="T18" fmla="*/ 0 w 1073"/>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140">
                    <a:moveTo>
                      <a:pt x="0" y="0"/>
                    </a:moveTo>
                    <a:lnTo>
                      <a:pt x="0" y="0"/>
                    </a:lnTo>
                    <a:cubicBezTo>
                      <a:pt x="0" y="0"/>
                      <a:pt x="182" y="31"/>
                      <a:pt x="374" y="62"/>
                    </a:cubicBezTo>
                    <a:cubicBezTo>
                      <a:pt x="518" y="85"/>
                      <a:pt x="713" y="100"/>
                      <a:pt x="734" y="101"/>
                    </a:cubicBezTo>
                    <a:cubicBezTo>
                      <a:pt x="755" y="102"/>
                      <a:pt x="1073" y="123"/>
                      <a:pt x="1073" y="123"/>
                    </a:cubicBezTo>
                    <a:lnTo>
                      <a:pt x="1073" y="140"/>
                    </a:lnTo>
                    <a:cubicBezTo>
                      <a:pt x="1073" y="140"/>
                      <a:pt x="869" y="129"/>
                      <a:pt x="734" y="122"/>
                    </a:cubicBezTo>
                    <a:cubicBezTo>
                      <a:pt x="593" y="114"/>
                      <a:pt x="453" y="106"/>
                      <a:pt x="373" y="98"/>
                    </a:cubicBezTo>
                    <a:cubicBezTo>
                      <a:pt x="195" y="80"/>
                      <a:pt x="0" y="56"/>
                      <a:pt x="0" y="56"/>
                    </a:cubicBez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8" name="Freeform 71"/>
              <p:cNvSpPr>
                <a:spLocks/>
              </p:cNvSpPr>
              <p:nvPr/>
            </p:nvSpPr>
            <p:spPr bwMode="gray">
              <a:xfrm>
                <a:off x="3131" y="627"/>
                <a:ext cx="280" cy="14"/>
              </a:xfrm>
              <a:custGeom>
                <a:avLst/>
                <a:gdLst>
                  <a:gd name="T0" fmla="*/ 0 w 1072"/>
                  <a:gd name="T1" fmla="*/ 0 h 55"/>
                  <a:gd name="T2" fmla="*/ 0 w 1072"/>
                  <a:gd name="T3" fmla="*/ 0 h 55"/>
                  <a:gd name="T4" fmla="*/ 0 w 1072"/>
                  <a:gd name="T5" fmla="*/ 0 h 55"/>
                  <a:gd name="T6" fmla="*/ 0 w 1072"/>
                  <a:gd name="T7" fmla="*/ 0 h 55"/>
                  <a:gd name="T8" fmla="*/ 0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0" y="14"/>
                      <a:pt x="1072" y="38"/>
                      <a:pt x="1072" y="38"/>
                    </a:cubicBezTo>
                    <a:lnTo>
                      <a:pt x="1072" y="55"/>
                    </a:lnTo>
                    <a:lnTo>
                      <a:pt x="0" y="54"/>
                    </a:lnTo>
                    <a:lnTo>
                      <a:pt x="0"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sp>
            <p:nvSpPr>
              <p:cNvPr id="69" name="Freeform 56"/>
              <p:cNvSpPr>
                <a:spLocks/>
              </p:cNvSpPr>
              <p:nvPr/>
            </p:nvSpPr>
            <p:spPr bwMode="gray">
              <a:xfrm>
                <a:off x="2814" y="565"/>
                <a:ext cx="36" cy="35"/>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4" y="81"/>
                    </a:lnTo>
                    <a:lnTo>
                      <a:pt x="111" y="132"/>
                    </a:lnTo>
                    <a:lnTo>
                      <a:pt x="68" y="101"/>
                    </a:lnTo>
                    <a:lnTo>
                      <a:pt x="26" y="132"/>
                    </a:lnTo>
                    <a:lnTo>
                      <a:pt x="43" y="81"/>
                    </a:lnTo>
                    <a:lnTo>
                      <a:pt x="0" y="49"/>
                    </a:lnTo>
                    <a:lnTo>
                      <a:pt x="52" y="49"/>
                    </a:lnTo>
                    <a:lnTo>
                      <a:pt x="68"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GB" sz="1200" smtClean="0">
                  <a:solidFill>
                    <a:srgbClr val="0F5494"/>
                  </a:solidFill>
                  <a:ea typeface="Arial Unicode MS" pitchFamily="34" charset="-128"/>
                  <a:cs typeface="Arial Unicode MS" pitchFamily="34" charset="-128"/>
                </a:endParaRPr>
              </a:p>
            </p:txBody>
          </p:sp>
        </p:grpSp>
      </p:grpSp>
      <p:sp>
        <p:nvSpPr>
          <p:cNvPr id="70" name="Rectangle 21"/>
          <p:cNvSpPr txBox="1">
            <a:spLocks noChangeArrowheads="1"/>
          </p:cNvSpPr>
          <p:nvPr/>
        </p:nvSpPr>
        <p:spPr bwMode="gray">
          <a:xfrm>
            <a:off x="4264025" y="6597650"/>
            <a:ext cx="606425" cy="260350"/>
          </a:xfrm>
          <a:prstGeom prst="rect">
            <a:avLst/>
          </a:prstGeom>
          <a:solidFill>
            <a:srgbClr val="EE803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anchor="ctr"/>
          <a:lstStyle>
            <a:lvl1pPr defTabSz="457200">
              <a:defRPr sz="1200">
                <a:solidFill>
                  <a:srgbClr val="0F5494"/>
                </a:solidFill>
                <a:latin typeface="Verdana" pitchFamily="34" charset="0"/>
                <a:ea typeface="Arial Unicode MS" pitchFamily="34" charset="-128"/>
                <a:cs typeface="Arial Unicode MS" pitchFamily="34" charset="-128"/>
              </a:defRPr>
            </a:lvl1pPr>
            <a:lvl2pPr marL="742950" indent="-285750" defTabSz="457200">
              <a:defRPr sz="1200">
                <a:solidFill>
                  <a:srgbClr val="0F5494"/>
                </a:solidFill>
                <a:latin typeface="Verdana" pitchFamily="34" charset="0"/>
                <a:ea typeface="Arial Unicode MS" pitchFamily="34" charset="-128"/>
                <a:cs typeface="Arial Unicode MS" pitchFamily="34" charset="-128"/>
              </a:defRPr>
            </a:lvl2pPr>
            <a:lvl3pPr marL="1143000" indent="-228600" defTabSz="457200">
              <a:defRPr sz="1200">
                <a:solidFill>
                  <a:srgbClr val="0F5494"/>
                </a:solidFill>
                <a:latin typeface="Verdana" pitchFamily="34" charset="0"/>
                <a:ea typeface="Arial Unicode MS" pitchFamily="34" charset="-128"/>
                <a:cs typeface="Arial Unicode MS" pitchFamily="34" charset="-128"/>
              </a:defRPr>
            </a:lvl3pPr>
            <a:lvl4pPr marL="1600200" indent="-228600" defTabSz="457200">
              <a:defRPr sz="1200">
                <a:solidFill>
                  <a:srgbClr val="0F5494"/>
                </a:solidFill>
                <a:latin typeface="Verdana" pitchFamily="34" charset="0"/>
                <a:ea typeface="Arial Unicode MS" pitchFamily="34" charset="-128"/>
                <a:cs typeface="Arial Unicode MS" pitchFamily="34" charset="-128"/>
              </a:defRPr>
            </a:lvl4pPr>
            <a:lvl5pPr marL="2057400" indent="-228600" defTabSz="457200">
              <a:defRPr sz="1200">
                <a:solidFill>
                  <a:srgbClr val="0F5494"/>
                </a:solidFill>
                <a:latin typeface="Verdana"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F5494"/>
                </a:solidFill>
                <a:latin typeface="Verdana"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F5494"/>
                </a:solidFill>
                <a:latin typeface="Verdana"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F5494"/>
                </a:solidFill>
                <a:latin typeface="Verdana"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F5494"/>
                </a:solidFill>
                <a:latin typeface="Verdana" pitchFamily="34" charset="0"/>
                <a:ea typeface="Arial Unicode MS" pitchFamily="34" charset="-128"/>
                <a:cs typeface="Arial Unicode MS" pitchFamily="34" charset="-128"/>
              </a:defRPr>
            </a:lvl9pPr>
          </a:lstStyle>
          <a:p>
            <a:pPr algn="ctr" fontAlgn="base">
              <a:spcBef>
                <a:spcPct val="0"/>
              </a:spcBef>
              <a:spcAft>
                <a:spcPct val="0"/>
              </a:spcAft>
              <a:defRPr/>
            </a:pPr>
            <a:fld id="{EA2AE14A-5288-4608-94AA-2036B0BACE0B}" type="slidenum">
              <a:rPr lang="en-GB" altLang="fr-FR" sz="700" i="1" smtClean="0">
                <a:solidFill>
                  <a:srgbClr val="FFFFFF"/>
                </a:solidFill>
              </a:rPr>
              <a:pPr algn="ctr" fontAlgn="base">
                <a:spcBef>
                  <a:spcPct val="0"/>
                </a:spcBef>
                <a:spcAft>
                  <a:spcPct val="0"/>
                </a:spcAft>
                <a:defRPr/>
              </a:pPr>
              <a:t>‹#›</a:t>
            </a:fld>
            <a:endParaRPr lang="en-GB" altLang="fr-FR" sz="700" i="1" smtClean="0">
              <a:solidFill>
                <a:srgbClr val="FFFFFF"/>
              </a:solidFill>
            </a:endParaRPr>
          </a:p>
        </p:txBody>
      </p:sp>
      <p:sp>
        <p:nvSpPr>
          <p:cNvPr id="1026" name="Rectangle 2"/>
          <p:cNvSpPr>
            <a:spLocks noGrp="1" noChangeArrowheads="1"/>
          </p:cNvSpPr>
          <p:nvPr>
            <p:ph type="ctrTitle"/>
          </p:nvPr>
        </p:nvSpPr>
        <p:spPr>
          <a:xfrm>
            <a:off x="468313" y="2060575"/>
            <a:ext cx="8207375" cy="1368425"/>
          </a:xfrm>
        </p:spPr>
        <p:txBody>
          <a:bodyPr/>
          <a:lstStyle>
            <a:lvl1pPr algn="ctr">
              <a:defRPr sz="3000" smtClean="0">
                <a:solidFill>
                  <a:schemeClr val="tx2"/>
                </a:solidFill>
              </a:defRPr>
            </a:lvl1pPr>
          </a:lstStyle>
          <a:p>
            <a:r>
              <a:rPr lang="fr-FR" smtClean="0"/>
              <a:t>Cliquez pour modifier le style du titre</a:t>
            </a:r>
          </a:p>
        </p:txBody>
      </p:sp>
      <p:sp>
        <p:nvSpPr>
          <p:cNvPr id="1027" name="Rectangle 3"/>
          <p:cNvSpPr>
            <a:spLocks noGrp="1" noChangeArrowheads="1"/>
          </p:cNvSpPr>
          <p:nvPr>
            <p:ph type="subTitle" idx="1"/>
          </p:nvPr>
        </p:nvSpPr>
        <p:spPr>
          <a:xfrm>
            <a:off x="468313" y="3860800"/>
            <a:ext cx="8207375" cy="1752600"/>
          </a:xfrm>
        </p:spPr>
        <p:txBody>
          <a:bodyPr/>
          <a:lstStyle>
            <a:lvl1pPr marL="0" indent="0" algn="ctr">
              <a:buFontTx/>
              <a:buNone/>
              <a:defRPr sz="2000" smtClean="0">
                <a:solidFill>
                  <a:schemeClr val="bg1"/>
                </a:solidFill>
              </a:defRPr>
            </a:lvl1pPr>
          </a:lstStyle>
          <a:p>
            <a:r>
              <a:rPr lang="fr-FR" smtClean="0"/>
              <a:t>Cliquez pour modifier le style des sous-titres du masque</a:t>
            </a:r>
          </a:p>
        </p:txBody>
      </p:sp>
    </p:spTree>
    <p:extLst>
      <p:ext uri="{BB962C8B-B14F-4D97-AF65-F5344CB8AC3E}">
        <p14:creationId xmlns:p14="http://schemas.microsoft.com/office/powerpoint/2010/main" val="74528646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3"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4" name="Rectangle 6"/>
          <p:cNvSpPr>
            <a:spLocks noGrp="1" noChangeArrowheads="1"/>
          </p:cNvSpPr>
          <p:nvPr>
            <p:ph type="sldNum" sz="quarter" idx="12"/>
          </p:nvPr>
        </p:nvSpPr>
        <p:spPr/>
        <p:txBody>
          <a:bodyPr/>
          <a:lstStyle>
            <a:lvl1pPr>
              <a:defRPr/>
            </a:lvl1pPr>
          </a:lstStyle>
          <a:p>
            <a:pPr>
              <a:defRPr/>
            </a:pPr>
            <a:fld id="{21BC122E-0987-43CD-8BD8-7F014F287338}" type="slidenum">
              <a:rPr lang="en-GB"/>
              <a:pPr>
                <a:defRPr/>
              </a:pPr>
              <a:t>‹#›</a:t>
            </a:fld>
            <a:endParaRPr lang="en-GB"/>
          </a:p>
        </p:txBody>
      </p:sp>
    </p:spTree>
    <p:extLst>
      <p:ext uri="{BB962C8B-B14F-4D97-AF65-F5344CB8AC3E}">
        <p14:creationId xmlns:p14="http://schemas.microsoft.com/office/powerpoint/2010/main" val="3834148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6"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7" name="Rectangle 6"/>
          <p:cNvSpPr>
            <a:spLocks noGrp="1" noChangeArrowheads="1"/>
          </p:cNvSpPr>
          <p:nvPr>
            <p:ph type="sldNum" sz="quarter" idx="12"/>
          </p:nvPr>
        </p:nvSpPr>
        <p:spPr/>
        <p:txBody>
          <a:bodyPr/>
          <a:lstStyle>
            <a:lvl1pPr>
              <a:defRPr/>
            </a:lvl1pPr>
          </a:lstStyle>
          <a:p>
            <a:pPr>
              <a:defRPr/>
            </a:pPr>
            <a:fld id="{423781E7-FCB4-45FE-B05F-28566153619C}" type="slidenum">
              <a:rPr lang="en-GB"/>
              <a:pPr>
                <a:defRPr/>
              </a:pPr>
              <a:t>‹#›</a:t>
            </a:fld>
            <a:endParaRPr lang="en-GB"/>
          </a:p>
        </p:txBody>
      </p:sp>
    </p:spTree>
    <p:extLst>
      <p:ext uri="{BB962C8B-B14F-4D97-AF65-F5344CB8AC3E}">
        <p14:creationId xmlns:p14="http://schemas.microsoft.com/office/powerpoint/2010/main" val="244147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6"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7" name="Rectangle 6"/>
          <p:cNvSpPr>
            <a:spLocks noGrp="1" noChangeArrowheads="1"/>
          </p:cNvSpPr>
          <p:nvPr>
            <p:ph type="sldNum" sz="quarter" idx="12"/>
          </p:nvPr>
        </p:nvSpPr>
        <p:spPr/>
        <p:txBody>
          <a:bodyPr/>
          <a:lstStyle>
            <a:lvl1pPr>
              <a:defRPr/>
            </a:lvl1pPr>
          </a:lstStyle>
          <a:p>
            <a:pPr>
              <a:defRPr/>
            </a:pPr>
            <a:fld id="{2FA8B7BE-E168-4223-A48E-9E399E6CD481}" type="slidenum">
              <a:rPr lang="en-GB"/>
              <a:pPr>
                <a:defRPr/>
              </a:pPr>
              <a:t>‹#›</a:t>
            </a:fld>
            <a:endParaRPr lang="en-GB"/>
          </a:p>
        </p:txBody>
      </p:sp>
    </p:spTree>
    <p:extLst>
      <p:ext uri="{BB962C8B-B14F-4D97-AF65-F5344CB8AC3E}">
        <p14:creationId xmlns:p14="http://schemas.microsoft.com/office/powerpoint/2010/main" val="280040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6" name="Rectangle 6"/>
          <p:cNvSpPr>
            <a:spLocks noGrp="1" noChangeArrowheads="1"/>
          </p:cNvSpPr>
          <p:nvPr>
            <p:ph type="sldNum" sz="quarter" idx="12"/>
          </p:nvPr>
        </p:nvSpPr>
        <p:spPr/>
        <p:txBody>
          <a:bodyPr/>
          <a:lstStyle>
            <a:lvl1pPr>
              <a:defRPr/>
            </a:lvl1pPr>
          </a:lstStyle>
          <a:p>
            <a:pPr>
              <a:defRPr/>
            </a:pPr>
            <a:fld id="{4BA0F246-C21F-4A85-B794-D75767D51BE7}" type="slidenum">
              <a:rPr lang="en-GB"/>
              <a:pPr>
                <a:defRPr/>
              </a:pPr>
              <a:t>‹#›</a:t>
            </a:fld>
            <a:endParaRPr lang="en-GB"/>
          </a:p>
        </p:txBody>
      </p:sp>
    </p:spTree>
    <p:extLst>
      <p:ext uri="{BB962C8B-B14F-4D97-AF65-F5344CB8AC3E}">
        <p14:creationId xmlns:p14="http://schemas.microsoft.com/office/powerpoint/2010/main" val="2739880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r>
              <a:rPr lang="en-US"/>
              <a:t>5 novembre 2014</a:t>
            </a: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Name, surname – EMPL C1</a:t>
            </a:r>
          </a:p>
        </p:txBody>
      </p:sp>
      <p:sp>
        <p:nvSpPr>
          <p:cNvPr id="6" name="Rectangle 6"/>
          <p:cNvSpPr>
            <a:spLocks noGrp="1" noChangeArrowheads="1"/>
          </p:cNvSpPr>
          <p:nvPr>
            <p:ph type="sldNum" sz="quarter" idx="12"/>
          </p:nvPr>
        </p:nvSpPr>
        <p:spPr/>
        <p:txBody>
          <a:bodyPr/>
          <a:lstStyle>
            <a:lvl1pPr>
              <a:defRPr/>
            </a:lvl1pPr>
          </a:lstStyle>
          <a:p>
            <a:pPr>
              <a:defRPr/>
            </a:pPr>
            <a:fld id="{214A810F-8E61-4750-888B-6B032C81468A}" type="slidenum">
              <a:rPr lang="en-GB"/>
              <a:pPr>
                <a:defRPr/>
              </a:pPr>
              <a:t>‹#›</a:t>
            </a:fld>
            <a:endParaRPr lang="en-GB"/>
          </a:p>
        </p:txBody>
      </p:sp>
    </p:spTree>
    <p:extLst>
      <p:ext uri="{BB962C8B-B14F-4D97-AF65-F5344CB8AC3E}">
        <p14:creationId xmlns:p14="http://schemas.microsoft.com/office/powerpoint/2010/main" val="3204110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12684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pic>
        <p:nvPicPr>
          <p:cNvPr id="6" name="Picture 11"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81425" y="188913"/>
            <a:ext cx="15113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10F2D4C7-6195-4C90-A006-1A6DA3BC3C45}" type="slidenum">
              <a:rPr lang="en-GB"/>
              <a:pPr>
                <a:defRPr/>
              </a:pPr>
              <a:t>‹#›</a:t>
            </a:fld>
            <a:endParaRPr lang="en-GB"/>
          </a:p>
        </p:txBody>
      </p:sp>
    </p:spTree>
    <p:extLst>
      <p:ext uri="{BB962C8B-B14F-4D97-AF65-F5344CB8AC3E}">
        <p14:creationId xmlns:p14="http://schemas.microsoft.com/office/powerpoint/2010/main" val="217932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endParaRPr lang="en-US" altLang="en-US" sz="180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b="1">
                <a:solidFill>
                  <a:srgbClr val="FFFFFF"/>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b="1">
                <a:solidFill>
                  <a:srgbClr val="FFFFFF"/>
                </a:solidFill>
                <a:latin typeface="+mn-lt"/>
              </a:defRPr>
            </a:lvl1pPr>
          </a:lstStyle>
          <a:p>
            <a:pPr>
              <a:defRPr/>
            </a:pPr>
            <a:fld id="{552DDA2D-8EF6-47C7-8713-197ADB5DD8E7}" type="slidenum">
              <a:rPr lang="en-GB"/>
              <a:pPr>
                <a:defRPr/>
              </a:pPr>
              <a:t>‹#›</a:t>
            </a:fld>
            <a:endParaRPr lang="en-GB"/>
          </a:p>
        </p:txBody>
      </p:sp>
    </p:spTree>
    <p:extLst>
      <p:ext uri="{BB962C8B-B14F-4D97-AF65-F5344CB8AC3E}">
        <p14:creationId xmlns:p14="http://schemas.microsoft.com/office/powerpoint/2010/main" val="194615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vl1pPr>
          </a:lstStyle>
          <a:p>
            <a:pPr>
              <a:defRPr/>
            </a:pPr>
            <a:endParaRPr lang="en-GB"/>
          </a:p>
        </p:txBody>
      </p:sp>
      <p:sp>
        <p:nvSpPr>
          <p:cNvPr id="5" name="Rectangle 5"/>
          <p:cNvSpPr>
            <a:spLocks noGrp="1" noChangeArrowheads="1"/>
          </p:cNvSpPr>
          <p:nvPr>
            <p:ph type="ftr" sz="quarter" idx="11"/>
          </p:nvPr>
        </p:nvSpPr>
        <p:spPr/>
        <p:txBody>
          <a:bodyPr/>
          <a:lstStyle>
            <a:lvl1pPr>
              <a:defRPr b="1"/>
            </a:lvl1pPr>
          </a:lstStyle>
          <a:p>
            <a:pPr>
              <a:defRPr/>
            </a:pPr>
            <a:endParaRPr lang="en-GB"/>
          </a:p>
        </p:txBody>
      </p:sp>
      <p:sp>
        <p:nvSpPr>
          <p:cNvPr id="6" name="Rectangle 6"/>
          <p:cNvSpPr>
            <a:spLocks noGrp="1" noChangeArrowheads="1"/>
          </p:cNvSpPr>
          <p:nvPr>
            <p:ph type="sldNum" sz="quarter" idx="12"/>
          </p:nvPr>
        </p:nvSpPr>
        <p:spPr/>
        <p:txBody>
          <a:bodyPr/>
          <a:lstStyle>
            <a:lvl1pPr>
              <a:defRPr b="1"/>
            </a:lvl1pPr>
          </a:lstStyle>
          <a:p>
            <a:pPr>
              <a:defRPr/>
            </a:pPr>
            <a:fld id="{E30A13F5-6C3E-4EF9-81B4-1C8968522155}" type="slidenum">
              <a:rPr lang="en-GB"/>
              <a:pPr>
                <a:defRPr/>
              </a:pPr>
              <a:t>‹#›</a:t>
            </a:fld>
            <a:endParaRPr lang="en-GB"/>
          </a:p>
        </p:txBody>
      </p:sp>
    </p:spTree>
    <p:extLst>
      <p:ext uri="{BB962C8B-B14F-4D97-AF65-F5344CB8AC3E}">
        <p14:creationId xmlns:p14="http://schemas.microsoft.com/office/powerpoint/2010/main" val="139053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GB"/>
          </a:p>
        </p:txBody>
      </p:sp>
      <p:sp>
        <p:nvSpPr>
          <p:cNvPr id="5" name="Rectangle 5"/>
          <p:cNvSpPr>
            <a:spLocks noGrp="1" noChangeArrowheads="1"/>
          </p:cNvSpPr>
          <p:nvPr>
            <p:ph type="ftr" sz="quarter" idx="11"/>
          </p:nvPr>
        </p:nvSpPr>
        <p:spPr/>
        <p:txBody>
          <a:bodyPr/>
          <a:lstStyle>
            <a:lvl1pPr>
              <a:defRPr b="1"/>
            </a:lvl1pPr>
          </a:lstStyle>
          <a:p>
            <a:pPr>
              <a:defRPr/>
            </a:pPr>
            <a:endParaRPr lang="en-GB"/>
          </a:p>
        </p:txBody>
      </p:sp>
      <p:sp>
        <p:nvSpPr>
          <p:cNvPr id="6" name="Rectangle 6"/>
          <p:cNvSpPr>
            <a:spLocks noGrp="1" noChangeArrowheads="1"/>
          </p:cNvSpPr>
          <p:nvPr>
            <p:ph type="sldNum" sz="quarter" idx="12"/>
          </p:nvPr>
        </p:nvSpPr>
        <p:spPr/>
        <p:txBody>
          <a:bodyPr/>
          <a:lstStyle>
            <a:lvl1pPr>
              <a:defRPr b="1"/>
            </a:lvl1pPr>
          </a:lstStyle>
          <a:p>
            <a:pPr>
              <a:defRPr/>
            </a:pPr>
            <a:fld id="{67360419-F6FC-45D1-B5AE-45B7A516E24C}" type="slidenum">
              <a:rPr lang="en-GB"/>
              <a:pPr>
                <a:defRPr/>
              </a:pPr>
              <a:t>‹#›</a:t>
            </a:fld>
            <a:endParaRPr lang="en-GB"/>
          </a:p>
        </p:txBody>
      </p:sp>
    </p:spTree>
    <p:extLst>
      <p:ext uri="{BB962C8B-B14F-4D97-AF65-F5344CB8AC3E}">
        <p14:creationId xmlns:p14="http://schemas.microsoft.com/office/powerpoint/2010/main" val="71691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b="1"/>
            </a:lvl1pPr>
          </a:lstStyle>
          <a:p>
            <a:pPr>
              <a:defRPr/>
            </a:pPr>
            <a:endParaRPr lang="en-GB"/>
          </a:p>
        </p:txBody>
      </p:sp>
      <p:sp>
        <p:nvSpPr>
          <p:cNvPr id="6" name="Rectangle 5"/>
          <p:cNvSpPr>
            <a:spLocks noGrp="1" noChangeArrowheads="1"/>
          </p:cNvSpPr>
          <p:nvPr>
            <p:ph type="ftr" sz="quarter" idx="11"/>
          </p:nvPr>
        </p:nvSpPr>
        <p:spPr/>
        <p:txBody>
          <a:bodyPr/>
          <a:lstStyle>
            <a:lvl1pPr>
              <a:defRPr b="1"/>
            </a:lvl1pPr>
          </a:lstStyle>
          <a:p>
            <a:pPr>
              <a:defRPr/>
            </a:pPr>
            <a:endParaRPr lang="en-GB"/>
          </a:p>
        </p:txBody>
      </p:sp>
      <p:sp>
        <p:nvSpPr>
          <p:cNvPr id="7" name="Rectangle 6"/>
          <p:cNvSpPr>
            <a:spLocks noGrp="1" noChangeArrowheads="1"/>
          </p:cNvSpPr>
          <p:nvPr>
            <p:ph type="sldNum" sz="quarter" idx="12"/>
          </p:nvPr>
        </p:nvSpPr>
        <p:spPr/>
        <p:txBody>
          <a:bodyPr/>
          <a:lstStyle>
            <a:lvl1pPr>
              <a:defRPr b="1"/>
            </a:lvl1pPr>
          </a:lstStyle>
          <a:p>
            <a:pPr>
              <a:defRPr/>
            </a:pPr>
            <a:fld id="{DE758E54-6EC3-4F64-ADD0-9B1F29DB16A7}" type="slidenum">
              <a:rPr lang="en-GB"/>
              <a:pPr>
                <a:defRPr/>
              </a:pPr>
              <a:t>‹#›</a:t>
            </a:fld>
            <a:endParaRPr lang="en-GB"/>
          </a:p>
        </p:txBody>
      </p:sp>
    </p:spTree>
    <p:extLst>
      <p:ext uri="{BB962C8B-B14F-4D97-AF65-F5344CB8AC3E}">
        <p14:creationId xmlns:p14="http://schemas.microsoft.com/office/powerpoint/2010/main" val="69505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b="1"/>
            </a:lvl1pPr>
          </a:lstStyle>
          <a:p>
            <a:pPr>
              <a:defRPr/>
            </a:pPr>
            <a:endParaRPr lang="en-GB"/>
          </a:p>
        </p:txBody>
      </p:sp>
      <p:sp>
        <p:nvSpPr>
          <p:cNvPr id="8" name="Rectangle 5"/>
          <p:cNvSpPr>
            <a:spLocks noGrp="1" noChangeArrowheads="1"/>
          </p:cNvSpPr>
          <p:nvPr>
            <p:ph type="ftr" sz="quarter" idx="11"/>
          </p:nvPr>
        </p:nvSpPr>
        <p:spPr/>
        <p:txBody>
          <a:bodyPr/>
          <a:lstStyle>
            <a:lvl1pPr>
              <a:defRPr b="1"/>
            </a:lvl1pPr>
          </a:lstStyle>
          <a:p>
            <a:pPr>
              <a:defRPr/>
            </a:pPr>
            <a:endParaRPr lang="en-GB"/>
          </a:p>
        </p:txBody>
      </p:sp>
      <p:sp>
        <p:nvSpPr>
          <p:cNvPr id="9" name="Rectangle 6"/>
          <p:cNvSpPr>
            <a:spLocks noGrp="1" noChangeArrowheads="1"/>
          </p:cNvSpPr>
          <p:nvPr>
            <p:ph type="sldNum" sz="quarter" idx="12"/>
          </p:nvPr>
        </p:nvSpPr>
        <p:spPr/>
        <p:txBody>
          <a:bodyPr/>
          <a:lstStyle>
            <a:lvl1pPr>
              <a:defRPr b="1"/>
            </a:lvl1pPr>
          </a:lstStyle>
          <a:p>
            <a:pPr>
              <a:defRPr/>
            </a:pPr>
            <a:fld id="{0C62CEE7-4286-442B-B711-C6623BA5B960}" type="slidenum">
              <a:rPr lang="en-GB"/>
              <a:pPr>
                <a:defRPr/>
              </a:pPr>
              <a:t>‹#›</a:t>
            </a:fld>
            <a:endParaRPr lang="en-GB"/>
          </a:p>
        </p:txBody>
      </p:sp>
    </p:spTree>
    <p:extLst>
      <p:ext uri="{BB962C8B-B14F-4D97-AF65-F5344CB8AC3E}">
        <p14:creationId xmlns:p14="http://schemas.microsoft.com/office/powerpoint/2010/main" val="31666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b="1"/>
            </a:lvl1pPr>
          </a:lstStyle>
          <a:p>
            <a:pPr>
              <a:defRPr/>
            </a:pPr>
            <a:endParaRPr lang="en-GB"/>
          </a:p>
        </p:txBody>
      </p:sp>
      <p:sp>
        <p:nvSpPr>
          <p:cNvPr id="4" name="Rectangle 5"/>
          <p:cNvSpPr>
            <a:spLocks noGrp="1" noChangeArrowheads="1"/>
          </p:cNvSpPr>
          <p:nvPr>
            <p:ph type="ftr" sz="quarter" idx="11"/>
          </p:nvPr>
        </p:nvSpPr>
        <p:spPr/>
        <p:txBody>
          <a:bodyPr/>
          <a:lstStyle>
            <a:lvl1pPr>
              <a:defRPr b="1"/>
            </a:lvl1pPr>
          </a:lstStyle>
          <a:p>
            <a:pPr>
              <a:defRPr/>
            </a:pPr>
            <a:endParaRPr lang="en-GB"/>
          </a:p>
        </p:txBody>
      </p:sp>
      <p:sp>
        <p:nvSpPr>
          <p:cNvPr id="5" name="Rectangle 6"/>
          <p:cNvSpPr>
            <a:spLocks noGrp="1" noChangeArrowheads="1"/>
          </p:cNvSpPr>
          <p:nvPr>
            <p:ph type="sldNum" sz="quarter" idx="12"/>
          </p:nvPr>
        </p:nvSpPr>
        <p:spPr/>
        <p:txBody>
          <a:bodyPr/>
          <a:lstStyle>
            <a:lvl1pPr>
              <a:defRPr b="1"/>
            </a:lvl1pPr>
          </a:lstStyle>
          <a:p>
            <a:pPr>
              <a:defRPr/>
            </a:pPr>
            <a:fld id="{F1AF196F-C45A-4158-864F-F29D83DF5732}" type="slidenum">
              <a:rPr lang="en-GB"/>
              <a:pPr>
                <a:defRPr/>
              </a:pPr>
              <a:t>‹#›</a:t>
            </a:fld>
            <a:endParaRPr lang="en-GB"/>
          </a:p>
        </p:txBody>
      </p:sp>
    </p:spTree>
    <p:extLst>
      <p:ext uri="{BB962C8B-B14F-4D97-AF65-F5344CB8AC3E}">
        <p14:creationId xmlns:p14="http://schemas.microsoft.com/office/powerpoint/2010/main" val="110386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GB"/>
          </a:p>
        </p:txBody>
      </p:sp>
      <p:sp>
        <p:nvSpPr>
          <p:cNvPr id="3" name="Rectangle 5"/>
          <p:cNvSpPr>
            <a:spLocks noGrp="1" noChangeArrowheads="1"/>
          </p:cNvSpPr>
          <p:nvPr>
            <p:ph type="ftr" sz="quarter" idx="11"/>
          </p:nvPr>
        </p:nvSpPr>
        <p:spPr/>
        <p:txBody>
          <a:bodyPr/>
          <a:lstStyle>
            <a:lvl1pPr>
              <a:defRPr b="1"/>
            </a:lvl1pPr>
          </a:lstStyle>
          <a:p>
            <a:pPr>
              <a:defRPr/>
            </a:pPr>
            <a:endParaRPr lang="en-GB"/>
          </a:p>
        </p:txBody>
      </p:sp>
      <p:sp>
        <p:nvSpPr>
          <p:cNvPr id="4" name="Rectangle 6"/>
          <p:cNvSpPr>
            <a:spLocks noGrp="1" noChangeArrowheads="1"/>
          </p:cNvSpPr>
          <p:nvPr>
            <p:ph type="sldNum" sz="quarter" idx="12"/>
          </p:nvPr>
        </p:nvSpPr>
        <p:spPr/>
        <p:txBody>
          <a:bodyPr/>
          <a:lstStyle>
            <a:lvl1pPr>
              <a:defRPr b="1"/>
            </a:lvl1pPr>
          </a:lstStyle>
          <a:p>
            <a:pPr>
              <a:defRPr/>
            </a:pPr>
            <a:fld id="{F48BCA82-471C-4DA1-BD7B-5A49089A5C1D}" type="slidenum">
              <a:rPr lang="en-GB"/>
              <a:pPr>
                <a:defRPr/>
              </a:pPr>
              <a:t>‹#›</a:t>
            </a:fld>
            <a:endParaRPr lang="en-GB"/>
          </a:p>
        </p:txBody>
      </p:sp>
    </p:spTree>
    <p:extLst>
      <p:ext uri="{BB962C8B-B14F-4D97-AF65-F5344CB8AC3E}">
        <p14:creationId xmlns:p14="http://schemas.microsoft.com/office/powerpoint/2010/main" val="135255585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gray">
          <a:xfrm>
            <a:off x="457200" y="1341438"/>
            <a:ext cx="82184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gray">
          <a:xfrm>
            <a:off x="468313" y="2420938"/>
            <a:ext cx="82073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Fourth level</a:t>
            </a:r>
          </a:p>
        </p:txBody>
      </p:sp>
    </p:spTree>
    <p:extLst>
      <p:ext uri="{BB962C8B-B14F-4D97-AF65-F5344CB8AC3E}">
        <p14:creationId xmlns:p14="http://schemas.microsoft.com/office/powerpoint/2010/main" val="316177491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wipe(left)">
                                      <p:cBhvr>
                                        <p:cTn id="11" dur="1000"/>
                                        <p:tgtEl>
                                          <p:spTgt spid="1027">
                                            <p:txEl>
                                              <p:pRg st="0" end="0"/>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1000"/>
                                        <p:tgtEl>
                                          <p:spTgt spid="1027">
                                            <p:txEl>
                                              <p:pRg st="1" end="1"/>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Effect transition="in" filter="wipe(left)">
                                      <p:cBhvr>
                                        <p:cTn id="19" dur="10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2">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3">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Lst>
      </p:bldP>
    </p:bldLst>
  </p:timing>
  <p:txStyles>
    <p:titleStyle>
      <a:lvl1pPr algn="l" rtl="0" eaLnBrk="0" fontAlgn="base" hangingPunct="0">
        <a:spcBef>
          <a:spcPct val="0"/>
        </a:spcBef>
        <a:spcAft>
          <a:spcPct val="0"/>
        </a:spcAft>
        <a:defRPr sz="2000" b="1">
          <a:solidFill>
            <a:schemeClr val="tx2"/>
          </a:solidFill>
          <a:latin typeface="+mj-lt"/>
          <a:ea typeface="Arial Unicode MS" panose="020B0604020202020204" pitchFamily="34" charset="-128"/>
          <a:cs typeface="Arial Unicode MS" panose="020B0604020202020204" pitchFamily="34" charset="-128"/>
        </a:defRPr>
      </a:lvl1pPr>
      <a:lvl2pPr algn="l" rtl="0" eaLnBrk="0" fontAlgn="base" hangingPunct="0">
        <a:spcBef>
          <a:spcPct val="0"/>
        </a:spcBef>
        <a:spcAft>
          <a:spcPct val="0"/>
        </a:spcAft>
        <a:defRPr sz="2000" b="1">
          <a:solidFill>
            <a:schemeClr val="tx2"/>
          </a:solidFill>
          <a:latin typeface="Verdana" pitchFamily="34" charset="0"/>
          <a:ea typeface="Arial Unicode MS" panose="020B0604020202020204" pitchFamily="34" charset="-128"/>
          <a:cs typeface="Arial Unicode MS" panose="020B0604020202020204" pitchFamily="34" charset="-128"/>
        </a:defRPr>
      </a:lvl2pPr>
      <a:lvl3pPr algn="l" rtl="0" eaLnBrk="0" fontAlgn="base" hangingPunct="0">
        <a:spcBef>
          <a:spcPct val="0"/>
        </a:spcBef>
        <a:spcAft>
          <a:spcPct val="0"/>
        </a:spcAft>
        <a:defRPr sz="2000" b="1">
          <a:solidFill>
            <a:schemeClr val="tx2"/>
          </a:solidFill>
          <a:latin typeface="Verdana" pitchFamily="34" charset="0"/>
          <a:ea typeface="Arial Unicode MS" panose="020B0604020202020204" pitchFamily="34" charset="-128"/>
          <a:cs typeface="Arial Unicode MS" panose="020B0604020202020204" pitchFamily="34" charset="-128"/>
        </a:defRPr>
      </a:lvl3pPr>
      <a:lvl4pPr algn="l" rtl="0" eaLnBrk="0" fontAlgn="base" hangingPunct="0">
        <a:spcBef>
          <a:spcPct val="0"/>
        </a:spcBef>
        <a:spcAft>
          <a:spcPct val="0"/>
        </a:spcAft>
        <a:defRPr sz="2000" b="1">
          <a:solidFill>
            <a:schemeClr val="tx2"/>
          </a:solidFill>
          <a:latin typeface="Verdana" pitchFamily="34" charset="0"/>
          <a:ea typeface="Arial Unicode MS" panose="020B0604020202020204" pitchFamily="34" charset="-128"/>
          <a:cs typeface="Arial Unicode MS" panose="020B0604020202020204" pitchFamily="34" charset="-128"/>
        </a:defRPr>
      </a:lvl4pPr>
      <a:lvl5pPr algn="l" rtl="0" eaLnBrk="0" fontAlgn="base" hangingPunct="0">
        <a:spcBef>
          <a:spcPct val="0"/>
        </a:spcBef>
        <a:spcAft>
          <a:spcPct val="0"/>
        </a:spcAft>
        <a:defRPr sz="2000" b="1">
          <a:solidFill>
            <a:schemeClr val="tx2"/>
          </a:solidFill>
          <a:latin typeface="Verdana" pitchFamily="34" charset="0"/>
          <a:ea typeface="Arial Unicode MS" panose="020B0604020202020204" pitchFamily="34" charset="-128"/>
          <a:cs typeface="Arial Unicode MS" panose="020B0604020202020204" pitchFamily="34"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lnSpc>
          <a:spcPct val="120000"/>
        </a:lnSpc>
        <a:spcBef>
          <a:spcPct val="20000"/>
        </a:spcBef>
        <a:spcAft>
          <a:spcPct val="0"/>
        </a:spcAft>
        <a:buClr>
          <a:schemeClr val="hlink"/>
        </a:buClr>
        <a:buChar char="•"/>
        <a:defRPr>
          <a:solidFill>
            <a:schemeClr val="tx2"/>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lnSpc>
          <a:spcPct val="120000"/>
        </a:lnSpc>
        <a:spcBef>
          <a:spcPct val="20000"/>
        </a:spcBef>
        <a:spcAft>
          <a:spcPct val="0"/>
        </a:spcAft>
        <a:buClr>
          <a:srgbClr val="009FBA"/>
        </a:buClr>
        <a:buChar char="•"/>
        <a:defRPr sz="1600">
          <a:solidFill>
            <a:schemeClr val="tx2"/>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lnSpc>
          <a:spcPct val="120000"/>
        </a:lnSpc>
        <a:spcBef>
          <a:spcPct val="20000"/>
        </a:spcBef>
        <a:spcAft>
          <a:spcPct val="0"/>
        </a:spcAft>
        <a:buClr>
          <a:schemeClr val="accent1"/>
        </a:buClr>
        <a:buChar char="•"/>
        <a:defRPr sz="1600">
          <a:solidFill>
            <a:schemeClr val="tx2"/>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har char="–"/>
        <a:defRPr sz="2000">
          <a:solidFill>
            <a:schemeClr val="tx1"/>
          </a:solidFill>
          <a:latin typeface="Verdana" pitchFamily="34" charset="0"/>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har char="»"/>
        <a:defRPr sz="2000">
          <a:solidFill>
            <a:schemeClr val="tx1"/>
          </a:solidFill>
          <a:latin typeface="Verdana" pitchFamily="34" charset="0"/>
          <a:ea typeface="Arial Unicode MS" panose="020B0604020202020204" pitchFamily="34" charset="-128"/>
          <a:cs typeface="Arial Unicode MS" panose="020B0604020202020204"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2051"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fontAlgn="base">
              <a:spcBef>
                <a:spcPct val="0"/>
              </a:spcBef>
              <a:spcAft>
                <a:spcPct val="0"/>
              </a:spcAft>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fontAlgn="base">
              <a:spcBef>
                <a:spcPct val="0"/>
              </a:spcBef>
              <a:spcAft>
                <a:spcPct val="0"/>
              </a:spcAft>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fontAlgn="base">
              <a:spcBef>
                <a:spcPct val="0"/>
              </a:spcBef>
              <a:spcAft>
                <a:spcPct val="0"/>
              </a:spcAft>
              <a:defRPr/>
            </a:pPr>
            <a:fld id="{A99141ED-8590-42D0-A497-E93CB187614A}" type="slidenum">
              <a:rPr lang="en-GB"/>
              <a:pPr fontAlgn="base">
                <a:spcBef>
                  <a:spcPct val="0"/>
                </a:spcBef>
                <a:spcAft>
                  <a:spcPct val="0"/>
                </a:spcAft>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pic>
        <p:nvPicPr>
          <p:cNvPr id="2057"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8934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spect="1" noChangeArrowheads="1"/>
          </p:cNvSpPr>
          <p:nvPr>
            <p:ph type="dt" sz="half" idx="2"/>
          </p:nvPr>
        </p:nvSpPr>
        <p:spPr bwMode="auto">
          <a:xfrm>
            <a:off x="457200" y="6470650"/>
            <a:ext cx="23399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rgbClr val="2D5EC1"/>
                </a:solidFill>
                <a:latin typeface="PF Square Sans Pro" panose="02000506040000020004" pitchFamily="2" charset="0"/>
              </a:defRPr>
            </a:lvl1pPr>
          </a:lstStyle>
          <a:p>
            <a:pPr fontAlgn="base">
              <a:spcBef>
                <a:spcPct val="0"/>
              </a:spcBef>
              <a:spcAft>
                <a:spcPct val="0"/>
              </a:spcAft>
              <a:defRPr/>
            </a:pPr>
            <a:r>
              <a:rPr lang="en-US" dirty="0"/>
              <a:t>5 </a:t>
            </a:r>
            <a:r>
              <a:rPr lang="en-US" dirty="0" err="1"/>
              <a:t>novembre</a:t>
            </a:r>
            <a:r>
              <a:rPr lang="en-US" dirty="0"/>
              <a:t> 2014</a:t>
            </a:r>
            <a:endParaRPr lang="en-GB" dirty="0"/>
          </a:p>
        </p:txBody>
      </p:sp>
      <p:sp>
        <p:nvSpPr>
          <p:cNvPr id="1029" name="Rectangle 5"/>
          <p:cNvSpPr>
            <a:spLocks noGrp="1" noChangeArrowheads="1"/>
          </p:cNvSpPr>
          <p:nvPr>
            <p:ph type="ftr" sz="quarter" idx="3"/>
          </p:nvPr>
        </p:nvSpPr>
        <p:spPr bwMode="auto">
          <a:xfrm>
            <a:off x="5003800" y="6473825"/>
            <a:ext cx="3168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rgbClr val="2D5EC1"/>
                </a:solidFill>
                <a:latin typeface="PF Square Sans Pro" panose="02000506040000020004" pitchFamily="2" charset="0"/>
              </a:defRPr>
            </a:lvl1pPr>
          </a:lstStyle>
          <a:p>
            <a:pPr fontAlgn="base">
              <a:spcBef>
                <a:spcPct val="0"/>
              </a:spcBef>
              <a:spcAft>
                <a:spcPct val="0"/>
              </a:spcAft>
              <a:defRPr/>
            </a:pPr>
            <a:r>
              <a:rPr lang="fr-BE"/>
              <a:t>Name, </a:t>
            </a:r>
            <a:r>
              <a:rPr lang="fr-BE" err="1"/>
              <a:t>surname</a:t>
            </a:r>
            <a:r>
              <a:rPr lang="fr-BE"/>
              <a:t> – EMPL C1</a:t>
            </a:r>
            <a:endParaRPr lang="en-GB"/>
          </a:p>
        </p:txBody>
      </p:sp>
      <p:sp>
        <p:nvSpPr>
          <p:cNvPr id="1030" name="Rectangle 6"/>
          <p:cNvSpPr>
            <a:spLocks noGrp="1" noChangeArrowheads="1"/>
          </p:cNvSpPr>
          <p:nvPr>
            <p:ph type="sldNum" sz="quarter" idx="4"/>
          </p:nvPr>
        </p:nvSpPr>
        <p:spPr bwMode="auto">
          <a:xfrm>
            <a:off x="8316913" y="6473825"/>
            <a:ext cx="369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rgbClr val="2D5EC1"/>
                </a:solidFill>
                <a:latin typeface="PF Square Sans Pro" panose="02000506040000020004" pitchFamily="2" charset="0"/>
              </a:defRPr>
            </a:lvl1pPr>
          </a:lstStyle>
          <a:p>
            <a:pPr fontAlgn="base">
              <a:spcBef>
                <a:spcPct val="0"/>
              </a:spcBef>
              <a:spcAft>
                <a:spcPct val="0"/>
              </a:spcAft>
              <a:defRPr/>
            </a:pPr>
            <a:fld id="{6C46D328-3332-4E8C-911A-BA15E57868C5}" type="slidenum">
              <a:rPr lang="en-GB"/>
              <a:pPr fontAlgn="base">
                <a:spcBef>
                  <a:spcPct val="0"/>
                </a:spcBef>
                <a:spcAft>
                  <a:spcPct val="0"/>
                </a:spcAft>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33"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106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idx="4294967295"/>
          </p:nvPr>
        </p:nvSpPr>
        <p:spPr>
          <a:xfrm>
            <a:off x="457200" y="1371600"/>
            <a:ext cx="8218488" cy="2514600"/>
          </a:xfrm>
        </p:spPr>
        <p:txBody>
          <a:bodyPr/>
          <a:lstStyle/>
          <a:p>
            <a:pPr algn="ctr"/>
            <a:r>
              <a:rPr lang="fr-BE" altLang="en-US" dirty="0" smtClean="0"/>
              <a:t/>
            </a:r>
            <a:br>
              <a:rPr lang="fr-BE" altLang="en-US" dirty="0" smtClean="0"/>
            </a:br>
            <a:r>
              <a:rPr lang="fr-BE" altLang="en-US" dirty="0" smtClean="0"/>
              <a:t/>
            </a:r>
            <a:br>
              <a:rPr lang="fr-BE" altLang="en-US" dirty="0" smtClean="0"/>
            </a:br>
            <a:r>
              <a:rPr lang="fr-BE" altLang="en-US" dirty="0"/>
              <a:t/>
            </a:r>
            <a:br>
              <a:rPr lang="fr-BE" altLang="en-US" dirty="0"/>
            </a:br>
            <a:r>
              <a:rPr lang="fr-BE" altLang="en-US" dirty="0" smtClean="0"/>
              <a:t/>
            </a:r>
            <a:br>
              <a:rPr lang="fr-BE" altLang="en-US" dirty="0" smtClean="0"/>
            </a:br>
            <a:r>
              <a:rPr lang="fr-BE" altLang="en-US" dirty="0" smtClean="0"/>
              <a:t>China-EU Social Protection Reform Project (SPRP)</a:t>
            </a:r>
            <a:br>
              <a:rPr lang="fr-BE" altLang="en-US" dirty="0" smtClean="0"/>
            </a:br>
            <a:r>
              <a:rPr lang="fr-BE" altLang="en-US" dirty="0" smtClean="0"/>
              <a:t/>
            </a:r>
            <a:br>
              <a:rPr lang="fr-BE" altLang="en-US" dirty="0" smtClean="0"/>
            </a:br>
            <a:r>
              <a:rPr lang="fr-BE" altLang="en-US" dirty="0" smtClean="0"/>
              <a:t>2016 High Level Event</a:t>
            </a:r>
            <a:br>
              <a:rPr lang="fr-BE" altLang="en-US" dirty="0" smtClean="0"/>
            </a:br>
            <a:r>
              <a:rPr lang="fr-BE" altLang="en-US" i="1" dirty="0" smtClean="0"/>
              <a:t>Perspectives of Employment Policy and Social Security Reform 2016-2020</a:t>
            </a:r>
            <a:br>
              <a:rPr lang="fr-BE" altLang="en-US" i="1" dirty="0" smtClean="0"/>
            </a:br>
            <a:r>
              <a:rPr lang="fr-BE" altLang="en-US" dirty="0" smtClean="0"/>
              <a:t/>
            </a:r>
            <a:br>
              <a:rPr lang="fr-BE" altLang="en-US" dirty="0" smtClean="0"/>
            </a:br>
            <a:r>
              <a:rPr lang="fr-BE" altLang="en-US" dirty="0" smtClean="0"/>
              <a:t>Beijing, 28-29 September 2016</a:t>
            </a:r>
            <a:br>
              <a:rPr lang="fr-BE" altLang="en-US" dirty="0" smtClean="0"/>
            </a:br>
            <a:endParaRPr lang="en-GB" altLang="en-US" dirty="0" smtClean="0"/>
          </a:p>
        </p:txBody>
      </p:sp>
      <p:sp>
        <p:nvSpPr>
          <p:cNvPr id="33795" name="Rectangle 6"/>
          <p:cNvSpPr>
            <a:spLocks noGrp="1" noChangeArrowheads="1"/>
          </p:cNvSpPr>
          <p:nvPr>
            <p:ph type="body" idx="4294967295"/>
          </p:nvPr>
        </p:nvSpPr>
        <p:spPr>
          <a:xfrm>
            <a:off x="468313" y="3886200"/>
            <a:ext cx="8207375" cy="2422525"/>
          </a:xfrm>
        </p:spPr>
        <p:txBody>
          <a:bodyPr/>
          <a:lstStyle/>
          <a:p>
            <a:pPr>
              <a:buFontTx/>
              <a:buNone/>
            </a:pPr>
            <a:r>
              <a:rPr lang="fr-BE" altLang="en-US" i="1" dirty="0" smtClean="0"/>
              <a:t>Session Two – 	New-type Urbanisation and Support Policies for 		Employment and Job Creation </a:t>
            </a:r>
          </a:p>
          <a:p>
            <a:pPr algn="ctr">
              <a:buFontTx/>
              <a:buNone/>
            </a:pPr>
            <a:r>
              <a:rPr lang="fr-BE" altLang="en-US" sz="2400" b="1" dirty="0" smtClean="0"/>
              <a:t>EU Perspective</a:t>
            </a:r>
          </a:p>
          <a:p>
            <a:pPr>
              <a:buFontTx/>
              <a:buNone/>
            </a:pPr>
            <a:r>
              <a:rPr lang="fr-BE" altLang="en-US" b="1" dirty="0" smtClean="0"/>
              <a:t>Mr Stefan OLSSON, Director for Employment, DG Employment, Social Affairs and Inclusion, European Commission</a:t>
            </a:r>
            <a:endParaRPr lang="en-GB" altLang="en-US" b="1" dirty="0" smtClean="0"/>
          </a:p>
        </p:txBody>
      </p:sp>
    </p:spTree>
    <p:extLst>
      <p:ext uri="{BB962C8B-B14F-4D97-AF65-F5344CB8AC3E}">
        <p14:creationId xmlns:p14="http://schemas.microsoft.com/office/powerpoint/2010/main" val="347898014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576CC656-5F43-4B76-BE9C-6D1F62FE92EC}" type="slidenum">
              <a:rPr lang="en-GB" altLang="en-US" sz="1200" i="0" smtClean="0">
                <a:solidFill>
                  <a:srgbClr val="2D5EC1"/>
                </a:solidFill>
                <a:latin typeface="PF Square Sans Pro" pitchFamily="2" charset="0"/>
              </a:rPr>
              <a:pPr eaLnBrk="1" hangingPunct="1">
                <a:spcBef>
                  <a:spcPct val="0"/>
                </a:spcBef>
                <a:buClrTx/>
                <a:buFontTx/>
                <a:buNone/>
              </a:pPr>
              <a:t>10</a:t>
            </a:fld>
            <a:endParaRPr lang="en-GB" altLang="en-US" sz="1200" i="0" dirty="0" smtClean="0">
              <a:solidFill>
                <a:srgbClr val="2D5EC1"/>
              </a:solidFill>
              <a:latin typeface="PF Square Sans Pro" pitchFamily="2" charset="0"/>
            </a:endParaRPr>
          </a:p>
        </p:txBody>
      </p:sp>
      <p:sp>
        <p:nvSpPr>
          <p:cNvPr id="5" name="Rectangle 2"/>
          <p:cNvSpPr txBox="1">
            <a:spLocks noChangeArrowheads="1"/>
          </p:cNvSpPr>
          <p:nvPr/>
        </p:nvSpPr>
        <p:spPr>
          <a:xfrm>
            <a:off x="107950" y="1447800"/>
            <a:ext cx="8713788" cy="57467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endParaRPr lang="en-GB" altLang="en-US" sz="2800" b="0" kern="0" dirty="0" smtClean="0"/>
          </a:p>
        </p:txBody>
      </p:sp>
      <p:sp>
        <p:nvSpPr>
          <p:cNvPr id="34820" name="Rectangle 3"/>
          <p:cNvSpPr txBox="1">
            <a:spLocks noChangeArrowheads="1"/>
          </p:cNvSpPr>
          <p:nvPr/>
        </p:nvSpPr>
        <p:spPr bwMode="auto">
          <a:xfrm>
            <a:off x="107950" y="2438400"/>
            <a:ext cx="8928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0" indent="0" fontAlgn="base">
              <a:spcAft>
                <a:spcPct val="0"/>
              </a:spcAft>
              <a:buClr>
                <a:srgbClr val="0F5494"/>
              </a:buClr>
              <a:buNone/>
            </a:pPr>
            <a:r>
              <a:rPr lang="en-GB" sz="2000" b="1" i="0" kern="0" dirty="0" smtClean="0">
                <a:latin typeface="Verdana"/>
              </a:rPr>
              <a:t>Core role of public employment services for integrating services	</a:t>
            </a:r>
          </a:p>
          <a:p>
            <a:pPr lvl="1" fontAlgn="base">
              <a:spcAft>
                <a:spcPct val="0"/>
              </a:spcAft>
              <a:buClr>
                <a:srgbClr val="0F5494"/>
              </a:buClr>
              <a:buFont typeface="Wingdings" panose="05000000000000000000" pitchFamily="2" charset="2"/>
              <a:buChar char="ü"/>
            </a:pPr>
            <a:endParaRPr lang="en-GB" sz="1600" kern="0" dirty="0" smtClean="0">
              <a:latin typeface="Verdana"/>
            </a:endParaRPr>
          </a:p>
          <a:p>
            <a:pPr lvl="1" fontAlgn="base">
              <a:spcAft>
                <a:spcPct val="0"/>
              </a:spcAft>
              <a:buClr>
                <a:srgbClr val="0F5494"/>
              </a:buClr>
              <a:buFont typeface="Wingdings" panose="05000000000000000000" pitchFamily="2" charset="2"/>
              <a:buChar char="ü"/>
            </a:pPr>
            <a:r>
              <a:rPr lang="en-GB" sz="1600" b="0" kern="0" dirty="0" smtClean="0">
                <a:latin typeface="Verdana"/>
              </a:rPr>
              <a:t>Better alignment of social benefits and activation incentives under an </a:t>
            </a:r>
            <a:r>
              <a:rPr lang="en-GB" sz="1600" kern="0" dirty="0" smtClean="0">
                <a:latin typeface="Verdana"/>
              </a:rPr>
              <a:t>active inclusion </a:t>
            </a:r>
            <a:r>
              <a:rPr lang="en-GB" sz="1600" b="0" kern="0" dirty="0" smtClean="0">
                <a:latin typeface="Verdana"/>
              </a:rPr>
              <a:t>approach</a:t>
            </a:r>
          </a:p>
          <a:p>
            <a:pPr lvl="1" fontAlgn="base">
              <a:spcAft>
                <a:spcPct val="0"/>
              </a:spcAft>
              <a:buClr>
                <a:srgbClr val="0F5494"/>
              </a:buClr>
              <a:buFont typeface="Wingdings" panose="05000000000000000000" pitchFamily="2" charset="2"/>
              <a:buChar char="ü"/>
            </a:pPr>
            <a:r>
              <a:rPr lang="en-GB" sz="1600" b="0" kern="0" dirty="0" smtClean="0">
                <a:latin typeface="Verdana"/>
              </a:rPr>
              <a:t>Promoting a </a:t>
            </a:r>
            <a:r>
              <a:rPr lang="en-GB" sz="1600" kern="0" dirty="0" smtClean="0">
                <a:latin typeface="Verdana"/>
              </a:rPr>
              <a:t>single point of contact </a:t>
            </a:r>
            <a:r>
              <a:rPr lang="en-GB" sz="1600" b="0" kern="0" dirty="0" smtClean="0">
                <a:latin typeface="Verdana"/>
              </a:rPr>
              <a:t>for long-term unemployed</a:t>
            </a:r>
          </a:p>
          <a:p>
            <a:pPr lvl="1" fontAlgn="base">
              <a:spcAft>
                <a:spcPct val="0"/>
              </a:spcAft>
              <a:buClr>
                <a:srgbClr val="0F5494"/>
              </a:buClr>
              <a:buFont typeface="Wingdings" panose="05000000000000000000" pitchFamily="2" charset="2"/>
              <a:buChar char="ü"/>
            </a:pPr>
            <a:r>
              <a:rPr lang="en-GB" sz="1600" b="0" i="0" kern="0" dirty="0" smtClean="0">
                <a:latin typeface="Verdana"/>
              </a:rPr>
              <a:t>Individualised support offers under the Youth Guarantee and long-term unemployment recommendation.</a:t>
            </a:r>
          </a:p>
          <a:p>
            <a:pPr marL="0" lvl="0" indent="0" fontAlgn="base">
              <a:spcAft>
                <a:spcPct val="0"/>
              </a:spcAft>
              <a:buClr>
                <a:srgbClr val="0F5494"/>
              </a:buClr>
              <a:buNone/>
            </a:pPr>
            <a:endParaRPr lang="en-GB" sz="2000" b="1" i="0" kern="0" dirty="0" smtClean="0">
              <a:latin typeface="Verdana"/>
            </a:endParaRPr>
          </a:p>
          <a:p>
            <a:pPr marL="0" lvl="0" indent="0" fontAlgn="base">
              <a:spcAft>
                <a:spcPct val="0"/>
              </a:spcAft>
              <a:buClr>
                <a:srgbClr val="0F5494"/>
              </a:buClr>
              <a:buNone/>
            </a:pPr>
            <a:r>
              <a:rPr lang="en-GB" sz="2000" b="1" i="0" kern="0" dirty="0" smtClean="0">
                <a:latin typeface="Verdana"/>
              </a:rPr>
              <a:t>EU in supporting role through:</a:t>
            </a:r>
          </a:p>
          <a:p>
            <a:pPr marL="0" lvl="0" indent="0" fontAlgn="base">
              <a:spcAft>
                <a:spcPct val="0"/>
              </a:spcAft>
              <a:buClr>
                <a:srgbClr val="0F5494"/>
              </a:buClr>
              <a:buNone/>
            </a:pPr>
            <a:r>
              <a:rPr lang="en-GB" sz="2000" b="1" i="0" kern="0" dirty="0">
                <a:latin typeface="Verdana"/>
              </a:rPr>
              <a:t>	</a:t>
            </a:r>
            <a:r>
              <a:rPr lang="en-GB" sz="2000" b="1" i="0" kern="0" dirty="0" smtClean="0">
                <a:latin typeface="Verdana"/>
              </a:rPr>
              <a:t>- European Semester</a:t>
            </a:r>
          </a:p>
          <a:p>
            <a:pPr marL="0" lvl="0" indent="0" fontAlgn="base">
              <a:spcAft>
                <a:spcPct val="0"/>
              </a:spcAft>
              <a:buClr>
                <a:srgbClr val="0F5494"/>
              </a:buClr>
              <a:buNone/>
            </a:pPr>
            <a:r>
              <a:rPr lang="en-GB" sz="2000" b="1" i="0" kern="0" dirty="0">
                <a:latin typeface="Verdana"/>
              </a:rPr>
              <a:t>	</a:t>
            </a:r>
            <a:r>
              <a:rPr lang="en-GB" sz="2000" b="1" i="0" kern="0" dirty="0" smtClean="0">
                <a:latin typeface="Verdana"/>
              </a:rPr>
              <a:t>- </a:t>
            </a:r>
            <a:r>
              <a:rPr lang="en-GB" sz="2000" b="1" i="0" kern="0" dirty="0">
                <a:latin typeface="Verdana"/>
              </a:rPr>
              <a:t>European Social Fund</a:t>
            </a:r>
            <a:r>
              <a:rPr lang="en-GB" sz="2000" b="1" i="0" kern="0" dirty="0" smtClean="0">
                <a:latin typeface="Verdana"/>
              </a:rPr>
              <a:t> </a:t>
            </a:r>
          </a:p>
          <a:p>
            <a:pPr marL="0" lvl="0" indent="0" fontAlgn="base">
              <a:spcAft>
                <a:spcPct val="0"/>
              </a:spcAft>
              <a:buClr>
                <a:srgbClr val="0F5494"/>
              </a:buClr>
              <a:buNone/>
            </a:pPr>
            <a:r>
              <a:rPr lang="en-GB" sz="2000" b="1" i="0" kern="0" dirty="0">
                <a:latin typeface="Verdana"/>
              </a:rPr>
              <a:t>	</a:t>
            </a:r>
            <a:r>
              <a:rPr lang="en-GB" sz="2000" b="1" i="0" kern="0" dirty="0" smtClean="0">
                <a:latin typeface="Verdana"/>
              </a:rPr>
              <a:t>- European Network of Public Employment Services</a:t>
            </a:r>
            <a:endParaRPr lang="en-GB" sz="2000" b="1" i="0" kern="0" dirty="0">
              <a:latin typeface="Verdana"/>
            </a:endParaRPr>
          </a:p>
        </p:txBody>
      </p:sp>
      <p:sp>
        <p:nvSpPr>
          <p:cNvPr id="2" name="Rectangle 1"/>
          <p:cNvSpPr/>
          <p:nvPr/>
        </p:nvSpPr>
        <p:spPr>
          <a:xfrm>
            <a:off x="152400" y="1360558"/>
            <a:ext cx="9036050" cy="830997"/>
          </a:xfrm>
          <a:prstGeom prst="rect">
            <a:avLst/>
          </a:prstGeom>
        </p:spPr>
        <p:txBody>
          <a:bodyPr wrap="square">
            <a:spAutoFit/>
          </a:bodyPr>
          <a:lstStyle/>
          <a:p>
            <a:pPr algn="ctr">
              <a:defRPr/>
            </a:pPr>
            <a:r>
              <a:rPr lang="en-GB" altLang="en-US" sz="2800" b="1" kern="0" dirty="0" smtClean="0">
                <a:solidFill>
                  <a:srgbClr val="0065A3"/>
                </a:solidFill>
                <a:ea typeface="Arial Unicode MS" panose="020B0604020202020204" pitchFamily="34" charset="-128"/>
                <a:cs typeface="Arial Unicode MS" panose="020B0604020202020204" pitchFamily="34" charset="-128"/>
              </a:rPr>
              <a:t> Capacity building </a:t>
            </a:r>
          </a:p>
          <a:p>
            <a:pPr algn="ctr">
              <a:defRPr/>
            </a:pPr>
            <a:r>
              <a:rPr lang="en-GB" altLang="en-US" sz="2000" b="1" kern="0" dirty="0" smtClean="0">
                <a:solidFill>
                  <a:srgbClr val="FF0000"/>
                </a:solidFill>
                <a:ea typeface="Arial Unicode MS" panose="020B0604020202020204" pitchFamily="34" charset="-128"/>
                <a:cs typeface="Arial Unicode MS" panose="020B0604020202020204" pitchFamily="34" charset="-128"/>
              </a:rPr>
              <a:t>Integration of employment and social services</a:t>
            </a:r>
          </a:p>
        </p:txBody>
      </p:sp>
    </p:spTree>
    <p:extLst>
      <p:ext uri="{BB962C8B-B14F-4D97-AF65-F5344CB8AC3E}">
        <p14:creationId xmlns:p14="http://schemas.microsoft.com/office/powerpoint/2010/main" val="7753169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576CC656-5F43-4B76-BE9C-6D1F62FE92EC}" type="slidenum">
              <a:rPr lang="en-GB" altLang="en-US" sz="1200" i="0" smtClean="0">
                <a:solidFill>
                  <a:srgbClr val="2D5EC1"/>
                </a:solidFill>
                <a:latin typeface="PF Square Sans Pro" pitchFamily="2" charset="0"/>
              </a:rPr>
              <a:pPr eaLnBrk="1" hangingPunct="1">
                <a:spcBef>
                  <a:spcPct val="0"/>
                </a:spcBef>
                <a:buClrTx/>
                <a:buFontTx/>
                <a:buNone/>
              </a:pPr>
              <a:t>11</a:t>
            </a:fld>
            <a:endParaRPr lang="en-GB" altLang="en-US" sz="1200" i="0" dirty="0" smtClean="0">
              <a:solidFill>
                <a:srgbClr val="2D5EC1"/>
              </a:solidFill>
              <a:latin typeface="PF Square Sans Pro" pitchFamily="2" charset="0"/>
            </a:endParaRPr>
          </a:p>
        </p:txBody>
      </p:sp>
      <p:sp>
        <p:nvSpPr>
          <p:cNvPr id="5" name="Rectangle 2"/>
          <p:cNvSpPr txBox="1">
            <a:spLocks noChangeArrowheads="1"/>
          </p:cNvSpPr>
          <p:nvPr/>
        </p:nvSpPr>
        <p:spPr>
          <a:xfrm>
            <a:off x="53975" y="1447800"/>
            <a:ext cx="8713788" cy="2667000"/>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endParaRPr lang="en-GB" altLang="en-US" sz="2800" b="0" kern="0" dirty="0" smtClean="0"/>
          </a:p>
        </p:txBody>
      </p:sp>
      <p:sp>
        <p:nvSpPr>
          <p:cNvPr id="2" name="Rectangle 1"/>
          <p:cNvSpPr/>
          <p:nvPr/>
        </p:nvSpPr>
        <p:spPr>
          <a:xfrm>
            <a:off x="0" y="2667000"/>
            <a:ext cx="9036050" cy="1754326"/>
          </a:xfrm>
          <a:prstGeom prst="rect">
            <a:avLst/>
          </a:prstGeom>
        </p:spPr>
        <p:txBody>
          <a:bodyPr wrap="square">
            <a:spAutoFit/>
          </a:bodyPr>
          <a:lstStyle/>
          <a:p>
            <a:pPr lvl="0" algn="ctr">
              <a:defRPr/>
            </a:pPr>
            <a:r>
              <a:rPr lang="en-GB" altLang="en-US" sz="3600" b="1" kern="0" dirty="0" smtClean="0">
                <a:solidFill>
                  <a:srgbClr val="0065A3"/>
                </a:solidFill>
                <a:ea typeface="Arial Unicode MS" panose="020B0604020202020204" pitchFamily="34" charset="-128"/>
                <a:cs typeface="Arial Unicode MS" panose="020B0604020202020204" pitchFamily="34" charset="-128"/>
              </a:rPr>
              <a:t>Thank you for your attention! </a:t>
            </a:r>
          </a:p>
          <a:p>
            <a:pPr lvl="0" algn="ctr">
              <a:defRPr/>
            </a:pPr>
            <a:endParaRPr lang="en-GB" altLang="en-US" sz="3600" b="1" kern="0" dirty="0" smtClean="0">
              <a:solidFill>
                <a:srgbClr val="0065A3"/>
              </a:solidFill>
              <a:ea typeface="Arial Unicode MS" panose="020B0604020202020204" pitchFamily="34" charset="-128"/>
              <a:cs typeface="Arial Unicode MS" panose="020B0604020202020204" pitchFamily="34" charset="-128"/>
            </a:endParaRPr>
          </a:p>
          <a:p>
            <a:pPr lvl="0" algn="ctr">
              <a:defRPr/>
            </a:pPr>
            <a:r>
              <a:rPr lang="en-GB" altLang="en-US" sz="3600" b="1" kern="0" dirty="0" smtClean="0">
                <a:solidFill>
                  <a:srgbClr val="0065A3"/>
                </a:solidFill>
                <a:ea typeface="Arial Unicode MS" panose="020B0604020202020204" pitchFamily="34" charset="-128"/>
                <a:cs typeface="Arial Unicode MS" panose="020B0604020202020204" pitchFamily="34" charset="-128"/>
              </a:rPr>
              <a:t>Questions ?</a:t>
            </a:r>
            <a:endParaRPr lang="en-GB" sz="3600" kern="0" dirty="0">
              <a:solidFill>
                <a:sysClr val="windowText" lastClr="000000"/>
              </a:solidFill>
            </a:endParaRPr>
          </a:p>
        </p:txBody>
      </p:sp>
    </p:spTree>
    <p:extLst>
      <p:ext uri="{BB962C8B-B14F-4D97-AF65-F5344CB8AC3E}">
        <p14:creationId xmlns:p14="http://schemas.microsoft.com/office/powerpoint/2010/main" val="40971318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9388" y="979488"/>
            <a:ext cx="8713787" cy="936625"/>
          </a:xfrm>
        </p:spPr>
        <p:txBody>
          <a:bodyPr/>
          <a:lstStyle/>
          <a:p>
            <a:pPr indent="0" algn="ctr" eaLnBrk="1" hangingPunct="1"/>
            <a:r>
              <a:rPr lang="en-GB" altLang="en-US" sz="2800" dirty="0" smtClean="0"/>
              <a:t>EU Employment and social priorities</a:t>
            </a:r>
          </a:p>
        </p:txBody>
      </p:sp>
      <p:sp>
        <p:nvSpPr>
          <p:cNvPr id="30723" name="Slide Number Placeholder 2"/>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D241B6FB-C028-44B9-B87C-8643248E9DD8}" type="slidenum">
              <a:rPr lang="en-GB" altLang="en-US" sz="1200" i="0" smtClean="0">
                <a:solidFill>
                  <a:srgbClr val="2D5EC1"/>
                </a:solidFill>
                <a:latin typeface="PF Square Sans Pro" pitchFamily="2" charset="0"/>
              </a:rPr>
              <a:pPr eaLnBrk="1" hangingPunct="1">
                <a:spcBef>
                  <a:spcPct val="0"/>
                </a:spcBef>
                <a:buClrTx/>
                <a:buFontTx/>
                <a:buNone/>
              </a:pPr>
              <a:t>2</a:t>
            </a:fld>
            <a:endParaRPr lang="en-GB" altLang="en-US" sz="1200" i="0" dirty="0" smtClean="0">
              <a:solidFill>
                <a:srgbClr val="2D5EC1"/>
              </a:solidFill>
              <a:latin typeface="PF Square Sans Pro" pitchFamily="2" charset="0"/>
            </a:endParaRPr>
          </a:p>
        </p:txBody>
      </p:sp>
      <p:sp>
        <p:nvSpPr>
          <p:cNvPr id="30724" name="Rounded Rectangle 2"/>
          <p:cNvSpPr>
            <a:spLocks noChangeArrowheads="1"/>
          </p:cNvSpPr>
          <p:nvPr/>
        </p:nvSpPr>
        <p:spPr bwMode="auto">
          <a:xfrm>
            <a:off x="107950" y="1819275"/>
            <a:ext cx="4319588" cy="2257425"/>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FontTx/>
              <a:buNone/>
            </a:pPr>
            <a:endParaRPr lang="it-IT" altLang="en-US" sz="1200" i="0" dirty="0" smtClean="0"/>
          </a:p>
        </p:txBody>
      </p:sp>
      <p:sp>
        <p:nvSpPr>
          <p:cNvPr id="6" name="Rectangle 5"/>
          <p:cNvSpPr/>
          <p:nvPr/>
        </p:nvSpPr>
        <p:spPr>
          <a:xfrm>
            <a:off x="250825" y="1963738"/>
            <a:ext cx="4140200" cy="1495425"/>
          </a:xfrm>
          <a:prstGeom prst="rect">
            <a:avLst/>
          </a:prstGeom>
        </p:spPr>
        <p:txBody>
          <a:bodyPr>
            <a:spAutoFit/>
          </a:bodyPr>
          <a:lstStyle/>
          <a:p>
            <a:pPr fontAlgn="base">
              <a:spcBef>
                <a:spcPct val="20000"/>
              </a:spcBef>
              <a:spcAft>
                <a:spcPct val="0"/>
              </a:spcAft>
              <a:buClr>
                <a:srgbClr val="002060"/>
              </a:buClr>
              <a:defRPr/>
            </a:pPr>
            <a:r>
              <a:rPr lang="en-GB" altLang="en-US" sz="2400" b="1" i="1" kern="0" dirty="0">
                <a:solidFill>
                  <a:srgbClr val="0F5494"/>
                </a:solidFill>
              </a:rPr>
              <a:t>Investment </a:t>
            </a:r>
          </a:p>
          <a:p>
            <a:pPr fontAlgn="base">
              <a:spcBef>
                <a:spcPct val="20000"/>
              </a:spcBef>
              <a:spcAft>
                <a:spcPct val="0"/>
              </a:spcAft>
              <a:buClr>
                <a:srgbClr val="002060"/>
              </a:buClr>
              <a:defRPr/>
            </a:pPr>
            <a:endParaRPr lang="en-GB" altLang="en-US" sz="1600" b="1" i="1" kern="0" dirty="0">
              <a:solidFill>
                <a:srgbClr val="0F5494"/>
              </a:solidFill>
            </a:endParaRPr>
          </a:p>
          <a:p>
            <a:pPr marL="742950" lvl="1" indent="-285750" fontAlgn="base">
              <a:spcBef>
                <a:spcPct val="20000"/>
              </a:spcBef>
              <a:spcAft>
                <a:spcPct val="0"/>
              </a:spcAft>
              <a:buClr>
                <a:srgbClr val="002060"/>
              </a:buClr>
              <a:buFont typeface="Wingdings" panose="05000000000000000000" pitchFamily="2" charset="2"/>
              <a:buChar char="§"/>
              <a:defRPr/>
            </a:pPr>
            <a:r>
              <a:rPr lang="en-GB" altLang="en-US" sz="2000" kern="0" dirty="0">
                <a:solidFill>
                  <a:srgbClr val="0F5494"/>
                </a:solidFill>
              </a:rPr>
              <a:t>Education and skills</a:t>
            </a:r>
          </a:p>
          <a:p>
            <a:pPr marL="742950" lvl="1" indent="-285750" fontAlgn="base">
              <a:spcBef>
                <a:spcPct val="20000"/>
              </a:spcBef>
              <a:spcAft>
                <a:spcPct val="0"/>
              </a:spcAft>
              <a:buClr>
                <a:srgbClr val="002060"/>
              </a:buClr>
              <a:buFont typeface="Wingdings" panose="05000000000000000000" pitchFamily="2" charset="2"/>
              <a:buChar char="§"/>
              <a:defRPr/>
            </a:pPr>
            <a:r>
              <a:rPr lang="en-GB" altLang="en-US" sz="2000" kern="0" dirty="0">
                <a:solidFill>
                  <a:srgbClr val="0F5494"/>
                </a:solidFill>
              </a:rPr>
              <a:t>Social investment</a:t>
            </a:r>
          </a:p>
        </p:txBody>
      </p:sp>
      <p:sp>
        <p:nvSpPr>
          <p:cNvPr id="30726" name="Rounded Rectangle 9"/>
          <p:cNvSpPr>
            <a:spLocks noChangeArrowheads="1"/>
          </p:cNvSpPr>
          <p:nvPr/>
        </p:nvSpPr>
        <p:spPr bwMode="auto">
          <a:xfrm>
            <a:off x="4643438" y="1819275"/>
            <a:ext cx="4356100" cy="2257425"/>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FontTx/>
              <a:buNone/>
            </a:pPr>
            <a:endParaRPr lang="it-IT" altLang="en-US" sz="1200" i="0" dirty="0" smtClean="0"/>
          </a:p>
        </p:txBody>
      </p:sp>
      <p:sp>
        <p:nvSpPr>
          <p:cNvPr id="7" name="Rectangle 6"/>
          <p:cNvSpPr/>
          <p:nvPr/>
        </p:nvSpPr>
        <p:spPr>
          <a:xfrm>
            <a:off x="4752975" y="1958975"/>
            <a:ext cx="3995738" cy="1876425"/>
          </a:xfrm>
          <a:prstGeom prst="rect">
            <a:avLst/>
          </a:prstGeom>
        </p:spPr>
        <p:txBody>
          <a:bodyPr>
            <a:spAutoFit/>
          </a:bodyPr>
          <a:lstStyle/>
          <a:p>
            <a:pPr fontAlgn="base">
              <a:spcBef>
                <a:spcPct val="20000"/>
              </a:spcBef>
              <a:spcAft>
                <a:spcPct val="0"/>
              </a:spcAft>
              <a:buClr>
                <a:srgbClr val="002060"/>
              </a:buClr>
              <a:defRPr/>
            </a:pPr>
            <a:r>
              <a:rPr lang="en-GB" altLang="en-US" sz="2400" b="1" i="1" kern="0" dirty="0">
                <a:solidFill>
                  <a:srgbClr val="0F5494"/>
                </a:solidFill>
              </a:rPr>
              <a:t>Job creation</a:t>
            </a:r>
          </a:p>
          <a:p>
            <a:pPr marL="742950" lvl="1" indent="-285750" fontAlgn="base">
              <a:spcBef>
                <a:spcPct val="20000"/>
              </a:spcBef>
              <a:spcAft>
                <a:spcPct val="0"/>
              </a:spcAft>
              <a:buClr>
                <a:srgbClr val="002060"/>
              </a:buClr>
              <a:buFont typeface="Wingdings" panose="05000000000000000000" pitchFamily="2" charset="2"/>
              <a:buChar char="§"/>
              <a:defRPr/>
            </a:pPr>
            <a:r>
              <a:rPr lang="en-US" altLang="en-US" sz="2000" kern="0" dirty="0">
                <a:solidFill>
                  <a:srgbClr val="0F5494"/>
                </a:solidFill>
              </a:rPr>
              <a:t>Labour taxation</a:t>
            </a:r>
          </a:p>
          <a:p>
            <a:pPr marL="742950" lvl="1" indent="-285750" fontAlgn="base">
              <a:spcBef>
                <a:spcPct val="20000"/>
              </a:spcBef>
              <a:spcAft>
                <a:spcPct val="0"/>
              </a:spcAft>
              <a:buClr>
                <a:srgbClr val="002060"/>
              </a:buClr>
              <a:buFont typeface="Wingdings" panose="05000000000000000000" pitchFamily="2" charset="2"/>
              <a:buChar char="§"/>
              <a:defRPr/>
            </a:pPr>
            <a:r>
              <a:rPr lang="en-US" altLang="en-US" sz="2000" kern="0" dirty="0">
                <a:solidFill>
                  <a:srgbClr val="0F5494"/>
                </a:solidFill>
              </a:rPr>
              <a:t>Foster entrepreneurship</a:t>
            </a:r>
          </a:p>
          <a:p>
            <a:pPr marL="742950" lvl="1" indent="-285750" fontAlgn="base">
              <a:spcBef>
                <a:spcPct val="20000"/>
              </a:spcBef>
              <a:spcAft>
                <a:spcPct val="0"/>
              </a:spcAft>
              <a:buClr>
                <a:srgbClr val="002060"/>
              </a:buClr>
              <a:buFont typeface="Wingdings" panose="05000000000000000000" pitchFamily="2" charset="2"/>
              <a:buChar char="§"/>
              <a:defRPr/>
            </a:pPr>
            <a:r>
              <a:rPr lang="en-US" altLang="en-US" sz="2000" kern="0" dirty="0" smtClean="0">
                <a:solidFill>
                  <a:srgbClr val="003399"/>
                </a:solidFill>
              </a:rPr>
              <a:t>Long term and youth unemployment</a:t>
            </a:r>
            <a:endParaRPr lang="en-US" altLang="en-US" sz="2000" kern="0" dirty="0">
              <a:solidFill>
                <a:srgbClr val="003399"/>
              </a:solidFill>
            </a:endParaRPr>
          </a:p>
        </p:txBody>
      </p:sp>
      <p:sp>
        <p:nvSpPr>
          <p:cNvPr id="30728" name="Rounded Rectangle 11"/>
          <p:cNvSpPr>
            <a:spLocks noChangeArrowheads="1"/>
          </p:cNvSpPr>
          <p:nvPr/>
        </p:nvSpPr>
        <p:spPr bwMode="auto">
          <a:xfrm>
            <a:off x="107950" y="4340225"/>
            <a:ext cx="4319588" cy="2257425"/>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FontTx/>
              <a:buNone/>
            </a:pPr>
            <a:endParaRPr lang="it-IT" altLang="en-US" sz="1200" i="0" dirty="0" smtClean="0"/>
          </a:p>
        </p:txBody>
      </p:sp>
      <p:sp>
        <p:nvSpPr>
          <p:cNvPr id="30729" name="Rounded Rectangle 12"/>
          <p:cNvSpPr>
            <a:spLocks noChangeArrowheads="1"/>
          </p:cNvSpPr>
          <p:nvPr/>
        </p:nvSpPr>
        <p:spPr bwMode="auto">
          <a:xfrm>
            <a:off x="4643438" y="4340225"/>
            <a:ext cx="4356100" cy="2257425"/>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FontTx/>
              <a:buNone/>
            </a:pPr>
            <a:endParaRPr lang="it-IT" altLang="en-US" sz="1200" i="0" dirty="0" smtClean="0"/>
          </a:p>
        </p:txBody>
      </p:sp>
      <p:sp>
        <p:nvSpPr>
          <p:cNvPr id="8" name="Rectangle 7"/>
          <p:cNvSpPr/>
          <p:nvPr/>
        </p:nvSpPr>
        <p:spPr>
          <a:xfrm>
            <a:off x="215900" y="4483100"/>
            <a:ext cx="4572000" cy="1938338"/>
          </a:xfrm>
          <a:prstGeom prst="rect">
            <a:avLst/>
          </a:prstGeom>
        </p:spPr>
        <p:txBody>
          <a:bodyPr>
            <a:spAutoFit/>
          </a:bodyPr>
          <a:lstStyle/>
          <a:p>
            <a:pPr fontAlgn="base">
              <a:spcBef>
                <a:spcPct val="20000"/>
              </a:spcBef>
              <a:spcAft>
                <a:spcPct val="0"/>
              </a:spcAft>
              <a:buClr>
                <a:srgbClr val="002060"/>
              </a:buClr>
              <a:defRPr/>
            </a:pPr>
            <a:r>
              <a:rPr lang="en-GB" altLang="en-US" sz="2400" b="1" i="1" kern="0" dirty="0">
                <a:solidFill>
                  <a:srgbClr val="0F5494"/>
                </a:solidFill>
              </a:rPr>
              <a:t>Reforms</a:t>
            </a:r>
          </a:p>
          <a:p>
            <a:pPr marL="742950" lvl="1" indent="-285750" fontAlgn="base">
              <a:spcBef>
                <a:spcPct val="20000"/>
              </a:spcBef>
              <a:spcAft>
                <a:spcPct val="0"/>
              </a:spcAft>
              <a:buClr>
                <a:srgbClr val="002060"/>
              </a:buClr>
              <a:buFont typeface="Wingdings" panose="05000000000000000000" pitchFamily="2" charset="2"/>
              <a:buChar char="§"/>
              <a:defRPr/>
            </a:pPr>
            <a:r>
              <a:rPr lang="en-US" altLang="en-US" sz="2000" kern="0" dirty="0">
                <a:solidFill>
                  <a:srgbClr val="0F5494"/>
                </a:solidFill>
              </a:rPr>
              <a:t>Flexibility (segmentation)</a:t>
            </a:r>
          </a:p>
          <a:p>
            <a:pPr marL="742950" lvl="1" indent="-285750" fontAlgn="base">
              <a:spcBef>
                <a:spcPct val="20000"/>
              </a:spcBef>
              <a:spcAft>
                <a:spcPct val="0"/>
              </a:spcAft>
              <a:buClr>
                <a:srgbClr val="002060"/>
              </a:buClr>
              <a:buFont typeface="Wingdings" panose="05000000000000000000" pitchFamily="2" charset="2"/>
              <a:buChar char="§"/>
              <a:defRPr/>
            </a:pPr>
            <a:r>
              <a:rPr lang="en-US" altLang="en-US" sz="2000" kern="0" dirty="0">
                <a:solidFill>
                  <a:srgbClr val="0F5494"/>
                </a:solidFill>
              </a:rPr>
              <a:t>Income support systems</a:t>
            </a:r>
          </a:p>
          <a:p>
            <a:pPr marL="742950" lvl="1" indent="-285750" fontAlgn="base">
              <a:spcBef>
                <a:spcPct val="20000"/>
              </a:spcBef>
              <a:spcAft>
                <a:spcPct val="0"/>
              </a:spcAft>
              <a:buClr>
                <a:srgbClr val="002060"/>
              </a:buClr>
              <a:buFont typeface="Wingdings" panose="05000000000000000000" pitchFamily="2" charset="2"/>
              <a:buChar char="§"/>
              <a:defRPr/>
            </a:pPr>
            <a:r>
              <a:rPr lang="en-US" altLang="en-US" sz="2000" kern="0" dirty="0">
                <a:solidFill>
                  <a:srgbClr val="0F5494"/>
                </a:solidFill>
              </a:rPr>
              <a:t>Integration measures</a:t>
            </a:r>
          </a:p>
          <a:p>
            <a:pPr marL="742950" lvl="1" indent="-285750" fontAlgn="base">
              <a:spcBef>
                <a:spcPct val="20000"/>
              </a:spcBef>
              <a:spcAft>
                <a:spcPct val="0"/>
              </a:spcAft>
              <a:buClr>
                <a:srgbClr val="002060"/>
              </a:buClr>
              <a:buFont typeface="Wingdings" panose="05000000000000000000" pitchFamily="2" charset="2"/>
              <a:buChar char="§"/>
              <a:defRPr/>
            </a:pPr>
            <a:r>
              <a:rPr lang="en-US" altLang="en-US" sz="2000" kern="0" dirty="0">
                <a:solidFill>
                  <a:srgbClr val="0F5494"/>
                </a:solidFill>
              </a:rPr>
              <a:t>Skills</a:t>
            </a:r>
          </a:p>
        </p:txBody>
      </p:sp>
      <p:sp>
        <p:nvSpPr>
          <p:cNvPr id="11" name="Rectangle 10"/>
          <p:cNvSpPr/>
          <p:nvPr/>
        </p:nvSpPr>
        <p:spPr>
          <a:xfrm>
            <a:off x="4878388" y="4340225"/>
            <a:ext cx="4014787" cy="1878013"/>
          </a:xfrm>
          <a:prstGeom prst="rect">
            <a:avLst/>
          </a:prstGeom>
        </p:spPr>
        <p:txBody>
          <a:bodyPr>
            <a:spAutoFit/>
          </a:bodyPr>
          <a:lstStyle/>
          <a:p>
            <a:pPr fontAlgn="base">
              <a:spcBef>
                <a:spcPct val="20000"/>
              </a:spcBef>
              <a:spcAft>
                <a:spcPct val="0"/>
              </a:spcAft>
              <a:buClr>
                <a:srgbClr val="002060"/>
              </a:buClr>
              <a:defRPr/>
            </a:pPr>
            <a:r>
              <a:rPr lang="en-GB" altLang="en-US" sz="2400" b="1" i="1" kern="0" dirty="0">
                <a:solidFill>
                  <a:srgbClr val="0F5494"/>
                </a:solidFill>
              </a:rPr>
              <a:t>Sustainability</a:t>
            </a:r>
            <a:endParaRPr lang="en-GB" altLang="en-US" sz="1400" b="1" i="1" kern="0" dirty="0">
              <a:solidFill>
                <a:srgbClr val="0F5494"/>
              </a:solidFill>
            </a:endParaRPr>
          </a:p>
          <a:p>
            <a:pPr marL="742950" lvl="1" indent="-285750" fontAlgn="base">
              <a:spcBef>
                <a:spcPct val="20000"/>
              </a:spcBef>
              <a:spcAft>
                <a:spcPct val="0"/>
              </a:spcAft>
              <a:buClr>
                <a:srgbClr val="002060"/>
              </a:buClr>
              <a:buFont typeface="Wingdings" panose="05000000000000000000" pitchFamily="2" charset="2"/>
              <a:buChar char="§"/>
              <a:defRPr/>
            </a:pPr>
            <a:r>
              <a:rPr lang="en-GB" altLang="en-US" sz="2000" kern="0" dirty="0">
                <a:solidFill>
                  <a:srgbClr val="0F5494"/>
                </a:solidFill>
              </a:rPr>
              <a:t>Wages and productivity</a:t>
            </a:r>
          </a:p>
          <a:p>
            <a:pPr marL="742950" lvl="1" indent="-285750" fontAlgn="base">
              <a:spcBef>
                <a:spcPct val="20000"/>
              </a:spcBef>
              <a:spcAft>
                <a:spcPct val="0"/>
              </a:spcAft>
              <a:buClr>
                <a:srgbClr val="002060"/>
              </a:buClr>
              <a:buFont typeface="Wingdings" panose="05000000000000000000" pitchFamily="2" charset="2"/>
              <a:buChar char="§"/>
              <a:defRPr/>
            </a:pPr>
            <a:r>
              <a:rPr lang="en-GB" altLang="en-US" sz="2000" kern="0" dirty="0">
                <a:solidFill>
                  <a:srgbClr val="0F5494"/>
                </a:solidFill>
              </a:rPr>
              <a:t>Extend working lives</a:t>
            </a:r>
          </a:p>
          <a:p>
            <a:pPr marL="742950" lvl="1" indent="-285750" fontAlgn="base">
              <a:spcBef>
                <a:spcPct val="20000"/>
              </a:spcBef>
              <a:spcAft>
                <a:spcPct val="0"/>
              </a:spcAft>
              <a:buClr>
                <a:srgbClr val="002060"/>
              </a:buClr>
              <a:buFont typeface="Wingdings" panose="05000000000000000000" pitchFamily="2" charset="2"/>
              <a:buChar char="§"/>
              <a:defRPr/>
            </a:pPr>
            <a:r>
              <a:rPr lang="en-GB" altLang="en-US" sz="2000" kern="0" dirty="0">
                <a:solidFill>
                  <a:srgbClr val="0F5494"/>
                </a:solidFill>
              </a:rPr>
              <a:t>Supplementary pension schemes</a:t>
            </a:r>
          </a:p>
        </p:txBody>
      </p:sp>
    </p:spTree>
    <p:extLst>
      <p:ext uri="{BB962C8B-B14F-4D97-AF65-F5344CB8AC3E}">
        <p14:creationId xmlns:p14="http://schemas.microsoft.com/office/powerpoint/2010/main" val="9482778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idx="4294967295"/>
          </p:nvPr>
        </p:nvSpPr>
        <p:spPr>
          <a:xfrm>
            <a:off x="457200" y="1371600"/>
            <a:ext cx="8218488" cy="45719"/>
          </a:xfrm>
        </p:spPr>
        <p:txBody>
          <a:bodyPr/>
          <a:lstStyle/>
          <a:p>
            <a:pPr algn="ctr"/>
            <a:r>
              <a:rPr lang="fr-BE" altLang="en-US" dirty="0" smtClean="0"/>
              <a:t/>
            </a:r>
            <a:br>
              <a:rPr lang="fr-BE" altLang="en-US" dirty="0" smtClean="0"/>
            </a:br>
            <a:r>
              <a:rPr lang="fr-BE" altLang="en-US" dirty="0" smtClean="0"/>
              <a:t/>
            </a:r>
            <a:br>
              <a:rPr lang="fr-BE" altLang="en-US" dirty="0" smtClean="0"/>
            </a:br>
            <a:r>
              <a:rPr lang="fr-BE" altLang="en-US" dirty="0"/>
              <a:t/>
            </a:r>
            <a:br>
              <a:rPr lang="fr-BE" altLang="en-US" dirty="0"/>
            </a:br>
            <a:r>
              <a:rPr lang="fr-BE" altLang="en-US" dirty="0" smtClean="0"/>
              <a:t/>
            </a:r>
            <a:br>
              <a:rPr lang="fr-BE" altLang="en-US" dirty="0" smtClean="0"/>
            </a:br>
            <a:endParaRPr lang="en-GB" altLang="en-US" sz="2800" b="0" dirty="0" smtClean="0"/>
          </a:p>
        </p:txBody>
      </p:sp>
      <p:sp>
        <p:nvSpPr>
          <p:cNvPr id="33795" name="Rectangle 6"/>
          <p:cNvSpPr>
            <a:spLocks noGrp="1" noChangeArrowheads="1"/>
          </p:cNvSpPr>
          <p:nvPr>
            <p:ph type="body" idx="4294967295"/>
          </p:nvPr>
        </p:nvSpPr>
        <p:spPr>
          <a:xfrm>
            <a:off x="457200" y="1447800"/>
            <a:ext cx="8207375" cy="4114800"/>
          </a:xfrm>
        </p:spPr>
        <p:txBody>
          <a:bodyPr/>
          <a:lstStyle/>
          <a:p>
            <a:pPr algn="ctr">
              <a:buFontTx/>
              <a:buNone/>
            </a:pPr>
            <a:r>
              <a:rPr lang="fr-BE" altLang="en-US" sz="2400" b="1" dirty="0" smtClean="0"/>
              <a:t>Employment and social situation in Europe </a:t>
            </a:r>
          </a:p>
          <a:p>
            <a:pPr algn="ctr">
              <a:buFontTx/>
              <a:buNone/>
            </a:pPr>
            <a:r>
              <a:rPr lang="fr-BE" altLang="en-US" b="1" dirty="0" smtClean="0"/>
              <a:t>Summer 2016</a:t>
            </a:r>
          </a:p>
          <a:p>
            <a:pPr>
              <a:buFontTx/>
              <a:buNone/>
            </a:pPr>
            <a:r>
              <a:rPr lang="fr-BE" altLang="en-US" b="1" dirty="0" smtClean="0"/>
              <a:t>						EU 		</a:t>
            </a:r>
            <a:r>
              <a:rPr lang="fr-BE" altLang="en-US" b="1" dirty="0" smtClean="0">
                <a:solidFill>
                  <a:srgbClr val="FF0000"/>
                </a:solidFill>
              </a:rPr>
              <a:t>EA</a:t>
            </a:r>
          </a:p>
          <a:p>
            <a:pPr>
              <a:buFontTx/>
              <a:buNone/>
            </a:pPr>
            <a:r>
              <a:rPr lang="fr-BE" altLang="en-US" b="1" dirty="0" smtClean="0"/>
              <a:t>Employment rate (total)		70.4		69.3</a:t>
            </a:r>
          </a:p>
          <a:p>
            <a:pPr>
              <a:buFontTx/>
              <a:buNone/>
            </a:pPr>
            <a:r>
              <a:rPr lang="fr-BE" altLang="en-US" sz="1400" dirty="0" smtClean="0"/>
              <a:t>(% of working age population 20-64)</a:t>
            </a:r>
          </a:p>
          <a:p>
            <a:pPr>
              <a:buFontTx/>
              <a:buNone/>
            </a:pPr>
            <a:r>
              <a:rPr lang="fr-BE" altLang="en-US" b="1" dirty="0" smtClean="0"/>
              <a:t>Unemployment rate (total)		8.7		10.2</a:t>
            </a:r>
          </a:p>
          <a:p>
            <a:pPr>
              <a:buFontTx/>
              <a:buNone/>
            </a:pPr>
            <a:r>
              <a:rPr lang="fr-BE" altLang="en-US" sz="1400" dirty="0" smtClean="0"/>
              <a:t>(% of labour force)</a:t>
            </a:r>
          </a:p>
          <a:p>
            <a:pPr>
              <a:buFontTx/>
              <a:buNone/>
            </a:pPr>
            <a:r>
              <a:rPr lang="fr-BE" altLang="en-US" b="1" dirty="0" smtClean="0"/>
              <a:t>Unemployment rate youth		18.8		21.1</a:t>
            </a:r>
          </a:p>
          <a:p>
            <a:pPr>
              <a:buFontTx/>
              <a:buNone/>
            </a:pPr>
            <a:r>
              <a:rPr lang="fr-BE" altLang="en-US" sz="1400" dirty="0" smtClean="0"/>
              <a:t>(% of labour force 15-24) </a:t>
            </a:r>
          </a:p>
          <a:p>
            <a:pPr>
              <a:buFontTx/>
              <a:buNone/>
            </a:pPr>
            <a:r>
              <a:rPr lang="fr-BE" altLang="en-US" b="1" dirty="0" smtClean="0"/>
              <a:t>Long-term unemployment		 4.3		 5.4	</a:t>
            </a:r>
          </a:p>
          <a:p>
            <a:pPr>
              <a:buFontTx/>
              <a:buNone/>
            </a:pPr>
            <a:r>
              <a:rPr lang="fr-BE" altLang="en-US" sz="1400" dirty="0" smtClean="0"/>
              <a:t>(% of labour force)</a:t>
            </a:r>
          </a:p>
          <a:p>
            <a:pPr>
              <a:buFontTx/>
              <a:buNone/>
            </a:pPr>
            <a:endParaRPr lang="fr-BE" altLang="en-US" b="1" dirty="0" smtClean="0"/>
          </a:p>
          <a:p>
            <a:pPr>
              <a:buFontTx/>
              <a:buNone/>
            </a:pPr>
            <a:endParaRPr lang="fr-BE" altLang="en-US" b="1" dirty="0"/>
          </a:p>
          <a:p>
            <a:pPr>
              <a:buFontTx/>
              <a:buNone/>
            </a:pPr>
            <a:endParaRPr lang="en-GB" altLang="en-US" b="1" dirty="0" smtClean="0"/>
          </a:p>
        </p:txBody>
      </p:sp>
    </p:spTree>
    <p:extLst>
      <p:ext uri="{BB962C8B-B14F-4D97-AF65-F5344CB8AC3E}">
        <p14:creationId xmlns:p14="http://schemas.microsoft.com/office/powerpoint/2010/main" val="319785133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E36FF169-A4F1-4486-8677-A530F35406AA}" type="slidenum">
              <a:rPr lang="en-GB" altLang="en-US" sz="1200" i="0" smtClean="0">
                <a:solidFill>
                  <a:srgbClr val="2D5EC1"/>
                </a:solidFill>
                <a:latin typeface="PF Square Sans Pro" pitchFamily="2" charset="0"/>
              </a:rPr>
              <a:pPr eaLnBrk="1" hangingPunct="1">
                <a:spcBef>
                  <a:spcPct val="0"/>
                </a:spcBef>
                <a:buClrTx/>
                <a:buFontTx/>
                <a:buNone/>
              </a:pPr>
              <a:t>4</a:t>
            </a:fld>
            <a:endParaRPr lang="en-GB" altLang="en-US" sz="1200" i="0" dirty="0" smtClean="0">
              <a:solidFill>
                <a:srgbClr val="2D5EC1"/>
              </a:solidFill>
              <a:latin typeface="PF Square Sans Pro" pitchFamily="2" charset="0"/>
            </a:endParaRPr>
          </a:p>
        </p:txBody>
      </p:sp>
      <p:sp>
        <p:nvSpPr>
          <p:cNvPr id="5" name="Rectangle 2"/>
          <p:cNvSpPr txBox="1">
            <a:spLocks noChangeArrowheads="1"/>
          </p:cNvSpPr>
          <p:nvPr/>
        </p:nvSpPr>
        <p:spPr>
          <a:xfrm>
            <a:off x="107950" y="1341438"/>
            <a:ext cx="8713788" cy="57467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r>
              <a:rPr lang="en-GB" altLang="en-US" sz="2800" kern="0" dirty="0" smtClean="0"/>
              <a:t>EU key policy messages </a:t>
            </a:r>
            <a:r>
              <a:rPr lang="en-GB" altLang="en-US" sz="2800" b="0" kern="0" dirty="0" smtClean="0"/>
              <a:t>(I)</a:t>
            </a:r>
          </a:p>
        </p:txBody>
      </p:sp>
      <p:sp>
        <p:nvSpPr>
          <p:cNvPr id="33796" name="Rectangle 3"/>
          <p:cNvSpPr txBox="1">
            <a:spLocks noChangeArrowheads="1"/>
          </p:cNvSpPr>
          <p:nvPr/>
        </p:nvSpPr>
        <p:spPr bwMode="auto">
          <a:xfrm>
            <a:off x="107950" y="1916113"/>
            <a:ext cx="89281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ts val="1800"/>
              </a:spcBef>
              <a:spcAft>
                <a:spcPct val="0"/>
              </a:spcAft>
              <a:buClrTx/>
              <a:buSzPct val="89000"/>
            </a:pPr>
            <a:r>
              <a:rPr lang="en-GB" altLang="en-US" b="1" dirty="0" smtClean="0"/>
              <a:t>Promoting job creation remains a priority</a:t>
            </a:r>
          </a:p>
          <a:p>
            <a:pPr lvl="1" eaLnBrk="1" fontAlgn="base" hangingPunct="1">
              <a:spcBef>
                <a:spcPts val="1800"/>
              </a:spcBef>
              <a:spcAft>
                <a:spcPct val="0"/>
              </a:spcAft>
              <a:buClrTx/>
              <a:buSzPct val="89000"/>
              <a:buFont typeface="Wingdings" pitchFamily="2" charset="2"/>
              <a:buChar char="§"/>
            </a:pPr>
            <a:r>
              <a:rPr lang="en-GB" altLang="en-US" b="0" i="1" dirty="0" smtClean="0"/>
              <a:t>Three million more jobs last year</a:t>
            </a:r>
          </a:p>
          <a:p>
            <a:pPr lvl="1" eaLnBrk="1" fontAlgn="base" hangingPunct="1">
              <a:spcBef>
                <a:spcPts val="1800"/>
              </a:spcBef>
              <a:spcAft>
                <a:spcPct val="0"/>
              </a:spcAft>
              <a:buClrTx/>
              <a:buSzPct val="89000"/>
              <a:buFont typeface="Wingdings" pitchFamily="2" charset="2"/>
              <a:buChar char="§"/>
            </a:pPr>
            <a:r>
              <a:rPr lang="en-GB" altLang="en-US" b="0" i="1" dirty="0" smtClean="0"/>
              <a:t>Increase </a:t>
            </a:r>
            <a:r>
              <a:rPr lang="en-GB" altLang="en-US" b="0" i="1" dirty="0"/>
              <a:t>in open-ended contracts, but challenges from new forms of work</a:t>
            </a:r>
            <a:endParaRPr lang="en-GB" altLang="en-US" b="0" i="1" dirty="0" smtClean="0"/>
          </a:p>
          <a:p>
            <a:pPr lvl="1" eaLnBrk="1" fontAlgn="base" hangingPunct="1">
              <a:spcBef>
                <a:spcPts val="1800"/>
              </a:spcBef>
              <a:spcAft>
                <a:spcPct val="0"/>
              </a:spcAft>
              <a:buClrTx/>
              <a:buSzPct val="89000"/>
              <a:buFont typeface="Wingdings" pitchFamily="2" charset="2"/>
              <a:buChar char="§"/>
            </a:pPr>
            <a:r>
              <a:rPr lang="en-GB" altLang="en-US" b="0" i="1" dirty="0"/>
              <a:t>Productivity slowdown, job creation mainly in services sector</a:t>
            </a:r>
          </a:p>
          <a:p>
            <a:pPr lvl="1" eaLnBrk="1" fontAlgn="base" hangingPunct="1">
              <a:spcBef>
                <a:spcPts val="1800"/>
              </a:spcBef>
              <a:spcAft>
                <a:spcPct val="0"/>
              </a:spcAft>
              <a:buClrTx/>
              <a:buSzPct val="89000"/>
              <a:buFont typeface="Wingdings" pitchFamily="2" charset="2"/>
              <a:buChar char="§"/>
            </a:pPr>
            <a:r>
              <a:rPr lang="en-GB" altLang="en-US" b="0" i="1" dirty="0" smtClean="0"/>
              <a:t>Long term unemployment is still very high at 4.3%</a:t>
            </a:r>
          </a:p>
          <a:p>
            <a:pPr eaLnBrk="1" fontAlgn="base" hangingPunct="1">
              <a:spcBef>
                <a:spcPts val="1800"/>
              </a:spcBef>
              <a:spcAft>
                <a:spcPct val="0"/>
              </a:spcAft>
              <a:buClrTx/>
              <a:buSzPct val="89000"/>
            </a:pPr>
            <a:r>
              <a:rPr lang="en-GB" altLang="en-US" b="1" dirty="0" smtClean="0"/>
              <a:t>Social protection systems must be modernised</a:t>
            </a:r>
          </a:p>
          <a:p>
            <a:pPr lvl="1" eaLnBrk="1" fontAlgn="base" hangingPunct="1">
              <a:spcBef>
                <a:spcPts val="1800"/>
              </a:spcBef>
              <a:spcAft>
                <a:spcPct val="0"/>
              </a:spcAft>
              <a:buClrTx/>
              <a:buFont typeface="Wingdings" pitchFamily="2" charset="2"/>
              <a:buChar char="§"/>
            </a:pPr>
            <a:r>
              <a:rPr lang="en-GB" altLang="en-US" b="0" i="1" dirty="0" smtClean="0"/>
              <a:t>Better protection against poverty, become more individualised and integrated </a:t>
            </a:r>
          </a:p>
          <a:p>
            <a:pPr lvl="1" eaLnBrk="1" fontAlgn="base" hangingPunct="1">
              <a:spcBef>
                <a:spcPts val="1800"/>
              </a:spcBef>
              <a:spcAft>
                <a:spcPct val="0"/>
              </a:spcAft>
              <a:buClrTx/>
              <a:buFont typeface="Wingdings" pitchFamily="2" charset="2"/>
              <a:buChar char="§"/>
            </a:pPr>
            <a:r>
              <a:rPr lang="en-GB" altLang="en-US" b="0" i="1" dirty="0" smtClean="0"/>
              <a:t>…while sustaining labour market and life-course transitions</a:t>
            </a:r>
          </a:p>
        </p:txBody>
      </p:sp>
    </p:spTree>
    <p:extLst>
      <p:ext uri="{BB962C8B-B14F-4D97-AF65-F5344CB8AC3E}">
        <p14:creationId xmlns:p14="http://schemas.microsoft.com/office/powerpoint/2010/main" val="42864164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576CC656-5F43-4B76-BE9C-6D1F62FE92EC}" type="slidenum">
              <a:rPr lang="en-GB" altLang="en-US" sz="1200" i="0" smtClean="0">
                <a:solidFill>
                  <a:srgbClr val="2D5EC1"/>
                </a:solidFill>
                <a:latin typeface="PF Square Sans Pro" pitchFamily="2" charset="0"/>
              </a:rPr>
              <a:pPr eaLnBrk="1" hangingPunct="1">
                <a:spcBef>
                  <a:spcPct val="0"/>
                </a:spcBef>
                <a:buClrTx/>
                <a:buFontTx/>
                <a:buNone/>
              </a:pPr>
              <a:t>5</a:t>
            </a:fld>
            <a:endParaRPr lang="en-GB" altLang="en-US" sz="1200" i="0" dirty="0" smtClean="0">
              <a:solidFill>
                <a:srgbClr val="2D5EC1"/>
              </a:solidFill>
              <a:latin typeface="PF Square Sans Pro" pitchFamily="2" charset="0"/>
            </a:endParaRPr>
          </a:p>
        </p:txBody>
      </p:sp>
      <p:sp>
        <p:nvSpPr>
          <p:cNvPr id="5" name="Rectangle 2"/>
          <p:cNvSpPr txBox="1">
            <a:spLocks noChangeArrowheads="1"/>
          </p:cNvSpPr>
          <p:nvPr/>
        </p:nvSpPr>
        <p:spPr>
          <a:xfrm>
            <a:off x="107950" y="1341438"/>
            <a:ext cx="8713788" cy="57467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r>
              <a:rPr lang="en-GB" altLang="en-US" sz="2800" kern="0" dirty="0" smtClean="0"/>
              <a:t>EU key policy messages </a:t>
            </a:r>
            <a:r>
              <a:rPr lang="en-GB" altLang="en-US" sz="2800" b="0" kern="0" dirty="0" smtClean="0"/>
              <a:t>(II)</a:t>
            </a:r>
          </a:p>
        </p:txBody>
      </p:sp>
      <p:sp>
        <p:nvSpPr>
          <p:cNvPr id="34820" name="Rectangle 3"/>
          <p:cNvSpPr txBox="1">
            <a:spLocks noChangeArrowheads="1"/>
          </p:cNvSpPr>
          <p:nvPr/>
        </p:nvSpPr>
        <p:spPr bwMode="auto">
          <a:xfrm>
            <a:off x="107950" y="1916113"/>
            <a:ext cx="892810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ts val="1800"/>
              </a:spcBef>
              <a:spcAft>
                <a:spcPct val="0"/>
              </a:spcAft>
              <a:buClrTx/>
              <a:buSzPct val="89000"/>
            </a:pPr>
            <a:r>
              <a:rPr lang="en-GB" altLang="en-US" b="1" dirty="0" smtClean="0"/>
              <a:t>Investing in labour supply, in skills and in competences remains essential </a:t>
            </a:r>
          </a:p>
          <a:p>
            <a:pPr lvl="1" eaLnBrk="1" fontAlgn="base" hangingPunct="1">
              <a:spcBef>
                <a:spcPts val="600"/>
              </a:spcBef>
              <a:spcAft>
                <a:spcPct val="0"/>
              </a:spcAft>
              <a:buClrTx/>
              <a:buFont typeface="Wingdings" pitchFamily="2" charset="2"/>
              <a:buChar char="§"/>
            </a:pPr>
            <a:r>
              <a:rPr lang="en-GB" altLang="en-US" b="0" i="1" dirty="0" smtClean="0"/>
              <a:t>Youth Guarantee starting to drive reductions in youth NEET rates …</a:t>
            </a:r>
          </a:p>
          <a:p>
            <a:pPr lvl="1" eaLnBrk="1" fontAlgn="base" hangingPunct="1">
              <a:spcBef>
                <a:spcPts val="600"/>
              </a:spcBef>
              <a:spcAft>
                <a:spcPct val="0"/>
              </a:spcAft>
              <a:buClrTx/>
              <a:buFont typeface="Wingdings" pitchFamily="2" charset="2"/>
              <a:buChar char="§"/>
            </a:pPr>
            <a:r>
              <a:rPr lang="en-GB" altLang="en-US" b="0" i="1" dirty="0" smtClean="0"/>
              <a:t>Participation in training is increasing, but over-qualification is a challenge.</a:t>
            </a:r>
          </a:p>
          <a:p>
            <a:pPr eaLnBrk="1" fontAlgn="base" hangingPunct="1">
              <a:spcBef>
                <a:spcPts val="600"/>
              </a:spcBef>
              <a:spcAft>
                <a:spcPct val="0"/>
              </a:spcAft>
              <a:buClrTx/>
            </a:pPr>
            <a:r>
              <a:rPr lang="en-GB" altLang="en-US" b="1" dirty="0" smtClean="0"/>
              <a:t>Reforms supporting dynamic and inclusive labour markets</a:t>
            </a:r>
          </a:p>
          <a:p>
            <a:pPr eaLnBrk="1" fontAlgn="base" hangingPunct="1">
              <a:spcBef>
                <a:spcPts val="600"/>
              </a:spcBef>
              <a:spcAft>
                <a:spcPct val="0"/>
              </a:spcAft>
              <a:buClrTx/>
            </a:pPr>
            <a:r>
              <a:rPr lang="en-GB" altLang="en-US" b="1" i="1" dirty="0" smtClean="0"/>
              <a:t>Support of social dialogue</a:t>
            </a:r>
            <a:endParaRPr lang="en-GB" altLang="en-US" b="0" i="1" dirty="0" smtClean="0"/>
          </a:p>
          <a:p>
            <a:pPr eaLnBrk="1" fontAlgn="base" hangingPunct="1">
              <a:spcBef>
                <a:spcPts val="1800"/>
              </a:spcBef>
              <a:spcAft>
                <a:spcPct val="0"/>
              </a:spcAft>
              <a:buClrTx/>
              <a:buSzPct val="89000"/>
            </a:pPr>
            <a:r>
              <a:rPr lang="en-GB" altLang="en-US" b="1" dirty="0" smtClean="0"/>
              <a:t>Inflow of refugees: a labour market challenge  </a:t>
            </a:r>
          </a:p>
        </p:txBody>
      </p:sp>
    </p:spTree>
    <p:extLst>
      <p:ext uri="{BB962C8B-B14F-4D97-AF65-F5344CB8AC3E}">
        <p14:creationId xmlns:p14="http://schemas.microsoft.com/office/powerpoint/2010/main" val="18575318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576CC656-5F43-4B76-BE9C-6D1F62FE92EC}" type="slidenum">
              <a:rPr lang="en-GB" altLang="en-US" sz="1200" i="0" smtClean="0">
                <a:solidFill>
                  <a:srgbClr val="2D5EC1"/>
                </a:solidFill>
                <a:latin typeface="PF Square Sans Pro" pitchFamily="2" charset="0"/>
              </a:rPr>
              <a:pPr eaLnBrk="1" hangingPunct="1">
                <a:spcBef>
                  <a:spcPct val="0"/>
                </a:spcBef>
                <a:buClrTx/>
                <a:buFontTx/>
                <a:buNone/>
              </a:pPr>
              <a:t>6</a:t>
            </a:fld>
            <a:endParaRPr lang="en-GB" altLang="en-US" sz="1200" i="0" dirty="0" smtClean="0">
              <a:solidFill>
                <a:srgbClr val="2D5EC1"/>
              </a:solidFill>
              <a:latin typeface="PF Square Sans Pro" pitchFamily="2" charset="0"/>
            </a:endParaRPr>
          </a:p>
        </p:txBody>
      </p:sp>
      <p:sp>
        <p:nvSpPr>
          <p:cNvPr id="5" name="Rectangle 2"/>
          <p:cNvSpPr txBox="1">
            <a:spLocks noChangeArrowheads="1"/>
          </p:cNvSpPr>
          <p:nvPr/>
        </p:nvSpPr>
        <p:spPr>
          <a:xfrm>
            <a:off x="107950" y="1341438"/>
            <a:ext cx="8713788" cy="79216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endParaRPr lang="en-GB" altLang="en-US" sz="2800" b="0" kern="0" dirty="0" smtClean="0"/>
          </a:p>
        </p:txBody>
      </p:sp>
      <p:sp>
        <p:nvSpPr>
          <p:cNvPr id="34820" name="Rectangle 3"/>
          <p:cNvSpPr txBox="1">
            <a:spLocks noChangeArrowheads="1"/>
          </p:cNvSpPr>
          <p:nvPr/>
        </p:nvSpPr>
        <p:spPr bwMode="auto">
          <a:xfrm>
            <a:off x="107950" y="2535327"/>
            <a:ext cx="8928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0" indent="0" eaLnBrk="1" fontAlgn="base" hangingPunct="1">
              <a:spcBef>
                <a:spcPts val="0"/>
              </a:spcBef>
              <a:spcAft>
                <a:spcPct val="0"/>
              </a:spcAft>
              <a:buClr>
                <a:srgbClr val="0F5494"/>
              </a:buClr>
              <a:buNone/>
            </a:pPr>
            <a:r>
              <a:rPr lang="en-GB" sz="2000" b="1" i="0" kern="0" dirty="0" smtClean="0">
                <a:solidFill>
                  <a:srgbClr val="003399"/>
                </a:solidFill>
                <a:latin typeface="Verdana"/>
              </a:rPr>
              <a:t>General objectives: </a:t>
            </a:r>
            <a:r>
              <a:rPr lang="en-GB" sz="2000" i="0" kern="0" dirty="0" smtClean="0">
                <a:solidFill>
                  <a:srgbClr val="003399"/>
                </a:solidFill>
                <a:latin typeface="Verdana"/>
              </a:rPr>
              <a:t>Upward convergence of employment and social outcomes across the EU, increase resilience to economic shocks in euro area</a:t>
            </a:r>
          </a:p>
          <a:p>
            <a:pPr marL="0" lvl="0" indent="0" eaLnBrk="1" fontAlgn="base" hangingPunct="1">
              <a:spcBef>
                <a:spcPts val="0"/>
              </a:spcBef>
              <a:spcAft>
                <a:spcPct val="0"/>
              </a:spcAft>
              <a:buClr>
                <a:srgbClr val="0F5494"/>
              </a:buClr>
              <a:buNone/>
            </a:pPr>
            <a:endParaRPr lang="en-GB" sz="2000" b="1" i="0" kern="0" dirty="0">
              <a:solidFill>
                <a:srgbClr val="003399"/>
              </a:solidFill>
              <a:latin typeface="Verdana"/>
            </a:endParaRPr>
          </a:p>
          <a:p>
            <a:pPr marL="0" lvl="0" indent="0" eaLnBrk="1" fontAlgn="base" hangingPunct="1">
              <a:spcBef>
                <a:spcPts val="0"/>
              </a:spcBef>
              <a:spcAft>
                <a:spcPct val="0"/>
              </a:spcAft>
              <a:buClr>
                <a:srgbClr val="0F5494"/>
              </a:buClr>
              <a:buNone/>
            </a:pPr>
            <a:r>
              <a:rPr lang="en-GB" sz="2000" b="1" i="0" kern="0" dirty="0" smtClean="0">
                <a:solidFill>
                  <a:srgbClr val="003399"/>
                </a:solidFill>
                <a:latin typeface="Verdana"/>
              </a:rPr>
              <a:t>Consultation focus on:</a:t>
            </a:r>
          </a:p>
          <a:p>
            <a:pPr marL="0" lvl="0" indent="0" eaLnBrk="1" fontAlgn="base" hangingPunct="1">
              <a:spcBef>
                <a:spcPts val="0"/>
              </a:spcBef>
              <a:spcAft>
                <a:spcPct val="0"/>
              </a:spcAft>
              <a:buClr>
                <a:srgbClr val="0F5494"/>
              </a:buClr>
              <a:buNone/>
            </a:pPr>
            <a:endParaRPr lang="en-GB" sz="2000" b="1" i="0" kern="0" dirty="0" smtClean="0">
              <a:solidFill>
                <a:srgbClr val="003399"/>
              </a:solidFill>
              <a:latin typeface="Verdana"/>
            </a:endParaRPr>
          </a:p>
          <a:p>
            <a:pPr eaLnBrk="1" fontAlgn="base" hangingPunct="1">
              <a:spcBef>
                <a:spcPts val="0"/>
              </a:spcBef>
              <a:spcAft>
                <a:spcPct val="0"/>
              </a:spcAft>
              <a:buClr>
                <a:srgbClr val="0F5494"/>
              </a:buClr>
            </a:pPr>
            <a:r>
              <a:rPr lang="en-GB" sz="2000" b="1" i="0" kern="0" dirty="0" smtClean="0">
                <a:solidFill>
                  <a:srgbClr val="003399"/>
                </a:solidFill>
                <a:latin typeface="Verdana"/>
              </a:rPr>
              <a:t>Equal opportunities and access to the labour market</a:t>
            </a:r>
          </a:p>
          <a:p>
            <a:pPr marL="0" indent="0" eaLnBrk="1" fontAlgn="base" hangingPunct="1">
              <a:spcBef>
                <a:spcPts val="0"/>
              </a:spcBef>
              <a:spcAft>
                <a:spcPct val="0"/>
              </a:spcAft>
              <a:buClr>
                <a:srgbClr val="0F5494"/>
              </a:buClr>
              <a:buNone/>
            </a:pPr>
            <a:endParaRPr lang="en-GB" sz="2000" b="1" i="0" kern="0" dirty="0" smtClean="0">
              <a:solidFill>
                <a:srgbClr val="003399"/>
              </a:solidFill>
              <a:latin typeface="Verdana"/>
            </a:endParaRPr>
          </a:p>
          <a:p>
            <a:pPr eaLnBrk="1" fontAlgn="base" hangingPunct="1">
              <a:spcBef>
                <a:spcPts val="0"/>
              </a:spcBef>
              <a:spcAft>
                <a:spcPct val="0"/>
              </a:spcAft>
              <a:buClr>
                <a:srgbClr val="0F5494"/>
              </a:buClr>
            </a:pPr>
            <a:r>
              <a:rPr lang="en-GB" sz="2000" b="1" i="0" kern="0" dirty="0" smtClean="0">
                <a:solidFill>
                  <a:srgbClr val="003399"/>
                </a:solidFill>
                <a:latin typeface="Verdana"/>
              </a:rPr>
              <a:t>Working conditions</a:t>
            </a:r>
          </a:p>
          <a:p>
            <a:pPr marL="0" indent="0" eaLnBrk="1" fontAlgn="base" hangingPunct="1">
              <a:spcBef>
                <a:spcPts val="0"/>
              </a:spcBef>
              <a:spcAft>
                <a:spcPct val="0"/>
              </a:spcAft>
              <a:buClr>
                <a:srgbClr val="0F5494"/>
              </a:buClr>
              <a:buNone/>
            </a:pPr>
            <a:endParaRPr lang="en-GB" sz="2000" b="1" i="0" kern="0" dirty="0" smtClean="0">
              <a:solidFill>
                <a:srgbClr val="003399"/>
              </a:solidFill>
              <a:latin typeface="Verdana"/>
            </a:endParaRPr>
          </a:p>
          <a:p>
            <a:pPr eaLnBrk="1" fontAlgn="base" hangingPunct="1">
              <a:spcBef>
                <a:spcPts val="0"/>
              </a:spcBef>
              <a:spcAft>
                <a:spcPct val="0"/>
              </a:spcAft>
              <a:buClr>
                <a:srgbClr val="0F5494"/>
              </a:buClr>
            </a:pPr>
            <a:r>
              <a:rPr lang="en-GB" sz="2000" b="1" i="0" kern="0" dirty="0" smtClean="0">
                <a:solidFill>
                  <a:srgbClr val="003399"/>
                </a:solidFill>
                <a:latin typeface="Verdana"/>
              </a:rPr>
              <a:t>Social protection</a:t>
            </a:r>
          </a:p>
        </p:txBody>
      </p:sp>
      <p:sp>
        <p:nvSpPr>
          <p:cNvPr id="2" name="Rectangle 1"/>
          <p:cNvSpPr/>
          <p:nvPr/>
        </p:nvSpPr>
        <p:spPr>
          <a:xfrm>
            <a:off x="107950" y="1562170"/>
            <a:ext cx="9036050"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800" b="1" i="0" u="none" strike="noStrike" kern="0" cap="none" spc="0" normalizeH="0" baseline="0" noProof="0" dirty="0" smtClean="0">
                <a:ln>
                  <a:noFill/>
                </a:ln>
                <a:solidFill>
                  <a:srgbClr val="003399"/>
                </a:solidFill>
                <a:effectLst/>
                <a:uLnTx/>
                <a:uFillTx/>
                <a:ea typeface="Arial Unicode MS" panose="020B0604020202020204" pitchFamily="34" charset="-128"/>
                <a:cs typeface="Arial Unicode MS" panose="020B0604020202020204" pitchFamily="34" charset="-128"/>
              </a:rPr>
              <a:t>Recent EU policy initiatives</a:t>
            </a:r>
            <a:br>
              <a:rPr kumimoji="0" lang="en-GB" altLang="en-US" sz="2800" b="1" i="0" u="none" strike="noStrike" kern="0" cap="none" spc="0" normalizeH="0" baseline="0" noProof="0" dirty="0" smtClean="0">
                <a:ln>
                  <a:noFill/>
                </a:ln>
                <a:solidFill>
                  <a:srgbClr val="003399"/>
                </a:solidFill>
                <a:effectLst/>
                <a:uLnTx/>
                <a:uFillTx/>
                <a:ea typeface="Arial Unicode MS" panose="020B0604020202020204" pitchFamily="34" charset="-128"/>
                <a:cs typeface="Arial Unicode MS" panose="020B0604020202020204" pitchFamily="34" charset="-128"/>
              </a:rPr>
            </a:br>
            <a:r>
              <a:rPr kumimoji="0" lang="en-GB" altLang="en-US" sz="2800" b="1" i="0" u="none" strike="noStrike" kern="0" cap="none" spc="0" normalizeH="0" baseline="0" noProof="0" dirty="0" smtClean="0">
                <a:ln>
                  <a:noFill/>
                </a:ln>
                <a:solidFill>
                  <a:srgbClr val="FF0000"/>
                </a:solidFill>
                <a:effectLst/>
                <a:uLnTx/>
                <a:uFillTx/>
                <a:ea typeface="Arial Unicode MS" panose="020B0604020202020204" pitchFamily="34" charset="-128"/>
                <a:cs typeface="Arial Unicode MS" panose="020B0604020202020204" pitchFamily="34" charset="-128"/>
              </a:rPr>
              <a:t>  - European Pillar of Social Rights-</a:t>
            </a:r>
            <a:endParaRPr kumimoji="0" lang="en-GB" sz="2800"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3991425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576CC656-5F43-4B76-BE9C-6D1F62FE92EC}" type="slidenum">
              <a:rPr lang="en-GB" altLang="en-US" sz="1200" i="0" smtClean="0">
                <a:solidFill>
                  <a:srgbClr val="2D5EC1"/>
                </a:solidFill>
                <a:latin typeface="PF Square Sans Pro" pitchFamily="2" charset="0"/>
              </a:rPr>
              <a:pPr eaLnBrk="1" hangingPunct="1">
                <a:spcBef>
                  <a:spcPct val="0"/>
                </a:spcBef>
                <a:buClrTx/>
                <a:buFontTx/>
                <a:buNone/>
              </a:pPr>
              <a:t>7</a:t>
            </a:fld>
            <a:endParaRPr lang="en-GB" altLang="en-US" sz="1200" i="0" dirty="0" smtClean="0">
              <a:solidFill>
                <a:srgbClr val="2D5EC1"/>
              </a:solidFill>
              <a:latin typeface="PF Square Sans Pro" pitchFamily="2" charset="0"/>
            </a:endParaRPr>
          </a:p>
        </p:txBody>
      </p:sp>
      <p:sp>
        <p:nvSpPr>
          <p:cNvPr id="5" name="Rectangle 2"/>
          <p:cNvSpPr txBox="1">
            <a:spLocks noChangeArrowheads="1"/>
          </p:cNvSpPr>
          <p:nvPr/>
        </p:nvSpPr>
        <p:spPr>
          <a:xfrm>
            <a:off x="107950" y="1341438"/>
            <a:ext cx="8713788" cy="79216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endParaRPr lang="en-GB" altLang="en-US" sz="2800" b="0" kern="0" dirty="0" smtClean="0"/>
          </a:p>
        </p:txBody>
      </p:sp>
      <p:sp>
        <p:nvSpPr>
          <p:cNvPr id="34820" name="Rectangle 3"/>
          <p:cNvSpPr txBox="1">
            <a:spLocks noChangeArrowheads="1"/>
          </p:cNvSpPr>
          <p:nvPr/>
        </p:nvSpPr>
        <p:spPr bwMode="auto">
          <a:xfrm>
            <a:off x="107950" y="2535327"/>
            <a:ext cx="8928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0" indent="0" eaLnBrk="1" fontAlgn="base" hangingPunct="1">
              <a:spcBef>
                <a:spcPts val="0"/>
              </a:spcBef>
              <a:spcAft>
                <a:spcPct val="0"/>
              </a:spcAft>
              <a:buClr>
                <a:srgbClr val="0F5494"/>
              </a:buClr>
              <a:buNone/>
            </a:pPr>
            <a:r>
              <a:rPr lang="en-GB" sz="2000" b="1" i="0" kern="0" dirty="0" smtClean="0">
                <a:solidFill>
                  <a:srgbClr val="003399"/>
                </a:solidFill>
                <a:latin typeface="Verdana"/>
              </a:rPr>
              <a:t>General </a:t>
            </a:r>
            <a:r>
              <a:rPr lang="en-GB" sz="2000" b="1" i="0" kern="0" dirty="0">
                <a:solidFill>
                  <a:srgbClr val="003399"/>
                </a:solidFill>
                <a:latin typeface="Verdana"/>
              </a:rPr>
              <a:t>objective</a:t>
            </a:r>
            <a:r>
              <a:rPr lang="en-GB" sz="2000" b="1" i="0" kern="0" dirty="0" smtClean="0">
                <a:solidFill>
                  <a:srgbClr val="003399"/>
                </a:solidFill>
                <a:latin typeface="Verdana"/>
              </a:rPr>
              <a:t>:</a:t>
            </a:r>
          </a:p>
          <a:p>
            <a:pPr marL="0" lvl="0" indent="0" eaLnBrk="1" fontAlgn="base" hangingPunct="1">
              <a:spcBef>
                <a:spcPts val="0"/>
              </a:spcBef>
              <a:spcAft>
                <a:spcPct val="0"/>
              </a:spcAft>
              <a:buClr>
                <a:srgbClr val="0F5494"/>
              </a:buClr>
              <a:buNone/>
            </a:pPr>
            <a:r>
              <a:rPr lang="fr-BE" sz="2000" i="0" kern="0" dirty="0" smtClean="0">
                <a:solidFill>
                  <a:srgbClr val="003399"/>
                </a:solidFill>
                <a:latin typeface="Verdana"/>
              </a:rPr>
              <a:t>An EU </a:t>
            </a:r>
            <a:r>
              <a:rPr lang="fr-BE" sz="2000" b="1" i="0" kern="0" dirty="0" smtClean="0">
                <a:solidFill>
                  <a:srgbClr val="003399"/>
                </a:solidFill>
                <a:latin typeface="Verdana"/>
              </a:rPr>
              <a:t>Youth Guarantee   </a:t>
            </a:r>
            <a:endParaRPr lang="en-GB" sz="2000" b="1" i="0" kern="0" dirty="0" smtClean="0">
              <a:solidFill>
                <a:srgbClr val="003399"/>
              </a:solidFill>
              <a:latin typeface="Verdana"/>
            </a:endParaRPr>
          </a:p>
          <a:p>
            <a:pPr marL="0" lvl="0" indent="0" eaLnBrk="1" fontAlgn="base" hangingPunct="1">
              <a:spcBef>
                <a:spcPts val="0"/>
              </a:spcBef>
              <a:spcAft>
                <a:spcPct val="0"/>
              </a:spcAft>
              <a:buClr>
                <a:srgbClr val="0F5494"/>
              </a:buClr>
              <a:buNone/>
            </a:pPr>
            <a:endParaRPr lang="en-GB" sz="2000" b="1" i="0" kern="0" dirty="0">
              <a:solidFill>
                <a:srgbClr val="003399"/>
              </a:solidFill>
              <a:latin typeface="Verdana"/>
            </a:endParaRPr>
          </a:p>
          <a:p>
            <a:pPr marL="285750" lvl="0" indent="-285750" eaLnBrk="1" fontAlgn="base" hangingPunct="1">
              <a:lnSpc>
                <a:spcPct val="55000"/>
              </a:lnSpc>
              <a:spcBef>
                <a:spcPct val="0"/>
              </a:spcBef>
              <a:spcAft>
                <a:spcPct val="0"/>
              </a:spcAft>
              <a:buClrTx/>
              <a:buFont typeface="Wingdings" pitchFamily="2" charset="2"/>
              <a:buChar char="Ø"/>
              <a:defRPr/>
            </a:pPr>
            <a:r>
              <a:rPr lang="en-GB" sz="2000" i="0" dirty="0" smtClean="0">
                <a:solidFill>
                  <a:srgbClr val="003399"/>
                </a:solidFill>
              </a:rPr>
              <a:t>Member </a:t>
            </a:r>
            <a:r>
              <a:rPr lang="en-GB" sz="2000" i="0" dirty="0">
                <a:solidFill>
                  <a:srgbClr val="003399"/>
                </a:solidFill>
              </a:rPr>
              <a:t>States should:</a:t>
            </a:r>
          </a:p>
          <a:p>
            <a:pPr marL="0" lvl="0" indent="0" eaLnBrk="1" fontAlgn="base" hangingPunct="1">
              <a:lnSpc>
                <a:spcPct val="55000"/>
              </a:lnSpc>
              <a:spcBef>
                <a:spcPct val="0"/>
              </a:spcBef>
              <a:spcAft>
                <a:spcPct val="0"/>
              </a:spcAft>
              <a:buClrTx/>
              <a:buNone/>
              <a:defRPr/>
            </a:pPr>
            <a:endParaRPr lang="en-GB" sz="2000" i="0" dirty="0">
              <a:solidFill>
                <a:srgbClr val="003399"/>
              </a:solidFill>
            </a:endParaRPr>
          </a:p>
          <a:p>
            <a:pPr lvl="1" eaLnBrk="1" fontAlgn="base" hangingPunct="1">
              <a:spcBef>
                <a:spcPct val="0"/>
              </a:spcBef>
              <a:spcAft>
                <a:spcPct val="0"/>
              </a:spcAft>
              <a:buClrTx/>
              <a:buFont typeface="Wingdings" pitchFamily="2" charset="2"/>
              <a:buChar char="ü"/>
              <a:defRPr/>
            </a:pPr>
            <a:r>
              <a:rPr lang="en-GB" b="0" dirty="0">
                <a:solidFill>
                  <a:srgbClr val="003399"/>
                </a:solidFill>
              </a:rPr>
              <a:t>ensure that all young people </a:t>
            </a:r>
            <a:r>
              <a:rPr lang="en-GB" dirty="0">
                <a:solidFill>
                  <a:srgbClr val="003399"/>
                </a:solidFill>
              </a:rPr>
              <a:t>under 25</a:t>
            </a:r>
          </a:p>
          <a:p>
            <a:pPr marL="457200" lvl="1" indent="0" eaLnBrk="1" fontAlgn="base" hangingPunct="1">
              <a:spcBef>
                <a:spcPct val="0"/>
              </a:spcBef>
              <a:spcAft>
                <a:spcPct val="0"/>
              </a:spcAft>
              <a:buClrTx/>
              <a:buNone/>
              <a:defRPr/>
            </a:pPr>
            <a:r>
              <a:rPr lang="en-GB" b="0" dirty="0">
                <a:solidFill>
                  <a:srgbClr val="003399"/>
                </a:solidFill>
              </a:rPr>
              <a:t> </a:t>
            </a:r>
          </a:p>
          <a:p>
            <a:pPr lvl="1" eaLnBrk="1" fontAlgn="base" hangingPunct="1">
              <a:spcBef>
                <a:spcPct val="0"/>
              </a:spcBef>
              <a:spcAft>
                <a:spcPct val="0"/>
              </a:spcAft>
              <a:buClrTx/>
              <a:buFont typeface="Wingdings" pitchFamily="2" charset="2"/>
              <a:buChar char="ü"/>
              <a:defRPr/>
            </a:pPr>
            <a:r>
              <a:rPr lang="en-GB" b="0" dirty="0">
                <a:solidFill>
                  <a:srgbClr val="003399"/>
                </a:solidFill>
              </a:rPr>
              <a:t>receive a </a:t>
            </a:r>
            <a:r>
              <a:rPr lang="en-GB" dirty="0">
                <a:solidFill>
                  <a:srgbClr val="003399"/>
                </a:solidFill>
              </a:rPr>
              <a:t>good-quality offer </a:t>
            </a:r>
            <a:r>
              <a:rPr lang="en-GB" b="0" dirty="0">
                <a:solidFill>
                  <a:srgbClr val="003399"/>
                </a:solidFill>
              </a:rPr>
              <a:t>of </a:t>
            </a:r>
          </a:p>
          <a:p>
            <a:pPr lvl="1" eaLnBrk="1" fontAlgn="base" hangingPunct="1">
              <a:spcBef>
                <a:spcPct val="0"/>
              </a:spcBef>
              <a:spcAft>
                <a:spcPct val="0"/>
              </a:spcAft>
              <a:buClrTx/>
              <a:buFont typeface="Wingdings" pitchFamily="2" charset="2"/>
              <a:buChar char="ü"/>
              <a:defRPr/>
            </a:pPr>
            <a:endParaRPr lang="en-GB" b="0" dirty="0">
              <a:solidFill>
                <a:srgbClr val="003399"/>
              </a:solidFill>
            </a:endParaRPr>
          </a:p>
          <a:p>
            <a:pPr lvl="1" eaLnBrk="1" fontAlgn="base" hangingPunct="1">
              <a:spcBef>
                <a:spcPct val="0"/>
              </a:spcBef>
              <a:spcAft>
                <a:spcPct val="0"/>
              </a:spcAft>
              <a:buClrTx/>
              <a:buFont typeface="Wingdings" pitchFamily="2" charset="2"/>
              <a:buChar char="ü"/>
              <a:defRPr/>
            </a:pPr>
            <a:r>
              <a:rPr lang="en-GB" dirty="0">
                <a:solidFill>
                  <a:srgbClr val="003399"/>
                </a:solidFill>
              </a:rPr>
              <a:t>employment</a:t>
            </a:r>
            <a:r>
              <a:rPr lang="en-GB" b="0" dirty="0">
                <a:solidFill>
                  <a:srgbClr val="003399"/>
                </a:solidFill>
              </a:rPr>
              <a:t>, </a:t>
            </a:r>
            <a:r>
              <a:rPr lang="en-GB" dirty="0">
                <a:solidFill>
                  <a:srgbClr val="003399"/>
                </a:solidFill>
              </a:rPr>
              <a:t>continued education</a:t>
            </a:r>
            <a:r>
              <a:rPr lang="en-GB" b="0" dirty="0">
                <a:solidFill>
                  <a:srgbClr val="003399"/>
                </a:solidFill>
              </a:rPr>
              <a:t>, an </a:t>
            </a:r>
            <a:r>
              <a:rPr lang="en-GB" dirty="0">
                <a:solidFill>
                  <a:srgbClr val="003399"/>
                </a:solidFill>
              </a:rPr>
              <a:t>apprenticeship</a:t>
            </a:r>
            <a:r>
              <a:rPr lang="en-GB" b="0" dirty="0">
                <a:solidFill>
                  <a:srgbClr val="003399"/>
                </a:solidFill>
              </a:rPr>
              <a:t> or a </a:t>
            </a:r>
            <a:r>
              <a:rPr lang="en-GB" dirty="0">
                <a:solidFill>
                  <a:srgbClr val="003399"/>
                </a:solidFill>
              </a:rPr>
              <a:t>traineeship</a:t>
            </a:r>
          </a:p>
          <a:p>
            <a:pPr lvl="1" eaLnBrk="1" fontAlgn="base" hangingPunct="1">
              <a:spcBef>
                <a:spcPct val="0"/>
              </a:spcBef>
              <a:spcAft>
                <a:spcPct val="0"/>
              </a:spcAft>
              <a:buClrTx/>
              <a:buFont typeface="Wingdings" pitchFamily="2" charset="2"/>
              <a:buChar char="ü"/>
              <a:defRPr/>
            </a:pPr>
            <a:endParaRPr lang="en-GB" b="0" dirty="0">
              <a:solidFill>
                <a:srgbClr val="003399"/>
              </a:solidFill>
            </a:endParaRPr>
          </a:p>
          <a:p>
            <a:pPr lvl="1" eaLnBrk="1" fontAlgn="base" hangingPunct="1">
              <a:spcBef>
                <a:spcPct val="0"/>
              </a:spcBef>
              <a:spcAft>
                <a:spcPct val="0"/>
              </a:spcAft>
              <a:buClrTx/>
              <a:buFont typeface="Wingdings" pitchFamily="2" charset="2"/>
              <a:buChar char="ü"/>
              <a:defRPr/>
            </a:pPr>
            <a:r>
              <a:rPr lang="en-GB" b="0" dirty="0">
                <a:solidFill>
                  <a:srgbClr val="003399"/>
                </a:solidFill>
              </a:rPr>
              <a:t>within </a:t>
            </a:r>
            <a:r>
              <a:rPr lang="en-GB" dirty="0">
                <a:solidFill>
                  <a:srgbClr val="003399"/>
                </a:solidFill>
              </a:rPr>
              <a:t>four months </a:t>
            </a:r>
            <a:r>
              <a:rPr lang="en-GB" b="0" dirty="0">
                <a:solidFill>
                  <a:srgbClr val="003399"/>
                </a:solidFill>
              </a:rPr>
              <a:t>of becoming unemployed or leaving formal education. </a:t>
            </a:r>
          </a:p>
        </p:txBody>
      </p:sp>
      <p:sp>
        <p:nvSpPr>
          <p:cNvPr id="2" name="Rectangle 1"/>
          <p:cNvSpPr/>
          <p:nvPr/>
        </p:nvSpPr>
        <p:spPr>
          <a:xfrm>
            <a:off x="107950" y="1562170"/>
            <a:ext cx="9036050"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800" b="1" i="0" u="none" strike="noStrike" kern="0" cap="none" spc="0" normalizeH="0" baseline="0" noProof="0" dirty="0" smtClean="0">
                <a:ln>
                  <a:noFill/>
                </a:ln>
                <a:solidFill>
                  <a:srgbClr val="003399"/>
                </a:solidFill>
                <a:effectLst/>
                <a:uLnTx/>
                <a:uFillTx/>
                <a:ea typeface="Arial Unicode MS" panose="020B0604020202020204" pitchFamily="34" charset="-128"/>
                <a:cs typeface="Arial Unicode MS" panose="020B0604020202020204" pitchFamily="34" charset="-128"/>
              </a:rPr>
              <a:t>Recent EU policy initiatives</a:t>
            </a:r>
            <a:br>
              <a:rPr kumimoji="0" lang="en-GB" altLang="en-US" sz="2800" b="1" i="0" u="none" strike="noStrike" kern="0" cap="none" spc="0" normalizeH="0" baseline="0" noProof="0" dirty="0" smtClean="0">
                <a:ln>
                  <a:noFill/>
                </a:ln>
                <a:solidFill>
                  <a:srgbClr val="003399"/>
                </a:solidFill>
                <a:effectLst/>
                <a:uLnTx/>
                <a:uFillTx/>
                <a:ea typeface="Arial Unicode MS" panose="020B0604020202020204" pitchFamily="34" charset="-128"/>
                <a:cs typeface="Arial Unicode MS" panose="020B0604020202020204" pitchFamily="34" charset="-128"/>
              </a:rPr>
            </a:br>
            <a:r>
              <a:rPr kumimoji="0" lang="en-GB" altLang="en-US" sz="2800" b="1" i="0" u="none" strike="noStrike" kern="0" cap="none" spc="0" normalizeH="0" baseline="0" noProof="0" dirty="0" smtClean="0">
                <a:ln>
                  <a:noFill/>
                </a:ln>
                <a:solidFill>
                  <a:srgbClr val="FF0000"/>
                </a:solidFill>
                <a:effectLst/>
                <a:uLnTx/>
                <a:uFillTx/>
                <a:ea typeface="Arial Unicode MS" panose="020B0604020202020204" pitchFamily="34" charset="-128"/>
                <a:cs typeface="Arial Unicode MS" panose="020B0604020202020204" pitchFamily="34" charset="-128"/>
              </a:rPr>
              <a:t>  - Youth unemployment -</a:t>
            </a:r>
            <a:endParaRPr kumimoji="0" lang="en-GB" sz="2800"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28043535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2997" y="-1143000"/>
            <a:ext cx="6858001" cy="914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3664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7184" y="5562600"/>
            <a:ext cx="2219618" cy="338554"/>
          </a:xfrm>
          <a:prstGeom prst="rect">
            <a:avLst/>
          </a:prstGeom>
          <a:noFill/>
        </p:spPr>
        <p:txBody>
          <a:bodyPr wrap="square" rtlCol="0">
            <a:spAutoFit/>
          </a:bodyPr>
          <a:lstStyle/>
          <a:p>
            <a:pPr algn="ctr"/>
            <a:r>
              <a:rPr lang="fr-BE" sz="1600" dirty="0" smtClean="0">
                <a:solidFill>
                  <a:srgbClr val="0F5494"/>
                </a:solidFill>
              </a:rPr>
              <a:t>1. Registration</a:t>
            </a:r>
            <a:endParaRPr lang="en-GB" sz="1600" dirty="0" smtClean="0">
              <a:solidFill>
                <a:srgbClr val="0F5494"/>
              </a:solidFill>
            </a:endParaRPr>
          </a:p>
        </p:txBody>
      </p:sp>
      <p:sp>
        <p:nvSpPr>
          <p:cNvPr id="10" name="TextBox 9"/>
          <p:cNvSpPr txBox="1"/>
          <p:nvPr/>
        </p:nvSpPr>
        <p:spPr>
          <a:xfrm>
            <a:off x="3524495" y="5333227"/>
            <a:ext cx="1815631" cy="584775"/>
          </a:xfrm>
          <a:prstGeom prst="rect">
            <a:avLst/>
          </a:prstGeom>
          <a:noFill/>
        </p:spPr>
        <p:txBody>
          <a:bodyPr wrap="square" rtlCol="0">
            <a:spAutoFit/>
          </a:bodyPr>
          <a:lstStyle/>
          <a:p>
            <a:pPr algn="ctr"/>
            <a:r>
              <a:rPr lang="fr-BE" sz="1600" dirty="0" smtClean="0">
                <a:solidFill>
                  <a:srgbClr val="0F5494"/>
                </a:solidFill>
              </a:rPr>
              <a:t>2. Individual assessment</a:t>
            </a:r>
            <a:endParaRPr lang="en-GB" sz="1600" dirty="0" smtClean="0">
              <a:solidFill>
                <a:srgbClr val="0F5494"/>
              </a:solidFill>
            </a:endParaRPr>
          </a:p>
        </p:txBody>
      </p:sp>
      <p:sp>
        <p:nvSpPr>
          <p:cNvPr id="11" name="TextBox 10"/>
          <p:cNvSpPr txBox="1"/>
          <p:nvPr/>
        </p:nvSpPr>
        <p:spPr>
          <a:xfrm>
            <a:off x="5517629" y="5356099"/>
            <a:ext cx="3024336" cy="584775"/>
          </a:xfrm>
          <a:prstGeom prst="rect">
            <a:avLst/>
          </a:prstGeom>
          <a:noFill/>
        </p:spPr>
        <p:txBody>
          <a:bodyPr wrap="square" rtlCol="0">
            <a:spAutoFit/>
          </a:bodyPr>
          <a:lstStyle/>
          <a:p>
            <a:pPr algn="ctr"/>
            <a:r>
              <a:rPr lang="fr-BE" sz="1600" dirty="0" smtClean="0">
                <a:solidFill>
                  <a:srgbClr val="0F5494"/>
                </a:solidFill>
              </a:rPr>
              <a:t>3. Job Integration Agreement</a:t>
            </a:r>
            <a:endParaRPr lang="en-GB" sz="1600" dirty="0" smtClean="0">
              <a:solidFill>
                <a:srgbClr val="0F5494"/>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495" y="3449640"/>
            <a:ext cx="1872631" cy="187263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559" y="3069493"/>
            <a:ext cx="2436868" cy="2436868"/>
          </a:xfrm>
          <a:prstGeom prst="rect">
            <a:avLst/>
          </a:prstGeom>
        </p:spPr>
      </p:pic>
      <p:sp>
        <p:nvSpPr>
          <p:cNvPr id="23" name="TextBox 22"/>
          <p:cNvSpPr txBox="1"/>
          <p:nvPr/>
        </p:nvSpPr>
        <p:spPr>
          <a:xfrm>
            <a:off x="4918940" y="6072733"/>
            <a:ext cx="2088232" cy="338554"/>
          </a:xfrm>
          <a:prstGeom prst="rect">
            <a:avLst/>
          </a:prstGeom>
          <a:noFill/>
        </p:spPr>
        <p:txBody>
          <a:bodyPr wrap="square" rtlCol="0">
            <a:spAutoFit/>
          </a:bodyPr>
          <a:lstStyle/>
          <a:p>
            <a:pPr fontAlgn="auto">
              <a:spcBef>
                <a:spcPts val="0"/>
              </a:spcBef>
              <a:spcAft>
                <a:spcPts val="0"/>
              </a:spcAft>
            </a:pPr>
            <a:r>
              <a:rPr lang="fr-BE" sz="1600" i="1" dirty="0" smtClean="0">
                <a:solidFill>
                  <a:srgbClr val="0F5494"/>
                </a:solidFill>
                <a:latin typeface="+mj-lt"/>
              </a:rPr>
              <a:t>12 - 18 months</a:t>
            </a:r>
            <a:endParaRPr lang="en-GB" sz="1600" i="1" dirty="0">
              <a:solidFill>
                <a:srgbClr val="0F5494"/>
              </a:solidFill>
              <a:latin typeface="+mj-lt"/>
            </a:endParaRPr>
          </a:p>
        </p:txBody>
      </p:sp>
      <p:sp>
        <p:nvSpPr>
          <p:cNvPr id="2" name="TextBox 1"/>
          <p:cNvSpPr txBox="1"/>
          <p:nvPr/>
        </p:nvSpPr>
        <p:spPr>
          <a:xfrm>
            <a:off x="336669" y="2209800"/>
            <a:ext cx="8205296" cy="1015663"/>
          </a:xfrm>
          <a:prstGeom prst="rect">
            <a:avLst/>
          </a:prstGeom>
          <a:noFill/>
        </p:spPr>
        <p:txBody>
          <a:bodyPr wrap="square" rtlCol="0">
            <a:spAutoFit/>
          </a:bodyPr>
          <a:lstStyle/>
          <a:p>
            <a:r>
              <a:rPr lang="en-GB" sz="2000" b="0" i="1" dirty="0" smtClean="0">
                <a:solidFill>
                  <a:srgbClr val="0F5494"/>
                </a:solidFill>
              </a:rPr>
              <a:t>Objective</a:t>
            </a:r>
          </a:p>
          <a:p>
            <a:r>
              <a:rPr lang="en-GB" sz="2000" b="0" i="1" dirty="0" smtClean="0">
                <a:solidFill>
                  <a:srgbClr val="0F5494"/>
                </a:solidFill>
              </a:rPr>
              <a:t>Support </a:t>
            </a:r>
            <a:r>
              <a:rPr lang="en-GB" sz="2000" b="0" i="1" dirty="0">
                <a:solidFill>
                  <a:srgbClr val="0F5494"/>
                </a:solidFill>
              </a:rPr>
              <a:t>Member States to increase </a:t>
            </a:r>
            <a:r>
              <a:rPr lang="en-GB" sz="2000" b="0" i="1" dirty="0" smtClean="0">
                <a:solidFill>
                  <a:srgbClr val="0F5494"/>
                </a:solidFill>
              </a:rPr>
              <a:t>transitions from </a:t>
            </a:r>
            <a:r>
              <a:rPr lang="en-GB" sz="2000" b="0" i="1" dirty="0">
                <a:solidFill>
                  <a:srgbClr val="0F5494"/>
                </a:solidFill>
              </a:rPr>
              <a:t>long term </a:t>
            </a:r>
            <a:r>
              <a:rPr lang="en-GB" sz="2000" b="0" i="1" dirty="0" smtClean="0">
                <a:solidFill>
                  <a:srgbClr val="0F5494"/>
                </a:solidFill>
              </a:rPr>
              <a:t>unemployment </a:t>
            </a:r>
            <a:r>
              <a:rPr lang="en-GB" sz="2000" b="0" i="1" dirty="0">
                <a:solidFill>
                  <a:srgbClr val="0F5494"/>
                </a:solidFill>
              </a:rPr>
              <a:t>to </a:t>
            </a:r>
            <a:r>
              <a:rPr lang="en-GB" sz="2000" b="0" i="1" dirty="0" smtClean="0">
                <a:solidFill>
                  <a:srgbClr val="0F5494"/>
                </a:solidFill>
              </a:rPr>
              <a:t>employment</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7" y="3657600"/>
            <a:ext cx="1125929" cy="153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flipH="1">
            <a:off x="3524495" y="3118540"/>
            <a:ext cx="5256584" cy="2992293"/>
          </a:xfrm>
          <a:prstGeom prst="rect">
            <a:avLst/>
          </a:prstGeom>
          <a:solidFill>
            <a:schemeClr val="accent5">
              <a:lumMod val="90000"/>
              <a:alpha val="1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57200" fontAlgn="auto">
              <a:spcBef>
                <a:spcPts val="0"/>
              </a:spcBef>
              <a:spcAft>
                <a:spcPts val="0"/>
              </a:spcAft>
            </a:pPr>
            <a:endParaRPr lang="en-GB" sz="1800" b="0" dirty="0"/>
          </a:p>
        </p:txBody>
      </p:sp>
      <p:sp>
        <p:nvSpPr>
          <p:cNvPr id="15" name="Rectangle 14"/>
          <p:cNvSpPr/>
          <p:nvPr/>
        </p:nvSpPr>
        <p:spPr>
          <a:xfrm>
            <a:off x="152400" y="1360558"/>
            <a:ext cx="9036050" cy="954107"/>
          </a:xfrm>
          <a:prstGeom prst="rect">
            <a:avLst/>
          </a:prstGeom>
        </p:spPr>
        <p:txBody>
          <a:bodyPr wrap="square">
            <a:spAutoFit/>
          </a:bodyPr>
          <a:lstStyle/>
          <a:p>
            <a:pPr algn="ctr">
              <a:defRPr/>
            </a:pPr>
            <a:r>
              <a:rPr lang="en-GB" altLang="en-US" sz="2800" b="1" kern="0" dirty="0" smtClean="0">
                <a:solidFill>
                  <a:srgbClr val="0065A3"/>
                </a:solidFill>
                <a:ea typeface="Arial Unicode MS" panose="020B0604020202020204" pitchFamily="34" charset="-128"/>
                <a:cs typeface="Arial Unicode MS" panose="020B0604020202020204" pitchFamily="34" charset="-128"/>
              </a:rPr>
              <a:t> Recent EU policy initiatives </a:t>
            </a:r>
          </a:p>
          <a:p>
            <a:pPr algn="ctr">
              <a:defRPr/>
            </a:pPr>
            <a:r>
              <a:rPr lang="en-GB" altLang="en-US" sz="2800" b="1" kern="0" dirty="0" smtClean="0">
                <a:solidFill>
                  <a:srgbClr val="FF0000"/>
                </a:solidFill>
                <a:ea typeface="Arial Unicode MS" panose="020B0604020202020204" pitchFamily="34" charset="-128"/>
                <a:cs typeface="Arial Unicode MS" panose="020B0604020202020204" pitchFamily="34" charset="-128"/>
              </a:rPr>
              <a:t>–</a:t>
            </a:r>
            <a:r>
              <a:rPr lang="en-GB" altLang="en-US" sz="2800" b="1" kern="0" dirty="0" smtClean="0">
                <a:solidFill>
                  <a:srgbClr val="0065A3"/>
                </a:solidFill>
                <a:ea typeface="Arial Unicode MS" panose="020B0604020202020204" pitchFamily="34" charset="-128"/>
                <a:cs typeface="Arial Unicode MS" panose="020B0604020202020204" pitchFamily="34" charset="-128"/>
              </a:rPr>
              <a:t> </a:t>
            </a:r>
            <a:r>
              <a:rPr lang="en-GB" altLang="en-US" sz="2800" b="1" kern="0" dirty="0" smtClean="0">
                <a:solidFill>
                  <a:srgbClr val="FF0000"/>
                </a:solidFill>
                <a:ea typeface="Arial Unicode MS" panose="020B0604020202020204" pitchFamily="34" charset="-128"/>
                <a:cs typeface="Arial Unicode MS" panose="020B0604020202020204" pitchFamily="34" charset="-128"/>
              </a:rPr>
              <a:t>Long term unemployment - </a:t>
            </a:r>
            <a:endParaRPr lang="en-GB" sz="2800" kern="0" dirty="0" smtClean="0">
              <a:solidFill>
                <a:srgbClr val="FF0000"/>
              </a:solidFill>
            </a:endParaRPr>
          </a:p>
        </p:txBody>
      </p:sp>
    </p:spTree>
    <p:extLst>
      <p:ext uri="{BB962C8B-B14F-4D97-AF65-F5344CB8AC3E}">
        <p14:creationId xmlns:p14="http://schemas.microsoft.com/office/powerpoint/2010/main" val="12494100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Slide_Master">
  <a:themeElements>
    <a:clrScheme name="1_Slide_Master 1">
      <a:dk1>
        <a:srgbClr val="0065A3"/>
      </a:dk1>
      <a:lt1>
        <a:srgbClr val="FFFFFF"/>
      </a:lt1>
      <a:dk2>
        <a:srgbClr val="00497F"/>
      </a:dk2>
      <a:lt2>
        <a:srgbClr val="CCCCCC"/>
      </a:lt2>
      <a:accent1>
        <a:srgbClr val="669999"/>
      </a:accent1>
      <a:accent2>
        <a:srgbClr val="009FE3"/>
      </a:accent2>
      <a:accent3>
        <a:srgbClr val="FFFFFF"/>
      </a:accent3>
      <a:accent4>
        <a:srgbClr val="00558B"/>
      </a:accent4>
      <a:accent5>
        <a:srgbClr val="B8CACA"/>
      </a:accent5>
      <a:accent6>
        <a:srgbClr val="0090CE"/>
      </a:accent6>
      <a:hlink>
        <a:srgbClr val="E65028"/>
      </a:hlink>
      <a:folHlink>
        <a:srgbClr val="833438"/>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
        <a:dk1>
          <a:srgbClr val="0F5494"/>
        </a:dk1>
        <a:lt1>
          <a:srgbClr val="FFFFFF"/>
        </a:lt1>
        <a:dk2>
          <a:srgbClr val="FFD624"/>
        </a:dk2>
        <a:lt2>
          <a:srgbClr val="808080"/>
        </a:lt2>
        <a:accent1>
          <a:srgbClr val="EE8032"/>
        </a:accent1>
        <a:accent2>
          <a:srgbClr val="009FBA"/>
        </a:accent2>
        <a:accent3>
          <a:srgbClr val="FFFFFF"/>
        </a:accent3>
        <a:accent4>
          <a:srgbClr val="0B467E"/>
        </a:accent4>
        <a:accent5>
          <a:srgbClr val="F5C0AD"/>
        </a:accent5>
        <a:accent6>
          <a:srgbClr val="0090A8"/>
        </a:accent6>
        <a:hlink>
          <a:srgbClr val="C00000"/>
        </a:hlink>
        <a:folHlink>
          <a:srgbClr val="99CC00"/>
        </a:folHlink>
      </a:clrScheme>
      <a:clrMap bg1="lt1" tx1="dk1" bg2="lt2" tx2="dk2" accent1="accent1" accent2="accent2" accent3="accent3" accent4="accent4" accent5="accent5" accent6="accent6" hlink="hlink" folHlink="folHlink"/>
    </a:extraClrScheme>
    <a:extraClrScheme>
      <a:clrScheme name="1_Slide_Master 1">
        <a:dk1>
          <a:srgbClr val="0065A3"/>
        </a:dk1>
        <a:lt1>
          <a:srgbClr val="FFFFFF"/>
        </a:lt1>
        <a:dk2>
          <a:srgbClr val="00497F"/>
        </a:dk2>
        <a:lt2>
          <a:srgbClr val="CCCCCC"/>
        </a:lt2>
        <a:accent1>
          <a:srgbClr val="669999"/>
        </a:accent1>
        <a:accent2>
          <a:srgbClr val="009FE3"/>
        </a:accent2>
        <a:accent3>
          <a:srgbClr val="FFFFFF"/>
        </a:accent3>
        <a:accent4>
          <a:srgbClr val="00558B"/>
        </a:accent4>
        <a:accent5>
          <a:srgbClr val="B8CACA"/>
        </a:accent5>
        <a:accent6>
          <a:srgbClr val="0090CE"/>
        </a:accent6>
        <a:hlink>
          <a:srgbClr val="E65028"/>
        </a:hlink>
        <a:folHlink>
          <a:srgbClr val="8334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1514</Words>
  <Application>Microsoft Macintosh PowerPoint</Application>
  <PresentationFormat>On-screen Show (4:3)</PresentationFormat>
  <Paragraphs>213</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2_Slide_Master</vt:lpstr>
      <vt:lpstr>blank</vt:lpstr>
      <vt:lpstr>Slide_Master</vt:lpstr>
      <vt:lpstr>    China-EU Social Protection Reform Project (SPRP)  2016 High Level Event Perspectives of Employment Policy and Social Security Reform 2016-2020  Beijing, 28-29 September 2016 </vt:lpstr>
      <vt:lpstr>EU Employment and social priorities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urban development: A priority for 2014-2020</dc:title>
  <dc:creator>BOUTON Carola (EMPL)</dc:creator>
  <cp:lastModifiedBy>JVG</cp:lastModifiedBy>
  <cp:revision>58</cp:revision>
  <cp:lastPrinted>2016-09-06T12:28:13Z</cp:lastPrinted>
  <dcterms:created xsi:type="dcterms:W3CDTF">2006-08-16T00:00:00Z</dcterms:created>
  <dcterms:modified xsi:type="dcterms:W3CDTF">2016-09-08T15:04:28Z</dcterms:modified>
</cp:coreProperties>
</file>