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79" r:id="rId2"/>
    <p:sldId id="280" r:id="rId3"/>
    <p:sldId id="320" r:id="rId4"/>
    <p:sldId id="321" r:id="rId5"/>
    <p:sldId id="322" r:id="rId6"/>
    <p:sldId id="323" r:id="rId7"/>
    <p:sldId id="325" r:id="rId8"/>
    <p:sldId id="326" r:id="rId9"/>
    <p:sldId id="327" r:id="rId10"/>
    <p:sldId id="328" r:id="rId11"/>
    <p:sldId id="329" r:id="rId12"/>
    <p:sldId id="330" r:id="rId13"/>
    <p:sldId id="331" r:id="rId14"/>
    <p:sldId id="332" r:id="rId15"/>
    <p:sldId id="333" r:id="rId16"/>
    <p:sldId id="334" r:id="rId17"/>
    <p:sldId id="335" r:id="rId18"/>
    <p:sldId id="336" r:id="rId19"/>
    <p:sldId id="348" r:id="rId20"/>
    <p:sldId id="337" r:id="rId21"/>
    <p:sldId id="338" r:id="rId22"/>
    <p:sldId id="349" r:id="rId23"/>
    <p:sldId id="339" r:id="rId24"/>
    <p:sldId id="350" r:id="rId25"/>
    <p:sldId id="340" r:id="rId26"/>
    <p:sldId id="351" r:id="rId27"/>
    <p:sldId id="341" r:id="rId28"/>
    <p:sldId id="342" r:id="rId29"/>
    <p:sldId id="343" r:id="rId30"/>
    <p:sldId id="344" r:id="rId31"/>
    <p:sldId id="345" r:id="rId32"/>
    <p:sldId id="352" r:id="rId33"/>
    <p:sldId id="346" r:id="rId34"/>
    <p:sldId id="353" r:id="rId35"/>
    <p:sldId id="347" r:id="rId36"/>
    <p:sldId id="319" r:id="rId37"/>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076" autoAdjust="0"/>
  </p:normalViewPr>
  <p:slideViewPr>
    <p:cSldViewPr>
      <p:cViewPr varScale="1">
        <p:scale>
          <a:sx n="93" d="100"/>
          <a:sy n="93" d="100"/>
        </p:scale>
        <p:origin x="726" y="78"/>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CF5891-190F-452C-B990-A768B097D6C3}" type="datetimeFigureOut">
              <a:rPr lang="zh-CN" altLang="en-US" smtClean="0"/>
              <a:t>2016/9/5</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90F32C-E6A8-4186-ADB2-01A14C1C6846}" type="slidenum">
              <a:rPr lang="zh-CN" altLang="en-US" smtClean="0"/>
              <a:t>‹N°›</a:t>
            </a:fld>
            <a:endParaRPr lang="zh-CN" altLang="en-US"/>
          </a:p>
        </p:txBody>
      </p:sp>
    </p:spTree>
    <p:extLst>
      <p:ext uri="{BB962C8B-B14F-4D97-AF65-F5344CB8AC3E}">
        <p14:creationId xmlns:p14="http://schemas.microsoft.com/office/powerpoint/2010/main" val="9184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7B582C2-7EEA-4D41-A8B8-1C9F8EAFEE3E}" type="datetimeFigureOut">
              <a:rPr lang="zh-CN" altLang="en-US" smtClean="0"/>
              <a:t>2016/9/5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42EAEAC-321D-483E-9FCF-8C997E90204F}" type="slidenum">
              <a:rPr lang="zh-CN" altLang="en-US" smtClean="0"/>
              <a:t>‹N°›</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7B582C2-7EEA-4D41-A8B8-1C9F8EAFEE3E}" type="datetimeFigureOut">
              <a:rPr lang="zh-CN" altLang="en-US" smtClean="0"/>
              <a:t>2016/9/5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42EAEAC-321D-483E-9FCF-8C997E90204F}" type="slidenum">
              <a:rPr lang="zh-CN" altLang="en-US" smtClean="0"/>
              <a:t>‹N°›</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154781"/>
            <a:ext cx="2057400" cy="329088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54781"/>
            <a:ext cx="6019800" cy="329088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7B582C2-7EEA-4D41-A8B8-1C9F8EAFEE3E}" type="datetimeFigureOut">
              <a:rPr lang="zh-CN" altLang="en-US" smtClean="0"/>
              <a:t>2016/9/5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42EAEAC-321D-483E-9FCF-8C997E90204F}" type="slidenum">
              <a:rPr lang="zh-CN" altLang="en-US" smtClean="0"/>
              <a:t>‹N°›</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7B582C2-7EEA-4D41-A8B8-1C9F8EAFEE3E}" type="datetimeFigureOut">
              <a:rPr lang="zh-CN" altLang="en-US" smtClean="0"/>
              <a:t>2016/9/5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42EAEAC-321D-483E-9FCF-8C997E90204F}" type="slidenum">
              <a:rPr lang="zh-CN" altLang="en-US" smtClean="0"/>
              <a:t>‹N°›</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7B582C2-7EEA-4D41-A8B8-1C9F8EAFEE3E}" type="datetimeFigureOut">
              <a:rPr lang="zh-CN" altLang="en-US" smtClean="0"/>
              <a:t>2016/9/5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42EAEAC-321D-483E-9FCF-8C997E90204F}" type="slidenum">
              <a:rPr lang="zh-CN" altLang="en-US" smtClean="0"/>
              <a:t>‹N°›</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7B582C2-7EEA-4D41-A8B8-1C9F8EAFEE3E}" type="datetimeFigureOut">
              <a:rPr lang="zh-CN" altLang="en-US" smtClean="0"/>
              <a:t>2016/9/5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42EAEAC-321D-483E-9FCF-8C997E90204F}" type="slidenum">
              <a:rPr lang="zh-CN" altLang="en-US" smtClean="0"/>
              <a:t>‹N°›</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9"/>
            <a:ext cx="8229600" cy="85725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7B582C2-7EEA-4D41-A8B8-1C9F8EAFEE3E}" type="datetimeFigureOut">
              <a:rPr lang="zh-CN" altLang="en-US" smtClean="0"/>
              <a:t>2016/9/5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642EAEAC-321D-483E-9FCF-8C997E90204F}" type="slidenum">
              <a:rPr lang="zh-CN" altLang="en-US" smtClean="0"/>
              <a:t>‹N°›</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7B582C2-7EEA-4D41-A8B8-1C9F8EAFEE3E}" type="datetimeFigureOut">
              <a:rPr lang="zh-CN" altLang="en-US" smtClean="0"/>
              <a:t>2016/9/5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642EAEAC-321D-483E-9FCF-8C997E90204F}" type="slidenum">
              <a:rPr lang="zh-CN" altLang="en-US" smtClean="0"/>
              <a:t>‹N°›</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7B582C2-7EEA-4D41-A8B8-1C9F8EAFEE3E}" type="datetimeFigureOut">
              <a:rPr lang="zh-CN" altLang="en-US" smtClean="0"/>
              <a:t>2016/9/5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642EAEAC-321D-483E-9FCF-8C997E90204F}" type="slidenum">
              <a:rPr lang="zh-CN" altLang="en-US" smtClean="0"/>
              <a:t>‹N°›</a:t>
            </a:fld>
            <a:endParaRPr lang="zh-CN" altLang="en-US"/>
          </a:p>
        </p:txBody>
      </p:sp>
      <p:pic>
        <p:nvPicPr>
          <p:cNvPr id="5"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18814" y="0"/>
            <a:ext cx="1325186" cy="1296144"/>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7B582C2-7EEA-4D41-A8B8-1C9F8EAFEE3E}" type="datetimeFigureOut">
              <a:rPr lang="zh-CN" altLang="en-US" smtClean="0"/>
              <a:t>2016/9/5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42EAEAC-321D-483E-9FCF-8C997E90204F}" type="slidenum">
              <a:rPr lang="zh-CN" altLang="en-US" smtClean="0"/>
              <a:t>‹N°›</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7B582C2-7EEA-4D41-A8B8-1C9F8EAFEE3E}" type="datetimeFigureOut">
              <a:rPr lang="zh-CN" altLang="en-US" smtClean="0"/>
              <a:t>2016/9/5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42EAEAC-321D-483E-9FCF-8C997E90204F}" type="slidenum">
              <a:rPr lang="zh-CN" altLang="en-US" smtClean="0"/>
              <a:t>‹N°›</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7B582C2-7EEA-4D41-A8B8-1C9F8EAFEE3E}" type="datetimeFigureOut">
              <a:rPr lang="zh-CN" altLang="en-US" smtClean="0"/>
              <a:t>2016/9/5</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42EAEAC-321D-483E-9FCF-8C997E90204F}" type="slidenum">
              <a:rPr lang="zh-CN" altLang="en-US" smtClean="0"/>
              <a:t>‹N°›</a:t>
            </a:fld>
            <a:endParaRPr lang="zh-CN" altLang="en-US"/>
          </a:p>
        </p:txBody>
      </p:sp>
      <p:sp>
        <p:nvSpPr>
          <p:cNvPr id="7" name="直接连接符 16"/>
          <p:cNvSpPr>
            <a:spLocks noChangeShapeType="1"/>
          </p:cNvSpPr>
          <p:nvPr userDrawn="1"/>
        </p:nvSpPr>
        <p:spPr bwMode="auto">
          <a:xfrm>
            <a:off x="-19748" y="4929037"/>
            <a:ext cx="9163748" cy="1"/>
          </a:xfrm>
          <a:prstGeom prst="line">
            <a:avLst/>
          </a:prstGeom>
          <a:noFill/>
          <a:ln w="31750" cap="flat" cmpd="sng">
            <a:solidFill>
              <a:srgbClr val="A7D75B"/>
            </a:solidFill>
            <a:round/>
            <a:headEnd/>
            <a:tailEnd/>
          </a:ln>
        </p:spPr>
        <p:txBody>
          <a:bodyPr/>
          <a:lstStyle/>
          <a:p>
            <a:endParaRPr lang="zh-CN" altLang="en-US"/>
          </a:p>
        </p:txBody>
      </p:sp>
      <p:sp>
        <p:nvSpPr>
          <p:cNvPr id="8" name="矩形 1"/>
          <p:cNvSpPr>
            <a:spLocks noChangeArrowheads="1"/>
          </p:cNvSpPr>
          <p:nvPr userDrawn="1"/>
        </p:nvSpPr>
        <p:spPr bwMode="auto">
          <a:xfrm>
            <a:off x="0" y="1"/>
            <a:ext cx="7668344" cy="267493"/>
          </a:xfrm>
          <a:prstGeom prst="rect">
            <a:avLst/>
          </a:prstGeom>
          <a:solidFill>
            <a:srgbClr val="0A3A4A"/>
          </a:solidFill>
          <a:ln w="9525">
            <a:noFill/>
            <a:miter lim="800000"/>
            <a:headEnd/>
            <a:tailEnd/>
          </a:ln>
        </p:spPr>
        <p:txBody>
          <a:bodyPr anchor="ctr"/>
          <a:lstStyle/>
          <a:p>
            <a:pPr algn="ctr"/>
            <a:endParaRPr lang="zh-CN" altLang="zh-CN">
              <a:solidFill>
                <a:srgbClr val="FFFFFF"/>
              </a:solidFill>
            </a:endParaRPr>
          </a:p>
        </p:txBody>
      </p:sp>
      <p:sp>
        <p:nvSpPr>
          <p:cNvPr id="9" name="矩形 15"/>
          <p:cNvSpPr>
            <a:spLocks noChangeArrowheads="1"/>
          </p:cNvSpPr>
          <p:nvPr userDrawn="1"/>
        </p:nvSpPr>
        <p:spPr bwMode="auto">
          <a:xfrm>
            <a:off x="1" y="4948014"/>
            <a:ext cx="9144000" cy="195486"/>
          </a:xfrm>
          <a:prstGeom prst="rect">
            <a:avLst/>
          </a:prstGeom>
          <a:solidFill>
            <a:srgbClr val="0A3A4A"/>
          </a:solidFill>
          <a:ln w="9525">
            <a:noFill/>
            <a:miter lim="800000"/>
            <a:headEnd/>
            <a:tailEnd/>
          </a:ln>
        </p:spPr>
        <p:txBody>
          <a:bodyPr anchor="ctr"/>
          <a:lstStyle/>
          <a:p>
            <a:pPr algn="ctr"/>
            <a:endParaRPr lang="zh-CN" altLang="zh-CN">
              <a:solidFill>
                <a:srgbClr val="FFFFFF"/>
              </a:solidFill>
            </a:endParaRPr>
          </a:p>
        </p:txBody>
      </p:sp>
      <p:sp>
        <p:nvSpPr>
          <p:cNvPr id="10" name="直接连接符 16"/>
          <p:cNvSpPr>
            <a:spLocks noChangeShapeType="1"/>
          </p:cNvSpPr>
          <p:nvPr userDrawn="1"/>
        </p:nvSpPr>
        <p:spPr bwMode="auto">
          <a:xfrm>
            <a:off x="0" y="267494"/>
            <a:ext cx="7668344" cy="0"/>
          </a:xfrm>
          <a:prstGeom prst="line">
            <a:avLst/>
          </a:prstGeom>
          <a:noFill/>
          <a:ln w="31750" cap="flat" cmpd="sng">
            <a:solidFill>
              <a:srgbClr val="A7D75B"/>
            </a:solidFill>
            <a:round/>
            <a:headEnd/>
            <a:tailEnd/>
          </a:ln>
        </p:spPr>
        <p:txBody>
          <a:bodyPr/>
          <a:lstStyle/>
          <a:p>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11560" y="1203598"/>
            <a:ext cx="8064896" cy="1584176"/>
          </a:xfrm>
        </p:spPr>
        <p:txBody>
          <a:bodyPr>
            <a:normAutofit fontScale="90000"/>
          </a:bodyPr>
          <a:lstStyle/>
          <a:p>
            <a:pPr algn="ctr"/>
            <a:r>
              <a:rPr lang="zh-CN" altLang="en-US" sz="3600" dirty="0" smtClean="0">
                <a:solidFill>
                  <a:schemeClr val="tx1"/>
                </a:solidFill>
                <a:latin typeface="+mj-ea"/>
              </a:rPr>
              <a:t>四川省统筹城乡社会保障的实践探索及启示</a:t>
            </a:r>
            <a:r>
              <a:rPr lang="en-US" altLang="zh-CN" dirty="0" smtClean="0">
                <a:solidFill>
                  <a:schemeClr val="tx1"/>
                </a:solidFill>
                <a:latin typeface="+mj-ea"/>
              </a:rPr>
              <a:t/>
            </a:r>
            <a:br>
              <a:rPr lang="en-US" altLang="zh-CN" dirty="0" smtClean="0">
                <a:solidFill>
                  <a:schemeClr val="tx1"/>
                </a:solidFill>
                <a:latin typeface="+mj-ea"/>
              </a:rPr>
            </a:br>
            <a:r>
              <a:rPr lang="en-US" altLang="zh-CN" sz="2700" dirty="0">
                <a:solidFill>
                  <a:schemeClr val="tx1"/>
                </a:solidFill>
                <a:latin typeface="Times New Roman" pitchFamily="18" charset="0"/>
                <a:cs typeface="Times New Roman" pitchFamily="18" charset="0"/>
              </a:rPr>
              <a:t> </a:t>
            </a:r>
            <a:r>
              <a:rPr lang="en-US" altLang="zh-CN" sz="2200" dirty="0" smtClean="0">
                <a:solidFill>
                  <a:schemeClr val="tx1"/>
                </a:solidFill>
                <a:latin typeface="Times New Roman" pitchFamily="18" charset="0"/>
                <a:cs typeface="Times New Roman" pitchFamily="18" charset="0"/>
              </a:rPr>
              <a:t>Practical Exploration and Guide on Overall</a:t>
            </a:r>
            <a:r>
              <a:rPr lang="en-US" altLang="zh-CN" sz="2200" dirty="0">
                <a:solidFill>
                  <a:schemeClr val="tx1"/>
                </a:solidFill>
                <a:latin typeface="Times New Roman" pitchFamily="18" charset="0"/>
                <a:cs typeface="Times New Roman" pitchFamily="18" charset="0"/>
              </a:rPr>
              <a:t> </a:t>
            </a:r>
            <a:r>
              <a:rPr lang="en-US" altLang="zh-CN" sz="2200" dirty="0" smtClean="0">
                <a:solidFill>
                  <a:schemeClr val="tx1"/>
                </a:solidFill>
                <a:latin typeface="Times New Roman" pitchFamily="18" charset="0"/>
                <a:cs typeface="Times New Roman" pitchFamily="18" charset="0"/>
              </a:rPr>
              <a:t>Urban</a:t>
            </a:r>
            <a:r>
              <a:rPr lang="en-US" altLang="zh-CN" sz="2200" dirty="0">
                <a:solidFill>
                  <a:schemeClr val="tx1"/>
                </a:solidFill>
                <a:latin typeface="Times New Roman" pitchFamily="18" charset="0"/>
                <a:cs typeface="Times New Roman" pitchFamily="18" charset="0"/>
              </a:rPr>
              <a:t> and </a:t>
            </a:r>
            <a:r>
              <a:rPr lang="en-US" altLang="zh-CN" sz="2200" dirty="0" smtClean="0">
                <a:solidFill>
                  <a:schemeClr val="tx1"/>
                </a:solidFill>
                <a:latin typeface="Times New Roman" pitchFamily="18" charset="0"/>
                <a:cs typeface="Times New Roman" pitchFamily="18" charset="0"/>
              </a:rPr>
              <a:t>Rural Social Security in Sichuan Province </a:t>
            </a:r>
            <a:r>
              <a:rPr lang="en-US" altLang="zh-CN" sz="2200" dirty="0" smtClean="0">
                <a:latin typeface="Times New Roman" pitchFamily="18" charset="0"/>
                <a:cs typeface="Times New Roman" pitchFamily="18" charset="0"/>
              </a:rPr>
              <a:t/>
            </a:r>
            <a:br>
              <a:rPr lang="en-US" altLang="zh-CN" sz="2200" dirty="0" smtClean="0">
                <a:latin typeface="Times New Roman" pitchFamily="18" charset="0"/>
                <a:cs typeface="Times New Roman" pitchFamily="18" charset="0"/>
              </a:rPr>
            </a:br>
            <a:endParaRPr lang="zh-CN" altLang="en-US" sz="2700" dirty="0">
              <a:latin typeface="Times New Roman" pitchFamily="18" charset="0"/>
              <a:cs typeface="Times New Roman" pitchFamily="18" charset="0"/>
            </a:endParaRPr>
          </a:p>
        </p:txBody>
      </p:sp>
      <p:sp>
        <p:nvSpPr>
          <p:cNvPr id="3" name="Subtitle 2"/>
          <p:cNvSpPr>
            <a:spLocks noGrp="1"/>
          </p:cNvSpPr>
          <p:nvPr>
            <p:ph type="subTitle" idx="4294967295"/>
          </p:nvPr>
        </p:nvSpPr>
        <p:spPr>
          <a:xfrm>
            <a:off x="467544" y="2715766"/>
            <a:ext cx="8136904" cy="1686619"/>
          </a:xfrm>
        </p:spPr>
        <p:txBody>
          <a:bodyPr>
            <a:normAutofit fontScale="25000" lnSpcReduction="20000"/>
          </a:bodyPr>
          <a:lstStyle/>
          <a:p>
            <a:pPr marL="0" indent="0" algn="ctr">
              <a:lnSpc>
                <a:spcPct val="170000"/>
              </a:lnSpc>
              <a:spcBef>
                <a:spcPts val="0"/>
              </a:spcBef>
              <a:buNone/>
            </a:pPr>
            <a:r>
              <a:rPr lang="zh-CN" altLang="en-US" sz="7200" dirty="0" smtClean="0"/>
              <a:t>西南财经大学老龄化与社会保障研究中心</a:t>
            </a:r>
            <a:endParaRPr lang="en-US" altLang="zh-CN" sz="7200" dirty="0" smtClean="0"/>
          </a:p>
          <a:p>
            <a:pPr marL="0" algn="ctr">
              <a:lnSpc>
                <a:spcPct val="170000"/>
              </a:lnSpc>
              <a:spcBef>
                <a:spcPts val="0"/>
              </a:spcBef>
              <a:buNone/>
            </a:pPr>
            <a:r>
              <a:rPr lang="en-US" altLang="zh-CN" sz="7200" dirty="0" smtClean="0">
                <a:latin typeface="Times New Roman" pitchFamily="18" charset="0"/>
                <a:cs typeface="Times New Roman" pitchFamily="18" charset="0"/>
              </a:rPr>
              <a:t>Research Center on Aging and Social Security, SWUFE</a:t>
            </a:r>
            <a:r>
              <a:rPr lang="zh-CN" altLang="en-US" sz="7200" dirty="0" smtClean="0">
                <a:latin typeface="Times New Roman" pitchFamily="18" charset="0"/>
                <a:cs typeface="Times New Roman" pitchFamily="18" charset="0"/>
              </a:rPr>
              <a:t>  </a:t>
            </a:r>
            <a:endParaRPr lang="en-US" altLang="zh-CN" sz="7200" dirty="0" smtClean="0">
              <a:latin typeface="Times New Roman" pitchFamily="18" charset="0"/>
              <a:cs typeface="Times New Roman" pitchFamily="18" charset="0"/>
            </a:endParaRPr>
          </a:p>
          <a:p>
            <a:pPr marL="0" algn="ctr">
              <a:lnSpc>
                <a:spcPct val="170000"/>
              </a:lnSpc>
              <a:spcBef>
                <a:spcPts val="0"/>
              </a:spcBef>
              <a:buNone/>
            </a:pPr>
            <a:r>
              <a:rPr lang="zh-CN" altLang="en-US" sz="7200" dirty="0"/>
              <a:t>林</a:t>
            </a:r>
            <a:r>
              <a:rPr lang="zh-CN" altLang="en-US" sz="7200" dirty="0" smtClean="0"/>
              <a:t>义 教授</a:t>
            </a:r>
            <a:endParaRPr lang="en-US" altLang="zh-CN" sz="7200" dirty="0" smtClean="0"/>
          </a:p>
          <a:p>
            <a:pPr marL="0" algn="ctr">
              <a:lnSpc>
                <a:spcPct val="170000"/>
              </a:lnSpc>
              <a:spcBef>
                <a:spcPts val="0"/>
              </a:spcBef>
              <a:buNone/>
            </a:pPr>
            <a:r>
              <a:rPr lang="en-US" altLang="zh-CN" sz="7200" dirty="0">
                <a:latin typeface="Times New Roman" pitchFamily="18" charset="0"/>
                <a:cs typeface="Times New Roman" pitchFamily="18" charset="0"/>
              </a:rPr>
              <a:t>Prof. Lin Yi</a:t>
            </a:r>
          </a:p>
          <a:p>
            <a:pPr algn="ctr">
              <a:buNone/>
            </a:pPr>
            <a:endParaRPr lang="en-US" altLang="zh-CN" dirty="0"/>
          </a:p>
          <a:p>
            <a:pPr algn="ctr">
              <a:buNone/>
            </a:pPr>
            <a:endParaRPr lang="zh-CN" altLang="en-US" dirty="0"/>
          </a:p>
        </p:txBody>
      </p:sp>
    </p:spTree>
    <p:extLst>
      <p:ext uri="{BB962C8B-B14F-4D97-AF65-F5344CB8AC3E}">
        <p14:creationId xmlns:p14="http://schemas.microsoft.com/office/powerpoint/2010/main" val="27582106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a:t>二</a:t>
            </a:r>
            <a:r>
              <a:rPr lang="zh-CN" altLang="en-US" sz="2400" dirty="0" smtClean="0"/>
              <a:t>、</a:t>
            </a:r>
            <a:r>
              <a:rPr lang="zh-CN" altLang="en-US" sz="2400" dirty="0"/>
              <a:t>四川统筹城乡社会保障改革的实践</a:t>
            </a:r>
            <a:r>
              <a:rPr lang="zh-CN" altLang="en-US" sz="2400" dirty="0" smtClean="0"/>
              <a:t>探索</a:t>
            </a:r>
            <a:r>
              <a:rPr lang="en-US" altLang="zh-CN" sz="2400" dirty="0" smtClean="0"/>
              <a:t/>
            </a:r>
            <a:br>
              <a:rPr lang="en-US" altLang="zh-CN" sz="2400" dirty="0" smtClean="0"/>
            </a:br>
            <a:r>
              <a:rPr lang="en-US" altLang="zh-CN" sz="1600" dirty="0" smtClean="0">
                <a:solidFill>
                  <a:schemeClr val="tx1"/>
                </a:solidFill>
                <a:latin typeface="Times New Roman" pitchFamily="18" charset="0"/>
                <a:cs typeface="Times New Roman" pitchFamily="18" charset="0"/>
              </a:rPr>
              <a:t>Practical Exploration on Overall Urban and Rural Social Security in Sichuan Province </a:t>
            </a:r>
            <a:endParaRPr lang="zh-CN" altLang="en-US" sz="2000" dirty="0"/>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a:lnSpc>
                <a:spcPts val="2500"/>
              </a:lnSpc>
            </a:pPr>
            <a:r>
              <a:rPr lang="zh-CN" altLang="en-US" sz="1400" b="1" dirty="0" smtClean="0">
                <a:latin typeface="+mj-ea"/>
                <a:ea typeface="+mj-ea"/>
                <a:cs typeface="Times New Roman" pitchFamily="18" charset="0"/>
              </a:rPr>
              <a:t>（</a:t>
            </a:r>
            <a:r>
              <a:rPr lang="zh-CN" altLang="en-US" sz="1400" b="1" dirty="0">
                <a:latin typeface="+mj-ea"/>
                <a:ea typeface="+mj-ea"/>
                <a:cs typeface="Times New Roman" pitchFamily="18" charset="0"/>
              </a:rPr>
              <a:t>一</a:t>
            </a:r>
            <a:r>
              <a:rPr lang="zh-CN" altLang="en-US" sz="1400" b="1" dirty="0" smtClean="0">
                <a:latin typeface="+mj-ea"/>
                <a:ea typeface="+mj-ea"/>
                <a:cs typeface="Times New Roman" pitchFamily="18" charset="0"/>
              </a:rPr>
              <a:t>）</a:t>
            </a:r>
            <a:r>
              <a:rPr lang="zh-CN" altLang="en-US" sz="1400" b="1" dirty="0">
                <a:latin typeface="+mj-ea"/>
                <a:ea typeface="+mj-ea"/>
              </a:rPr>
              <a:t>建立健全统筹</a:t>
            </a:r>
            <a:r>
              <a:rPr lang="zh-CN" altLang="en-US" sz="1400" b="1" dirty="0" smtClean="0">
                <a:latin typeface="+mj-ea"/>
                <a:ea typeface="+mj-ea"/>
              </a:rPr>
              <a:t>城乡社会保险体系，逐步实现全民社保</a:t>
            </a:r>
            <a:endParaRPr lang="en-US" altLang="zh-CN" sz="1400" b="1" dirty="0" smtClean="0">
              <a:latin typeface="+mj-ea"/>
              <a:ea typeface="+mj-ea"/>
              <a:cs typeface="Times New Roman" pitchFamily="18" charset="0"/>
            </a:endParaRPr>
          </a:p>
          <a:p>
            <a:pPr>
              <a:lnSpc>
                <a:spcPts val="2200"/>
              </a:lnSpc>
            </a:pPr>
            <a:r>
              <a:rPr lang="en-US" altLang="zh-CN" sz="1400" dirty="0" smtClean="0">
                <a:latin typeface="Times New Roman" pitchFamily="18" charset="0"/>
                <a:ea typeface="+mj-ea"/>
                <a:cs typeface="Times New Roman" pitchFamily="18" charset="0"/>
              </a:rPr>
              <a:t>Building overall urban </a:t>
            </a:r>
            <a:r>
              <a:rPr lang="en-US" altLang="zh-CN" sz="1400" dirty="0">
                <a:latin typeface="Times New Roman" pitchFamily="18" charset="0"/>
                <a:cs typeface="Times New Roman" pitchFamily="18" charset="0"/>
              </a:rPr>
              <a:t>and rural social insurance and realizing universal social security</a:t>
            </a:r>
            <a:endParaRPr lang="zh-CN" altLang="en-US" sz="1400" dirty="0">
              <a:latin typeface="Times New Roman" pitchFamily="18" charset="0"/>
              <a:cs typeface="Times New Roman" pitchFamily="18" charset="0"/>
            </a:endParaRPr>
          </a:p>
          <a:p>
            <a:pPr>
              <a:lnSpc>
                <a:spcPts val="2500"/>
              </a:lnSpc>
              <a:buFont typeface="Wingdings" pitchFamily="2" charset="2"/>
              <a:buChar char="n"/>
            </a:pPr>
            <a:r>
              <a:rPr lang="zh-CN" altLang="en-US" sz="1400" b="1" dirty="0" smtClean="0">
                <a:latin typeface="+mj-ea"/>
                <a:ea typeface="+mj-ea"/>
              </a:rPr>
              <a:t>全域</a:t>
            </a:r>
            <a:r>
              <a:rPr lang="zh-CN" altLang="en-US" sz="1400" b="1" dirty="0">
                <a:latin typeface="+mj-ea"/>
                <a:ea typeface="+mj-ea"/>
              </a:rPr>
              <a:t>实施城乡居民基本医疗保险制度</a:t>
            </a:r>
            <a:endParaRPr lang="en-US" altLang="zh-CN" sz="1400" b="1" dirty="0">
              <a:latin typeface="+mj-ea"/>
              <a:ea typeface="+mj-ea"/>
            </a:endParaRPr>
          </a:p>
          <a:p>
            <a:pPr>
              <a:lnSpc>
                <a:spcPts val="2500"/>
              </a:lnSpc>
            </a:pPr>
            <a:r>
              <a:rPr lang="en-US" altLang="zh-CN" sz="1400" dirty="0" smtClean="0">
                <a:latin typeface="Times New Roman" pitchFamily="18" charset="0"/>
                <a:ea typeface="+mj-ea"/>
                <a:cs typeface="Times New Roman" pitchFamily="18" charset="0"/>
              </a:rPr>
              <a:t>Implementing </a:t>
            </a:r>
            <a:r>
              <a:rPr lang="en-US" altLang="zh-CN" sz="1400" dirty="0">
                <a:latin typeface="Times New Roman" pitchFamily="18" charset="0"/>
                <a:ea typeface="+mj-ea"/>
                <a:cs typeface="Times New Roman" pitchFamily="18" charset="0"/>
              </a:rPr>
              <a:t>basic medical insurance for urban and rural residents</a:t>
            </a:r>
          </a:p>
          <a:p>
            <a:pPr>
              <a:lnSpc>
                <a:spcPts val="2500"/>
              </a:lnSpc>
            </a:pPr>
            <a:r>
              <a:rPr lang="en-US" altLang="zh-CN" sz="1400" b="1" dirty="0">
                <a:latin typeface="+mj-ea"/>
                <a:ea typeface="+mj-ea"/>
              </a:rPr>
              <a:t>        </a:t>
            </a:r>
            <a:r>
              <a:rPr lang="zh-CN" altLang="en-US" sz="1400" b="1" dirty="0">
                <a:latin typeface="+mj-ea"/>
                <a:ea typeface="+mj-ea"/>
              </a:rPr>
              <a:t>2004年3月，在全国率先全面推行新型农村合作医疗。2007年1月，按照“个人缴费为主，政府补贴为辅，保大病保住院”原则，全面实施城镇居民基本医疗保险。</a:t>
            </a:r>
            <a:endParaRPr lang="en-US" altLang="zh-CN" sz="1400" b="1" dirty="0">
              <a:latin typeface="+mj-ea"/>
              <a:ea typeface="+mj-ea"/>
            </a:endParaRPr>
          </a:p>
          <a:p>
            <a:pPr>
              <a:lnSpc>
                <a:spcPts val="2500"/>
              </a:lnSpc>
            </a:pPr>
            <a:r>
              <a:rPr lang="en-US" altLang="zh-CN" sz="1400" dirty="0" smtClean="0">
                <a:latin typeface="Times New Roman" pitchFamily="18" charset="0"/>
                <a:ea typeface="+mj-ea"/>
                <a:cs typeface="Times New Roman" pitchFamily="18" charset="0"/>
              </a:rPr>
              <a:t>The </a:t>
            </a:r>
            <a:r>
              <a:rPr lang="en-US" altLang="zh-CN" sz="1400" dirty="0">
                <a:latin typeface="Times New Roman" pitchFamily="18" charset="0"/>
                <a:ea typeface="+mj-ea"/>
                <a:cs typeface="Times New Roman" pitchFamily="18" charset="0"/>
              </a:rPr>
              <a:t>government  took the lead in building </a:t>
            </a:r>
            <a:r>
              <a:rPr lang="en-US" altLang="zh-CN" sz="1400" dirty="0" smtClean="0">
                <a:latin typeface="Times New Roman" pitchFamily="18" charset="0"/>
                <a:ea typeface="+mj-ea"/>
                <a:cs typeface="Times New Roman" pitchFamily="18" charset="0"/>
              </a:rPr>
              <a:t>the new </a:t>
            </a:r>
            <a:r>
              <a:rPr lang="en-US" altLang="zh-CN" sz="1400" dirty="0">
                <a:latin typeface="Times New Roman" pitchFamily="18" charset="0"/>
                <a:ea typeface="+mj-ea"/>
                <a:cs typeface="Times New Roman" pitchFamily="18" charset="0"/>
              </a:rPr>
              <a:t>rural cooperative medical system in </a:t>
            </a:r>
            <a:r>
              <a:rPr lang="en-US" altLang="zh-CN" sz="1400" dirty="0" smtClean="0">
                <a:latin typeface="Times New Roman" pitchFamily="18" charset="0"/>
                <a:ea typeface="+mj-ea"/>
                <a:cs typeface="Times New Roman" pitchFamily="18" charset="0"/>
              </a:rPr>
              <a:t>Sichuan </a:t>
            </a:r>
            <a:r>
              <a:rPr lang="en-US" altLang="zh-CN" sz="1400" dirty="0">
                <a:latin typeface="Times New Roman" pitchFamily="18" charset="0"/>
                <a:ea typeface="+mj-ea"/>
                <a:cs typeface="Times New Roman" pitchFamily="18" charset="0"/>
              </a:rPr>
              <a:t>in </a:t>
            </a:r>
            <a:r>
              <a:rPr lang="en-US" altLang="zh-CN" sz="1400" dirty="0" smtClean="0">
                <a:latin typeface="Times New Roman" pitchFamily="18" charset="0"/>
                <a:ea typeface="+mj-ea"/>
                <a:cs typeface="Times New Roman" pitchFamily="18" charset="0"/>
              </a:rPr>
              <a:t>March,2004 </a:t>
            </a:r>
            <a:r>
              <a:rPr lang="en-US" altLang="zh-CN" sz="1400" dirty="0">
                <a:latin typeface="Times New Roman" pitchFamily="18" charset="0"/>
                <a:ea typeface="+mj-ea"/>
                <a:cs typeface="Times New Roman" pitchFamily="18" charset="0"/>
              </a:rPr>
              <a:t>and </a:t>
            </a:r>
            <a:r>
              <a:rPr lang="en-US" altLang="zh-CN" sz="1400" dirty="0" smtClean="0">
                <a:latin typeface="Times New Roman" pitchFamily="18" charset="0"/>
                <a:ea typeface="+mj-ea"/>
                <a:cs typeface="Times New Roman" pitchFamily="18" charset="0"/>
              </a:rPr>
              <a:t> the basic </a:t>
            </a:r>
            <a:r>
              <a:rPr lang="en-US" altLang="zh-CN" sz="1400" dirty="0">
                <a:latin typeface="Times New Roman" pitchFamily="18" charset="0"/>
                <a:ea typeface="+mj-ea"/>
                <a:cs typeface="Times New Roman" pitchFamily="18" charset="0"/>
              </a:rPr>
              <a:t>medical insurance for urban and rural residents  was comprehensively enforced in Jan, 2007.</a:t>
            </a: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a:t>二</a:t>
            </a:r>
            <a:r>
              <a:rPr lang="zh-CN" altLang="en-US" sz="2400" dirty="0" smtClean="0"/>
              <a:t>、</a:t>
            </a:r>
            <a:r>
              <a:rPr lang="zh-CN" altLang="en-US" sz="2400" dirty="0"/>
              <a:t>四川统筹城乡社会保障改革的实践</a:t>
            </a:r>
            <a:r>
              <a:rPr lang="zh-CN" altLang="en-US" sz="2400" dirty="0" smtClean="0"/>
              <a:t>探索</a:t>
            </a:r>
            <a:r>
              <a:rPr lang="en-US" altLang="zh-CN" sz="2400" dirty="0" smtClean="0"/>
              <a:t/>
            </a:r>
            <a:br>
              <a:rPr lang="en-US" altLang="zh-CN" sz="2400" dirty="0" smtClean="0"/>
            </a:br>
            <a:r>
              <a:rPr lang="en-US" altLang="zh-CN" sz="1600" dirty="0" smtClean="0">
                <a:solidFill>
                  <a:schemeClr val="tx1"/>
                </a:solidFill>
                <a:latin typeface="Times New Roman" pitchFamily="18" charset="0"/>
                <a:cs typeface="Times New Roman" pitchFamily="18" charset="0"/>
              </a:rPr>
              <a:t>Practical Exploration on Overall Urban and Rural Social Security in Sichuan Province </a:t>
            </a:r>
            <a:endParaRPr lang="zh-CN" altLang="en-US" sz="2000" dirty="0"/>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a:lnSpc>
                <a:spcPts val="2500"/>
              </a:lnSpc>
            </a:pPr>
            <a:r>
              <a:rPr lang="zh-CN" altLang="en-US" sz="1400" b="1" dirty="0" smtClean="0">
                <a:latin typeface="+mj-ea"/>
                <a:ea typeface="+mj-ea"/>
                <a:cs typeface="Times New Roman" pitchFamily="18" charset="0"/>
              </a:rPr>
              <a:t>（二）</a:t>
            </a:r>
            <a:r>
              <a:rPr lang="zh-CN" altLang="en-US" sz="1400" b="1" dirty="0" smtClean="0">
                <a:latin typeface="+mj-ea"/>
                <a:ea typeface="+mj-ea"/>
              </a:rPr>
              <a:t>整合</a:t>
            </a:r>
            <a:r>
              <a:rPr lang="zh-CN" altLang="en-US" sz="1400" b="1" dirty="0">
                <a:latin typeface="+mj-ea"/>
                <a:ea typeface="+mj-ea"/>
              </a:rPr>
              <a:t>并轨</a:t>
            </a:r>
            <a:r>
              <a:rPr lang="zh-CN" altLang="en-US" sz="1400" b="1" dirty="0" smtClean="0">
                <a:latin typeface="+mj-ea"/>
                <a:ea typeface="+mj-ea"/>
              </a:rPr>
              <a:t>，积极消除社会保险制度碎片</a:t>
            </a:r>
            <a:endParaRPr lang="en-US" altLang="zh-CN" sz="1400" dirty="0"/>
          </a:p>
          <a:p>
            <a:pPr>
              <a:lnSpc>
                <a:spcPts val="2500"/>
              </a:lnSpc>
            </a:pPr>
            <a:r>
              <a:rPr lang="en-US" altLang="zh-CN" sz="1400" dirty="0">
                <a:latin typeface="Times New Roman" pitchFamily="18" charset="0"/>
                <a:cs typeface="Times New Roman" pitchFamily="18" charset="0"/>
              </a:rPr>
              <a:t>Realizing system integration in order to solve the problem of fragmented  social insurance system</a:t>
            </a:r>
          </a:p>
          <a:p>
            <a:pPr>
              <a:lnSpc>
                <a:spcPts val="2500"/>
              </a:lnSpc>
              <a:buFont typeface="Wingdings" pitchFamily="2" charset="2"/>
              <a:buChar char="n"/>
            </a:pPr>
            <a:r>
              <a:rPr lang="zh-CN" altLang="en-US" sz="1400" b="1" dirty="0" smtClean="0">
                <a:latin typeface="+mj-ea"/>
                <a:ea typeface="+mj-ea"/>
                <a:cs typeface="Times New Roman" pitchFamily="18" charset="0"/>
              </a:rPr>
              <a:t>实施</a:t>
            </a:r>
            <a:r>
              <a:rPr lang="zh-CN" altLang="en-US" sz="1400" b="1" dirty="0">
                <a:latin typeface="+mj-ea"/>
                <a:ea typeface="+mj-ea"/>
              </a:rPr>
              <a:t>城乡居民</a:t>
            </a:r>
            <a:r>
              <a:rPr lang="zh-CN" altLang="en-US" sz="1400" b="1" dirty="0">
                <a:latin typeface="+mj-ea"/>
                <a:ea typeface="+mj-ea"/>
                <a:cs typeface="Times New Roman" pitchFamily="18" charset="0"/>
              </a:rPr>
              <a:t>一体化养老保险</a:t>
            </a:r>
            <a:r>
              <a:rPr lang="zh-CN" altLang="en-US" sz="1400" b="1" dirty="0" smtClean="0">
                <a:latin typeface="+mj-ea"/>
                <a:ea typeface="+mj-ea"/>
                <a:cs typeface="Times New Roman" pitchFamily="18" charset="0"/>
              </a:rPr>
              <a:t>制度</a:t>
            </a:r>
            <a:endParaRPr lang="en-US" altLang="zh-CN" sz="1400" b="1" dirty="0">
              <a:latin typeface="+mj-ea"/>
              <a:ea typeface="+mj-ea"/>
              <a:cs typeface="Times New Roman" pitchFamily="18" charset="0"/>
            </a:endParaRPr>
          </a:p>
          <a:p>
            <a:pPr>
              <a:lnSpc>
                <a:spcPts val="2500"/>
              </a:lnSpc>
            </a:pPr>
            <a:r>
              <a:rPr lang="en-US" altLang="zh-CN" sz="1400" dirty="0">
                <a:latin typeface="Times New Roman" pitchFamily="18" charset="0"/>
                <a:cs typeface="Times New Roman" pitchFamily="18" charset="0"/>
              </a:rPr>
              <a:t>Implementing </a:t>
            </a:r>
            <a:r>
              <a:rPr lang="en-US" altLang="zh-CN" sz="1400" dirty="0" smtClean="0">
                <a:latin typeface="Times New Roman" pitchFamily="18" charset="0"/>
                <a:cs typeface="Times New Roman" pitchFamily="18" charset="0"/>
              </a:rPr>
              <a:t>urban-rural integrated old-age insurance system</a:t>
            </a:r>
          </a:p>
          <a:p>
            <a:pPr>
              <a:lnSpc>
                <a:spcPts val="2500"/>
              </a:lnSpc>
            </a:pPr>
            <a:r>
              <a:rPr lang="zh-CN" altLang="en-US" sz="1400" b="1" dirty="0" smtClean="0">
                <a:latin typeface="+mj-ea"/>
                <a:ea typeface="+mj-ea"/>
                <a:cs typeface="Times New Roman" pitchFamily="18" charset="0"/>
              </a:rPr>
              <a:t>       </a:t>
            </a:r>
            <a:r>
              <a:rPr lang="zh-CN" altLang="en-US" sz="1400" b="1" dirty="0">
                <a:latin typeface="+mj-ea"/>
                <a:ea typeface="+mj-ea"/>
              </a:rPr>
              <a:t>2010年4月，将新型农村社会养老保险和城镇老年居民养老保障制度有机整合，在全国率先全面实施城乡居民一体化</a:t>
            </a:r>
            <a:r>
              <a:rPr lang="zh-CN" altLang="en-US" sz="1400" b="1" dirty="0">
                <a:latin typeface="+mj-ea"/>
                <a:ea typeface="+mj-ea"/>
                <a:cs typeface="Times New Roman" pitchFamily="18" charset="0"/>
              </a:rPr>
              <a:t>养老保险制度，实现了缴费基数、缴费费率、待遇标准“三统一”。</a:t>
            </a:r>
            <a:endParaRPr lang="en-US" altLang="zh-CN" sz="1400" b="1" dirty="0">
              <a:latin typeface="+mj-ea"/>
              <a:ea typeface="+mj-ea"/>
              <a:cs typeface="Times New Roman" pitchFamily="18" charset="0"/>
            </a:endParaRPr>
          </a:p>
          <a:p>
            <a:pPr>
              <a:lnSpc>
                <a:spcPts val="2500"/>
              </a:lnSpc>
            </a:pPr>
            <a:r>
              <a:rPr lang="en-US" altLang="zh-CN" sz="1400" dirty="0"/>
              <a:t> </a:t>
            </a:r>
            <a:r>
              <a:rPr lang="en-US" altLang="zh-CN" sz="1400" dirty="0" smtClean="0">
                <a:latin typeface="Times New Roman" pitchFamily="18" charset="0"/>
                <a:cs typeface="Times New Roman" pitchFamily="18" charset="0"/>
              </a:rPr>
              <a:t>The </a:t>
            </a:r>
            <a:r>
              <a:rPr lang="en-US" altLang="zh-CN" sz="1400" dirty="0">
                <a:latin typeface="Times New Roman" pitchFamily="18" charset="0"/>
                <a:cs typeface="Times New Roman" pitchFamily="18" charset="0"/>
              </a:rPr>
              <a:t>new rural old-age insurance integrated with old-age insurance for urban residents in Apr, 2010. The new system which pioneers in Sichuan province realized the unity with premium base, premium contribution rate and benefit standard.</a:t>
            </a:r>
            <a:endParaRPr lang="zh-CN" altLang="en-US" sz="1400" dirty="0">
              <a:latin typeface="Times New Roman" pitchFamily="18" charset="0"/>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a:t>二</a:t>
            </a:r>
            <a:r>
              <a:rPr lang="zh-CN" altLang="en-US" sz="2400" dirty="0" smtClean="0"/>
              <a:t>、</a:t>
            </a:r>
            <a:r>
              <a:rPr lang="zh-CN" altLang="en-US" sz="2400" dirty="0"/>
              <a:t>四川统筹城乡社会保障改革的实践</a:t>
            </a:r>
            <a:r>
              <a:rPr lang="zh-CN" altLang="en-US" sz="2400" dirty="0" smtClean="0"/>
              <a:t>探索</a:t>
            </a:r>
            <a:r>
              <a:rPr lang="en-US" altLang="zh-CN" sz="2400" dirty="0" smtClean="0"/>
              <a:t/>
            </a:r>
            <a:br>
              <a:rPr lang="en-US" altLang="zh-CN" sz="2400" dirty="0" smtClean="0"/>
            </a:br>
            <a:r>
              <a:rPr lang="en-US" altLang="zh-CN" sz="1600" dirty="0" smtClean="0">
                <a:solidFill>
                  <a:schemeClr val="tx1"/>
                </a:solidFill>
                <a:latin typeface="Times New Roman" pitchFamily="18" charset="0"/>
                <a:cs typeface="Times New Roman" pitchFamily="18" charset="0"/>
              </a:rPr>
              <a:t>Practical Exploration on Overall Urban and Rural Social Security in Sichuan Province </a:t>
            </a:r>
            <a:endParaRPr lang="zh-CN" altLang="en-US" sz="2000" dirty="0"/>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a:lnSpc>
                <a:spcPts val="2500"/>
              </a:lnSpc>
            </a:pPr>
            <a:r>
              <a:rPr lang="zh-CN" altLang="en-US" sz="1400" b="1" dirty="0">
                <a:latin typeface="+mj-ea"/>
                <a:ea typeface="+mj-ea"/>
              </a:rPr>
              <a:t>（二）整合并轨，积极消除社会保险制度</a:t>
            </a:r>
            <a:r>
              <a:rPr lang="zh-CN" altLang="en-US" sz="1400" b="1" dirty="0" smtClean="0">
                <a:latin typeface="+mj-ea"/>
                <a:ea typeface="+mj-ea"/>
              </a:rPr>
              <a:t>碎片</a:t>
            </a:r>
            <a:endParaRPr lang="en-US" altLang="zh-CN" sz="1400" dirty="0" smtClean="0"/>
          </a:p>
          <a:p>
            <a:pPr>
              <a:lnSpc>
                <a:spcPts val="2500"/>
              </a:lnSpc>
            </a:pPr>
            <a:r>
              <a:rPr lang="en-US" altLang="zh-CN" sz="1400" dirty="0">
                <a:latin typeface="Times New Roman" pitchFamily="18" charset="0"/>
                <a:cs typeface="Times New Roman" pitchFamily="18" charset="0"/>
              </a:rPr>
              <a:t>Realizing system integration in order to solve the problem of fragmented  social insurance system</a:t>
            </a:r>
          </a:p>
          <a:p>
            <a:pPr>
              <a:lnSpc>
                <a:spcPts val="2500"/>
              </a:lnSpc>
              <a:buFont typeface="Wingdings" pitchFamily="2" charset="2"/>
              <a:buChar char="n"/>
            </a:pPr>
            <a:r>
              <a:rPr lang="zh-CN" altLang="en-US" sz="1400" b="1" dirty="0">
                <a:latin typeface="+mj-ea"/>
                <a:ea typeface="+mj-ea"/>
              </a:rPr>
              <a:t>实施城乡居民一体化医疗保险制度</a:t>
            </a:r>
            <a:endParaRPr lang="en-US" altLang="zh-CN" sz="1400" b="1" dirty="0">
              <a:latin typeface="+mj-ea"/>
              <a:ea typeface="+mj-ea"/>
            </a:endParaRPr>
          </a:p>
          <a:p>
            <a:pPr>
              <a:lnSpc>
                <a:spcPts val="2500"/>
              </a:lnSpc>
            </a:pPr>
            <a:r>
              <a:rPr lang="en-US" altLang="zh-CN" sz="1400" dirty="0" smtClean="0">
                <a:latin typeface="Times New Roman" pitchFamily="18" charset="0"/>
                <a:cs typeface="Times New Roman" pitchFamily="18" charset="0"/>
              </a:rPr>
              <a:t>Implementing urban-rural integrated medical insurance system</a:t>
            </a:r>
            <a:endParaRPr lang="en-US" altLang="zh-CN" sz="1400" dirty="0" smtClean="0"/>
          </a:p>
          <a:p>
            <a:pPr>
              <a:lnSpc>
                <a:spcPts val="2500"/>
              </a:lnSpc>
            </a:pPr>
            <a:r>
              <a:rPr lang="zh-CN" altLang="en-US" sz="1400" b="1" dirty="0">
                <a:latin typeface="+mj-ea"/>
                <a:ea typeface="+mj-ea"/>
              </a:rPr>
              <a:t>       2009年1月，将新型农村合作医疗、城镇居民和高校大学生基本医疗保险整合并轨，在全国率先全面实施城乡居民一体化基本医疗保险制度，实现了筹资标准城乡一致、参保补助城乡统一、待遇水平城乡均等。</a:t>
            </a:r>
            <a:endParaRPr lang="en-US" altLang="zh-CN" sz="1400" b="1" dirty="0">
              <a:latin typeface="+mj-ea"/>
              <a:ea typeface="+mj-ea"/>
            </a:endParaRPr>
          </a:p>
          <a:p>
            <a:pPr>
              <a:lnSpc>
                <a:spcPts val="2500"/>
              </a:lnSpc>
            </a:pPr>
            <a:r>
              <a:rPr lang="en-US" altLang="zh-CN" sz="1400" dirty="0" smtClean="0">
                <a:latin typeface="Times New Roman" pitchFamily="18" charset="0"/>
                <a:cs typeface="Times New Roman" pitchFamily="18" charset="0"/>
              </a:rPr>
              <a:t>The new </a:t>
            </a:r>
            <a:r>
              <a:rPr lang="en-US" altLang="zh-CN" sz="1400" dirty="0">
                <a:latin typeface="Times New Roman" pitchFamily="18" charset="0"/>
                <a:cs typeface="Times New Roman" pitchFamily="18" charset="0"/>
              </a:rPr>
              <a:t>rural cooperative medical system, basic medical insurance for urban residents and collage students began to integrated in Jan,2009 and realized the unified urban and rural  criterion  in the field of </a:t>
            </a:r>
            <a:r>
              <a:rPr lang="en-US" altLang="zh-CN" sz="1400" dirty="0" smtClean="0">
                <a:latin typeface="Times New Roman" pitchFamily="18" charset="0"/>
                <a:cs typeface="Times New Roman" pitchFamily="18" charset="0"/>
              </a:rPr>
              <a:t>financing standard, </a:t>
            </a:r>
            <a:r>
              <a:rPr lang="en-US" altLang="zh-CN" sz="1400" dirty="0">
                <a:latin typeface="Times New Roman" pitchFamily="18" charset="0"/>
                <a:cs typeface="Times New Roman" pitchFamily="18" charset="0"/>
              </a:rPr>
              <a:t>contribution subsidy and benefit level.</a:t>
            </a: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a:t>二</a:t>
            </a:r>
            <a:r>
              <a:rPr lang="zh-CN" altLang="en-US" sz="2400" dirty="0" smtClean="0"/>
              <a:t>、</a:t>
            </a:r>
            <a:r>
              <a:rPr lang="zh-CN" altLang="en-US" sz="2400" dirty="0"/>
              <a:t>四川统筹城乡社会保障改革的实践</a:t>
            </a:r>
            <a:r>
              <a:rPr lang="zh-CN" altLang="en-US" sz="2400" dirty="0" smtClean="0"/>
              <a:t>探索</a:t>
            </a:r>
            <a:r>
              <a:rPr lang="en-US" altLang="zh-CN" sz="2400" dirty="0" smtClean="0"/>
              <a:t/>
            </a:r>
            <a:br>
              <a:rPr lang="en-US" altLang="zh-CN" sz="2400" dirty="0" smtClean="0"/>
            </a:br>
            <a:r>
              <a:rPr lang="en-US" altLang="zh-CN" sz="1600" dirty="0" smtClean="0">
                <a:solidFill>
                  <a:schemeClr val="tx1"/>
                </a:solidFill>
                <a:latin typeface="Times New Roman" pitchFamily="18" charset="0"/>
                <a:cs typeface="Times New Roman" pitchFamily="18" charset="0"/>
              </a:rPr>
              <a:t>Practical Exploration on Overall Urban and Rural Social Security in Sichuan Province </a:t>
            </a:r>
            <a:endParaRPr lang="zh-CN" altLang="en-US" sz="2000" dirty="0"/>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a:lnSpc>
                <a:spcPts val="2500"/>
              </a:lnSpc>
            </a:pPr>
            <a:r>
              <a:rPr lang="zh-CN" altLang="en-US" sz="1400" b="1" dirty="0">
                <a:latin typeface="+mj-ea"/>
                <a:ea typeface="+mj-ea"/>
              </a:rPr>
              <a:t>（二）整合并轨，积极消除社会保险制度</a:t>
            </a:r>
            <a:r>
              <a:rPr lang="zh-CN" altLang="en-US" sz="1400" b="1" dirty="0" smtClean="0">
                <a:latin typeface="+mj-ea"/>
                <a:ea typeface="+mj-ea"/>
              </a:rPr>
              <a:t>碎片</a:t>
            </a:r>
            <a:endParaRPr lang="en-US" altLang="zh-CN" sz="1400" b="1" dirty="0" smtClean="0">
              <a:latin typeface="+mj-ea"/>
              <a:ea typeface="+mj-ea"/>
            </a:endParaRPr>
          </a:p>
          <a:p>
            <a:pPr>
              <a:lnSpc>
                <a:spcPts val="2500"/>
              </a:lnSpc>
            </a:pPr>
            <a:r>
              <a:rPr lang="en-US" altLang="zh-CN" sz="1400" dirty="0">
                <a:latin typeface="Times New Roman" pitchFamily="18" charset="0"/>
                <a:cs typeface="Times New Roman" pitchFamily="18" charset="0"/>
              </a:rPr>
              <a:t>Realizing system integration in order to solve the problem of fragmented  social insurance system</a:t>
            </a:r>
          </a:p>
          <a:p>
            <a:pPr>
              <a:lnSpc>
                <a:spcPts val="2500"/>
              </a:lnSpc>
              <a:buFont typeface="Wingdings" pitchFamily="2" charset="2"/>
              <a:buChar char="n"/>
            </a:pPr>
            <a:r>
              <a:rPr lang="zh-CN" altLang="en-US" sz="1400" b="1" dirty="0">
                <a:latin typeface="+mj-ea"/>
                <a:ea typeface="+mj-ea"/>
              </a:rPr>
              <a:t>实施城乡一体化补充医疗保险制度</a:t>
            </a:r>
            <a:endParaRPr lang="en-US" altLang="zh-CN" sz="1400" b="1" dirty="0">
              <a:latin typeface="+mj-ea"/>
              <a:ea typeface="+mj-ea"/>
            </a:endParaRPr>
          </a:p>
          <a:p>
            <a:pPr>
              <a:lnSpc>
                <a:spcPts val="2500"/>
              </a:lnSpc>
            </a:pPr>
            <a:r>
              <a:rPr lang="en-US" altLang="zh-CN" sz="1400" dirty="0" smtClean="0">
                <a:latin typeface="Times New Roman" pitchFamily="18" charset="0"/>
                <a:cs typeface="Times New Roman" pitchFamily="18" charset="0"/>
              </a:rPr>
              <a:t>Implementing urban-rural </a:t>
            </a:r>
            <a:r>
              <a:rPr lang="en-US" altLang="zh-CN" sz="1400" dirty="0">
                <a:latin typeface="Times New Roman" pitchFamily="18" charset="0"/>
                <a:cs typeface="Times New Roman" pitchFamily="18" charset="0"/>
              </a:rPr>
              <a:t>integrated supplementary medical insurance </a:t>
            </a:r>
            <a:r>
              <a:rPr lang="en-US" altLang="zh-CN" sz="1400" dirty="0" smtClean="0">
                <a:latin typeface="Times New Roman" pitchFamily="18" charset="0"/>
                <a:cs typeface="Times New Roman" pitchFamily="18" charset="0"/>
              </a:rPr>
              <a:t>system</a:t>
            </a:r>
            <a:endParaRPr lang="en-US" altLang="zh-CN" sz="1400" b="1" dirty="0" smtClean="0">
              <a:latin typeface="+mj-ea"/>
              <a:cs typeface="Times New Roman" pitchFamily="18" charset="0"/>
            </a:endParaRPr>
          </a:p>
          <a:p>
            <a:pPr>
              <a:lnSpc>
                <a:spcPts val="2500"/>
              </a:lnSpc>
            </a:pPr>
            <a:r>
              <a:rPr lang="zh-CN" altLang="en-US" sz="1400" b="1" dirty="0">
                <a:latin typeface="+mj-ea"/>
                <a:cs typeface="Times New Roman" pitchFamily="18" charset="0"/>
              </a:rPr>
              <a:t>       </a:t>
            </a:r>
            <a:r>
              <a:rPr lang="zh-CN" altLang="en-US" sz="1400" b="1" dirty="0">
                <a:latin typeface="+mj-ea"/>
                <a:ea typeface="+mj-ea"/>
              </a:rPr>
              <a:t>2010年4月，将原有的三种城镇职工补充医疗保险合并，实施城镇职工与城乡居民一体化大病医疗互助补充保险制度</a:t>
            </a:r>
            <a:r>
              <a:rPr lang="zh-CN" altLang="en-US" sz="1400" b="1" dirty="0" smtClean="0">
                <a:latin typeface="+mj-ea"/>
                <a:ea typeface="+mj-ea"/>
              </a:rPr>
              <a:t>。</a:t>
            </a:r>
            <a:endParaRPr lang="en-US" altLang="zh-CN" sz="1400" b="1" dirty="0" smtClean="0">
              <a:latin typeface="+mj-ea"/>
              <a:ea typeface="+mj-ea"/>
            </a:endParaRPr>
          </a:p>
          <a:p>
            <a:pPr>
              <a:lnSpc>
                <a:spcPts val="2500"/>
              </a:lnSpc>
            </a:pPr>
            <a:r>
              <a:rPr lang="en-US" altLang="zh-CN" sz="1400" dirty="0">
                <a:latin typeface="Times New Roman" pitchFamily="18" charset="0"/>
                <a:cs typeface="Times New Roman" pitchFamily="18" charset="0"/>
              </a:rPr>
              <a:t>Implementing integrated supplementary medical insurance system in Apr, 2010</a:t>
            </a: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a:t>二</a:t>
            </a:r>
            <a:r>
              <a:rPr lang="zh-CN" altLang="en-US" sz="2400" dirty="0" smtClean="0"/>
              <a:t>、</a:t>
            </a:r>
            <a:r>
              <a:rPr lang="zh-CN" altLang="en-US" sz="2400" dirty="0"/>
              <a:t>四川统筹城乡社会保障改革的实践</a:t>
            </a:r>
            <a:r>
              <a:rPr lang="zh-CN" altLang="en-US" sz="2400" dirty="0" smtClean="0"/>
              <a:t>探索</a:t>
            </a:r>
            <a:r>
              <a:rPr lang="en-US" altLang="zh-CN" sz="2400" dirty="0" smtClean="0"/>
              <a:t/>
            </a:r>
            <a:br>
              <a:rPr lang="en-US" altLang="zh-CN" sz="2400" dirty="0" smtClean="0"/>
            </a:br>
            <a:r>
              <a:rPr lang="en-US" altLang="zh-CN" sz="1600" dirty="0" smtClean="0">
                <a:solidFill>
                  <a:schemeClr val="tx1"/>
                </a:solidFill>
                <a:latin typeface="Times New Roman" pitchFamily="18" charset="0"/>
                <a:cs typeface="Times New Roman" pitchFamily="18" charset="0"/>
              </a:rPr>
              <a:t>Practical Exploration on Overall Urban and Rural Social Security in Sichuan Province </a:t>
            </a:r>
            <a:endParaRPr lang="zh-CN" altLang="en-US" sz="2000" dirty="0"/>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a:lnSpc>
                <a:spcPts val="2500"/>
              </a:lnSpc>
            </a:pPr>
            <a:r>
              <a:rPr lang="zh-CN" altLang="en-US" sz="1400" b="1" dirty="0">
                <a:latin typeface="+mj-ea"/>
                <a:ea typeface="+mj-ea"/>
              </a:rPr>
              <a:t>（二）整合并轨，积极消除社会保险制度</a:t>
            </a:r>
            <a:r>
              <a:rPr lang="zh-CN" altLang="en-US" sz="1400" b="1" dirty="0" smtClean="0">
                <a:latin typeface="+mj-ea"/>
                <a:ea typeface="+mj-ea"/>
              </a:rPr>
              <a:t>碎片</a:t>
            </a:r>
            <a:endParaRPr lang="en-US" altLang="zh-CN" sz="1400" b="1" dirty="0" smtClean="0">
              <a:latin typeface="+mj-ea"/>
              <a:ea typeface="+mj-ea"/>
            </a:endParaRPr>
          </a:p>
          <a:p>
            <a:pPr>
              <a:lnSpc>
                <a:spcPts val="2500"/>
              </a:lnSpc>
            </a:pPr>
            <a:r>
              <a:rPr lang="en-US" altLang="zh-CN" sz="1400" dirty="0">
                <a:latin typeface="Times New Roman" pitchFamily="18" charset="0"/>
                <a:cs typeface="Times New Roman" pitchFamily="18" charset="0"/>
              </a:rPr>
              <a:t>Realizing system integration in order to solve the problem of fragmented  social insurance system</a:t>
            </a:r>
          </a:p>
          <a:p>
            <a:pPr>
              <a:lnSpc>
                <a:spcPts val="2500"/>
              </a:lnSpc>
              <a:buFont typeface="Wingdings" pitchFamily="2" charset="2"/>
              <a:buChar char="n"/>
            </a:pPr>
            <a:r>
              <a:rPr lang="zh-CN" altLang="en-US" sz="1400" b="1" dirty="0">
                <a:latin typeface="+mj-ea"/>
                <a:ea typeface="+mj-ea"/>
              </a:rPr>
              <a:t>实施农民工与城镇职工一体化社会保险制度</a:t>
            </a:r>
            <a:endParaRPr lang="en-US" altLang="zh-CN" sz="1400" b="1" dirty="0">
              <a:latin typeface="+mj-ea"/>
              <a:ea typeface="+mj-ea"/>
            </a:endParaRPr>
          </a:p>
          <a:p>
            <a:pPr>
              <a:lnSpc>
                <a:spcPts val="2500"/>
              </a:lnSpc>
            </a:pPr>
            <a:r>
              <a:rPr lang="en-US" altLang="zh-CN" sz="1400" dirty="0" smtClean="0">
                <a:latin typeface="Times New Roman" pitchFamily="18" charset="0"/>
                <a:cs typeface="Times New Roman" pitchFamily="18" charset="0"/>
              </a:rPr>
              <a:t>Implementing urban-rural </a:t>
            </a:r>
            <a:r>
              <a:rPr lang="en-US" altLang="zh-CN" sz="1400" dirty="0">
                <a:latin typeface="Times New Roman" pitchFamily="18" charset="0"/>
                <a:cs typeface="Times New Roman" pitchFamily="18" charset="0"/>
              </a:rPr>
              <a:t>integrated social insurance system for peasant worker and urban workers</a:t>
            </a:r>
          </a:p>
          <a:p>
            <a:pPr>
              <a:lnSpc>
                <a:spcPts val="2500"/>
              </a:lnSpc>
            </a:pPr>
            <a:r>
              <a:rPr lang="en-US" altLang="zh-CN" sz="1400" b="1" dirty="0">
                <a:latin typeface="+mj-ea"/>
                <a:ea typeface="+mj-ea"/>
              </a:rPr>
              <a:t>       </a:t>
            </a:r>
            <a:r>
              <a:rPr lang="zh-CN" altLang="en-US" sz="1400" b="1" dirty="0">
                <a:latin typeface="+mj-ea"/>
                <a:ea typeface="+mj-ea"/>
              </a:rPr>
              <a:t>2011年4月，在全国率先实施农民工综合社会保险并轨接续城镇职工社会保险，完成了特定历史背景赋予农民工综合社会保险的特殊历史使命，实现了农民工与城镇职工社会保险制度一体化，全域成都城乡劳动者平等享有社会保险待遇</a:t>
            </a:r>
            <a:r>
              <a:rPr lang="zh-CN" altLang="en-US" sz="1400" b="1" dirty="0" smtClean="0">
                <a:latin typeface="+mj-ea"/>
                <a:ea typeface="+mj-ea"/>
              </a:rPr>
              <a:t>。</a:t>
            </a:r>
            <a:endParaRPr lang="en-US" altLang="zh-CN" sz="1400" b="1" dirty="0" smtClean="0">
              <a:latin typeface="+mj-ea"/>
              <a:ea typeface="+mj-ea"/>
            </a:endParaRPr>
          </a:p>
          <a:p>
            <a:pPr>
              <a:lnSpc>
                <a:spcPts val="2500"/>
              </a:lnSpc>
            </a:pPr>
            <a:r>
              <a:rPr lang="en-US" altLang="zh-CN" sz="1400" dirty="0" smtClean="0">
                <a:latin typeface="Times New Roman" pitchFamily="18" charset="0"/>
                <a:cs typeface="Times New Roman" pitchFamily="18" charset="0"/>
              </a:rPr>
              <a:t>Chengdu government merged </a:t>
            </a:r>
            <a:r>
              <a:rPr lang="en-US" altLang="zh-CN" sz="1400" dirty="0">
                <a:latin typeface="Times New Roman" pitchFamily="18" charset="0"/>
                <a:cs typeface="Times New Roman" pitchFamily="18" charset="0"/>
              </a:rPr>
              <a:t>social security system for peasant workers with system for urban workers </a:t>
            </a:r>
            <a:r>
              <a:rPr lang="en-US" altLang="zh-CN" sz="1400" dirty="0" smtClean="0">
                <a:latin typeface="Times New Roman" pitchFamily="18" charset="0"/>
                <a:cs typeface="Times New Roman" pitchFamily="18" charset="0"/>
              </a:rPr>
              <a:t>in Apr, 2011. The </a:t>
            </a:r>
            <a:r>
              <a:rPr lang="en-US" altLang="zh-CN" sz="1400" dirty="0">
                <a:latin typeface="Times New Roman" pitchFamily="18" charset="0"/>
                <a:cs typeface="Times New Roman" pitchFamily="18" charset="0"/>
              </a:rPr>
              <a:t>labor in urban and rural area </a:t>
            </a:r>
            <a:r>
              <a:rPr lang="en-US" altLang="zh-CN" sz="1400" dirty="0" smtClean="0">
                <a:latin typeface="Times New Roman" pitchFamily="18" charset="0"/>
                <a:cs typeface="Times New Roman" pitchFamily="18" charset="0"/>
              </a:rPr>
              <a:t>in Chengdu are </a:t>
            </a:r>
            <a:r>
              <a:rPr lang="en-US" altLang="zh-CN" sz="1400" dirty="0">
                <a:latin typeface="Times New Roman" pitchFamily="18" charset="0"/>
                <a:cs typeface="Times New Roman" pitchFamily="18" charset="0"/>
              </a:rPr>
              <a:t>entitled to fair social security right.</a:t>
            </a:r>
          </a:p>
          <a:p>
            <a:pPr>
              <a:lnSpc>
                <a:spcPts val="2500"/>
              </a:lnSpc>
            </a:pPr>
            <a:endParaRPr lang="en-US" altLang="zh-CN" sz="1400" b="1" dirty="0">
              <a:latin typeface="+mj-ea"/>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a:t>二</a:t>
            </a:r>
            <a:r>
              <a:rPr lang="zh-CN" altLang="en-US" sz="2400" dirty="0" smtClean="0"/>
              <a:t>、</a:t>
            </a:r>
            <a:r>
              <a:rPr lang="zh-CN" altLang="en-US" sz="2400" dirty="0"/>
              <a:t>四川统筹城乡社会保障改革的实践</a:t>
            </a:r>
            <a:r>
              <a:rPr lang="zh-CN" altLang="en-US" sz="2400" dirty="0" smtClean="0"/>
              <a:t>探索</a:t>
            </a:r>
            <a:r>
              <a:rPr lang="en-US" altLang="zh-CN" sz="2400" dirty="0" smtClean="0"/>
              <a:t/>
            </a:r>
            <a:br>
              <a:rPr lang="en-US" altLang="zh-CN" sz="2400" dirty="0" smtClean="0"/>
            </a:br>
            <a:r>
              <a:rPr lang="en-US" altLang="zh-CN" sz="1600" dirty="0" smtClean="0">
                <a:solidFill>
                  <a:schemeClr val="tx1"/>
                </a:solidFill>
                <a:latin typeface="Times New Roman" pitchFamily="18" charset="0"/>
                <a:cs typeface="Times New Roman" pitchFamily="18" charset="0"/>
              </a:rPr>
              <a:t>Practical Exploration on Overall Urban and Rural Social Security in Sichuan Province </a:t>
            </a:r>
            <a:endParaRPr lang="zh-CN" altLang="en-US" sz="2000" dirty="0"/>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a:lnSpc>
                <a:spcPts val="2500"/>
              </a:lnSpc>
            </a:pPr>
            <a:r>
              <a:rPr lang="zh-CN" altLang="en-US" sz="1400" b="1" dirty="0">
                <a:latin typeface="+mj-ea"/>
                <a:ea typeface="+mj-ea"/>
              </a:rPr>
              <a:t>（三） </a:t>
            </a:r>
            <a:r>
              <a:rPr lang="zh-CN" altLang="en-US" sz="1400" b="1" noProof="1" smtClean="0">
                <a:latin typeface="+mj-ea"/>
                <a:ea typeface="+mj-ea"/>
                <a:cs typeface="Times New Roman" pitchFamily="18" charset="0"/>
              </a:rPr>
              <a:t>优化完善社会保险</a:t>
            </a:r>
            <a:r>
              <a:rPr lang="zh-CN" altLang="en-US" sz="1400" b="1" dirty="0" smtClean="0">
                <a:latin typeface="+mj-ea"/>
                <a:ea typeface="+mj-ea"/>
              </a:rPr>
              <a:t>配套</a:t>
            </a:r>
            <a:r>
              <a:rPr lang="zh-CN" altLang="en-US" sz="1400" b="1" dirty="0">
                <a:latin typeface="+mj-ea"/>
                <a:ea typeface="+mj-ea"/>
              </a:rPr>
              <a:t>制度</a:t>
            </a:r>
            <a:endParaRPr lang="en-US" altLang="zh-CN" sz="1400" b="1" dirty="0">
              <a:latin typeface="+mj-ea"/>
              <a:ea typeface="+mj-ea"/>
            </a:endParaRPr>
          </a:p>
          <a:p>
            <a:pPr>
              <a:lnSpc>
                <a:spcPts val="2500"/>
              </a:lnSpc>
            </a:pPr>
            <a:r>
              <a:rPr lang="en-US" altLang="zh-CN" sz="1400" dirty="0">
                <a:latin typeface="Times New Roman" pitchFamily="18" charset="0"/>
                <a:cs typeface="Times New Roman" pitchFamily="18" charset="0"/>
              </a:rPr>
              <a:t>Optimizing all kinds of social insurance related system especially contribution incentive </a:t>
            </a:r>
            <a:r>
              <a:rPr lang="en-US" altLang="zh-CN" sz="1400" dirty="0" smtClean="0">
                <a:latin typeface="Times New Roman" pitchFamily="18" charset="0"/>
                <a:cs typeface="Times New Roman" pitchFamily="18" charset="0"/>
              </a:rPr>
              <a:t>mechanism</a:t>
            </a:r>
            <a:endParaRPr lang="en-US" altLang="zh-CN" sz="1400" b="1" dirty="0" smtClean="0">
              <a:latin typeface="+mj-ea"/>
              <a:cs typeface="Times New Roman" pitchFamily="18" charset="0"/>
            </a:endParaRPr>
          </a:p>
          <a:p>
            <a:pPr>
              <a:lnSpc>
                <a:spcPts val="2500"/>
              </a:lnSpc>
              <a:buFont typeface="Wingdings" pitchFamily="2" charset="2"/>
              <a:buChar char="n"/>
            </a:pPr>
            <a:r>
              <a:rPr lang="zh-CN" altLang="en-US" sz="1400" b="1" dirty="0" smtClean="0">
                <a:latin typeface="+mj-ea"/>
                <a:ea typeface="+mj-ea"/>
              </a:rPr>
              <a:t>健全</a:t>
            </a:r>
            <a:r>
              <a:rPr lang="zh-CN" altLang="en-US" sz="1400" b="1" dirty="0">
                <a:latin typeface="+mj-ea"/>
                <a:ea typeface="+mj-ea"/>
              </a:rPr>
              <a:t>促进城乡群众持续参保</a:t>
            </a:r>
            <a:r>
              <a:rPr lang="zh-CN" altLang="en-US" sz="1400" b="1" dirty="0" smtClean="0">
                <a:latin typeface="+mj-ea"/>
                <a:ea typeface="+mj-ea"/>
              </a:rPr>
              <a:t>机制</a:t>
            </a:r>
            <a:endParaRPr lang="en-US" altLang="zh-CN" sz="1400" b="1" dirty="0">
              <a:latin typeface="+mj-ea"/>
              <a:ea typeface="+mj-ea"/>
            </a:endParaRPr>
          </a:p>
          <a:p>
            <a:pPr>
              <a:lnSpc>
                <a:spcPts val="2500"/>
              </a:lnSpc>
            </a:pPr>
            <a:r>
              <a:rPr lang="en-US" altLang="zh-CN" sz="1400" dirty="0" smtClean="0">
                <a:latin typeface="Times New Roman" pitchFamily="18" charset="0"/>
                <a:cs typeface="Times New Roman" pitchFamily="18" charset="0"/>
              </a:rPr>
              <a:t>Building inspiriting mechanism to encourage  urban and rural residents to continuously participating in social security system</a:t>
            </a:r>
          </a:p>
          <a:p>
            <a:pPr>
              <a:lnSpc>
                <a:spcPts val="2500"/>
              </a:lnSpc>
            </a:pPr>
            <a:r>
              <a:rPr lang="zh-CN" altLang="en-US" sz="1400" b="1" dirty="0" smtClean="0">
                <a:latin typeface="+mj-ea"/>
                <a:ea typeface="+mj-ea"/>
              </a:rPr>
              <a:t>2008年</a:t>
            </a:r>
            <a:r>
              <a:rPr lang="zh-CN" altLang="en-US" sz="1400" b="1" dirty="0">
                <a:latin typeface="+mj-ea"/>
                <a:ea typeface="+mj-ea"/>
              </a:rPr>
              <a:t>，结合农村产权制度改革，建立利用耕地保护基金补贴农民参保缴费制度，参保农民按规定享受的耕地保护基金90%直接用于缴纳城乡居民养老保险费，增强了农民自愿参保的积极性</a:t>
            </a:r>
            <a:r>
              <a:rPr lang="zh-CN" altLang="en-US" sz="1400" b="1" dirty="0" smtClean="0">
                <a:latin typeface="+mj-ea"/>
                <a:ea typeface="+mj-ea"/>
              </a:rPr>
              <a:t>。</a:t>
            </a:r>
            <a:endParaRPr lang="en-US" altLang="zh-CN" sz="1400" b="1" dirty="0" smtClean="0">
              <a:latin typeface="+mj-ea"/>
              <a:ea typeface="+mj-ea"/>
            </a:endParaRPr>
          </a:p>
          <a:p>
            <a:pPr>
              <a:lnSpc>
                <a:spcPts val="2500"/>
              </a:lnSpc>
            </a:pPr>
            <a:r>
              <a:rPr lang="en-US" altLang="zh-CN" sz="1400" dirty="0">
                <a:latin typeface="Times New Roman" pitchFamily="18" charset="0"/>
                <a:cs typeface="Times New Roman" pitchFamily="18" charset="0"/>
              </a:rPr>
              <a:t>Combing with the reform of rural property rights system, the arable land protection fund provided financing support for peasant workers in 2008. This policy  enhances the willingness to participate in social security system.</a:t>
            </a:r>
          </a:p>
          <a:p>
            <a:pPr>
              <a:lnSpc>
                <a:spcPts val="2500"/>
              </a:lnSpc>
            </a:pPr>
            <a:endParaRPr lang="en-US" altLang="zh-CN" sz="1400" dirty="0">
              <a:latin typeface="Times New Roman" pitchFamily="18" charset="0"/>
              <a:cs typeface="Times New Roman" pitchFamily="18" charset="0"/>
            </a:endParaRPr>
          </a:p>
          <a:p>
            <a:pPr>
              <a:lnSpc>
                <a:spcPts val="2500"/>
              </a:lnSpc>
            </a:pPr>
            <a:endParaRPr lang="en-US" altLang="zh-CN" sz="1400" b="1" dirty="0" smtClean="0">
              <a:latin typeface="+mj-ea"/>
              <a:ea typeface="+mj-ea"/>
            </a:endParaRPr>
          </a:p>
          <a:p>
            <a:pPr>
              <a:lnSpc>
                <a:spcPts val="2500"/>
              </a:lnSpc>
            </a:pPr>
            <a:endParaRPr lang="en-US" altLang="zh-CN" sz="1400" b="1" dirty="0">
              <a:latin typeface="+mj-ea"/>
              <a:ea typeface="+mj-ea"/>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a:t>二</a:t>
            </a:r>
            <a:r>
              <a:rPr lang="zh-CN" altLang="en-US" sz="2400" dirty="0" smtClean="0"/>
              <a:t>、</a:t>
            </a:r>
            <a:r>
              <a:rPr lang="zh-CN" altLang="en-US" sz="2400" dirty="0"/>
              <a:t>四川统筹城乡社会保障改革的实践</a:t>
            </a:r>
            <a:r>
              <a:rPr lang="zh-CN" altLang="en-US" sz="2400" dirty="0" smtClean="0"/>
              <a:t>探索</a:t>
            </a:r>
            <a:r>
              <a:rPr lang="en-US" altLang="zh-CN" sz="2400" dirty="0" smtClean="0"/>
              <a:t/>
            </a:r>
            <a:br>
              <a:rPr lang="en-US" altLang="zh-CN" sz="2400" dirty="0" smtClean="0"/>
            </a:br>
            <a:r>
              <a:rPr lang="en-US" altLang="zh-CN" sz="1600" dirty="0" smtClean="0">
                <a:solidFill>
                  <a:schemeClr val="tx1"/>
                </a:solidFill>
                <a:latin typeface="Times New Roman" pitchFamily="18" charset="0"/>
                <a:cs typeface="Times New Roman" pitchFamily="18" charset="0"/>
              </a:rPr>
              <a:t>Practical Exploration on Overall Urban and Rural Social Security in Sichuan Province </a:t>
            </a:r>
            <a:endParaRPr lang="zh-CN" altLang="en-US" sz="2000" dirty="0"/>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a:lnSpc>
                <a:spcPts val="2500"/>
              </a:lnSpc>
            </a:pPr>
            <a:r>
              <a:rPr lang="zh-CN" altLang="en-US" sz="1400" b="1" noProof="1" smtClean="0">
                <a:latin typeface="+mj-ea"/>
                <a:ea typeface="+mj-ea"/>
                <a:cs typeface="Times New Roman" pitchFamily="18" charset="0"/>
              </a:rPr>
              <a:t>主要成效</a:t>
            </a:r>
            <a:endParaRPr lang="en-US" altLang="zh-CN" sz="1400" b="1" noProof="1" smtClean="0">
              <a:latin typeface="+mj-ea"/>
              <a:ea typeface="+mj-ea"/>
              <a:cs typeface="Times New Roman" pitchFamily="18" charset="0"/>
            </a:endParaRPr>
          </a:p>
          <a:p>
            <a:pPr>
              <a:lnSpc>
                <a:spcPts val="2500"/>
              </a:lnSpc>
            </a:pPr>
            <a:r>
              <a:rPr lang="en-US" altLang="zh-CN" sz="1400" dirty="0" smtClean="0">
                <a:latin typeface="Times New Roman" pitchFamily="18" charset="0"/>
                <a:cs typeface="Times New Roman" pitchFamily="18" charset="0"/>
              </a:rPr>
              <a:t>Main </a:t>
            </a:r>
            <a:r>
              <a:rPr lang="en-US" altLang="zh-CN" sz="1400" dirty="0">
                <a:latin typeface="Times New Roman" pitchFamily="18" charset="0"/>
                <a:cs typeface="Times New Roman" pitchFamily="18" charset="0"/>
              </a:rPr>
              <a:t>effect</a:t>
            </a:r>
            <a:endParaRPr lang="zh-CN" altLang="en-US" sz="1400" dirty="0">
              <a:latin typeface="Times New Roman" pitchFamily="18" charset="0"/>
              <a:cs typeface="Times New Roman" pitchFamily="18" charset="0"/>
            </a:endParaRPr>
          </a:p>
          <a:p>
            <a:pPr>
              <a:lnSpc>
                <a:spcPts val="2500"/>
              </a:lnSpc>
              <a:buFont typeface="Wingdings" pitchFamily="2" charset="2"/>
              <a:buChar char="n"/>
            </a:pPr>
            <a:r>
              <a:rPr lang="zh-CN" altLang="en-US" sz="1400" b="1" noProof="1" smtClean="0">
                <a:latin typeface="+mj-ea"/>
                <a:ea typeface="+mj-ea"/>
                <a:cs typeface="Times New Roman" pitchFamily="18" charset="0"/>
              </a:rPr>
              <a:t>实现了养老医疗保险</a:t>
            </a:r>
            <a:r>
              <a:rPr lang="zh-CN" altLang="en-US" sz="1400" b="1" dirty="0" smtClean="0">
                <a:latin typeface="+mj-ea"/>
                <a:ea typeface="+mj-ea"/>
                <a:cs typeface="Times New Roman" pitchFamily="18" charset="0"/>
              </a:rPr>
              <a:t>体系</a:t>
            </a:r>
            <a:r>
              <a:rPr lang="zh-CN" altLang="en-US" sz="1400" b="1" dirty="0">
                <a:latin typeface="+mj-ea"/>
                <a:ea typeface="+mj-ea"/>
                <a:cs typeface="Times New Roman" pitchFamily="18" charset="0"/>
              </a:rPr>
              <a:t>城乡全覆盖。2003年以来，通过分类建立和逐步整合城乡社会保险制度</a:t>
            </a:r>
            <a:endParaRPr lang="en-US" altLang="zh-CN" sz="1400" b="1" dirty="0">
              <a:latin typeface="+mj-ea"/>
              <a:ea typeface="+mj-ea"/>
              <a:cs typeface="Times New Roman" pitchFamily="18" charset="0"/>
            </a:endParaRPr>
          </a:p>
          <a:p>
            <a:pPr>
              <a:lnSpc>
                <a:spcPts val="2500"/>
              </a:lnSpc>
            </a:pPr>
            <a:r>
              <a:rPr lang="en-US" altLang="zh-CN" sz="1400" dirty="0">
                <a:latin typeface="Times New Roman" pitchFamily="18" charset="0"/>
                <a:cs typeface="Times New Roman" pitchFamily="18" charset="0"/>
              </a:rPr>
              <a:t>Realizing the whole coverage of old-age and medical insurance system and integrating urban and rural social security system since 2003</a:t>
            </a:r>
          </a:p>
          <a:p>
            <a:pPr>
              <a:lnSpc>
                <a:spcPts val="2500"/>
              </a:lnSpc>
              <a:buFont typeface="Wingdings" pitchFamily="2" charset="2"/>
              <a:buChar char="n"/>
            </a:pPr>
            <a:r>
              <a:rPr lang="en-US" altLang="zh-CN" sz="1400" b="1" dirty="0" smtClean="0">
                <a:latin typeface="+mj-ea"/>
                <a:cs typeface="Times New Roman" pitchFamily="18" charset="0"/>
              </a:rPr>
              <a:t>2015</a:t>
            </a:r>
            <a:r>
              <a:rPr lang="zh-CN" altLang="en-US" sz="1400" b="1" noProof="1" smtClean="0">
                <a:latin typeface="+mj-ea"/>
                <a:ea typeface="+mj-ea"/>
                <a:cs typeface="Times New Roman" pitchFamily="18" charset="0"/>
              </a:rPr>
              <a:t>年末四川省参加城乡基本养老保险总人数已达4959.1万人，其中：参加城镇职工养老保险人数1939.0万人；参加城乡居民</a:t>
            </a:r>
            <a:r>
              <a:rPr lang="zh-CN" altLang="en-US" sz="1400" b="1" dirty="0" smtClean="0">
                <a:latin typeface="+mj-ea"/>
                <a:cs typeface="Times New Roman" pitchFamily="18" charset="0"/>
              </a:rPr>
              <a:t>养老</a:t>
            </a:r>
            <a:r>
              <a:rPr lang="zh-CN" altLang="en-US" sz="1400" b="1" dirty="0">
                <a:latin typeface="+mj-ea"/>
                <a:cs typeface="Times New Roman" pitchFamily="18" charset="0"/>
              </a:rPr>
              <a:t>保险人数3020.1万</a:t>
            </a:r>
            <a:r>
              <a:rPr lang="zh-CN" altLang="en-US" sz="1400" b="1" dirty="0" smtClean="0">
                <a:latin typeface="+mj-ea"/>
                <a:cs typeface="Times New Roman" pitchFamily="18" charset="0"/>
              </a:rPr>
              <a:t>人</a:t>
            </a:r>
            <a:endParaRPr lang="en-US" altLang="zh-CN" sz="1400" b="1" dirty="0">
              <a:latin typeface="+mj-ea"/>
              <a:cs typeface="Times New Roman" pitchFamily="18" charset="0"/>
            </a:endParaRPr>
          </a:p>
          <a:p>
            <a:pPr>
              <a:lnSpc>
                <a:spcPts val="2500"/>
              </a:lnSpc>
            </a:pPr>
            <a:r>
              <a:rPr lang="en-US" altLang="zh-CN" sz="1400" dirty="0" smtClean="0">
                <a:latin typeface="Times New Roman" pitchFamily="18" charset="0"/>
                <a:cs typeface="Times New Roman" pitchFamily="18" charset="0"/>
              </a:rPr>
              <a:t>Total </a:t>
            </a:r>
            <a:r>
              <a:rPr lang="en-US" altLang="zh-CN" sz="1400" dirty="0">
                <a:latin typeface="Times New Roman" pitchFamily="18" charset="0"/>
                <a:cs typeface="Times New Roman" pitchFamily="18" charset="0"/>
              </a:rPr>
              <a:t>number of participants in the urban and rural old-age insurance system is 49.591 millions: 19.39 millions participants are in the old-age insurance for urban worker</a:t>
            </a:r>
            <a:r>
              <a:rPr lang="en-US" altLang="zh-CN" sz="1400" dirty="0" smtClean="0">
                <a:latin typeface="Times New Roman" pitchFamily="18" charset="0"/>
                <a:cs typeface="Times New Roman" pitchFamily="18" charset="0"/>
              </a:rPr>
              <a:t>s </a:t>
            </a:r>
            <a:r>
              <a:rPr lang="en-US" altLang="zh-CN" sz="1400" dirty="0">
                <a:latin typeface="Times New Roman" pitchFamily="18" charset="0"/>
                <a:cs typeface="Times New Roman" pitchFamily="18" charset="0"/>
              </a:rPr>
              <a:t>and 30.201millions participants are in in the urban and rural old-age insurance system.</a:t>
            </a:r>
          </a:p>
          <a:p>
            <a:pPr>
              <a:lnSpc>
                <a:spcPts val="2500"/>
              </a:lnSpc>
            </a:pPr>
            <a:endParaRPr lang="zh-CN" altLang="en-US" sz="1400" b="1" dirty="0">
              <a:latin typeface="+mj-ea"/>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blinds(horizontal)">
                                      <p:cBhvr>
                                        <p:cTn id="10" dur="500"/>
                                        <p:tgtEl>
                                          <p:spTgt spid="5">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blinds(horizontal)">
                                      <p:cBhvr>
                                        <p:cTn id="13" dur="500"/>
                                        <p:tgtEl>
                                          <p:spTgt spid="5">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blinds(horizontal)">
                                      <p:cBhvr>
                                        <p:cTn id="16" dur="5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blinds(horizontal)">
                                      <p:cBhvr>
                                        <p:cTn id="21" dur="500"/>
                                        <p:tgtEl>
                                          <p:spTgt spid="5">
                                            <p:txEl>
                                              <p:pRg st="4" end="4"/>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blinds(horizontal)">
                                      <p:cBhvr>
                                        <p:cTn id="2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a:t>二</a:t>
            </a:r>
            <a:r>
              <a:rPr lang="zh-CN" altLang="en-US" sz="2400" dirty="0" smtClean="0"/>
              <a:t>、</a:t>
            </a:r>
            <a:r>
              <a:rPr lang="zh-CN" altLang="en-US" sz="2400" dirty="0"/>
              <a:t>四川统筹城乡社会保障改革的实践</a:t>
            </a:r>
            <a:r>
              <a:rPr lang="zh-CN" altLang="en-US" sz="2400" dirty="0" smtClean="0"/>
              <a:t>探索</a:t>
            </a:r>
            <a:r>
              <a:rPr lang="en-US" altLang="zh-CN" sz="2400" dirty="0" smtClean="0"/>
              <a:t/>
            </a:r>
            <a:br>
              <a:rPr lang="en-US" altLang="zh-CN" sz="2400" dirty="0" smtClean="0"/>
            </a:br>
            <a:r>
              <a:rPr lang="en-US" altLang="zh-CN" sz="1600" dirty="0" smtClean="0">
                <a:solidFill>
                  <a:schemeClr val="tx1"/>
                </a:solidFill>
                <a:latin typeface="Times New Roman" pitchFamily="18" charset="0"/>
                <a:cs typeface="Times New Roman" pitchFamily="18" charset="0"/>
              </a:rPr>
              <a:t>Practical Exploration on Overall Urban and Rural Social Security in Sichuan Province </a:t>
            </a:r>
            <a:endParaRPr lang="zh-CN" altLang="en-US" sz="2000" dirty="0"/>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a:lnSpc>
                <a:spcPts val="2500"/>
              </a:lnSpc>
            </a:pPr>
            <a:r>
              <a:rPr lang="zh-CN" altLang="en-US" sz="1400" b="1" noProof="1" smtClean="0">
                <a:latin typeface="+mj-ea"/>
                <a:ea typeface="+mj-ea"/>
                <a:cs typeface="Times New Roman" pitchFamily="18" charset="0"/>
              </a:rPr>
              <a:t>主要成效</a:t>
            </a:r>
            <a:endParaRPr lang="en-US" altLang="zh-CN" sz="1400" b="1" noProof="1" smtClean="0">
              <a:latin typeface="+mj-ea"/>
              <a:ea typeface="+mj-ea"/>
              <a:cs typeface="Times New Roman" pitchFamily="18" charset="0"/>
            </a:endParaRPr>
          </a:p>
          <a:p>
            <a:pPr>
              <a:lnSpc>
                <a:spcPts val="2500"/>
              </a:lnSpc>
            </a:pPr>
            <a:r>
              <a:rPr lang="en-US" altLang="zh-CN" sz="1400" dirty="0" smtClean="0">
                <a:latin typeface="Times New Roman" pitchFamily="18" charset="0"/>
                <a:cs typeface="Times New Roman" pitchFamily="18" charset="0"/>
              </a:rPr>
              <a:t>Main </a:t>
            </a:r>
            <a:r>
              <a:rPr lang="en-US" altLang="zh-CN" sz="1400" dirty="0">
                <a:latin typeface="Times New Roman" pitchFamily="18" charset="0"/>
                <a:cs typeface="Times New Roman" pitchFamily="18" charset="0"/>
              </a:rPr>
              <a:t>effect</a:t>
            </a:r>
          </a:p>
          <a:p>
            <a:pPr>
              <a:lnSpc>
                <a:spcPts val="2500"/>
              </a:lnSpc>
              <a:buFont typeface="Wingdings" pitchFamily="2" charset="2"/>
              <a:buChar char="n"/>
            </a:pPr>
            <a:r>
              <a:rPr lang="zh-CN" altLang="en-US" sz="1400" b="1" noProof="1" smtClean="0">
                <a:latin typeface="+mj-ea"/>
                <a:ea typeface="+mj-ea"/>
                <a:cs typeface="Times New Roman" pitchFamily="18" charset="0"/>
              </a:rPr>
              <a:t>2015年，四川省已有8个市（州）和4个区（县）实现城乡居民医保制度统一。年末全省城镇基本医疗保险参保人数已达2655.7万人，参保覆盖率98%；其中参加城镇职工基本医疗保险1383.5万人（含其他形式农民工）；参加城镇居民医疗保险1272.1万人，农民工89.8万人。</a:t>
            </a:r>
            <a:endParaRPr lang="en-US" altLang="zh-CN" sz="1400" b="1" noProof="1" smtClean="0">
              <a:latin typeface="+mj-ea"/>
              <a:ea typeface="+mj-ea"/>
              <a:cs typeface="Times New Roman" pitchFamily="18" charset="0"/>
            </a:endParaRPr>
          </a:p>
          <a:p>
            <a:pPr>
              <a:lnSpc>
                <a:spcPts val="2500"/>
              </a:lnSpc>
            </a:pPr>
            <a:r>
              <a:rPr lang="en-US" altLang="zh-CN" sz="1400" dirty="0" smtClean="0">
                <a:latin typeface="Times New Roman" pitchFamily="18" charset="0"/>
                <a:cs typeface="Times New Roman" pitchFamily="18" charset="0"/>
              </a:rPr>
              <a:t>8 cities </a:t>
            </a:r>
            <a:r>
              <a:rPr lang="en-US" altLang="zh-CN" sz="1400" dirty="0">
                <a:latin typeface="Times New Roman" pitchFamily="18" charset="0"/>
                <a:cs typeface="Times New Roman" pitchFamily="18" charset="0"/>
              </a:rPr>
              <a:t>(</a:t>
            </a:r>
            <a:r>
              <a:rPr lang="en-US" altLang="zh-CN" sz="1400" dirty="0" smtClean="0">
                <a:latin typeface="Times New Roman" pitchFamily="18" charset="0"/>
                <a:cs typeface="Times New Roman" pitchFamily="18" charset="0"/>
              </a:rPr>
              <a:t>prefectures) </a:t>
            </a:r>
            <a:r>
              <a:rPr lang="en-US" altLang="zh-CN" sz="1400" dirty="0">
                <a:latin typeface="Times New Roman" pitchFamily="18" charset="0"/>
                <a:cs typeface="Times New Roman" pitchFamily="18" charset="0"/>
              </a:rPr>
              <a:t>and 4 </a:t>
            </a:r>
            <a:r>
              <a:rPr lang="en-US" altLang="zh-CN" sz="1400" dirty="0" smtClean="0">
                <a:latin typeface="Times New Roman" pitchFamily="18" charset="0"/>
                <a:cs typeface="Times New Roman" pitchFamily="18" charset="0"/>
              </a:rPr>
              <a:t>districts (counties) in Sichuan province realized unification </a:t>
            </a:r>
            <a:r>
              <a:rPr lang="en-US" altLang="zh-CN" sz="1400" dirty="0">
                <a:latin typeface="Times New Roman" pitchFamily="18" charset="0"/>
                <a:cs typeface="Times New Roman" pitchFamily="18" charset="0"/>
              </a:rPr>
              <a:t>of  urban and rural medical insurance system </a:t>
            </a:r>
            <a:r>
              <a:rPr lang="en-US" altLang="zh-CN" sz="1400" dirty="0" smtClean="0">
                <a:latin typeface="Times New Roman" pitchFamily="18" charset="0"/>
                <a:cs typeface="Times New Roman" pitchFamily="18" charset="0"/>
              </a:rPr>
              <a:t>in </a:t>
            </a:r>
            <a:r>
              <a:rPr lang="en-US" altLang="zh-CN" sz="1400" dirty="0">
                <a:latin typeface="Times New Roman" pitchFamily="18" charset="0"/>
                <a:cs typeface="Times New Roman" pitchFamily="18" charset="0"/>
              </a:rPr>
              <a:t>2015.</a:t>
            </a:r>
            <a:endParaRPr lang="zh-CN" altLang="en-US" sz="1400" dirty="0">
              <a:latin typeface="Times New Roman" pitchFamily="18" charset="0"/>
              <a:cs typeface="Times New Roman" pitchFamily="18" charset="0"/>
            </a:endParaRPr>
          </a:p>
          <a:p>
            <a:pPr>
              <a:lnSpc>
                <a:spcPts val="2500"/>
              </a:lnSpc>
            </a:pPr>
            <a:endParaRPr lang="zh-CN" altLang="en-US" sz="1400" b="1" dirty="0">
              <a:latin typeface="+mj-ea"/>
              <a:cs typeface="Times New Roman" pitchFamily="18" charset="0"/>
            </a:endParaRPr>
          </a:p>
          <a:p>
            <a:pPr>
              <a:lnSpc>
                <a:spcPts val="2500"/>
              </a:lnSpc>
            </a:pPr>
            <a:endParaRPr lang="zh-CN" altLang="en-US" sz="1400" b="1" dirty="0">
              <a:latin typeface="+mj-ea"/>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a:t>二</a:t>
            </a:r>
            <a:r>
              <a:rPr lang="zh-CN" altLang="en-US" sz="2400" dirty="0" smtClean="0"/>
              <a:t>、</a:t>
            </a:r>
            <a:r>
              <a:rPr lang="zh-CN" altLang="en-US" sz="2400" dirty="0"/>
              <a:t>四川统筹城乡社会保障改革的实践</a:t>
            </a:r>
            <a:r>
              <a:rPr lang="zh-CN" altLang="en-US" sz="2400" dirty="0" smtClean="0"/>
              <a:t>探索</a:t>
            </a:r>
            <a:r>
              <a:rPr lang="en-US" altLang="zh-CN" sz="2400" dirty="0" smtClean="0"/>
              <a:t/>
            </a:r>
            <a:br>
              <a:rPr lang="en-US" altLang="zh-CN" sz="2400" dirty="0" smtClean="0"/>
            </a:br>
            <a:r>
              <a:rPr lang="en-US" altLang="zh-CN" sz="1600" dirty="0" smtClean="0">
                <a:solidFill>
                  <a:schemeClr val="tx1"/>
                </a:solidFill>
                <a:latin typeface="Times New Roman" pitchFamily="18" charset="0"/>
                <a:cs typeface="Times New Roman" pitchFamily="18" charset="0"/>
              </a:rPr>
              <a:t>Practical Exploration on Overall Urban and Rural Social Security in Sichuan Province </a:t>
            </a:r>
            <a:endParaRPr lang="zh-CN" altLang="en-US" sz="2000" dirty="0"/>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fontAlgn="base">
              <a:lnSpc>
                <a:spcPts val="2500"/>
              </a:lnSpc>
            </a:pPr>
            <a:r>
              <a:rPr lang="zh-CN" altLang="en-US" sz="1400" b="1" noProof="1">
                <a:latin typeface="+mj-ea"/>
                <a:ea typeface="+mj-ea"/>
                <a:cs typeface="Times New Roman" pitchFamily="18" charset="0"/>
              </a:rPr>
              <a:t>主要经验</a:t>
            </a:r>
            <a:endParaRPr lang="en-US" altLang="zh-CN" sz="1400" b="1" noProof="1">
              <a:latin typeface="+mj-ea"/>
              <a:ea typeface="+mj-ea"/>
              <a:cs typeface="Times New Roman" pitchFamily="18" charset="0"/>
            </a:endParaRPr>
          </a:p>
          <a:p>
            <a:pPr fontAlgn="base">
              <a:lnSpc>
                <a:spcPts val="2500"/>
              </a:lnSpc>
            </a:pPr>
            <a:r>
              <a:rPr lang="en-US" altLang="zh-CN" sz="1400" noProof="1">
                <a:latin typeface="Times New Roman" pitchFamily="18" charset="0"/>
                <a:cs typeface="Times New Roman" pitchFamily="18" charset="0"/>
              </a:rPr>
              <a:t>Main experience </a:t>
            </a:r>
            <a:endParaRPr lang="zh-CN" altLang="en-US" sz="1400" noProof="1">
              <a:latin typeface="Times New Roman" pitchFamily="18" charset="0"/>
              <a:cs typeface="Times New Roman" pitchFamily="18" charset="0"/>
            </a:endParaRPr>
          </a:p>
          <a:p>
            <a:pPr fontAlgn="base">
              <a:lnSpc>
                <a:spcPts val="2500"/>
              </a:lnSpc>
              <a:buFont typeface="Wingdings" pitchFamily="2" charset="2"/>
              <a:buChar char="n"/>
            </a:pPr>
            <a:r>
              <a:rPr lang="zh-CN" altLang="en-US" sz="1400" b="1" noProof="1">
                <a:latin typeface="+mj-ea"/>
                <a:ea typeface="+mj-ea"/>
                <a:cs typeface="Times New Roman" pitchFamily="18" charset="0"/>
              </a:rPr>
              <a:t>抓住国家统筹城乡试点实验区的政策红利，加快推进统筹城乡社会保障改革发展</a:t>
            </a:r>
            <a:endParaRPr lang="en-US" altLang="zh-CN" sz="1400" b="1" noProof="1">
              <a:latin typeface="+mj-ea"/>
              <a:ea typeface="+mj-ea"/>
              <a:cs typeface="Times New Roman" pitchFamily="18" charset="0"/>
            </a:endParaRPr>
          </a:p>
          <a:p>
            <a:pPr fontAlgn="base">
              <a:lnSpc>
                <a:spcPts val="2500"/>
              </a:lnSpc>
            </a:pPr>
            <a:r>
              <a:rPr lang="en-US" altLang="zh-CN" sz="1400" dirty="0">
                <a:latin typeface="Times New Roman" pitchFamily="18" charset="0"/>
                <a:cs typeface="Times New Roman" pitchFamily="18" charset="0"/>
              </a:rPr>
              <a:t>Seizing the policy bonus of integrated urban and rural pilot area, and accelerating the process of social security reform </a:t>
            </a:r>
          </a:p>
          <a:p>
            <a:pPr fontAlgn="base">
              <a:lnSpc>
                <a:spcPts val="2500"/>
              </a:lnSpc>
              <a:buFont typeface="Wingdings" pitchFamily="2" charset="2"/>
              <a:buChar char="n"/>
            </a:pPr>
            <a:r>
              <a:rPr lang="zh-CN" altLang="en-US" sz="1400" b="1" noProof="1">
                <a:latin typeface="+mj-ea"/>
                <a:ea typeface="+mj-ea"/>
                <a:cs typeface="Times New Roman" pitchFamily="18" charset="0"/>
              </a:rPr>
              <a:t>制度创新和机制创新是关键</a:t>
            </a:r>
            <a:endParaRPr lang="en-US" altLang="zh-CN" sz="1400" b="1" noProof="1">
              <a:latin typeface="+mj-ea"/>
              <a:ea typeface="+mj-ea"/>
              <a:cs typeface="Times New Roman" pitchFamily="18" charset="0"/>
            </a:endParaRPr>
          </a:p>
          <a:p>
            <a:pPr fontAlgn="base">
              <a:lnSpc>
                <a:spcPts val="2500"/>
              </a:lnSpc>
            </a:pPr>
            <a:r>
              <a:rPr lang="en-US" altLang="zh-CN" sz="1400" dirty="0" smtClean="0">
                <a:latin typeface="Times New Roman" pitchFamily="18" charset="0"/>
                <a:cs typeface="Times New Roman" pitchFamily="18" charset="0"/>
              </a:rPr>
              <a:t>System </a:t>
            </a:r>
            <a:r>
              <a:rPr lang="en-US" altLang="zh-CN" sz="1400" dirty="0">
                <a:latin typeface="Times New Roman" pitchFamily="18" charset="0"/>
                <a:cs typeface="Times New Roman" pitchFamily="18" charset="0"/>
              </a:rPr>
              <a:t>innovation and mechanism innovation are crucial</a:t>
            </a:r>
            <a:endParaRPr lang="zh-CN" altLang="en-US" sz="1400" dirty="0">
              <a:latin typeface="Times New Roman" pitchFamily="18" charset="0"/>
              <a:cs typeface="Times New Roman" pitchFamily="18" charset="0"/>
            </a:endParaRPr>
          </a:p>
          <a:p>
            <a:pPr>
              <a:lnSpc>
                <a:spcPts val="2500"/>
              </a:lnSpc>
              <a:buFont typeface="Wingdings" pitchFamily="2" charset="2"/>
              <a:buChar char="n"/>
            </a:pPr>
            <a:r>
              <a:rPr lang="zh-CN" altLang="en-US" sz="1400" b="1" noProof="1" smtClean="0">
                <a:latin typeface="+mj-ea"/>
                <a:ea typeface="+mj-ea"/>
                <a:cs typeface="Times New Roman" pitchFamily="18" charset="0"/>
              </a:rPr>
              <a:t>成都和四川统筹城乡社会保障改革的多个领域通过制度创新、机制创新和政策创新，走在全国的前列，为全国性统筹城乡社会保障改革提供了有借鉴意义的新经验。</a:t>
            </a:r>
            <a:endParaRPr lang="en-US" altLang="zh-CN" sz="1400" b="1" noProof="1" smtClean="0">
              <a:latin typeface="+mj-ea"/>
              <a:ea typeface="+mj-ea"/>
              <a:cs typeface="Times New Roman" pitchFamily="18" charset="0"/>
            </a:endParaRPr>
          </a:p>
          <a:p>
            <a:pPr fontAlgn="base">
              <a:lnSpc>
                <a:spcPts val="2500"/>
              </a:lnSpc>
            </a:pPr>
            <a:r>
              <a:rPr lang="en-US" altLang="zh-CN" sz="1400" dirty="0" smtClean="0">
                <a:latin typeface="Times New Roman" pitchFamily="18" charset="0"/>
                <a:cs typeface="Times New Roman" pitchFamily="18" charset="0"/>
              </a:rPr>
              <a:t>The </a:t>
            </a:r>
            <a:r>
              <a:rPr lang="en-US" altLang="zh-CN" sz="1400" dirty="0">
                <a:latin typeface="Times New Roman" pitchFamily="18" charset="0"/>
                <a:cs typeface="Times New Roman" pitchFamily="18" charset="0"/>
              </a:rPr>
              <a:t>practices of system innovation and mechanism innovation in Chengdu and Sichuan </a:t>
            </a:r>
            <a:r>
              <a:rPr lang="en-US" altLang="zh-CN" sz="1400" dirty="0" smtClean="0">
                <a:latin typeface="Times New Roman" pitchFamily="18" charset="0"/>
                <a:cs typeface="Times New Roman" pitchFamily="18" charset="0"/>
              </a:rPr>
              <a:t>province give </a:t>
            </a:r>
            <a:r>
              <a:rPr lang="en-US" altLang="zh-CN" sz="1400" dirty="0">
                <a:latin typeface="Times New Roman" pitchFamily="18" charset="0"/>
                <a:cs typeface="Times New Roman" pitchFamily="18" charset="0"/>
              </a:rPr>
              <a:t>new experience to urban and rural social security integration in the whole country.</a:t>
            </a:r>
            <a:endParaRPr lang="zh-CN" altLang="en-US" sz="1400" dirty="0">
              <a:latin typeface="Times New Roman" pitchFamily="18" charset="0"/>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blinds(horizontal)">
                                      <p:cBhvr>
                                        <p:cTn id="10" dur="500"/>
                                        <p:tgtEl>
                                          <p:spTgt spid="5">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blinds(horizontal)">
                                      <p:cBhvr>
                                        <p:cTn id="13" dur="500"/>
                                        <p:tgtEl>
                                          <p:spTgt spid="5">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blinds(horizontal)">
                                      <p:cBhvr>
                                        <p:cTn id="16" dur="5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blinds(horizontal)">
                                      <p:cBhvr>
                                        <p:cTn id="21" dur="500"/>
                                        <p:tgtEl>
                                          <p:spTgt spid="5">
                                            <p:txEl>
                                              <p:pRg st="4" end="4"/>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blinds(horizontal)">
                                      <p:cBhvr>
                                        <p:cTn id="24" dur="500"/>
                                        <p:tgtEl>
                                          <p:spTgt spid="5">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nodeType="click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Effect transition="in" filter="blinds(horizontal)">
                                      <p:cBhvr>
                                        <p:cTn id="29" dur="500"/>
                                        <p:tgtEl>
                                          <p:spTgt spid="5">
                                            <p:txEl>
                                              <p:pRg st="6" end="6"/>
                                            </p:txEl>
                                          </p:spTgt>
                                        </p:tgtEl>
                                      </p:cBhvr>
                                    </p:animEffect>
                                  </p:childTnLst>
                                </p:cTn>
                              </p:par>
                              <p:par>
                                <p:cTn id="30" presetID="3" presetClass="entr" presetSubtype="10" fill="hold" nodeType="with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Effect transition="in" filter="blinds(horizontal)">
                                      <p:cBhvr>
                                        <p:cTn id="3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a:t>二</a:t>
            </a:r>
            <a:r>
              <a:rPr lang="zh-CN" altLang="en-US" sz="2400" dirty="0" smtClean="0"/>
              <a:t>、</a:t>
            </a:r>
            <a:r>
              <a:rPr lang="zh-CN" altLang="en-US" sz="2400" dirty="0"/>
              <a:t>四川统筹城乡社会保障改革的实践</a:t>
            </a:r>
            <a:r>
              <a:rPr lang="zh-CN" altLang="en-US" sz="2400" dirty="0" smtClean="0"/>
              <a:t>探索</a:t>
            </a:r>
            <a:r>
              <a:rPr lang="en-US" altLang="zh-CN" sz="2400" dirty="0" smtClean="0"/>
              <a:t/>
            </a:r>
            <a:br>
              <a:rPr lang="en-US" altLang="zh-CN" sz="2400" dirty="0" smtClean="0"/>
            </a:br>
            <a:r>
              <a:rPr lang="en-US" altLang="zh-CN" sz="1600" dirty="0" smtClean="0">
                <a:solidFill>
                  <a:schemeClr val="tx1"/>
                </a:solidFill>
                <a:latin typeface="Times New Roman" pitchFamily="18" charset="0"/>
                <a:cs typeface="Times New Roman" pitchFamily="18" charset="0"/>
              </a:rPr>
              <a:t>Practical Exploration on Overall Urban and Rural Social Security in Sichuan Province </a:t>
            </a:r>
            <a:endParaRPr lang="zh-CN" altLang="en-US" sz="2000" dirty="0"/>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fontAlgn="base">
              <a:lnSpc>
                <a:spcPts val="2500"/>
              </a:lnSpc>
            </a:pPr>
            <a:r>
              <a:rPr lang="zh-CN" altLang="en-US" sz="1400" b="1" noProof="1">
                <a:latin typeface="+mj-ea"/>
                <a:cs typeface="Times New Roman" pitchFamily="18" charset="0"/>
              </a:rPr>
              <a:t>主要经验</a:t>
            </a:r>
            <a:endParaRPr lang="en-US" altLang="zh-CN" sz="1400" b="1" noProof="1">
              <a:latin typeface="+mj-ea"/>
              <a:cs typeface="Times New Roman" pitchFamily="18" charset="0"/>
            </a:endParaRPr>
          </a:p>
          <a:p>
            <a:pPr fontAlgn="base">
              <a:lnSpc>
                <a:spcPts val="2500"/>
              </a:lnSpc>
            </a:pPr>
            <a:r>
              <a:rPr lang="en-US" altLang="zh-CN" sz="1400" noProof="1">
                <a:latin typeface="Times New Roman" pitchFamily="18" charset="0"/>
                <a:cs typeface="Times New Roman" pitchFamily="18" charset="0"/>
              </a:rPr>
              <a:t>Main experience </a:t>
            </a:r>
            <a:endParaRPr lang="zh-CN" altLang="en-US" sz="1400" noProof="1">
              <a:latin typeface="Times New Roman" pitchFamily="18" charset="0"/>
              <a:cs typeface="Times New Roman" pitchFamily="18" charset="0"/>
            </a:endParaRPr>
          </a:p>
          <a:p>
            <a:pPr>
              <a:lnSpc>
                <a:spcPts val="2500"/>
              </a:lnSpc>
              <a:buFont typeface="Wingdings" pitchFamily="2" charset="2"/>
              <a:buChar char="n"/>
            </a:pPr>
            <a:r>
              <a:rPr lang="zh-CN" altLang="zh-CN" sz="1400" b="1" dirty="0" smtClean="0">
                <a:latin typeface="+mj-ea"/>
                <a:cs typeface="Times New Roman" pitchFamily="18" charset="0"/>
              </a:rPr>
              <a:t>从</a:t>
            </a:r>
            <a:r>
              <a:rPr lang="zh-CN" altLang="zh-CN" sz="1400" b="1" dirty="0">
                <a:latin typeface="+mj-ea"/>
                <a:cs typeface="Times New Roman" pitchFamily="18" charset="0"/>
              </a:rPr>
              <a:t>四川省的经验来看，</a:t>
            </a:r>
            <a:r>
              <a:rPr lang="zh-CN" altLang="en-US" sz="1400" b="1" dirty="0">
                <a:latin typeface="+mj-ea"/>
                <a:cs typeface="Times New Roman" pitchFamily="18" charset="0"/>
              </a:rPr>
              <a:t>改革</a:t>
            </a:r>
            <a:r>
              <a:rPr lang="zh-CN" altLang="zh-CN" sz="1400" b="1" dirty="0">
                <a:latin typeface="+mj-ea"/>
                <a:cs typeface="Times New Roman" pitchFamily="18" charset="0"/>
              </a:rPr>
              <a:t>是在原有制度框架基础上，通过重点突破，循序渐进，</a:t>
            </a:r>
            <a:r>
              <a:rPr lang="zh-CN" altLang="en-US" sz="1400" b="1" dirty="0">
                <a:latin typeface="+mj-ea"/>
                <a:cs typeface="Times New Roman" pitchFamily="18" charset="0"/>
              </a:rPr>
              <a:t>突破</a:t>
            </a:r>
            <a:r>
              <a:rPr lang="zh-CN" altLang="zh-CN" sz="1400" b="1" dirty="0">
                <a:latin typeface="+mj-ea"/>
                <a:cs typeface="Times New Roman" pitchFamily="18" charset="0"/>
              </a:rPr>
              <a:t>原有体系的局限性，朝着</a:t>
            </a:r>
            <a:r>
              <a:rPr lang="zh-CN" altLang="zh-CN" sz="1400" b="1" dirty="0" smtClean="0">
                <a:latin typeface="+mj-ea"/>
                <a:cs typeface="Times New Roman" pitchFamily="18" charset="0"/>
              </a:rPr>
              <a:t>城乡一体化</a:t>
            </a:r>
            <a:r>
              <a:rPr lang="zh-CN" altLang="zh-CN" sz="1400" b="1" dirty="0">
                <a:latin typeface="+mj-ea"/>
                <a:cs typeface="Times New Roman" pitchFamily="18" charset="0"/>
              </a:rPr>
              <a:t>不断推进。另一方面，在遵循路径依赖规律的前提下，又不妨大胆超前创新。在创设制度的时候，尽量将不同</a:t>
            </a:r>
            <a:r>
              <a:rPr lang="zh-CN" altLang="zh-CN" sz="1400" b="1" dirty="0" smtClean="0">
                <a:latin typeface="+mj-ea"/>
                <a:cs typeface="Times New Roman" pitchFamily="18" charset="0"/>
              </a:rPr>
              <a:t>的群体</a:t>
            </a:r>
            <a:r>
              <a:rPr lang="zh-CN" altLang="zh-CN" sz="1400" b="1" dirty="0">
                <a:latin typeface="+mj-ea"/>
                <a:cs typeface="Times New Roman" pitchFamily="18" charset="0"/>
              </a:rPr>
              <a:t>纳入一个制度进行覆盖，并预留好制度之间衔接的通道，防止制度的进一步“碎片化”</a:t>
            </a:r>
            <a:endParaRPr lang="en-US" altLang="zh-CN" sz="1400" b="1" dirty="0">
              <a:latin typeface="+mj-ea"/>
              <a:cs typeface="Times New Roman" pitchFamily="18" charset="0"/>
            </a:endParaRPr>
          </a:p>
          <a:p>
            <a:pPr fontAlgn="base">
              <a:lnSpc>
                <a:spcPts val="2500"/>
              </a:lnSpc>
            </a:pPr>
            <a:r>
              <a:rPr lang="en-US" altLang="zh-CN" sz="1400" noProof="1" smtClean="0">
                <a:latin typeface="Times New Roman" pitchFamily="18" charset="0"/>
                <a:cs typeface="Times New Roman" pitchFamily="18" charset="0"/>
              </a:rPr>
              <a:t>The social security reform in Sichuan breaks the limitation of original system and uses one unified system to covering  different social groups. It provides method to solve the transfermation problem between different systems in order to avoid system fragmentation.</a:t>
            </a:r>
            <a:endParaRPr lang="zh-CN" altLang="en-US" sz="1400" noProof="1" smtClean="0">
              <a:latin typeface="Times New Roman" pitchFamily="18" charset="0"/>
              <a:cs typeface="Times New Roman" pitchFamily="18" charset="0"/>
            </a:endParaRPr>
          </a:p>
          <a:p>
            <a:pPr fontAlgn="base"/>
            <a:endParaRPr lang="zh-CN" altLang="en-US" sz="1400" strike="noStrike" noProof="1" smtClean="0"/>
          </a:p>
          <a:p>
            <a:endParaRPr lang="zh-CN" altLang="en-US" sz="1400" dirty="0" smtClean="0"/>
          </a:p>
          <a:p>
            <a:endParaRPr lang="zh-CN" altLang="en-US" sz="1400" dirty="0"/>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smtClean="0"/>
              <a:t>一、我国</a:t>
            </a:r>
            <a:r>
              <a:rPr lang="zh-CN" altLang="en-US" sz="2400" dirty="0"/>
              <a:t>城乡社会保障制度可持续发展的四大</a:t>
            </a:r>
            <a:r>
              <a:rPr lang="zh-CN" altLang="en-US" sz="2400" dirty="0" smtClean="0"/>
              <a:t>挑战</a:t>
            </a:r>
            <a:r>
              <a:rPr lang="en-US" altLang="zh-CN" sz="2400" dirty="0" smtClean="0"/>
              <a:t/>
            </a:r>
            <a:br>
              <a:rPr lang="en-US" altLang="zh-CN" sz="2400" dirty="0" smtClean="0"/>
            </a:br>
            <a:r>
              <a:rPr lang="en-US" altLang="zh-CN" sz="1600" dirty="0" smtClean="0">
                <a:latin typeface="Times New Roman" pitchFamily="18" charset="0"/>
                <a:cs typeface="Times New Roman" pitchFamily="18" charset="0"/>
              </a:rPr>
              <a:t>Four challenges in the sustainable development of urban and rural social security system</a:t>
            </a:r>
            <a:endParaRPr lang="zh-CN" altLang="en-US" sz="2000" dirty="0"/>
          </a:p>
        </p:txBody>
      </p:sp>
      <p:sp>
        <p:nvSpPr>
          <p:cNvPr id="5" name="文本占位符 43010"/>
          <p:cNvSpPr txBox="1">
            <a:spLocks/>
          </p:cNvSpPr>
          <p:nvPr/>
        </p:nvSpPr>
        <p:spPr>
          <a:xfrm>
            <a:off x="0" y="1203598"/>
            <a:ext cx="8229600" cy="3600400"/>
          </a:xfrm>
          <a:prstGeom prst="rect">
            <a:avLst/>
          </a:prstGeom>
          <a:ln/>
        </p:spPr>
        <p:txBody>
          <a:bodyPr vert="horz" lIns="91440" tIns="45720" rIns="91440" bIns="45720" rtlCol="0" anchor="t">
            <a:noAutofit/>
          </a:bodyPr>
          <a:lstStyle/>
          <a:p>
            <a:pPr marL="342900" marR="0" lvl="0" indent="-342900" algn="l" defTabSz="914400" rtl="0" eaLnBrk="1" fontAlgn="auto" latinLnBrk="0" hangingPunct="1">
              <a:lnSpc>
                <a:spcPts val="2300"/>
              </a:lnSpc>
              <a:spcBef>
                <a:spcPct val="20000"/>
              </a:spcBef>
              <a:spcAft>
                <a:spcPts val="0"/>
              </a:spcAft>
              <a:buClrTx/>
              <a:buSzTx/>
              <a:tabLst/>
              <a:defRPr/>
            </a:pPr>
            <a:r>
              <a:rPr lang="zh-CN" altLang="en-US" sz="1400" b="1" dirty="0" smtClean="0">
                <a:latin typeface="+mj-ea"/>
                <a:ea typeface="+mj-ea"/>
              </a:rPr>
              <a:t>（一）</a:t>
            </a:r>
            <a:r>
              <a:rPr kumimoji="0" lang="zh-CN" altLang="en-US" sz="1400" b="1" i="0" u="none" strike="noStrike" kern="1200" cap="none" spc="0" normalizeH="0" baseline="0" noProof="0" dirty="0" smtClean="0">
                <a:ln>
                  <a:noFill/>
                </a:ln>
                <a:solidFill>
                  <a:schemeClr val="tx1"/>
                </a:solidFill>
                <a:effectLst/>
                <a:uLnTx/>
                <a:uFillTx/>
                <a:latin typeface="+mj-ea"/>
                <a:ea typeface="+mj-ea"/>
                <a:cs typeface="+mn-cs"/>
              </a:rPr>
              <a:t>人口老龄化对我国城乡社会保障体系构建及可持续发展</a:t>
            </a:r>
            <a:r>
              <a:rPr lang="zh-CN" altLang="en-US" sz="1400" b="1" dirty="0">
                <a:latin typeface="+mj-ea"/>
                <a:ea typeface="+mj-ea"/>
              </a:rPr>
              <a:t>提出</a:t>
            </a:r>
            <a:r>
              <a:rPr kumimoji="0" lang="zh-CN" altLang="en-US" sz="1400" b="1" i="0" u="none" strike="noStrike" kern="1200" cap="none" spc="0" normalizeH="0" baseline="0" noProof="0" dirty="0" smtClean="0">
                <a:ln>
                  <a:noFill/>
                </a:ln>
                <a:solidFill>
                  <a:schemeClr val="tx1"/>
                </a:solidFill>
                <a:effectLst/>
                <a:uLnTx/>
                <a:uFillTx/>
                <a:latin typeface="+mj-ea"/>
                <a:ea typeface="+mj-ea"/>
                <a:cs typeface="+mn-cs"/>
              </a:rPr>
              <a:t>严峻挑战</a:t>
            </a:r>
            <a:endParaRPr kumimoji="0" lang="en-US" altLang="zh-CN" sz="1400" b="1" i="0" u="none" strike="noStrike" kern="1200" cap="none" spc="0" normalizeH="0" baseline="0" noProof="0" dirty="0" smtClean="0">
              <a:ln>
                <a:noFill/>
              </a:ln>
              <a:solidFill>
                <a:schemeClr val="tx1"/>
              </a:solidFill>
              <a:effectLst/>
              <a:uLnTx/>
              <a:uFillTx/>
              <a:latin typeface="+mj-ea"/>
              <a:ea typeface="+mj-ea"/>
              <a:cs typeface="+mn-cs"/>
            </a:endParaRPr>
          </a:p>
          <a:p>
            <a:pPr marL="342900" marR="0" lvl="0" indent="-342900" algn="l" defTabSz="914400" rtl="0" eaLnBrk="1" fontAlgn="auto" latinLnBrk="0" hangingPunct="1">
              <a:lnSpc>
                <a:spcPts val="2300"/>
              </a:lnSpc>
              <a:spcBef>
                <a:spcPct val="20000"/>
              </a:spcBef>
              <a:spcAft>
                <a:spcPts val="0"/>
              </a:spcAft>
              <a:buClrTx/>
              <a:buSzTx/>
              <a:tabLst/>
              <a:defRPr/>
            </a:pPr>
            <a:r>
              <a:rPr kumimoji="0" lang="en-US" altLang="zh-CN" sz="14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Aging problem</a:t>
            </a:r>
            <a:r>
              <a:rPr kumimoji="0" lang="en-US" altLang="zh-CN" sz="14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challenges the sustainable development of urban and rural social security</a:t>
            </a:r>
          </a:p>
          <a:p>
            <a:pPr>
              <a:lnSpc>
                <a:spcPts val="2300"/>
              </a:lnSpc>
              <a:buFont typeface="Wingdings" pitchFamily="2" charset="2"/>
              <a:buChar char="n"/>
            </a:pPr>
            <a:r>
              <a:rPr lang="zh-CN" altLang="en-US" sz="1400" b="1" dirty="0" smtClean="0">
                <a:latin typeface="+mj-ea"/>
                <a:ea typeface="+mj-ea"/>
              </a:rPr>
              <a:t>现有</a:t>
            </a:r>
            <a:r>
              <a:rPr lang="zh-CN" altLang="en-US" sz="1400" b="1" dirty="0">
                <a:latin typeface="+mj-ea"/>
                <a:ea typeface="+mj-ea"/>
              </a:rPr>
              <a:t>城乡社会保障支出结构将出现巨大</a:t>
            </a:r>
            <a:r>
              <a:rPr lang="zh-CN" altLang="en-US" sz="1400" b="1" dirty="0" smtClean="0">
                <a:latin typeface="+mj-ea"/>
                <a:ea typeface="+mj-ea"/>
              </a:rPr>
              <a:t>变化</a:t>
            </a:r>
            <a:endParaRPr lang="en-US" altLang="zh-CN" sz="1400" b="1" dirty="0">
              <a:latin typeface="+mj-ea"/>
              <a:ea typeface="+mj-ea"/>
            </a:endParaRPr>
          </a:p>
          <a:p>
            <a:pPr>
              <a:lnSpc>
                <a:spcPts val="2300"/>
              </a:lnSpc>
            </a:pPr>
            <a:r>
              <a:rPr lang="en-US" altLang="zh-CN" sz="1400" dirty="0" smtClean="0">
                <a:latin typeface="+mj-ea"/>
                <a:ea typeface="+mj-ea"/>
              </a:rPr>
              <a:t>payment </a:t>
            </a:r>
            <a:r>
              <a:rPr lang="en-US" altLang="zh-CN" sz="1400" dirty="0">
                <a:latin typeface="+mj-ea"/>
                <a:ea typeface="+mj-ea"/>
              </a:rPr>
              <a:t>structure </a:t>
            </a:r>
            <a:r>
              <a:rPr lang="en-US" altLang="zh-CN" sz="1400" dirty="0" smtClean="0">
                <a:latin typeface="+mj-ea"/>
                <a:ea typeface="+mj-ea"/>
              </a:rPr>
              <a:t>of urban and rural social security system will change greatly</a:t>
            </a:r>
            <a:endParaRPr lang="zh-CN" altLang="en-US" sz="1400" dirty="0">
              <a:latin typeface="+mj-ea"/>
              <a:ea typeface="+mj-ea"/>
            </a:endParaRPr>
          </a:p>
          <a:p>
            <a:pPr>
              <a:lnSpc>
                <a:spcPts val="2300"/>
              </a:lnSpc>
              <a:buFont typeface="Wingdings" pitchFamily="2" charset="2"/>
              <a:buChar char="n"/>
            </a:pPr>
            <a:r>
              <a:rPr lang="zh-CN" altLang="en-US" sz="1400" b="1" dirty="0" smtClean="0">
                <a:latin typeface="+mj-ea"/>
                <a:ea typeface="+mj-ea"/>
              </a:rPr>
              <a:t>表现为城乡社会保障长期可持续发展面临较大的不确定性</a:t>
            </a:r>
            <a:endParaRPr lang="en-US" altLang="zh-CN" sz="1400" b="1" dirty="0" smtClean="0">
              <a:latin typeface="+mj-ea"/>
              <a:ea typeface="+mj-ea"/>
            </a:endParaRPr>
          </a:p>
          <a:p>
            <a:pPr>
              <a:lnSpc>
                <a:spcPts val="2300"/>
              </a:lnSpc>
            </a:pPr>
            <a:r>
              <a:rPr lang="en-US" altLang="zh-CN" sz="1400" dirty="0" smtClean="0">
                <a:latin typeface="+mj-ea"/>
                <a:ea typeface="+mj-ea"/>
              </a:rPr>
              <a:t>Facing the uncertain situation of system sustainability </a:t>
            </a:r>
            <a:endParaRPr lang="zh-CN" altLang="en-US" sz="1400" dirty="0" smtClean="0">
              <a:latin typeface="+mj-ea"/>
              <a:ea typeface="+mj-ea"/>
            </a:endParaRPr>
          </a:p>
          <a:p>
            <a:pPr>
              <a:lnSpc>
                <a:spcPts val="2300"/>
              </a:lnSpc>
              <a:buFont typeface="Wingdings" pitchFamily="2" charset="2"/>
              <a:buChar char="n"/>
            </a:pPr>
            <a:r>
              <a:rPr lang="zh-CN" altLang="en-US" sz="1400" b="1" dirty="0" smtClean="0">
                <a:latin typeface="+mj-ea"/>
                <a:ea typeface="+mj-ea"/>
              </a:rPr>
              <a:t>表现</a:t>
            </a:r>
            <a:r>
              <a:rPr lang="zh-CN" altLang="en-US" sz="1400" b="1" dirty="0">
                <a:latin typeface="+mj-ea"/>
                <a:ea typeface="+mj-ea"/>
              </a:rPr>
              <a:t>为社会保险管理服务需求的成倍</a:t>
            </a:r>
            <a:r>
              <a:rPr lang="zh-CN" altLang="en-US" sz="1400" b="1" dirty="0" smtClean="0">
                <a:latin typeface="+mj-ea"/>
                <a:ea typeface="+mj-ea"/>
              </a:rPr>
              <a:t>增长</a:t>
            </a:r>
            <a:endParaRPr lang="en-US" altLang="zh-CN" sz="1400" b="1" dirty="0">
              <a:latin typeface="+mj-ea"/>
              <a:ea typeface="+mj-ea"/>
            </a:endParaRPr>
          </a:p>
          <a:p>
            <a:pPr>
              <a:lnSpc>
                <a:spcPts val="2300"/>
              </a:lnSpc>
            </a:pPr>
            <a:r>
              <a:rPr lang="en-US" altLang="zh-CN" sz="1400" dirty="0" smtClean="0">
                <a:latin typeface="+mj-ea"/>
                <a:ea typeface="+mj-ea"/>
              </a:rPr>
              <a:t>Double and redouble demands </a:t>
            </a:r>
            <a:r>
              <a:rPr lang="en-US" altLang="zh-CN" sz="1400" dirty="0">
                <a:latin typeface="+mj-ea"/>
                <a:ea typeface="+mj-ea"/>
              </a:rPr>
              <a:t>of social security management and service</a:t>
            </a:r>
            <a:endParaRPr lang="zh-CN" altLang="en-US" sz="1400" dirty="0">
              <a:latin typeface="+mj-ea"/>
              <a:ea typeface="+mj-ea"/>
            </a:endParaRPr>
          </a:p>
          <a:p>
            <a:pPr>
              <a:lnSpc>
                <a:spcPts val="2300"/>
              </a:lnSpc>
              <a:buFont typeface="Wingdings" pitchFamily="2" charset="2"/>
              <a:buChar char="n"/>
            </a:pPr>
            <a:r>
              <a:rPr lang="zh-CN" altLang="en-US" sz="1400" b="1" dirty="0" smtClean="0">
                <a:latin typeface="+mj-ea"/>
                <a:ea typeface="+mj-ea"/>
              </a:rPr>
              <a:t>表现</a:t>
            </a:r>
            <a:r>
              <a:rPr lang="zh-CN" altLang="en-US" sz="1400" b="1" dirty="0">
                <a:latin typeface="+mj-ea"/>
                <a:ea typeface="+mj-ea"/>
              </a:rPr>
              <a:t>为复杂环境下社会保障制度改革进程的艰巨性、波动性和高度</a:t>
            </a:r>
            <a:r>
              <a:rPr lang="zh-CN" altLang="en-US" sz="1400" b="1" dirty="0" smtClean="0">
                <a:latin typeface="+mj-ea"/>
                <a:ea typeface="+mj-ea"/>
              </a:rPr>
              <a:t>敏感性</a:t>
            </a:r>
            <a:endParaRPr lang="en-US" altLang="zh-CN" sz="1400" b="1" dirty="0">
              <a:latin typeface="+mj-ea"/>
              <a:ea typeface="+mj-ea"/>
            </a:endParaRPr>
          </a:p>
          <a:p>
            <a:pPr>
              <a:lnSpc>
                <a:spcPts val="2300"/>
              </a:lnSpc>
            </a:pPr>
            <a:r>
              <a:rPr lang="en-US" altLang="zh-CN" sz="1400" dirty="0">
                <a:latin typeface="+mj-ea"/>
                <a:ea typeface="+mj-ea"/>
              </a:rPr>
              <a:t>Difficulty, </a:t>
            </a:r>
            <a:r>
              <a:rPr lang="en-US" altLang="zh-CN" sz="1400" dirty="0" smtClean="0">
                <a:latin typeface="+mj-ea"/>
                <a:ea typeface="+mj-ea"/>
              </a:rPr>
              <a:t>volatility </a:t>
            </a:r>
            <a:r>
              <a:rPr lang="en-US" altLang="zh-CN" sz="1400" dirty="0">
                <a:latin typeface="+mj-ea"/>
                <a:ea typeface="+mj-ea"/>
              </a:rPr>
              <a:t>and high sensitivity of </a:t>
            </a:r>
            <a:r>
              <a:rPr lang="en-US" altLang="zh-CN" sz="1400" dirty="0" smtClean="0">
                <a:latin typeface="+mj-ea"/>
                <a:ea typeface="+mj-ea"/>
              </a:rPr>
              <a:t>social security reform </a:t>
            </a:r>
            <a:r>
              <a:rPr lang="en-US" altLang="zh-CN" sz="1400" dirty="0">
                <a:latin typeface="+mj-ea"/>
                <a:ea typeface="+mj-ea"/>
              </a:rPr>
              <a:t>process </a:t>
            </a:r>
            <a:endParaRPr lang="zh-CN" altLang="en-US" sz="1600" dirty="0">
              <a:latin typeface="+mj-ea"/>
              <a:ea typeface="+mj-ea"/>
            </a:endParaRPr>
          </a:p>
          <a:p>
            <a:pPr marL="342900" marR="0" lvl="0" indent="-342900" algn="l" defTabSz="914400" rtl="0" eaLnBrk="1" fontAlgn="auto" latinLnBrk="0" hangingPunct="1">
              <a:lnSpc>
                <a:spcPts val="2600"/>
              </a:lnSpc>
              <a:spcBef>
                <a:spcPct val="20000"/>
              </a:spcBef>
              <a:spcAft>
                <a:spcPts val="0"/>
              </a:spcAft>
              <a:buClrTx/>
              <a:buSzTx/>
              <a:tabLst/>
              <a:defRPr/>
            </a:pPr>
            <a:endParaRPr kumimoji="0" lang="en-US" altLang="zh-CN" sz="1600" b="1" i="0" u="none" strike="noStrike" kern="1200" cap="none" spc="0" normalizeH="0" baseline="0" noProof="0" dirty="0" smtClean="0">
              <a:ln>
                <a:noFill/>
              </a:ln>
              <a:solidFill>
                <a:schemeClr val="tx1"/>
              </a:solidFill>
              <a:effectLst/>
              <a:uLnTx/>
              <a:uFillTx/>
              <a:latin typeface="+mj-ea"/>
              <a:ea typeface="+mj-ea"/>
              <a:cs typeface="+mn-cs"/>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blinds(horizontal)">
                                      <p:cBhvr>
                                        <p:cTn id="10" dur="500"/>
                                        <p:tgtEl>
                                          <p:spTgt spid="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blinds(horizontal)">
                                      <p:cBhvr>
                                        <p:cTn id="15" dur="500"/>
                                        <p:tgtEl>
                                          <p:spTgt spid="5">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blinds(horizontal)">
                                      <p:cBhvr>
                                        <p:cTn id="18" dur="500"/>
                                        <p:tgtEl>
                                          <p:spTgt spid="5">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blinds(horizontal)">
                                      <p:cBhvr>
                                        <p:cTn id="23" dur="500"/>
                                        <p:tgtEl>
                                          <p:spTgt spid="5">
                                            <p:txEl>
                                              <p:pRg st="4" end="4"/>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animEffect transition="in" filter="blinds(horizontal)">
                                      <p:cBhvr>
                                        <p:cTn id="26" dur="500"/>
                                        <p:tgtEl>
                                          <p:spTgt spid="5">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Effect transition="in" filter="blinds(horizontal)">
                                      <p:cBhvr>
                                        <p:cTn id="31" dur="500"/>
                                        <p:tgtEl>
                                          <p:spTgt spid="5">
                                            <p:txEl>
                                              <p:pRg st="6" end="6"/>
                                            </p:txEl>
                                          </p:spTgt>
                                        </p:tgtEl>
                                      </p:cBhvr>
                                    </p:animEffect>
                                  </p:childTnLst>
                                </p:cTn>
                              </p:par>
                              <p:par>
                                <p:cTn id="32" presetID="3" presetClass="entr" presetSubtype="10" fill="hold" nodeType="withEffect">
                                  <p:stCondLst>
                                    <p:cond delay="0"/>
                                  </p:stCondLst>
                                  <p:childTnLst>
                                    <p:set>
                                      <p:cBhvr>
                                        <p:cTn id="33" dur="1" fill="hold">
                                          <p:stCondLst>
                                            <p:cond delay="0"/>
                                          </p:stCondLst>
                                        </p:cTn>
                                        <p:tgtEl>
                                          <p:spTgt spid="5">
                                            <p:txEl>
                                              <p:pRg st="7" end="7"/>
                                            </p:txEl>
                                          </p:spTgt>
                                        </p:tgtEl>
                                        <p:attrNameLst>
                                          <p:attrName>style.visibility</p:attrName>
                                        </p:attrNameLst>
                                      </p:cBhvr>
                                      <p:to>
                                        <p:strVal val="visible"/>
                                      </p:to>
                                    </p:set>
                                    <p:animEffect transition="in" filter="blinds(horizontal)">
                                      <p:cBhvr>
                                        <p:cTn id="34" dur="500"/>
                                        <p:tgtEl>
                                          <p:spTgt spid="5">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animEffect transition="in" filter="blinds(horizontal)">
                                      <p:cBhvr>
                                        <p:cTn id="39" dur="500"/>
                                        <p:tgtEl>
                                          <p:spTgt spid="5">
                                            <p:txEl>
                                              <p:pRg st="8" end="8"/>
                                            </p:txEl>
                                          </p:spTgt>
                                        </p:tgtEl>
                                      </p:cBhvr>
                                    </p:animEffect>
                                  </p:childTnLst>
                                </p:cTn>
                              </p:par>
                              <p:par>
                                <p:cTn id="40" presetID="3" presetClass="entr" presetSubtype="10" fill="hold" nodeType="withEffect">
                                  <p:stCondLst>
                                    <p:cond delay="0"/>
                                  </p:stCondLst>
                                  <p:childTnLst>
                                    <p:set>
                                      <p:cBhvr>
                                        <p:cTn id="41" dur="1" fill="hold">
                                          <p:stCondLst>
                                            <p:cond delay="0"/>
                                          </p:stCondLst>
                                        </p:cTn>
                                        <p:tgtEl>
                                          <p:spTgt spid="5">
                                            <p:txEl>
                                              <p:pRg st="9" end="9"/>
                                            </p:txEl>
                                          </p:spTgt>
                                        </p:tgtEl>
                                        <p:attrNameLst>
                                          <p:attrName>style.visibility</p:attrName>
                                        </p:attrNameLst>
                                      </p:cBhvr>
                                      <p:to>
                                        <p:strVal val="visible"/>
                                      </p:to>
                                    </p:set>
                                    <p:animEffect transition="in" filter="blinds(horizontal)">
                                      <p:cBhvr>
                                        <p:cTn id="42"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a:t>二</a:t>
            </a:r>
            <a:r>
              <a:rPr lang="zh-CN" altLang="en-US" sz="2400" dirty="0" smtClean="0"/>
              <a:t>、</a:t>
            </a:r>
            <a:r>
              <a:rPr lang="zh-CN" altLang="en-US" sz="2400" dirty="0"/>
              <a:t>四川统筹城乡社会保障改革的实践</a:t>
            </a:r>
            <a:r>
              <a:rPr lang="zh-CN" altLang="en-US" sz="2400" dirty="0" smtClean="0"/>
              <a:t>探索</a:t>
            </a:r>
            <a:r>
              <a:rPr lang="en-US" altLang="zh-CN" sz="2400" dirty="0" smtClean="0"/>
              <a:t/>
            </a:r>
            <a:br>
              <a:rPr lang="en-US" altLang="zh-CN" sz="2400" dirty="0" smtClean="0"/>
            </a:br>
            <a:r>
              <a:rPr lang="en-US" altLang="zh-CN" sz="1600" dirty="0" smtClean="0">
                <a:solidFill>
                  <a:schemeClr val="tx1"/>
                </a:solidFill>
                <a:latin typeface="Times New Roman" pitchFamily="18" charset="0"/>
                <a:cs typeface="Times New Roman" pitchFamily="18" charset="0"/>
              </a:rPr>
              <a:t>Practical Exploration on Overall Urban and Rural Social Security in Sichuan Province </a:t>
            </a:r>
            <a:endParaRPr lang="zh-CN" altLang="en-US" sz="2000" dirty="0"/>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fontAlgn="base">
              <a:lnSpc>
                <a:spcPts val="2500"/>
              </a:lnSpc>
            </a:pPr>
            <a:r>
              <a:rPr lang="zh-CN" altLang="en-US" sz="1400" b="1" noProof="1">
                <a:latin typeface="+mj-ea"/>
                <a:ea typeface="+mj-ea"/>
                <a:cs typeface="Times New Roman" pitchFamily="18" charset="0"/>
              </a:rPr>
              <a:t>主要经验</a:t>
            </a:r>
            <a:endParaRPr lang="en-US" altLang="zh-CN" sz="1400" b="1" noProof="1">
              <a:latin typeface="+mj-ea"/>
              <a:ea typeface="+mj-ea"/>
              <a:cs typeface="Times New Roman" pitchFamily="18" charset="0"/>
            </a:endParaRPr>
          </a:p>
          <a:p>
            <a:pPr fontAlgn="base">
              <a:lnSpc>
                <a:spcPts val="2500"/>
              </a:lnSpc>
            </a:pPr>
            <a:r>
              <a:rPr lang="en-US" altLang="zh-CN" sz="1400" noProof="1" smtClean="0">
                <a:latin typeface="Times New Roman" pitchFamily="18" charset="0"/>
                <a:cs typeface="Times New Roman" pitchFamily="18" charset="0"/>
              </a:rPr>
              <a:t>Main experience </a:t>
            </a:r>
            <a:endParaRPr lang="zh-CN" altLang="en-US" sz="1400" noProof="1" smtClean="0">
              <a:latin typeface="Times New Roman" pitchFamily="18" charset="0"/>
              <a:cs typeface="Times New Roman" pitchFamily="18" charset="0"/>
            </a:endParaRPr>
          </a:p>
          <a:p>
            <a:pPr fontAlgn="base">
              <a:lnSpc>
                <a:spcPts val="2500"/>
              </a:lnSpc>
              <a:buFont typeface="Wingdings" pitchFamily="2" charset="2"/>
              <a:buChar char="n"/>
            </a:pPr>
            <a:r>
              <a:rPr lang="zh-CN" altLang="zh-CN" sz="1400" b="1" noProof="1">
                <a:latin typeface="+mj-ea"/>
                <a:ea typeface="+mj-ea"/>
                <a:cs typeface="Times New Roman" pitchFamily="18" charset="0"/>
              </a:rPr>
              <a:t>社会保障必须围绕城乡统筹发展配套推进</a:t>
            </a:r>
            <a:endParaRPr lang="en-US" altLang="zh-CN" sz="1400" b="1" noProof="1">
              <a:latin typeface="+mj-ea"/>
              <a:ea typeface="+mj-ea"/>
              <a:cs typeface="Times New Roman" pitchFamily="18" charset="0"/>
            </a:endParaRPr>
          </a:p>
          <a:p>
            <a:pPr>
              <a:lnSpc>
                <a:spcPts val="2500"/>
              </a:lnSpc>
            </a:pPr>
            <a:r>
              <a:rPr lang="en-US" altLang="zh-CN" sz="1400" noProof="1">
                <a:latin typeface="Times New Roman" pitchFamily="18" charset="0"/>
                <a:cs typeface="Times New Roman" pitchFamily="18" charset="0"/>
              </a:rPr>
              <a:t>Social</a:t>
            </a:r>
            <a:r>
              <a:rPr lang="zh-CN" altLang="en-US" sz="1400" noProof="1">
                <a:latin typeface="Times New Roman" pitchFamily="18" charset="0"/>
                <a:cs typeface="Times New Roman" pitchFamily="18" charset="0"/>
              </a:rPr>
              <a:t> </a:t>
            </a:r>
            <a:r>
              <a:rPr lang="en-US" altLang="zh-CN" sz="1400" noProof="1">
                <a:latin typeface="Times New Roman" pitchFamily="18" charset="0"/>
                <a:cs typeface="Times New Roman" pitchFamily="18" charset="0"/>
              </a:rPr>
              <a:t>security reform must come with urban and rural integrated development</a:t>
            </a:r>
            <a:endParaRPr lang="zh-CN" altLang="zh-CN" sz="1400" noProof="1">
              <a:latin typeface="Times New Roman" pitchFamily="18" charset="0"/>
              <a:cs typeface="Times New Roman" pitchFamily="18" charset="0"/>
            </a:endParaRPr>
          </a:p>
          <a:p>
            <a:pPr fontAlgn="base">
              <a:lnSpc>
                <a:spcPts val="2500"/>
              </a:lnSpc>
              <a:buFont typeface="Wingdings" pitchFamily="2" charset="2"/>
              <a:buChar char="n"/>
            </a:pPr>
            <a:r>
              <a:rPr lang="zh-CN" altLang="zh-CN" sz="1400" b="1" noProof="1">
                <a:latin typeface="+mj-ea"/>
                <a:ea typeface="+mj-ea"/>
                <a:cs typeface="Times New Roman" pitchFamily="18" charset="0"/>
              </a:rPr>
              <a:t>构建统筹城乡社会保障体系是一项复杂的系统工程，尤其是在城乡二元格局的背景下建立统一的社会保障制度，难度更大。为了保证制度体系的顺利运行，城乡社会保障制度内部的建设和与其相关的配套制度的改革是十分必要的</a:t>
            </a:r>
            <a:r>
              <a:rPr lang="zh-CN" altLang="en-US" sz="1400" b="1" noProof="1">
                <a:latin typeface="+mj-ea"/>
                <a:ea typeface="+mj-ea"/>
                <a:cs typeface="Times New Roman" pitchFamily="18" charset="0"/>
              </a:rPr>
              <a:t>。</a:t>
            </a:r>
            <a:endParaRPr lang="en-US" altLang="zh-CN" sz="1400" b="1" noProof="1">
              <a:latin typeface="+mj-ea"/>
              <a:ea typeface="+mj-ea"/>
              <a:cs typeface="Times New Roman" pitchFamily="18" charset="0"/>
            </a:endParaRPr>
          </a:p>
          <a:p>
            <a:pPr>
              <a:lnSpc>
                <a:spcPts val="2500"/>
              </a:lnSpc>
            </a:pPr>
            <a:r>
              <a:rPr lang="en-US" altLang="zh-CN" sz="1400" noProof="1">
                <a:latin typeface="Times New Roman" pitchFamily="18" charset="0"/>
                <a:cs typeface="Times New Roman" pitchFamily="18" charset="0"/>
              </a:rPr>
              <a:t>Building </a:t>
            </a:r>
            <a:r>
              <a:rPr lang="en-US" altLang="zh-CN" sz="1400" noProof="1" smtClean="0">
                <a:latin typeface="Times New Roman" pitchFamily="18" charset="0"/>
                <a:cs typeface="Times New Roman" pitchFamily="18" charset="0"/>
              </a:rPr>
              <a:t>rurban and rural </a:t>
            </a:r>
            <a:r>
              <a:rPr lang="en-US" altLang="zh-CN" sz="1400" noProof="1">
                <a:latin typeface="Times New Roman" pitchFamily="18" charset="0"/>
                <a:cs typeface="Times New Roman" pitchFamily="18" charset="0"/>
              </a:rPr>
              <a:t>integrated social security system is a complicated </a:t>
            </a:r>
            <a:r>
              <a:rPr lang="en-US" altLang="zh-CN" sz="1400" noProof="1" smtClean="0">
                <a:latin typeface="Times New Roman" pitchFamily="18" charset="0"/>
                <a:cs typeface="Times New Roman" pitchFamily="18" charset="0"/>
              </a:rPr>
              <a:t>project. It </a:t>
            </a:r>
            <a:r>
              <a:rPr lang="en-US" altLang="zh-CN" sz="1400" noProof="1">
                <a:latin typeface="Times New Roman" pitchFamily="18" charset="0"/>
                <a:cs typeface="Times New Roman" pitchFamily="18" charset="0"/>
              </a:rPr>
              <a:t>is necessary to focus on the construction of inner system and the related system reform </a:t>
            </a:r>
          </a:p>
          <a:p>
            <a:pPr>
              <a:lnSpc>
                <a:spcPts val="2500"/>
              </a:lnSpc>
            </a:pPr>
            <a:endParaRPr lang="zh-CN" altLang="en-US" sz="1400" b="1" noProof="1" smtClean="0">
              <a:latin typeface="+mj-ea"/>
              <a:cs typeface="Times New Roman" pitchFamily="18" charset="0"/>
            </a:endParaRPr>
          </a:p>
          <a:p>
            <a:endParaRPr lang="zh-CN" altLang="en-US" sz="1400" dirty="0" smtClean="0"/>
          </a:p>
          <a:p>
            <a:endParaRPr lang="zh-CN" altLang="en-US" sz="1400" dirty="0"/>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smtClean="0"/>
              <a:t>二、四川统筹城乡社会保障改革的实践探索</a:t>
            </a:r>
            <a:r>
              <a:rPr lang="en-US" altLang="zh-CN" sz="2400" dirty="0" smtClean="0"/>
              <a:t/>
            </a:r>
            <a:br>
              <a:rPr lang="en-US" altLang="zh-CN" sz="2400" dirty="0" smtClean="0"/>
            </a:br>
            <a:r>
              <a:rPr lang="en-US" altLang="zh-CN" sz="1600" dirty="0" smtClean="0">
                <a:solidFill>
                  <a:schemeClr val="tx1"/>
                </a:solidFill>
                <a:latin typeface="Times New Roman" pitchFamily="18" charset="0"/>
                <a:cs typeface="Times New Roman" pitchFamily="18" charset="0"/>
              </a:rPr>
              <a:t>Practical Exploration on Overall Urban and Rural Social Security in Sichuan Province </a:t>
            </a:r>
            <a:endParaRPr lang="zh-CN" altLang="en-US" sz="2000" dirty="0"/>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fontAlgn="base">
              <a:lnSpc>
                <a:spcPts val="2500"/>
              </a:lnSpc>
            </a:pPr>
            <a:r>
              <a:rPr lang="zh-CN" altLang="en-US" sz="1400" b="1" noProof="1">
                <a:latin typeface="+mj-ea"/>
                <a:ea typeface="+mj-ea"/>
                <a:cs typeface="Times New Roman" pitchFamily="18" charset="0"/>
              </a:rPr>
              <a:t>主要经验</a:t>
            </a:r>
            <a:endParaRPr lang="en-US" altLang="zh-CN" sz="1400" b="1" noProof="1">
              <a:latin typeface="+mj-ea"/>
              <a:ea typeface="+mj-ea"/>
              <a:cs typeface="Times New Roman" pitchFamily="18" charset="0"/>
            </a:endParaRPr>
          </a:p>
          <a:p>
            <a:pPr fontAlgn="base">
              <a:lnSpc>
                <a:spcPts val="2500"/>
              </a:lnSpc>
            </a:pPr>
            <a:r>
              <a:rPr lang="en-US" altLang="zh-CN" sz="1400" noProof="1" smtClean="0">
                <a:latin typeface="Times New Roman" pitchFamily="18" charset="0"/>
                <a:cs typeface="Times New Roman" pitchFamily="18" charset="0"/>
              </a:rPr>
              <a:t>Main experience </a:t>
            </a:r>
            <a:endParaRPr lang="en-US" altLang="zh-CN" sz="1400" strike="noStrike" noProof="1" smtClean="0"/>
          </a:p>
          <a:p>
            <a:pPr fontAlgn="base">
              <a:lnSpc>
                <a:spcPts val="2500"/>
              </a:lnSpc>
              <a:buFont typeface="Wingdings" pitchFamily="2" charset="2"/>
              <a:buChar char="n"/>
            </a:pPr>
            <a:r>
              <a:rPr lang="zh-CN" altLang="en-US" sz="1400" b="1" noProof="1">
                <a:latin typeface="+mj-ea"/>
                <a:ea typeface="+mj-ea"/>
                <a:cs typeface="Times New Roman" pitchFamily="18" charset="0"/>
              </a:rPr>
              <a:t>统筹</a:t>
            </a:r>
            <a:r>
              <a:rPr lang="zh-CN" altLang="zh-CN" sz="1400" b="1" noProof="1">
                <a:latin typeface="+mj-ea"/>
                <a:ea typeface="+mj-ea"/>
                <a:cs typeface="Times New Roman" pitchFamily="18" charset="0"/>
              </a:rPr>
              <a:t>城乡社会保障制度建设不可能单兵深入，而应当同土地、财政、户籍等相关领域协调，综合推进。其中，从中央到试验区地方，各相关部门之间的协调配合尤为关键。</a:t>
            </a:r>
            <a:endParaRPr lang="en-US" altLang="zh-CN" sz="1400" b="1" noProof="1">
              <a:latin typeface="+mj-ea"/>
              <a:ea typeface="+mj-ea"/>
              <a:cs typeface="Times New Roman" pitchFamily="18" charset="0"/>
            </a:endParaRPr>
          </a:p>
          <a:p>
            <a:pPr fontAlgn="base">
              <a:lnSpc>
                <a:spcPts val="2500"/>
              </a:lnSpc>
            </a:pPr>
            <a:r>
              <a:rPr lang="en-US" altLang="zh-CN" sz="1400" noProof="1" smtClean="0">
                <a:latin typeface="Times New Roman" pitchFamily="18" charset="0"/>
                <a:cs typeface="Times New Roman" pitchFamily="18" charset="0"/>
              </a:rPr>
              <a:t>Urban and rural </a:t>
            </a:r>
            <a:r>
              <a:rPr lang="en-US" altLang="zh-CN" sz="1400" noProof="1">
                <a:latin typeface="Times New Roman" pitchFamily="18" charset="0"/>
                <a:cs typeface="Times New Roman" pitchFamily="18" charset="0"/>
              </a:rPr>
              <a:t>integrated social security system should synchronize with land reform, fiscal reform and household registry </a:t>
            </a:r>
            <a:r>
              <a:rPr lang="en-US" altLang="zh-CN" sz="1400" noProof="1" smtClean="0">
                <a:latin typeface="Times New Roman" pitchFamily="18" charset="0"/>
                <a:cs typeface="Times New Roman" pitchFamily="18" charset="0"/>
              </a:rPr>
              <a:t>system reform</a:t>
            </a:r>
            <a:r>
              <a:rPr lang="en-US" altLang="zh-CN" sz="1400" noProof="1">
                <a:latin typeface="Times New Roman" pitchFamily="18" charset="0"/>
                <a:cs typeface="Times New Roman" pitchFamily="18" charset="0"/>
              </a:rPr>
              <a:t>. It is important to coordinate the relationship between related </a:t>
            </a:r>
            <a:r>
              <a:rPr lang="en-US" altLang="zh-CN" sz="1400" noProof="1" smtClean="0">
                <a:latin typeface="Times New Roman" pitchFamily="18" charset="0"/>
                <a:cs typeface="Times New Roman" pitchFamily="18" charset="0"/>
              </a:rPr>
              <a:t>departments </a:t>
            </a:r>
            <a:r>
              <a:rPr lang="en-US" altLang="zh-CN" sz="1400" noProof="1">
                <a:latin typeface="Times New Roman" pitchFamily="18" charset="0"/>
                <a:cs typeface="Times New Roman" pitchFamily="18" charset="0"/>
              </a:rPr>
              <a:t>from central to </a:t>
            </a:r>
            <a:r>
              <a:rPr lang="en-US" altLang="zh-CN" sz="1400" noProof="1" smtClean="0">
                <a:latin typeface="Times New Roman" pitchFamily="18" charset="0"/>
                <a:cs typeface="Times New Roman" pitchFamily="18" charset="0"/>
              </a:rPr>
              <a:t>pilot </a:t>
            </a:r>
            <a:r>
              <a:rPr lang="en-US" altLang="zh-CN" sz="1400" noProof="1">
                <a:latin typeface="Times New Roman" pitchFamily="18" charset="0"/>
                <a:cs typeface="Times New Roman" pitchFamily="18" charset="0"/>
              </a:rPr>
              <a:t>area</a:t>
            </a:r>
            <a:r>
              <a:rPr lang="en-US" altLang="zh-CN" sz="1400" noProof="1" smtClean="0">
                <a:latin typeface="Times New Roman" pitchFamily="18" charset="0"/>
                <a:cs typeface="Times New Roman" pitchFamily="18" charset="0"/>
              </a:rPr>
              <a:t>.</a:t>
            </a:r>
            <a:endParaRPr lang="zh-CN" altLang="en-US" sz="1400" b="1" noProof="1">
              <a:latin typeface="+mj-ea"/>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smtClean="0"/>
              <a:t>二、四川统筹城乡社会保障改革的实践探索</a:t>
            </a:r>
            <a:r>
              <a:rPr lang="en-US" altLang="zh-CN" sz="2400" dirty="0" smtClean="0"/>
              <a:t/>
            </a:r>
            <a:br>
              <a:rPr lang="en-US" altLang="zh-CN" sz="2400" dirty="0" smtClean="0"/>
            </a:br>
            <a:r>
              <a:rPr lang="en-US" altLang="zh-CN" sz="1600" dirty="0" smtClean="0">
                <a:solidFill>
                  <a:schemeClr val="tx1"/>
                </a:solidFill>
                <a:latin typeface="Times New Roman" pitchFamily="18" charset="0"/>
                <a:cs typeface="Times New Roman" pitchFamily="18" charset="0"/>
              </a:rPr>
              <a:t>Practical Exploration on Overall Urban and Rural Social Security in Sichuan Province </a:t>
            </a:r>
            <a:endParaRPr lang="zh-CN" altLang="en-US" sz="2000" dirty="0"/>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fontAlgn="base">
              <a:lnSpc>
                <a:spcPts val="2500"/>
              </a:lnSpc>
            </a:pPr>
            <a:r>
              <a:rPr lang="zh-CN" altLang="en-US" sz="1400" b="1" noProof="1">
                <a:latin typeface="+mj-ea"/>
                <a:ea typeface="+mj-ea"/>
                <a:cs typeface="Times New Roman" pitchFamily="18" charset="0"/>
              </a:rPr>
              <a:t>主要经验</a:t>
            </a:r>
            <a:endParaRPr lang="en-US" altLang="zh-CN" sz="1400" b="1" noProof="1">
              <a:latin typeface="+mj-ea"/>
              <a:ea typeface="+mj-ea"/>
              <a:cs typeface="Times New Roman" pitchFamily="18" charset="0"/>
            </a:endParaRPr>
          </a:p>
          <a:p>
            <a:pPr fontAlgn="base">
              <a:lnSpc>
                <a:spcPts val="2500"/>
              </a:lnSpc>
            </a:pPr>
            <a:r>
              <a:rPr lang="en-US" altLang="zh-CN" sz="1400" noProof="1" smtClean="0">
                <a:latin typeface="Times New Roman" pitchFamily="18" charset="0"/>
                <a:cs typeface="Times New Roman" pitchFamily="18" charset="0"/>
              </a:rPr>
              <a:t>Main experience </a:t>
            </a:r>
            <a:endParaRPr lang="en-US" altLang="zh-CN" sz="1400" strike="noStrike" noProof="1" smtClean="0"/>
          </a:p>
          <a:p>
            <a:pPr fontAlgn="base">
              <a:lnSpc>
                <a:spcPts val="2500"/>
              </a:lnSpc>
              <a:buFont typeface="Wingdings" pitchFamily="2" charset="2"/>
              <a:buChar char="n"/>
            </a:pPr>
            <a:r>
              <a:rPr lang="zh-CN" altLang="en-US" sz="1400" b="1" noProof="1">
                <a:latin typeface="+mj-ea"/>
                <a:ea typeface="+mj-ea"/>
                <a:cs typeface="Times New Roman" pitchFamily="18" charset="0"/>
              </a:rPr>
              <a:t>各级政府重视，加大财政投入是取得统筹城乡社会保障实际效果的重要保障</a:t>
            </a:r>
            <a:endParaRPr lang="en-US" altLang="zh-CN" sz="1400" b="1" noProof="1">
              <a:latin typeface="+mj-ea"/>
              <a:ea typeface="+mj-ea"/>
              <a:cs typeface="Times New Roman" pitchFamily="18" charset="0"/>
            </a:endParaRPr>
          </a:p>
          <a:p>
            <a:pPr fontAlgn="base">
              <a:lnSpc>
                <a:spcPts val="2500"/>
              </a:lnSpc>
            </a:pPr>
            <a:r>
              <a:rPr lang="en-US" altLang="zh-CN" sz="1400" noProof="1" smtClean="0">
                <a:latin typeface="Times New Roman" pitchFamily="18" charset="0"/>
                <a:cs typeface="Times New Roman" pitchFamily="18" charset="0"/>
              </a:rPr>
              <a:t>Governments at all levels pay </a:t>
            </a:r>
            <a:r>
              <a:rPr lang="en-US" altLang="zh-CN" sz="1400" noProof="1">
                <a:latin typeface="Times New Roman" pitchFamily="18" charset="0"/>
                <a:cs typeface="Times New Roman" pitchFamily="18" charset="0"/>
              </a:rPr>
              <a:t>more attention and improving fiscal support to </a:t>
            </a:r>
            <a:r>
              <a:rPr lang="en-US" altLang="zh-CN" sz="1400" noProof="1" smtClean="0">
                <a:latin typeface="Times New Roman" pitchFamily="18" charset="0"/>
                <a:cs typeface="Times New Roman" pitchFamily="18" charset="0"/>
              </a:rPr>
              <a:t>urban and rural </a:t>
            </a:r>
            <a:r>
              <a:rPr lang="en-US" altLang="zh-CN" sz="1400" noProof="1">
                <a:latin typeface="Times New Roman" pitchFamily="18" charset="0"/>
                <a:cs typeface="Times New Roman" pitchFamily="18" charset="0"/>
              </a:rPr>
              <a:t>integrated social security </a:t>
            </a:r>
            <a:r>
              <a:rPr lang="en-US" altLang="zh-CN" sz="1400" noProof="1" smtClean="0">
                <a:latin typeface="Times New Roman" pitchFamily="18" charset="0"/>
                <a:cs typeface="Times New Roman" pitchFamily="18" charset="0"/>
              </a:rPr>
              <a:t>with the purpose of ensureing the </a:t>
            </a:r>
            <a:r>
              <a:rPr lang="en-US" altLang="zh-CN" sz="1400" noProof="1">
                <a:latin typeface="Times New Roman" pitchFamily="18" charset="0"/>
                <a:cs typeface="Times New Roman" pitchFamily="18" charset="0"/>
              </a:rPr>
              <a:t>practice effect.</a:t>
            </a:r>
            <a:endParaRPr lang="zh-CN" altLang="en-US" sz="1400" noProof="1">
              <a:latin typeface="Times New Roman" pitchFamily="18" charset="0"/>
              <a:cs typeface="Times New Roman" pitchFamily="18" charset="0"/>
            </a:endParaRPr>
          </a:p>
          <a:p>
            <a:pPr fontAlgn="base">
              <a:lnSpc>
                <a:spcPts val="2500"/>
              </a:lnSpc>
            </a:pPr>
            <a:r>
              <a:rPr lang="zh-CN" altLang="en-US" sz="1400" b="1" noProof="1" smtClean="0">
                <a:latin typeface="+mj-ea"/>
                <a:cs typeface="Times New Roman" pitchFamily="18" charset="0"/>
              </a:rPr>
              <a:t>       </a:t>
            </a:r>
            <a:r>
              <a:rPr lang="zh-CN" altLang="en-US" sz="1400" b="1" noProof="1">
                <a:latin typeface="+mj-ea"/>
                <a:ea typeface="+mj-ea"/>
                <a:cs typeface="Times New Roman" pitchFamily="18" charset="0"/>
              </a:rPr>
              <a:t>如成都市县两级财政注入补贴资金70亿元、追溯解决2004年以前已征地农民的社会保险问题，按照城乡居民养老保险缴费费率12%的一定比例，每年刚性安排投入29亿元补贴农民参保，每年补贴城乡居民参加基本医疗保险投入由6亿元提高到15亿元，统筹调剂8.7亿元、实施农民工综合社会保险与城镇职工社会保险并轨接续；</a:t>
            </a:r>
          </a:p>
          <a:p>
            <a:pPr fontAlgn="base">
              <a:lnSpc>
                <a:spcPts val="2500"/>
              </a:lnSpc>
            </a:pPr>
            <a:endParaRPr lang="zh-CN" altLang="en-US" sz="1400" b="1" noProof="1" smtClean="0">
              <a:latin typeface="+mj-ea"/>
              <a:cs typeface="Times New Roman" pitchFamily="18" charset="0"/>
            </a:endParaRPr>
          </a:p>
          <a:p>
            <a:pPr fontAlgn="base">
              <a:lnSpc>
                <a:spcPts val="2500"/>
              </a:lnSpc>
            </a:pPr>
            <a:endParaRPr lang="zh-CN" altLang="en-US" sz="1400" b="1" noProof="1" smtClean="0">
              <a:latin typeface="+mj-ea"/>
              <a:cs typeface="Times New Roman" pitchFamily="18" charset="0"/>
            </a:endParaRPr>
          </a:p>
          <a:p>
            <a:pPr fontAlgn="base">
              <a:lnSpc>
                <a:spcPts val="2500"/>
              </a:lnSpc>
            </a:pPr>
            <a:endParaRPr lang="zh-CN" altLang="en-US" sz="1400" b="1" noProof="1">
              <a:latin typeface="+mj-ea"/>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a:t>二</a:t>
            </a:r>
            <a:r>
              <a:rPr lang="zh-CN" altLang="en-US" sz="2400" dirty="0" smtClean="0"/>
              <a:t>、</a:t>
            </a:r>
            <a:r>
              <a:rPr lang="zh-CN" altLang="en-US" sz="2400" dirty="0"/>
              <a:t>四川统筹城乡社会保障改革的实践</a:t>
            </a:r>
            <a:r>
              <a:rPr lang="zh-CN" altLang="en-US" sz="2400" dirty="0" smtClean="0"/>
              <a:t>探索</a:t>
            </a:r>
            <a:r>
              <a:rPr lang="en-US" altLang="zh-CN" sz="2400" dirty="0" smtClean="0"/>
              <a:t/>
            </a:r>
            <a:br>
              <a:rPr lang="en-US" altLang="zh-CN" sz="2400" dirty="0" smtClean="0"/>
            </a:br>
            <a:r>
              <a:rPr lang="en-US" altLang="zh-CN" sz="1600" dirty="0" smtClean="0">
                <a:solidFill>
                  <a:schemeClr val="tx1"/>
                </a:solidFill>
                <a:latin typeface="Times New Roman" pitchFamily="18" charset="0"/>
                <a:cs typeface="Times New Roman" pitchFamily="18" charset="0"/>
              </a:rPr>
              <a:t>Practical Exploration on Overall Urban and Rural Social Security in Sichuan Province </a:t>
            </a:r>
            <a:endParaRPr lang="zh-CN" altLang="en-US" sz="2000" dirty="0"/>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fontAlgn="base">
              <a:lnSpc>
                <a:spcPts val="2500"/>
              </a:lnSpc>
            </a:pPr>
            <a:r>
              <a:rPr lang="zh-CN" altLang="en-US" sz="1400" b="1" noProof="1">
                <a:latin typeface="+mj-ea"/>
                <a:ea typeface="+mj-ea"/>
                <a:cs typeface="Times New Roman" pitchFamily="18" charset="0"/>
              </a:rPr>
              <a:t>统筹城乡社保改革思路</a:t>
            </a:r>
            <a:endParaRPr lang="en-US" altLang="zh-CN" sz="1400" b="1" noProof="1">
              <a:latin typeface="+mj-ea"/>
              <a:ea typeface="+mj-ea"/>
              <a:cs typeface="Times New Roman" pitchFamily="18" charset="0"/>
            </a:endParaRPr>
          </a:p>
          <a:p>
            <a:pPr fontAlgn="base">
              <a:lnSpc>
                <a:spcPts val="2500"/>
              </a:lnSpc>
            </a:pPr>
            <a:r>
              <a:rPr lang="en-US" altLang="zh-CN" sz="1400" noProof="1">
                <a:latin typeface="Times New Roman" pitchFamily="18" charset="0"/>
                <a:cs typeface="Times New Roman" pitchFamily="18" charset="0"/>
              </a:rPr>
              <a:t>Reform path of </a:t>
            </a:r>
            <a:r>
              <a:rPr lang="en-US" altLang="zh-CN" sz="1400" noProof="1" smtClean="0">
                <a:latin typeface="Times New Roman" pitchFamily="18" charset="0"/>
                <a:cs typeface="Times New Roman" pitchFamily="18" charset="0"/>
              </a:rPr>
              <a:t>urban and rural </a:t>
            </a:r>
            <a:r>
              <a:rPr lang="en-US" altLang="zh-CN" sz="1400" noProof="1">
                <a:latin typeface="Times New Roman" pitchFamily="18" charset="0"/>
                <a:cs typeface="Times New Roman" pitchFamily="18" charset="0"/>
              </a:rPr>
              <a:t>social </a:t>
            </a:r>
            <a:r>
              <a:rPr lang="en-US" altLang="zh-CN" sz="1400" noProof="1" smtClean="0">
                <a:latin typeface="Times New Roman" pitchFamily="18" charset="0"/>
                <a:cs typeface="Times New Roman" pitchFamily="18" charset="0"/>
              </a:rPr>
              <a:t>security</a:t>
            </a:r>
            <a:endParaRPr lang="zh-CN" altLang="en-US" sz="1400" noProof="1">
              <a:latin typeface="Times New Roman" pitchFamily="18" charset="0"/>
              <a:cs typeface="Times New Roman" pitchFamily="18" charset="0"/>
            </a:endParaRPr>
          </a:p>
          <a:p>
            <a:pPr fontAlgn="base">
              <a:lnSpc>
                <a:spcPts val="2500"/>
              </a:lnSpc>
              <a:buFont typeface="Wingdings" pitchFamily="2" charset="2"/>
              <a:buChar char="n"/>
            </a:pPr>
            <a:r>
              <a:rPr lang="zh-CN" altLang="en-US" sz="1400" b="1" noProof="1">
                <a:latin typeface="+mj-ea"/>
                <a:ea typeface="+mj-ea"/>
                <a:cs typeface="Times New Roman" pitchFamily="18" charset="0"/>
              </a:rPr>
              <a:t>把人人享有社会保险作为经济社会发展的重要标志</a:t>
            </a:r>
            <a:endParaRPr lang="en-US" altLang="zh-CN" sz="1400" b="1" noProof="1">
              <a:latin typeface="+mj-ea"/>
              <a:ea typeface="+mj-ea"/>
              <a:cs typeface="Times New Roman" pitchFamily="18" charset="0"/>
            </a:endParaRPr>
          </a:p>
          <a:p>
            <a:pPr fontAlgn="base">
              <a:lnSpc>
                <a:spcPts val="2500"/>
              </a:lnSpc>
            </a:pPr>
            <a:r>
              <a:rPr lang="en-US" altLang="zh-CN" sz="1400" noProof="1">
                <a:latin typeface="Times New Roman" pitchFamily="18" charset="0"/>
                <a:cs typeface="Times New Roman" pitchFamily="18" charset="0"/>
              </a:rPr>
              <a:t>Taking “everyone is entitled to social insurance”as a milestone </a:t>
            </a:r>
            <a:r>
              <a:rPr lang="en-US" altLang="zh-CN" sz="1400" noProof="1" smtClean="0">
                <a:latin typeface="Times New Roman" pitchFamily="18" charset="0"/>
                <a:cs typeface="Times New Roman" pitchFamily="18" charset="0"/>
              </a:rPr>
              <a:t>of </a:t>
            </a:r>
            <a:r>
              <a:rPr lang="en-US" altLang="zh-CN" sz="1400" noProof="1">
                <a:latin typeface="Times New Roman" pitchFamily="18" charset="0"/>
                <a:cs typeface="Times New Roman" pitchFamily="18" charset="0"/>
              </a:rPr>
              <a:t>social and economic development </a:t>
            </a:r>
            <a:endParaRPr lang="zh-CN" altLang="en-US" sz="1400" noProof="1">
              <a:latin typeface="Times New Roman" pitchFamily="18" charset="0"/>
              <a:cs typeface="Times New Roman" pitchFamily="18" charset="0"/>
            </a:endParaRPr>
          </a:p>
          <a:p>
            <a:pPr fontAlgn="base">
              <a:lnSpc>
                <a:spcPts val="2500"/>
              </a:lnSpc>
              <a:buFont typeface="Wingdings" pitchFamily="2" charset="2"/>
              <a:buChar char="n"/>
            </a:pPr>
            <a:r>
              <a:rPr lang="zh-CN" altLang="en-US" sz="1400" b="1" noProof="1">
                <a:latin typeface="+mj-ea"/>
                <a:ea typeface="+mj-ea"/>
                <a:cs typeface="Times New Roman" pitchFamily="18" charset="0"/>
              </a:rPr>
              <a:t>坚持“制度构架城乡统筹，待遇标准城乡衔接，机构设置城乡统一，经办操作城乡</a:t>
            </a:r>
            <a:r>
              <a:rPr lang="zh-CN" altLang="en-US" sz="1400" b="1" noProof="1" smtClean="0">
                <a:latin typeface="+mj-ea"/>
                <a:ea typeface="+mj-ea"/>
                <a:cs typeface="Times New Roman" pitchFamily="18" charset="0"/>
              </a:rPr>
              <a:t>一致”</a:t>
            </a:r>
            <a:endParaRPr lang="en-US" altLang="zh-CN" sz="1400" b="1" noProof="1">
              <a:latin typeface="+mj-ea"/>
              <a:ea typeface="+mj-ea"/>
              <a:cs typeface="Times New Roman" pitchFamily="18" charset="0"/>
            </a:endParaRPr>
          </a:p>
          <a:p>
            <a:pPr fontAlgn="base">
              <a:lnSpc>
                <a:spcPts val="2500"/>
              </a:lnSpc>
            </a:pPr>
            <a:r>
              <a:rPr lang="en-US" altLang="zh-CN" sz="1400" noProof="1">
                <a:latin typeface="Times New Roman" pitchFamily="18" charset="0"/>
                <a:cs typeface="Times New Roman" pitchFamily="18" charset="0"/>
              </a:rPr>
              <a:t>Insisting on “coordinating urban and rural system structure, </a:t>
            </a:r>
            <a:r>
              <a:rPr lang="en-US" altLang="zh-CN" sz="1400" noProof="1" smtClean="0">
                <a:latin typeface="Times New Roman" pitchFamily="18" charset="0"/>
                <a:cs typeface="Times New Roman" pitchFamily="18" charset="0"/>
              </a:rPr>
              <a:t>integrated urban </a:t>
            </a:r>
            <a:r>
              <a:rPr lang="en-US" altLang="zh-CN" sz="1400" noProof="1">
                <a:latin typeface="Times New Roman" pitchFamily="18" charset="0"/>
                <a:cs typeface="Times New Roman" pitchFamily="18" charset="0"/>
              </a:rPr>
              <a:t>and rural benefit criterion, </a:t>
            </a:r>
            <a:r>
              <a:rPr lang="en-US" altLang="zh-CN" sz="1400" noProof="1" smtClean="0">
                <a:latin typeface="Times New Roman" pitchFamily="18" charset="0"/>
                <a:cs typeface="Times New Roman" pitchFamily="18" charset="0"/>
              </a:rPr>
              <a:t>unified </a:t>
            </a:r>
            <a:r>
              <a:rPr lang="en-US" altLang="zh-CN" sz="1400" noProof="1">
                <a:latin typeface="Times New Roman" pitchFamily="18" charset="0"/>
                <a:cs typeface="Times New Roman" pitchFamily="18" charset="0"/>
              </a:rPr>
              <a:t>urban and rural department </a:t>
            </a:r>
            <a:r>
              <a:rPr lang="en-US" altLang="zh-CN" sz="1400" noProof="1" smtClean="0">
                <a:latin typeface="Times New Roman" pitchFamily="18" charset="0"/>
                <a:cs typeface="Times New Roman" pitchFamily="18" charset="0"/>
              </a:rPr>
              <a:t>assignment, and </a:t>
            </a:r>
            <a:r>
              <a:rPr lang="en-US" altLang="zh-CN" sz="1400" noProof="1">
                <a:latin typeface="Times New Roman" pitchFamily="18" charset="0"/>
                <a:cs typeface="Times New Roman" pitchFamily="18" charset="0"/>
              </a:rPr>
              <a:t>identical urban and rural management”</a:t>
            </a:r>
          </a:p>
          <a:p>
            <a:pPr>
              <a:lnSpc>
                <a:spcPts val="2500"/>
              </a:lnSpc>
            </a:pPr>
            <a:endParaRPr lang="zh-CN" altLang="en-US" sz="1400" noProof="1" smtClean="0">
              <a:latin typeface="Times New Roman" pitchFamily="18" charset="0"/>
              <a:cs typeface="Times New Roman" pitchFamily="18" charset="0"/>
            </a:endParaRPr>
          </a:p>
          <a:p>
            <a:pPr>
              <a:lnSpc>
                <a:spcPts val="2500"/>
              </a:lnSpc>
            </a:pPr>
            <a:endParaRPr lang="zh-CN" altLang="en-US" sz="1400" noProof="1">
              <a:latin typeface="Times New Roman" pitchFamily="18" charset="0"/>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a:t>二</a:t>
            </a:r>
            <a:r>
              <a:rPr lang="zh-CN" altLang="en-US" sz="2400" dirty="0" smtClean="0"/>
              <a:t>、</a:t>
            </a:r>
            <a:r>
              <a:rPr lang="zh-CN" altLang="en-US" sz="2400" dirty="0"/>
              <a:t>四川统筹城乡社会保障改革的实践</a:t>
            </a:r>
            <a:r>
              <a:rPr lang="zh-CN" altLang="en-US" sz="2400" dirty="0" smtClean="0"/>
              <a:t>探索</a:t>
            </a:r>
            <a:r>
              <a:rPr lang="en-US" altLang="zh-CN" sz="2400" dirty="0" smtClean="0"/>
              <a:t/>
            </a:r>
            <a:br>
              <a:rPr lang="en-US" altLang="zh-CN" sz="2400" dirty="0" smtClean="0"/>
            </a:br>
            <a:r>
              <a:rPr lang="en-US" altLang="zh-CN" sz="1600" dirty="0" smtClean="0">
                <a:solidFill>
                  <a:schemeClr val="tx1"/>
                </a:solidFill>
                <a:latin typeface="Times New Roman" pitchFamily="18" charset="0"/>
                <a:cs typeface="Times New Roman" pitchFamily="18" charset="0"/>
              </a:rPr>
              <a:t>Practical Exploration on Overall Urban and Rural Social Security in Sichuan Province </a:t>
            </a:r>
            <a:endParaRPr lang="zh-CN" altLang="en-US" sz="2000" dirty="0"/>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fontAlgn="base">
              <a:lnSpc>
                <a:spcPts val="2500"/>
              </a:lnSpc>
            </a:pPr>
            <a:r>
              <a:rPr lang="zh-CN" altLang="en-US" sz="1400" b="1" noProof="1">
                <a:latin typeface="+mj-ea"/>
                <a:ea typeface="+mj-ea"/>
                <a:cs typeface="Times New Roman" pitchFamily="18" charset="0"/>
              </a:rPr>
              <a:t>统筹城乡社保改革思路</a:t>
            </a:r>
            <a:endParaRPr lang="en-US" altLang="zh-CN" sz="1400" b="1" noProof="1">
              <a:latin typeface="+mj-ea"/>
              <a:ea typeface="+mj-ea"/>
              <a:cs typeface="Times New Roman" pitchFamily="18" charset="0"/>
            </a:endParaRPr>
          </a:p>
          <a:p>
            <a:pPr fontAlgn="base">
              <a:lnSpc>
                <a:spcPts val="2500"/>
              </a:lnSpc>
            </a:pPr>
            <a:r>
              <a:rPr lang="en-US" altLang="zh-CN" sz="1400" noProof="1">
                <a:latin typeface="Times New Roman" pitchFamily="18" charset="0"/>
                <a:cs typeface="Times New Roman" pitchFamily="18" charset="0"/>
              </a:rPr>
              <a:t>Reform path of urban-rural social </a:t>
            </a:r>
            <a:r>
              <a:rPr lang="en-US" altLang="zh-CN" sz="1400" noProof="1" smtClean="0">
                <a:latin typeface="Times New Roman" pitchFamily="18" charset="0"/>
                <a:cs typeface="Times New Roman" pitchFamily="18" charset="0"/>
              </a:rPr>
              <a:t>security</a:t>
            </a:r>
            <a:endParaRPr lang="zh-CN" altLang="en-US" sz="1400" noProof="1">
              <a:latin typeface="Times New Roman" pitchFamily="18" charset="0"/>
              <a:cs typeface="Times New Roman" pitchFamily="18" charset="0"/>
            </a:endParaRPr>
          </a:p>
          <a:p>
            <a:pPr fontAlgn="base">
              <a:lnSpc>
                <a:spcPts val="2500"/>
              </a:lnSpc>
              <a:buFont typeface="Wingdings" pitchFamily="2" charset="2"/>
              <a:buChar char="n"/>
            </a:pPr>
            <a:r>
              <a:rPr lang="zh-CN" altLang="en-US" sz="1400" b="1" noProof="1">
                <a:latin typeface="+mj-ea"/>
                <a:ea typeface="+mj-ea"/>
                <a:cs typeface="Times New Roman" pitchFamily="18" charset="0"/>
              </a:rPr>
              <a:t>按照“先分类建立社会保险制度、实现城乡全覆盖，然后逐步消除社会保险制度碎片、实现城乡一体化”的步骤，构建城乡一体的社会保险体系，统筹解决城乡群众“老有所养、病有所医”问题，实现全民社会保险。</a:t>
            </a:r>
            <a:endParaRPr lang="en-US" altLang="zh-CN" sz="1400" b="1" noProof="1">
              <a:latin typeface="+mj-ea"/>
              <a:ea typeface="+mj-ea"/>
              <a:cs typeface="Times New Roman" pitchFamily="18" charset="0"/>
            </a:endParaRPr>
          </a:p>
          <a:p>
            <a:pPr fontAlgn="base">
              <a:lnSpc>
                <a:spcPts val="2500"/>
              </a:lnSpc>
            </a:pPr>
            <a:r>
              <a:rPr lang="en-US" altLang="zh-CN" sz="1400" noProof="1">
                <a:latin typeface="Times New Roman" pitchFamily="18" charset="0"/>
                <a:cs typeface="Times New Roman" pitchFamily="18" charset="0"/>
              </a:rPr>
              <a:t>Following the </a:t>
            </a:r>
            <a:r>
              <a:rPr lang="en-US" altLang="zh-CN" sz="1400" noProof="1" smtClean="0">
                <a:latin typeface="Times New Roman" pitchFamily="18" charset="0"/>
                <a:cs typeface="Times New Roman" pitchFamily="18" charset="0"/>
              </a:rPr>
              <a:t>steps </a:t>
            </a:r>
            <a:r>
              <a:rPr lang="en-US" altLang="zh-CN" sz="1400" noProof="1">
                <a:latin typeface="Times New Roman" pitchFamily="18" charset="0"/>
                <a:cs typeface="Times New Roman" pitchFamily="18" charset="0"/>
              </a:rPr>
              <a:t>of </a:t>
            </a:r>
            <a:r>
              <a:rPr lang="en-US" altLang="zh-CN" sz="1400" noProof="1" smtClean="0">
                <a:latin typeface="Times New Roman" pitchFamily="18" charset="0"/>
                <a:cs typeface="Times New Roman" pitchFamily="18" charset="0"/>
              </a:rPr>
              <a:t>“firstly builing  different  kinds of social insurance system, secondly realizing the whole </a:t>
            </a:r>
            <a:r>
              <a:rPr lang="en-US" altLang="zh-CN" sz="1400" noProof="1">
                <a:latin typeface="Times New Roman" pitchFamily="18" charset="0"/>
                <a:cs typeface="Times New Roman" pitchFamily="18" charset="0"/>
              </a:rPr>
              <a:t>coverage </a:t>
            </a:r>
            <a:r>
              <a:rPr lang="en-US" altLang="zh-CN" sz="1400" noProof="1" smtClean="0">
                <a:latin typeface="Times New Roman" pitchFamily="18" charset="0"/>
                <a:cs typeface="Times New Roman" pitchFamily="18" charset="0"/>
              </a:rPr>
              <a:t>secondly, finally eliminating </a:t>
            </a:r>
            <a:r>
              <a:rPr lang="en-US" altLang="zh-CN" sz="1400" noProof="1">
                <a:latin typeface="Times New Roman" pitchFamily="18" charset="0"/>
                <a:cs typeface="Times New Roman" pitchFamily="18" charset="0"/>
              </a:rPr>
              <a:t>system fragmentation </a:t>
            </a:r>
            <a:r>
              <a:rPr lang="en-US" altLang="zh-CN" sz="1400" noProof="1" smtClean="0">
                <a:latin typeface="Times New Roman" pitchFamily="18" charset="0"/>
                <a:cs typeface="Times New Roman" pitchFamily="18" charset="0"/>
              </a:rPr>
              <a:t>and realizing </a:t>
            </a:r>
            <a:r>
              <a:rPr lang="en-US" altLang="zh-CN" sz="1400" noProof="1">
                <a:latin typeface="Times New Roman" pitchFamily="18" charset="0"/>
                <a:cs typeface="Times New Roman" pitchFamily="18" charset="0"/>
              </a:rPr>
              <a:t>urban-rural </a:t>
            </a:r>
            <a:r>
              <a:rPr lang="en-US" altLang="zh-CN" sz="1400" noProof="1" smtClean="0">
                <a:latin typeface="Times New Roman" pitchFamily="18" charset="0"/>
                <a:cs typeface="Times New Roman" pitchFamily="18" charset="0"/>
              </a:rPr>
              <a:t>integration”, government builds the urban-rural </a:t>
            </a:r>
            <a:r>
              <a:rPr lang="en-US" altLang="zh-CN" sz="1400" noProof="1">
                <a:latin typeface="Times New Roman" pitchFamily="18" charset="0"/>
                <a:cs typeface="Times New Roman" pitchFamily="18" charset="0"/>
              </a:rPr>
              <a:t>integrated social insurance system, solves the </a:t>
            </a:r>
            <a:r>
              <a:rPr lang="en-US" altLang="zh-CN" sz="1400" noProof="1" smtClean="0">
                <a:latin typeface="Times New Roman" pitchFamily="18" charset="0"/>
                <a:cs typeface="Times New Roman" pitchFamily="18" charset="0"/>
              </a:rPr>
              <a:t>problems of </a:t>
            </a:r>
            <a:r>
              <a:rPr lang="en-US" altLang="zh-CN" sz="1400" noProof="1">
                <a:latin typeface="Times New Roman" pitchFamily="18" charset="0"/>
                <a:cs typeface="Times New Roman" pitchFamily="18" charset="0"/>
              </a:rPr>
              <a:t>aging and illness </a:t>
            </a:r>
            <a:r>
              <a:rPr lang="en-US" altLang="zh-CN" sz="1400" noProof="1" smtClean="0">
                <a:latin typeface="Times New Roman" pitchFamily="18" charset="0"/>
                <a:cs typeface="Times New Roman" pitchFamily="18" charset="0"/>
              </a:rPr>
              <a:t>of urban </a:t>
            </a:r>
            <a:r>
              <a:rPr lang="en-US" altLang="zh-CN" sz="1400" noProof="1">
                <a:latin typeface="Times New Roman" pitchFamily="18" charset="0"/>
                <a:cs typeface="Times New Roman" pitchFamily="18" charset="0"/>
              </a:rPr>
              <a:t>and rural residents, and realizes universal social insurance. </a:t>
            </a:r>
            <a:endParaRPr lang="zh-CN" altLang="en-US" sz="1400" noProof="1">
              <a:latin typeface="Times New Roman" pitchFamily="18" charset="0"/>
              <a:cs typeface="Times New Roman" pitchFamily="18" charset="0"/>
            </a:endParaRPr>
          </a:p>
          <a:p>
            <a:pPr>
              <a:lnSpc>
                <a:spcPts val="2500"/>
              </a:lnSpc>
            </a:pPr>
            <a:endParaRPr lang="zh-CN" altLang="en-US" sz="1400" noProof="1" smtClean="0">
              <a:latin typeface="Times New Roman" pitchFamily="18" charset="0"/>
              <a:cs typeface="Times New Roman" pitchFamily="18" charset="0"/>
            </a:endParaRPr>
          </a:p>
          <a:p>
            <a:pPr>
              <a:lnSpc>
                <a:spcPts val="2500"/>
              </a:lnSpc>
            </a:pPr>
            <a:endParaRPr lang="zh-CN" altLang="en-US" sz="1400" noProof="1">
              <a:latin typeface="Times New Roman" pitchFamily="18" charset="0"/>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Autofit/>
          </a:bodyPr>
          <a:lstStyle/>
          <a:p>
            <a:pPr algn="l">
              <a:lnSpc>
                <a:spcPts val="2600"/>
              </a:lnSpc>
            </a:pPr>
            <a:r>
              <a:rPr lang="zh-CN" altLang="en-US" sz="2400" dirty="0"/>
              <a:t>二、四川统筹城乡社会保障改革的实践探索</a:t>
            </a:r>
            <a:r>
              <a:rPr lang="en-US" altLang="zh-CN" sz="2400" dirty="0"/>
              <a:t/>
            </a:r>
            <a:br>
              <a:rPr lang="en-US" altLang="zh-CN" sz="2400" dirty="0"/>
            </a:br>
            <a:r>
              <a:rPr lang="en-US" altLang="zh-CN" sz="1600" dirty="0">
                <a:latin typeface="Times New Roman" pitchFamily="18" charset="0"/>
                <a:cs typeface="Times New Roman" pitchFamily="18" charset="0"/>
              </a:rPr>
              <a:t>Practical Exploration on Overall Urban and Rural Social Security in Sichuan Province </a:t>
            </a:r>
            <a:endParaRPr lang="zh-CN" altLang="en-US" sz="1600" dirty="0">
              <a:latin typeface="Times New Roman" pitchFamily="18" charset="0"/>
              <a:cs typeface="Times New Roman" pitchFamily="18" charset="0"/>
            </a:endParaRPr>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fontAlgn="base">
              <a:lnSpc>
                <a:spcPts val="2500"/>
              </a:lnSpc>
            </a:pPr>
            <a:r>
              <a:rPr lang="zh-CN" altLang="en-US" sz="1400" b="1" noProof="1">
                <a:latin typeface="+mj-ea"/>
                <a:ea typeface="+mj-ea"/>
                <a:cs typeface="Times New Roman" pitchFamily="18" charset="0"/>
              </a:rPr>
              <a:t>四川省统筹城乡社会保障的新发展</a:t>
            </a:r>
            <a:endParaRPr lang="en-US" altLang="zh-CN" sz="1400" b="1" noProof="1">
              <a:latin typeface="+mj-ea"/>
              <a:ea typeface="+mj-ea"/>
              <a:cs typeface="Times New Roman" pitchFamily="18" charset="0"/>
            </a:endParaRPr>
          </a:p>
          <a:p>
            <a:pPr fontAlgn="base">
              <a:lnSpc>
                <a:spcPts val="2500"/>
              </a:lnSpc>
            </a:pPr>
            <a:r>
              <a:rPr lang="en-US" altLang="zh-CN" sz="1400" noProof="1">
                <a:latin typeface="Times New Roman" pitchFamily="18" charset="0"/>
                <a:cs typeface="Times New Roman" pitchFamily="18" charset="0"/>
              </a:rPr>
              <a:t>The new development of overall urban and rural social security in Sichuan province</a:t>
            </a:r>
            <a:r>
              <a:rPr lang="en-US" altLang="zh-CN" sz="1400" b="1" noProof="1" smtClean="0">
                <a:latin typeface="+mj-ea"/>
                <a:cs typeface="Times New Roman" pitchFamily="18" charset="0"/>
              </a:rPr>
              <a:t> </a:t>
            </a:r>
          </a:p>
          <a:p>
            <a:pPr fontAlgn="base">
              <a:lnSpc>
                <a:spcPts val="2500"/>
              </a:lnSpc>
              <a:buFont typeface="Wingdings" pitchFamily="2" charset="2"/>
              <a:buChar char="n"/>
            </a:pPr>
            <a:r>
              <a:rPr lang="zh-CN" altLang="en-US" sz="1400" b="1" noProof="1">
                <a:latin typeface="+mj-ea"/>
                <a:ea typeface="+mj-ea"/>
                <a:cs typeface="Times New Roman" pitchFamily="18" charset="0"/>
              </a:rPr>
              <a:t>扩大农民工参加工伤保险覆盖范围</a:t>
            </a:r>
            <a:endParaRPr lang="en-US" altLang="zh-CN" sz="1400" b="1" noProof="1">
              <a:latin typeface="+mj-ea"/>
              <a:ea typeface="+mj-ea"/>
              <a:cs typeface="Times New Roman" pitchFamily="18" charset="0"/>
            </a:endParaRPr>
          </a:p>
          <a:p>
            <a:pPr fontAlgn="base">
              <a:lnSpc>
                <a:spcPts val="2500"/>
              </a:lnSpc>
            </a:pPr>
            <a:r>
              <a:rPr lang="en-US" altLang="zh-CN" sz="1400" noProof="1" smtClean="0">
                <a:latin typeface="Times New Roman" pitchFamily="18" charset="0"/>
                <a:cs typeface="Times New Roman" pitchFamily="18" charset="0"/>
              </a:rPr>
              <a:t>Extending system coverage </a:t>
            </a:r>
            <a:r>
              <a:rPr lang="en-US" altLang="zh-CN" sz="1400" noProof="1">
                <a:latin typeface="Times New Roman" pitchFamily="18" charset="0"/>
                <a:cs typeface="Times New Roman" pitchFamily="18" charset="0"/>
              </a:rPr>
              <a:t>of the industrial injury insurance for peasant </a:t>
            </a:r>
            <a:r>
              <a:rPr lang="en-US" altLang="zh-CN" sz="1400" noProof="1" smtClean="0">
                <a:latin typeface="Times New Roman" pitchFamily="18" charset="0"/>
                <a:cs typeface="Times New Roman" pitchFamily="18" charset="0"/>
              </a:rPr>
              <a:t>workers</a:t>
            </a:r>
            <a:endParaRPr lang="zh-CN" altLang="en-US" sz="1400" b="1" noProof="1" smtClean="0">
              <a:latin typeface="+mj-ea"/>
              <a:cs typeface="Times New Roman" pitchFamily="18" charset="0"/>
            </a:endParaRPr>
          </a:p>
          <a:p>
            <a:pPr fontAlgn="base">
              <a:lnSpc>
                <a:spcPts val="2500"/>
              </a:lnSpc>
              <a:buFont typeface="Wingdings" pitchFamily="2" charset="2"/>
              <a:buChar char="n"/>
            </a:pPr>
            <a:r>
              <a:rPr lang="zh-CN" altLang="en-US" sz="1400" b="1" noProof="1">
                <a:latin typeface="+mj-ea"/>
                <a:ea typeface="+mj-ea"/>
                <a:cs typeface="Times New Roman" pitchFamily="18" charset="0"/>
              </a:rPr>
              <a:t>完善城乡居民养老保险制度并轨，做好城乡基本养老保险转移</a:t>
            </a:r>
            <a:r>
              <a:rPr lang="zh-CN" altLang="en-US" sz="1400" b="1" noProof="1" smtClean="0">
                <a:latin typeface="+mj-ea"/>
                <a:ea typeface="+mj-ea"/>
                <a:cs typeface="Times New Roman" pitchFamily="18" charset="0"/>
              </a:rPr>
              <a:t>接续</a:t>
            </a:r>
            <a:endParaRPr lang="en-US" altLang="zh-CN" sz="1400" b="1" noProof="1">
              <a:latin typeface="+mj-ea"/>
              <a:ea typeface="+mj-ea"/>
              <a:cs typeface="Times New Roman" pitchFamily="18" charset="0"/>
            </a:endParaRPr>
          </a:p>
          <a:p>
            <a:pPr fontAlgn="base">
              <a:lnSpc>
                <a:spcPts val="2500"/>
              </a:lnSpc>
            </a:pPr>
            <a:r>
              <a:rPr lang="en-US" altLang="zh-CN" sz="1400" noProof="1" smtClean="0">
                <a:latin typeface="Times New Roman" pitchFamily="18" charset="0"/>
                <a:cs typeface="Times New Roman" pitchFamily="18" charset="0"/>
              </a:rPr>
              <a:t>Optimizing urban </a:t>
            </a:r>
            <a:r>
              <a:rPr lang="en-US" altLang="zh-CN" sz="1400" noProof="1">
                <a:latin typeface="Times New Roman" pitchFamily="18" charset="0"/>
                <a:cs typeface="Times New Roman" pitchFamily="18" charset="0"/>
              </a:rPr>
              <a:t>and rural old-age insurance mergence, and </a:t>
            </a:r>
            <a:r>
              <a:rPr lang="en-US" altLang="zh-CN" sz="1400" noProof="1" smtClean="0">
                <a:latin typeface="Times New Roman" pitchFamily="18" charset="0"/>
                <a:cs typeface="Times New Roman" pitchFamily="18" charset="0"/>
              </a:rPr>
              <a:t>dealing with the transfer work of urban </a:t>
            </a:r>
            <a:r>
              <a:rPr lang="en-US" altLang="zh-CN" sz="1400" noProof="1">
                <a:latin typeface="Times New Roman" pitchFamily="18" charset="0"/>
                <a:cs typeface="Times New Roman" pitchFamily="18" charset="0"/>
              </a:rPr>
              <a:t>and rural old-age </a:t>
            </a:r>
            <a:r>
              <a:rPr lang="en-US" altLang="zh-CN" sz="1400" noProof="1" smtClean="0">
                <a:latin typeface="Times New Roman" pitchFamily="18" charset="0"/>
                <a:cs typeface="Times New Roman" pitchFamily="18" charset="0"/>
              </a:rPr>
              <a:t>insurance</a:t>
            </a:r>
            <a:endParaRPr lang="en-US" altLang="zh-CN" sz="1400" noProof="1">
              <a:latin typeface="Times New Roman" pitchFamily="18" charset="0"/>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Autofit/>
          </a:bodyPr>
          <a:lstStyle/>
          <a:p>
            <a:pPr algn="l">
              <a:lnSpc>
                <a:spcPts val="2600"/>
              </a:lnSpc>
            </a:pPr>
            <a:r>
              <a:rPr lang="zh-CN" altLang="en-US" sz="2400" dirty="0"/>
              <a:t>二、四川统筹城乡社会保障改革的实践探索</a:t>
            </a:r>
            <a:r>
              <a:rPr lang="en-US" altLang="zh-CN" sz="2400" dirty="0"/>
              <a:t/>
            </a:r>
            <a:br>
              <a:rPr lang="en-US" altLang="zh-CN" sz="2400" dirty="0"/>
            </a:br>
            <a:r>
              <a:rPr lang="en-US" altLang="zh-CN" sz="1600" dirty="0">
                <a:latin typeface="Times New Roman" pitchFamily="18" charset="0"/>
                <a:cs typeface="Times New Roman" pitchFamily="18" charset="0"/>
              </a:rPr>
              <a:t>Practical Exploration on Overall Urban and Rural Social Security in Sichuan Province </a:t>
            </a:r>
            <a:endParaRPr lang="zh-CN" altLang="en-US" sz="1600" dirty="0">
              <a:latin typeface="Times New Roman" pitchFamily="18" charset="0"/>
              <a:cs typeface="Times New Roman" pitchFamily="18" charset="0"/>
            </a:endParaRPr>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fontAlgn="base">
              <a:lnSpc>
                <a:spcPts val="2500"/>
              </a:lnSpc>
            </a:pPr>
            <a:r>
              <a:rPr lang="zh-CN" altLang="en-US" sz="1400" b="1" noProof="1" smtClean="0">
                <a:latin typeface="+mj-ea"/>
                <a:ea typeface="+mj-ea"/>
                <a:cs typeface="Times New Roman" pitchFamily="18" charset="0"/>
              </a:rPr>
              <a:t>四川省统筹城乡社会保障的新发展</a:t>
            </a:r>
            <a:endParaRPr lang="en-US" altLang="zh-CN" sz="1400" b="1" noProof="1" smtClean="0">
              <a:latin typeface="+mj-ea"/>
              <a:ea typeface="+mj-ea"/>
              <a:cs typeface="Times New Roman" pitchFamily="18" charset="0"/>
            </a:endParaRPr>
          </a:p>
          <a:p>
            <a:pPr fontAlgn="base">
              <a:lnSpc>
                <a:spcPts val="2500"/>
              </a:lnSpc>
            </a:pPr>
            <a:r>
              <a:rPr lang="en-US" altLang="zh-CN" sz="1400" noProof="1">
                <a:latin typeface="Times New Roman" pitchFamily="18" charset="0"/>
                <a:cs typeface="Times New Roman" pitchFamily="18" charset="0"/>
              </a:rPr>
              <a:t>The new development of overall urban and rural social security in Sichuan province</a:t>
            </a:r>
            <a:r>
              <a:rPr lang="en-US" altLang="zh-CN" sz="1400" b="1" noProof="1" smtClean="0">
                <a:latin typeface="+mj-ea"/>
                <a:cs typeface="Times New Roman" pitchFamily="18" charset="0"/>
              </a:rPr>
              <a:t> </a:t>
            </a:r>
          </a:p>
          <a:p>
            <a:pPr fontAlgn="base">
              <a:lnSpc>
                <a:spcPts val="2500"/>
              </a:lnSpc>
              <a:buFont typeface="Wingdings" pitchFamily="2" charset="2"/>
              <a:buChar char="n"/>
            </a:pPr>
            <a:r>
              <a:rPr lang="zh-CN" altLang="en-US" sz="1400" b="1" noProof="1">
                <a:latin typeface="+mj-ea"/>
                <a:ea typeface="+mj-ea"/>
                <a:cs typeface="Times New Roman" pitchFamily="18" charset="0"/>
              </a:rPr>
              <a:t>扩大农业转移人口参加养老、医疗保险的</a:t>
            </a:r>
            <a:r>
              <a:rPr lang="zh-CN" altLang="en-US" sz="1400" b="1" noProof="1" smtClean="0">
                <a:latin typeface="+mj-ea"/>
                <a:ea typeface="+mj-ea"/>
                <a:cs typeface="Times New Roman" pitchFamily="18" charset="0"/>
              </a:rPr>
              <a:t>覆盖面</a:t>
            </a:r>
            <a:endParaRPr lang="en-US" altLang="zh-CN" sz="1400" b="1" noProof="1">
              <a:latin typeface="+mj-ea"/>
              <a:ea typeface="+mj-ea"/>
              <a:cs typeface="Times New Roman" pitchFamily="18" charset="0"/>
            </a:endParaRPr>
          </a:p>
          <a:p>
            <a:pPr fontAlgn="base">
              <a:lnSpc>
                <a:spcPts val="2500"/>
              </a:lnSpc>
            </a:pPr>
            <a:r>
              <a:rPr lang="en-US" altLang="zh-CN" sz="1400" noProof="1" smtClean="0">
                <a:latin typeface="Times New Roman" pitchFamily="18" charset="0"/>
                <a:cs typeface="Times New Roman" pitchFamily="18" charset="0"/>
              </a:rPr>
              <a:t>Extending system coverage of  </a:t>
            </a:r>
            <a:r>
              <a:rPr lang="en-US" altLang="zh-CN" sz="1400" noProof="1">
                <a:latin typeface="Times New Roman" pitchFamily="18" charset="0"/>
                <a:cs typeface="Times New Roman" pitchFamily="18" charset="0"/>
              </a:rPr>
              <a:t>rural-urban </a:t>
            </a:r>
            <a:r>
              <a:rPr lang="en-US" altLang="zh-CN" sz="1400" noProof="1" smtClean="0">
                <a:latin typeface="Times New Roman" pitchFamily="18" charset="0"/>
                <a:cs typeface="Times New Roman" pitchFamily="18" charset="0"/>
              </a:rPr>
              <a:t>immigrants participating into </a:t>
            </a:r>
            <a:r>
              <a:rPr lang="en-US" altLang="zh-CN" sz="1400" noProof="1">
                <a:latin typeface="Times New Roman" pitchFamily="18" charset="0"/>
                <a:cs typeface="Times New Roman" pitchFamily="18" charset="0"/>
              </a:rPr>
              <a:t>old-age and medical insurance. </a:t>
            </a:r>
            <a:endParaRPr lang="zh-CN" altLang="en-US" sz="1400" noProof="1">
              <a:latin typeface="Times New Roman" pitchFamily="18" charset="0"/>
              <a:cs typeface="Times New Roman" pitchFamily="18" charset="0"/>
            </a:endParaRPr>
          </a:p>
          <a:p>
            <a:pPr fontAlgn="base">
              <a:lnSpc>
                <a:spcPts val="2500"/>
              </a:lnSpc>
              <a:buFont typeface="Wingdings" pitchFamily="2" charset="2"/>
              <a:buChar char="n"/>
            </a:pPr>
            <a:r>
              <a:rPr lang="zh-CN" altLang="en-US" sz="1400" b="1" noProof="1">
                <a:latin typeface="+mj-ea"/>
                <a:ea typeface="+mj-ea"/>
                <a:cs typeface="Times New Roman" pitchFamily="18" charset="0"/>
              </a:rPr>
              <a:t>推进城乡居民医保制度整合。完善城乡居民大病保险制度。继续推进异地就医及时结算。推进生育保险与基本医疗保险合并</a:t>
            </a:r>
            <a:r>
              <a:rPr lang="zh-CN" altLang="en-US" sz="1400" b="1" noProof="1" smtClean="0">
                <a:latin typeface="+mj-ea"/>
                <a:ea typeface="+mj-ea"/>
                <a:cs typeface="Times New Roman" pitchFamily="18" charset="0"/>
              </a:rPr>
              <a:t>实施</a:t>
            </a:r>
            <a:endParaRPr lang="en-US" altLang="zh-CN" sz="1400" b="1" noProof="1">
              <a:latin typeface="+mj-ea"/>
              <a:ea typeface="+mj-ea"/>
              <a:cs typeface="Times New Roman" pitchFamily="18" charset="0"/>
            </a:endParaRPr>
          </a:p>
          <a:p>
            <a:pPr fontAlgn="base">
              <a:lnSpc>
                <a:spcPts val="2500"/>
              </a:lnSpc>
            </a:pPr>
            <a:r>
              <a:rPr lang="en-US" altLang="zh-CN" sz="1400" noProof="1" smtClean="0">
                <a:latin typeface="Times New Roman" pitchFamily="18" charset="0"/>
                <a:cs typeface="Times New Roman" pitchFamily="18" charset="0"/>
              </a:rPr>
              <a:t>Promoting  </a:t>
            </a:r>
            <a:r>
              <a:rPr lang="en-US" altLang="zh-CN" sz="1400" noProof="1">
                <a:latin typeface="Times New Roman" pitchFamily="18" charset="0"/>
                <a:cs typeface="Times New Roman" pitchFamily="18" charset="0"/>
              </a:rPr>
              <a:t>the integration of urban and rural medical </a:t>
            </a:r>
            <a:r>
              <a:rPr lang="en-US" altLang="zh-CN" sz="1400" noProof="1" smtClean="0">
                <a:latin typeface="Times New Roman" pitchFamily="18" charset="0"/>
                <a:cs typeface="Times New Roman" pitchFamily="18" charset="0"/>
              </a:rPr>
              <a:t>insurance</a:t>
            </a:r>
          </a:p>
          <a:p>
            <a:pPr fontAlgn="base">
              <a:lnSpc>
                <a:spcPts val="2500"/>
              </a:lnSpc>
            </a:pPr>
            <a:r>
              <a:rPr lang="en-US" altLang="zh-CN" sz="1400" noProof="1" smtClean="0">
                <a:latin typeface="Times New Roman" pitchFamily="18" charset="0"/>
                <a:cs typeface="Times New Roman" pitchFamily="18" charset="0"/>
              </a:rPr>
              <a:t>Improving critical illness insurance </a:t>
            </a:r>
            <a:r>
              <a:rPr lang="en-US" altLang="zh-CN" sz="1400" noProof="1">
                <a:latin typeface="Times New Roman" pitchFamily="18" charset="0"/>
                <a:cs typeface="Times New Roman" pitchFamily="18" charset="0"/>
              </a:rPr>
              <a:t>for urban and rural </a:t>
            </a:r>
            <a:r>
              <a:rPr lang="en-US" altLang="zh-CN" sz="1400" noProof="1" smtClean="0">
                <a:latin typeface="Times New Roman" pitchFamily="18" charset="0"/>
                <a:cs typeface="Times New Roman" pitchFamily="18" charset="0"/>
              </a:rPr>
              <a:t>residents</a:t>
            </a:r>
          </a:p>
          <a:p>
            <a:pPr fontAlgn="base">
              <a:lnSpc>
                <a:spcPts val="2500"/>
              </a:lnSpc>
            </a:pPr>
            <a:r>
              <a:rPr lang="en-US" altLang="zh-CN" sz="1400" noProof="1" smtClean="0">
                <a:latin typeface="Times New Roman" pitchFamily="18" charset="0"/>
                <a:cs typeface="Times New Roman" pitchFamily="18" charset="0"/>
              </a:rPr>
              <a:t>Promoting  </a:t>
            </a:r>
            <a:r>
              <a:rPr lang="en-US" altLang="zh-CN" sz="1400" noProof="1">
                <a:latin typeface="Times New Roman" pitchFamily="18" charset="0"/>
                <a:cs typeface="Times New Roman" pitchFamily="18" charset="0"/>
              </a:rPr>
              <a:t>timely </a:t>
            </a:r>
            <a:r>
              <a:rPr lang="en-US" altLang="zh-CN" sz="1400" noProof="1" smtClean="0">
                <a:latin typeface="Times New Roman" pitchFamily="18" charset="0"/>
                <a:cs typeface="Times New Roman" pitchFamily="18" charset="0"/>
              </a:rPr>
              <a:t>fund settlement</a:t>
            </a:r>
            <a:r>
              <a:rPr lang="en-US" altLang="zh-CN" sz="1400" noProof="1">
                <a:latin typeface="Times New Roman" pitchFamily="18" charset="0"/>
                <a:cs typeface="Times New Roman" pitchFamily="18" charset="0"/>
              </a:rPr>
              <a:t> for foreign land cure.</a:t>
            </a:r>
          </a:p>
          <a:p>
            <a:pPr fontAlgn="base">
              <a:lnSpc>
                <a:spcPts val="2500"/>
              </a:lnSpc>
            </a:pPr>
            <a:r>
              <a:rPr lang="en-US" altLang="zh-CN" sz="1400" noProof="1" smtClean="0">
                <a:latin typeface="Times New Roman" pitchFamily="18" charset="0"/>
                <a:cs typeface="Times New Roman" pitchFamily="18" charset="0"/>
              </a:rPr>
              <a:t>Merging </a:t>
            </a:r>
            <a:r>
              <a:rPr lang="en-US" altLang="zh-CN" sz="1400" noProof="1">
                <a:latin typeface="Times New Roman" pitchFamily="18" charset="0"/>
                <a:cs typeface="Times New Roman" pitchFamily="18" charset="0"/>
              </a:rPr>
              <a:t>maternity insurance and basic medical insurance.</a:t>
            </a:r>
            <a:endParaRPr lang="zh-CN" altLang="en-US" sz="1400" noProof="1">
              <a:latin typeface="Times New Roman" pitchFamily="18" charset="0"/>
              <a:cs typeface="Times New Roman" pitchFamily="18" charset="0"/>
            </a:endParaRPr>
          </a:p>
          <a:p>
            <a:endParaRPr lang="zh-CN" altLang="en-US" sz="1400" dirty="0" smtClean="0"/>
          </a:p>
          <a:p>
            <a:endParaRPr lang="zh-CN" altLang="en-US" sz="1400" dirty="0" smtClean="0"/>
          </a:p>
          <a:p>
            <a:r>
              <a:rPr lang="zh-CN" altLang="en-US" sz="1400" dirty="0" smtClean="0"/>
              <a:t>　　　　</a:t>
            </a:r>
            <a:endParaRPr lang="zh-CN" altLang="en-US" sz="1400" dirty="0"/>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Autofit/>
          </a:bodyPr>
          <a:lstStyle/>
          <a:p>
            <a:pPr algn="l">
              <a:lnSpc>
                <a:spcPts val="2600"/>
              </a:lnSpc>
            </a:pPr>
            <a:r>
              <a:rPr lang="zh-CN" altLang="en-US" sz="2400" dirty="0" smtClean="0"/>
              <a:t>三、统筹</a:t>
            </a:r>
            <a:r>
              <a:rPr lang="zh-CN" altLang="en-US" sz="2400" dirty="0"/>
              <a:t>城乡社会保障发展与制度整合的思考</a:t>
            </a:r>
            <a:r>
              <a:rPr lang="en-US" altLang="zh-CN" sz="2400" dirty="0"/>
              <a:t/>
            </a:r>
            <a:br>
              <a:rPr lang="en-US" altLang="zh-CN" sz="2400" dirty="0"/>
            </a:br>
            <a:r>
              <a:rPr lang="en-US" altLang="zh-CN" sz="1600" dirty="0">
                <a:latin typeface="Times New Roman" pitchFamily="18" charset="0"/>
                <a:cs typeface="Times New Roman" pitchFamily="18" charset="0"/>
              </a:rPr>
              <a:t>Think</a:t>
            </a:r>
            <a:r>
              <a:rPr lang="en-US" altLang="zh-CN" sz="1600" dirty="0" smtClean="0">
                <a:latin typeface="Times New Roman" pitchFamily="18" charset="0"/>
                <a:cs typeface="Times New Roman" pitchFamily="18" charset="0"/>
              </a:rPr>
              <a:t>ing </a:t>
            </a:r>
            <a:r>
              <a:rPr lang="en-US" altLang="zh-CN" sz="1600" dirty="0">
                <a:latin typeface="Times New Roman" pitchFamily="18" charset="0"/>
                <a:cs typeface="Times New Roman" pitchFamily="18" charset="0"/>
              </a:rPr>
              <a:t>on Overall Urban and Rural Social </a:t>
            </a:r>
            <a:r>
              <a:rPr lang="en-US" altLang="zh-CN" sz="1600" dirty="0" smtClean="0">
                <a:latin typeface="Times New Roman" pitchFamily="18" charset="0"/>
                <a:cs typeface="Times New Roman" pitchFamily="18" charset="0"/>
              </a:rPr>
              <a:t>Security</a:t>
            </a:r>
            <a:endParaRPr lang="zh-CN" altLang="en-US" sz="1600" dirty="0">
              <a:latin typeface="Times New Roman" pitchFamily="18" charset="0"/>
              <a:cs typeface="Times New Roman" pitchFamily="18" charset="0"/>
            </a:endParaRPr>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fontAlgn="base">
              <a:lnSpc>
                <a:spcPts val="2500"/>
              </a:lnSpc>
            </a:pPr>
            <a:r>
              <a:rPr lang="zh-CN" altLang="en-US" sz="1400" b="1" noProof="1">
                <a:latin typeface="+mj-ea"/>
                <a:ea typeface="+mj-ea"/>
                <a:cs typeface="Times New Roman" pitchFamily="18" charset="0"/>
              </a:rPr>
              <a:t>（一</a:t>
            </a:r>
            <a:r>
              <a:rPr lang="zh-CN" altLang="en-US" sz="1400" b="1" noProof="1" smtClean="0">
                <a:latin typeface="+mj-ea"/>
                <a:ea typeface="+mj-ea"/>
                <a:cs typeface="Times New Roman" pitchFamily="18" charset="0"/>
              </a:rPr>
              <a:t>）城乡</a:t>
            </a:r>
            <a:r>
              <a:rPr lang="zh-CN" altLang="en-US" sz="1400" b="1" noProof="1">
                <a:latin typeface="+mj-ea"/>
                <a:ea typeface="+mj-ea"/>
                <a:cs typeface="Times New Roman" pitchFamily="18" charset="0"/>
              </a:rPr>
              <a:t>社会保障制度全覆盖背景下对社会保障制度整合提出新要求</a:t>
            </a:r>
            <a:endParaRPr lang="en-US" altLang="zh-CN" sz="1400" b="1" noProof="1">
              <a:latin typeface="+mj-ea"/>
              <a:ea typeface="+mj-ea"/>
              <a:cs typeface="Times New Roman" pitchFamily="18" charset="0"/>
            </a:endParaRPr>
          </a:p>
          <a:p>
            <a:pPr fontAlgn="base">
              <a:lnSpc>
                <a:spcPts val="2500"/>
              </a:lnSpc>
            </a:pPr>
            <a:r>
              <a:rPr lang="en-US" altLang="zh-CN" sz="1400" noProof="1">
                <a:latin typeface="Times New Roman" pitchFamily="18" charset="0"/>
                <a:cs typeface="Times New Roman" pitchFamily="18" charset="0"/>
              </a:rPr>
              <a:t>The whole coverage of urban and rural social security system </a:t>
            </a:r>
            <a:r>
              <a:rPr lang="en-US" altLang="zh-CN" sz="1400" noProof="1" smtClean="0">
                <a:latin typeface="Times New Roman" pitchFamily="18" charset="0"/>
                <a:cs typeface="Times New Roman" pitchFamily="18" charset="0"/>
              </a:rPr>
              <a:t>arises </a:t>
            </a:r>
            <a:r>
              <a:rPr lang="en-US" altLang="zh-CN" sz="1400" noProof="1">
                <a:latin typeface="Times New Roman" pitchFamily="18" charset="0"/>
                <a:cs typeface="Times New Roman" pitchFamily="18" charset="0"/>
              </a:rPr>
              <a:t>new requirement to system integration.</a:t>
            </a:r>
          </a:p>
          <a:p>
            <a:pPr fontAlgn="base">
              <a:lnSpc>
                <a:spcPts val="2500"/>
              </a:lnSpc>
              <a:buFont typeface="Wingdings" pitchFamily="2" charset="2"/>
              <a:buChar char="n"/>
            </a:pPr>
            <a:r>
              <a:rPr lang="zh-CN" altLang="en-US" sz="1400" b="1" noProof="1">
                <a:latin typeface="+mj-ea"/>
                <a:ea typeface="+mj-ea"/>
                <a:cs typeface="Times New Roman" pitchFamily="18" charset="0"/>
              </a:rPr>
              <a:t>遵循增强公平性、适应流动性、保证可持续性为重点的社会保障制度改革原则，构建我国城乡社会保障制度整合的总体框架，明晰城乡社会保障发展的战略目标 </a:t>
            </a:r>
            <a:endParaRPr lang="en-US" altLang="zh-CN" sz="1400" b="1" noProof="1">
              <a:latin typeface="+mj-ea"/>
              <a:ea typeface="+mj-ea"/>
              <a:cs typeface="Times New Roman" pitchFamily="18" charset="0"/>
            </a:endParaRPr>
          </a:p>
          <a:p>
            <a:pPr fontAlgn="base">
              <a:lnSpc>
                <a:spcPts val="2500"/>
              </a:lnSpc>
            </a:pPr>
            <a:r>
              <a:rPr lang="en-US" altLang="zh-CN" sz="1400" noProof="1" smtClean="0">
                <a:latin typeface="Times New Roman" pitchFamily="18" charset="0"/>
                <a:cs typeface="Times New Roman" pitchFamily="18" charset="0"/>
              </a:rPr>
              <a:t>Taking the </a:t>
            </a:r>
            <a:r>
              <a:rPr lang="en-US" altLang="zh-CN" sz="1400" noProof="1">
                <a:latin typeface="Times New Roman" pitchFamily="18" charset="0"/>
                <a:cs typeface="Times New Roman" pitchFamily="18" charset="0"/>
              </a:rPr>
              <a:t>principle of </a:t>
            </a:r>
            <a:r>
              <a:rPr lang="en-US" altLang="zh-CN" sz="1400" noProof="1" smtClean="0">
                <a:latin typeface="Times New Roman" pitchFamily="18" charset="0"/>
                <a:cs typeface="Times New Roman" pitchFamily="18" charset="0"/>
              </a:rPr>
              <a:t>enhancing </a:t>
            </a:r>
            <a:r>
              <a:rPr lang="en-US" altLang="zh-CN" sz="1400" noProof="1">
                <a:latin typeface="Times New Roman" pitchFamily="18" charset="0"/>
                <a:cs typeface="Times New Roman" pitchFamily="18" charset="0"/>
              </a:rPr>
              <a:t>fairness, adapting mobility and maintaining sustainability as key issues for social security reform</a:t>
            </a:r>
            <a:r>
              <a:rPr lang="en-US" altLang="zh-CN" sz="1400" noProof="1" smtClean="0">
                <a:latin typeface="Times New Roman" pitchFamily="18" charset="0"/>
                <a:cs typeface="Times New Roman" pitchFamily="18" charset="0"/>
              </a:rPr>
              <a:t>, gonvernment begins to building </a:t>
            </a:r>
            <a:r>
              <a:rPr lang="en-US" altLang="zh-CN" sz="1400" noProof="1">
                <a:latin typeface="Times New Roman" pitchFamily="18" charset="0"/>
                <a:cs typeface="Times New Roman" pitchFamily="18" charset="0"/>
              </a:rPr>
              <a:t>the overall integrated framework of urban and rural social security </a:t>
            </a:r>
            <a:r>
              <a:rPr lang="en-US" altLang="zh-CN" sz="1400" noProof="1" smtClean="0">
                <a:latin typeface="Times New Roman" pitchFamily="18" charset="0"/>
                <a:cs typeface="Times New Roman" pitchFamily="18" charset="0"/>
              </a:rPr>
              <a:t>system, and emphasizing </a:t>
            </a:r>
            <a:r>
              <a:rPr lang="en-US" altLang="zh-CN" sz="1400" noProof="1">
                <a:latin typeface="Times New Roman" pitchFamily="18" charset="0"/>
                <a:cs typeface="Times New Roman" pitchFamily="18" charset="0"/>
              </a:rPr>
              <a:t>the </a:t>
            </a:r>
            <a:r>
              <a:rPr lang="en-US" altLang="zh-CN" sz="1400" noProof="1" smtClean="0">
                <a:latin typeface="Times New Roman" pitchFamily="18" charset="0"/>
                <a:cs typeface="Times New Roman" pitchFamily="18" charset="0"/>
              </a:rPr>
              <a:t>strategic </a:t>
            </a:r>
            <a:r>
              <a:rPr lang="en-US" altLang="zh-CN" sz="1400" noProof="1">
                <a:latin typeface="Times New Roman" pitchFamily="18" charset="0"/>
                <a:cs typeface="Times New Roman" pitchFamily="18" charset="0"/>
              </a:rPr>
              <a:t>target of urban and rural social security </a:t>
            </a:r>
            <a:r>
              <a:rPr lang="en-US" altLang="zh-CN" sz="1400" noProof="1" smtClean="0">
                <a:latin typeface="Times New Roman" pitchFamily="18" charset="0"/>
                <a:cs typeface="Times New Roman" pitchFamily="18" charset="0"/>
              </a:rPr>
              <a:t>development.</a:t>
            </a:r>
            <a:endParaRPr lang="en-US" altLang="zh-CN" sz="1400" noProof="1">
              <a:latin typeface="Times New Roman" pitchFamily="18" charset="0"/>
              <a:cs typeface="Times New Roman" pitchFamily="18" charset="0"/>
            </a:endParaRPr>
          </a:p>
          <a:p>
            <a:pPr fontAlgn="base">
              <a:lnSpc>
                <a:spcPts val="2500"/>
              </a:lnSpc>
            </a:pPr>
            <a:endParaRPr lang="zh-CN" altLang="en-US" sz="1400" noProof="1" smtClean="0">
              <a:latin typeface="Times New Roman" pitchFamily="18" charset="0"/>
              <a:cs typeface="Times New Roman" pitchFamily="18" charset="0"/>
            </a:endParaRPr>
          </a:p>
          <a:p>
            <a:endParaRPr lang="zh-CN" altLang="en-US" sz="1400" dirty="0" smtClean="0"/>
          </a:p>
          <a:p>
            <a:endParaRPr lang="zh-CN" altLang="en-US" sz="1400" dirty="0" smtClean="0"/>
          </a:p>
          <a:p>
            <a:r>
              <a:rPr lang="zh-CN" altLang="en-US" sz="1400" dirty="0" smtClean="0"/>
              <a:t>　　　　</a:t>
            </a:r>
            <a:endParaRPr lang="zh-CN" altLang="en-US" sz="1400" dirty="0"/>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Autofit/>
          </a:bodyPr>
          <a:lstStyle/>
          <a:p>
            <a:pPr algn="l">
              <a:lnSpc>
                <a:spcPts val="2600"/>
              </a:lnSpc>
            </a:pPr>
            <a:r>
              <a:rPr lang="zh-CN" altLang="en-US" sz="2400" dirty="0" smtClean="0"/>
              <a:t>三、统筹</a:t>
            </a:r>
            <a:r>
              <a:rPr lang="zh-CN" altLang="en-US" sz="2400" dirty="0"/>
              <a:t>城乡社会保障发展与制度整合的思考</a:t>
            </a:r>
            <a:r>
              <a:rPr lang="en-US" altLang="zh-CN" sz="2400" dirty="0"/>
              <a:t/>
            </a:r>
            <a:br>
              <a:rPr lang="en-US" altLang="zh-CN" sz="2400" dirty="0"/>
            </a:br>
            <a:r>
              <a:rPr lang="en-US" altLang="zh-CN" sz="1600" dirty="0">
                <a:latin typeface="Times New Roman" pitchFamily="18" charset="0"/>
                <a:cs typeface="Times New Roman" pitchFamily="18" charset="0"/>
              </a:rPr>
              <a:t>Think</a:t>
            </a:r>
            <a:r>
              <a:rPr lang="en-US" altLang="zh-CN" sz="1600" dirty="0" smtClean="0">
                <a:latin typeface="Times New Roman" pitchFamily="18" charset="0"/>
                <a:cs typeface="Times New Roman" pitchFamily="18" charset="0"/>
              </a:rPr>
              <a:t>ing </a:t>
            </a:r>
            <a:r>
              <a:rPr lang="en-US" altLang="zh-CN" sz="1600" dirty="0">
                <a:latin typeface="Times New Roman" pitchFamily="18" charset="0"/>
                <a:cs typeface="Times New Roman" pitchFamily="18" charset="0"/>
              </a:rPr>
              <a:t>on Overall Urban and Rural Social </a:t>
            </a:r>
            <a:r>
              <a:rPr lang="en-US" altLang="zh-CN" sz="1600" dirty="0" smtClean="0">
                <a:latin typeface="Times New Roman" pitchFamily="18" charset="0"/>
                <a:cs typeface="Times New Roman" pitchFamily="18" charset="0"/>
              </a:rPr>
              <a:t>Security</a:t>
            </a:r>
            <a:endParaRPr lang="zh-CN" altLang="en-US" sz="1600" dirty="0">
              <a:latin typeface="Times New Roman" pitchFamily="18" charset="0"/>
              <a:cs typeface="Times New Roman" pitchFamily="18" charset="0"/>
            </a:endParaRPr>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fontAlgn="base">
              <a:lnSpc>
                <a:spcPts val="2500"/>
              </a:lnSpc>
            </a:pPr>
            <a:r>
              <a:rPr lang="zh-CN" altLang="en-US" sz="1400" b="1" noProof="1" smtClean="0">
                <a:latin typeface="+mj-ea"/>
                <a:ea typeface="+mj-ea"/>
                <a:cs typeface="Times New Roman" pitchFamily="18" charset="0"/>
              </a:rPr>
              <a:t>（</a:t>
            </a:r>
            <a:r>
              <a:rPr lang="zh-CN" altLang="en-US" sz="1400" b="1" noProof="1">
                <a:latin typeface="+mj-ea"/>
                <a:ea typeface="+mj-ea"/>
                <a:cs typeface="Times New Roman" pitchFamily="18" charset="0"/>
              </a:rPr>
              <a:t>一）城乡社会保障制度全覆盖背景下对社会保障制度整合提出新</a:t>
            </a:r>
            <a:r>
              <a:rPr lang="zh-CN" altLang="en-US" sz="1400" b="1" noProof="1" smtClean="0">
                <a:latin typeface="+mj-ea"/>
                <a:ea typeface="+mj-ea"/>
                <a:cs typeface="Times New Roman" pitchFamily="18" charset="0"/>
              </a:rPr>
              <a:t>要求</a:t>
            </a:r>
            <a:endParaRPr lang="en-US" altLang="zh-CN" sz="1400" b="1" noProof="1" smtClean="0">
              <a:latin typeface="+mj-ea"/>
              <a:ea typeface="+mj-ea"/>
              <a:cs typeface="Times New Roman" pitchFamily="18" charset="0"/>
            </a:endParaRPr>
          </a:p>
          <a:p>
            <a:pPr fontAlgn="base">
              <a:lnSpc>
                <a:spcPts val="2500"/>
              </a:lnSpc>
            </a:pPr>
            <a:r>
              <a:rPr lang="en-US" altLang="zh-CN" sz="1400" noProof="1" smtClean="0">
                <a:latin typeface="Times New Roman" pitchFamily="18" charset="0"/>
                <a:cs typeface="Times New Roman" pitchFamily="18" charset="0"/>
              </a:rPr>
              <a:t>The whole coverage of urban and rural social security system arises new requirement to system integration.</a:t>
            </a:r>
          </a:p>
          <a:p>
            <a:pPr>
              <a:lnSpc>
                <a:spcPts val="2500"/>
              </a:lnSpc>
              <a:buFont typeface="Wingdings" pitchFamily="2" charset="2"/>
              <a:buChar char="n"/>
            </a:pPr>
            <a:r>
              <a:rPr lang="zh-CN" altLang="en-US" sz="1400" b="1" dirty="0" smtClean="0">
                <a:latin typeface="+mj-ea"/>
                <a:cs typeface="Times New Roman" pitchFamily="18" charset="0"/>
              </a:rPr>
              <a:t>城乡</a:t>
            </a:r>
            <a:r>
              <a:rPr lang="zh-CN" altLang="en-US" sz="1400" b="1" dirty="0">
                <a:latin typeface="+mj-ea"/>
                <a:cs typeface="Times New Roman" pitchFamily="18" charset="0"/>
              </a:rPr>
              <a:t>劳动者的高频流动对制度衔接和制度整合提出新要求</a:t>
            </a:r>
            <a:endParaRPr lang="en-US" altLang="zh-CN" sz="1400" b="1" dirty="0">
              <a:latin typeface="+mj-ea"/>
              <a:cs typeface="Times New Roman" pitchFamily="18" charset="0"/>
            </a:endParaRPr>
          </a:p>
          <a:p>
            <a:pPr>
              <a:lnSpc>
                <a:spcPts val="2500"/>
              </a:lnSpc>
            </a:pPr>
            <a:r>
              <a:rPr lang="en-US" altLang="zh-CN" sz="1400" dirty="0">
                <a:latin typeface="Times New Roman" pitchFamily="18" charset="0"/>
                <a:cs typeface="Times New Roman" pitchFamily="18" charset="0"/>
              </a:rPr>
              <a:t>High frequency of urban and rural labor mobility raises new demand  to system integration</a:t>
            </a:r>
            <a:endParaRPr lang="zh-CN" altLang="en-US" sz="1400" dirty="0">
              <a:latin typeface="Times New Roman" pitchFamily="18" charset="0"/>
              <a:cs typeface="Times New Roman" pitchFamily="18" charset="0"/>
            </a:endParaRPr>
          </a:p>
          <a:p>
            <a:pPr>
              <a:lnSpc>
                <a:spcPts val="2500"/>
              </a:lnSpc>
              <a:buFont typeface="Wingdings" pitchFamily="2" charset="2"/>
              <a:buChar char="n"/>
            </a:pPr>
            <a:r>
              <a:rPr lang="zh-CN" altLang="en-US" sz="1400" b="1" dirty="0">
                <a:latin typeface="+mj-ea"/>
                <a:cs typeface="Times New Roman" pitchFamily="18" charset="0"/>
              </a:rPr>
              <a:t>简单化的社会保险机制上实现衔接的思路从长期可持续的发展观存在潜在制度缺陷</a:t>
            </a:r>
            <a:endParaRPr lang="en-US" altLang="zh-CN" sz="1400" b="1" dirty="0">
              <a:latin typeface="+mj-ea"/>
              <a:cs typeface="Times New Roman" pitchFamily="18" charset="0"/>
            </a:endParaRPr>
          </a:p>
          <a:p>
            <a:pPr>
              <a:lnSpc>
                <a:spcPts val="2500"/>
              </a:lnSpc>
            </a:pPr>
            <a:r>
              <a:rPr lang="en-US" altLang="zh-CN" sz="1400" dirty="0">
                <a:latin typeface="Times New Roman" pitchFamily="18" charset="0"/>
                <a:cs typeface="Times New Roman" pitchFamily="18" charset="0"/>
              </a:rPr>
              <a:t>The developing idea of realizing integration through simply social insurance mechanism exist potential risk from sustainable development view</a:t>
            </a:r>
            <a:endParaRPr lang="zh-CN" altLang="en-US" sz="1400" dirty="0">
              <a:latin typeface="Times New Roman" pitchFamily="18" charset="0"/>
              <a:cs typeface="Times New Roman" pitchFamily="18" charset="0"/>
            </a:endParaRPr>
          </a:p>
          <a:p>
            <a:pPr>
              <a:lnSpc>
                <a:spcPts val="2500"/>
              </a:lnSpc>
              <a:buFont typeface="Wingdings" pitchFamily="2" charset="2"/>
              <a:buChar char="n"/>
            </a:pPr>
            <a:r>
              <a:rPr lang="zh-CN" altLang="en-US" sz="1400" b="1" dirty="0">
                <a:latin typeface="+mj-ea"/>
                <a:cs typeface="Times New Roman" pitchFamily="18" charset="0"/>
              </a:rPr>
              <a:t>对城乡社会保障的长期可持续发展的威胁应该有充分和清醒的估计判断</a:t>
            </a:r>
            <a:endParaRPr lang="en-US" altLang="zh-CN" sz="1400" b="1" dirty="0">
              <a:latin typeface="+mj-ea"/>
              <a:cs typeface="Times New Roman" pitchFamily="18" charset="0"/>
            </a:endParaRPr>
          </a:p>
          <a:p>
            <a:pPr>
              <a:lnSpc>
                <a:spcPts val="2500"/>
              </a:lnSpc>
            </a:pPr>
            <a:r>
              <a:rPr lang="en-US" altLang="zh-CN" sz="1400" dirty="0">
                <a:latin typeface="Times New Roman" pitchFamily="18" charset="0"/>
                <a:cs typeface="Times New Roman" pitchFamily="18" charset="0"/>
              </a:rPr>
              <a:t>Full and clear judgment to the menace for long-term sustainable development of urban and rural </a:t>
            </a:r>
            <a:r>
              <a:rPr lang="en-US" altLang="zh-CN" sz="1400" dirty="0" smtClean="0">
                <a:latin typeface="Times New Roman" pitchFamily="18" charset="0"/>
                <a:cs typeface="Times New Roman" pitchFamily="18" charset="0"/>
              </a:rPr>
              <a:t>social</a:t>
            </a:r>
            <a:endParaRPr lang="en-US" altLang="zh-CN" sz="1400" b="1" noProof="1">
              <a:latin typeface="+mj-ea"/>
              <a:ea typeface="+mj-ea"/>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Autofit/>
          </a:bodyPr>
          <a:lstStyle/>
          <a:p>
            <a:pPr algn="l">
              <a:lnSpc>
                <a:spcPts val="2600"/>
              </a:lnSpc>
            </a:pPr>
            <a:r>
              <a:rPr lang="zh-CN" altLang="en-US" sz="2400" dirty="0" smtClean="0"/>
              <a:t>三、统筹</a:t>
            </a:r>
            <a:r>
              <a:rPr lang="zh-CN" altLang="en-US" sz="2400" dirty="0"/>
              <a:t>城乡社会保障发展与制度整合的思考</a:t>
            </a:r>
            <a:r>
              <a:rPr lang="en-US" altLang="zh-CN" sz="2400" dirty="0"/>
              <a:t/>
            </a:r>
            <a:br>
              <a:rPr lang="en-US" altLang="zh-CN" sz="2400" dirty="0"/>
            </a:br>
            <a:r>
              <a:rPr lang="en-US" altLang="zh-CN" sz="1600" dirty="0">
                <a:latin typeface="Times New Roman" pitchFamily="18" charset="0"/>
                <a:cs typeface="Times New Roman" pitchFamily="18" charset="0"/>
              </a:rPr>
              <a:t>Think</a:t>
            </a:r>
            <a:r>
              <a:rPr lang="en-US" altLang="zh-CN" sz="1600" dirty="0" smtClean="0">
                <a:latin typeface="Times New Roman" pitchFamily="18" charset="0"/>
                <a:cs typeface="Times New Roman" pitchFamily="18" charset="0"/>
              </a:rPr>
              <a:t>ing </a:t>
            </a:r>
            <a:r>
              <a:rPr lang="en-US" altLang="zh-CN" sz="1600" dirty="0">
                <a:latin typeface="Times New Roman" pitchFamily="18" charset="0"/>
                <a:cs typeface="Times New Roman" pitchFamily="18" charset="0"/>
              </a:rPr>
              <a:t>on Overall Urban and Rural Social </a:t>
            </a:r>
            <a:r>
              <a:rPr lang="en-US" altLang="zh-CN" sz="1600" dirty="0" smtClean="0">
                <a:latin typeface="Times New Roman" pitchFamily="18" charset="0"/>
                <a:cs typeface="Times New Roman" pitchFamily="18" charset="0"/>
              </a:rPr>
              <a:t>Security</a:t>
            </a:r>
            <a:endParaRPr lang="zh-CN" altLang="en-US" sz="1600" dirty="0">
              <a:latin typeface="Times New Roman" pitchFamily="18" charset="0"/>
              <a:cs typeface="Times New Roman" pitchFamily="18" charset="0"/>
            </a:endParaRPr>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a:lnSpc>
                <a:spcPts val="2500"/>
              </a:lnSpc>
              <a:buFont typeface="Wingdings" pitchFamily="2" charset="2"/>
              <a:buChar char="n"/>
            </a:pPr>
            <a:r>
              <a:rPr lang="zh-CN" altLang="en-US" sz="1400" b="1" noProof="1" smtClean="0">
                <a:latin typeface="+mj-ea"/>
                <a:ea typeface="+mj-ea"/>
                <a:cs typeface="Times New Roman" pitchFamily="18" charset="0"/>
              </a:rPr>
              <a:t>人口老龄化和社会转型多重压力下我国城乡社会保障制度运行的长期性、复杂性和高度敏感性仍然被低估</a:t>
            </a:r>
            <a:endParaRPr lang="en-US" altLang="zh-CN" sz="1400" b="1" noProof="1" smtClean="0">
              <a:latin typeface="+mj-ea"/>
              <a:ea typeface="+mj-ea"/>
              <a:cs typeface="Times New Roman" pitchFamily="18" charset="0"/>
            </a:endParaRPr>
          </a:p>
          <a:p>
            <a:pPr>
              <a:lnSpc>
                <a:spcPts val="2500"/>
              </a:lnSpc>
            </a:pPr>
            <a:r>
              <a:rPr lang="en-US" altLang="zh-CN" sz="1400" noProof="1">
                <a:latin typeface="Times New Roman" pitchFamily="18" charset="0"/>
                <a:cs typeface="Times New Roman" pitchFamily="18" charset="0"/>
              </a:rPr>
              <a:t>Under the pressure of aging </a:t>
            </a:r>
            <a:r>
              <a:rPr lang="en-US" altLang="zh-CN" sz="1400" noProof="1" smtClean="0">
                <a:latin typeface="Times New Roman" pitchFamily="18" charset="0"/>
                <a:cs typeface="Times New Roman" pitchFamily="18" charset="0"/>
              </a:rPr>
              <a:t>and </a:t>
            </a:r>
            <a:r>
              <a:rPr lang="en-US" altLang="zh-CN" sz="1400" noProof="1">
                <a:latin typeface="Times New Roman" pitchFamily="18" charset="0"/>
                <a:cs typeface="Times New Roman" pitchFamily="18" charset="0"/>
              </a:rPr>
              <a:t>social transformation, it is still underestimate the protracted nature , complexity and high  sensibility of system operation.</a:t>
            </a:r>
            <a:endParaRPr lang="zh-CN" altLang="en-US" sz="1400" noProof="1">
              <a:latin typeface="Times New Roman" pitchFamily="18" charset="0"/>
              <a:cs typeface="Times New Roman" pitchFamily="18" charset="0"/>
            </a:endParaRPr>
          </a:p>
          <a:p>
            <a:pPr>
              <a:lnSpc>
                <a:spcPts val="2500"/>
              </a:lnSpc>
              <a:buFont typeface="Wingdings" pitchFamily="2" charset="2"/>
              <a:buChar char="n"/>
            </a:pPr>
            <a:r>
              <a:rPr lang="zh-CN" altLang="en-US" sz="1400" b="1" noProof="1" smtClean="0">
                <a:latin typeface="+mj-ea"/>
                <a:ea typeface="+mj-ea"/>
                <a:cs typeface="Times New Roman" pitchFamily="18" charset="0"/>
              </a:rPr>
              <a:t>我国是在工业化、信息化、城镇化及农业现代化四化同步进程中推进城乡社会保障制度建设，既面临各国社会保障发展进程中的共同问题，也面临作为发展中大国自身发展中的问题</a:t>
            </a:r>
            <a:endParaRPr lang="en-US" altLang="zh-CN" sz="1400" b="1" noProof="1" smtClean="0">
              <a:latin typeface="+mj-ea"/>
              <a:ea typeface="+mj-ea"/>
              <a:cs typeface="Times New Roman" pitchFamily="18" charset="0"/>
            </a:endParaRPr>
          </a:p>
          <a:p>
            <a:pPr>
              <a:lnSpc>
                <a:spcPts val="2500"/>
              </a:lnSpc>
              <a:buNone/>
            </a:pPr>
            <a:r>
              <a:rPr lang="en-US" altLang="zh-CN" sz="1400" noProof="1" smtClean="0">
                <a:latin typeface="Times New Roman" pitchFamily="18" charset="0"/>
                <a:cs typeface="Times New Roman" pitchFamily="18" charset="0"/>
              </a:rPr>
              <a:t>Under </a:t>
            </a:r>
            <a:r>
              <a:rPr lang="en-US" altLang="zh-CN" sz="1400" noProof="1">
                <a:latin typeface="Times New Roman" pitchFamily="18" charset="0"/>
                <a:cs typeface="Times New Roman" pitchFamily="18" charset="0"/>
              </a:rPr>
              <a:t>the background </a:t>
            </a:r>
            <a:r>
              <a:rPr lang="en-US" altLang="zh-CN" sz="1400" noProof="1" smtClean="0">
                <a:latin typeface="Times New Roman" pitchFamily="18" charset="0"/>
                <a:cs typeface="Times New Roman" pitchFamily="18" charset="0"/>
              </a:rPr>
              <a:t>of synchronous</a:t>
            </a:r>
            <a:r>
              <a:rPr lang="en-US" altLang="zh-CN" sz="1400" noProof="1">
                <a:latin typeface="Times New Roman" pitchFamily="18" charset="0"/>
                <a:cs typeface="Times New Roman" pitchFamily="18" charset="0"/>
              </a:rPr>
              <a:t> process of </a:t>
            </a:r>
            <a:r>
              <a:rPr lang="en-US" altLang="zh-CN" sz="1400" noProof="1" smtClean="0">
                <a:latin typeface="Times New Roman" pitchFamily="18" charset="0"/>
                <a:cs typeface="Times New Roman" pitchFamily="18" charset="0"/>
              </a:rPr>
              <a:t>industrialization</a:t>
            </a:r>
            <a:r>
              <a:rPr lang="en-US" altLang="zh-CN" sz="1400" noProof="1">
                <a:latin typeface="Times New Roman" pitchFamily="18" charset="0"/>
                <a:cs typeface="Times New Roman" pitchFamily="18" charset="0"/>
              </a:rPr>
              <a:t>, informatization, urbanization and agricultural modernization, the </a:t>
            </a:r>
            <a:r>
              <a:rPr lang="en-US" altLang="zh-CN" sz="1400" noProof="1" smtClean="0">
                <a:latin typeface="Times New Roman" pitchFamily="18" charset="0"/>
                <a:cs typeface="Times New Roman" pitchFamily="18" charset="0"/>
              </a:rPr>
              <a:t>construction of urban </a:t>
            </a:r>
            <a:r>
              <a:rPr lang="en-US" altLang="zh-CN" sz="1400" noProof="1">
                <a:latin typeface="Times New Roman" pitchFamily="18" charset="0"/>
                <a:cs typeface="Times New Roman" pitchFamily="18" charset="0"/>
              </a:rPr>
              <a:t>and rural social security system </a:t>
            </a:r>
            <a:r>
              <a:rPr lang="en-US" altLang="zh-CN" sz="1400" noProof="1" smtClean="0">
                <a:latin typeface="Times New Roman" pitchFamily="18" charset="0"/>
                <a:cs typeface="Times New Roman" pitchFamily="18" charset="0"/>
              </a:rPr>
              <a:t>not </a:t>
            </a:r>
            <a:r>
              <a:rPr lang="en-US" altLang="zh-CN" sz="1400" noProof="1">
                <a:latin typeface="Times New Roman" pitchFamily="18" charset="0"/>
                <a:cs typeface="Times New Roman" pitchFamily="18" charset="0"/>
              </a:rPr>
              <a:t>only faces the </a:t>
            </a:r>
            <a:r>
              <a:rPr lang="en-US" altLang="zh-CN" sz="1400" noProof="1" smtClean="0">
                <a:latin typeface="Times New Roman" pitchFamily="18" charset="0"/>
                <a:cs typeface="Times New Roman" pitchFamily="18" charset="0"/>
              </a:rPr>
              <a:t>same roblems with other </a:t>
            </a:r>
            <a:r>
              <a:rPr lang="en-US" altLang="zh-CN" sz="1400" noProof="1">
                <a:latin typeface="Times New Roman" pitchFamily="18" charset="0"/>
                <a:cs typeface="Times New Roman" pitchFamily="18" charset="0"/>
              </a:rPr>
              <a:t>countries, but also faces the special </a:t>
            </a:r>
            <a:r>
              <a:rPr lang="en-US" altLang="zh-CN" sz="1400" noProof="1" smtClean="0">
                <a:latin typeface="Times New Roman" pitchFamily="18" charset="0"/>
                <a:cs typeface="Times New Roman" pitchFamily="18" charset="0"/>
              </a:rPr>
              <a:t>problems </a:t>
            </a:r>
            <a:r>
              <a:rPr lang="en-US" altLang="zh-CN" sz="1400" noProof="1">
                <a:latin typeface="Times New Roman" pitchFamily="18" charset="0"/>
                <a:cs typeface="Times New Roman" pitchFamily="18" charset="0"/>
              </a:rPr>
              <a:t>from china itself as the biggest developing country</a:t>
            </a:r>
            <a:r>
              <a:rPr lang="en-US" altLang="zh-CN" sz="1400" noProof="1" smtClean="0">
                <a:latin typeface="Times New Roman" pitchFamily="18" charset="0"/>
                <a:cs typeface="Times New Roman" pitchFamily="18" charset="0"/>
              </a:rPr>
              <a:t>.</a:t>
            </a:r>
            <a:endParaRPr lang="zh-CN" altLang="en-US" sz="1400" b="1" noProof="1" smtClean="0">
              <a:latin typeface="+mj-ea"/>
              <a:ea typeface="+mj-ea"/>
              <a:cs typeface="Times New Roman" pitchFamily="18" charset="0"/>
            </a:endParaRPr>
          </a:p>
          <a:p>
            <a:pPr>
              <a:lnSpc>
                <a:spcPts val="2500"/>
              </a:lnSpc>
              <a:buFont typeface="Wingdings" pitchFamily="2" charset="2"/>
              <a:buChar char="n"/>
            </a:pPr>
            <a:r>
              <a:rPr lang="zh-CN" altLang="en-US" sz="1400" b="1" noProof="1" smtClean="0">
                <a:latin typeface="+mj-ea"/>
                <a:ea typeface="+mj-ea"/>
                <a:cs typeface="Times New Roman" pitchFamily="18" charset="0"/>
              </a:rPr>
              <a:t> 我国城乡社会保障可持续目标的实现难度较其他国家有更大压力。</a:t>
            </a:r>
            <a:endParaRPr lang="en-US" altLang="zh-CN" sz="1400" b="1" noProof="1" smtClean="0">
              <a:latin typeface="+mj-ea"/>
              <a:ea typeface="+mj-ea"/>
              <a:cs typeface="Times New Roman" pitchFamily="18" charset="0"/>
            </a:endParaRPr>
          </a:p>
          <a:p>
            <a:pPr>
              <a:lnSpc>
                <a:spcPts val="2500"/>
              </a:lnSpc>
            </a:pPr>
            <a:r>
              <a:rPr lang="en-US" altLang="zh-CN" sz="1400" noProof="1">
                <a:latin typeface="Times New Roman" pitchFamily="18" charset="0"/>
                <a:cs typeface="Times New Roman" pitchFamily="18" charset="0"/>
              </a:rPr>
              <a:t>China has much more pressure to realize sustainability of urban and rural social security than other countries.</a:t>
            </a:r>
            <a:endParaRPr lang="zh-CN" altLang="en-US" sz="1400" noProof="1">
              <a:latin typeface="Times New Roman" pitchFamily="18" charset="0"/>
              <a:cs typeface="Times New Roman" pitchFamily="18" charset="0"/>
            </a:endParaRPr>
          </a:p>
          <a:p>
            <a:pPr>
              <a:lnSpc>
                <a:spcPts val="2500"/>
              </a:lnSpc>
            </a:pPr>
            <a:endParaRPr lang="zh-CN" altLang="en-US" sz="1400" b="1" noProof="1" smtClean="0">
              <a:latin typeface="+mj-ea"/>
              <a:ea typeface="+mj-ea"/>
              <a:cs typeface="Times New Roman" pitchFamily="18" charset="0"/>
            </a:endParaRPr>
          </a:p>
          <a:p>
            <a:pPr>
              <a:lnSpc>
                <a:spcPts val="2500"/>
              </a:lnSpc>
            </a:pPr>
            <a:endParaRPr lang="zh-CN" altLang="en-US" sz="1400" b="1" noProof="1">
              <a:latin typeface="+mj-ea"/>
              <a:ea typeface="+mj-ea"/>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blinds(horizontal)">
                                      <p:cBhvr>
                                        <p:cTn id="10" dur="500"/>
                                        <p:tgtEl>
                                          <p:spTgt spid="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blinds(horizontal)">
                                      <p:cBhvr>
                                        <p:cTn id="15" dur="500"/>
                                        <p:tgtEl>
                                          <p:spTgt spid="5">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blinds(horizontal)">
                                      <p:cBhvr>
                                        <p:cTn id="18" dur="500"/>
                                        <p:tgtEl>
                                          <p:spTgt spid="5">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blinds(horizontal)">
                                      <p:cBhvr>
                                        <p:cTn id="23" dur="500"/>
                                        <p:tgtEl>
                                          <p:spTgt spid="5">
                                            <p:txEl>
                                              <p:pRg st="4" end="4"/>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animEffect transition="in" filter="blinds(horizontal)">
                                      <p:cBhvr>
                                        <p:cTn id="26"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smtClean="0"/>
              <a:t>一、我国</a:t>
            </a:r>
            <a:r>
              <a:rPr lang="zh-CN" altLang="en-US" sz="2400" dirty="0"/>
              <a:t>城乡社会保障制度可持续发展的四大</a:t>
            </a:r>
            <a:r>
              <a:rPr lang="zh-CN" altLang="en-US" sz="2400" dirty="0" smtClean="0"/>
              <a:t>挑战</a:t>
            </a:r>
            <a:r>
              <a:rPr lang="en-US" altLang="zh-CN" sz="2400" dirty="0" smtClean="0"/>
              <a:t/>
            </a:r>
            <a:br>
              <a:rPr lang="en-US" altLang="zh-CN" sz="2400" dirty="0" smtClean="0"/>
            </a:br>
            <a:r>
              <a:rPr lang="en-US" altLang="zh-CN" sz="1600" dirty="0" smtClean="0">
                <a:latin typeface="Times New Roman" pitchFamily="18" charset="0"/>
                <a:cs typeface="Times New Roman" pitchFamily="18" charset="0"/>
              </a:rPr>
              <a:t>Four challenges in the sustainable development of urban and rural social security system</a:t>
            </a:r>
            <a:endParaRPr lang="zh-CN" altLang="en-US" sz="2000" dirty="0"/>
          </a:p>
        </p:txBody>
      </p:sp>
      <p:sp>
        <p:nvSpPr>
          <p:cNvPr id="5" name="文本占位符 43010"/>
          <p:cNvSpPr txBox="1">
            <a:spLocks/>
          </p:cNvSpPr>
          <p:nvPr/>
        </p:nvSpPr>
        <p:spPr>
          <a:xfrm>
            <a:off x="0" y="1347614"/>
            <a:ext cx="8229600" cy="2880320"/>
          </a:xfrm>
          <a:prstGeom prst="rect">
            <a:avLst/>
          </a:prstGeom>
          <a:ln/>
        </p:spPr>
        <p:txBody>
          <a:bodyPr vert="horz" lIns="91440" tIns="45720" rIns="91440" bIns="45720" rtlCol="0" anchor="t">
            <a:noAutofit/>
          </a:bodyPr>
          <a:lstStyle/>
          <a:p>
            <a:pPr>
              <a:lnSpc>
                <a:spcPts val="2600"/>
              </a:lnSpc>
            </a:pPr>
            <a:r>
              <a:rPr lang="zh-CN" altLang="en-US" sz="1400" b="1" dirty="0">
                <a:latin typeface="+mj-ea"/>
                <a:ea typeface="+mj-ea"/>
                <a:cs typeface="Times New Roman" pitchFamily="18" charset="0"/>
              </a:rPr>
              <a:t>（二）城乡分割、人员自由流动与社会转型的诸多矛盾相</a:t>
            </a:r>
            <a:r>
              <a:rPr lang="zh-CN" altLang="en-US" sz="1400" b="1" dirty="0" smtClean="0">
                <a:latin typeface="+mj-ea"/>
                <a:ea typeface="+mj-ea"/>
                <a:cs typeface="Times New Roman" pitchFamily="18" charset="0"/>
              </a:rPr>
              <a:t>交织</a:t>
            </a:r>
            <a:endParaRPr lang="en-US" altLang="zh-CN" sz="1400" b="1" dirty="0" smtClean="0">
              <a:latin typeface="+mj-ea"/>
              <a:ea typeface="+mj-ea"/>
              <a:cs typeface="Times New Roman" pitchFamily="18" charset="0"/>
            </a:endParaRPr>
          </a:p>
          <a:p>
            <a:pPr>
              <a:lnSpc>
                <a:spcPts val="2600"/>
              </a:lnSpc>
            </a:pPr>
            <a:r>
              <a:rPr lang="en-US" altLang="zh-CN" sz="1400" dirty="0" smtClean="0">
                <a:latin typeface="Times New Roman" pitchFamily="18" charset="0"/>
                <a:ea typeface="+mj-ea"/>
                <a:cs typeface="Times New Roman" pitchFamily="18" charset="0"/>
              </a:rPr>
              <a:t>Contradictions </a:t>
            </a:r>
            <a:r>
              <a:rPr lang="en-US" altLang="zh-CN" sz="1400" dirty="0">
                <a:latin typeface="Times New Roman" pitchFamily="18" charset="0"/>
                <a:ea typeface="+mj-ea"/>
                <a:cs typeface="Times New Roman" pitchFamily="18" charset="0"/>
              </a:rPr>
              <a:t>of Urban and rural division, labor free mobility and social transformation </a:t>
            </a:r>
            <a:r>
              <a:rPr lang="en-US" altLang="zh-CN" sz="1400" dirty="0" smtClean="0">
                <a:latin typeface="Times New Roman" pitchFamily="18" charset="0"/>
                <a:ea typeface="+mj-ea"/>
                <a:cs typeface="Times New Roman" pitchFamily="18" charset="0"/>
              </a:rPr>
              <a:t> mingle</a:t>
            </a:r>
            <a:endParaRPr lang="en-US" altLang="zh-CN" sz="1400" dirty="0">
              <a:latin typeface="Times New Roman" pitchFamily="18" charset="0"/>
              <a:ea typeface="+mj-ea"/>
              <a:cs typeface="Times New Roman" pitchFamily="18" charset="0"/>
            </a:endParaRPr>
          </a:p>
          <a:p>
            <a:pPr>
              <a:lnSpc>
                <a:spcPts val="2600"/>
              </a:lnSpc>
              <a:buFont typeface="Wingdings" pitchFamily="2" charset="2"/>
              <a:buChar char="n"/>
            </a:pPr>
            <a:r>
              <a:rPr lang="zh-CN" altLang="en-US" sz="1400" b="1" dirty="0">
                <a:latin typeface="+mj-ea"/>
                <a:ea typeface="+mj-ea"/>
                <a:cs typeface="Times New Roman" pitchFamily="18" charset="0"/>
              </a:rPr>
              <a:t>社会保障制度改革与社会</a:t>
            </a:r>
            <a:r>
              <a:rPr lang="zh-CN" altLang="en-US" sz="1400" b="1" dirty="0" smtClean="0">
                <a:latin typeface="Times New Roman" pitchFamily="18" charset="0"/>
                <a:ea typeface="+mj-ea"/>
                <a:cs typeface="Times New Roman" pitchFamily="18" charset="0"/>
              </a:rPr>
              <a:t>公平的发展要求</a:t>
            </a:r>
            <a:endParaRPr lang="en-US" altLang="zh-CN" sz="1400" b="1" dirty="0" smtClean="0">
              <a:latin typeface="Times New Roman" pitchFamily="18" charset="0"/>
              <a:ea typeface="+mj-ea"/>
              <a:cs typeface="Times New Roman" pitchFamily="18" charset="0"/>
            </a:endParaRPr>
          </a:p>
          <a:p>
            <a:pPr>
              <a:lnSpc>
                <a:spcPts val="2600"/>
              </a:lnSpc>
            </a:pPr>
            <a:r>
              <a:rPr lang="en-US" altLang="zh-CN" sz="1400" dirty="0">
                <a:latin typeface="Times New Roman" pitchFamily="18" charset="0"/>
                <a:ea typeface="+mj-ea"/>
                <a:cs typeface="Times New Roman" pitchFamily="18" charset="0"/>
              </a:rPr>
              <a:t>Development demand of social security reform and social fairness</a:t>
            </a:r>
          </a:p>
          <a:p>
            <a:pPr>
              <a:lnSpc>
                <a:spcPts val="2600"/>
              </a:lnSpc>
              <a:buFont typeface="Wingdings" pitchFamily="2" charset="2"/>
              <a:buChar char="n"/>
            </a:pPr>
            <a:r>
              <a:rPr lang="zh-CN" altLang="en-US" sz="1400" b="1" dirty="0" smtClean="0">
                <a:latin typeface="Times New Roman" pitchFamily="18" charset="0"/>
                <a:ea typeface="+mj-ea"/>
                <a:cs typeface="Times New Roman" pitchFamily="18" charset="0"/>
              </a:rPr>
              <a:t>社会保障</a:t>
            </a:r>
            <a:r>
              <a:rPr lang="zh-CN" altLang="en-US" sz="1400" b="1" dirty="0">
                <a:latin typeface="Times New Roman" pitchFamily="18" charset="0"/>
                <a:ea typeface="+mj-ea"/>
                <a:cs typeface="Times New Roman" pitchFamily="18" charset="0"/>
              </a:rPr>
              <a:t>的改革措施及</a:t>
            </a:r>
            <a:r>
              <a:rPr lang="zh-CN" altLang="en-US" sz="1400" b="1" dirty="0">
                <a:latin typeface="+mj-ea"/>
                <a:ea typeface="+mj-ea"/>
                <a:cs typeface="Times New Roman" pitchFamily="18" charset="0"/>
              </a:rPr>
              <a:t>推进效果面临</a:t>
            </a:r>
            <a:r>
              <a:rPr lang="zh-CN" altLang="en-US" sz="1400" b="1" dirty="0">
                <a:latin typeface="Times New Roman" pitchFamily="18" charset="0"/>
                <a:ea typeface="+mj-ea"/>
                <a:cs typeface="Times New Roman" pitchFamily="18" charset="0"/>
              </a:rPr>
              <a:t>较大困难</a:t>
            </a:r>
            <a:endParaRPr lang="en-US" altLang="zh-CN" sz="1400" b="1" dirty="0">
              <a:latin typeface="Times New Roman" pitchFamily="18" charset="0"/>
              <a:ea typeface="+mj-ea"/>
              <a:cs typeface="Times New Roman" pitchFamily="18" charset="0"/>
            </a:endParaRPr>
          </a:p>
          <a:p>
            <a:pPr>
              <a:lnSpc>
                <a:spcPts val="2600"/>
              </a:lnSpc>
            </a:pPr>
            <a:r>
              <a:rPr lang="en-US" altLang="zh-CN" sz="1400" dirty="0">
                <a:latin typeface="Times New Roman" pitchFamily="18" charset="0"/>
                <a:ea typeface="+mj-ea"/>
                <a:cs typeface="Times New Roman" pitchFamily="18" charset="0"/>
              </a:rPr>
              <a:t>Reform measures and effect facing greater difficulty </a:t>
            </a:r>
            <a:endParaRPr lang="zh-CN" altLang="en-US" sz="1400" dirty="0">
              <a:latin typeface="Times New Roman" pitchFamily="18" charset="0"/>
              <a:ea typeface="+mj-ea"/>
              <a:cs typeface="Times New Roman" pitchFamily="18" charset="0"/>
            </a:endParaRPr>
          </a:p>
          <a:p>
            <a:pPr>
              <a:lnSpc>
                <a:spcPts val="2600"/>
              </a:lnSpc>
              <a:buFont typeface="Wingdings" pitchFamily="2" charset="2"/>
              <a:buChar char="n"/>
            </a:pPr>
            <a:r>
              <a:rPr lang="zh-CN" altLang="en-US" sz="1400" b="1" dirty="0">
                <a:latin typeface="Times New Roman" pitchFamily="18" charset="0"/>
                <a:ea typeface="+mj-ea"/>
                <a:cs typeface="Times New Roman" pitchFamily="18" charset="0"/>
              </a:rPr>
              <a:t>社会保障制度碎片</a:t>
            </a:r>
            <a:r>
              <a:rPr lang="zh-CN" altLang="en-US" sz="1400" b="1" dirty="0">
                <a:latin typeface="+mj-ea"/>
                <a:ea typeface="+mj-ea"/>
                <a:cs typeface="Times New Roman" pitchFamily="18" charset="0"/>
              </a:rPr>
              <a:t>化限制了人人享有社会保障</a:t>
            </a:r>
            <a:r>
              <a:rPr lang="zh-CN" altLang="en-US" sz="1400" b="1" dirty="0">
                <a:latin typeface="Times New Roman" pitchFamily="18" charset="0"/>
                <a:ea typeface="+mj-ea"/>
                <a:cs typeface="Times New Roman" pitchFamily="18" charset="0"/>
              </a:rPr>
              <a:t>的公平目标的实现</a:t>
            </a:r>
            <a:endParaRPr lang="en-US" altLang="zh-CN" sz="1400" b="1" dirty="0">
              <a:latin typeface="Times New Roman" pitchFamily="18" charset="0"/>
              <a:ea typeface="+mj-ea"/>
              <a:cs typeface="Times New Roman" pitchFamily="18" charset="0"/>
            </a:endParaRPr>
          </a:p>
          <a:p>
            <a:pPr>
              <a:lnSpc>
                <a:spcPts val="2600"/>
              </a:lnSpc>
            </a:pPr>
            <a:r>
              <a:rPr lang="en-US" altLang="zh-CN" sz="1400" dirty="0">
                <a:latin typeface="Times New Roman" pitchFamily="18" charset="0"/>
                <a:ea typeface="+mj-ea"/>
                <a:cs typeface="Times New Roman" pitchFamily="18" charset="0"/>
              </a:rPr>
              <a:t>System Fragmentation  of social security impeding the realization of </a:t>
            </a:r>
            <a:r>
              <a:rPr lang="en-US" altLang="zh-CN" sz="1400" dirty="0" smtClean="0">
                <a:latin typeface="Times New Roman" pitchFamily="18" charset="0"/>
                <a:ea typeface="+mj-ea"/>
                <a:cs typeface="Times New Roman" pitchFamily="18" charset="0"/>
              </a:rPr>
              <a:t>fairness</a:t>
            </a:r>
            <a:endParaRPr kumimoji="0" lang="en-US" altLang="zh-CN" sz="1400" i="0" u="none" strike="noStrike" kern="1200" cap="none" spc="0" normalizeH="0" baseline="0" noProof="0" dirty="0" smtClean="0">
              <a:ln>
                <a:noFill/>
              </a:ln>
              <a:solidFill>
                <a:schemeClr val="tx1"/>
              </a:solidFill>
              <a:effectLst/>
              <a:uLnTx/>
              <a:uFillTx/>
              <a:latin typeface="+mj-ea"/>
              <a:ea typeface="+mj-ea"/>
              <a:cs typeface="+mn-cs"/>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blinds(horizontal)">
                                      <p:cBhvr>
                                        <p:cTn id="10" dur="500"/>
                                        <p:tgtEl>
                                          <p:spTgt spid="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blinds(horizontal)">
                                      <p:cBhvr>
                                        <p:cTn id="15" dur="500"/>
                                        <p:tgtEl>
                                          <p:spTgt spid="5">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blinds(horizontal)">
                                      <p:cBhvr>
                                        <p:cTn id="18" dur="500"/>
                                        <p:tgtEl>
                                          <p:spTgt spid="5">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blinds(horizontal)">
                                      <p:cBhvr>
                                        <p:cTn id="23" dur="500"/>
                                        <p:tgtEl>
                                          <p:spTgt spid="5">
                                            <p:txEl>
                                              <p:pRg st="4" end="4"/>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animEffect transition="in" filter="blinds(horizontal)">
                                      <p:cBhvr>
                                        <p:cTn id="26" dur="500"/>
                                        <p:tgtEl>
                                          <p:spTgt spid="5">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Effect transition="in" filter="blinds(horizontal)">
                                      <p:cBhvr>
                                        <p:cTn id="31" dur="500"/>
                                        <p:tgtEl>
                                          <p:spTgt spid="5">
                                            <p:txEl>
                                              <p:pRg st="6" end="6"/>
                                            </p:txEl>
                                          </p:spTgt>
                                        </p:tgtEl>
                                      </p:cBhvr>
                                    </p:animEffect>
                                  </p:childTnLst>
                                </p:cTn>
                              </p:par>
                              <p:par>
                                <p:cTn id="32" presetID="3" presetClass="entr" presetSubtype="10" fill="hold" nodeType="withEffect">
                                  <p:stCondLst>
                                    <p:cond delay="0"/>
                                  </p:stCondLst>
                                  <p:childTnLst>
                                    <p:set>
                                      <p:cBhvr>
                                        <p:cTn id="33" dur="1" fill="hold">
                                          <p:stCondLst>
                                            <p:cond delay="0"/>
                                          </p:stCondLst>
                                        </p:cTn>
                                        <p:tgtEl>
                                          <p:spTgt spid="5">
                                            <p:txEl>
                                              <p:pRg st="7" end="7"/>
                                            </p:txEl>
                                          </p:spTgt>
                                        </p:tgtEl>
                                        <p:attrNameLst>
                                          <p:attrName>style.visibility</p:attrName>
                                        </p:attrNameLst>
                                      </p:cBhvr>
                                      <p:to>
                                        <p:strVal val="visible"/>
                                      </p:to>
                                    </p:set>
                                    <p:animEffect transition="in" filter="blinds(horizontal)">
                                      <p:cBhvr>
                                        <p:cTn id="34"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Autofit/>
          </a:bodyPr>
          <a:lstStyle/>
          <a:p>
            <a:pPr algn="l">
              <a:lnSpc>
                <a:spcPts val="2600"/>
              </a:lnSpc>
            </a:pPr>
            <a:r>
              <a:rPr lang="zh-CN" altLang="en-US" sz="2400" dirty="0" smtClean="0"/>
              <a:t>三、统筹</a:t>
            </a:r>
            <a:r>
              <a:rPr lang="zh-CN" altLang="en-US" sz="2400" dirty="0"/>
              <a:t>城乡社会保障发展与制度整合的思考</a:t>
            </a:r>
            <a:r>
              <a:rPr lang="en-US" altLang="zh-CN" sz="2400" dirty="0"/>
              <a:t/>
            </a:r>
            <a:br>
              <a:rPr lang="en-US" altLang="zh-CN" sz="2400" dirty="0"/>
            </a:br>
            <a:r>
              <a:rPr lang="en-US" altLang="zh-CN" sz="1600" dirty="0">
                <a:latin typeface="Times New Roman" pitchFamily="18" charset="0"/>
                <a:cs typeface="Times New Roman" pitchFamily="18" charset="0"/>
              </a:rPr>
              <a:t>Think</a:t>
            </a:r>
            <a:r>
              <a:rPr lang="en-US" altLang="zh-CN" sz="1600" dirty="0" smtClean="0">
                <a:latin typeface="Times New Roman" pitchFamily="18" charset="0"/>
                <a:cs typeface="Times New Roman" pitchFamily="18" charset="0"/>
              </a:rPr>
              <a:t>ing </a:t>
            </a:r>
            <a:r>
              <a:rPr lang="en-US" altLang="zh-CN" sz="1600" dirty="0">
                <a:latin typeface="Times New Roman" pitchFamily="18" charset="0"/>
                <a:cs typeface="Times New Roman" pitchFamily="18" charset="0"/>
              </a:rPr>
              <a:t>on Overall Urban and Rural Social </a:t>
            </a:r>
            <a:r>
              <a:rPr lang="en-US" altLang="zh-CN" sz="1600" dirty="0" smtClean="0">
                <a:latin typeface="Times New Roman" pitchFamily="18" charset="0"/>
                <a:cs typeface="Times New Roman" pitchFamily="18" charset="0"/>
              </a:rPr>
              <a:t>Security</a:t>
            </a:r>
            <a:endParaRPr lang="zh-CN" altLang="en-US" sz="1600" dirty="0">
              <a:latin typeface="Times New Roman" pitchFamily="18" charset="0"/>
              <a:cs typeface="Times New Roman" pitchFamily="18" charset="0"/>
            </a:endParaRPr>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a:lnSpc>
                <a:spcPts val="2500"/>
              </a:lnSpc>
              <a:buNone/>
            </a:pPr>
            <a:r>
              <a:rPr lang="zh-CN" altLang="en-US" sz="1400" b="1" noProof="1">
                <a:latin typeface="+mj-ea"/>
                <a:ea typeface="+mj-ea"/>
                <a:cs typeface="Times New Roman" pitchFamily="18" charset="0"/>
              </a:rPr>
              <a:t>（二）需要基于长期可持续发展的目标，厘清政府责任定位，市场功能发挥，个人及家庭责任承担之间的责任边界，体现在城乡社会保障制度建设顶层设计的方案设计 </a:t>
            </a:r>
            <a:endParaRPr lang="en-US" altLang="zh-CN" sz="1400" b="1" noProof="1">
              <a:latin typeface="+mj-ea"/>
              <a:ea typeface="+mj-ea"/>
              <a:cs typeface="Times New Roman" pitchFamily="18" charset="0"/>
            </a:endParaRPr>
          </a:p>
          <a:p>
            <a:pPr>
              <a:lnSpc>
                <a:spcPts val="2500"/>
              </a:lnSpc>
              <a:buNone/>
            </a:pPr>
            <a:r>
              <a:rPr lang="en-US" altLang="zh-CN" sz="1400" noProof="1">
                <a:latin typeface="Times New Roman" pitchFamily="18" charset="0"/>
                <a:cs typeface="Times New Roman" pitchFamily="18" charset="0"/>
              </a:rPr>
              <a:t>It is necessary to clarify the responsibility boundary among government, market and </a:t>
            </a:r>
            <a:r>
              <a:rPr lang="en-US" altLang="zh-CN" sz="1400" noProof="1" smtClean="0">
                <a:latin typeface="Times New Roman" pitchFamily="18" charset="0"/>
                <a:cs typeface="Times New Roman" pitchFamily="18" charset="0"/>
              </a:rPr>
              <a:t>person/family </a:t>
            </a:r>
            <a:r>
              <a:rPr lang="en-US" altLang="zh-CN" sz="1400" noProof="1">
                <a:latin typeface="Times New Roman" pitchFamily="18" charset="0"/>
                <a:cs typeface="Times New Roman" pitchFamily="18" charset="0"/>
              </a:rPr>
              <a:t>in order to reflect top-layer design of urban and rural social security system.</a:t>
            </a:r>
            <a:endParaRPr lang="zh-CN" altLang="en-US" sz="1400" noProof="1">
              <a:latin typeface="Times New Roman" pitchFamily="18" charset="0"/>
              <a:cs typeface="Times New Roman" pitchFamily="18" charset="0"/>
            </a:endParaRPr>
          </a:p>
          <a:p>
            <a:pPr>
              <a:lnSpc>
                <a:spcPts val="2500"/>
              </a:lnSpc>
              <a:buNone/>
            </a:pPr>
            <a:r>
              <a:rPr lang="zh-CN" altLang="en-US" sz="1400" b="1" noProof="1">
                <a:latin typeface="+mj-ea"/>
                <a:ea typeface="+mj-ea"/>
                <a:cs typeface="Times New Roman" pitchFamily="18" charset="0"/>
              </a:rPr>
              <a:t>需要加快推进城乡社会保障的制度整合</a:t>
            </a:r>
            <a:r>
              <a:rPr lang="zh-CN" altLang="en-US" sz="1400" b="1" noProof="1" smtClean="0">
                <a:latin typeface="+mj-ea"/>
                <a:ea typeface="+mj-ea"/>
                <a:cs typeface="Times New Roman" pitchFamily="18" charset="0"/>
              </a:rPr>
              <a:t>，为</a:t>
            </a:r>
            <a:r>
              <a:rPr lang="zh-CN" altLang="en-US" sz="1400" b="1" noProof="1">
                <a:latin typeface="+mj-ea"/>
                <a:ea typeface="+mj-ea"/>
                <a:cs typeface="Times New Roman" pitchFamily="18" charset="0"/>
              </a:rPr>
              <a:t>建立覆盖城乡劳动者的社会保险制度模式创造必要条件。需要</a:t>
            </a:r>
            <a:r>
              <a:rPr lang="zh-CN" altLang="en-US" sz="1400" b="1" noProof="1" smtClean="0">
                <a:latin typeface="+mj-ea"/>
                <a:ea typeface="+mj-ea"/>
                <a:cs typeface="Times New Roman" pitchFamily="18" charset="0"/>
              </a:rPr>
              <a:t>统筹</a:t>
            </a:r>
            <a:r>
              <a:rPr lang="zh-CN" altLang="en-US" sz="1400" b="1" noProof="1">
                <a:latin typeface="+mj-ea"/>
                <a:ea typeface="+mj-ea"/>
                <a:cs typeface="Times New Roman" pitchFamily="18" charset="0"/>
              </a:rPr>
              <a:t>设计，破解难题，分步实施。</a:t>
            </a:r>
            <a:endParaRPr lang="en-US" altLang="zh-CN" sz="1400" b="1" noProof="1">
              <a:latin typeface="+mj-ea"/>
              <a:ea typeface="+mj-ea"/>
              <a:cs typeface="Times New Roman" pitchFamily="18" charset="0"/>
            </a:endParaRPr>
          </a:p>
          <a:p>
            <a:pPr>
              <a:lnSpc>
                <a:spcPts val="2500"/>
              </a:lnSpc>
              <a:buNone/>
            </a:pPr>
            <a:r>
              <a:rPr lang="en-US" altLang="zh-CN" sz="1400" noProof="1">
                <a:latin typeface="Times New Roman" pitchFamily="18" charset="0"/>
                <a:cs typeface="Times New Roman" pitchFamily="18" charset="0"/>
              </a:rPr>
              <a:t>Accelerating the system integration of urban and rural social security and  </a:t>
            </a:r>
            <a:r>
              <a:rPr lang="en-US" altLang="zh-CN" sz="1400" noProof="1" smtClean="0">
                <a:latin typeface="Times New Roman" pitchFamily="18" charset="0"/>
                <a:cs typeface="Times New Roman" pitchFamily="18" charset="0"/>
              </a:rPr>
              <a:t>providing prerequisite</a:t>
            </a:r>
            <a:r>
              <a:rPr lang="zh-CN" altLang="en-US" sz="1400" noProof="1" smtClean="0">
                <a:latin typeface="Times New Roman" pitchFamily="18" charset="0"/>
                <a:cs typeface="Times New Roman" pitchFamily="18" charset="0"/>
              </a:rPr>
              <a:t> </a:t>
            </a:r>
            <a:r>
              <a:rPr lang="en-US" altLang="zh-CN" sz="1400" noProof="1" smtClean="0">
                <a:latin typeface="Times New Roman" pitchFamily="18" charset="0"/>
                <a:cs typeface="Times New Roman" pitchFamily="18" charset="0"/>
              </a:rPr>
              <a:t>for system reform </a:t>
            </a:r>
            <a:r>
              <a:rPr lang="en-US" altLang="zh-CN" sz="1400" noProof="1">
                <a:latin typeface="Times New Roman" pitchFamily="18" charset="0"/>
                <a:cs typeface="Times New Roman" pitchFamily="18" charset="0"/>
              </a:rPr>
              <a:t> </a:t>
            </a:r>
            <a:endParaRPr lang="zh-CN" altLang="en-US" sz="1400" noProof="1">
              <a:latin typeface="Times New Roman" pitchFamily="18" charset="0"/>
              <a:cs typeface="Times New Roman" pitchFamily="18" charset="0"/>
            </a:endParaRPr>
          </a:p>
          <a:p>
            <a:pPr>
              <a:lnSpc>
                <a:spcPts val="2500"/>
              </a:lnSpc>
            </a:pPr>
            <a:endParaRPr lang="zh-CN" altLang="en-US" sz="1400" noProof="1" smtClean="0">
              <a:latin typeface="Times New Roman" pitchFamily="18" charset="0"/>
              <a:cs typeface="Times New Roman" pitchFamily="18" charset="0"/>
            </a:endParaRPr>
          </a:p>
          <a:p>
            <a:endParaRPr lang="zh-CN" altLang="en-US" sz="1400" dirty="0"/>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blinds(horizontal)">
                                      <p:cBhvr>
                                        <p:cTn id="7" dur="500"/>
                                        <p:tgtEl>
                                          <p:spTgt spid="5">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3" end="3"/>
                                            </p:txEl>
                                          </p:spTgt>
                                        </p:tgtEl>
                                        <p:attrNameLst>
                                          <p:attrName>style.visibility</p:attrName>
                                        </p:attrNameLst>
                                      </p:cBhvr>
                                      <p:to>
                                        <p:strVal val="visible"/>
                                      </p:to>
                                    </p:set>
                                    <p:animEffect transition="in" filter="blinds(horizontal)">
                                      <p:cBhvr>
                                        <p:cTn id="1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Autofit/>
          </a:bodyPr>
          <a:lstStyle/>
          <a:p>
            <a:pPr algn="l">
              <a:lnSpc>
                <a:spcPts val="2600"/>
              </a:lnSpc>
            </a:pPr>
            <a:r>
              <a:rPr lang="zh-CN" altLang="en-US" sz="2400" dirty="0" smtClean="0"/>
              <a:t>三、统筹</a:t>
            </a:r>
            <a:r>
              <a:rPr lang="zh-CN" altLang="en-US" sz="2400" dirty="0"/>
              <a:t>城乡社会保障发展与制度整合的思考</a:t>
            </a:r>
            <a:r>
              <a:rPr lang="en-US" altLang="zh-CN" sz="2400" dirty="0"/>
              <a:t/>
            </a:r>
            <a:br>
              <a:rPr lang="en-US" altLang="zh-CN" sz="2400" dirty="0"/>
            </a:br>
            <a:r>
              <a:rPr lang="en-US" altLang="zh-CN" sz="1600" dirty="0">
                <a:latin typeface="Times New Roman" pitchFamily="18" charset="0"/>
                <a:cs typeface="Times New Roman" pitchFamily="18" charset="0"/>
              </a:rPr>
              <a:t>Think</a:t>
            </a:r>
            <a:r>
              <a:rPr lang="en-US" altLang="zh-CN" sz="1600" dirty="0" smtClean="0">
                <a:latin typeface="Times New Roman" pitchFamily="18" charset="0"/>
                <a:cs typeface="Times New Roman" pitchFamily="18" charset="0"/>
              </a:rPr>
              <a:t>ing </a:t>
            </a:r>
            <a:r>
              <a:rPr lang="en-US" altLang="zh-CN" sz="1600" dirty="0">
                <a:latin typeface="Times New Roman" pitchFamily="18" charset="0"/>
                <a:cs typeface="Times New Roman" pitchFamily="18" charset="0"/>
              </a:rPr>
              <a:t>on Overall Urban and Rural Social </a:t>
            </a:r>
            <a:r>
              <a:rPr lang="en-US" altLang="zh-CN" sz="1600" dirty="0" smtClean="0">
                <a:latin typeface="Times New Roman" pitchFamily="18" charset="0"/>
                <a:cs typeface="Times New Roman" pitchFamily="18" charset="0"/>
              </a:rPr>
              <a:t>Security</a:t>
            </a:r>
            <a:endParaRPr lang="zh-CN" altLang="en-US" sz="1600" dirty="0">
              <a:latin typeface="Times New Roman" pitchFamily="18" charset="0"/>
              <a:cs typeface="Times New Roman" pitchFamily="18" charset="0"/>
            </a:endParaRPr>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fontAlgn="base">
              <a:lnSpc>
                <a:spcPts val="2500"/>
              </a:lnSpc>
            </a:pPr>
            <a:r>
              <a:rPr lang="zh-CN" altLang="en-US" sz="1400" b="1" noProof="1" smtClean="0">
                <a:latin typeface="+mj-ea"/>
                <a:ea typeface="+mj-ea"/>
                <a:cs typeface="Times New Roman" pitchFamily="18" charset="0"/>
              </a:rPr>
              <a:t>（三）</a:t>
            </a:r>
            <a:r>
              <a:rPr lang="zh-CN" altLang="en-US" sz="1400" b="1" noProof="1">
                <a:latin typeface="+mj-ea"/>
                <a:ea typeface="+mj-ea"/>
                <a:cs typeface="Times New Roman" pitchFamily="18" charset="0"/>
              </a:rPr>
              <a:t>构建在实现城乡居民社会保险保险制度可衔接，社会保险关系易转接，真正实现城乡社会保障“一卡通”</a:t>
            </a:r>
            <a:r>
              <a:rPr lang="zh-CN" altLang="en-US" sz="1400" b="1" noProof="1" smtClean="0">
                <a:latin typeface="+mj-ea"/>
                <a:ea typeface="+mj-ea"/>
                <a:cs typeface="Times New Roman" pitchFamily="18" charset="0"/>
              </a:rPr>
              <a:t>的制度平台、资金平台、管理服务平台和技术平台。</a:t>
            </a:r>
            <a:endParaRPr lang="en-US" altLang="zh-CN" sz="1400" b="1" noProof="1" smtClean="0">
              <a:latin typeface="+mj-ea"/>
              <a:ea typeface="+mj-ea"/>
              <a:cs typeface="Times New Roman" pitchFamily="18" charset="0"/>
            </a:endParaRPr>
          </a:p>
          <a:p>
            <a:pPr fontAlgn="base">
              <a:lnSpc>
                <a:spcPts val="2500"/>
              </a:lnSpc>
            </a:pPr>
            <a:r>
              <a:rPr lang="en-US" altLang="zh-CN" sz="1400" noProof="1" smtClean="0">
                <a:latin typeface="Times New Roman" pitchFamily="18" charset="0"/>
                <a:cs typeface="Times New Roman" pitchFamily="18" charset="0"/>
              </a:rPr>
              <a:t>Building system platform of “One Card solution”, fund platform, management and service platform and technique platform to match the requirement of integrating social insurance system</a:t>
            </a:r>
            <a:endParaRPr lang="zh-CN" altLang="en-US" sz="1400" noProof="1" smtClean="0">
              <a:latin typeface="Times New Roman" pitchFamily="18" charset="0"/>
              <a:cs typeface="Times New Roman" pitchFamily="18" charset="0"/>
            </a:endParaRPr>
          </a:p>
          <a:p>
            <a:pPr fontAlgn="base">
              <a:lnSpc>
                <a:spcPts val="2500"/>
              </a:lnSpc>
              <a:buFont typeface="Wingdings" pitchFamily="2" charset="2"/>
              <a:buChar char="n"/>
            </a:pPr>
            <a:r>
              <a:rPr lang="zh-CN" altLang="en-US" sz="1400" b="1" noProof="1" smtClean="0">
                <a:latin typeface="+mj-ea"/>
                <a:ea typeface="+mj-ea"/>
                <a:cs typeface="Times New Roman" pitchFamily="18" charset="0"/>
              </a:rPr>
              <a:t>制度平台设计是关键，管理平台是基础，资金和技术平台是支撑</a:t>
            </a:r>
            <a:endParaRPr lang="en-US" altLang="zh-CN" sz="1400" b="1" noProof="1" smtClean="0">
              <a:latin typeface="+mj-ea"/>
              <a:ea typeface="+mj-ea"/>
              <a:cs typeface="Times New Roman" pitchFamily="18" charset="0"/>
            </a:endParaRPr>
          </a:p>
          <a:p>
            <a:pPr fontAlgn="base">
              <a:lnSpc>
                <a:spcPts val="2500"/>
              </a:lnSpc>
            </a:pPr>
            <a:r>
              <a:rPr lang="en-US" altLang="zh-CN" sz="1400" noProof="1">
                <a:latin typeface="Times New Roman" pitchFamily="18" charset="0"/>
                <a:cs typeface="Times New Roman" pitchFamily="18" charset="0"/>
              </a:rPr>
              <a:t>Design of system platform is crucial, management platform is </a:t>
            </a:r>
            <a:r>
              <a:rPr lang="en-US" altLang="zh-CN" sz="1400" noProof="1" smtClean="0">
                <a:latin typeface="Times New Roman" pitchFamily="18" charset="0"/>
                <a:cs typeface="Times New Roman" pitchFamily="18" charset="0"/>
              </a:rPr>
              <a:t>foundation, fund and technique platform is support</a:t>
            </a:r>
            <a:r>
              <a:rPr lang="en-US" altLang="zh-CN" sz="1400" noProof="1">
                <a:latin typeface="Times New Roman" pitchFamily="18" charset="0"/>
                <a:cs typeface="Times New Roman" pitchFamily="18" charset="0"/>
              </a:rPr>
              <a:t>.</a:t>
            </a:r>
            <a:endParaRPr lang="zh-CN" altLang="en-US" sz="1400" noProof="1">
              <a:latin typeface="Times New Roman" pitchFamily="18" charset="0"/>
              <a:cs typeface="Times New Roman" pitchFamily="18" charset="0"/>
            </a:endParaRPr>
          </a:p>
          <a:p>
            <a:pPr fontAlgn="base">
              <a:lnSpc>
                <a:spcPts val="2500"/>
              </a:lnSpc>
              <a:buFont typeface="Wingdings" pitchFamily="2" charset="2"/>
              <a:buChar char="n"/>
            </a:pPr>
            <a:r>
              <a:rPr lang="zh-CN" altLang="en-US" sz="1400" b="1" noProof="1" smtClean="0">
                <a:latin typeface="+mj-ea"/>
                <a:ea typeface="+mj-ea"/>
                <a:cs typeface="Times New Roman" pitchFamily="18" charset="0"/>
              </a:rPr>
              <a:t>实现城乡社会保障的制度运行可持续、资金支持可持续、管理服务可持续，社会公众信任可持续，为城乡劳动者提供有效的制度保障。</a:t>
            </a:r>
            <a:endParaRPr lang="en-US" altLang="zh-CN" sz="1400" b="1" noProof="1" smtClean="0">
              <a:latin typeface="+mj-ea"/>
              <a:ea typeface="+mj-ea"/>
              <a:cs typeface="Times New Roman" pitchFamily="18" charset="0"/>
            </a:endParaRPr>
          </a:p>
          <a:p>
            <a:pPr fontAlgn="base">
              <a:lnSpc>
                <a:spcPts val="2500"/>
              </a:lnSpc>
            </a:pPr>
            <a:r>
              <a:rPr lang="en-US" altLang="zh-CN" sz="1400" noProof="1">
                <a:latin typeface="Times New Roman" pitchFamily="18" charset="0"/>
                <a:cs typeface="Times New Roman" pitchFamily="18" charset="0"/>
              </a:rPr>
              <a:t>Realizing sustainability in the field of system operation, fund support, management and service, and public trust, </a:t>
            </a:r>
            <a:r>
              <a:rPr lang="en-US" altLang="zh-CN" sz="1400" noProof="1" smtClean="0">
                <a:latin typeface="Times New Roman" pitchFamily="18" charset="0"/>
                <a:cs typeface="Times New Roman" pitchFamily="18" charset="0"/>
              </a:rPr>
              <a:t>finally providing </a:t>
            </a:r>
            <a:r>
              <a:rPr lang="en-US" altLang="zh-CN" sz="1400" noProof="1">
                <a:latin typeface="Times New Roman" pitchFamily="18" charset="0"/>
                <a:cs typeface="Times New Roman" pitchFamily="18" charset="0"/>
              </a:rPr>
              <a:t>effective system guarantee for urban and rural labor</a:t>
            </a:r>
            <a:r>
              <a:rPr lang="en-US" altLang="zh-CN" sz="1400" noProof="1" smtClean="0">
                <a:latin typeface="Times New Roman" pitchFamily="18" charset="0"/>
                <a:cs typeface="Times New Roman" pitchFamily="18" charset="0"/>
              </a:rPr>
              <a:t>.</a:t>
            </a:r>
            <a:endParaRPr lang="en-US" altLang="zh-CN" sz="1400" noProof="1">
              <a:latin typeface="Times New Roman" pitchFamily="18" charset="0"/>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blinds(horizontal)">
                                      <p:cBhvr>
                                        <p:cTn id="7" dur="500"/>
                                        <p:tgtEl>
                                          <p:spTgt spid="5">
                                            <p:txEl>
                                              <p:pRg st="4" end="4"/>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5" end="5"/>
                                            </p:txEl>
                                          </p:spTgt>
                                        </p:tgtEl>
                                        <p:attrNameLst>
                                          <p:attrName>style.visibility</p:attrName>
                                        </p:attrNameLst>
                                      </p:cBhvr>
                                      <p:to>
                                        <p:strVal val="visible"/>
                                      </p:to>
                                    </p:set>
                                    <p:animEffect transition="in" filter="blinds(horizontal)">
                                      <p:cBhvr>
                                        <p:cTn id="10"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Autofit/>
          </a:bodyPr>
          <a:lstStyle/>
          <a:p>
            <a:pPr algn="l">
              <a:lnSpc>
                <a:spcPts val="2600"/>
              </a:lnSpc>
            </a:pPr>
            <a:r>
              <a:rPr lang="zh-CN" altLang="en-US" sz="2400" dirty="0" smtClean="0"/>
              <a:t>三、统筹</a:t>
            </a:r>
            <a:r>
              <a:rPr lang="zh-CN" altLang="en-US" sz="2400" dirty="0"/>
              <a:t>城乡社会保障发展与制度整合的思考</a:t>
            </a:r>
            <a:r>
              <a:rPr lang="en-US" altLang="zh-CN" sz="2400" dirty="0"/>
              <a:t/>
            </a:r>
            <a:br>
              <a:rPr lang="en-US" altLang="zh-CN" sz="2400" dirty="0"/>
            </a:br>
            <a:r>
              <a:rPr lang="en-US" altLang="zh-CN" sz="1600" dirty="0">
                <a:latin typeface="Times New Roman" pitchFamily="18" charset="0"/>
                <a:cs typeface="Times New Roman" pitchFamily="18" charset="0"/>
              </a:rPr>
              <a:t>Think</a:t>
            </a:r>
            <a:r>
              <a:rPr lang="en-US" altLang="zh-CN" sz="1600" dirty="0" smtClean="0">
                <a:latin typeface="Times New Roman" pitchFamily="18" charset="0"/>
                <a:cs typeface="Times New Roman" pitchFamily="18" charset="0"/>
              </a:rPr>
              <a:t>ing </a:t>
            </a:r>
            <a:r>
              <a:rPr lang="en-US" altLang="zh-CN" sz="1600" dirty="0">
                <a:latin typeface="Times New Roman" pitchFamily="18" charset="0"/>
                <a:cs typeface="Times New Roman" pitchFamily="18" charset="0"/>
              </a:rPr>
              <a:t>on Overall Urban and Rural Social </a:t>
            </a:r>
            <a:r>
              <a:rPr lang="en-US" altLang="zh-CN" sz="1600" dirty="0" smtClean="0">
                <a:latin typeface="Times New Roman" pitchFamily="18" charset="0"/>
                <a:cs typeface="Times New Roman" pitchFamily="18" charset="0"/>
              </a:rPr>
              <a:t>Security</a:t>
            </a:r>
            <a:endParaRPr lang="zh-CN" altLang="en-US" sz="1600" dirty="0">
              <a:latin typeface="Times New Roman" pitchFamily="18" charset="0"/>
              <a:cs typeface="Times New Roman" pitchFamily="18" charset="0"/>
            </a:endParaRPr>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fontAlgn="base">
              <a:lnSpc>
                <a:spcPts val="2500"/>
              </a:lnSpc>
            </a:pPr>
            <a:r>
              <a:rPr lang="zh-CN" altLang="en-US" sz="1400" b="1" noProof="1" smtClean="0">
                <a:latin typeface="+mj-ea"/>
                <a:ea typeface="+mj-ea"/>
                <a:cs typeface="Times New Roman" pitchFamily="18" charset="0"/>
              </a:rPr>
              <a:t>（三）</a:t>
            </a:r>
            <a:r>
              <a:rPr lang="zh-CN" altLang="en-US" sz="1400" b="1" noProof="1">
                <a:latin typeface="+mj-ea"/>
                <a:ea typeface="+mj-ea"/>
                <a:cs typeface="Times New Roman" pitchFamily="18" charset="0"/>
              </a:rPr>
              <a:t>构建在实现城乡居民社会保险保险制度可衔接，社会保险关系易转接，真正实现城乡社会保障“一卡通”</a:t>
            </a:r>
            <a:r>
              <a:rPr lang="zh-CN" altLang="en-US" sz="1400" b="1" noProof="1" smtClean="0">
                <a:latin typeface="+mj-ea"/>
                <a:ea typeface="+mj-ea"/>
                <a:cs typeface="Times New Roman" pitchFamily="18" charset="0"/>
              </a:rPr>
              <a:t>的制度平台、资金平台、管理服务平台和技术平台。</a:t>
            </a:r>
            <a:endParaRPr lang="en-US" altLang="zh-CN" sz="1400" b="1" noProof="1" smtClean="0">
              <a:latin typeface="+mj-ea"/>
              <a:ea typeface="+mj-ea"/>
              <a:cs typeface="Times New Roman" pitchFamily="18" charset="0"/>
            </a:endParaRPr>
          </a:p>
          <a:p>
            <a:pPr fontAlgn="base">
              <a:lnSpc>
                <a:spcPts val="2500"/>
              </a:lnSpc>
            </a:pPr>
            <a:r>
              <a:rPr lang="en-US" altLang="zh-CN" sz="1400" noProof="1" smtClean="0">
                <a:latin typeface="Times New Roman" pitchFamily="18" charset="0"/>
                <a:cs typeface="Times New Roman" pitchFamily="18" charset="0"/>
              </a:rPr>
              <a:t>Building system platform of “One Card solution”, fund platform, management and service platform and technique platform to match the requirement of integrating social insurance system</a:t>
            </a:r>
            <a:endParaRPr lang="zh-CN" altLang="en-US" sz="1400" noProof="1" smtClean="0">
              <a:latin typeface="Times New Roman" pitchFamily="18" charset="0"/>
              <a:cs typeface="Times New Roman" pitchFamily="18" charset="0"/>
            </a:endParaRPr>
          </a:p>
          <a:p>
            <a:pPr fontAlgn="base">
              <a:lnSpc>
                <a:spcPts val="2500"/>
              </a:lnSpc>
              <a:buFont typeface="Wingdings" pitchFamily="2" charset="2"/>
              <a:buChar char="n"/>
            </a:pPr>
            <a:r>
              <a:rPr lang="zh-CN" altLang="en-US" sz="1400" b="1" noProof="1" smtClean="0">
                <a:latin typeface="+mj-ea"/>
                <a:ea typeface="+mj-ea"/>
                <a:cs typeface="Times New Roman" pitchFamily="18" charset="0"/>
              </a:rPr>
              <a:t>社会保障</a:t>
            </a:r>
            <a:r>
              <a:rPr lang="zh-CN" altLang="en-US" sz="1400" b="1" noProof="1">
                <a:latin typeface="+mj-ea"/>
                <a:ea typeface="+mj-ea"/>
                <a:cs typeface="Times New Roman" pitchFamily="18" charset="0"/>
              </a:rPr>
              <a:t>制度框架的设计必须充分考虑统筹城乡社会保障制度构建的总体</a:t>
            </a:r>
            <a:r>
              <a:rPr lang="zh-CN" altLang="en-US" sz="1400" b="1" noProof="1" smtClean="0">
                <a:latin typeface="+mj-ea"/>
                <a:ea typeface="+mj-ea"/>
                <a:cs typeface="Times New Roman" pitchFamily="18" charset="0"/>
              </a:rPr>
              <a:t>要求，</a:t>
            </a:r>
            <a:r>
              <a:rPr lang="zh-CN" altLang="en-US" sz="1400" b="1" noProof="1">
                <a:latin typeface="+mj-ea"/>
                <a:cs typeface="Times New Roman" pitchFamily="18" charset="0"/>
              </a:rPr>
              <a:t>必须充分考虑社会保障体系可持续发展这一关键</a:t>
            </a:r>
            <a:r>
              <a:rPr lang="zh-CN" altLang="en-US" sz="1400" b="1" noProof="1" smtClean="0">
                <a:latin typeface="+mj-ea"/>
                <a:cs typeface="Times New Roman" pitchFamily="18" charset="0"/>
              </a:rPr>
              <a:t>问题，</a:t>
            </a:r>
            <a:r>
              <a:rPr lang="zh-CN" altLang="en-US" sz="1400" b="1" noProof="1">
                <a:latin typeface="+mj-ea"/>
                <a:cs typeface="Times New Roman" pitchFamily="18" charset="0"/>
              </a:rPr>
              <a:t>必须充分考虑现行社会保障制度与城乡的社会保障目标模式的对接和有机结合，以便为实现基本养老保险制度可持续发展赢得有限的战略主动</a:t>
            </a:r>
            <a:r>
              <a:rPr lang="zh-CN" altLang="en-US" sz="1400" b="1" noProof="1" smtClean="0">
                <a:latin typeface="+mj-ea"/>
                <a:cs typeface="Times New Roman" pitchFamily="18" charset="0"/>
              </a:rPr>
              <a:t>。</a:t>
            </a:r>
            <a:endParaRPr lang="en-US" altLang="zh-CN" sz="1400" b="1" noProof="1">
              <a:latin typeface="+mj-ea"/>
              <a:ea typeface="+mj-ea"/>
              <a:cs typeface="Times New Roman" pitchFamily="18" charset="0"/>
            </a:endParaRPr>
          </a:p>
          <a:p>
            <a:pPr fontAlgn="base">
              <a:lnSpc>
                <a:spcPts val="2500"/>
              </a:lnSpc>
            </a:pPr>
            <a:r>
              <a:rPr lang="en-US" altLang="zh-CN" sz="1400" noProof="1">
                <a:latin typeface="Times New Roman" pitchFamily="18" charset="0"/>
                <a:cs typeface="Times New Roman" pitchFamily="18" charset="0"/>
              </a:rPr>
              <a:t>The design of social security system framework must fully consider with the overall requirement of urban-rural integration, sustainable development of social security system, and fransfer bewteen operating social security system and deveploping target, in order to acquire strategic initiative  in sustainable development.</a:t>
            </a:r>
            <a:endParaRPr lang="zh-CN" altLang="en-US" sz="1400" noProof="1">
              <a:latin typeface="Times New Roman" pitchFamily="18" charset="0"/>
              <a:cs typeface="Times New Roman" pitchFamily="18" charset="0"/>
            </a:endParaRPr>
          </a:p>
          <a:p>
            <a:pPr fontAlgn="base">
              <a:lnSpc>
                <a:spcPts val="2500"/>
              </a:lnSpc>
            </a:pPr>
            <a:endParaRPr lang="en-US" altLang="zh-CN" sz="1400" noProof="1">
              <a:latin typeface="Times New Roman" pitchFamily="18" charset="0"/>
              <a:cs typeface="Times New Roman" pitchFamily="18" charset="0"/>
            </a:endParaRPr>
          </a:p>
          <a:p>
            <a:pPr fontAlgn="base">
              <a:lnSpc>
                <a:spcPts val="2500"/>
              </a:lnSpc>
            </a:pPr>
            <a:endParaRPr lang="zh-CN" altLang="en-US" sz="1400" noProof="1">
              <a:latin typeface="Times New Roman" pitchFamily="18" charset="0"/>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blinds(horizontal)">
                                      <p:cBhvr>
                                        <p:cTn id="7" dur="500"/>
                                        <p:tgtEl>
                                          <p:spTgt spid="5">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3" end="3"/>
                                            </p:txEl>
                                          </p:spTgt>
                                        </p:tgtEl>
                                        <p:attrNameLst>
                                          <p:attrName>style.visibility</p:attrName>
                                        </p:attrNameLst>
                                      </p:cBhvr>
                                      <p:to>
                                        <p:strVal val="visible"/>
                                      </p:to>
                                    </p:set>
                                    <p:animEffect transition="in" filter="blinds(horizontal)">
                                      <p:cBhvr>
                                        <p:cTn id="1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Autofit/>
          </a:bodyPr>
          <a:lstStyle/>
          <a:p>
            <a:pPr algn="l">
              <a:lnSpc>
                <a:spcPts val="2600"/>
              </a:lnSpc>
            </a:pPr>
            <a:r>
              <a:rPr lang="zh-CN" altLang="en-US" sz="2400" dirty="0" smtClean="0"/>
              <a:t>三、统筹</a:t>
            </a:r>
            <a:r>
              <a:rPr lang="zh-CN" altLang="en-US" sz="2400" dirty="0"/>
              <a:t>城乡社会保障发展与制度整合的思考</a:t>
            </a:r>
            <a:r>
              <a:rPr lang="en-US" altLang="zh-CN" sz="2400" dirty="0"/>
              <a:t/>
            </a:r>
            <a:br>
              <a:rPr lang="en-US" altLang="zh-CN" sz="2400" dirty="0"/>
            </a:br>
            <a:r>
              <a:rPr lang="en-US" altLang="zh-CN" sz="1600" dirty="0">
                <a:latin typeface="Times New Roman" pitchFamily="18" charset="0"/>
                <a:cs typeface="Times New Roman" pitchFamily="18" charset="0"/>
              </a:rPr>
              <a:t>Think</a:t>
            </a:r>
            <a:r>
              <a:rPr lang="en-US" altLang="zh-CN" sz="1600" dirty="0" smtClean="0">
                <a:latin typeface="Times New Roman" pitchFamily="18" charset="0"/>
                <a:cs typeface="Times New Roman" pitchFamily="18" charset="0"/>
              </a:rPr>
              <a:t>ing </a:t>
            </a:r>
            <a:r>
              <a:rPr lang="en-US" altLang="zh-CN" sz="1600" dirty="0">
                <a:latin typeface="Times New Roman" pitchFamily="18" charset="0"/>
                <a:cs typeface="Times New Roman" pitchFamily="18" charset="0"/>
              </a:rPr>
              <a:t>on Overall Urban and Rural Social </a:t>
            </a:r>
            <a:r>
              <a:rPr lang="en-US" altLang="zh-CN" sz="1600" dirty="0" smtClean="0">
                <a:latin typeface="Times New Roman" pitchFamily="18" charset="0"/>
                <a:cs typeface="Times New Roman" pitchFamily="18" charset="0"/>
              </a:rPr>
              <a:t>Security</a:t>
            </a:r>
            <a:endParaRPr lang="zh-CN" altLang="en-US" sz="1600" dirty="0">
              <a:latin typeface="Times New Roman" pitchFamily="18" charset="0"/>
              <a:cs typeface="Times New Roman" pitchFamily="18" charset="0"/>
            </a:endParaRPr>
          </a:p>
        </p:txBody>
      </p:sp>
      <p:sp>
        <p:nvSpPr>
          <p:cNvPr id="5" name="文本占位符 43010"/>
          <p:cNvSpPr txBox="1">
            <a:spLocks/>
          </p:cNvSpPr>
          <p:nvPr/>
        </p:nvSpPr>
        <p:spPr>
          <a:xfrm>
            <a:off x="0" y="1203598"/>
            <a:ext cx="8229600" cy="3600400"/>
          </a:xfrm>
          <a:prstGeom prst="rect">
            <a:avLst/>
          </a:prstGeom>
          <a:ln/>
        </p:spPr>
        <p:txBody>
          <a:bodyPr vert="horz" lIns="91440" tIns="45720" rIns="91440" bIns="45720" rtlCol="0" anchor="t">
            <a:noAutofit/>
          </a:bodyPr>
          <a:lstStyle/>
          <a:p>
            <a:pPr fontAlgn="base">
              <a:lnSpc>
                <a:spcPts val="2500"/>
              </a:lnSpc>
            </a:pPr>
            <a:r>
              <a:rPr lang="zh-CN" altLang="en-US" sz="1400" b="1" noProof="1" smtClean="0">
                <a:latin typeface="+mj-ea"/>
                <a:ea typeface="+mj-ea"/>
                <a:cs typeface="Times New Roman" pitchFamily="18" charset="0"/>
              </a:rPr>
              <a:t>（四）统筹城乡社会保障制度可持续发展需要考虑的几个重要问题</a:t>
            </a:r>
            <a:endParaRPr lang="en-US" altLang="zh-CN" sz="1400" b="1" noProof="1" smtClean="0">
              <a:latin typeface="+mj-ea"/>
              <a:ea typeface="+mj-ea"/>
              <a:cs typeface="Times New Roman" pitchFamily="18" charset="0"/>
            </a:endParaRPr>
          </a:p>
          <a:p>
            <a:pPr fontAlgn="base">
              <a:lnSpc>
                <a:spcPts val="2500"/>
              </a:lnSpc>
            </a:pPr>
            <a:r>
              <a:rPr lang="en-US" altLang="zh-CN" sz="1400" noProof="1">
                <a:latin typeface="Times New Roman" pitchFamily="18" charset="0"/>
                <a:cs typeface="Times New Roman" pitchFamily="18" charset="0"/>
              </a:rPr>
              <a:t>Some important </a:t>
            </a:r>
            <a:r>
              <a:rPr lang="en-US" altLang="zh-CN" sz="1400" noProof="1" smtClean="0">
                <a:latin typeface="Times New Roman" pitchFamily="18" charset="0"/>
                <a:cs typeface="Times New Roman" pitchFamily="18" charset="0"/>
              </a:rPr>
              <a:t>problems </a:t>
            </a:r>
            <a:r>
              <a:rPr lang="en-US" altLang="zh-CN" sz="1400" noProof="1">
                <a:latin typeface="Times New Roman" pitchFamily="18" charset="0"/>
                <a:cs typeface="Times New Roman" pitchFamily="18" charset="0"/>
              </a:rPr>
              <a:t>for </a:t>
            </a:r>
            <a:r>
              <a:rPr lang="en-US" altLang="zh-CN" sz="1400" noProof="1" smtClean="0">
                <a:latin typeface="Times New Roman" pitchFamily="18" charset="0"/>
                <a:cs typeface="Times New Roman" pitchFamily="18" charset="0"/>
              </a:rPr>
              <a:t>sustainable development</a:t>
            </a:r>
            <a:endParaRPr lang="zh-CN" altLang="en-US" sz="1400" noProof="1">
              <a:latin typeface="Times New Roman" pitchFamily="18" charset="0"/>
              <a:cs typeface="Times New Roman" pitchFamily="18" charset="0"/>
            </a:endParaRPr>
          </a:p>
          <a:p>
            <a:pPr fontAlgn="base">
              <a:lnSpc>
                <a:spcPts val="2500"/>
              </a:lnSpc>
              <a:buFont typeface="Wingdings" pitchFamily="2" charset="2"/>
              <a:buChar char="n"/>
            </a:pPr>
            <a:r>
              <a:rPr lang="zh-CN" altLang="en-US" sz="1400" b="1" noProof="1" smtClean="0">
                <a:latin typeface="+mj-ea"/>
                <a:ea typeface="+mj-ea"/>
                <a:cs typeface="Times New Roman" pitchFamily="18" charset="0"/>
              </a:rPr>
              <a:t>统筹城乡社会保障改革构建纳入国家经济社会可持续发展的战略框架之中，从经济社会协调发展的高度重视社会保障体系构建。</a:t>
            </a:r>
            <a:endParaRPr lang="en-US" altLang="zh-CN" sz="1400" b="1" noProof="1" smtClean="0">
              <a:latin typeface="+mj-ea"/>
              <a:ea typeface="+mj-ea"/>
              <a:cs typeface="Times New Roman" pitchFamily="18" charset="0"/>
            </a:endParaRPr>
          </a:p>
          <a:p>
            <a:pPr fontAlgn="base">
              <a:lnSpc>
                <a:spcPts val="2500"/>
              </a:lnSpc>
            </a:pPr>
            <a:r>
              <a:rPr lang="en-US" altLang="zh-CN" sz="1400" noProof="1">
                <a:latin typeface="Times New Roman" pitchFamily="18" charset="0"/>
                <a:cs typeface="Times New Roman" pitchFamily="18" charset="0"/>
              </a:rPr>
              <a:t>Paying more attention to the construction of social security from the view of </a:t>
            </a:r>
            <a:r>
              <a:rPr lang="en-US" altLang="zh-CN" sz="1400" noProof="1" smtClean="0">
                <a:latin typeface="Times New Roman" pitchFamily="18" charset="0"/>
                <a:cs typeface="Times New Roman" pitchFamily="18" charset="0"/>
              </a:rPr>
              <a:t>harmonious </a:t>
            </a:r>
            <a:r>
              <a:rPr lang="en-US" altLang="zh-CN" sz="1400" noProof="1">
                <a:latin typeface="Times New Roman" pitchFamily="18" charset="0"/>
                <a:cs typeface="Times New Roman" pitchFamily="18" charset="0"/>
              </a:rPr>
              <a:t>development </a:t>
            </a:r>
            <a:r>
              <a:rPr lang="en-US" altLang="zh-CN" sz="1400" noProof="1" smtClean="0">
                <a:latin typeface="Times New Roman" pitchFamily="18" charset="0"/>
                <a:cs typeface="Times New Roman" pitchFamily="18" charset="0"/>
              </a:rPr>
              <a:t>of society and economy</a:t>
            </a:r>
            <a:endParaRPr lang="zh-CN" altLang="en-US" sz="1400" noProof="1">
              <a:latin typeface="Times New Roman" pitchFamily="18" charset="0"/>
              <a:cs typeface="Times New Roman" pitchFamily="18" charset="0"/>
            </a:endParaRPr>
          </a:p>
          <a:p>
            <a:pPr fontAlgn="base">
              <a:lnSpc>
                <a:spcPts val="2500"/>
              </a:lnSpc>
              <a:buFont typeface="Wingdings" pitchFamily="2" charset="2"/>
              <a:buChar char="n"/>
            </a:pPr>
            <a:r>
              <a:rPr lang="zh-CN" altLang="en-US" sz="1400" b="1" noProof="1" smtClean="0">
                <a:latin typeface="+mj-ea"/>
                <a:ea typeface="+mj-ea"/>
                <a:cs typeface="Times New Roman" pitchFamily="18" charset="0"/>
              </a:rPr>
              <a:t>我国城乡社会保障的可持续发展，需要切实处理好政府责任定位与发挥市场功能的关系，中央与地方的责任分担关系，近期发展与长远发展的关系。社会保障统筹层次与推进多层次社会保险制度体系必须同步进行</a:t>
            </a:r>
            <a:endParaRPr lang="en-US" altLang="zh-CN" sz="1400" b="1" noProof="1" smtClean="0">
              <a:latin typeface="+mj-ea"/>
              <a:ea typeface="+mj-ea"/>
              <a:cs typeface="Times New Roman" pitchFamily="18" charset="0"/>
            </a:endParaRPr>
          </a:p>
          <a:p>
            <a:pPr fontAlgn="base">
              <a:lnSpc>
                <a:spcPts val="2500"/>
              </a:lnSpc>
            </a:pPr>
            <a:r>
              <a:rPr lang="en-US" altLang="zh-CN" sz="1400" noProof="1">
                <a:latin typeface="Times New Roman" pitchFamily="18" charset="0"/>
                <a:cs typeface="Times New Roman" pitchFamily="18" charset="0"/>
              </a:rPr>
              <a:t>Dealing with the relationship between government and market, between central government and local government, between long-term and short-term </a:t>
            </a:r>
            <a:r>
              <a:rPr lang="en-US" altLang="zh-CN" sz="1400" noProof="1" smtClean="0">
                <a:latin typeface="Times New Roman" pitchFamily="18" charset="0"/>
                <a:cs typeface="Times New Roman" pitchFamily="18" charset="0"/>
              </a:rPr>
              <a:t>development</a:t>
            </a:r>
            <a:endParaRPr lang="zh-CN" altLang="en-US" sz="1400" b="1" noProof="1">
              <a:latin typeface="+mj-ea"/>
              <a:ea typeface="+mj-ea"/>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blinds(horizontal)">
                                      <p:cBhvr>
                                        <p:cTn id="7" dur="500"/>
                                        <p:tgtEl>
                                          <p:spTgt spid="5">
                                            <p:txEl>
                                              <p:pRg st="4" end="4"/>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5" end="5"/>
                                            </p:txEl>
                                          </p:spTgt>
                                        </p:tgtEl>
                                        <p:attrNameLst>
                                          <p:attrName>style.visibility</p:attrName>
                                        </p:attrNameLst>
                                      </p:cBhvr>
                                      <p:to>
                                        <p:strVal val="visible"/>
                                      </p:to>
                                    </p:set>
                                    <p:animEffect transition="in" filter="blinds(horizontal)">
                                      <p:cBhvr>
                                        <p:cTn id="10"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Autofit/>
          </a:bodyPr>
          <a:lstStyle/>
          <a:p>
            <a:pPr algn="l">
              <a:lnSpc>
                <a:spcPts val="2600"/>
              </a:lnSpc>
            </a:pPr>
            <a:r>
              <a:rPr lang="zh-CN" altLang="en-US" sz="2400" dirty="0" smtClean="0"/>
              <a:t>三、统筹</a:t>
            </a:r>
            <a:r>
              <a:rPr lang="zh-CN" altLang="en-US" sz="2400" dirty="0"/>
              <a:t>城乡社会保障发展与制度整合的思考</a:t>
            </a:r>
            <a:r>
              <a:rPr lang="en-US" altLang="zh-CN" sz="2400" dirty="0"/>
              <a:t/>
            </a:r>
            <a:br>
              <a:rPr lang="en-US" altLang="zh-CN" sz="2400" dirty="0"/>
            </a:br>
            <a:r>
              <a:rPr lang="en-US" altLang="zh-CN" sz="1600" dirty="0">
                <a:latin typeface="Times New Roman" pitchFamily="18" charset="0"/>
                <a:cs typeface="Times New Roman" pitchFamily="18" charset="0"/>
              </a:rPr>
              <a:t>Think</a:t>
            </a:r>
            <a:r>
              <a:rPr lang="en-US" altLang="zh-CN" sz="1600" dirty="0" smtClean="0">
                <a:latin typeface="Times New Roman" pitchFamily="18" charset="0"/>
                <a:cs typeface="Times New Roman" pitchFamily="18" charset="0"/>
              </a:rPr>
              <a:t>ing </a:t>
            </a:r>
            <a:r>
              <a:rPr lang="en-US" altLang="zh-CN" sz="1600" dirty="0">
                <a:latin typeface="Times New Roman" pitchFamily="18" charset="0"/>
                <a:cs typeface="Times New Roman" pitchFamily="18" charset="0"/>
              </a:rPr>
              <a:t>on Overall Urban and Rural Social </a:t>
            </a:r>
            <a:r>
              <a:rPr lang="en-US" altLang="zh-CN" sz="1600" dirty="0" smtClean="0">
                <a:latin typeface="Times New Roman" pitchFamily="18" charset="0"/>
                <a:cs typeface="Times New Roman" pitchFamily="18" charset="0"/>
              </a:rPr>
              <a:t>Security</a:t>
            </a:r>
            <a:endParaRPr lang="zh-CN" altLang="en-US" sz="1600" dirty="0">
              <a:latin typeface="Times New Roman" pitchFamily="18" charset="0"/>
              <a:cs typeface="Times New Roman" pitchFamily="18" charset="0"/>
            </a:endParaRPr>
          </a:p>
        </p:txBody>
      </p:sp>
      <p:sp>
        <p:nvSpPr>
          <p:cNvPr id="5" name="文本占位符 43010"/>
          <p:cNvSpPr txBox="1">
            <a:spLocks/>
          </p:cNvSpPr>
          <p:nvPr/>
        </p:nvSpPr>
        <p:spPr>
          <a:xfrm>
            <a:off x="0" y="1203598"/>
            <a:ext cx="8229600" cy="2304256"/>
          </a:xfrm>
          <a:prstGeom prst="rect">
            <a:avLst/>
          </a:prstGeom>
          <a:ln/>
        </p:spPr>
        <p:txBody>
          <a:bodyPr vert="horz" lIns="91440" tIns="45720" rIns="91440" bIns="45720" rtlCol="0" anchor="t">
            <a:noAutofit/>
          </a:bodyPr>
          <a:lstStyle/>
          <a:p>
            <a:pPr fontAlgn="base">
              <a:lnSpc>
                <a:spcPts val="2500"/>
              </a:lnSpc>
            </a:pPr>
            <a:r>
              <a:rPr lang="zh-CN" altLang="en-US" sz="1400" b="1" noProof="1" smtClean="0">
                <a:latin typeface="+mj-ea"/>
                <a:ea typeface="+mj-ea"/>
                <a:cs typeface="Times New Roman" pitchFamily="18" charset="0"/>
              </a:rPr>
              <a:t>（四）统筹城乡社会保障制度可持续发展需要考虑的几个重要问题</a:t>
            </a:r>
            <a:endParaRPr lang="en-US" altLang="zh-CN" sz="1400" b="1" noProof="1" smtClean="0">
              <a:latin typeface="+mj-ea"/>
              <a:ea typeface="+mj-ea"/>
              <a:cs typeface="Times New Roman" pitchFamily="18" charset="0"/>
            </a:endParaRPr>
          </a:p>
          <a:p>
            <a:pPr fontAlgn="base">
              <a:lnSpc>
                <a:spcPts val="2500"/>
              </a:lnSpc>
            </a:pPr>
            <a:r>
              <a:rPr lang="en-US" altLang="zh-CN" sz="1400" noProof="1">
                <a:latin typeface="Times New Roman" pitchFamily="18" charset="0"/>
                <a:cs typeface="Times New Roman" pitchFamily="18" charset="0"/>
              </a:rPr>
              <a:t>Some important </a:t>
            </a:r>
            <a:r>
              <a:rPr lang="en-US" altLang="zh-CN" sz="1400" noProof="1" smtClean="0">
                <a:latin typeface="Times New Roman" pitchFamily="18" charset="0"/>
                <a:cs typeface="Times New Roman" pitchFamily="18" charset="0"/>
              </a:rPr>
              <a:t>problems </a:t>
            </a:r>
            <a:r>
              <a:rPr lang="en-US" altLang="zh-CN" sz="1400" noProof="1">
                <a:latin typeface="Times New Roman" pitchFamily="18" charset="0"/>
                <a:cs typeface="Times New Roman" pitchFamily="18" charset="0"/>
              </a:rPr>
              <a:t>for </a:t>
            </a:r>
            <a:r>
              <a:rPr lang="en-US" altLang="zh-CN" sz="1400" noProof="1" smtClean="0">
                <a:latin typeface="Times New Roman" pitchFamily="18" charset="0"/>
                <a:cs typeface="Times New Roman" pitchFamily="18" charset="0"/>
              </a:rPr>
              <a:t>sustainable development</a:t>
            </a:r>
            <a:endParaRPr lang="zh-CN" altLang="en-US" sz="1400" noProof="1">
              <a:latin typeface="Times New Roman" pitchFamily="18" charset="0"/>
              <a:cs typeface="Times New Roman" pitchFamily="18" charset="0"/>
            </a:endParaRPr>
          </a:p>
          <a:p>
            <a:pPr fontAlgn="base">
              <a:lnSpc>
                <a:spcPts val="2500"/>
              </a:lnSpc>
              <a:buFont typeface="Wingdings" pitchFamily="2" charset="2"/>
              <a:buChar char="n"/>
            </a:pPr>
            <a:r>
              <a:rPr lang="zh-CN" altLang="en-US" sz="1400" b="1" noProof="1" smtClean="0">
                <a:latin typeface="+mj-ea"/>
                <a:ea typeface="+mj-ea"/>
                <a:cs typeface="Times New Roman" pitchFamily="18" charset="0"/>
              </a:rPr>
              <a:t>需要强调从战略高度上重视覆盖城乡社会保障管理体系改革与重构</a:t>
            </a:r>
            <a:endParaRPr lang="en-US" altLang="zh-CN" sz="1400" b="1" noProof="1" smtClean="0">
              <a:latin typeface="+mj-ea"/>
              <a:ea typeface="+mj-ea"/>
              <a:cs typeface="Times New Roman" pitchFamily="18" charset="0"/>
            </a:endParaRPr>
          </a:p>
          <a:p>
            <a:pPr fontAlgn="base">
              <a:lnSpc>
                <a:spcPts val="2500"/>
              </a:lnSpc>
            </a:pPr>
            <a:r>
              <a:rPr lang="en-US" altLang="zh-CN" sz="1400" noProof="1" smtClean="0">
                <a:latin typeface="Times New Roman" pitchFamily="18" charset="0"/>
                <a:cs typeface="Times New Roman" pitchFamily="18" charset="0"/>
              </a:rPr>
              <a:t>Emphasizing </a:t>
            </a:r>
            <a:r>
              <a:rPr lang="en-US" altLang="zh-CN" sz="1400" noProof="1">
                <a:latin typeface="Times New Roman" pitchFamily="18" charset="0"/>
                <a:cs typeface="Times New Roman" pitchFamily="18" charset="0"/>
              </a:rPr>
              <a:t>system reform and reconstruction from strategic level</a:t>
            </a:r>
            <a:endParaRPr lang="zh-CN" altLang="en-US" sz="1400" noProof="1">
              <a:latin typeface="Times New Roman" pitchFamily="18" charset="0"/>
              <a:cs typeface="Times New Roman" pitchFamily="18" charset="0"/>
            </a:endParaRPr>
          </a:p>
          <a:p>
            <a:pPr fontAlgn="base">
              <a:lnSpc>
                <a:spcPts val="2500"/>
              </a:lnSpc>
              <a:buFont typeface="Wingdings" pitchFamily="2" charset="2"/>
              <a:buChar char="n"/>
            </a:pPr>
            <a:r>
              <a:rPr lang="zh-CN" altLang="en-US" sz="1400" b="1" noProof="1" smtClean="0">
                <a:latin typeface="+mj-ea"/>
                <a:ea typeface="+mj-ea"/>
                <a:cs typeface="Times New Roman" pitchFamily="18" charset="0"/>
              </a:rPr>
              <a:t>坚持适度普惠与缴费相结合的原则，注重体现政府责任与个人责任的有机结合</a:t>
            </a:r>
            <a:endParaRPr lang="en-US" altLang="zh-CN" sz="1400" b="1" noProof="1" smtClean="0">
              <a:latin typeface="+mj-ea"/>
              <a:ea typeface="+mj-ea"/>
              <a:cs typeface="Times New Roman" pitchFamily="18" charset="0"/>
            </a:endParaRPr>
          </a:p>
          <a:p>
            <a:pPr fontAlgn="base">
              <a:lnSpc>
                <a:spcPts val="2500"/>
              </a:lnSpc>
            </a:pPr>
            <a:r>
              <a:rPr lang="en-US" altLang="zh-CN" sz="1400" noProof="1">
                <a:latin typeface="Times New Roman" pitchFamily="18" charset="0"/>
                <a:cs typeface="Times New Roman" pitchFamily="18" charset="0"/>
              </a:rPr>
              <a:t>Emphasizing the combination of government responsibility and personal responsibility</a:t>
            </a:r>
            <a:endParaRPr lang="zh-CN" altLang="en-US" sz="1400" noProof="1">
              <a:latin typeface="Times New Roman" pitchFamily="18" charset="0"/>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blinds(horizontal)">
                                      <p:cBhvr>
                                        <p:cTn id="10" dur="500"/>
                                        <p:tgtEl>
                                          <p:spTgt spid="5">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blinds(horizontal)">
                                      <p:cBhvr>
                                        <p:cTn id="13" dur="500"/>
                                        <p:tgtEl>
                                          <p:spTgt spid="5">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blinds(horizontal)">
                                      <p:cBhvr>
                                        <p:cTn id="16" dur="5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blinds(horizontal)">
                                      <p:cBhvr>
                                        <p:cTn id="21" dur="500"/>
                                        <p:tgtEl>
                                          <p:spTgt spid="5">
                                            <p:txEl>
                                              <p:pRg st="4" end="4"/>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blinds(horizontal)">
                                      <p:cBhvr>
                                        <p:cTn id="2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Autofit/>
          </a:bodyPr>
          <a:lstStyle/>
          <a:p>
            <a:pPr algn="l">
              <a:lnSpc>
                <a:spcPts val="2600"/>
              </a:lnSpc>
            </a:pPr>
            <a:r>
              <a:rPr lang="zh-CN" altLang="en-US" sz="2400" dirty="0" smtClean="0"/>
              <a:t>三、统筹</a:t>
            </a:r>
            <a:r>
              <a:rPr lang="zh-CN" altLang="en-US" sz="2400" dirty="0"/>
              <a:t>城乡社会保障发展与制度整合的思考</a:t>
            </a:r>
            <a:r>
              <a:rPr lang="en-US" altLang="zh-CN" sz="2400" dirty="0"/>
              <a:t/>
            </a:r>
            <a:br>
              <a:rPr lang="en-US" altLang="zh-CN" sz="2400" dirty="0"/>
            </a:br>
            <a:r>
              <a:rPr lang="en-US" altLang="zh-CN" sz="1600" dirty="0">
                <a:latin typeface="Times New Roman" pitchFamily="18" charset="0"/>
                <a:cs typeface="Times New Roman" pitchFamily="18" charset="0"/>
              </a:rPr>
              <a:t>Think</a:t>
            </a:r>
            <a:r>
              <a:rPr lang="en-US" altLang="zh-CN" sz="1600" dirty="0" smtClean="0">
                <a:latin typeface="Times New Roman" pitchFamily="18" charset="0"/>
                <a:cs typeface="Times New Roman" pitchFamily="18" charset="0"/>
              </a:rPr>
              <a:t>ing </a:t>
            </a:r>
            <a:r>
              <a:rPr lang="en-US" altLang="zh-CN" sz="1600" dirty="0">
                <a:latin typeface="Times New Roman" pitchFamily="18" charset="0"/>
                <a:cs typeface="Times New Roman" pitchFamily="18" charset="0"/>
              </a:rPr>
              <a:t>on Overall Urban and Rural Social </a:t>
            </a:r>
            <a:r>
              <a:rPr lang="en-US" altLang="zh-CN" sz="1600" dirty="0" smtClean="0">
                <a:latin typeface="Times New Roman" pitchFamily="18" charset="0"/>
                <a:cs typeface="Times New Roman" pitchFamily="18" charset="0"/>
              </a:rPr>
              <a:t>Security</a:t>
            </a:r>
            <a:endParaRPr lang="zh-CN" altLang="en-US" sz="1600" dirty="0">
              <a:latin typeface="Times New Roman" pitchFamily="18" charset="0"/>
              <a:cs typeface="Times New Roman" pitchFamily="18" charset="0"/>
            </a:endParaRPr>
          </a:p>
        </p:txBody>
      </p:sp>
      <p:sp>
        <p:nvSpPr>
          <p:cNvPr id="5" name="文本占位符 43010"/>
          <p:cNvSpPr txBox="1">
            <a:spLocks/>
          </p:cNvSpPr>
          <p:nvPr/>
        </p:nvSpPr>
        <p:spPr>
          <a:xfrm>
            <a:off x="0" y="1203598"/>
            <a:ext cx="8676456" cy="3939902"/>
          </a:xfrm>
          <a:prstGeom prst="rect">
            <a:avLst/>
          </a:prstGeom>
          <a:ln/>
        </p:spPr>
        <p:txBody>
          <a:bodyPr vert="horz" lIns="91440" tIns="45720" rIns="91440" bIns="45720" rtlCol="0" anchor="t">
            <a:noAutofit/>
          </a:bodyPr>
          <a:lstStyle/>
          <a:p>
            <a:pPr fontAlgn="base">
              <a:lnSpc>
                <a:spcPts val="2500"/>
              </a:lnSpc>
            </a:pPr>
            <a:r>
              <a:rPr lang="zh-CN" altLang="en-US" sz="1400" b="1" noProof="1">
                <a:latin typeface="+mj-ea"/>
                <a:ea typeface="+mj-ea"/>
                <a:cs typeface="Times New Roman" pitchFamily="18" charset="0"/>
              </a:rPr>
              <a:t>（四）统筹城乡社会保障制度可持续发展需要考虑的几个重要问题</a:t>
            </a:r>
            <a:endParaRPr lang="en-US" altLang="zh-CN" sz="1400" b="1" noProof="1">
              <a:latin typeface="+mj-ea"/>
              <a:ea typeface="+mj-ea"/>
              <a:cs typeface="Times New Roman" pitchFamily="18" charset="0"/>
            </a:endParaRPr>
          </a:p>
          <a:p>
            <a:pPr fontAlgn="base">
              <a:lnSpc>
                <a:spcPts val="2500"/>
              </a:lnSpc>
            </a:pPr>
            <a:r>
              <a:rPr lang="en-US" altLang="zh-CN" sz="1400" noProof="1">
                <a:latin typeface="Times New Roman" pitchFamily="18" charset="0"/>
                <a:cs typeface="Times New Roman" pitchFamily="18" charset="0"/>
              </a:rPr>
              <a:t>Some important problem for </a:t>
            </a:r>
            <a:r>
              <a:rPr lang="en-US" altLang="zh-CN" sz="1400" noProof="1" smtClean="0">
                <a:latin typeface="Times New Roman" pitchFamily="18" charset="0"/>
                <a:cs typeface="Times New Roman" pitchFamily="18" charset="0"/>
              </a:rPr>
              <a:t>sustainability development</a:t>
            </a:r>
            <a:endParaRPr lang="zh-CN" altLang="en-US" sz="1400" noProof="1">
              <a:latin typeface="Times New Roman" pitchFamily="18" charset="0"/>
              <a:cs typeface="Times New Roman" pitchFamily="18" charset="0"/>
            </a:endParaRPr>
          </a:p>
          <a:p>
            <a:pPr fontAlgn="base">
              <a:lnSpc>
                <a:spcPts val="2400"/>
              </a:lnSpc>
              <a:buFont typeface="Wingdings" pitchFamily="2" charset="2"/>
              <a:buChar char="n"/>
            </a:pPr>
            <a:r>
              <a:rPr lang="zh-CN" altLang="en-US" sz="1400" b="1" noProof="1" smtClean="0">
                <a:latin typeface="+mj-ea"/>
                <a:ea typeface="+mj-ea"/>
                <a:cs typeface="Times New Roman" pitchFamily="18" charset="0"/>
              </a:rPr>
              <a:t>一</a:t>
            </a:r>
            <a:r>
              <a:rPr lang="zh-CN" altLang="en-US" sz="1400" b="1" noProof="1">
                <a:latin typeface="+mj-ea"/>
                <a:ea typeface="+mj-ea"/>
                <a:cs typeface="Times New Roman" pitchFamily="18" charset="0"/>
              </a:rPr>
              <a:t>个稳定的城乡社会保障财务平衡机制需要参保人</a:t>
            </a:r>
            <a:r>
              <a:rPr lang="zh-CN" altLang="en-US" sz="1400" b="1" noProof="1" smtClean="0">
                <a:latin typeface="+mj-ea"/>
                <a:ea typeface="+mj-ea"/>
                <a:cs typeface="Times New Roman" pitchFamily="18" charset="0"/>
              </a:rPr>
              <a:t>长期稳定</a:t>
            </a:r>
            <a:r>
              <a:rPr lang="zh-CN" altLang="en-US" sz="1400" b="1" noProof="1">
                <a:latin typeface="+mj-ea"/>
                <a:ea typeface="+mj-ea"/>
                <a:cs typeface="Times New Roman" pitchFamily="18" charset="0"/>
              </a:rPr>
              <a:t>的缴费或税收征缴，缴费行为的自觉与否直接取决于</a:t>
            </a:r>
            <a:r>
              <a:rPr lang="zh-CN" altLang="en-US" sz="1400" b="1" noProof="1" smtClean="0">
                <a:latin typeface="+mj-ea"/>
                <a:ea typeface="+mj-ea"/>
                <a:cs typeface="Times New Roman" pitchFamily="18" charset="0"/>
              </a:rPr>
              <a:t>对制度</a:t>
            </a:r>
            <a:r>
              <a:rPr lang="zh-CN" altLang="en-US" sz="1400" b="1" noProof="1">
                <a:latin typeface="+mj-ea"/>
                <a:ea typeface="+mj-ea"/>
                <a:cs typeface="Times New Roman" pitchFamily="18" charset="0"/>
              </a:rPr>
              <a:t>的文化认同，对制度的信任与</a:t>
            </a:r>
            <a:r>
              <a:rPr lang="zh-CN" altLang="en-US" sz="1400" b="1" noProof="1" smtClean="0">
                <a:latin typeface="+mj-ea"/>
                <a:ea typeface="+mj-ea"/>
                <a:cs typeface="Times New Roman" pitchFamily="18" charset="0"/>
              </a:rPr>
              <a:t>信心；</a:t>
            </a:r>
            <a:endParaRPr lang="zh-CN" altLang="en-US" sz="1400" b="1" noProof="1">
              <a:latin typeface="+mj-ea"/>
              <a:ea typeface="+mj-ea"/>
              <a:cs typeface="Times New Roman" pitchFamily="18" charset="0"/>
            </a:endParaRPr>
          </a:p>
          <a:p>
            <a:pPr fontAlgn="base">
              <a:lnSpc>
                <a:spcPts val="2400"/>
              </a:lnSpc>
              <a:buNone/>
            </a:pPr>
            <a:r>
              <a:rPr lang="zh-CN" altLang="en-US" sz="1400" b="1" noProof="1">
                <a:latin typeface="+mj-ea"/>
                <a:ea typeface="+mj-ea"/>
                <a:cs typeface="Times New Roman" pitchFamily="18" charset="0"/>
              </a:rPr>
              <a:t>需要加大对社会保障服务平台构建和社会保障的</a:t>
            </a:r>
            <a:r>
              <a:rPr lang="zh-CN" altLang="en-US" sz="1400" b="1" noProof="1" smtClean="0">
                <a:latin typeface="+mj-ea"/>
                <a:ea typeface="+mj-ea"/>
                <a:cs typeface="Times New Roman" pitchFamily="18" charset="0"/>
              </a:rPr>
              <a:t>宣传；</a:t>
            </a:r>
            <a:endParaRPr lang="en-US" altLang="zh-CN" sz="1400" b="1" noProof="1">
              <a:latin typeface="+mj-ea"/>
              <a:ea typeface="+mj-ea"/>
              <a:cs typeface="Times New Roman" pitchFamily="18" charset="0"/>
            </a:endParaRPr>
          </a:p>
          <a:p>
            <a:pPr fontAlgn="base">
              <a:lnSpc>
                <a:spcPts val="2400"/>
              </a:lnSpc>
              <a:buNone/>
            </a:pPr>
            <a:r>
              <a:rPr lang="en-US" altLang="zh-CN" sz="1400" noProof="1">
                <a:latin typeface="Times New Roman" pitchFamily="18" charset="0"/>
                <a:cs typeface="Times New Roman" pitchFamily="18" charset="0"/>
              </a:rPr>
              <a:t>Enghanging  cultural identity, improving public trust and confidence to social security system and </a:t>
            </a:r>
            <a:r>
              <a:rPr lang="en-US" altLang="zh-CN" sz="1400" noProof="1" smtClean="0">
                <a:latin typeface="Times New Roman" pitchFamily="18" charset="0"/>
                <a:cs typeface="Times New Roman" pitchFamily="18" charset="0"/>
              </a:rPr>
              <a:t> strengthening the public opinion guidance and the propaganda work</a:t>
            </a:r>
            <a:endParaRPr lang="en-US" altLang="zh-CN" sz="1400" noProof="1">
              <a:latin typeface="Times New Roman" pitchFamily="18" charset="0"/>
              <a:cs typeface="Times New Roman" pitchFamily="18" charset="0"/>
            </a:endParaRPr>
          </a:p>
          <a:p>
            <a:pPr fontAlgn="base">
              <a:lnSpc>
                <a:spcPts val="2400"/>
              </a:lnSpc>
              <a:buFont typeface="Wingdings" pitchFamily="2" charset="2"/>
              <a:buChar char="n"/>
            </a:pPr>
            <a:r>
              <a:rPr lang="zh-CN" altLang="en-US" sz="1400" b="1" noProof="1" smtClean="0">
                <a:latin typeface="+mj-ea"/>
                <a:ea typeface="+mj-ea"/>
                <a:cs typeface="Times New Roman" pitchFamily="18" charset="0"/>
              </a:rPr>
              <a:t>加快</a:t>
            </a:r>
            <a:r>
              <a:rPr lang="zh-CN" altLang="en-US" sz="1400" b="1" noProof="1">
                <a:latin typeface="+mj-ea"/>
                <a:ea typeface="+mj-ea"/>
                <a:cs typeface="Times New Roman" pitchFamily="18" charset="0"/>
              </a:rPr>
              <a:t>建立适度集中的垂直型经办管理体系，优化管理模式，加强社会保障管理服务平台建设，加强社会保障信息化平台建设，切实加强能力建设，提升社保公共服务</a:t>
            </a:r>
            <a:r>
              <a:rPr lang="zh-CN" altLang="en-US" sz="1400" b="1" noProof="1" smtClean="0">
                <a:latin typeface="+mj-ea"/>
                <a:ea typeface="+mj-ea"/>
                <a:cs typeface="Times New Roman" pitchFamily="18" charset="0"/>
              </a:rPr>
              <a:t>能力。</a:t>
            </a:r>
            <a:endParaRPr lang="en-US" altLang="zh-CN" sz="1400" b="1" noProof="1">
              <a:latin typeface="+mj-ea"/>
              <a:ea typeface="+mj-ea"/>
              <a:cs typeface="Times New Roman" pitchFamily="18" charset="0"/>
            </a:endParaRPr>
          </a:p>
          <a:p>
            <a:pPr fontAlgn="base">
              <a:lnSpc>
                <a:spcPts val="2300"/>
              </a:lnSpc>
            </a:pPr>
            <a:r>
              <a:rPr lang="en-US" altLang="zh-CN" sz="1400" noProof="1">
                <a:latin typeface="Times New Roman" pitchFamily="18" charset="0"/>
                <a:cs typeface="Times New Roman" pitchFamily="18" charset="0"/>
              </a:rPr>
              <a:t>Building moderately concentrated and vertical  management system, optimizing management model, enhancing the platform construction of social security management and </a:t>
            </a:r>
            <a:r>
              <a:rPr lang="en-US" altLang="zh-CN" sz="1400" noProof="1" smtClean="0">
                <a:latin typeface="Times New Roman" pitchFamily="18" charset="0"/>
                <a:cs typeface="Times New Roman" pitchFamily="18" charset="0"/>
              </a:rPr>
              <a:t>information system, </a:t>
            </a:r>
            <a:r>
              <a:rPr lang="en-US" altLang="zh-CN" sz="1400" noProof="1">
                <a:latin typeface="Times New Roman" pitchFamily="18" charset="0"/>
                <a:cs typeface="Times New Roman" pitchFamily="18" charset="0"/>
              </a:rPr>
              <a:t>improving the ability </a:t>
            </a:r>
            <a:r>
              <a:rPr lang="en-US" altLang="zh-CN" sz="1400" noProof="1" smtClean="0">
                <a:latin typeface="Times New Roman" pitchFamily="18" charset="0"/>
                <a:cs typeface="Times New Roman" pitchFamily="18" charset="0"/>
              </a:rPr>
              <a:t>of </a:t>
            </a:r>
            <a:r>
              <a:rPr lang="en-US" altLang="zh-CN" sz="1400" noProof="1">
                <a:latin typeface="Times New Roman" pitchFamily="18" charset="0"/>
                <a:cs typeface="Times New Roman" pitchFamily="18" charset="0"/>
              </a:rPr>
              <a:t>public service.</a:t>
            </a:r>
            <a:endParaRPr lang="zh-CN" altLang="en-US" sz="1400" noProof="1">
              <a:latin typeface="Times New Roman" pitchFamily="18" charset="0"/>
              <a:cs typeface="Times New Roman" pitchFamily="18" charset="0"/>
            </a:endParaRPr>
          </a:p>
          <a:p>
            <a:pPr fontAlgn="base">
              <a:lnSpc>
                <a:spcPts val="2400"/>
              </a:lnSpc>
              <a:buNone/>
            </a:pPr>
            <a:endParaRPr lang="en-US" altLang="zh-CN" sz="1400" noProof="1">
              <a:latin typeface="Times New Roman" pitchFamily="18" charset="0"/>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blinds(horizontal)">
                                      <p:cBhvr>
                                        <p:cTn id="10" dur="500"/>
                                        <p:tgtEl>
                                          <p:spTgt spid="5">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blinds(horizontal)">
                                      <p:cBhvr>
                                        <p:cTn id="13" dur="500"/>
                                        <p:tgtEl>
                                          <p:spTgt spid="5">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blinds(horizontal)">
                                      <p:cBhvr>
                                        <p:cTn id="16" dur="500"/>
                                        <p:tgtEl>
                                          <p:spTgt spid="5">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blinds(horizontal)">
                                      <p:cBhvr>
                                        <p:cTn id="19" dur="500"/>
                                        <p:tgtEl>
                                          <p:spTgt spid="5">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blinds(horizontal)">
                                      <p:cBhvr>
                                        <p:cTn id="24" dur="500"/>
                                        <p:tgtEl>
                                          <p:spTgt spid="5">
                                            <p:txEl>
                                              <p:pRg st="5" end="5"/>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blinds(horizontal)">
                                      <p:cBhvr>
                                        <p:cTn id="2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915816" y="1203598"/>
            <a:ext cx="2520280" cy="870347"/>
          </a:xfrm>
        </p:spPr>
        <p:txBody>
          <a:bodyPr>
            <a:noAutofit/>
          </a:bodyPr>
          <a:lstStyle/>
          <a:p>
            <a:pPr marL="0" indent="0">
              <a:buNone/>
            </a:pPr>
            <a:r>
              <a:rPr lang="zh-CN" altLang="en-US" sz="4400" b="1" dirty="0" smtClean="0">
                <a:latin typeface="+mj-ea"/>
                <a:ea typeface="+mj-ea"/>
              </a:rPr>
              <a:t>谢谢</a:t>
            </a:r>
            <a:r>
              <a:rPr lang="zh-CN" altLang="en-US" sz="4400" b="1" dirty="0">
                <a:latin typeface="+mj-ea"/>
                <a:ea typeface="+mj-ea"/>
              </a:rPr>
              <a:t>大家</a:t>
            </a:r>
            <a:r>
              <a:rPr lang="zh-CN" altLang="en-US" sz="4400" b="1" dirty="0"/>
              <a:t>！</a:t>
            </a:r>
          </a:p>
        </p:txBody>
      </p:sp>
      <p:sp>
        <p:nvSpPr>
          <p:cNvPr id="4" name="Subtitle 2"/>
          <p:cNvSpPr txBox="1">
            <a:spLocks/>
          </p:cNvSpPr>
          <p:nvPr/>
        </p:nvSpPr>
        <p:spPr>
          <a:xfrm>
            <a:off x="755576" y="2397299"/>
            <a:ext cx="7128792" cy="1686619"/>
          </a:xfrm>
          <a:prstGeom prst="rect">
            <a:avLst/>
          </a:prstGeom>
        </p:spPr>
        <p:txBody>
          <a:bodyPr vert="horz" lIns="91440" tIns="45720" rIns="91440" bIns="45720" rtlCol="0">
            <a:normAutofit fontScale="25000" lnSpcReduction="20000"/>
          </a:bodyPr>
          <a:lstStyle/>
          <a:p>
            <a:pPr marL="0" marR="0" lvl="0" indent="0" algn="ctr" defTabSz="914400" rtl="0" eaLnBrk="1" fontAlgn="auto" latinLnBrk="0" hangingPunct="1">
              <a:lnSpc>
                <a:spcPct val="170000"/>
              </a:lnSpc>
              <a:spcBef>
                <a:spcPts val="0"/>
              </a:spcBef>
              <a:spcAft>
                <a:spcPts val="0"/>
              </a:spcAft>
              <a:buClrTx/>
              <a:buSzTx/>
              <a:buFont typeface="Arial" pitchFamily="34" charset="0"/>
              <a:buNone/>
              <a:tabLst/>
              <a:defRPr/>
            </a:pPr>
            <a:r>
              <a:rPr kumimoji="0" lang="zh-CN" altLang="en-US" sz="7200" b="0" i="0" u="none" strike="noStrike" kern="1200" cap="none" spc="0" normalizeH="0" baseline="0" noProof="0" dirty="0" smtClean="0">
                <a:ln>
                  <a:noFill/>
                </a:ln>
                <a:solidFill>
                  <a:schemeClr val="tx1"/>
                </a:solidFill>
                <a:effectLst/>
                <a:uLnTx/>
                <a:uFillTx/>
                <a:latin typeface="+mn-lt"/>
                <a:ea typeface="+mn-ea"/>
                <a:cs typeface="+mn-cs"/>
              </a:rPr>
              <a:t>西南财经大学老龄化与社会保障研究中心</a:t>
            </a:r>
            <a:endParaRPr kumimoji="0" lang="en-US" altLang="zh-CN" sz="7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342900" algn="ctr" defTabSz="914400" rtl="0" eaLnBrk="1" fontAlgn="auto" latinLnBrk="0" hangingPunct="1">
              <a:lnSpc>
                <a:spcPct val="170000"/>
              </a:lnSpc>
              <a:spcBef>
                <a:spcPts val="0"/>
              </a:spcBef>
              <a:spcAft>
                <a:spcPts val="0"/>
              </a:spcAft>
              <a:buClrTx/>
              <a:buSzTx/>
              <a:buFont typeface="Arial" pitchFamily="34" charset="0"/>
              <a:buNone/>
              <a:tabLst/>
              <a:defRPr/>
            </a:pPr>
            <a:r>
              <a:rPr kumimoji="0" lang="en-US" altLang="zh-CN" sz="72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Research Center on Aging and Social Security, SWUFE</a:t>
            </a:r>
            <a:r>
              <a:rPr kumimoji="0" lang="zh-CN" altLang="en-US" sz="72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endParaRPr lang="en-US" altLang="zh-CN" sz="7200" noProof="0" dirty="0" smtClean="0">
              <a:latin typeface="Times New Roman" pitchFamily="18" charset="0"/>
              <a:cs typeface="Times New Roman" pitchFamily="18" charset="0"/>
            </a:endParaRPr>
          </a:p>
          <a:p>
            <a:pPr marL="0" marR="0" lvl="0" indent="-342900" algn="ctr" defTabSz="914400" rtl="0" eaLnBrk="1" fontAlgn="auto" latinLnBrk="0" hangingPunct="1">
              <a:lnSpc>
                <a:spcPct val="170000"/>
              </a:lnSpc>
              <a:spcBef>
                <a:spcPts val="0"/>
              </a:spcBef>
              <a:spcAft>
                <a:spcPts val="0"/>
              </a:spcAft>
              <a:buClrTx/>
              <a:buSzTx/>
              <a:buFont typeface="Arial" pitchFamily="34" charset="0"/>
              <a:buNone/>
              <a:tabLst/>
              <a:defRPr/>
            </a:pPr>
            <a:r>
              <a:rPr kumimoji="0" lang="zh-CN" altLang="en-US" sz="7200" b="0" i="0" u="none" strike="noStrike" kern="1200" cap="none" spc="0" normalizeH="0" baseline="0" noProof="0" dirty="0" smtClean="0">
                <a:ln>
                  <a:noFill/>
                </a:ln>
                <a:solidFill>
                  <a:schemeClr val="tx1"/>
                </a:solidFill>
                <a:effectLst/>
                <a:uLnTx/>
                <a:uFillTx/>
                <a:latin typeface="+mn-lt"/>
                <a:ea typeface="+mn-ea"/>
                <a:cs typeface="+mn-cs"/>
              </a:rPr>
              <a:t>林义 教授</a:t>
            </a:r>
            <a:endParaRPr kumimoji="0" lang="en-US" altLang="zh-CN" sz="7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342900" algn="ctr" defTabSz="914400" rtl="0" eaLnBrk="1" fontAlgn="auto" latinLnBrk="0" hangingPunct="1">
              <a:lnSpc>
                <a:spcPct val="170000"/>
              </a:lnSpc>
              <a:spcBef>
                <a:spcPts val="0"/>
              </a:spcBef>
              <a:spcAft>
                <a:spcPts val="0"/>
              </a:spcAft>
              <a:buClrTx/>
              <a:buSzTx/>
              <a:buFont typeface="Arial" pitchFamily="34" charset="0"/>
              <a:buNone/>
              <a:tabLst/>
              <a:defRPr/>
            </a:pPr>
            <a:r>
              <a:rPr kumimoji="0" lang="en-US" altLang="zh-CN" sz="72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Prof. Lin Yi</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altLang="zh-CN"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zh-CN" altLang="en-US"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3367646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smtClean="0"/>
              <a:t>一、我国</a:t>
            </a:r>
            <a:r>
              <a:rPr lang="zh-CN" altLang="en-US" sz="2400" dirty="0"/>
              <a:t>城乡社会保障制度可持续发展的四大</a:t>
            </a:r>
            <a:r>
              <a:rPr lang="zh-CN" altLang="en-US" sz="2400" dirty="0" smtClean="0"/>
              <a:t>挑战</a:t>
            </a:r>
            <a:r>
              <a:rPr lang="en-US" altLang="zh-CN" sz="2400" dirty="0" smtClean="0"/>
              <a:t/>
            </a:r>
            <a:br>
              <a:rPr lang="en-US" altLang="zh-CN" sz="2400" dirty="0" smtClean="0"/>
            </a:br>
            <a:r>
              <a:rPr lang="en-US" altLang="zh-CN" sz="1600" dirty="0" smtClean="0">
                <a:latin typeface="Times New Roman" pitchFamily="18" charset="0"/>
                <a:cs typeface="Times New Roman" pitchFamily="18" charset="0"/>
              </a:rPr>
              <a:t>Four challenges in the sustainable development of urban and rural social security system</a:t>
            </a:r>
            <a:endParaRPr lang="zh-CN" altLang="en-US" sz="2000" dirty="0"/>
          </a:p>
        </p:txBody>
      </p:sp>
      <p:sp>
        <p:nvSpPr>
          <p:cNvPr id="5" name="文本占位符 43010"/>
          <p:cNvSpPr txBox="1">
            <a:spLocks/>
          </p:cNvSpPr>
          <p:nvPr/>
        </p:nvSpPr>
        <p:spPr>
          <a:xfrm>
            <a:off x="0" y="1347614"/>
            <a:ext cx="8229600" cy="2880320"/>
          </a:xfrm>
          <a:prstGeom prst="rect">
            <a:avLst/>
          </a:prstGeom>
          <a:ln/>
        </p:spPr>
        <p:txBody>
          <a:bodyPr vert="horz" lIns="91440" tIns="45720" rIns="91440" bIns="45720" rtlCol="0" anchor="t">
            <a:noAutofit/>
          </a:bodyPr>
          <a:lstStyle/>
          <a:p>
            <a:pPr>
              <a:lnSpc>
                <a:spcPts val="2600"/>
              </a:lnSpc>
            </a:pPr>
            <a:r>
              <a:rPr lang="zh-CN" altLang="en-US" sz="1400" b="1" dirty="0" smtClean="0">
                <a:latin typeface="+mj-ea"/>
                <a:ea typeface="+mj-ea"/>
                <a:cs typeface="Times New Roman" pitchFamily="18" charset="0"/>
              </a:rPr>
              <a:t>（</a:t>
            </a:r>
            <a:r>
              <a:rPr lang="zh-CN" altLang="en-US" sz="1400" b="1" dirty="0">
                <a:latin typeface="+mj-ea"/>
                <a:ea typeface="+mj-ea"/>
                <a:cs typeface="Times New Roman" pitchFamily="18" charset="0"/>
              </a:rPr>
              <a:t>三</a:t>
            </a:r>
            <a:r>
              <a:rPr lang="zh-CN" altLang="en-US" sz="1400" b="1" dirty="0" smtClean="0">
                <a:latin typeface="+mj-ea"/>
                <a:ea typeface="+mj-ea"/>
                <a:cs typeface="Times New Roman" pitchFamily="18" charset="0"/>
              </a:rPr>
              <a:t>）城乡居民社会保障制度之间仍然</a:t>
            </a:r>
            <a:r>
              <a:rPr lang="zh-CN" altLang="en-US" sz="1400" b="1" dirty="0">
                <a:latin typeface="+mj-ea"/>
                <a:ea typeface="+mj-ea"/>
                <a:cs typeface="Times New Roman" pitchFamily="18" charset="0"/>
              </a:rPr>
              <a:t>存在不同程度</a:t>
            </a:r>
            <a:r>
              <a:rPr lang="zh-CN" altLang="en-US" sz="1400" b="1" dirty="0">
                <a:latin typeface="Times New Roman" pitchFamily="18" charset="0"/>
                <a:ea typeface="+mj-ea"/>
                <a:cs typeface="Times New Roman" pitchFamily="18" charset="0"/>
              </a:rPr>
              <a:t>的差距</a:t>
            </a:r>
            <a:endParaRPr lang="en-US" altLang="zh-CN" sz="1400" b="1" dirty="0">
              <a:latin typeface="Times New Roman" pitchFamily="18" charset="0"/>
              <a:ea typeface="+mj-ea"/>
              <a:cs typeface="Times New Roman" pitchFamily="18" charset="0"/>
            </a:endParaRPr>
          </a:p>
          <a:p>
            <a:pPr>
              <a:lnSpc>
                <a:spcPts val="2600"/>
              </a:lnSpc>
            </a:pPr>
            <a:r>
              <a:rPr lang="en-US" altLang="zh-CN" sz="1400" dirty="0">
                <a:latin typeface="Times New Roman" pitchFamily="18" charset="0"/>
                <a:ea typeface="+mj-ea"/>
                <a:cs typeface="Times New Roman" pitchFamily="18" charset="0"/>
              </a:rPr>
              <a:t>System </a:t>
            </a:r>
            <a:r>
              <a:rPr lang="en-US" altLang="zh-CN" sz="1400" dirty="0" smtClean="0">
                <a:latin typeface="Times New Roman" pitchFamily="18" charset="0"/>
                <a:ea typeface="+mj-ea"/>
                <a:cs typeface="Times New Roman" pitchFamily="18" charset="0"/>
              </a:rPr>
              <a:t>gap still exists </a:t>
            </a:r>
            <a:r>
              <a:rPr lang="en-US" altLang="zh-CN" sz="1400" dirty="0" smtClean="0">
                <a:latin typeface="Times New Roman" pitchFamily="18" charset="0"/>
                <a:cs typeface="Times New Roman" pitchFamily="18" charset="0"/>
              </a:rPr>
              <a:t>to </a:t>
            </a:r>
            <a:r>
              <a:rPr lang="en-US" altLang="zh-CN" sz="1400" dirty="0">
                <a:latin typeface="Times New Roman" pitchFamily="18" charset="0"/>
                <a:cs typeface="Times New Roman" pitchFamily="18" charset="0"/>
              </a:rPr>
              <a:t>varying </a:t>
            </a:r>
            <a:r>
              <a:rPr lang="en-US" altLang="zh-CN" sz="1400" dirty="0" smtClean="0">
                <a:latin typeface="Times New Roman" pitchFamily="18" charset="0"/>
                <a:cs typeface="Times New Roman" pitchFamily="18" charset="0"/>
              </a:rPr>
              <a:t>degrees </a:t>
            </a:r>
            <a:endParaRPr lang="en-US" altLang="zh-CN" sz="1400" dirty="0">
              <a:latin typeface="Times New Roman" pitchFamily="18" charset="0"/>
              <a:ea typeface="+mj-ea"/>
              <a:cs typeface="Times New Roman" pitchFamily="18" charset="0"/>
            </a:endParaRPr>
          </a:p>
          <a:p>
            <a:pPr>
              <a:lnSpc>
                <a:spcPts val="2600"/>
              </a:lnSpc>
              <a:buFont typeface="Wingdings" pitchFamily="2" charset="2"/>
              <a:buChar char="n"/>
            </a:pPr>
            <a:r>
              <a:rPr lang="zh-CN" altLang="en-US" sz="1400" b="1" dirty="0">
                <a:latin typeface="+mj-ea"/>
                <a:ea typeface="+mj-ea"/>
                <a:cs typeface="Times New Roman" pitchFamily="18" charset="0"/>
              </a:rPr>
              <a:t>保障水平偏低</a:t>
            </a:r>
            <a:endParaRPr lang="en-US" altLang="zh-CN" sz="1400" b="1" dirty="0">
              <a:latin typeface="+mj-ea"/>
              <a:ea typeface="+mj-ea"/>
              <a:cs typeface="Times New Roman" pitchFamily="18" charset="0"/>
            </a:endParaRPr>
          </a:p>
          <a:p>
            <a:pPr>
              <a:lnSpc>
                <a:spcPts val="2600"/>
              </a:lnSpc>
            </a:pPr>
            <a:r>
              <a:rPr lang="en-US" altLang="zh-CN" sz="1400" dirty="0" smtClean="0">
                <a:latin typeface="Times New Roman" pitchFamily="18" charset="0"/>
                <a:ea typeface="+mj-ea"/>
                <a:cs typeface="Times New Roman" pitchFamily="18" charset="0"/>
              </a:rPr>
              <a:t>The level of social security is lower</a:t>
            </a:r>
            <a:endParaRPr lang="zh-CN" altLang="en-US" sz="1400" dirty="0">
              <a:latin typeface="Times New Roman" pitchFamily="18" charset="0"/>
              <a:ea typeface="+mj-ea"/>
              <a:cs typeface="Times New Roman" pitchFamily="18" charset="0"/>
            </a:endParaRPr>
          </a:p>
          <a:p>
            <a:pPr>
              <a:lnSpc>
                <a:spcPts val="2600"/>
              </a:lnSpc>
              <a:buFont typeface="Wingdings" pitchFamily="2" charset="2"/>
              <a:buChar char="n"/>
            </a:pPr>
            <a:r>
              <a:rPr lang="zh-CN" altLang="en-US" sz="1400" b="1" dirty="0">
                <a:latin typeface="+mj-ea"/>
                <a:ea typeface="+mj-ea"/>
                <a:cs typeface="Times New Roman" pitchFamily="18" charset="0"/>
              </a:rPr>
              <a:t>社保待遇转移接续面临困难</a:t>
            </a:r>
            <a:endParaRPr lang="en-US" altLang="zh-CN" sz="1400" b="1" dirty="0">
              <a:latin typeface="+mj-ea"/>
              <a:ea typeface="+mj-ea"/>
              <a:cs typeface="Times New Roman" pitchFamily="18" charset="0"/>
            </a:endParaRPr>
          </a:p>
          <a:p>
            <a:pPr>
              <a:lnSpc>
                <a:spcPts val="2600"/>
              </a:lnSpc>
            </a:pPr>
            <a:r>
              <a:rPr lang="en-US" altLang="zh-CN" sz="1400" dirty="0" smtClean="0">
                <a:latin typeface="Times New Roman" pitchFamily="18" charset="0"/>
                <a:ea typeface="+mj-ea"/>
                <a:cs typeface="Times New Roman" pitchFamily="18" charset="0"/>
              </a:rPr>
              <a:t>Benefit is hard to transfer between different systems</a:t>
            </a:r>
            <a:endParaRPr lang="zh-CN" altLang="en-US" sz="1400" dirty="0" smtClean="0">
              <a:latin typeface="Times New Roman" pitchFamily="18" charset="0"/>
              <a:ea typeface="+mj-ea"/>
              <a:cs typeface="Times New Roman" pitchFamily="18" charset="0"/>
            </a:endParaRPr>
          </a:p>
          <a:p>
            <a:pPr>
              <a:lnSpc>
                <a:spcPts val="2600"/>
              </a:lnSpc>
              <a:buFont typeface="Wingdings" pitchFamily="2" charset="2"/>
              <a:buChar char="n"/>
            </a:pPr>
            <a:r>
              <a:rPr lang="zh-CN" altLang="en-US" sz="1400" b="1" dirty="0" smtClean="0">
                <a:latin typeface="+mj-ea"/>
                <a:ea typeface="+mj-ea"/>
                <a:cs typeface="Times New Roman" pitchFamily="18" charset="0"/>
              </a:rPr>
              <a:t>户籍制度的限制使社会保障基本公共服务均等化目标难以实现</a:t>
            </a:r>
            <a:endParaRPr lang="en-US" altLang="zh-CN" sz="1400" b="1" dirty="0" smtClean="0">
              <a:latin typeface="+mj-ea"/>
              <a:ea typeface="+mj-ea"/>
              <a:cs typeface="Times New Roman" pitchFamily="18" charset="0"/>
            </a:endParaRPr>
          </a:p>
          <a:p>
            <a:pPr>
              <a:lnSpc>
                <a:spcPts val="2600"/>
              </a:lnSpc>
            </a:pPr>
            <a:r>
              <a:rPr lang="en-US" altLang="zh-CN" sz="1400" dirty="0" smtClean="0">
                <a:latin typeface="Times New Roman" pitchFamily="18" charset="0"/>
                <a:cs typeface="Times New Roman" pitchFamily="18" charset="0"/>
              </a:rPr>
              <a:t>Limitation of  h</a:t>
            </a:r>
            <a:r>
              <a:rPr lang="en-US" altLang="zh-CN" sz="1400" dirty="0" smtClean="0">
                <a:latin typeface="Times New Roman" pitchFamily="18" charset="0"/>
                <a:ea typeface="+mj-ea"/>
                <a:cs typeface="Times New Roman" pitchFamily="18" charset="0"/>
              </a:rPr>
              <a:t>ousehold registry </a:t>
            </a:r>
            <a:r>
              <a:rPr lang="en-US" altLang="zh-CN" sz="1400" dirty="0">
                <a:latin typeface="Times New Roman" pitchFamily="18" charset="0"/>
                <a:ea typeface="+mj-ea"/>
                <a:cs typeface="Times New Roman" pitchFamily="18" charset="0"/>
              </a:rPr>
              <a:t>system </a:t>
            </a:r>
            <a:r>
              <a:rPr lang="en-US" altLang="zh-CN" sz="1400" dirty="0" smtClean="0">
                <a:latin typeface="Times New Roman" pitchFamily="18" charset="0"/>
                <a:ea typeface="+mj-ea"/>
                <a:cs typeface="Times New Roman" pitchFamily="18" charset="0"/>
              </a:rPr>
              <a:t>impedes </a:t>
            </a:r>
            <a:r>
              <a:rPr lang="en-US" altLang="zh-CN" sz="1400" dirty="0">
                <a:latin typeface="Times New Roman" pitchFamily="18" charset="0"/>
                <a:ea typeface="+mj-ea"/>
                <a:cs typeface="Times New Roman" pitchFamily="18" charset="0"/>
              </a:rPr>
              <a:t>the equalization of public services</a:t>
            </a:r>
            <a:endParaRPr lang="zh-CN" altLang="en-US" sz="1400" dirty="0">
              <a:latin typeface="Times New Roman" pitchFamily="18" charset="0"/>
              <a:ea typeface="+mj-ea"/>
              <a:cs typeface="Times New Roman" pitchFamily="18" charset="0"/>
            </a:endParaRPr>
          </a:p>
          <a:p>
            <a:pPr>
              <a:lnSpc>
                <a:spcPts val="2600"/>
              </a:lnSpc>
            </a:pPr>
            <a:endParaRPr kumimoji="0" lang="en-US" altLang="zh-CN" sz="1400" i="0" u="none" strike="noStrike" kern="1200" cap="none" spc="0" normalizeH="0" baseline="0" noProof="0" dirty="0" smtClean="0">
              <a:ln>
                <a:noFill/>
              </a:ln>
              <a:solidFill>
                <a:schemeClr val="tx1"/>
              </a:solidFill>
              <a:effectLst/>
              <a:uLnTx/>
              <a:uFillTx/>
              <a:latin typeface="+mj-ea"/>
              <a:ea typeface="+mj-ea"/>
              <a:cs typeface="+mn-cs"/>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blinds(horizontal)">
                                      <p:cBhvr>
                                        <p:cTn id="10" dur="500"/>
                                        <p:tgtEl>
                                          <p:spTgt spid="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blinds(horizontal)">
                                      <p:cBhvr>
                                        <p:cTn id="15" dur="500"/>
                                        <p:tgtEl>
                                          <p:spTgt spid="5">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blinds(horizontal)">
                                      <p:cBhvr>
                                        <p:cTn id="18" dur="500"/>
                                        <p:tgtEl>
                                          <p:spTgt spid="5">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blinds(horizontal)">
                                      <p:cBhvr>
                                        <p:cTn id="23" dur="500"/>
                                        <p:tgtEl>
                                          <p:spTgt spid="5">
                                            <p:txEl>
                                              <p:pRg st="4" end="4"/>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animEffect transition="in" filter="blinds(horizontal)">
                                      <p:cBhvr>
                                        <p:cTn id="26" dur="500"/>
                                        <p:tgtEl>
                                          <p:spTgt spid="5">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Effect transition="in" filter="blinds(horizontal)">
                                      <p:cBhvr>
                                        <p:cTn id="31" dur="500"/>
                                        <p:tgtEl>
                                          <p:spTgt spid="5">
                                            <p:txEl>
                                              <p:pRg st="6" end="6"/>
                                            </p:txEl>
                                          </p:spTgt>
                                        </p:tgtEl>
                                      </p:cBhvr>
                                    </p:animEffect>
                                  </p:childTnLst>
                                </p:cTn>
                              </p:par>
                              <p:par>
                                <p:cTn id="32" presetID="3" presetClass="entr" presetSubtype="10" fill="hold" nodeType="withEffect">
                                  <p:stCondLst>
                                    <p:cond delay="0"/>
                                  </p:stCondLst>
                                  <p:childTnLst>
                                    <p:set>
                                      <p:cBhvr>
                                        <p:cTn id="33" dur="1" fill="hold">
                                          <p:stCondLst>
                                            <p:cond delay="0"/>
                                          </p:stCondLst>
                                        </p:cTn>
                                        <p:tgtEl>
                                          <p:spTgt spid="5">
                                            <p:txEl>
                                              <p:pRg st="7" end="7"/>
                                            </p:txEl>
                                          </p:spTgt>
                                        </p:tgtEl>
                                        <p:attrNameLst>
                                          <p:attrName>style.visibility</p:attrName>
                                        </p:attrNameLst>
                                      </p:cBhvr>
                                      <p:to>
                                        <p:strVal val="visible"/>
                                      </p:to>
                                    </p:set>
                                    <p:animEffect transition="in" filter="blinds(horizontal)">
                                      <p:cBhvr>
                                        <p:cTn id="34"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smtClean="0"/>
              <a:t>一、我国</a:t>
            </a:r>
            <a:r>
              <a:rPr lang="zh-CN" altLang="en-US" sz="2400" dirty="0"/>
              <a:t>城乡社会保障制度可持续发展的四大</a:t>
            </a:r>
            <a:r>
              <a:rPr lang="zh-CN" altLang="en-US" sz="2400" dirty="0" smtClean="0"/>
              <a:t>挑战</a:t>
            </a:r>
            <a:r>
              <a:rPr lang="en-US" altLang="zh-CN" sz="2400" dirty="0" smtClean="0"/>
              <a:t/>
            </a:r>
            <a:br>
              <a:rPr lang="en-US" altLang="zh-CN" sz="2400" dirty="0" smtClean="0"/>
            </a:br>
            <a:r>
              <a:rPr lang="en-US" altLang="zh-CN" sz="1600" dirty="0" smtClean="0">
                <a:latin typeface="Times New Roman" pitchFamily="18" charset="0"/>
                <a:cs typeface="Times New Roman" pitchFamily="18" charset="0"/>
              </a:rPr>
              <a:t>Four challenges in the sustainable development of urban and rural social security system</a:t>
            </a:r>
            <a:endParaRPr lang="zh-CN" altLang="en-US" sz="2000" dirty="0"/>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a:lnSpc>
                <a:spcPts val="2500"/>
              </a:lnSpc>
            </a:pPr>
            <a:r>
              <a:rPr lang="zh-CN" altLang="en-US" sz="1400" b="1" dirty="0">
                <a:latin typeface="+mj-ea"/>
                <a:ea typeface="+mj-ea"/>
                <a:cs typeface="Times New Roman" pitchFamily="18" charset="0"/>
              </a:rPr>
              <a:t>（三）统筹城乡社会保障发展与制度整合的</a:t>
            </a:r>
            <a:r>
              <a:rPr lang="zh-CN" altLang="en-US" sz="1400" b="1" dirty="0" smtClean="0">
                <a:latin typeface="+mj-ea"/>
                <a:ea typeface="+mj-ea"/>
                <a:cs typeface="Times New Roman" pitchFamily="18" charset="0"/>
              </a:rPr>
              <a:t>紧迫性</a:t>
            </a:r>
            <a:endParaRPr lang="en-US" altLang="zh-CN" sz="1400" b="1" dirty="0" smtClean="0">
              <a:latin typeface="+mj-ea"/>
              <a:ea typeface="+mj-ea"/>
              <a:cs typeface="Times New Roman" pitchFamily="18" charset="0"/>
            </a:endParaRPr>
          </a:p>
          <a:p>
            <a:pPr>
              <a:lnSpc>
                <a:spcPts val="2500"/>
              </a:lnSpc>
            </a:pPr>
            <a:r>
              <a:rPr lang="en-US" altLang="zh-CN" sz="1400" dirty="0" smtClean="0">
                <a:latin typeface="Times New Roman" pitchFamily="18" charset="0"/>
                <a:ea typeface="+mj-ea"/>
                <a:cs typeface="Times New Roman" pitchFamily="18" charset="0"/>
              </a:rPr>
              <a:t>The emergency of social security development and system integration</a:t>
            </a:r>
            <a:endParaRPr lang="en-US" altLang="zh-CN" sz="1400" dirty="0">
              <a:latin typeface="Times New Roman" pitchFamily="18" charset="0"/>
              <a:ea typeface="+mj-ea"/>
              <a:cs typeface="Times New Roman" pitchFamily="18" charset="0"/>
            </a:endParaRPr>
          </a:p>
          <a:p>
            <a:pPr>
              <a:lnSpc>
                <a:spcPts val="2500"/>
              </a:lnSpc>
              <a:buFont typeface="Wingdings" pitchFamily="2" charset="2"/>
              <a:buChar char="n"/>
            </a:pPr>
            <a:r>
              <a:rPr lang="zh-CN" altLang="en-US" sz="1400" b="1" dirty="0">
                <a:latin typeface="+mj-ea"/>
                <a:ea typeface="+mj-ea"/>
                <a:cs typeface="Times New Roman" pitchFamily="18" charset="0"/>
              </a:rPr>
              <a:t>城乡社会保障制度全覆盖对制度整合提出新任务</a:t>
            </a:r>
            <a:endParaRPr lang="en-US" altLang="zh-CN" sz="1400" b="1" dirty="0">
              <a:latin typeface="+mj-ea"/>
              <a:ea typeface="+mj-ea"/>
              <a:cs typeface="Times New Roman" pitchFamily="18" charset="0"/>
            </a:endParaRPr>
          </a:p>
          <a:p>
            <a:pPr>
              <a:lnSpc>
                <a:spcPts val="2500"/>
              </a:lnSpc>
            </a:pPr>
            <a:r>
              <a:rPr lang="en-US" altLang="zh-CN" sz="1400" dirty="0">
                <a:latin typeface="Times New Roman" pitchFamily="18" charset="0"/>
                <a:ea typeface="+mj-ea"/>
                <a:cs typeface="Times New Roman" pitchFamily="18" charset="0"/>
              </a:rPr>
              <a:t>Full coverage of urban and rural social security system requires new task to system integration</a:t>
            </a:r>
            <a:endParaRPr lang="zh-CN" altLang="en-US" sz="1400" dirty="0">
              <a:latin typeface="Times New Roman" pitchFamily="18" charset="0"/>
              <a:ea typeface="+mj-ea"/>
              <a:cs typeface="Times New Roman" pitchFamily="18" charset="0"/>
            </a:endParaRPr>
          </a:p>
          <a:p>
            <a:pPr>
              <a:lnSpc>
                <a:spcPts val="2500"/>
              </a:lnSpc>
              <a:buFont typeface="Wingdings" pitchFamily="2" charset="2"/>
              <a:buChar char="n"/>
            </a:pPr>
            <a:r>
              <a:rPr lang="zh-CN" altLang="en-US" sz="1400" b="1" dirty="0">
                <a:latin typeface="+mj-ea"/>
                <a:ea typeface="+mj-ea"/>
                <a:cs typeface="Times New Roman" pitchFamily="18" charset="0"/>
              </a:rPr>
              <a:t>城乡劳动者的高频流动对制度衔接和制度整合提出新要求</a:t>
            </a:r>
            <a:endParaRPr lang="en-US" altLang="zh-CN" sz="1400" b="1" dirty="0">
              <a:latin typeface="+mj-ea"/>
              <a:ea typeface="+mj-ea"/>
              <a:cs typeface="Times New Roman" pitchFamily="18" charset="0"/>
            </a:endParaRPr>
          </a:p>
          <a:p>
            <a:pPr>
              <a:lnSpc>
                <a:spcPts val="2500"/>
              </a:lnSpc>
            </a:pPr>
            <a:r>
              <a:rPr lang="en-US" altLang="zh-CN" sz="1400" dirty="0">
                <a:latin typeface="Times New Roman" pitchFamily="18" charset="0"/>
                <a:ea typeface="+mj-ea"/>
                <a:cs typeface="Times New Roman" pitchFamily="18" charset="0"/>
              </a:rPr>
              <a:t>High frequency of urban and rural labor mobility raises new demand </a:t>
            </a:r>
            <a:r>
              <a:rPr lang="en-US" altLang="zh-CN" sz="1400" dirty="0" smtClean="0">
                <a:latin typeface="Times New Roman" pitchFamily="18" charset="0"/>
                <a:ea typeface="+mj-ea"/>
                <a:cs typeface="Times New Roman" pitchFamily="18" charset="0"/>
              </a:rPr>
              <a:t> to system integration</a:t>
            </a:r>
            <a:endParaRPr lang="zh-CN" altLang="en-US" sz="1400" dirty="0">
              <a:latin typeface="Times New Roman" pitchFamily="18" charset="0"/>
              <a:ea typeface="+mj-ea"/>
              <a:cs typeface="Times New Roman" pitchFamily="18" charset="0"/>
            </a:endParaRPr>
          </a:p>
          <a:p>
            <a:pPr>
              <a:lnSpc>
                <a:spcPts val="2500"/>
              </a:lnSpc>
              <a:buFont typeface="Wingdings" pitchFamily="2" charset="2"/>
              <a:buChar char="n"/>
            </a:pPr>
            <a:r>
              <a:rPr lang="zh-CN" altLang="en-US" sz="1400" b="1" dirty="0">
                <a:latin typeface="+mj-ea"/>
                <a:ea typeface="+mj-ea"/>
                <a:cs typeface="Times New Roman" pitchFamily="18" charset="0"/>
              </a:rPr>
              <a:t>简单化的社会保险机制上实现衔接的思路从长期可持续的发展观存在潜在制度缺陷</a:t>
            </a:r>
            <a:endParaRPr lang="en-US" altLang="zh-CN" sz="1400" b="1" dirty="0">
              <a:latin typeface="+mj-ea"/>
              <a:ea typeface="+mj-ea"/>
              <a:cs typeface="Times New Roman" pitchFamily="18" charset="0"/>
            </a:endParaRPr>
          </a:p>
          <a:p>
            <a:pPr>
              <a:lnSpc>
                <a:spcPts val="2500"/>
              </a:lnSpc>
            </a:pPr>
            <a:r>
              <a:rPr lang="en-US" altLang="zh-CN" sz="1400" dirty="0" smtClean="0">
                <a:latin typeface="Times New Roman" pitchFamily="18" charset="0"/>
                <a:ea typeface="+mj-ea"/>
                <a:cs typeface="Times New Roman" pitchFamily="18" charset="0"/>
              </a:rPr>
              <a:t>The developing idea of </a:t>
            </a:r>
            <a:r>
              <a:rPr lang="en-US" altLang="zh-CN" sz="1400" dirty="0">
                <a:latin typeface="Times New Roman" pitchFamily="18" charset="0"/>
                <a:ea typeface="+mj-ea"/>
                <a:cs typeface="Times New Roman" pitchFamily="18" charset="0"/>
              </a:rPr>
              <a:t>realizing integration through simply social insurance mechanism exist potential risk from sustainable development </a:t>
            </a:r>
            <a:r>
              <a:rPr lang="en-US" altLang="zh-CN" sz="1400" dirty="0" smtClean="0">
                <a:latin typeface="Times New Roman" pitchFamily="18" charset="0"/>
                <a:ea typeface="+mj-ea"/>
                <a:cs typeface="Times New Roman" pitchFamily="18" charset="0"/>
              </a:rPr>
              <a:t>view</a:t>
            </a:r>
            <a:endParaRPr lang="zh-CN" altLang="en-US" sz="1400" dirty="0">
              <a:latin typeface="Times New Roman" pitchFamily="18" charset="0"/>
              <a:ea typeface="+mj-ea"/>
              <a:cs typeface="Times New Roman" pitchFamily="18" charset="0"/>
            </a:endParaRPr>
          </a:p>
          <a:p>
            <a:pPr>
              <a:lnSpc>
                <a:spcPts val="2500"/>
              </a:lnSpc>
              <a:buFont typeface="Wingdings" pitchFamily="2" charset="2"/>
              <a:buChar char="n"/>
            </a:pPr>
            <a:r>
              <a:rPr lang="zh-CN" altLang="en-US" sz="1400" b="1" dirty="0">
                <a:latin typeface="+mj-ea"/>
                <a:ea typeface="+mj-ea"/>
                <a:cs typeface="Times New Roman" pitchFamily="18" charset="0"/>
              </a:rPr>
              <a:t>对城乡社会保障的长期可持续发展的威胁应该有充分和清醒的估计</a:t>
            </a:r>
            <a:r>
              <a:rPr lang="zh-CN" altLang="en-US" sz="1400" b="1" dirty="0" smtClean="0">
                <a:latin typeface="+mj-ea"/>
                <a:ea typeface="+mj-ea"/>
                <a:cs typeface="Times New Roman" pitchFamily="18" charset="0"/>
              </a:rPr>
              <a:t>判断</a:t>
            </a:r>
            <a:endParaRPr lang="en-US" altLang="zh-CN" sz="1400" b="1" dirty="0" smtClean="0">
              <a:latin typeface="+mj-ea"/>
              <a:ea typeface="+mj-ea"/>
              <a:cs typeface="Times New Roman" pitchFamily="18" charset="0"/>
            </a:endParaRPr>
          </a:p>
          <a:p>
            <a:pPr>
              <a:lnSpc>
                <a:spcPts val="2500"/>
              </a:lnSpc>
            </a:pPr>
            <a:r>
              <a:rPr lang="en-US" altLang="zh-CN" sz="1400" dirty="0" smtClean="0">
                <a:latin typeface="Times New Roman" pitchFamily="18" charset="0"/>
                <a:ea typeface="+mj-ea"/>
                <a:cs typeface="Times New Roman" pitchFamily="18" charset="0"/>
              </a:rPr>
              <a:t>Full </a:t>
            </a:r>
            <a:r>
              <a:rPr lang="en-US" altLang="zh-CN" sz="1400" dirty="0">
                <a:latin typeface="Times New Roman" pitchFamily="18" charset="0"/>
                <a:ea typeface="+mj-ea"/>
                <a:cs typeface="Times New Roman" pitchFamily="18" charset="0"/>
              </a:rPr>
              <a:t>and clear judgment to the menace for long-term sustainable development of urban and rural social </a:t>
            </a:r>
            <a:r>
              <a:rPr lang="en-US" altLang="zh-CN" sz="1400" dirty="0" smtClean="0">
                <a:latin typeface="Times New Roman" pitchFamily="18" charset="0"/>
                <a:ea typeface="+mj-ea"/>
                <a:cs typeface="Times New Roman" pitchFamily="18" charset="0"/>
              </a:rPr>
              <a:t>security</a:t>
            </a:r>
            <a:endParaRPr lang="en-US" altLang="zh-CN" sz="1400" dirty="0">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blinds(horizontal)">
                                      <p:cBhvr>
                                        <p:cTn id="10" dur="500"/>
                                        <p:tgtEl>
                                          <p:spTgt spid="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blinds(horizontal)">
                                      <p:cBhvr>
                                        <p:cTn id="15" dur="500"/>
                                        <p:tgtEl>
                                          <p:spTgt spid="5">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blinds(horizontal)">
                                      <p:cBhvr>
                                        <p:cTn id="18" dur="500"/>
                                        <p:tgtEl>
                                          <p:spTgt spid="5">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blinds(horizontal)">
                                      <p:cBhvr>
                                        <p:cTn id="23" dur="500"/>
                                        <p:tgtEl>
                                          <p:spTgt spid="5">
                                            <p:txEl>
                                              <p:pRg st="4" end="4"/>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animEffect transition="in" filter="blinds(horizontal)">
                                      <p:cBhvr>
                                        <p:cTn id="26" dur="500"/>
                                        <p:tgtEl>
                                          <p:spTgt spid="5">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Effect transition="in" filter="blinds(horizontal)">
                                      <p:cBhvr>
                                        <p:cTn id="31" dur="500"/>
                                        <p:tgtEl>
                                          <p:spTgt spid="5">
                                            <p:txEl>
                                              <p:pRg st="6" end="6"/>
                                            </p:txEl>
                                          </p:spTgt>
                                        </p:tgtEl>
                                      </p:cBhvr>
                                    </p:animEffect>
                                  </p:childTnLst>
                                </p:cTn>
                              </p:par>
                              <p:par>
                                <p:cTn id="32" presetID="3" presetClass="entr" presetSubtype="10" fill="hold" nodeType="withEffect">
                                  <p:stCondLst>
                                    <p:cond delay="0"/>
                                  </p:stCondLst>
                                  <p:childTnLst>
                                    <p:set>
                                      <p:cBhvr>
                                        <p:cTn id="33" dur="1" fill="hold">
                                          <p:stCondLst>
                                            <p:cond delay="0"/>
                                          </p:stCondLst>
                                        </p:cTn>
                                        <p:tgtEl>
                                          <p:spTgt spid="5">
                                            <p:txEl>
                                              <p:pRg st="7" end="7"/>
                                            </p:txEl>
                                          </p:spTgt>
                                        </p:tgtEl>
                                        <p:attrNameLst>
                                          <p:attrName>style.visibility</p:attrName>
                                        </p:attrNameLst>
                                      </p:cBhvr>
                                      <p:to>
                                        <p:strVal val="visible"/>
                                      </p:to>
                                    </p:set>
                                    <p:animEffect transition="in" filter="blinds(horizontal)">
                                      <p:cBhvr>
                                        <p:cTn id="34" dur="500"/>
                                        <p:tgtEl>
                                          <p:spTgt spid="5">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animEffect transition="in" filter="blinds(horizontal)">
                                      <p:cBhvr>
                                        <p:cTn id="39" dur="500"/>
                                        <p:tgtEl>
                                          <p:spTgt spid="5">
                                            <p:txEl>
                                              <p:pRg st="8" end="8"/>
                                            </p:txEl>
                                          </p:spTgt>
                                        </p:tgtEl>
                                      </p:cBhvr>
                                    </p:animEffect>
                                  </p:childTnLst>
                                </p:cTn>
                              </p:par>
                              <p:par>
                                <p:cTn id="40" presetID="3" presetClass="entr" presetSubtype="10" fill="hold" nodeType="withEffect">
                                  <p:stCondLst>
                                    <p:cond delay="0"/>
                                  </p:stCondLst>
                                  <p:childTnLst>
                                    <p:set>
                                      <p:cBhvr>
                                        <p:cTn id="41" dur="1" fill="hold">
                                          <p:stCondLst>
                                            <p:cond delay="0"/>
                                          </p:stCondLst>
                                        </p:cTn>
                                        <p:tgtEl>
                                          <p:spTgt spid="5">
                                            <p:txEl>
                                              <p:pRg st="9" end="9"/>
                                            </p:txEl>
                                          </p:spTgt>
                                        </p:tgtEl>
                                        <p:attrNameLst>
                                          <p:attrName>style.visibility</p:attrName>
                                        </p:attrNameLst>
                                      </p:cBhvr>
                                      <p:to>
                                        <p:strVal val="visible"/>
                                      </p:to>
                                    </p:set>
                                    <p:animEffect transition="in" filter="blinds(horizontal)">
                                      <p:cBhvr>
                                        <p:cTn id="42"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a:t>二</a:t>
            </a:r>
            <a:r>
              <a:rPr lang="zh-CN" altLang="en-US" sz="2400" dirty="0" smtClean="0"/>
              <a:t>、</a:t>
            </a:r>
            <a:r>
              <a:rPr lang="zh-CN" altLang="en-US" sz="2400" dirty="0"/>
              <a:t>四川统筹城乡社会保障改革的实践</a:t>
            </a:r>
            <a:r>
              <a:rPr lang="zh-CN" altLang="en-US" sz="2400" dirty="0" smtClean="0"/>
              <a:t>探索</a:t>
            </a:r>
            <a:r>
              <a:rPr lang="en-US" altLang="zh-CN" sz="2400" dirty="0" smtClean="0"/>
              <a:t/>
            </a:r>
            <a:br>
              <a:rPr lang="en-US" altLang="zh-CN" sz="2400" dirty="0" smtClean="0"/>
            </a:br>
            <a:r>
              <a:rPr lang="en-US" altLang="zh-CN" sz="1600" dirty="0" smtClean="0">
                <a:solidFill>
                  <a:schemeClr val="tx1"/>
                </a:solidFill>
                <a:latin typeface="Times New Roman" pitchFamily="18" charset="0"/>
                <a:cs typeface="Times New Roman" pitchFamily="18" charset="0"/>
              </a:rPr>
              <a:t>Practical Exploration on Overall Urban and Rural Social Security in Sichuan Province </a:t>
            </a:r>
            <a:endParaRPr lang="zh-CN" altLang="en-US" sz="2000" dirty="0"/>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a:lnSpc>
                <a:spcPts val="2500"/>
              </a:lnSpc>
            </a:pPr>
            <a:r>
              <a:rPr lang="zh-CN" altLang="en-US" sz="1400" b="1" dirty="0" smtClean="0">
                <a:latin typeface="+mj-ea"/>
                <a:ea typeface="+mj-ea"/>
                <a:cs typeface="Times New Roman" pitchFamily="18" charset="0"/>
              </a:rPr>
              <a:t>（</a:t>
            </a:r>
            <a:r>
              <a:rPr lang="zh-CN" altLang="en-US" sz="1400" b="1" dirty="0">
                <a:latin typeface="+mj-ea"/>
                <a:ea typeface="+mj-ea"/>
                <a:cs typeface="Times New Roman" pitchFamily="18" charset="0"/>
              </a:rPr>
              <a:t>一</a:t>
            </a:r>
            <a:r>
              <a:rPr lang="zh-CN" altLang="en-US" sz="1400" b="1" dirty="0" smtClean="0">
                <a:latin typeface="+mj-ea"/>
                <a:ea typeface="+mj-ea"/>
                <a:cs typeface="Times New Roman" pitchFamily="18" charset="0"/>
              </a:rPr>
              <a:t>）</a:t>
            </a:r>
            <a:r>
              <a:rPr lang="zh-CN" altLang="en-US" sz="1400" b="1" dirty="0" smtClean="0">
                <a:latin typeface="+mj-ea"/>
                <a:ea typeface="+mj-ea"/>
              </a:rPr>
              <a:t>建立健全统筹城乡社会保险体系，逐步实现全民社保</a:t>
            </a:r>
            <a:endParaRPr lang="en-US" altLang="zh-CN" sz="1400" b="1" dirty="0" smtClean="0">
              <a:latin typeface="+mj-ea"/>
              <a:ea typeface="+mj-ea"/>
              <a:cs typeface="Times New Roman" pitchFamily="18" charset="0"/>
            </a:endParaRPr>
          </a:p>
          <a:p>
            <a:pPr>
              <a:lnSpc>
                <a:spcPts val="2500"/>
              </a:lnSpc>
            </a:pPr>
            <a:r>
              <a:rPr lang="en-US" altLang="zh-CN" sz="1400" dirty="0" smtClean="0">
                <a:latin typeface="Times New Roman" pitchFamily="18" charset="0"/>
                <a:ea typeface="+mj-ea"/>
                <a:cs typeface="Times New Roman" pitchFamily="18" charset="0"/>
              </a:rPr>
              <a:t>Building overall urban </a:t>
            </a:r>
            <a:r>
              <a:rPr lang="en-US" altLang="zh-CN" sz="1400" dirty="0">
                <a:latin typeface="Times New Roman" pitchFamily="18" charset="0"/>
                <a:ea typeface="+mj-ea"/>
                <a:cs typeface="Times New Roman" pitchFamily="18" charset="0"/>
              </a:rPr>
              <a:t>and rural social </a:t>
            </a:r>
            <a:r>
              <a:rPr lang="en-US" altLang="zh-CN" sz="1400" dirty="0" smtClean="0">
                <a:latin typeface="Times New Roman" pitchFamily="18" charset="0"/>
                <a:ea typeface="+mj-ea"/>
                <a:cs typeface="Times New Roman" pitchFamily="18" charset="0"/>
              </a:rPr>
              <a:t>insurance and realizing universal social security</a:t>
            </a:r>
            <a:endParaRPr lang="zh-CN" altLang="en-US" sz="1400" dirty="0">
              <a:latin typeface="Times New Roman" pitchFamily="18" charset="0"/>
              <a:ea typeface="+mj-ea"/>
              <a:cs typeface="Times New Roman" pitchFamily="18" charset="0"/>
            </a:endParaRPr>
          </a:p>
          <a:p>
            <a:pPr>
              <a:lnSpc>
                <a:spcPts val="2500"/>
              </a:lnSpc>
              <a:buFont typeface="Wingdings" pitchFamily="2" charset="2"/>
              <a:buChar char="n"/>
            </a:pPr>
            <a:r>
              <a:rPr lang="zh-CN" altLang="en-US" sz="1400" b="1" dirty="0">
                <a:latin typeface="+mj-ea"/>
                <a:ea typeface="+mj-ea"/>
              </a:rPr>
              <a:t>在全域实施农民工综合社会保险制度</a:t>
            </a:r>
            <a:endParaRPr lang="en-US" altLang="zh-CN" sz="1400" b="1" dirty="0">
              <a:latin typeface="+mj-ea"/>
              <a:ea typeface="+mj-ea"/>
            </a:endParaRPr>
          </a:p>
          <a:p>
            <a:pPr>
              <a:lnSpc>
                <a:spcPts val="2500"/>
              </a:lnSpc>
            </a:pPr>
            <a:r>
              <a:rPr lang="en-US" altLang="zh-CN" sz="1400" b="1" dirty="0">
                <a:latin typeface="+mj-ea"/>
                <a:ea typeface="+mj-ea"/>
              </a:rPr>
              <a:t>       </a:t>
            </a:r>
            <a:r>
              <a:rPr lang="zh-CN" altLang="en-US" sz="1400" b="1" dirty="0">
                <a:latin typeface="+mj-ea"/>
                <a:ea typeface="+mj-ea"/>
              </a:rPr>
              <a:t>200</a:t>
            </a:r>
            <a:r>
              <a:rPr lang="en-US" altLang="zh-CN" sz="1400" b="1" dirty="0">
                <a:latin typeface="+mj-ea"/>
                <a:ea typeface="+mj-ea"/>
              </a:rPr>
              <a:t>3</a:t>
            </a:r>
            <a:r>
              <a:rPr lang="zh-CN" altLang="en-US" sz="1400" b="1" dirty="0">
                <a:latin typeface="+mj-ea"/>
                <a:ea typeface="+mj-ea"/>
              </a:rPr>
              <a:t>年按照“全面实施农民工综合社会保险，通过不断调整完善政策，从2008年5月起，参保农民工在缴费标准保持不变的情况下，保险待遇扩大到老年补贴、工伤补偿、住院医保和门诊、生育、失业补贴6项</a:t>
            </a:r>
            <a:r>
              <a:rPr lang="zh-CN" altLang="en-US" sz="1400" b="1" dirty="0" smtClean="0">
                <a:latin typeface="+mj-ea"/>
                <a:ea typeface="+mj-ea"/>
              </a:rPr>
              <a:t>。</a:t>
            </a:r>
            <a:endParaRPr lang="en-US" altLang="zh-CN" sz="1400" b="1" dirty="0" smtClean="0">
              <a:latin typeface="+mj-ea"/>
              <a:ea typeface="+mj-ea"/>
            </a:endParaRPr>
          </a:p>
          <a:p>
            <a:pPr>
              <a:lnSpc>
                <a:spcPts val="2500"/>
              </a:lnSpc>
            </a:pPr>
            <a:r>
              <a:rPr lang="en-US" altLang="zh-CN" sz="1400" dirty="0">
                <a:latin typeface="Times New Roman" pitchFamily="18" charset="0"/>
                <a:ea typeface="+mj-ea"/>
                <a:cs typeface="Times New Roman" pitchFamily="18" charset="0"/>
              </a:rPr>
              <a:t>The peasant workers in social security are </a:t>
            </a:r>
            <a:r>
              <a:rPr lang="en-US" altLang="zh-CN" sz="1400" noProof="1">
                <a:latin typeface="Times New Roman" pitchFamily="18" charset="0"/>
                <a:ea typeface="+mj-ea"/>
                <a:cs typeface="Times New Roman" pitchFamily="18" charset="0"/>
              </a:rPr>
              <a:t>entitled to </a:t>
            </a:r>
            <a:r>
              <a:rPr lang="en-US" altLang="zh-CN" sz="1400" dirty="0" smtClean="0">
                <a:latin typeface="Times New Roman" pitchFamily="18" charset="0"/>
                <a:ea typeface="+mj-ea"/>
                <a:cs typeface="Times New Roman" pitchFamily="18" charset="0"/>
              </a:rPr>
              <a:t>old </a:t>
            </a:r>
            <a:r>
              <a:rPr lang="en-US" altLang="zh-CN" sz="1400" dirty="0">
                <a:latin typeface="Times New Roman" pitchFamily="18" charset="0"/>
                <a:ea typeface="+mj-ea"/>
                <a:cs typeface="Times New Roman" pitchFamily="18" charset="0"/>
              </a:rPr>
              <a:t>age allowance, industrial injury compensation, insurance for hospitalization and outpatient, maternity insurance, unemployment </a:t>
            </a:r>
            <a:r>
              <a:rPr lang="en-US" altLang="zh-CN" sz="1400" dirty="0" smtClean="0">
                <a:latin typeface="Times New Roman" pitchFamily="18" charset="0"/>
                <a:ea typeface="+mj-ea"/>
                <a:cs typeface="Times New Roman" pitchFamily="18" charset="0"/>
              </a:rPr>
              <a:t>subsidy with the same contribution standard.</a:t>
            </a:r>
            <a:endParaRPr lang="en-US" altLang="zh-CN" sz="1400" dirty="0">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a:t>二</a:t>
            </a:r>
            <a:r>
              <a:rPr lang="zh-CN" altLang="en-US" sz="2400" dirty="0" smtClean="0"/>
              <a:t>、</a:t>
            </a:r>
            <a:r>
              <a:rPr lang="zh-CN" altLang="en-US" sz="2400" dirty="0"/>
              <a:t>四川统筹城乡社会保障改革的实践</a:t>
            </a:r>
            <a:r>
              <a:rPr lang="zh-CN" altLang="en-US" sz="2400" dirty="0" smtClean="0"/>
              <a:t>探索</a:t>
            </a:r>
            <a:r>
              <a:rPr lang="en-US" altLang="zh-CN" sz="2400" dirty="0" smtClean="0"/>
              <a:t/>
            </a:r>
            <a:br>
              <a:rPr lang="en-US" altLang="zh-CN" sz="2400" dirty="0" smtClean="0"/>
            </a:br>
            <a:r>
              <a:rPr lang="en-US" altLang="zh-CN" sz="1600" dirty="0" smtClean="0">
                <a:solidFill>
                  <a:schemeClr val="tx1"/>
                </a:solidFill>
                <a:latin typeface="Times New Roman" pitchFamily="18" charset="0"/>
                <a:cs typeface="Times New Roman" pitchFamily="18" charset="0"/>
              </a:rPr>
              <a:t>Practical Exploration on Overall Urban and Rural Social Security in Sichuan Province </a:t>
            </a:r>
            <a:endParaRPr lang="zh-CN" altLang="en-US" sz="2000" dirty="0"/>
          </a:p>
        </p:txBody>
      </p:sp>
      <p:sp>
        <p:nvSpPr>
          <p:cNvPr id="5" name="文本占位符 43010"/>
          <p:cNvSpPr txBox="1">
            <a:spLocks/>
          </p:cNvSpPr>
          <p:nvPr/>
        </p:nvSpPr>
        <p:spPr>
          <a:xfrm>
            <a:off x="0" y="1203598"/>
            <a:ext cx="8229600" cy="3744416"/>
          </a:xfrm>
          <a:prstGeom prst="rect">
            <a:avLst/>
          </a:prstGeom>
          <a:ln/>
        </p:spPr>
        <p:txBody>
          <a:bodyPr vert="horz" lIns="91440" tIns="45720" rIns="91440" bIns="45720" rtlCol="0" anchor="t">
            <a:noAutofit/>
          </a:bodyPr>
          <a:lstStyle/>
          <a:p>
            <a:pPr>
              <a:lnSpc>
                <a:spcPts val="2500"/>
              </a:lnSpc>
            </a:pPr>
            <a:r>
              <a:rPr lang="zh-CN" altLang="en-US" sz="1400" b="1" dirty="0" smtClean="0">
                <a:latin typeface="+mj-ea"/>
                <a:ea typeface="+mj-ea"/>
                <a:cs typeface="Times New Roman" pitchFamily="18" charset="0"/>
              </a:rPr>
              <a:t>（</a:t>
            </a:r>
            <a:r>
              <a:rPr lang="zh-CN" altLang="en-US" sz="1400" b="1" dirty="0">
                <a:latin typeface="+mj-ea"/>
                <a:ea typeface="+mj-ea"/>
                <a:cs typeface="Times New Roman" pitchFamily="18" charset="0"/>
              </a:rPr>
              <a:t>一</a:t>
            </a:r>
            <a:r>
              <a:rPr lang="zh-CN" altLang="en-US" sz="1400" b="1" dirty="0" smtClean="0">
                <a:latin typeface="+mj-ea"/>
                <a:ea typeface="+mj-ea"/>
                <a:cs typeface="Times New Roman" pitchFamily="18" charset="0"/>
              </a:rPr>
              <a:t>）</a:t>
            </a:r>
            <a:r>
              <a:rPr lang="zh-CN" altLang="en-US" sz="1400" b="1" dirty="0" smtClean="0">
                <a:latin typeface="+mj-ea"/>
                <a:ea typeface="+mj-ea"/>
              </a:rPr>
              <a:t>建立健全统筹城乡社会保险体系，逐步实现全民社保</a:t>
            </a:r>
            <a:endParaRPr lang="en-US" altLang="zh-CN" sz="1400" b="1" dirty="0" smtClean="0">
              <a:latin typeface="+mj-ea"/>
              <a:ea typeface="+mj-ea"/>
              <a:cs typeface="Times New Roman" pitchFamily="18" charset="0"/>
            </a:endParaRPr>
          </a:p>
          <a:p>
            <a:pPr>
              <a:lnSpc>
                <a:spcPts val="2200"/>
              </a:lnSpc>
            </a:pPr>
            <a:r>
              <a:rPr lang="en-US" altLang="zh-CN" sz="1400" dirty="0" smtClean="0">
                <a:latin typeface="Times New Roman" pitchFamily="18" charset="0"/>
                <a:ea typeface="+mj-ea"/>
                <a:cs typeface="Times New Roman" pitchFamily="18" charset="0"/>
              </a:rPr>
              <a:t>Building overall urban </a:t>
            </a:r>
            <a:r>
              <a:rPr lang="en-US" altLang="zh-CN" sz="1400" dirty="0">
                <a:latin typeface="Times New Roman" pitchFamily="18" charset="0"/>
                <a:ea typeface="+mj-ea"/>
                <a:cs typeface="Times New Roman" pitchFamily="18" charset="0"/>
              </a:rPr>
              <a:t>and rural social insurance and realizing universal social </a:t>
            </a:r>
            <a:r>
              <a:rPr lang="en-US" altLang="zh-CN" sz="1400" dirty="0" smtClean="0">
                <a:latin typeface="Times New Roman" pitchFamily="18" charset="0"/>
                <a:ea typeface="+mj-ea"/>
                <a:cs typeface="Times New Roman" pitchFamily="18" charset="0"/>
              </a:rPr>
              <a:t>security gradually</a:t>
            </a:r>
            <a:endParaRPr lang="zh-CN" altLang="en-US" sz="1400" dirty="0">
              <a:latin typeface="Times New Roman" pitchFamily="18" charset="0"/>
              <a:ea typeface="+mj-ea"/>
              <a:cs typeface="Times New Roman" pitchFamily="18" charset="0"/>
            </a:endParaRPr>
          </a:p>
          <a:p>
            <a:pPr>
              <a:lnSpc>
                <a:spcPts val="2200"/>
              </a:lnSpc>
              <a:buFont typeface="Wingdings" pitchFamily="2" charset="2"/>
              <a:buChar char="n"/>
            </a:pPr>
            <a:r>
              <a:rPr lang="zh-CN" altLang="en-US" sz="1400" b="1" dirty="0" smtClean="0">
                <a:latin typeface="+mj-ea"/>
                <a:ea typeface="+mj-ea"/>
                <a:cs typeface="Times New Roman" pitchFamily="18" charset="0"/>
              </a:rPr>
              <a:t>在</a:t>
            </a:r>
            <a:r>
              <a:rPr lang="zh-CN" altLang="en-US" sz="1400" b="1" dirty="0">
                <a:latin typeface="+mj-ea"/>
                <a:ea typeface="+mj-ea"/>
              </a:rPr>
              <a:t>全域实施</a:t>
            </a:r>
            <a:r>
              <a:rPr lang="zh-CN" altLang="en-US" sz="1400" b="1" dirty="0">
                <a:latin typeface="+mj-ea"/>
                <a:ea typeface="+mj-ea"/>
                <a:cs typeface="Times New Roman" pitchFamily="18" charset="0"/>
              </a:rPr>
              <a:t>被征地农民社会保险</a:t>
            </a:r>
            <a:r>
              <a:rPr lang="zh-CN" altLang="en-US" sz="1400" b="1" dirty="0" smtClean="0">
                <a:latin typeface="+mj-ea"/>
                <a:ea typeface="+mj-ea"/>
                <a:cs typeface="Times New Roman" pitchFamily="18" charset="0"/>
              </a:rPr>
              <a:t>制度</a:t>
            </a:r>
            <a:endParaRPr lang="en-US" altLang="zh-CN" sz="1400" b="1" dirty="0" smtClean="0">
              <a:latin typeface="+mj-ea"/>
              <a:ea typeface="+mj-ea"/>
              <a:cs typeface="Times New Roman" pitchFamily="18" charset="0"/>
            </a:endParaRPr>
          </a:p>
          <a:p>
            <a:pPr>
              <a:lnSpc>
                <a:spcPts val="2200"/>
              </a:lnSpc>
            </a:pPr>
            <a:r>
              <a:rPr lang="en-US" altLang="zh-CN" sz="1400" dirty="0" smtClean="0">
                <a:latin typeface="Times New Roman" pitchFamily="18" charset="0"/>
                <a:cs typeface="Times New Roman" pitchFamily="18" charset="0"/>
              </a:rPr>
              <a:t>Implementing </a:t>
            </a:r>
            <a:r>
              <a:rPr lang="en-US" altLang="zh-CN" sz="1400" dirty="0">
                <a:latin typeface="Times New Roman" pitchFamily="18" charset="0"/>
                <a:cs typeface="Times New Roman" pitchFamily="18" charset="0"/>
              </a:rPr>
              <a:t>social insurance system for landless peasants in the whole </a:t>
            </a:r>
            <a:r>
              <a:rPr lang="en-US" altLang="zh-CN" sz="1400" dirty="0" smtClean="0">
                <a:latin typeface="Times New Roman" pitchFamily="18" charset="0"/>
                <a:cs typeface="Times New Roman" pitchFamily="18" charset="0"/>
              </a:rPr>
              <a:t>area</a:t>
            </a:r>
            <a:endParaRPr lang="en-US" altLang="zh-CN" sz="1400" dirty="0" smtClean="0">
              <a:latin typeface="Times New Roman" pitchFamily="18" charset="0"/>
              <a:ea typeface="+mj-ea"/>
              <a:cs typeface="Times New Roman" pitchFamily="18" charset="0"/>
            </a:endParaRPr>
          </a:p>
          <a:p>
            <a:pPr>
              <a:lnSpc>
                <a:spcPts val="2200"/>
              </a:lnSpc>
            </a:pPr>
            <a:r>
              <a:rPr lang="en-US" altLang="zh-CN" sz="1400" b="1" dirty="0">
                <a:latin typeface="+mj-ea"/>
                <a:ea typeface="+mj-ea"/>
                <a:cs typeface="Times New Roman" pitchFamily="18" charset="0"/>
              </a:rPr>
              <a:t> </a:t>
            </a:r>
            <a:r>
              <a:rPr lang="en-US" altLang="zh-CN" sz="1400" b="1" dirty="0" smtClean="0">
                <a:latin typeface="+mj-ea"/>
                <a:ea typeface="+mj-ea"/>
                <a:cs typeface="Times New Roman" pitchFamily="18" charset="0"/>
              </a:rPr>
              <a:t>     </a:t>
            </a:r>
            <a:r>
              <a:rPr lang="zh-CN" altLang="en-US" sz="1400" b="1" dirty="0">
                <a:latin typeface="+mj-ea"/>
                <a:ea typeface="+mj-ea"/>
              </a:rPr>
              <a:t>2004年3月，按照“先保后征，应保尽保”原则，将被征地农民全部纳入城镇职工社会保险体系，对1991年1月1日</a:t>
            </a:r>
            <a:r>
              <a:rPr lang="zh-CN" altLang="en-US" sz="1400" b="1" dirty="0">
                <a:latin typeface="+mj-ea"/>
                <a:ea typeface="+mj-ea"/>
                <a:cs typeface="Times New Roman" pitchFamily="18" charset="0"/>
              </a:rPr>
              <a:t>至2003年12月31日的已征地农民实施“退费进社保、政府给补贴”政策，对2004年1月1日以后的新征地农民实施“鼓励就业、土地换保障”政策。</a:t>
            </a:r>
            <a:endParaRPr lang="en-US" altLang="zh-CN" sz="1400" b="1" dirty="0">
              <a:latin typeface="+mj-ea"/>
              <a:ea typeface="+mj-ea"/>
              <a:cs typeface="Times New Roman" pitchFamily="18" charset="0"/>
            </a:endParaRPr>
          </a:p>
          <a:p>
            <a:pPr>
              <a:lnSpc>
                <a:spcPts val="2200"/>
              </a:lnSpc>
            </a:pPr>
            <a:r>
              <a:rPr lang="en-US" altLang="zh-CN" sz="1400" dirty="0" smtClean="0">
                <a:latin typeface="Times New Roman" pitchFamily="18" charset="0"/>
                <a:cs typeface="Times New Roman" pitchFamily="18" charset="0"/>
              </a:rPr>
              <a:t>Following </a:t>
            </a:r>
            <a:r>
              <a:rPr lang="en-US" altLang="zh-CN" sz="1400" dirty="0">
                <a:latin typeface="Times New Roman" pitchFamily="18" charset="0"/>
                <a:cs typeface="Times New Roman" pitchFamily="18" charset="0"/>
              </a:rPr>
              <a:t>the principle of complete coverage, all the landless peasants </a:t>
            </a:r>
            <a:r>
              <a:rPr lang="en-US" altLang="zh-CN" sz="1400" dirty="0" smtClean="0">
                <a:latin typeface="Times New Roman" pitchFamily="18" charset="0"/>
                <a:cs typeface="Times New Roman" pitchFamily="18" charset="0"/>
              </a:rPr>
              <a:t>had been </a:t>
            </a:r>
            <a:r>
              <a:rPr lang="en-US" altLang="zh-CN" sz="1400" dirty="0">
                <a:latin typeface="Times New Roman" pitchFamily="18" charset="0"/>
                <a:cs typeface="Times New Roman" pitchFamily="18" charset="0"/>
              </a:rPr>
              <a:t>subsumed into the social insurance system for urban </a:t>
            </a:r>
            <a:r>
              <a:rPr lang="en-US" altLang="zh-CN" sz="1400" dirty="0" smtClean="0">
                <a:latin typeface="Times New Roman" pitchFamily="18" charset="0"/>
                <a:cs typeface="Times New Roman" pitchFamily="18" charset="0"/>
              </a:rPr>
              <a:t>workers </a:t>
            </a:r>
            <a:r>
              <a:rPr lang="en-US" altLang="zh-CN" sz="1400" dirty="0">
                <a:latin typeface="Times New Roman" pitchFamily="18" charset="0"/>
                <a:cs typeface="Times New Roman" pitchFamily="18" charset="0"/>
              </a:rPr>
              <a:t>before their lands be confiscated since March, 2004. The landless peasants whose lands been subsumed during Jan </a:t>
            </a:r>
            <a:r>
              <a:rPr lang="en-US" altLang="zh-CN" sz="1400" dirty="0" smtClean="0">
                <a:latin typeface="Times New Roman" pitchFamily="18" charset="0"/>
                <a:cs typeface="Times New Roman" pitchFamily="18" charset="0"/>
              </a:rPr>
              <a:t>1</a:t>
            </a:r>
            <a:r>
              <a:rPr lang="en-US" altLang="zh-CN" sz="1400" baseline="30000" dirty="0" smtClean="0">
                <a:latin typeface="Times New Roman" pitchFamily="18" charset="0"/>
                <a:cs typeface="Times New Roman" pitchFamily="18" charset="0"/>
              </a:rPr>
              <a:t>st</a:t>
            </a:r>
            <a:r>
              <a:rPr lang="en-US" altLang="zh-CN" sz="1400" dirty="0" smtClean="0">
                <a:latin typeface="Times New Roman" pitchFamily="18" charset="0"/>
                <a:cs typeface="Times New Roman" pitchFamily="18" charset="0"/>
              </a:rPr>
              <a:t>  </a:t>
            </a:r>
            <a:r>
              <a:rPr lang="en-US" altLang="zh-CN" sz="1400" dirty="0">
                <a:latin typeface="Times New Roman" pitchFamily="18" charset="0"/>
                <a:cs typeface="Times New Roman" pitchFamily="18" charset="0"/>
              </a:rPr>
              <a:t>,1991 to Dec 1</a:t>
            </a:r>
            <a:r>
              <a:rPr lang="en-US" altLang="zh-CN" sz="1400" baseline="30000" dirty="0">
                <a:latin typeface="Times New Roman" pitchFamily="18" charset="0"/>
                <a:cs typeface="Times New Roman" pitchFamily="18" charset="0"/>
              </a:rPr>
              <a:t>th</a:t>
            </a:r>
            <a:r>
              <a:rPr lang="en-US" altLang="zh-CN" sz="1400" dirty="0">
                <a:latin typeface="Times New Roman" pitchFamily="18" charset="0"/>
                <a:cs typeface="Times New Roman" pitchFamily="18" charset="0"/>
              </a:rPr>
              <a:t>,2003 </a:t>
            </a:r>
            <a:r>
              <a:rPr lang="en-US" altLang="zh-CN" sz="1400" dirty="0" smtClean="0">
                <a:latin typeface="Times New Roman" pitchFamily="18" charset="0"/>
                <a:cs typeface="Times New Roman" pitchFamily="18" charset="0"/>
              </a:rPr>
              <a:t>had </a:t>
            </a:r>
            <a:r>
              <a:rPr lang="en-US" altLang="zh-CN" sz="1400" dirty="0">
                <a:latin typeface="Times New Roman" pitchFamily="18" charset="0"/>
                <a:cs typeface="Times New Roman" pitchFamily="18" charset="0"/>
              </a:rPr>
              <a:t>the right to return the expropriated payments and </a:t>
            </a:r>
            <a:r>
              <a:rPr lang="en-US" altLang="zh-CN" sz="1400" dirty="0" smtClean="0">
                <a:latin typeface="Times New Roman" pitchFamily="18" charset="0"/>
                <a:cs typeface="Times New Roman" pitchFamily="18" charset="0"/>
              </a:rPr>
              <a:t>participated into </a:t>
            </a:r>
            <a:r>
              <a:rPr lang="en-US" altLang="zh-CN" sz="1400" dirty="0">
                <a:latin typeface="Times New Roman" pitchFamily="18" charset="0"/>
                <a:cs typeface="Times New Roman" pitchFamily="18" charset="0"/>
              </a:rPr>
              <a:t>the social security system with government subsidy. Similarly, the landless peasants whose lands been confiscated after Jan </a:t>
            </a:r>
            <a:r>
              <a:rPr lang="en-US" altLang="zh-CN" sz="1400" dirty="0" smtClean="0">
                <a:latin typeface="Times New Roman" pitchFamily="18" charset="0"/>
                <a:cs typeface="Times New Roman" pitchFamily="18" charset="0"/>
              </a:rPr>
              <a:t>1</a:t>
            </a:r>
            <a:r>
              <a:rPr lang="en-US" altLang="zh-CN" sz="1400" baseline="30000" dirty="0" smtClean="0">
                <a:latin typeface="Times New Roman" pitchFamily="18" charset="0"/>
                <a:cs typeface="Times New Roman" pitchFamily="18" charset="0"/>
              </a:rPr>
              <a:t>st</a:t>
            </a:r>
            <a:r>
              <a:rPr lang="en-US" altLang="zh-CN" sz="1400" dirty="0" smtClean="0">
                <a:latin typeface="Times New Roman" pitchFamily="18" charset="0"/>
                <a:cs typeface="Times New Roman" pitchFamily="18" charset="0"/>
              </a:rPr>
              <a:t>, </a:t>
            </a:r>
            <a:r>
              <a:rPr lang="en-US" altLang="zh-CN" sz="1400" dirty="0">
                <a:latin typeface="Times New Roman" pitchFamily="18" charset="0"/>
                <a:cs typeface="Times New Roman" pitchFamily="18" charset="0"/>
              </a:rPr>
              <a:t>2004  </a:t>
            </a:r>
            <a:r>
              <a:rPr lang="en-US" altLang="zh-CN" sz="1400" dirty="0" smtClean="0">
                <a:latin typeface="Times New Roman" pitchFamily="18" charset="0"/>
                <a:cs typeface="Times New Roman" pitchFamily="18" charset="0"/>
              </a:rPr>
              <a:t>acquired the </a:t>
            </a:r>
            <a:r>
              <a:rPr lang="en-US" altLang="zh-CN" sz="1400" dirty="0">
                <a:latin typeface="Times New Roman" pitchFamily="18" charset="0"/>
                <a:cs typeface="Times New Roman" pitchFamily="18" charset="0"/>
              </a:rPr>
              <a:t>policy support for “Encouraging Employment and Exchanging Land for Social Security ”.</a:t>
            </a: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a:t>二</a:t>
            </a:r>
            <a:r>
              <a:rPr lang="zh-CN" altLang="en-US" sz="2400" dirty="0" smtClean="0"/>
              <a:t>、</a:t>
            </a:r>
            <a:r>
              <a:rPr lang="zh-CN" altLang="en-US" sz="2400" dirty="0"/>
              <a:t>四川统筹城乡社会保障改革的实践</a:t>
            </a:r>
            <a:r>
              <a:rPr lang="zh-CN" altLang="en-US" sz="2400" dirty="0" smtClean="0"/>
              <a:t>探索</a:t>
            </a:r>
            <a:r>
              <a:rPr lang="en-US" altLang="zh-CN" sz="2400" dirty="0" smtClean="0"/>
              <a:t/>
            </a:r>
            <a:br>
              <a:rPr lang="en-US" altLang="zh-CN" sz="2400" dirty="0" smtClean="0"/>
            </a:br>
            <a:r>
              <a:rPr lang="en-US" altLang="zh-CN" sz="1600" dirty="0" smtClean="0">
                <a:solidFill>
                  <a:schemeClr val="tx1"/>
                </a:solidFill>
                <a:latin typeface="Times New Roman" pitchFamily="18" charset="0"/>
                <a:cs typeface="Times New Roman" pitchFamily="18" charset="0"/>
              </a:rPr>
              <a:t>Practical Exploration on Overall Urban and Rural Social Security in Sichuan Province </a:t>
            </a:r>
            <a:endParaRPr lang="zh-CN" altLang="en-US" sz="2000" dirty="0"/>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a:lnSpc>
                <a:spcPts val="2500"/>
              </a:lnSpc>
            </a:pPr>
            <a:r>
              <a:rPr lang="zh-CN" altLang="en-US" sz="1400" b="1" dirty="0">
                <a:latin typeface="+mj-ea"/>
                <a:ea typeface="+mj-ea"/>
              </a:rPr>
              <a:t>（一）建立健全统筹城乡社会保险体系，逐步实现全民社保</a:t>
            </a:r>
            <a:endParaRPr lang="en-US" altLang="zh-CN" sz="1400" b="1" dirty="0">
              <a:latin typeface="+mj-ea"/>
              <a:ea typeface="+mj-ea"/>
            </a:endParaRPr>
          </a:p>
          <a:p>
            <a:pPr>
              <a:lnSpc>
                <a:spcPts val="2500"/>
              </a:lnSpc>
            </a:pPr>
            <a:r>
              <a:rPr lang="en-US" altLang="zh-CN" sz="1400" dirty="0" smtClean="0">
                <a:latin typeface="Times New Roman" pitchFamily="18" charset="0"/>
                <a:ea typeface="+mj-ea"/>
                <a:cs typeface="Times New Roman" pitchFamily="18" charset="0"/>
              </a:rPr>
              <a:t>Building overall urban </a:t>
            </a:r>
            <a:r>
              <a:rPr lang="en-US" altLang="zh-CN" sz="1400" dirty="0">
                <a:latin typeface="Times New Roman" pitchFamily="18" charset="0"/>
                <a:ea typeface="+mj-ea"/>
                <a:cs typeface="Times New Roman" pitchFamily="18" charset="0"/>
              </a:rPr>
              <a:t>and rural social insurance and realizing universal social security</a:t>
            </a:r>
            <a:endParaRPr lang="zh-CN" altLang="en-US" sz="1400" dirty="0">
              <a:latin typeface="Times New Roman" pitchFamily="18" charset="0"/>
              <a:ea typeface="+mj-ea"/>
              <a:cs typeface="Times New Roman" pitchFamily="18" charset="0"/>
            </a:endParaRPr>
          </a:p>
          <a:p>
            <a:pPr>
              <a:lnSpc>
                <a:spcPts val="2500"/>
              </a:lnSpc>
            </a:pPr>
            <a:r>
              <a:rPr lang="zh-CN" altLang="en-US" sz="1400" b="1" dirty="0">
                <a:latin typeface="+mj-ea"/>
                <a:ea typeface="+mj-ea"/>
              </a:rPr>
              <a:t>        2005年实现被征地农民养老保险待遇与企业退休人员同步调整，2009年实现被征地农民社会保险与城镇职工社会保险并轨。</a:t>
            </a:r>
            <a:endParaRPr lang="en-US" altLang="zh-CN" sz="1400" b="1" dirty="0">
              <a:latin typeface="+mj-ea"/>
              <a:ea typeface="+mj-ea"/>
            </a:endParaRPr>
          </a:p>
          <a:p>
            <a:pPr>
              <a:lnSpc>
                <a:spcPts val="2500"/>
              </a:lnSpc>
            </a:pPr>
            <a:r>
              <a:rPr lang="en-US" altLang="zh-CN" sz="1400" dirty="0" smtClean="0">
                <a:latin typeface="Times New Roman" pitchFamily="18" charset="0"/>
                <a:ea typeface="+mj-ea"/>
                <a:cs typeface="Times New Roman" pitchFamily="18" charset="0"/>
              </a:rPr>
              <a:t>Old-age </a:t>
            </a:r>
            <a:r>
              <a:rPr lang="en-US" altLang="zh-CN" sz="1400" dirty="0">
                <a:latin typeface="Times New Roman" pitchFamily="18" charset="0"/>
                <a:ea typeface="+mj-ea"/>
                <a:cs typeface="Times New Roman" pitchFamily="18" charset="0"/>
              </a:rPr>
              <a:t>insurance for landless peasants realized synchronous adjustment about pension benefit with retire workers in 2005. Social insurance for landless peasants integrated with social insurance for urban workers in 2009.</a:t>
            </a:r>
            <a:endParaRPr lang="zh-CN" altLang="en-US" sz="1400" dirty="0">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43009"/>
          <p:cNvSpPr>
            <a:spLocks noGrp="1"/>
          </p:cNvSpPr>
          <p:nvPr>
            <p:ph type="title" idx="4294967295"/>
          </p:nvPr>
        </p:nvSpPr>
        <p:spPr>
          <a:xfrm>
            <a:off x="0" y="267494"/>
            <a:ext cx="7596336" cy="936104"/>
          </a:xfrm>
          <a:ln/>
        </p:spPr>
        <p:txBody>
          <a:bodyPr anchor="b">
            <a:normAutofit/>
          </a:bodyPr>
          <a:lstStyle/>
          <a:p>
            <a:pPr algn="l">
              <a:lnSpc>
                <a:spcPts val="2600"/>
              </a:lnSpc>
            </a:pPr>
            <a:r>
              <a:rPr lang="zh-CN" altLang="en-US" sz="2400" dirty="0"/>
              <a:t>二</a:t>
            </a:r>
            <a:r>
              <a:rPr lang="zh-CN" altLang="en-US" sz="2400" dirty="0" smtClean="0"/>
              <a:t>、</a:t>
            </a:r>
            <a:r>
              <a:rPr lang="zh-CN" altLang="en-US" sz="2400" dirty="0"/>
              <a:t>四川统筹城乡社会保障改革的实践</a:t>
            </a:r>
            <a:r>
              <a:rPr lang="zh-CN" altLang="en-US" sz="2400" dirty="0" smtClean="0"/>
              <a:t>探索</a:t>
            </a:r>
            <a:r>
              <a:rPr lang="en-US" altLang="zh-CN" sz="2400" dirty="0" smtClean="0"/>
              <a:t/>
            </a:r>
            <a:br>
              <a:rPr lang="en-US" altLang="zh-CN" sz="2400" dirty="0" smtClean="0"/>
            </a:br>
            <a:r>
              <a:rPr lang="en-US" altLang="zh-CN" sz="1600" dirty="0" smtClean="0">
                <a:solidFill>
                  <a:schemeClr val="tx1"/>
                </a:solidFill>
                <a:latin typeface="Times New Roman" pitchFamily="18" charset="0"/>
                <a:cs typeface="Times New Roman" pitchFamily="18" charset="0"/>
              </a:rPr>
              <a:t>Practical Exploration on Overall Urban and Rural Social Security in Sichuan Province </a:t>
            </a:r>
            <a:endParaRPr lang="zh-CN" altLang="en-US" sz="2000" dirty="0"/>
          </a:p>
        </p:txBody>
      </p:sp>
      <p:sp>
        <p:nvSpPr>
          <p:cNvPr id="5" name="文本占位符 43010"/>
          <p:cNvSpPr txBox="1">
            <a:spLocks/>
          </p:cNvSpPr>
          <p:nvPr/>
        </p:nvSpPr>
        <p:spPr>
          <a:xfrm>
            <a:off x="0" y="1203598"/>
            <a:ext cx="8229600" cy="3672408"/>
          </a:xfrm>
          <a:prstGeom prst="rect">
            <a:avLst/>
          </a:prstGeom>
          <a:ln/>
        </p:spPr>
        <p:txBody>
          <a:bodyPr vert="horz" lIns="91440" tIns="45720" rIns="91440" bIns="45720" rtlCol="0" anchor="t">
            <a:noAutofit/>
          </a:bodyPr>
          <a:lstStyle/>
          <a:p>
            <a:pPr>
              <a:lnSpc>
                <a:spcPts val="2500"/>
              </a:lnSpc>
            </a:pPr>
            <a:r>
              <a:rPr lang="zh-CN" altLang="en-US" sz="1400" b="1" dirty="0" smtClean="0">
                <a:latin typeface="+mj-ea"/>
                <a:ea typeface="+mj-ea"/>
                <a:cs typeface="Times New Roman" pitchFamily="18" charset="0"/>
              </a:rPr>
              <a:t>（</a:t>
            </a:r>
            <a:r>
              <a:rPr lang="zh-CN" altLang="en-US" sz="1400" b="1" dirty="0">
                <a:latin typeface="+mj-ea"/>
                <a:ea typeface="+mj-ea"/>
                <a:cs typeface="Times New Roman" pitchFamily="18" charset="0"/>
              </a:rPr>
              <a:t>一</a:t>
            </a:r>
            <a:r>
              <a:rPr lang="zh-CN" altLang="en-US" sz="1400" b="1" dirty="0" smtClean="0">
                <a:latin typeface="+mj-ea"/>
                <a:ea typeface="+mj-ea"/>
                <a:cs typeface="Times New Roman" pitchFamily="18" charset="0"/>
              </a:rPr>
              <a:t>）</a:t>
            </a:r>
            <a:r>
              <a:rPr lang="zh-CN" altLang="en-US" sz="1400" b="1" dirty="0" smtClean="0">
                <a:latin typeface="+mj-ea"/>
                <a:ea typeface="+mj-ea"/>
              </a:rPr>
              <a:t>建立健全统筹城乡</a:t>
            </a:r>
            <a:r>
              <a:rPr lang="zh-CN" altLang="en-US" sz="1400" b="1" dirty="0">
                <a:latin typeface="+mj-ea"/>
                <a:ea typeface="+mj-ea"/>
              </a:rPr>
              <a:t>社会保险体系，</a:t>
            </a:r>
            <a:r>
              <a:rPr lang="zh-CN" altLang="en-US" sz="1400" b="1" dirty="0" smtClean="0">
                <a:latin typeface="+mj-ea"/>
                <a:ea typeface="+mj-ea"/>
              </a:rPr>
              <a:t>逐步实现全民社保</a:t>
            </a:r>
            <a:endParaRPr lang="en-US" altLang="zh-CN" sz="1400" b="1" dirty="0" smtClean="0">
              <a:latin typeface="+mj-ea"/>
              <a:ea typeface="+mj-ea"/>
              <a:cs typeface="Times New Roman" pitchFamily="18" charset="0"/>
            </a:endParaRPr>
          </a:p>
          <a:p>
            <a:pPr>
              <a:lnSpc>
                <a:spcPts val="2200"/>
              </a:lnSpc>
            </a:pPr>
            <a:r>
              <a:rPr lang="en-US" altLang="zh-CN" sz="1400" dirty="0" smtClean="0">
                <a:latin typeface="Times New Roman" pitchFamily="18" charset="0"/>
                <a:ea typeface="+mj-ea"/>
                <a:cs typeface="Times New Roman" pitchFamily="18" charset="0"/>
              </a:rPr>
              <a:t>Building overall urban </a:t>
            </a:r>
            <a:r>
              <a:rPr lang="en-US" altLang="zh-CN" sz="1400" dirty="0">
                <a:latin typeface="Times New Roman" pitchFamily="18" charset="0"/>
                <a:ea typeface="+mj-ea"/>
                <a:cs typeface="Times New Roman" pitchFamily="18" charset="0"/>
              </a:rPr>
              <a:t>and rural social insurance and realizing universal social security</a:t>
            </a:r>
            <a:endParaRPr lang="zh-CN" altLang="en-US" sz="1400" dirty="0">
              <a:latin typeface="Times New Roman" pitchFamily="18" charset="0"/>
              <a:ea typeface="+mj-ea"/>
              <a:cs typeface="Times New Roman" pitchFamily="18" charset="0"/>
            </a:endParaRPr>
          </a:p>
          <a:p>
            <a:pPr>
              <a:lnSpc>
                <a:spcPts val="2500"/>
              </a:lnSpc>
              <a:buFont typeface="Wingdings" pitchFamily="2" charset="2"/>
              <a:buChar char="n"/>
            </a:pPr>
            <a:r>
              <a:rPr lang="zh-CN" altLang="en-US" sz="1400" b="1" dirty="0" smtClean="0">
                <a:latin typeface="+mj-ea"/>
                <a:ea typeface="+mj-ea"/>
              </a:rPr>
              <a:t>在</a:t>
            </a:r>
            <a:r>
              <a:rPr lang="zh-CN" altLang="en-US" sz="1400" b="1" dirty="0">
                <a:latin typeface="+mj-ea"/>
                <a:ea typeface="+mj-ea"/>
              </a:rPr>
              <a:t>全域实施城乡居民养老保险制度</a:t>
            </a:r>
            <a:endParaRPr lang="en-US" altLang="zh-CN" sz="1400" b="1" dirty="0">
              <a:latin typeface="+mj-ea"/>
              <a:ea typeface="+mj-ea"/>
            </a:endParaRPr>
          </a:p>
          <a:p>
            <a:pPr>
              <a:lnSpc>
                <a:spcPts val="2500"/>
              </a:lnSpc>
            </a:pPr>
            <a:r>
              <a:rPr lang="en-US" altLang="zh-CN" sz="1400" dirty="0">
                <a:latin typeface="Times New Roman" pitchFamily="18" charset="0"/>
                <a:cs typeface="Times New Roman" pitchFamily="18" charset="0"/>
              </a:rPr>
              <a:t>I</a:t>
            </a:r>
            <a:r>
              <a:rPr lang="en-US" altLang="zh-CN" sz="1400" dirty="0" smtClean="0">
                <a:latin typeface="Times New Roman" pitchFamily="18" charset="0"/>
                <a:cs typeface="Times New Roman" pitchFamily="18" charset="0"/>
              </a:rPr>
              <a:t>mplementing old-age insurance for urban and rural residents in the whole area</a:t>
            </a:r>
            <a:endParaRPr lang="en-US" altLang="zh-CN" sz="1400" b="1" dirty="0" smtClean="0"/>
          </a:p>
          <a:p>
            <a:pPr>
              <a:lnSpc>
                <a:spcPts val="2500"/>
              </a:lnSpc>
            </a:pPr>
            <a:r>
              <a:rPr lang="en-US" altLang="zh-CN" sz="1400" b="1" dirty="0">
                <a:latin typeface="+mj-ea"/>
                <a:ea typeface="+mj-ea"/>
              </a:rPr>
              <a:t> </a:t>
            </a:r>
            <a:r>
              <a:rPr lang="en-US" altLang="zh-CN" sz="1400" b="1" dirty="0" smtClean="0">
                <a:latin typeface="+mj-ea"/>
                <a:ea typeface="+mj-ea"/>
              </a:rPr>
              <a:t>       </a:t>
            </a:r>
            <a:r>
              <a:rPr lang="zh-CN" altLang="en-US" sz="1400" b="1" dirty="0">
                <a:latin typeface="+mj-ea"/>
                <a:ea typeface="+mj-ea"/>
              </a:rPr>
              <a:t>2007年1月，按照“社会统筹与个人账户相结合”原则，启动新型农村社会养老保险试点。2008年10月，调整新型农村社会养老保险政策并在全国率先全域实施，实现了新型农村社会养老保险与城镇职工养老保险接轨。</a:t>
            </a:r>
            <a:endParaRPr lang="en-US" altLang="zh-CN" sz="1400" b="1" dirty="0">
              <a:latin typeface="+mj-ea"/>
              <a:ea typeface="+mj-ea"/>
            </a:endParaRPr>
          </a:p>
          <a:p>
            <a:pPr>
              <a:lnSpc>
                <a:spcPts val="2500"/>
              </a:lnSpc>
            </a:pPr>
            <a:r>
              <a:rPr lang="en-US" altLang="zh-CN" sz="1400" dirty="0" smtClean="0">
                <a:latin typeface="Times New Roman" pitchFamily="18" charset="0"/>
                <a:cs typeface="Times New Roman" pitchFamily="18" charset="0"/>
              </a:rPr>
              <a:t>The </a:t>
            </a:r>
            <a:r>
              <a:rPr lang="en-US" altLang="zh-CN" sz="1400" dirty="0">
                <a:latin typeface="Times New Roman" pitchFamily="18" charset="0"/>
                <a:cs typeface="Times New Roman" pitchFamily="18" charset="0"/>
              </a:rPr>
              <a:t>social security department began to pilot new rural old-age </a:t>
            </a:r>
            <a:r>
              <a:rPr lang="en-US" altLang="zh-CN" sz="1400" dirty="0" smtClean="0">
                <a:latin typeface="Times New Roman" pitchFamily="18" charset="0"/>
                <a:cs typeface="Times New Roman" pitchFamily="18" charset="0"/>
              </a:rPr>
              <a:t>insurance with </a:t>
            </a:r>
            <a:r>
              <a:rPr lang="en-US" altLang="zh-CN" sz="1400" dirty="0">
                <a:latin typeface="Times New Roman" pitchFamily="18" charset="0"/>
                <a:cs typeface="Times New Roman" pitchFamily="18" charset="0"/>
              </a:rPr>
              <a:t>the principle of </a:t>
            </a:r>
            <a:r>
              <a:rPr lang="en-US" altLang="zh-CN" sz="1400" dirty="0" smtClean="0">
                <a:latin typeface="Times New Roman" pitchFamily="18" charset="0"/>
                <a:cs typeface="Times New Roman" pitchFamily="18" charset="0"/>
              </a:rPr>
              <a:t>“Combination </a:t>
            </a:r>
            <a:r>
              <a:rPr lang="en-US" altLang="zh-CN" sz="1400" dirty="0">
                <a:latin typeface="Times New Roman" pitchFamily="18" charset="0"/>
                <a:cs typeface="Times New Roman" pitchFamily="18" charset="0"/>
              </a:rPr>
              <a:t>of </a:t>
            </a:r>
            <a:r>
              <a:rPr lang="en-US" altLang="zh-CN" sz="1400" dirty="0" smtClean="0">
                <a:latin typeface="Times New Roman" pitchFamily="18" charset="0"/>
                <a:cs typeface="Times New Roman" pitchFamily="18" charset="0"/>
              </a:rPr>
              <a:t>Social Pool </a:t>
            </a:r>
            <a:r>
              <a:rPr lang="en-US" altLang="zh-CN" sz="1400" dirty="0">
                <a:latin typeface="Times New Roman" pitchFamily="18" charset="0"/>
                <a:cs typeface="Times New Roman" pitchFamily="18" charset="0"/>
              </a:rPr>
              <a:t>and </a:t>
            </a:r>
            <a:r>
              <a:rPr lang="en-US" altLang="zh-CN" sz="1400" dirty="0" smtClean="0">
                <a:latin typeface="Times New Roman" pitchFamily="18" charset="0"/>
                <a:cs typeface="Times New Roman" pitchFamily="18" charset="0"/>
              </a:rPr>
              <a:t>Individual Account” in </a:t>
            </a:r>
            <a:r>
              <a:rPr lang="en-US" altLang="zh-CN" sz="1400" dirty="0">
                <a:latin typeface="Times New Roman" pitchFamily="18" charset="0"/>
                <a:cs typeface="Times New Roman" pitchFamily="18" charset="0"/>
              </a:rPr>
              <a:t>Jan, 2007. </a:t>
            </a:r>
            <a:r>
              <a:rPr lang="en-US" altLang="zh-CN" sz="1400" dirty="0" smtClean="0">
                <a:latin typeface="Times New Roman" pitchFamily="18" charset="0"/>
                <a:cs typeface="Times New Roman" pitchFamily="18" charset="0"/>
              </a:rPr>
              <a:t>The </a:t>
            </a:r>
            <a:r>
              <a:rPr lang="en-US" altLang="zh-CN" sz="1400" dirty="0">
                <a:latin typeface="Times New Roman" pitchFamily="18" charset="0"/>
                <a:cs typeface="Times New Roman" pitchFamily="18" charset="0"/>
              </a:rPr>
              <a:t>new system </a:t>
            </a:r>
            <a:r>
              <a:rPr lang="en-US" altLang="zh-CN" sz="1400" dirty="0" smtClean="0">
                <a:latin typeface="Times New Roman" pitchFamily="18" charset="0"/>
                <a:cs typeface="Times New Roman" pitchFamily="18" charset="0"/>
              </a:rPr>
              <a:t>had </a:t>
            </a:r>
            <a:r>
              <a:rPr lang="en-US" altLang="zh-CN" sz="1400" dirty="0">
                <a:latin typeface="Times New Roman" pitchFamily="18" charset="0"/>
                <a:cs typeface="Times New Roman" pitchFamily="18" charset="0"/>
              </a:rPr>
              <a:t>been implemented in the whole country </a:t>
            </a:r>
            <a:r>
              <a:rPr lang="en-US" altLang="zh-CN" sz="1400" dirty="0" smtClean="0">
                <a:latin typeface="Times New Roman" pitchFamily="18" charset="0"/>
                <a:cs typeface="Times New Roman" pitchFamily="18" charset="0"/>
              </a:rPr>
              <a:t>and began to </a:t>
            </a:r>
            <a:r>
              <a:rPr lang="en-US" altLang="zh-CN" sz="1400" dirty="0">
                <a:latin typeface="Times New Roman" pitchFamily="18" charset="0"/>
                <a:cs typeface="Times New Roman" pitchFamily="18" charset="0"/>
              </a:rPr>
              <a:t>integrate with old-age insurance for urban </a:t>
            </a:r>
            <a:r>
              <a:rPr lang="en-US" altLang="zh-CN" sz="1400" dirty="0" smtClean="0">
                <a:latin typeface="Times New Roman" pitchFamily="18" charset="0"/>
                <a:cs typeface="Times New Roman" pitchFamily="18" charset="0"/>
              </a:rPr>
              <a:t>workers since Oct, 2008. </a:t>
            </a:r>
            <a:endParaRPr lang="zh-CN" altLang="en-US" sz="1400" dirty="0">
              <a:latin typeface="Times New Roman" pitchFamily="18" charset="0"/>
              <a:cs typeface="Times New Roman" pitchFamily="18" charset="0"/>
            </a:endParaRPr>
          </a:p>
        </p:txBody>
      </p:sp>
    </p:spTree>
    <p:extLst>
      <p:ext uri="{BB962C8B-B14F-4D97-AF65-F5344CB8AC3E}">
        <p14:creationId xmlns:p14="http://schemas.microsoft.com/office/powerpoint/2010/main" val="3036808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暗香扑面">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majorFont>
      <a:minorFont>
        <a:latin typeface="Franklin Gothic Book"/>
        <a:ea typeface=""/>
        <a:cs typeface=""/>
        <a:font script="Jpan" typeface="HG創英角ｺﾞｼｯｸUB"/>
        <a:font script="Hang" typeface="맑은 고딕"/>
        <a:font script="Hans" typeface="黑体"/>
        <a:font script="Hant" typeface="新細明體"/>
        <a:font script="Arab" typeface="Arial"/>
        <a:font script="Hebr" typeface="Arial"/>
        <a:font script="Thai" typeface="Cordian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2446</TotalTime>
  <Words>5996</Words>
  <Application>Microsoft Office PowerPoint</Application>
  <PresentationFormat>Affichage à l'écran (16:9)</PresentationFormat>
  <Paragraphs>261</Paragraphs>
  <Slides>36</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36</vt:i4>
      </vt:variant>
    </vt:vector>
  </HeadingPairs>
  <TitlesOfParts>
    <vt:vector size="46" baseType="lpstr">
      <vt:lpstr>Franklin Gothic Book</vt:lpstr>
      <vt:lpstr>宋体</vt:lpstr>
      <vt:lpstr>微软雅黑</vt:lpstr>
      <vt:lpstr>黑体</vt:lpstr>
      <vt:lpstr>Arial</vt:lpstr>
      <vt:lpstr>Calibri</vt:lpstr>
      <vt:lpstr>Franklin Gothic Medium</vt:lpstr>
      <vt:lpstr>Times New Roman</vt:lpstr>
      <vt:lpstr>Wingdings</vt:lpstr>
      <vt:lpstr>Office 主题</vt:lpstr>
      <vt:lpstr>四川省统筹城乡社会保障的实践探索及启示  Practical Exploration and Guide on Overall Urban and Rural Social Security in Sichuan Province  </vt:lpstr>
      <vt:lpstr>一、我国城乡社会保障制度可持续发展的四大挑战 Four challenges in the sustainable development of urban and rural social security system</vt:lpstr>
      <vt:lpstr>一、我国城乡社会保障制度可持续发展的四大挑战 Four challenges in the sustainable development of urban and rural social security system</vt:lpstr>
      <vt:lpstr>一、我国城乡社会保障制度可持续发展的四大挑战 Four challenges in the sustainable development of urban and rural social security system</vt:lpstr>
      <vt:lpstr>一、我国城乡社会保障制度可持续发展的四大挑战 Four challenges in the sustainable development of urban and rural social security system</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二、四川统筹城乡社会保障改革的实践探索 Practical Exploration on Overall Urban and Rural Social Security in Sichuan Province </vt:lpstr>
      <vt:lpstr>三、统筹城乡社会保障发展与制度整合的思考 Thinking on Overall Urban and Rural Social Security</vt:lpstr>
      <vt:lpstr>三、统筹城乡社会保障发展与制度整合的思考 Thinking on Overall Urban and Rural Social Security</vt:lpstr>
      <vt:lpstr>三、统筹城乡社会保障发展与制度整合的思考 Thinking on Overall Urban and Rural Social Security</vt:lpstr>
      <vt:lpstr>三、统筹城乡社会保障发展与制度整合的思考 Thinking on Overall Urban and Rural Social Security</vt:lpstr>
      <vt:lpstr>三、统筹城乡社会保障发展与制度整合的思考 Thinking on Overall Urban and Rural Social Security</vt:lpstr>
      <vt:lpstr>三、统筹城乡社会保障发展与制度整合的思考 Thinking on Overall Urban and Rural Social Security</vt:lpstr>
      <vt:lpstr>三、统筹城乡社会保障发展与制度整合的思考 Thinking on Overall Urban and Rural Social Security</vt:lpstr>
      <vt:lpstr>三、统筹城乡社会保障发展与制度整合的思考 Thinking on Overall Urban and Rural Social Security</vt:lpstr>
      <vt:lpstr>三、统筹城乡社会保障发展与制度整合的思考 Thinking on Overall Urban and Rural Social Security</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四川省统筹城乡社会保障的实践探索及启示  Practical Exploration and Guide on Overall Urban and Rural Social Security in Sichuan Province</dc:title>
  <dc:creator>SONY</dc:creator>
  <cp:lastModifiedBy>Jean-Victor Gruat</cp:lastModifiedBy>
  <cp:revision>5</cp:revision>
  <dcterms:created xsi:type="dcterms:W3CDTF">2016-08-31T14:01:54Z</dcterms:created>
  <dcterms:modified xsi:type="dcterms:W3CDTF">2016-09-05T06:18:04Z</dcterms:modified>
</cp:coreProperties>
</file>