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0" r:id="rId1"/>
  </p:sldMasterIdLst>
  <p:notesMasterIdLst>
    <p:notesMasterId r:id="rId17"/>
  </p:notesMasterIdLst>
  <p:handoutMasterIdLst>
    <p:handoutMasterId r:id="rId18"/>
  </p:handoutMasterIdLst>
  <p:sldIdLst>
    <p:sldId id="1229" r:id="rId2"/>
    <p:sldId id="1322" r:id="rId3"/>
    <p:sldId id="1324" r:id="rId4"/>
    <p:sldId id="1321" r:id="rId5"/>
    <p:sldId id="1327" r:id="rId6"/>
    <p:sldId id="1323" r:id="rId7"/>
    <p:sldId id="1334" r:id="rId8"/>
    <p:sldId id="1325" r:id="rId9"/>
    <p:sldId id="1328" r:id="rId10"/>
    <p:sldId id="1329" r:id="rId11"/>
    <p:sldId id="1330" r:id="rId12"/>
    <p:sldId id="1331" r:id="rId13"/>
    <p:sldId id="1332" r:id="rId14"/>
    <p:sldId id="1333" r:id="rId15"/>
    <p:sldId id="1335" r:id="rId16"/>
  </p:sldIdLst>
  <p:sldSz cx="9906000" cy="6858000" type="A4"/>
  <p:notesSz cx="6794500" cy="9931400"/>
  <p:custShowLst>
    <p:custShow name="Custom Show 1" id="0">
      <p:sldLst/>
    </p:custShow>
  </p:custShowLst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na Zanetti" initials="CZ" lastIdx="1" clrIdx="0"/>
  <p:cmAuthor id="1" name="af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DA65"/>
    <a:srgbClr val="FFFFFF"/>
    <a:srgbClr val="FFCC00"/>
    <a:srgbClr val="E39913"/>
    <a:srgbClr val="F2F2F2"/>
    <a:srgbClr val="FFFF99"/>
    <a:srgbClr val="FFFFCC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11" autoAdjust="0"/>
    <p:restoredTop sz="95252" autoAdjust="0"/>
  </p:normalViewPr>
  <p:slideViewPr>
    <p:cSldViewPr>
      <p:cViewPr>
        <p:scale>
          <a:sx n="100" d="100"/>
          <a:sy n="100" d="100"/>
        </p:scale>
        <p:origin x="-1216" y="64"/>
      </p:cViewPr>
      <p:guideLst>
        <p:guide orient="horz" pos="572"/>
        <p:guide orient="horz" pos="3838"/>
        <p:guide orient="horz"/>
        <p:guide orient="horz" pos="890"/>
        <p:guide pos="6023"/>
        <p:guide pos="308"/>
        <p:guide pos="5796"/>
        <p:guide pos="2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06" y="-10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gs" Target="tags/tag1.xml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CCHI:Desktop:dati%20per%20cina:child%20poverty_selecte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CCHI:Desktop:dati%20per%20cina:GDP%20growth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CCHI:Desktop:dati%20per%20cina:empl%20rat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CCHI:Desktop:dati%20per%20cina:youth%20unemploym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Foglio1!$A$6</c:f>
              <c:strCache>
                <c:ptCount val="1"/>
                <c:pt idx="0">
                  <c:v>European Union</c:v>
                </c:pt>
              </c:strCache>
            </c:strRef>
          </c:tx>
          <c:marker>
            <c:symbol val="none"/>
          </c:marker>
          <c:cat>
            <c:strRef>
              <c:f>Foglio1!$B$5:$J$5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strCache>
            </c:strRef>
          </c:cat>
          <c:val>
            <c:numRef>
              <c:f>Foglio1!$B$6:$J$6</c:f>
              <c:numCache>
                <c:formatCode>#,##0.0</c:formatCode>
                <c:ptCount val="9"/>
                <c:pt idx="0">
                  <c:v>29.5</c:v>
                </c:pt>
                <c:pt idx="1">
                  <c:v>28.4</c:v>
                </c:pt>
                <c:pt idx="2">
                  <c:v>28.3</c:v>
                </c:pt>
                <c:pt idx="3">
                  <c:v>27.8</c:v>
                </c:pt>
                <c:pt idx="4">
                  <c:v>29.3</c:v>
                </c:pt>
                <c:pt idx="5">
                  <c:v>29.7</c:v>
                </c:pt>
                <c:pt idx="6">
                  <c:v>31.3</c:v>
                </c:pt>
                <c:pt idx="7">
                  <c:v>31.6</c:v>
                </c:pt>
                <c:pt idx="8">
                  <c:v>31.6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Foglio1!$A$7</c:f>
              <c:strCache>
                <c:ptCount val="1"/>
                <c:pt idx="0">
                  <c:v>Euro area</c:v>
                </c:pt>
              </c:strCache>
            </c:strRef>
          </c:tx>
          <c:marker>
            <c:symbol val="none"/>
          </c:marker>
          <c:cat>
            <c:strRef>
              <c:f>Foglio1!$B$5:$J$5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strCache>
            </c:strRef>
          </c:cat>
          <c:val>
            <c:numRef>
              <c:f>Foglio1!$B$7:$J$7</c:f>
              <c:numCache>
                <c:formatCode>#,##0.0</c:formatCode>
                <c:ptCount val="9"/>
                <c:pt idx="0">
                  <c:v>25.6</c:v>
                </c:pt>
                <c:pt idx="1">
                  <c:v>25.6</c:v>
                </c:pt>
                <c:pt idx="2">
                  <c:v>26.4</c:v>
                </c:pt>
                <c:pt idx="3">
                  <c:v>26.4</c:v>
                </c:pt>
                <c:pt idx="4">
                  <c:v>27.9</c:v>
                </c:pt>
                <c:pt idx="5">
                  <c:v>28.4</c:v>
                </c:pt>
                <c:pt idx="6">
                  <c:v>29.5</c:v>
                </c:pt>
                <c:pt idx="7">
                  <c:v>29.9</c:v>
                </c:pt>
                <c:pt idx="8">
                  <c:v>30.0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Foglio1!$A$8</c:f>
              <c:strCache>
                <c:ptCount val="1"/>
                <c:pt idx="0">
                  <c:v>Denmark</c:v>
                </c:pt>
              </c:strCache>
            </c:strRef>
          </c:tx>
          <c:marker>
            <c:symbol val="none"/>
          </c:marker>
          <c:cat>
            <c:strRef>
              <c:f>Foglio1!$B$5:$J$5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strCache>
            </c:strRef>
          </c:cat>
          <c:val>
            <c:numRef>
              <c:f>Foglio1!$B$8:$J$8</c:f>
              <c:numCache>
                <c:formatCode>#,##0.0</c:formatCode>
                <c:ptCount val="9"/>
                <c:pt idx="0">
                  <c:v>31.7</c:v>
                </c:pt>
                <c:pt idx="1">
                  <c:v>32.9</c:v>
                </c:pt>
                <c:pt idx="2">
                  <c:v>30.3</c:v>
                </c:pt>
                <c:pt idx="3">
                  <c:v>31.9</c:v>
                </c:pt>
                <c:pt idx="4">
                  <c:v>35.3</c:v>
                </c:pt>
                <c:pt idx="5">
                  <c:v>32.8</c:v>
                </c:pt>
                <c:pt idx="6">
                  <c:v>35.7</c:v>
                </c:pt>
                <c:pt idx="7">
                  <c:v>38.5</c:v>
                </c:pt>
                <c:pt idx="8">
                  <c:v>38.2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Foglio1!$A$9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cat>
            <c:strRef>
              <c:f>Foglio1!$B$5:$J$5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strCache>
            </c:strRef>
          </c:cat>
          <c:val>
            <c:numRef>
              <c:f>Foglio1!$B$9:$J$9</c:f>
              <c:numCache>
                <c:formatCode>#,##0.0</c:formatCode>
                <c:ptCount val="9"/>
                <c:pt idx="0">
                  <c:v>23.4</c:v>
                </c:pt>
                <c:pt idx="1">
                  <c:v>24.9</c:v>
                </c:pt>
                <c:pt idx="2">
                  <c:v>24.7</c:v>
                </c:pt>
                <c:pt idx="3">
                  <c:v>24.9</c:v>
                </c:pt>
                <c:pt idx="4">
                  <c:v>23.9</c:v>
                </c:pt>
                <c:pt idx="5">
                  <c:v>23.4</c:v>
                </c:pt>
                <c:pt idx="6">
                  <c:v>24.3</c:v>
                </c:pt>
                <c:pt idx="7">
                  <c:v>24.6</c:v>
                </c:pt>
                <c:pt idx="8">
                  <c:v>23.9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Foglio1!$A$10</c:f>
              <c:strCache>
                <c:ptCount val="1"/>
                <c:pt idx="0">
                  <c:v>Spain</c:v>
                </c:pt>
              </c:strCache>
            </c:strRef>
          </c:tx>
          <c:marker>
            <c:symbol val="none"/>
          </c:marker>
          <c:cat>
            <c:strRef>
              <c:f>Foglio1!$B$5:$J$5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strCache>
            </c:strRef>
          </c:cat>
          <c:val>
            <c:numRef>
              <c:f>Foglio1!$B$10:$J$10</c:f>
              <c:numCache>
                <c:formatCode>#,##0.0</c:formatCode>
                <c:ptCount val="9"/>
                <c:pt idx="0">
                  <c:v>23.4</c:v>
                </c:pt>
                <c:pt idx="1">
                  <c:v>23.7</c:v>
                </c:pt>
                <c:pt idx="2">
                  <c:v>26.0</c:v>
                </c:pt>
                <c:pt idx="3">
                  <c:v>26.7</c:v>
                </c:pt>
                <c:pt idx="4">
                  <c:v>30.9</c:v>
                </c:pt>
                <c:pt idx="5">
                  <c:v>32.2</c:v>
                </c:pt>
                <c:pt idx="6">
                  <c:v>36.6</c:v>
                </c:pt>
                <c:pt idx="7">
                  <c:v>36.9</c:v>
                </c:pt>
                <c:pt idx="8">
                  <c:v>38.7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Foglio1!$A$11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strRef>
              <c:f>Foglio1!$B$5:$J$5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strCache>
            </c:strRef>
          </c:cat>
          <c:val>
            <c:numRef>
              <c:f>Foglio1!$B$11:$J$11</c:f>
              <c:numCache>
                <c:formatCode>#,##0.0</c:formatCode>
                <c:ptCount val="9"/>
                <c:pt idx="0">
                  <c:v>25.0</c:v>
                </c:pt>
                <c:pt idx="1">
                  <c:v>25.9</c:v>
                </c:pt>
                <c:pt idx="2">
                  <c:v>26.6</c:v>
                </c:pt>
                <c:pt idx="3">
                  <c:v>26.6</c:v>
                </c:pt>
                <c:pt idx="4">
                  <c:v>28.5</c:v>
                </c:pt>
                <c:pt idx="5">
                  <c:v>28.4</c:v>
                </c:pt>
                <c:pt idx="6">
                  <c:v>27.5</c:v>
                </c:pt>
                <c:pt idx="7">
                  <c:v>27.5</c:v>
                </c:pt>
                <c:pt idx="8">
                  <c:v>26.2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Foglio1!$A$12</c:f>
              <c:strCache>
                <c:ptCount val="1"/>
                <c:pt idx="0">
                  <c:v>Italy</c:v>
                </c:pt>
              </c:strCache>
            </c:strRef>
          </c:tx>
          <c:marker>
            <c:symbol val="none"/>
          </c:marker>
          <c:cat>
            <c:strRef>
              <c:f>Foglio1!$B$5:$J$5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strCache>
            </c:strRef>
          </c:cat>
          <c:val>
            <c:numRef>
              <c:f>Foglio1!$B$12:$J$12</c:f>
              <c:numCache>
                <c:formatCode>#,##0.0</c:formatCode>
                <c:ptCount val="9"/>
                <c:pt idx="0">
                  <c:v>31.6</c:v>
                </c:pt>
                <c:pt idx="1">
                  <c:v>31.1</c:v>
                </c:pt>
                <c:pt idx="2">
                  <c:v>31.6</c:v>
                </c:pt>
                <c:pt idx="3">
                  <c:v>30.3</c:v>
                </c:pt>
                <c:pt idx="4">
                  <c:v>32.1</c:v>
                </c:pt>
                <c:pt idx="5">
                  <c:v>34.0</c:v>
                </c:pt>
                <c:pt idx="6">
                  <c:v>36.5</c:v>
                </c:pt>
                <c:pt idx="7">
                  <c:v>36.1</c:v>
                </c:pt>
                <c:pt idx="8">
                  <c:v>36.5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Foglio1!$A$13</c:f>
              <c:strCache>
                <c:ptCount val="1"/>
                <c:pt idx="0">
                  <c:v>Netherlands</c:v>
                </c:pt>
              </c:strCache>
            </c:strRef>
          </c:tx>
          <c:marker>
            <c:symbol val="none"/>
          </c:marker>
          <c:cat>
            <c:strRef>
              <c:f>Foglio1!$B$5:$J$5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strCache>
            </c:strRef>
          </c:cat>
          <c:val>
            <c:numRef>
              <c:f>Foglio1!$B$13:$J$13</c:f>
              <c:numCache>
                <c:formatCode>#,##0.0</c:formatCode>
                <c:ptCount val="9"/>
                <c:pt idx="0">
                  <c:v>23.1</c:v>
                </c:pt>
                <c:pt idx="1">
                  <c:v>21.7</c:v>
                </c:pt>
                <c:pt idx="2">
                  <c:v>22.6</c:v>
                </c:pt>
                <c:pt idx="3">
                  <c:v>25.0</c:v>
                </c:pt>
                <c:pt idx="4">
                  <c:v>26.7</c:v>
                </c:pt>
                <c:pt idx="5">
                  <c:v>25.1</c:v>
                </c:pt>
                <c:pt idx="6">
                  <c:v>22.3</c:v>
                </c:pt>
                <c:pt idx="7">
                  <c:v>25.7</c:v>
                </c:pt>
                <c:pt idx="8">
                  <c:v>26.2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Foglio1!$A$14</c:f>
              <c:strCache>
                <c:ptCount val="1"/>
                <c:pt idx="0">
                  <c:v>Finland</c:v>
                </c:pt>
              </c:strCache>
            </c:strRef>
          </c:tx>
          <c:marker>
            <c:symbol val="none"/>
          </c:marker>
          <c:cat>
            <c:strRef>
              <c:f>Foglio1!$B$5:$J$5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strCache>
            </c:strRef>
          </c:cat>
          <c:val>
            <c:numRef>
              <c:f>Foglio1!$B$14:$J$14</c:f>
              <c:numCache>
                <c:formatCode>#,##0.0</c:formatCode>
                <c:ptCount val="9"/>
                <c:pt idx="0">
                  <c:v>26.4</c:v>
                </c:pt>
                <c:pt idx="1">
                  <c:v>24.7</c:v>
                </c:pt>
                <c:pt idx="2">
                  <c:v>26.4</c:v>
                </c:pt>
                <c:pt idx="3">
                  <c:v>25.5</c:v>
                </c:pt>
                <c:pt idx="4">
                  <c:v>27.1</c:v>
                </c:pt>
                <c:pt idx="5">
                  <c:v>26.5</c:v>
                </c:pt>
                <c:pt idx="6">
                  <c:v>25.3</c:v>
                </c:pt>
                <c:pt idx="7">
                  <c:v>24.7</c:v>
                </c:pt>
                <c:pt idx="8">
                  <c:v>27.2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Foglio1!$A$15</c:f>
              <c:strCache>
                <c:ptCount val="1"/>
                <c:pt idx="0">
                  <c:v>United Kingdom</c:v>
                </c:pt>
              </c:strCache>
            </c:strRef>
          </c:tx>
          <c:marker>
            <c:symbol val="none"/>
          </c:marker>
          <c:cat>
            <c:strRef>
              <c:f>Foglio1!$B$5:$J$5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strCache>
            </c:strRef>
          </c:cat>
          <c:val>
            <c:numRef>
              <c:f>Foglio1!$B$15:$J$15</c:f>
              <c:numCache>
                <c:formatCode>#,##0.0</c:formatCode>
                <c:ptCount val="9"/>
                <c:pt idx="0">
                  <c:v>26.8</c:v>
                </c:pt>
                <c:pt idx="1">
                  <c:v>23.6</c:v>
                </c:pt>
                <c:pt idx="2">
                  <c:v>26.0</c:v>
                </c:pt>
                <c:pt idx="3">
                  <c:v>24.9</c:v>
                </c:pt>
                <c:pt idx="4">
                  <c:v>28.3</c:v>
                </c:pt>
                <c:pt idx="5">
                  <c:v>28.2</c:v>
                </c:pt>
                <c:pt idx="6">
                  <c:v>32.6</c:v>
                </c:pt>
                <c:pt idx="7">
                  <c:v>32.5</c:v>
                </c:pt>
                <c:pt idx="8">
                  <c:v>33.1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Foglio1!$A$16</c:f>
              <c:strCache>
                <c:ptCount val="1"/>
                <c:pt idx="0">
                  <c:v>Ireland</c:v>
                </c:pt>
              </c:strCache>
            </c:strRef>
          </c:tx>
          <c:marker>
            <c:symbol val="none"/>
          </c:marker>
          <c:cat>
            <c:strRef>
              <c:f>Foglio1!$B$5:$J$5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strCache>
            </c:strRef>
          </c:cat>
          <c:val>
            <c:numRef>
              <c:f>Foglio1!$B$16:$J$16</c:f>
              <c:numCache>
                <c:formatCode>#,##0.0</c:formatCode>
                <c:ptCount val="9"/>
                <c:pt idx="0">
                  <c:v>24.2</c:v>
                </c:pt>
                <c:pt idx="1">
                  <c:v>24.7</c:v>
                </c:pt>
                <c:pt idx="2">
                  <c:v>23.5</c:v>
                </c:pt>
                <c:pt idx="3">
                  <c:v>27.5</c:v>
                </c:pt>
                <c:pt idx="4">
                  <c:v>32.2</c:v>
                </c:pt>
                <c:pt idx="5">
                  <c:v>40.4</c:v>
                </c:pt>
                <c:pt idx="6">
                  <c:v>43.3</c:v>
                </c:pt>
                <c:pt idx="7">
                  <c:v>38.8</c:v>
                </c:pt>
                <c:pt idx="8">
                  <c:v>42.0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Foglio1!$A$17</c:f>
              <c:strCache>
                <c:ptCount val="1"/>
                <c:pt idx="0">
                  <c:v>Portugal</c:v>
                </c:pt>
              </c:strCache>
            </c:strRef>
          </c:tx>
          <c:marker>
            <c:symbol val="none"/>
          </c:marker>
          <c:cat>
            <c:strRef>
              <c:f>Foglio1!$B$5:$J$5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strCache>
            </c:strRef>
          </c:cat>
          <c:val>
            <c:numRef>
              <c:f>Foglio1!$B$17:$J$17</c:f>
              <c:numCache>
                <c:formatCode>#,##0.0</c:formatCode>
                <c:ptCount val="9"/>
                <c:pt idx="0">
                  <c:v>24.1</c:v>
                </c:pt>
                <c:pt idx="1">
                  <c:v>25.8</c:v>
                </c:pt>
                <c:pt idx="2">
                  <c:v>28.6</c:v>
                </c:pt>
                <c:pt idx="3">
                  <c:v>28.2</c:v>
                </c:pt>
                <c:pt idx="4">
                  <c:v>29.2</c:v>
                </c:pt>
                <c:pt idx="5">
                  <c:v>28.5</c:v>
                </c:pt>
                <c:pt idx="6">
                  <c:v>31.8</c:v>
                </c:pt>
                <c:pt idx="7">
                  <c:v>34.2</c:v>
                </c:pt>
                <c:pt idx="8">
                  <c:v>34.8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4041032"/>
        <c:axId val="-2143654600"/>
      </c:lineChart>
      <c:catAx>
        <c:axId val="-214404103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3654600"/>
        <c:crosses val="autoZero"/>
        <c:auto val="1"/>
        <c:lblAlgn val="ctr"/>
        <c:lblOffset val="100"/>
        <c:noMultiLvlLbl val="0"/>
      </c:catAx>
      <c:valAx>
        <c:axId val="-2143654600"/>
        <c:scaling>
          <c:orientation val="minMax"/>
          <c:min val="20.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-2144041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Sheet0!$A$4</c:f>
              <c:strCache>
                <c:ptCount val="1"/>
                <c:pt idx="0">
                  <c:v>EU</c:v>
                </c:pt>
              </c:strCache>
            </c:strRef>
          </c:tx>
          <c:marker>
            <c:symbol val="none"/>
          </c:marker>
          <c:cat>
            <c:strRef>
              <c:f>Sheet0!$B$3:$G$3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Sheet0!$B$4:$G$4</c:f>
              <c:numCache>
                <c:formatCode>General</c:formatCode>
                <c:ptCount val="6"/>
                <c:pt idx="0">
                  <c:v>2.1</c:v>
                </c:pt>
                <c:pt idx="1">
                  <c:v>1.7</c:v>
                </c:pt>
                <c:pt idx="2">
                  <c:v>-0.5</c:v>
                </c:pt>
                <c:pt idx="3">
                  <c:v>0.2</c:v>
                </c:pt>
                <c:pt idx="4">
                  <c:v>1.5</c:v>
                </c:pt>
                <c:pt idx="5">
                  <c:v>2.2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Sheet0!$A$5</c:f>
              <c:strCache>
                <c:ptCount val="1"/>
                <c:pt idx="0">
                  <c:v>Euro area</c:v>
                </c:pt>
              </c:strCache>
            </c:strRef>
          </c:tx>
          <c:marker>
            <c:symbol val="none"/>
          </c:marker>
          <c:cat>
            <c:strRef>
              <c:f>Sheet0!$B$3:$G$3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Sheet0!$B$5:$G$5</c:f>
              <c:numCache>
                <c:formatCode>General</c:formatCode>
                <c:ptCount val="6"/>
                <c:pt idx="0">
                  <c:v>2.1</c:v>
                </c:pt>
                <c:pt idx="1">
                  <c:v>1.5</c:v>
                </c:pt>
                <c:pt idx="2">
                  <c:v>-0.9</c:v>
                </c:pt>
                <c:pt idx="3">
                  <c:v>-0.3</c:v>
                </c:pt>
                <c:pt idx="4">
                  <c:v>1.1</c:v>
                </c:pt>
                <c:pt idx="5">
                  <c:v>2.0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Sheet0!$A$6</c:f>
              <c:strCache>
                <c:ptCount val="1"/>
                <c:pt idx="0">
                  <c:v>Denmark</c:v>
                </c:pt>
              </c:strCache>
            </c:strRef>
          </c:tx>
          <c:marker>
            <c:symbol val="none"/>
          </c:marker>
          <c:cat>
            <c:strRef>
              <c:f>Sheet0!$B$3:$G$3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Sheet0!$B$6:$G$6</c:f>
              <c:numCache>
                <c:formatCode>General</c:formatCode>
                <c:ptCount val="6"/>
                <c:pt idx="0">
                  <c:v>1.6</c:v>
                </c:pt>
                <c:pt idx="1">
                  <c:v>1.2</c:v>
                </c:pt>
                <c:pt idx="2">
                  <c:v>-0.1</c:v>
                </c:pt>
                <c:pt idx="3">
                  <c:v>-0.2</c:v>
                </c:pt>
                <c:pt idx="4">
                  <c:v>1.3</c:v>
                </c:pt>
                <c:pt idx="5">
                  <c:v>1.0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Sheet0!$A$7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cat>
            <c:strRef>
              <c:f>Sheet0!$B$3:$G$3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Sheet0!$B$7:$G$7</c:f>
              <c:numCache>
                <c:formatCode>General</c:formatCode>
                <c:ptCount val="6"/>
                <c:pt idx="0">
                  <c:v>4.1</c:v>
                </c:pt>
                <c:pt idx="1">
                  <c:v>3.7</c:v>
                </c:pt>
                <c:pt idx="2">
                  <c:v>0.5</c:v>
                </c:pt>
                <c:pt idx="3">
                  <c:v>0.5</c:v>
                </c:pt>
                <c:pt idx="4">
                  <c:v>1.6</c:v>
                </c:pt>
                <c:pt idx="5">
                  <c:v>1.7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Sheet0!$A$8</c:f>
              <c:strCache>
                <c:ptCount val="1"/>
                <c:pt idx="0">
                  <c:v>Spain</c:v>
                </c:pt>
              </c:strCache>
            </c:strRef>
          </c:tx>
          <c:marker>
            <c:symbol val="none"/>
          </c:marker>
          <c:cat>
            <c:strRef>
              <c:f>Sheet0!$B$3:$G$3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Sheet0!$B$8:$G$8</c:f>
              <c:numCache>
                <c:formatCode>General</c:formatCode>
                <c:ptCount val="6"/>
                <c:pt idx="0">
                  <c:v>0.0</c:v>
                </c:pt>
                <c:pt idx="1">
                  <c:v>-1.0</c:v>
                </c:pt>
                <c:pt idx="2">
                  <c:v>-2.9</c:v>
                </c:pt>
                <c:pt idx="3">
                  <c:v>-1.7</c:v>
                </c:pt>
                <c:pt idx="4">
                  <c:v>1.4</c:v>
                </c:pt>
                <c:pt idx="5">
                  <c:v>3.2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Sheet0!$A$9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strRef>
              <c:f>Sheet0!$B$3:$G$3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Sheet0!$B$9:$G$9</c:f>
              <c:numCache>
                <c:formatCode>General</c:formatCode>
                <c:ptCount val="6"/>
                <c:pt idx="0">
                  <c:v>2.0</c:v>
                </c:pt>
                <c:pt idx="1">
                  <c:v>2.1</c:v>
                </c:pt>
                <c:pt idx="2">
                  <c:v>0.2</c:v>
                </c:pt>
                <c:pt idx="3">
                  <c:v>0.6</c:v>
                </c:pt>
                <c:pt idx="4">
                  <c:v>0.6</c:v>
                </c:pt>
                <c:pt idx="5">
                  <c:v>1.3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Sheet0!$A$10</c:f>
              <c:strCache>
                <c:ptCount val="1"/>
                <c:pt idx="0">
                  <c:v>Italy</c:v>
                </c:pt>
              </c:strCache>
            </c:strRef>
          </c:tx>
          <c:marker>
            <c:symbol val="none"/>
          </c:marker>
          <c:cat>
            <c:strRef>
              <c:f>Sheet0!$B$3:$G$3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Sheet0!$B$10:$G$10</c:f>
              <c:numCache>
                <c:formatCode>General</c:formatCode>
                <c:ptCount val="6"/>
                <c:pt idx="0">
                  <c:v>1.7</c:v>
                </c:pt>
                <c:pt idx="1">
                  <c:v>0.6</c:v>
                </c:pt>
                <c:pt idx="2">
                  <c:v>-2.8</c:v>
                </c:pt>
                <c:pt idx="3">
                  <c:v>-1.7</c:v>
                </c:pt>
                <c:pt idx="4">
                  <c:v>-0.3</c:v>
                </c:pt>
                <c:pt idx="5">
                  <c:v>0.8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Sheet0!$A$11</c:f>
              <c:strCache>
                <c:ptCount val="1"/>
                <c:pt idx="0">
                  <c:v>Netherlands</c:v>
                </c:pt>
              </c:strCache>
            </c:strRef>
          </c:tx>
          <c:marker>
            <c:symbol val="none"/>
          </c:marker>
          <c:cat>
            <c:strRef>
              <c:f>Sheet0!$B$3:$G$3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Sheet0!$B$11:$G$11</c:f>
              <c:numCache>
                <c:formatCode>General</c:formatCode>
                <c:ptCount val="6"/>
                <c:pt idx="0">
                  <c:v>1.4</c:v>
                </c:pt>
                <c:pt idx="1">
                  <c:v>1.7</c:v>
                </c:pt>
                <c:pt idx="2">
                  <c:v>-1.1</c:v>
                </c:pt>
                <c:pt idx="3">
                  <c:v>-0.2</c:v>
                </c:pt>
                <c:pt idx="4">
                  <c:v>1.4</c:v>
                </c:pt>
                <c:pt idx="5">
                  <c:v>2.0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Sheet0!$A$12</c:f>
              <c:strCache>
                <c:ptCount val="1"/>
                <c:pt idx="0">
                  <c:v>Finland</c:v>
                </c:pt>
              </c:strCache>
            </c:strRef>
          </c:tx>
          <c:marker>
            <c:symbol val="none"/>
          </c:marker>
          <c:cat>
            <c:strRef>
              <c:f>Sheet0!$B$3:$G$3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Sheet0!$B$12:$G$12</c:f>
              <c:numCache>
                <c:formatCode>General</c:formatCode>
                <c:ptCount val="6"/>
                <c:pt idx="0">
                  <c:v>3.0</c:v>
                </c:pt>
                <c:pt idx="1">
                  <c:v>2.6</c:v>
                </c:pt>
                <c:pt idx="2">
                  <c:v>-1.4</c:v>
                </c:pt>
                <c:pt idx="3">
                  <c:v>-0.8</c:v>
                </c:pt>
                <c:pt idx="4">
                  <c:v>-0.7</c:v>
                </c:pt>
                <c:pt idx="5">
                  <c:v>0.2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Sheet0!$A$13</c:f>
              <c:strCache>
                <c:ptCount val="1"/>
                <c:pt idx="0">
                  <c:v>United Kingdom</c:v>
                </c:pt>
              </c:strCache>
            </c:strRef>
          </c:tx>
          <c:marker>
            <c:symbol val="none"/>
          </c:marker>
          <c:cat>
            <c:strRef>
              <c:f>Sheet0!$B$3:$G$3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Sheet0!$B$13:$G$13</c:f>
              <c:numCache>
                <c:formatCode>General</c:formatCode>
                <c:ptCount val="6"/>
                <c:pt idx="0">
                  <c:v>1.9</c:v>
                </c:pt>
                <c:pt idx="1">
                  <c:v>1.5</c:v>
                </c:pt>
                <c:pt idx="2">
                  <c:v>1.3</c:v>
                </c:pt>
                <c:pt idx="3">
                  <c:v>1.9</c:v>
                </c:pt>
                <c:pt idx="4">
                  <c:v>3.1</c:v>
                </c:pt>
                <c:pt idx="5">
                  <c:v>2.2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3588952"/>
        <c:axId val="-2143586008"/>
      </c:lineChart>
      <c:catAx>
        <c:axId val="-214358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43586008"/>
        <c:crosses val="autoZero"/>
        <c:auto val="1"/>
        <c:lblAlgn val="ctr"/>
        <c:lblOffset val="100"/>
        <c:noMultiLvlLbl val="0"/>
      </c:catAx>
      <c:valAx>
        <c:axId val="-2143586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35889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European Union</c:v>
                </c:pt>
              </c:strCache>
            </c:strRef>
          </c:tx>
          <c:marker>
            <c:symbol val="none"/>
          </c:marker>
          <c:cat>
            <c:strRef>
              <c:f>Foglio1!$B$1:$K$1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Foglio1!$B$2:$K$2</c:f>
              <c:numCache>
                <c:formatCode>#,##0.0</c:formatCode>
                <c:ptCount val="10"/>
                <c:pt idx="0">
                  <c:v>64.3</c:v>
                </c:pt>
                <c:pt idx="1">
                  <c:v>65.2</c:v>
                </c:pt>
                <c:pt idx="2">
                  <c:v>65.7</c:v>
                </c:pt>
                <c:pt idx="3">
                  <c:v>64.5</c:v>
                </c:pt>
                <c:pt idx="4">
                  <c:v>64.1</c:v>
                </c:pt>
                <c:pt idx="5">
                  <c:v>64.2</c:v>
                </c:pt>
                <c:pt idx="6">
                  <c:v>64.1</c:v>
                </c:pt>
                <c:pt idx="7">
                  <c:v>64.1</c:v>
                </c:pt>
                <c:pt idx="8">
                  <c:v>64.9</c:v>
                </c:pt>
                <c:pt idx="9">
                  <c:v>65.6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Euro area</c:v>
                </c:pt>
              </c:strCache>
            </c:strRef>
          </c:tx>
          <c:marker>
            <c:symbol val="none"/>
          </c:marker>
          <c:cat>
            <c:strRef>
              <c:f>Foglio1!$B$1:$K$1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Foglio1!$B$3:$K$3</c:f>
              <c:numCache>
                <c:formatCode>#,##0.0</c:formatCode>
                <c:ptCount val="10"/>
                <c:pt idx="0">
                  <c:v>64.5</c:v>
                </c:pt>
                <c:pt idx="1">
                  <c:v>65.5</c:v>
                </c:pt>
                <c:pt idx="2">
                  <c:v>65.8</c:v>
                </c:pt>
                <c:pt idx="3">
                  <c:v>64.4</c:v>
                </c:pt>
                <c:pt idx="4">
                  <c:v>64.0</c:v>
                </c:pt>
                <c:pt idx="5">
                  <c:v>64.1</c:v>
                </c:pt>
                <c:pt idx="6">
                  <c:v>63.7</c:v>
                </c:pt>
                <c:pt idx="7">
                  <c:v>63.4</c:v>
                </c:pt>
                <c:pt idx="8">
                  <c:v>63.9</c:v>
                </c:pt>
                <c:pt idx="9">
                  <c:v>64.5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Denmark</c:v>
                </c:pt>
              </c:strCache>
            </c:strRef>
          </c:tx>
          <c:marker>
            <c:symbol val="none"/>
          </c:marker>
          <c:cat>
            <c:strRef>
              <c:f>Foglio1!$B$1:$K$1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Foglio1!$B$4:$K$4</c:f>
              <c:numCache>
                <c:formatCode>#,##0.0</c:formatCode>
                <c:ptCount val="10"/>
                <c:pt idx="0">
                  <c:v>77.4</c:v>
                </c:pt>
                <c:pt idx="1">
                  <c:v>77.0</c:v>
                </c:pt>
                <c:pt idx="2">
                  <c:v>77.9</c:v>
                </c:pt>
                <c:pt idx="3">
                  <c:v>75.3</c:v>
                </c:pt>
                <c:pt idx="4">
                  <c:v>73.3</c:v>
                </c:pt>
                <c:pt idx="5">
                  <c:v>73.1</c:v>
                </c:pt>
                <c:pt idx="6">
                  <c:v>72.6</c:v>
                </c:pt>
                <c:pt idx="7">
                  <c:v>72.5</c:v>
                </c:pt>
                <c:pt idx="8">
                  <c:v>72.8</c:v>
                </c:pt>
                <c:pt idx="9">
                  <c:v>73.5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Foglio1!$A$5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cat>
            <c:strRef>
              <c:f>Foglio1!$B$1:$K$1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Foglio1!$B$5:$K$5</c:f>
              <c:numCache>
                <c:formatCode>#,##0.0</c:formatCode>
                <c:ptCount val="10"/>
                <c:pt idx="0">
                  <c:v>67.2</c:v>
                </c:pt>
                <c:pt idx="1">
                  <c:v>69.0</c:v>
                </c:pt>
                <c:pt idx="2">
                  <c:v>70.1</c:v>
                </c:pt>
                <c:pt idx="3">
                  <c:v>70.3</c:v>
                </c:pt>
                <c:pt idx="4">
                  <c:v>71.3</c:v>
                </c:pt>
                <c:pt idx="5">
                  <c:v>72.7</c:v>
                </c:pt>
                <c:pt idx="6">
                  <c:v>73.0</c:v>
                </c:pt>
                <c:pt idx="7">
                  <c:v>73.5</c:v>
                </c:pt>
                <c:pt idx="8">
                  <c:v>73.8</c:v>
                </c:pt>
                <c:pt idx="9">
                  <c:v>74.0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Foglio1!$A$6</c:f>
              <c:strCache>
                <c:ptCount val="1"/>
                <c:pt idx="0">
                  <c:v>Spain</c:v>
                </c:pt>
              </c:strCache>
            </c:strRef>
          </c:tx>
          <c:marker>
            <c:symbol val="none"/>
          </c:marker>
          <c:cat>
            <c:strRef>
              <c:f>Foglio1!$B$1:$K$1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Foglio1!$B$6:$K$6</c:f>
              <c:numCache>
                <c:formatCode>#,##0.0</c:formatCode>
                <c:ptCount val="10"/>
                <c:pt idx="0">
                  <c:v>65.0</c:v>
                </c:pt>
                <c:pt idx="1">
                  <c:v>65.8</c:v>
                </c:pt>
                <c:pt idx="2">
                  <c:v>64.5</c:v>
                </c:pt>
                <c:pt idx="3">
                  <c:v>60.0</c:v>
                </c:pt>
                <c:pt idx="4">
                  <c:v>58.8</c:v>
                </c:pt>
                <c:pt idx="5">
                  <c:v>58.0</c:v>
                </c:pt>
                <c:pt idx="6">
                  <c:v>55.8</c:v>
                </c:pt>
                <c:pt idx="7">
                  <c:v>54.8</c:v>
                </c:pt>
                <c:pt idx="8">
                  <c:v>56.0</c:v>
                </c:pt>
                <c:pt idx="9">
                  <c:v>57.8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Foglio1!$A$7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strRef>
              <c:f>Foglio1!$B$1:$K$1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Foglio1!$B$7:$K$7</c:f>
              <c:numCache>
                <c:formatCode>#,##0.0</c:formatCode>
                <c:ptCount val="10"/>
                <c:pt idx="0">
                  <c:v>63.7</c:v>
                </c:pt>
                <c:pt idx="1">
                  <c:v>64.3</c:v>
                </c:pt>
                <c:pt idx="2">
                  <c:v>64.9</c:v>
                </c:pt>
                <c:pt idx="3">
                  <c:v>64.1</c:v>
                </c:pt>
                <c:pt idx="4">
                  <c:v>64.0</c:v>
                </c:pt>
                <c:pt idx="5">
                  <c:v>63.9</c:v>
                </c:pt>
                <c:pt idx="6">
                  <c:v>64.0</c:v>
                </c:pt>
                <c:pt idx="7">
                  <c:v>64.1</c:v>
                </c:pt>
                <c:pt idx="8">
                  <c:v>64.3</c:v>
                </c:pt>
                <c:pt idx="9">
                  <c:v>64.2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Foglio1!$A$8</c:f>
              <c:strCache>
                <c:ptCount val="1"/>
                <c:pt idx="0">
                  <c:v>Italy</c:v>
                </c:pt>
              </c:strCache>
            </c:strRef>
          </c:tx>
          <c:marker>
            <c:symbol val="none"/>
          </c:marker>
          <c:cat>
            <c:strRef>
              <c:f>Foglio1!$B$1:$K$1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Foglio1!$B$8:$K$8</c:f>
              <c:numCache>
                <c:formatCode>#,##0.0</c:formatCode>
                <c:ptCount val="10"/>
                <c:pt idx="0">
                  <c:v>58.3</c:v>
                </c:pt>
                <c:pt idx="1">
                  <c:v>58.6</c:v>
                </c:pt>
                <c:pt idx="2">
                  <c:v>58.6</c:v>
                </c:pt>
                <c:pt idx="3">
                  <c:v>57.4</c:v>
                </c:pt>
                <c:pt idx="4">
                  <c:v>56.8</c:v>
                </c:pt>
                <c:pt idx="5">
                  <c:v>56.8</c:v>
                </c:pt>
                <c:pt idx="6">
                  <c:v>56.6</c:v>
                </c:pt>
                <c:pt idx="7">
                  <c:v>55.5</c:v>
                </c:pt>
                <c:pt idx="8">
                  <c:v>55.7</c:v>
                </c:pt>
                <c:pt idx="9">
                  <c:v>56.3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Foglio1!$A$9</c:f>
              <c:strCache>
                <c:ptCount val="1"/>
                <c:pt idx="0">
                  <c:v>Netherlands</c:v>
                </c:pt>
              </c:strCache>
            </c:strRef>
          </c:tx>
          <c:marker>
            <c:symbol val="none"/>
          </c:marker>
          <c:cat>
            <c:strRef>
              <c:f>Foglio1!$B$1:$K$1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Foglio1!$B$9:$K$9</c:f>
              <c:numCache>
                <c:formatCode>#,##0.0</c:formatCode>
                <c:ptCount val="10"/>
                <c:pt idx="0">
                  <c:v>74.3</c:v>
                </c:pt>
                <c:pt idx="1">
                  <c:v>76.0</c:v>
                </c:pt>
                <c:pt idx="2">
                  <c:v>77.2</c:v>
                </c:pt>
                <c:pt idx="3">
                  <c:v>77.0</c:v>
                </c:pt>
                <c:pt idx="4">
                  <c:v>74.7</c:v>
                </c:pt>
                <c:pt idx="5">
                  <c:v>74.2</c:v>
                </c:pt>
                <c:pt idx="6">
                  <c:v>74.4</c:v>
                </c:pt>
                <c:pt idx="7">
                  <c:v>73.6</c:v>
                </c:pt>
                <c:pt idx="8">
                  <c:v>73.1</c:v>
                </c:pt>
                <c:pt idx="9">
                  <c:v>74.1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Foglio1!$A$10</c:f>
              <c:strCache>
                <c:ptCount val="1"/>
                <c:pt idx="0">
                  <c:v>Finland</c:v>
                </c:pt>
              </c:strCache>
            </c:strRef>
          </c:tx>
          <c:marker>
            <c:symbol val="none"/>
          </c:marker>
          <c:cat>
            <c:strRef>
              <c:f>Foglio1!$B$1:$K$1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Foglio1!$B$10:$K$10</c:f>
              <c:numCache>
                <c:formatCode>#,##0.0</c:formatCode>
                <c:ptCount val="10"/>
                <c:pt idx="0">
                  <c:v>69.3</c:v>
                </c:pt>
                <c:pt idx="1">
                  <c:v>70.3</c:v>
                </c:pt>
                <c:pt idx="2">
                  <c:v>71.1</c:v>
                </c:pt>
                <c:pt idx="3">
                  <c:v>68.7</c:v>
                </c:pt>
                <c:pt idx="4">
                  <c:v>68.1</c:v>
                </c:pt>
                <c:pt idx="5">
                  <c:v>69.0</c:v>
                </c:pt>
                <c:pt idx="6">
                  <c:v>69.4</c:v>
                </c:pt>
                <c:pt idx="7">
                  <c:v>68.9</c:v>
                </c:pt>
                <c:pt idx="8">
                  <c:v>68.7</c:v>
                </c:pt>
                <c:pt idx="9">
                  <c:v>68.5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Foglio1!$A$11</c:f>
              <c:strCache>
                <c:ptCount val="1"/>
                <c:pt idx="0">
                  <c:v>United Kingdom</c:v>
                </c:pt>
              </c:strCache>
            </c:strRef>
          </c:tx>
          <c:marker>
            <c:symbol val="none"/>
          </c:marker>
          <c:cat>
            <c:strRef>
              <c:f>Foglio1!$B$1:$K$1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Foglio1!$B$11:$K$11</c:f>
              <c:numCache>
                <c:formatCode>#,##0.0</c:formatCode>
                <c:ptCount val="10"/>
                <c:pt idx="0">
                  <c:v>71.6</c:v>
                </c:pt>
                <c:pt idx="1">
                  <c:v>71.5</c:v>
                </c:pt>
                <c:pt idx="2">
                  <c:v>71.5</c:v>
                </c:pt>
                <c:pt idx="3">
                  <c:v>69.9</c:v>
                </c:pt>
                <c:pt idx="4">
                  <c:v>69.4</c:v>
                </c:pt>
                <c:pt idx="5">
                  <c:v>69.3</c:v>
                </c:pt>
                <c:pt idx="6">
                  <c:v>69.9</c:v>
                </c:pt>
                <c:pt idx="7">
                  <c:v>70.5</c:v>
                </c:pt>
                <c:pt idx="8">
                  <c:v>71.9</c:v>
                </c:pt>
                <c:pt idx="9">
                  <c:v>72.7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Foglio1!$A$12</c:f>
              <c:strCache>
                <c:ptCount val="1"/>
                <c:pt idx="0">
                  <c:v>Ireland</c:v>
                </c:pt>
              </c:strCache>
            </c:strRef>
          </c:tx>
          <c:marker>
            <c:symbol val="none"/>
          </c:marker>
          <c:cat>
            <c:strRef>
              <c:f>Foglio1!$B$1:$K$1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Foglio1!$B$12:$K$12</c:f>
              <c:numCache>
                <c:formatCode>#,##0.0</c:formatCode>
                <c:ptCount val="10"/>
                <c:pt idx="0">
                  <c:v>68.7</c:v>
                </c:pt>
                <c:pt idx="1">
                  <c:v>69.2</c:v>
                </c:pt>
                <c:pt idx="2">
                  <c:v>67.4</c:v>
                </c:pt>
                <c:pt idx="3">
                  <c:v>61.9</c:v>
                </c:pt>
                <c:pt idx="4">
                  <c:v>59.6</c:v>
                </c:pt>
                <c:pt idx="5">
                  <c:v>58.9</c:v>
                </c:pt>
                <c:pt idx="6">
                  <c:v>58.8</c:v>
                </c:pt>
                <c:pt idx="7">
                  <c:v>60.5</c:v>
                </c:pt>
                <c:pt idx="8">
                  <c:v>61.7</c:v>
                </c:pt>
                <c:pt idx="9">
                  <c:v>63.3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Foglio1!$A$13</c:f>
              <c:strCache>
                <c:ptCount val="1"/>
                <c:pt idx="0">
                  <c:v>Portugal</c:v>
                </c:pt>
              </c:strCache>
            </c:strRef>
          </c:tx>
          <c:marker>
            <c:symbol val="none"/>
          </c:marker>
          <c:cat>
            <c:strRef>
              <c:f>Foglio1!$B$1:$K$1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Foglio1!$B$13:$K$13</c:f>
              <c:numCache>
                <c:formatCode>#,##0.0</c:formatCode>
                <c:ptCount val="10"/>
                <c:pt idx="0">
                  <c:v>67.6</c:v>
                </c:pt>
                <c:pt idx="1">
                  <c:v>67.6</c:v>
                </c:pt>
                <c:pt idx="2">
                  <c:v>68.0</c:v>
                </c:pt>
                <c:pt idx="3">
                  <c:v>66.1</c:v>
                </c:pt>
                <c:pt idx="4">
                  <c:v>65.3</c:v>
                </c:pt>
                <c:pt idx="5">
                  <c:v>63.8</c:v>
                </c:pt>
                <c:pt idx="6">
                  <c:v>61.4</c:v>
                </c:pt>
                <c:pt idx="7">
                  <c:v>60.6</c:v>
                </c:pt>
                <c:pt idx="8">
                  <c:v>62.6</c:v>
                </c:pt>
                <c:pt idx="9">
                  <c:v>63.9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4811864"/>
        <c:axId val="2123570232"/>
      </c:lineChart>
      <c:catAx>
        <c:axId val="-2144811864"/>
        <c:scaling>
          <c:orientation val="minMax"/>
        </c:scaling>
        <c:delete val="0"/>
        <c:axPos val="b"/>
        <c:majorTickMark val="out"/>
        <c:minorTickMark val="none"/>
        <c:tickLblPos val="nextTo"/>
        <c:crossAx val="2123570232"/>
        <c:crosses val="autoZero"/>
        <c:auto val="1"/>
        <c:lblAlgn val="ctr"/>
        <c:lblOffset val="100"/>
        <c:noMultiLvlLbl val="0"/>
      </c:catAx>
      <c:valAx>
        <c:axId val="2123570232"/>
        <c:scaling>
          <c:orientation val="minMax"/>
          <c:min val="50.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-2144811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European Union</c:v>
                </c:pt>
              </c:strCache>
            </c:strRef>
          </c:tx>
          <c:marker>
            <c:symbol val="none"/>
          </c:marker>
          <c:cat>
            <c:strRef>
              <c:f>Foglio1!$B$1:$K$1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Foglio1!$B$2:$K$2</c:f>
              <c:numCache>
                <c:formatCode>#,##0.0</c:formatCode>
                <c:ptCount val="10"/>
                <c:pt idx="0">
                  <c:v>17.7</c:v>
                </c:pt>
                <c:pt idx="1">
                  <c:v>15.9</c:v>
                </c:pt>
                <c:pt idx="2">
                  <c:v>15.9</c:v>
                </c:pt>
                <c:pt idx="3">
                  <c:v>20.3</c:v>
                </c:pt>
                <c:pt idx="4">
                  <c:v>21.4</c:v>
                </c:pt>
                <c:pt idx="5">
                  <c:v>21.7</c:v>
                </c:pt>
                <c:pt idx="6">
                  <c:v>23.3</c:v>
                </c:pt>
                <c:pt idx="7">
                  <c:v>23.7</c:v>
                </c:pt>
                <c:pt idx="8">
                  <c:v>22.2</c:v>
                </c:pt>
                <c:pt idx="9">
                  <c:v>20.4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Euro area</c:v>
                </c:pt>
              </c:strCache>
            </c:strRef>
          </c:tx>
          <c:marker>
            <c:symbol val="none"/>
          </c:marker>
          <c:cat>
            <c:strRef>
              <c:f>Foglio1!$B$1:$K$1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Foglio1!$B$3:$K$3</c:f>
              <c:numCache>
                <c:formatCode>#,##0.0</c:formatCode>
                <c:ptCount val="10"/>
                <c:pt idx="0">
                  <c:v>17.2</c:v>
                </c:pt>
                <c:pt idx="1">
                  <c:v>15.6</c:v>
                </c:pt>
                <c:pt idx="2">
                  <c:v>16.1</c:v>
                </c:pt>
                <c:pt idx="3">
                  <c:v>20.7</c:v>
                </c:pt>
                <c:pt idx="4">
                  <c:v>21.4</c:v>
                </c:pt>
                <c:pt idx="5">
                  <c:v>21.3</c:v>
                </c:pt>
                <c:pt idx="6">
                  <c:v>23.6</c:v>
                </c:pt>
                <c:pt idx="7">
                  <c:v>24.4</c:v>
                </c:pt>
                <c:pt idx="8">
                  <c:v>23.8</c:v>
                </c:pt>
                <c:pt idx="9">
                  <c:v>22.4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Denmark</c:v>
                </c:pt>
              </c:strCache>
            </c:strRef>
          </c:tx>
          <c:marker>
            <c:symbol val="none"/>
          </c:marker>
          <c:cat>
            <c:strRef>
              <c:f>Foglio1!$B$1:$K$1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Foglio1!$B$4:$K$4</c:f>
              <c:numCache>
                <c:formatCode>#,##0.0</c:formatCode>
                <c:ptCount val="10"/>
                <c:pt idx="0">
                  <c:v>7.7</c:v>
                </c:pt>
                <c:pt idx="1">
                  <c:v>7.5</c:v>
                </c:pt>
                <c:pt idx="2">
                  <c:v>8.0</c:v>
                </c:pt>
                <c:pt idx="3">
                  <c:v>11.8</c:v>
                </c:pt>
                <c:pt idx="4">
                  <c:v>13.9</c:v>
                </c:pt>
                <c:pt idx="5">
                  <c:v>14.2</c:v>
                </c:pt>
                <c:pt idx="6">
                  <c:v>14.1</c:v>
                </c:pt>
                <c:pt idx="7">
                  <c:v>13.0</c:v>
                </c:pt>
                <c:pt idx="8">
                  <c:v>12.6</c:v>
                </c:pt>
                <c:pt idx="9">
                  <c:v>10.8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Foglio1!$A$5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cat>
            <c:strRef>
              <c:f>Foglio1!$B$1:$K$1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Foglio1!$B$5:$K$5</c:f>
              <c:numCache>
                <c:formatCode>#,##0.0</c:formatCode>
                <c:ptCount val="10"/>
                <c:pt idx="0">
                  <c:v>13.6</c:v>
                </c:pt>
                <c:pt idx="1">
                  <c:v>11.8</c:v>
                </c:pt>
                <c:pt idx="2">
                  <c:v>10.4</c:v>
                </c:pt>
                <c:pt idx="3">
                  <c:v>11.1</c:v>
                </c:pt>
                <c:pt idx="4">
                  <c:v>9.8</c:v>
                </c:pt>
                <c:pt idx="5">
                  <c:v>8.5</c:v>
                </c:pt>
                <c:pt idx="6">
                  <c:v>8.0</c:v>
                </c:pt>
                <c:pt idx="7">
                  <c:v>7.8</c:v>
                </c:pt>
                <c:pt idx="8">
                  <c:v>7.7</c:v>
                </c:pt>
                <c:pt idx="9">
                  <c:v>7.2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Foglio1!$A$6</c:f>
              <c:strCache>
                <c:ptCount val="1"/>
                <c:pt idx="0">
                  <c:v>Spain</c:v>
                </c:pt>
              </c:strCache>
            </c:strRef>
          </c:tx>
          <c:marker>
            <c:symbol val="none"/>
          </c:marker>
          <c:cat>
            <c:strRef>
              <c:f>Foglio1!$B$1:$K$1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Foglio1!$B$6:$K$6</c:f>
              <c:numCache>
                <c:formatCode>#,##0.0</c:formatCode>
                <c:ptCount val="10"/>
                <c:pt idx="0">
                  <c:v>17.9</c:v>
                </c:pt>
                <c:pt idx="1">
                  <c:v>18.1</c:v>
                </c:pt>
                <c:pt idx="2">
                  <c:v>24.5</c:v>
                </c:pt>
                <c:pt idx="3">
                  <c:v>37.7</c:v>
                </c:pt>
                <c:pt idx="4">
                  <c:v>41.5</c:v>
                </c:pt>
                <c:pt idx="5">
                  <c:v>46.2</c:v>
                </c:pt>
                <c:pt idx="6">
                  <c:v>52.9</c:v>
                </c:pt>
                <c:pt idx="7">
                  <c:v>55.5</c:v>
                </c:pt>
                <c:pt idx="8">
                  <c:v>53.2</c:v>
                </c:pt>
                <c:pt idx="9">
                  <c:v>48.3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Foglio1!$A$7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strRef>
              <c:f>Foglio1!$B$1:$K$1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Foglio1!$B$7:$K$7</c:f>
              <c:numCache>
                <c:formatCode>#,##0.0</c:formatCode>
                <c:ptCount val="10"/>
                <c:pt idx="0">
                  <c:v>22.0</c:v>
                </c:pt>
                <c:pt idx="1">
                  <c:v>19.5</c:v>
                </c:pt>
                <c:pt idx="2">
                  <c:v>19.0</c:v>
                </c:pt>
                <c:pt idx="3">
                  <c:v>23.6</c:v>
                </c:pt>
                <c:pt idx="4">
                  <c:v>23.3</c:v>
                </c:pt>
                <c:pt idx="5">
                  <c:v>22.7</c:v>
                </c:pt>
                <c:pt idx="6">
                  <c:v>24.4</c:v>
                </c:pt>
                <c:pt idx="7">
                  <c:v>24.9</c:v>
                </c:pt>
                <c:pt idx="8">
                  <c:v>24.3</c:v>
                </c:pt>
                <c:pt idx="9">
                  <c:v>24.7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Foglio1!$A$8</c:f>
              <c:strCache>
                <c:ptCount val="1"/>
                <c:pt idx="0">
                  <c:v>Italy</c:v>
                </c:pt>
              </c:strCache>
            </c:strRef>
          </c:tx>
          <c:marker>
            <c:symbol val="none"/>
          </c:marker>
          <c:cat>
            <c:strRef>
              <c:f>Foglio1!$B$1:$K$1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Foglio1!$B$8:$K$8</c:f>
              <c:numCache>
                <c:formatCode>#,##0.0</c:formatCode>
                <c:ptCount val="10"/>
                <c:pt idx="0">
                  <c:v>21.8</c:v>
                </c:pt>
                <c:pt idx="1">
                  <c:v>20.4</c:v>
                </c:pt>
                <c:pt idx="2">
                  <c:v>21.2</c:v>
                </c:pt>
                <c:pt idx="3">
                  <c:v>25.3</c:v>
                </c:pt>
                <c:pt idx="4">
                  <c:v>27.9</c:v>
                </c:pt>
                <c:pt idx="5">
                  <c:v>29.2</c:v>
                </c:pt>
                <c:pt idx="6">
                  <c:v>35.3</c:v>
                </c:pt>
                <c:pt idx="7">
                  <c:v>40.0</c:v>
                </c:pt>
                <c:pt idx="8">
                  <c:v>42.7</c:v>
                </c:pt>
                <c:pt idx="9">
                  <c:v>40.3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Foglio1!$A$9</c:f>
              <c:strCache>
                <c:ptCount val="1"/>
                <c:pt idx="0">
                  <c:v>Netherlands</c:v>
                </c:pt>
              </c:strCache>
            </c:strRef>
          </c:tx>
          <c:marker>
            <c:symbol val="none"/>
          </c:marker>
          <c:cat>
            <c:strRef>
              <c:f>Foglio1!$B$1:$K$1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Foglio1!$B$9:$K$9</c:f>
              <c:numCache>
                <c:formatCode>#,##0.0</c:formatCode>
                <c:ptCount val="10"/>
                <c:pt idx="0">
                  <c:v>10.0</c:v>
                </c:pt>
                <c:pt idx="1">
                  <c:v>9.4</c:v>
                </c:pt>
                <c:pt idx="2">
                  <c:v>8.6</c:v>
                </c:pt>
                <c:pt idx="3">
                  <c:v>10.2</c:v>
                </c:pt>
                <c:pt idx="4">
                  <c:v>11.1</c:v>
                </c:pt>
                <c:pt idx="5">
                  <c:v>10.0</c:v>
                </c:pt>
                <c:pt idx="6">
                  <c:v>11.7</c:v>
                </c:pt>
                <c:pt idx="7">
                  <c:v>13.2</c:v>
                </c:pt>
                <c:pt idx="8">
                  <c:v>12.7</c:v>
                </c:pt>
                <c:pt idx="9">
                  <c:v>11.3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Foglio1!$A$10</c:f>
              <c:strCache>
                <c:ptCount val="1"/>
                <c:pt idx="0">
                  <c:v>Finland</c:v>
                </c:pt>
              </c:strCache>
            </c:strRef>
          </c:tx>
          <c:marker>
            <c:symbol val="none"/>
          </c:marker>
          <c:cat>
            <c:strRef>
              <c:f>Foglio1!$B$1:$K$1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Foglio1!$B$10:$K$10</c:f>
              <c:numCache>
                <c:formatCode>#,##0.0</c:formatCode>
                <c:ptCount val="10"/>
                <c:pt idx="0">
                  <c:v>18.7</c:v>
                </c:pt>
                <c:pt idx="1">
                  <c:v>16.5</c:v>
                </c:pt>
                <c:pt idx="2">
                  <c:v>16.5</c:v>
                </c:pt>
                <c:pt idx="3">
                  <c:v>21.5</c:v>
                </c:pt>
                <c:pt idx="4">
                  <c:v>21.4</c:v>
                </c:pt>
                <c:pt idx="5">
                  <c:v>20.1</c:v>
                </c:pt>
                <c:pt idx="6">
                  <c:v>19.0</c:v>
                </c:pt>
                <c:pt idx="7">
                  <c:v>19.9</c:v>
                </c:pt>
                <c:pt idx="8">
                  <c:v>20.5</c:v>
                </c:pt>
                <c:pt idx="9">
                  <c:v>22.4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Foglio1!$A$11</c:f>
              <c:strCache>
                <c:ptCount val="1"/>
                <c:pt idx="0">
                  <c:v>United Kingdom</c:v>
                </c:pt>
              </c:strCache>
            </c:strRef>
          </c:tx>
          <c:marker>
            <c:symbol val="none"/>
          </c:marker>
          <c:cat>
            <c:strRef>
              <c:f>Foglio1!$B$1:$K$1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Foglio1!$B$11:$K$11</c:f>
              <c:numCache>
                <c:formatCode>#,##0.0</c:formatCode>
                <c:ptCount val="10"/>
                <c:pt idx="0">
                  <c:v>13.9</c:v>
                </c:pt>
                <c:pt idx="1">
                  <c:v>14.3</c:v>
                </c:pt>
                <c:pt idx="2">
                  <c:v>15.0</c:v>
                </c:pt>
                <c:pt idx="3">
                  <c:v>19.1</c:v>
                </c:pt>
                <c:pt idx="4">
                  <c:v>19.9</c:v>
                </c:pt>
                <c:pt idx="5">
                  <c:v>21.3</c:v>
                </c:pt>
                <c:pt idx="6">
                  <c:v>21.2</c:v>
                </c:pt>
                <c:pt idx="7">
                  <c:v>20.7</c:v>
                </c:pt>
                <c:pt idx="8">
                  <c:v>17.0</c:v>
                </c:pt>
                <c:pt idx="9">
                  <c:v>14.6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Foglio1!$A$12</c:f>
              <c:strCache>
                <c:ptCount val="1"/>
                <c:pt idx="0">
                  <c:v>Portugal</c:v>
                </c:pt>
              </c:strCache>
            </c:strRef>
          </c:tx>
          <c:marker>
            <c:symbol val="none"/>
          </c:marker>
          <c:cat>
            <c:strRef>
              <c:f>Foglio1!$B$1:$K$1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Foglio1!$B$12:$K$12</c:f>
              <c:numCache>
                <c:formatCode>#,##0.0</c:formatCode>
                <c:ptCount val="10"/>
                <c:pt idx="0">
                  <c:v>21.2</c:v>
                </c:pt>
                <c:pt idx="1">
                  <c:v>21.4</c:v>
                </c:pt>
                <c:pt idx="2">
                  <c:v>21.6</c:v>
                </c:pt>
                <c:pt idx="3">
                  <c:v>25.3</c:v>
                </c:pt>
                <c:pt idx="4">
                  <c:v>28.2</c:v>
                </c:pt>
                <c:pt idx="5">
                  <c:v>30.2</c:v>
                </c:pt>
                <c:pt idx="6">
                  <c:v>38.0</c:v>
                </c:pt>
                <c:pt idx="7">
                  <c:v>38.1</c:v>
                </c:pt>
                <c:pt idx="8">
                  <c:v>34.7</c:v>
                </c:pt>
                <c:pt idx="9">
                  <c:v>32.0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Foglio1!$A$13</c:f>
              <c:strCache>
                <c:ptCount val="1"/>
                <c:pt idx="0">
                  <c:v>Ireland</c:v>
                </c:pt>
              </c:strCache>
            </c:strRef>
          </c:tx>
          <c:marker>
            <c:symbol val="none"/>
          </c:marker>
          <c:cat>
            <c:strRef>
              <c:f>Foglio1!$B$1:$K$1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Foglio1!$B$13:$K$13</c:f>
              <c:numCache>
                <c:formatCode>#,##0.0</c:formatCode>
                <c:ptCount val="10"/>
                <c:pt idx="0">
                  <c:v>8.7</c:v>
                </c:pt>
                <c:pt idx="1">
                  <c:v>9.1</c:v>
                </c:pt>
                <c:pt idx="2">
                  <c:v>13.3</c:v>
                </c:pt>
                <c:pt idx="3">
                  <c:v>24.0</c:v>
                </c:pt>
                <c:pt idx="4">
                  <c:v>27.6</c:v>
                </c:pt>
                <c:pt idx="5">
                  <c:v>29.1</c:v>
                </c:pt>
                <c:pt idx="6">
                  <c:v>30.4</c:v>
                </c:pt>
                <c:pt idx="7">
                  <c:v>26.8</c:v>
                </c:pt>
                <c:pt idx="8">
                  <c:v>23.9</c:v>
                </c:pt>
                <c:pt idx="9">
                  <c:v>20.9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8053656"/>
        <c:axId val="-2143902632"/>
      </c:lineChart>
      <c:catAx>
        <c:axId val="206805365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3902632"/>
        <c:crosses val="autoZero"/>
        <c:auto val="1"/>
        <c:lblAlgn val="ctr"/>
        <c:lblOffset val="100"/>
        <c:noMultiLvlLbl val="0"/>
      </c:catAx>
      <c:valAx>
        <c:axId val="-214390263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068053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8158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65DB725-3F53-423B-B263-9F51CF8FAAF6}" type="datetimeFigureOut">
              <a:rPr lang="en-US"/>
              <a:pPr>
                <a:defRPr/>
              </a:pPr>
              <a:t>27/09/16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8158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4AC8908-A1FB-4505-B212-4B2A7EC61AD6}" type="slidenum">
              <a:rPr lang="en-US"/>
              <a:pPr>
                <a:defRPr/>
              </a:pPr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49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8158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2848AB1-372C-417D-B58B-3446A2DC6E62}" type="datetimeFigureOut">
              <a:rPr lang="en-US"/>
              <a:pPr>
                <a:defRPr/>
              </a:pPr>
              <a:t>27/09/16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7713"/>
            <a:ext cx="53736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765" tIns="49881" rIns="99765" bIns="4988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928" y="4719044"/>
            <a:ext cx="5434648" cy="446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8158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B9DF5CB4-1F12-4B4C-891B-F676007582BC}" type="slidenum">
              <a:rPr lang="en-US"/>
              <a:pPr>
                <a:defRPr/>
              </a:pPr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22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984408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6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6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6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6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6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6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6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6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6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slideMaster" Target="../slideMasters/slideMaster1.xml"/><Relationship Id="rId7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082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10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>
            <p:custDataLst>
              <p:tags r:id="rId3"/>
            </p:custDataLst>
          </p:nvPr>
        </p:nvSpPr>
        <p:spPr>
          <a:xfrm>
            <a:off x="200340" y="116540"/>
            <a:ext cx="9433310" cy="6718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Optane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742950" y="2130436"/>
            <a:ext cx="8420100" cy="14700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it-IT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3048468" y="476590"/>
            <a:ext cx="3766036" cy="32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BOZZA</a:t>
            </a:r>
            <a:r>
              <a:rPr lang="en-US" sz="1800" b="1" i="1" u="sng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 PER DISCUSSIONE</a:t>
            </a:r>
            <a:endParaRPr lang="en-US" sz="14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27/09/16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3"/>
            <a:ext cx="2414588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3"/>
            <a:ext cx="7078663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27/09/16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0" y="0"/>
            <a:ext cx="3599688" cy="3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4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27/09/16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27/09/16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27/09/16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27/09/16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27/09/16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42332" y="6356361"/>
            <a:ext cx="2311400" cy="3651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27/09/16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3200">
                <a:latin typeface="Optane" pitchFamily="2" charset="0"/>
              </a:defRPr>
            </a:lvl1pPr>
            <a:lvl2pPr>
              <a:defRPr sz="2800">
                <a:latin typeface="Optane" pitchFamily="2" charset="0"/>
              </a:defRPr>
            </a:lvl2pPr>
            <a:lvl3pPr>
              <a:defRPr sz="2400">
                <a:latin typeface="Optane" pitchFamily="2" charset="0"/>
              </a:defRPr>
            </a:lvl3pPr>
            <a:lvl4pPr>
              <a:defRPr sz="2000">
                <a:latin typeface="Optane" pitchFamily="2" charset="0"/>
              </a:defRPr>
            </a:lvl4pPr>
            <a:lvl5pPr>
              <a:defRPr sz="2000">
                <a:latin typeface="Optane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27/09/16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Optane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27/09/16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417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525" y="0"/>
            <a:ext cx="908650" cy="9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364" y="8097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370" y="980661"/>
            <a:ext cx="8994330" cy="514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27/09/16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44360" y="6381410"/>
            <a:ext cx="921728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44364" y="908650"/>
            <a:ext cx="920159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46464"/>
              </a:solidFill>
              <a:latin typeface="Optane" pitchFamily="2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339635" y="6530579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Optane" pitchFamily="2" charset="0"/>
                <a:cs typeface="Arial" charset="0"/>
              </a:rPr>
              <a:t>Page </a:t>
            </a:r>
            <a:fld id="{176C9665-13A1-4E4A-84AC-67452C24411B}" type="slidenum">
              <a:rPr lang="en-US" sz="1100" smtClean="0">
                <a:solidFill>
                  <a:srgbClr val="000000"/>
                </a:solidFill>
                <a:latin typeface="Optane" pitchFamily="2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‹n.›</a:t>
            </a:fld>
            <a:endParaRPr lang="en-US" sz="1100" dirty="0">
              <a:solidFill>
                <a:srgbClr val="000000"/>
              </a:solidFill>
              <a:latin typeface="Optane" pitchFamily="2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Optan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SzPct val="75000"/>
        <a:buFont typeface="Arial" pitchFamily="34" charset="0"/>
        <a:buChar char="►"/>
        <a:defRPr sz="3200" kern="1200">
          <a:solidFill>
            <a:schemeClr val="tx1"/>
          </a:solidFill>
          <a:latin typeface="Optane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800" kern="1200">
          <a:solidFill>
            <a:schemeClr val="tx1"/>
          </a:solidFill>
          <a:latin typeface="Optan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tx1"/>
          </a:solidFill>
          <a:latin typeface="Optan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488504" y="3410903"/>
            <a:ext cx="9001249" cy="3447097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Labour 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Market Policies in the European 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Countries</a:t>
            </a:r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Complementing structural reforms with growth</a:t>
            </a:r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Stefano </a:t>
            </a:r>
            <a:r>
              <a:rPr lang="en-GB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Sacchi</a:t>
            </a:r>
            <a:endParaRPr lang="en-GB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endParaRPr lang="it-IT" sz="800" b="1" noProof="1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algn="ctr"/>
            <a:r>
              <a:rPr lang="fr-BE" altLang="en-US" sz="2000" dirty="0" smtClean="0"/>
              <a:t>China</a:t>
            </a:r>
            <a:r>
              <a:rPr lang="fr-BE" altLang="en-US" sz="2000" dirty="0"/>
              <a:t>-EU Social Protection Reform Project (SPRP)</a:t>
            </a:r>
          </a:p>
          <a:p>
            <a:pPr algn="ctr"/>
            <a:r>
              <a:rPr lang="zh-CN" altLang="en-US" sz="2000" dirty="0"/>
              <a:t>中国欧盟社会保障改革项目（</a:t>
            </a:r>
            <a:r>
              <a:rPr lang="en-US" altLang="zh-CN" sz="2000" dirty="0"/>
              <a:t>SPRP</a:t>
            </a:r>
            <a:r>
              <a:rPr lang="zh-CN" altLang="en-US" sz="2000" dirty="0"/>
              <a:t>）</a:t>
            </a:r>
            <a:endParaRPr lang="fr-BE" altLang="en-US" sz="2000" dirty="0"/>
          </a:p>
          <a:p>
            <a:pPr algn="ctr"/>
            <a:r>
              <a:rPr lang="fr-BE" altLang="en-US" sz="2000" dirty="0"/>
              <a:t>2016 High Level Event, Beijing, 28 September 2016</a:t>
            </a:r>
          </a:p>
          <a:p>
            <a:pPr algn="ctr"/>
            <a:r>
              <a:rPr lang="zh-CN" altLang="en-US" sz="2000" dirty="0"/>
              <a:t>2</a:t>
            </a:r>
            <a:r>
              <a:rPr lang="en-US" altLang="zh-CN" sz="2000" dirty="0"/>
              <a:t>016</a:t>
            </a:r>
            <a:r>
              <a:rPr lang="zh-CN" altLang="en-US" sz="2000" dirty="0"/>
              <a:t>高级别会议，北京，</a:t>
            </a:r>
            <a:r>
              <a:rPr lang="en-US" altLang="zh-CN" sz="2000" dirty="0"/>
              <a:t>2016</a:t>
            </a:r>
            <a:r>
              <a:rPr lang="zh-CN" altLang="en-US" sz="2000" dirty="0"/>
              <a:t>年</a:t>
            </a:r>
            <a:r>
              <a:rPr lang="en-US" altLang="zh-CN" sz="2000" dirty="0"/>
              <a:t>9</a:t>
            </a:r>
            <a:r>
              <a:rPr lang="zh-CN" altLang="en-US" sz="2000" dirty="0"/>
              <a:t>月</a:t>
            </a:r>
            <a:r>
              <a:rPr lang="en-US" altLang="zh-CN" sz="2000" dirty="0"/>
              <a:t>28</a:t>
            </a:r>
            <a:r>
              <a:rPr lang="zh-CN" altLang="en-US" sz="2000" dirty="0"/>
              <a:t>日</a:t>
            </a:r>
            <a:endParaRPr lang="fr-BE" altLang="en-US" sz="2000" dirty="0"/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endParaRPr lang="it-IT" sz="2000" i="1" kern="0" noProof="1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72484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488" y="116632"/>
            <a:ext cx="806489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However, supply side measures alone are not enough</a:t>
            </a:r>
            <a:endParaRPr lang="it-IT" dirty="0"/>
          </a:p>
        </p:txBody>
      </p:sp>
      <p:sp>
        <p:nvSpPr>
          <p:cNvPr id="3" name="Rectangle 4"/>
          <p:cNvSpPr/>
          <p:nvPr/>
        </p:nvSpPr>
        <p:spPr>
          <a:xfrm>
            <a:off x="344488" y="1133356"/>
            <a:ext cx="9200197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rationale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of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structural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reforms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all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focused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on the micro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level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: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lowering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the NAIRU,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raising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economic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efficiency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Correct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but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incomplete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strategy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: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needs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a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complementary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macro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leg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Consumption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-led vs export-led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growth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models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.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Most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countries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are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still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(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last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partly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)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consumption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-led, the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only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exception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being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Germany (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Baccaro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and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Pontusson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, 2016)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Importance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of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domestic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demand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for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growth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Wrong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policy mix: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structural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reforms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have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been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coupled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with austerity,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depressing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public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investment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, social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investment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disposable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income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thus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internal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demand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Expansionary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fiscal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contraction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a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myth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)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488" y="116632"/>
            <a:ext cx="8136904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it-IT" dirty="0" smtClean="0"/>
              <a:t>Austerity (K. </a:t>
            </a:r>
            <a:r>
              <a:rPr lang="it-IT" dirty="0" err="1" smtClean="0"/>
              <a:t>Armingeon</a:t>
            </a:r>
            <a:r>
              <a:rPr lang="it-IT" dirty="0" smtClean="0"/>
              <a:t> – S. Sacchi, work in progress)</a:t>
            </a:r>
            <a:endParaRPr lang="it-IT" dirty="0"/>
          </a:p>
        </p:txBody>
      </p:sp>
      <p:sp>
        <p:nvSpPr>
          <p:cNvPr id="3" name="Rectangle 4"/>
          <p:cNvSpPr/>
          <p:nvPr/>
        </p:nvSpPr>
        <p:spPr>
          <a:xfrm>
            <a:off x="272480" y="980728"/>
            <a:ext cx="9200197" cy="3554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Definition of austerity: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reduction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of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planned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structural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primary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deficit/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increase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of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planned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structural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primary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surplus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OECD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countries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based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on IMF Fiscal Monitor data, 270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observations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period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2010-2015,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different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model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specifications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Findings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849188"/>
              </p:ext>
            </p:extLst>
          </p:nvPr>
        </p:nvGraphicFramePr>
        <p:xfrm>
          <a:off x="560512" y="3212976"/>
          <a:ext cx="6603999" cy="256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333"/>
                <a:gridCol w="2201333"/>
                <a:gridCol w="2201333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+mj-lt"/>
                        </a:rPr>
                        <a:t>Very</a:t>
                      </a:r>
                      <a:r>
                        <a:rPr lang="it-IT" dirty="0" smtClean="0">
                          <a:latin typeface="+mj-lt"/>
                        </a:rPr>
                        <a:t> </a:t>
                      </a:r>
                      <a:r>
                        <a:rPr lang="it-IT" dirty="0" err="1" smtClean="0">
                          <a:latin typeface="+mj-lt"/>
                        </a:rPr>
                        <a:t>robust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aseline="0" dirty="0" err="1" smtClean="0">
                          <a:latin typeface="+mj-lt"/>
                        </a:rPr>
                        <a:t>Quite</a:t>
                      </a:r>
                      <a:r>
                        <a:rPr lang="it-IT" baseline="0" dirty="0" smtClean="0">
                          <a:latin typeface="+mj-lt"/>
                        </a:rPr>
                        <a:t> </a:t>
                      </a:r>
                      <a:r>
                        <a:rPr lang="it-IT" baseline="0" dirty="0" err="1" smtClean="0">
                          <a:latin typeface="+mj-lt"/>
                        </a:rPr>
                        <a:t>robust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+mj-lt"/>
                        </a:rPr>
                        <a:t>Not</a:t>
                      </a:r>
                      <a:r>
                        <a:rPr lang="it-IT" dirty="0" smtClean="0">
                          <a:latin typeface="+mj-lt"/>
                        </a:rPr>
                        <a:t> </a:t>
                      </a:r>
                      <a:r>
                        <a:rPr lang="it-IT" dirty="0" err="1" smtClean="0">
                          <a:latin typeface="+mj-lt"/>
                        </a:rPr>
                        <a:t>significant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Lagged</a:t>
                      </a:r>
                      <a:r>
                        <a:rPr lang="it-IT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it-IT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primary</a:t>
                      </a:r>
                      <a:r>
                        <a:rPr lang="it-IT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 balance (-)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Market pressure (</a:t>
                      </a:r>
                      <a:r>
                        <a:rPr lang="it-IT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interest</a:t>
                      </a:r>
                      <a:r>
                        <a:rPr lang="it-IT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it-IT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rates</a:t>
                      </a:r>
                      <a:r>
                        <a:rPr lang="it-IT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 on </a:t>
                      </a:r>
                      <a:r>
                        <a:rPr lang="it-IT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sovereign</a:t>
                      </a:r>
                      <a:r>
                        <a:rPr lang="it-IT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it-IT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debt</a:t>
                      </a:r>
                      <a:r>
                        <a:rPr lang="it-IT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)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Partisan</a:t>
                      </a:r>
                      <a:r>
                        <a:rPr lang="it-IT" sz="18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it-IT" sz="1800" kern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politics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Current</a:t>
                      </a:r>
                      <a:r>
                        <a:rPr lang="it-IT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 account balance (-)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Economic</a:t>
                      </a:r>
                      <a:r>
                        <a:rPr lang="it-IT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it-IT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growth</a:t>
                      </a:r>
                      <a:r>
                        <a:rPr lang="it-IT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Union</a:t>
                      </a:r>
                      <a:r>
                        <a:rPr lang="it-IT" sz="18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it-IT" sz="1800" kern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density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Membership</a:t>
                      </a:r>
                      <a:r>
                        <a:rPr lang="it-IT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 of the Eurozone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920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488" y="116632"/>
            <a:ext cx="8208912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it-IT" dirty="0"/>
              <a:t>Austerity (K. </a:t>
            </a:r>
            <a:r>
              <a:rPr lang="it-IT" dirty="0" err="1"/>
              <a:t>Armingeon</a:t>
            </a:r>
            <a:r>
              <a:rPr lang="it-IT" dirty="0"/>
              <a:t> – S. Sacchi, work </a:t>
            </a:r>
            <a:r>
              <a:rPr lang="it-IT" dirty="0" smtClean="0"/>
              <a:t>in progress</a:t>
            </a:r>
            <a:r>
              <a:rPr lang="it-IT" dirty="0"/>
              <a:t>)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584" y="980728"/>
            <a:ext cx="7579360" cy="48768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928664" y="594928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Estimated</a:t>
            </a:r>
            <a:r>
              <a:rPr lang="it-IT" dirty="0" smtClean="0"/>
              <a:t> austerity </a:t>
            </a:r>
            <a:r>
              <a:rPr lang="it-IT" dirty="0" err="1" smtClean="0"/>
              <a:t>based</a:t>
            </a:r>
            <a:r>
              <a:rPr lang="it-IT" dirty="0" smtClean="0"/>
              <a:t> on model 1 (</a:t>
            </a:r>
            <a:r>
              <a:rPr lang="it-IT" dirty="0" err="1" smtClean="0"/>
              <a:t>pooled</a:t>
            </a:r>
            <a:r>
              <a:rPr lang="it-IT" dirty="0" smtClean="0"/>
              <a:t> TSCS)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04528" y="2780928"/>
            <a:ext cx="461665" cy="1800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dirty="0" smtClean="0"/>
              <a:t>Real austerity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737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488" y="116632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Backlash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over the EU</a:t>
            </a:r>
            <a:endParaRPr lang="it-IT" dirty="0"/>
          </a:p>
        </p:txBody>
      </p:sp>
      <p:sp>
        <p:nvSpPr>
          <p:cNvPr id="3" name="Rectangle 4"/>
          <p:cNvSpPr/>
          <p:nvPr/>
        </p:nvSpPr>
        <p:spPr>
          <a:xfrm>
            <a:off x="350425" y="1268700"/>
            <a:ext cx="920019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Structural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reforms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create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losers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need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nurturing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environment</a:t>
            </a:r>
            <a:endParaRPr lang="it-IT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New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context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of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political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impatience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(Ferrera, 2016)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Compounded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by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technological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change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and new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forms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of work: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opportunities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for some,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risks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and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losses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for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many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Formation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of social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blocs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of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losers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and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rentiers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against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reforms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Low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growth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means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fear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of the future,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economic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policy (and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politics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)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becomes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a zero sum game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Massive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refugee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inflow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reinforces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fear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and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bitterness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Rise of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populism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all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across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Europe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Against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domestic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elites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but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also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against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the EU</a:t>
            </a:r>
            <a:endParaRPr lang="it-IT" sz="2000" dirty="0" smtClean="0">
              <a:solidFill>
                <a:srgbClr val="FF0000"/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488" y="116632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it-IT" dirty="0" smtClean="0"/>
              <a:t>High time for a </a:t>
            </a:r>
            <a:r>
              <a:rPr lang="it-IT" dirty="0" err="1" smtClean="0"/>
              <a:t>change</a:t>
            </a:r>
            <a:r>
              <a:rPr lang="it-IT" dirty="0" smtClean="0"/>
              <a:t> of </a:t>
            </a:r>
            <a:r>
              <a:rPr lang="it-IT" dirty="0" err="1" smtClean="0"/>
              <a:t>tack</a:t>
            </a:r>
            <a:endParaRPr lang="it-IT" dirty="0"/>
          </a:p>
        </p:txBody>
      </p:sp>
      <p:sp>
        <p:nvSpPr>
          <p:cNvPr id="3" name="Rectangle 4"/>
          <p:cNvSpPr/>
          <p:nvPr/>
        </p:nvSpPr>
        <p:spPr>
          <a:xfrm>
            <a:off x="350425" y="1268700"/>
            <a:ext cx="9200197" cy="4780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Juncker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Commission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ECB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President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Draghi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Jackson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Hole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, August 2014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Japanese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syndrome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: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accommodating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monetary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policy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necessary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to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survive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insufficient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to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thrive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Structural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reforms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must be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accompanied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by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growth-friendly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fiscal policy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Sheltering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the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losers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severing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the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ties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with anti-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reform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rentiers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nitiatives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that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rebuild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trust and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allegiance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in the EU: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pan-</a:t>
            </a:r>
            <a:r>
              <a:rPr lang="it-I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European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social </a:t>
            </a:r>
            <a:r>
              <a:rPr lang="it-I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protection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schemes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(UB)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</a:t>
            </a:r>
            <a:r>
              <a:rPr lang="it-I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eviving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schemes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such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as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European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Globalization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Adjustment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Fund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reframing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Social </a:t>
            </a:r>
            <a:r>
              <a:rPr lang="it-I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investment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 normative (</a:t>
            </a:r>
            <a:r>
              <a:rPr lang="it-I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equity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) </a:t>
            </a:r>
            <a:r>
              <a:rPr lang="it-I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rather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than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economic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terms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60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488" y="116632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it-IT" dirty="0" smtClean="0"/>
              <a:t>High time for a </a:t>
            </a:r>
            <a:r>
              <a:rPr lang="it-IT" dirty="0" err="1" smtClean="0"/>
              <a:t>change</a:t>
            </a:r>
            <a:r>
              <a:rPr lang="it-IT" dirty="0" smtClean="0"/>
              <a:t> of </a:t>
            </a:r>
            <a:r>
              <a:rPr lang="it-IT" dirty="0" err="1" smtClean="0"/>
              <a:t>tack</a:t>
            </a:r>
            <a:endParaRPr lang="it-IT" dirty="0"/>
          </a:p>
        </p:txBody>
      </p:sp>
      <p:sp>
        <p:nvSpPr>
          <p:cNvPr id="3" name="Rectangle 4"/>
          <p:cNvSpPr/>
          <p:nvPr/>
        </p:nvSpPr>
        <p:spPr>
          <a:xfrm>
            <a:off x="350425" y="1268700"/>
            <a:ext cx="9200197" cy="622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The EU and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national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welfare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states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are on a “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collision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course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”,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the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next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few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years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are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crucial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for the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survival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of the EU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as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a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polity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in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its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own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right,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rather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than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simply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a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market-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making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policy regime (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see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Brexit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Complacency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and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“more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of the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same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”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mean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the EU (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as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a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polity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)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is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doomed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Support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for the EU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still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large in the centre of the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political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spectrum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Need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for a normative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framing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: more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values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less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scoreboards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Reassure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the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people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give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hope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for the future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Future-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friendliness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should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be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EU’s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comparative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advantage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(K.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Nicolaidis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)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6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425" y="1268700"/>
            <a:ext cx="92001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EU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member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states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after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the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crisis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: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employment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and social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outcomes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Selected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labour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market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reforms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in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Spain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Italy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and France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Balance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between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structural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reforms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and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macroeconomic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policy in the EU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politics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of austerity and the future of the EU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altLang="it-IT" dirty="0" smtClean="0"/>
              <a:t>Index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0191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488" y="116632"/>
            <a:ext cx="8136904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EU Member States after the </a:t>
            </a:r>
            <a:r>
              <a:rPr lang="en-US" dirty="0" smtClean="0"/>
              <a:t>crisis: child poverty rates</a:t>
            </a:r>
            <a:endParaRPr lang="it-IT" dirty="0"/>
          </a:p>
          <a:p>
            <a:endParaRPr lang="it-IT" dirty="0"/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292816"/>
              </p:ext>
            </p:extLst>
          </p:nvPr>
        </p:nvGraphicFramePr>
        <p:xfrm>
          <a:off x="992560" y="1052736"/>
          <a:ext cx="81369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4484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488" y="116632"/>
            <a:ext cx="7848872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EU Member States after the crisis: growth rates</a:t>
            </a:r>
            <a:endParaRPr lang="it-IT" dirty="0"/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788470"/>
              </p:ext>
            </p:extLst>
          </p:nvPr>
        </p:nvGraphicFramePr>
        <p:xfrm>
          <a:off x="1136576" y="1268760"/>
          <a:ext cx="763284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3009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488" y="116632"/>
            <a:ext cx="8136904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EU Member States after the crisis: employment rates</a:t>
            </a:r>
            <a:endParaRPr lang="it-IT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864152"/>
              </p:ext>
            </p:extLst>
          </p:nvPr>
        </p:nvGraphicFramePr>
        <p:xfrm>
          <a:off x="1136576" y="1196752"/>
          <a:ext cx="792088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5644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488" y="116632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EU Member States after the </a:t>
            </a:r>
            <a:r>
              <a:rPr lang="en-US" sz="2000" dirty="0" smtClean="0"/>
              <a:t>crisis: youth unemployment rates</a:t>
            </a:r>
            <a:endParaRPr lang="it-IT" sz="2000" dirty="0"/>
          </a:p>
          <a:p>
            <a:endParaRPr lang="it-IT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064904"/>
              </p:ext>
            </p:extLst>
          </p:nvPr>
        </p:nvGraphicFramePr>
        <p:xfrm>
          <a:off x="1064568" y="1124744"/>
          <a:ext cx="770485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9333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Relation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financial</a:t>
            </a:r>
            <a:r>
              <a:rPr lang="it-IT" dirty="0" smtClean="0"/>
              <a:t> stress and </a:t>
            </a:r>
            <a:r>
              <a:rPr lang="it-IT" dirty="0" err="1" smtClean="0"/>
              <a:t>unemployment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492250"/>
            <a:ext cx="8585200" cy="3873500"/>
          </a:xfrm>
          <a:prstGeom prst="rect">
            <a:avLst/>
          </a:prstGeom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920552" y="6165304"/>
            <a:ext cx="29012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it-IT" sz="1000" dirty="0">
                <a:solidFill>
                  <a:srgbClr val="003366"/>
                </a:solidFill>
              </a:rPr>
              <a:t>Source:</a:t>
            </a:r>
            <a:r>
              <a:rPr lang="it-IT" sz="1000" dirty="0" smtClean="0">
                <a:solidFill>
                  <a:srgbClr val="003366"/>
                </a:solidFill>
              </a:rPr>
              <a:t> ECB</a:t>
            </a:r>
          </a:p>
          <a:p>
            <a:pPr marL="342900" indent="-342900">
              <a:spcBef>
                <a:spcPct val="50000"/>
              </a:spcBef>
              <a:buClr>
                <a:schemeClr val="tx2"/>
              </a:buClr>
              <a:buSzPct val="80000"/>
              <a:buFont typeface="Wingdings" charset="2"/>
              <a:buNone/>
            </a:pPr>
            <a:endParaRPr lang="it-IT" sz="1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488" y="116632"/>
            <a:ext cx="7776864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it-IT" dirty="0" smtClean="0"/>
              <a:t>The standard </a:t>
            </a:r>
            <a:r>
              <a:rPr lang="it-IT" dirty="0" err="1" smtClean="0"/>
              <a:t>diagnosis</a:t>
            </a:r>
            <a:r>
              <a:rPr lang="it-IT" dirty="0" smtClean="0"/>
              <a:t>: </a:t>
            </a:r>
            <a:r>
              <a:rPr lang="it-IT" dirty="0" err="1" smtClean="0"/>
              <a:t>need</a:t>
            </a:r>
            <a:r>
              <a:rPr lang="it-IT" dirty="0" smtClean="0"/>
              <a:t> for </a:t>
            </a:r>
            <a:r>
              <a:rPr lang="it-IT" dirty="0" err="1" smtClean="0"/>
              <a:t>structural</a:t>
            </a:r>
            <a:r>
              <a:rPr lang="it-IT" dirty="0" smtClean="0"/>
              <a:t> </a:t>
            </a:r>
            <a:r>
              <a:rPr lang="it-IT" dirty="0" err="1" smtClean="0"/>
              <a:t>reforms</a:t>
            </a:r>
            <a:endParaRPr lang="it-IT" dirty="0"/>
          </a:p>
        </p:txBody>
      </p:sp>
      <p:sp>
        <p:nvSpPr>
          <p:cNvPr id="3" name="Rectangle 4"/>
          <p:cNvSpPr/>
          <p:nvPr/>
        </p:nvSpPr>
        <p:spPr>
          <a:xfrm>
            <a:off x="344488" y="1199048"/>
            <a:ext cx="9200197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Segmented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/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dualized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labor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markets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High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barriers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to entry for the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young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women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skilled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migrants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Lead to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entrapment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in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inferior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jobs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lower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investment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in human capital,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depletion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of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skills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At a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systemic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level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lead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to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lower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productivity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growth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and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thus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lower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economic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growth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Interacting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with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insurance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-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based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welfare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system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dual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labor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markets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lead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to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inferior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social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protection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for large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groups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of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workers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and welfare gaps</a:t>
            </a: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4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488" y="116632"/>
            <a:ext cx="7992888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sz="2200" dirty="0" smtClean="0"/>
              <a:t>Extensive labor market reforms in Spain, Italy and France</a:t>
            </a:r>
            <a:endParaRPr lang="it-IT" sz="2200" dirty="0"/>
          </a:p>
        </p:txBody>
      </p:sp>
      <p:sp>
        <p:nvSpPr>
          <p:cNvPr id="3" name="Rectangle 4"/>
          <p:cNvSpPr/>
          <p:nvPr/>
        </p:nvSpPr>
        <p:spPr>
          <a:xfrm>
            <a:off x="344488" y="908720"/>
            <a:ext cx="9200197" cy="5098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Spain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2012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Italy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2012 and 2015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France 2016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Making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easier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to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dismiss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workers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on open-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ended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contracts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(ES, IT, FR)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Putting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a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cap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on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claims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the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worker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can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make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in case of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unjustified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dismissal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(ES, IT)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Shifting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wage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bargaining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closer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to the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plant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level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(ES, FR;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soon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IT)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Investing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in Active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Labour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Market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Policies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(IT)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Strengthening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safety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nets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(IT, FR) and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making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them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more inclusive (IT)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M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aking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employers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internalize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the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costs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of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their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behavior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 (IT)</a:t>
            </a:r>
          </a:p>
        </p:txBody>
      </p:sp>
    </p:spTree>
    <p:extLst>
      <p:ext uri="{BB962C8B-B14F-4D97-AF65-F5344CB8AC3E}">
        <p14:creationId xmlns:p14="http://schemas.microsoft.com/office/powerpoint/2010/main" val="1860883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7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1.55610000000000000000E+000&quot;&gt;&lt;m_ppcolschidx val=&quot;0&quot;/&gt;&lt;m_rgb r=&quot;5a&quot; g=&quot;be&quot; b=&quot;a3&quot;/&gt;&lt;/elem&gt;&lt;elem m_fUsage=&quot;1.00000000000000000000E+000&quot;&gt;&lt;m_ppcolschidx val=&quot;0&quot;/&gt;&lt;m_rgb r=&quot;cf&quot; g=&quot;f2&quot; b=&quot;fe&quot;/&gt;&lt;/elem&gt;&lt;elem m_fUsage=&quot;9.08764110000000010000E-001&quot;&gt;&lt;m_ppcolschidx val=&quot;0&quot;/&gt;&lt;m_rgb r=&quot;e7&quot; g=&quot;1e&quot; b=&quot;1&quot;/&gt;&lt;/elem&gt;&lt;elem m_fUsage=&quot;8.10000000000000050000E-001&quot;&gt;&lt;m_ppcolschidx val=&quot;0&quot;/&gt;&lt;m_rgb r=&quot;e3&quot; g=&quot;97&quot; b=&quot;4a&quot;/&gt;&lt;/elem&gt;&lt;elem m_fUsage=&quot;7.29000000000000090000E-001&quot;&gt;&lt;m_ppcolschidx val=&quot;0&quot;/&gt;&lt;m_rgb r=&quot;cd&quot; g=&quot;dd&quot; b=&quot;f8&quot;/&gt;&lt;/elem&gt;&lt;elem m_fUsage=&quot;5.90490000000000180000E-001&quot;&gt;&lt;m_ppcolschidx val=&quot;0&quot;/&gt;&lt;m_rgb r=&quot;0&quot; g=&quot;70&quot; b=&quot;c0&quot;/&gt;&lt;/elem&gt;&lt;elem m_fUsage=&quot;5.31441000000000160000E-001&quot;&gt;&lt;m_ppcolschidx val=&quot;0&quot;/&gt;&lt;m_rgb r=&quot;2d&quot; g=&quot;d2&quot; b=&quot;28&quot;/&gt;&lt;/elem&gt;&lt;/m_vecMRU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MinusSymbol&gt;-&lt;/m_chMinus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5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_ib8Pk6k6Ufdjr8CiE.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j1_z0EmEi1ZermGN_6s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HNUFTl0Uu77cVj3gD6Vw"/>
</p:tagLst>
</file>

<file path=ppt/theme/theme1.xml><?xml version="1.0" encoding="utf-8"?>
<a:theme xmlns:a="http://schemas.openxmlformats.org/drawingml/2006/main" name="SPRP_Correct Power Point Template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SPRP_Correct Power Point Template v1</Template>
  <TotalTime>445</TotalTime>
  <Words>883</Words>
  <Application>Microsoft Macintosh PowerPoint</Application>
  <PresentationFormat>A4 (21x29,7 cm)</PresentationFormat>
  <Paragraphs>117</Paragraphs>
  <Slides>15</Slides>
  <Notes>13</Notes>
  <HiddenSlides>0</HiddenSlides>
  <MMClips>0</MMClips>
  <ScaleCrop>false</ScaleCrop>
  <HeadingPairs>
    <vt:vector size="8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  <vt:variant>
        <vt:lpstr>Presentazioni personalizzate</vt:lpstr>
      </vt:variant>
      <vt:variant>
        <vt:i4>1</vt:i4>
      </vt:variant>
    </vt:vector>
  </HeadingPairs>
  <TitlesOfParts>
    <vt:vector size="18" baseType="lpstr">
      <vt:lpstr>SPRP_Correct Power Point Template v1</vt:lpstr>
      <vt:lpstr>think-cell Slide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Relation between financial stress and unemployment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SPRP-BJ User</dc:creator>
  <cp:lastModifiedBy>stefano sacchi</cp:lastModifiedBy>
  <cp:revision>172</cp:revision>
  <cp:lastPrinted>2015-01-26T19:32:44Z</cp:lastPrinted>
  <dcterms:created xsi:type="dcterms:W3CDTF">2015-09-07T02:11:56Z</dcterms:created>
  <dcterms:modified xsi:type="dcterms:W3CDTF">2016-09-27T03:13:57Z</dcterms:modified>
</cp:coreProperties>
</file>