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1"/>
  </p:notesMasterIdLst>
  <p:handoutMasterIdLst>
    <p:handoutMasterId r:id="rId12"/>
  </p:handoutMasterIdLst>
  <p:sldIdLst>
    <p:sldId id="274" r:id="rId5"/>
    <p:sldId id="283" r:id="rId6"/>
    <p:sldId id="284" r:id="rId7"/>
    <p:sldId id="285" r:id="rId8"/>
    <p:sldId id="288" r:id="rId9"/>
    <p:sldId id="287" r:id="rId10"/>
  </p:sldIdLst>
  <p:sldSz cx="9144000" cy="6858000" type="screen4x3"/>
  <p:notesSz cx="6858000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rgbClr val="0F5494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166CF"/>
    <a:srgbClr val="3E6FD2"/>
    <a:srgbClr val="2D5EC1"/>
    <a:srgbClr val="BDDEFF"/>
    <a:srgbClr val="99CCFF"/>
    <a:srgbClr val="808080"/>
    <a:srgbClr val="FFD624"/>
    <a:srgbClr val="0F54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930" y="-7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3851" y="0"/>
            <a:ext cx="297254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7254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3851" y="9428164"/>
            <a:ext cx="297254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C8351FC8-5A54-4B2A-86C4-2E5323EF16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7335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254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3851" y="0"/>
            <a:ext cx="2972548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7738" y="744538"/>
            <a:ext cx="4964112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480" y="4714876"/>
            <a:ext cx="5487041" cy="4467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7254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3851" y="9428164"/>
            <a:ext cx="2972548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759" tIns="45879" rIns="91759" bIns="45879" numCol="1" anchor="b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chemeClr val="tx1"/>
                </a:solidFill>
                <a:latin typeface="Arial" charset="0"/>
              </a:defRPr>
            </a:lvl1pPr>
          </a:lstStyle>
          <a:p>
            <a:fld id="{D0B95C8B-737A-4158-A672-D062935FE6E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543798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95C8B-737A-4158-A672-D062935FE6E6}" type="slidenum">
              <a:rPr lang="en-GB" altLang="en-US" smtClean="0"/>
              <a:pPr/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0117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981075"/>
            <a:ext cx="9180513" cy="5876925"/>
          </a:xfrm>
          <a:prstGeom prst="rect">
            <a:avLst/>
          </a:prstGeom>
          <a:solidFill>
            <a:srgbClr val="0F5494"/>
          </a:solidFill>
          <a:ln w="254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9"/>
              </a:srgbClr>
            </a:outerShdw>
          </a:effectLst>
        </p:spPr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3086" name="Picture 6" descr="LOGO CE-EN-quadri.eps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998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3995738" y="2565400"/>
            <a:ext cx="5040312" cy="790575"/>
          </a:xfrm>
        </p:spPr>
        <p:txBody>
          <a:bodyPr/>
          <a:lstStyle>
            <a:lvl1pPr marL="3175">
              <a:defRPr sz="7600">
                <a:solidFill>
                  <a:srgbClr val="FFD624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188" y="3716338"/>
            <a:ext cx="8532812" cy="1728787"/>
          </a:xfrm>
        </p:spPr>
        <p:txBody>
          <a:bodyPr/>
          <a:lstStyle>
            <a:lvl1pPr marL="0" indent="0">
              <a:buFontTx/>
              <a:buNone/>
              <a:defRPr sz="3000" b="1" i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 sz="1200" b="1"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+mn-lt"/>
              </a:defRPr>
            </a:lvl1pPr>
          </a:lstStyle>
          <a:p>
            <a:fld id="{2A6C6C15-087F-43B2-A0C8-E22083FE9E7B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4267200" y="6659563"/>
            <a:ext cx="611188" cy="21590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F7F92A-3B56-4A0F-AEC1-F3353729B7C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385138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15113" y="1339850"/>
            <a:ext cx="2071687" cy="4681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5288" y="1339850"/>
            <a:ext cx="6067425" cy="46815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C277C6-6AE7-474C-B9A1-28E7106CE79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05309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2C31BE-DD02-4DAA-9616-C396FF4F483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7859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C63F3E-8BD9-4A55-9F40-5C99D6D582D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8233224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492375"/>
            <a:ext cx="4038600" cy="35290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E45D60-542D-4300-BB0D-BE843AB44F5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3753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4CCD0E-1512-49B8-8EB7-D4FA8AED456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102497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C306CB-8654-43F6-BD3C-212745339CB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8817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F05B6-FDEC-48E4-96FA-B87CE002A17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09202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B1C6D9-A3EF-4158-992C-3996D102B73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32970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9BC7A-0536-4D8E-BA1D-7A5D1695D985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03604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288" y="1339850"/>
            <a:ext cx="8229600" cy="936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92375"/>
            <a:ext cx="8229600" cy="352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Second level</a:t>
            </a:r>
            <a:endParaRPr lang="en-GB" altLang="en-US" smtClean="0"/>
          </a:p>
          <a:p>
            <a:pPr lvl="1"/>
            <a:r>
              <a:rPr lang="en-GB" altLang="en-US" smtClean="0"/>
              <a:t>Third level</a:t>
            </a:r>
          </a:p>
          <a:p>
            <a:pPr lvl="2"/>
            <a:r>
              <a:rPr lang="en-GB" altLang="en-US" smtClean="0"/>
              <a:t>- Fourth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  <a:latin typeface="Arial" charset="0"/>
              </a:defRPr>
            </a:lvl1pPr>
          </a:lstStyle>
          <a:p>
            <a:fld id="{936A2FB5-BD2D-48EC-9725-65D05F61B24A}" type="slidenum">
              <a:rPr lang="en-GB" altLang="en-US"/>
              <a:pPr/>
              <a:t>‹#›</a:t>
            </a:fld>
            <a:endParaRPr lang="en-GB" altLang="en-US"/>
          </a:p>
        </p:txBody>
      </p:sp>
      <p:sp>
        <p:nvSpPr>
          <p:cNvPr id="15" name="Rectangle 14"/>
          <p:cNvSpPr/>
          <p:nvPr/>
        </p:nvSpPr>
        <p:spPr>
          <a:xfrm>
            <a:off x="0" y="0"/>
            <a:ext cx="9144000" cy="957263"/>
          </a:xfrm>
          <a:prstGeom prst="rect">
            <a:avLst/>
          </a:prstGeom>
          <a:solidFill>
            <a:srgbClr val="0F5494"/>
          </a:solidFill>
          <a:ln>
            <a:solidFill>
              <a:srgbClr val="0F549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7" name="Rectangle 6"/>
          <p:cNvSpPr/>
          <p:nvPr/>
        </p:nvSpPr>
        <p:spPr>
          <a:xfrm>
            <a:off x="4262438" y="6659563"/>
            <a:ext cx="611187" cy="198437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pic>
        <p:nvPicPr>
          <p:cNvPr id="1041" name="Picture 17" descr="LOGO CE_Vertical_EN_NEG_quadri_HR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7638" y="258763"/>
            <a:ext cx="1436687" cy="10048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79512" y="1916832"/>
            <a:ext cx="8856538" cy="1728192"/>
          </a:xfrm>
        </p:spPr>
        <p:txBody>
          <a:bodyPr/>
          <a:lstStyle/>
          <a:p>
            <a:pPr algn="ctr"/>
            <a:r>
              <a:rPr lang="fr-BE" altLang="en-US" sz="4000" dirty="0" smtClean="0"/>
              <a:t>Perspective of </a:t>
            </a:r>
            <a:r>
              <a:rPr lang="fr-BE" altLang="en-US" sz="4000" dirty="0" err="1" smtClean="0"/>
              <a:t>Employment</a:t>
            </a:r>
            <a:r>
              <a:rPr lang="fr-BE" altLang="en-US" sz="4000" dirty="0" smtClean="0"/>
              <a:t> </a:t>
            </a:r>
            <a:r>
              <a:rPr lang="fr-BE" altLang="en-US" sz="4000" dirty="0" smtClean="0"/>
              <a:t>Policy and Social Security in the EU</a:t>
            </a:r>
            <a:endParaRPr lang="en-GB" altLang="en-US" sz="4000" dirty="0"/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323528" y="4149080"/>
            <a:ext cx="8532812" cy="2160240"/>
          </a:xfrm>
        </p:spPr>
        <p:txBody>
          <a:bodyPr/>
          <a:lstStyle/>
          <a:p>
            <a:pPr algn="ctr"/>
            <a:endParaRPr lang="fr-BE" altLang="en-US" sz="2000" dirty="0"/>
          </a:p>
          <a:p>
            <a:pPr algn="ctr"/>
            <a:r>
              <a:rPr lang="fr-BE" altLang="en-US" sz="2000" dirty="0" smtClean="0"/>
              <a:t>Michel </a:t>
            </a:r>
            <a:r>
              <a:rPr lang="fr-BE" altLang="en-US" sz="2000" dirty="0" err="1" smtClean="0"/>
              <a:t>Servoz</a:t>
            </a:r>
            <a:endParaRPr lang="fr-BE" altLang="en-US" sz="2000" dirty="0" smtClean="0"/>
          </a:p>
          <a:p>
            <a:pPr algn="ctr"/>
            <a:endParaRPr lang="fr-BE" altLang="en-US" sz="2000" dirty="0"/>
          </a:p>
          <a:p>
            <a:pPr algn="ctr"/>
            <a:r>
              <a:rPr lang="fr-BE" altLang="en-US" sz="2000" dirty="0" smtClean="0"/>
              <a:t>China-EU Social Protection </a:t>
            </a:r>
            <a:r>
              <a:rPr lang="fr-BE" altLang="en-US" sz="2000" dirty="0" err="1" smtClean="0"/>
              <a:t>Reform</a:t>
            </a:r>
            <a:r>
              <a:rPr lang="fr-BE" altLang="en-US" sz="2000" dirty="0" smtClean="0"/>
              <a:t> Project (SPRP)</a:t>
            </a:r>
          </a:p>
          <a:p>
            <a:pPr algn="ctr"/>
            <a:r>
              <a:rPr lang="fr-BE" altLang="en-US" sz="2000" dirty="0" smtClean="0"/>
              <a:t>2016 High </a:t>
            </a:r>
            <a:r>
              <a:rPr lang="fr-BE" altLang="en-US" sz="2000" dirty="0" err="1" smtClean="0"/>
              <a:t>Level</a:t>
            </a:r>
            <a:r>
              <a:rPr lang="fr-BE" altLang="en-US" sz="2000" dirty="0" smtClean="0"/>
              <a:t> Event, Beijing, 28 </a:t>
            </a:r>
            <a:r>
              <a:rPr lang="fr-BE" altLang="en-US" sz="2000" dirty="0" err="1" smtClean="0"/>
              <a:t>September</a:t>
            </a:r>
            <a:r>
              <a:rPr lang="fr-BE" altLang="en-US" sz="2000" dirty="0" smtClean="0"/>
              <a:t> 2016</a:t>
            </a:r>
            <a:endParaRPr lang="fr-BE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96538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484784"/>
            <a:ext cx="8229600" cy="936104"/>
          </a:xfrm>
        </p:spPr>
        <p:txBody>
          <a:bodyPr/>
          <a:lstStyle/>
          <a:p>
            <a:pPr algn="ctr"/>
            <a:r>
              <a:rPr lang="en-US" altLang="en-US" sz="2800" dirty="0" smtClean="0"/>
              <a:t>The EU's growth performance</a:t>
            </a:r>
            <a:br>
              <a:rPr lang="en-US" altLang="en-US" sz="2800" dirty="0" smtClean="0"/>
            </a:br>
            <a:r>
              <a:rPr lang="en-US" altLang="en-US" sz="1800" dirty="0" smtClean="0"/>
              <a:t>Real GDP growth year-on-year, percent </a:t>
            </a:r>
            <a:endParaRPr lang="en-US" altLang="en-US" sz="1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780307"/>
            <a:ext cx="8229600" cy="3529013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3166CF"/>
              </a:buClr>
              <a:buNone/>
            </a:pPr>
            <a:endParaRPr lang="en-US" altLang="en-US" sz="2800" dirty="0" smtClean="0"/>
          </a:p>
          <a:p>
            <a:pPr marL="0" indent="0">
              <a:buClr>
                <a:srgbClr val="3166CF"/>
              </a:buClr>
              <a:buNone/>
            </a:pPr>
            <a:endParaRPr lang="en-US" altLang="en-US" sz="2800" dirty="0" smtClean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7524750" cy="401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39538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1484784"/>
            <a:ext cx="8589640" cy="936104"/>
          </a:xfrm>
        </p:spPr>
        <p:txBody>
          <a:bodyPr/>
          <a:lstStyle/>
          <a:p>
            <a:pPr algn="ctr"/>
            <a:r>
              <a:rPr lang="en-US" altLang="en-US" sz="2400" dirty="0" smtClean="0"/>
              <a:t>The EU's employment performance since 2007</a:t>
            </a:r>
            <a:r>
              <a:rPr lang="en-US" altLang="en-US" sz="2800" dirty="0" smtClean="0"/>
              <a:t/>
            </a:r>
            <a:br>
              <a:rPr lang="en-US" altLang="en-US" sz="2800" dirty="0" smtClean="0"/>
            </a:br>
            <a:r>
              <a:rPr lang="en-US" altLang="en-US" sz="1800" dirty="0" smtClean="0"/>
              <a:t>Index</a:t>
            </a:r>
            <a:r>
              <a:rPr lang="en-US" altLang="en-US" sz="2800" dirty="0" smtClean="0"/>
              <a:t> </a:t>
            </a:r>
            <a:r>
              <a:rPr lang="en-US" altLang="en-US" sz="1800" dirty="0" smtClean="0"/>
              <a:t>2007 = 100</a:t>
            </a:r>
            <a:endParaRPr lang="en-US" altLang="en-US" sz="1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780307"/>
            <a:ext cx="8229600" cy="3529013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3166CF"/>
              </a:buClr>
              <a:buNone/>
            </a:pPr>
            <a:endParaRPr lang="en-US" altLang="en-US" sz="2800" dirty="0" smtClean="0"/>
          </a:p>
          <a:p>
            <a:pPr marL="0" indent="0">
              <a:buClr>
                <a:srgbClr val="3166CF"/>
              </a:buClr>
              <a:buNone/>
            </a:pPr>
            <a:endParaRPr lang="en-US" altLang="en-US" sz="2800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3" y="2081982"/>
            <a:ext cx="8889993" cy="4443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1071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1484784"/>
            <a:ext cx="8229600" cy="936104"/>
          </a:xfrm>
        </p:spPr>
        <p:txBody>
          <a:bodyPr/>
          <a:lstStyle/>
          <a:p>
            <a:pPr algn="ctr"/>
            <a:r>
              <a:rPr lang="en-US" altLang="en-US" sz="2800" dirty="0" smtClean="0"/>
              <a:t>Unemployment rate in percent, EU-28</a:t>
            </a:r>
            <a:br>
              <a:rPr lang="en-US" altLang="en-US" sz="2800" dirty="0" smtClean="0"/>
            </a:br>
            <a:r>
              <a:rPr lang="en-US" altLang="en-US" sz="1800" dirty="0" smtClean="0"/>
              <a:t>convergence vs divergence</a:t>
            </a:r>
            <a:endParaRPr lang="en-US" altLang="en-US" sz="1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780307"/>
            <a:ext cx="8229600" cy="3529013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3166CF"/>
              </a:buClr>
              <a:buNone/>
            </a:pPr>
            <a:endParaRPr lang="en-US" altLang="en-US" sz="2800" dirty="0" smtClean="0"/>
          </a:p>
          <a:p>
            <a:pPr marL="0" indent="0">
              <a:buClr>
                <a:srgbClr val="3166CF"/>
              </a:buClr>
              <a:buNone/>
            </a:pPr>
            <a:endParaRPr lang="en-US" altLang="en-US" sz="2800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20888"/>
            <a:ext cx="8424936" cy="41908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212289" y="3068960"/>
            <a:ext cx="102463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Maximum</a:t>
            </a:r>
            <a:endParaRPr lang="en-GB" b="1" dirty="0"/>
          </a:p>
        </p:txBody>
      </p:sp>
      <p:sp>
        <p:nvSpPr>
          <p:cNvPr id="7" name="TextBox 6"/>
          <p:cNvSpPr txBox="1"/>
          <p:nvPr/>
        </p:nvSpPr>
        <p:spPr>
          <a:xfrm>
            <a:off x="8212289" y="5157192"/>
            <a:ext cx="98135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Minimum</a:t>
            </a:r>
            <a:endParaRPr lang="en-GB" b="1" dirty="0"/>
          </a:p>
        </p:txBody>
      </p:sp>
      <p:sp>
        <p:nvSpPr>
          <p:cNvPr id="8" name="TextBox 7"/>
          <p:cNvSpPr txBox="1"/>
          <p:nvPr/>
        </p:nvSpPr>
        <p:spPr>
          <a:xfrm>
            <a:off x="8185776" y="4700954"/>
            <a:ext cx="89639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Average</a:t>
            </a:r>
            <a:endParaRPr lang="en-GB" b="1" dirty="0"/>
          </a:p>
        </p:txBody>
      </p:sp>
      <p:sp>
        <p:nvSpPr>
          <p:cNvPr id="3" name="TextBox 2"/>
          <p:cNvSpPr txBox="1"/>
          <p:nvPr/>
        </p:nvSpPr>
        <p:spPr>
          <a:xfrm>
            <a:off x="6948264" y="2603956"/>
            <a:ext cx="6367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Greece</a:t>
            </a:r>
            <a:endParaRPr lang="en-GB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4430204" y="4293096"/>
            <a:ext cx="54694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Spain</a:t>
            </a:r>
            <a:endParaRPr lang="en-GB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3857610" y="4076482"/>
            <a:ext cx="726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Slovakia</a:t>
            </a:r>
            <a:endParaRPr lang="en-GB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2051720" y="3429000"/>
            <a:ext cx="6142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Poland</a:t>
            </a:r>
            <a:endParaRPr lang="en-GB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1115616" y="3501008"/>
            <a:ext cx="7264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Slovakia</a:t>
            </a:r>
            <a:endParaRPr lang="en-GB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6948264" y="5295691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Germany</a:t>
            </a:r>
            <a:endParaRPr lang="en-GB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5970860" y="5329692"/>
            <a:ext cx="6399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Austria</a:t>
            </a:r>
            <a:endParaRPr lang="en-GB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5052360" y="5358981"/>
            <a:ext cx="96372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Netherlands</a:t>
            </a:r>
            <a:endParaRPr lang="en-GB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3857610" y="5388883"/>
            <a:ext cx="77457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Denmark</a:t>
            </a:r>
            <a:endParaRPr lang="en-GB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2915816" y="5329691"/>
            <a:ext cx="6447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Ireland</a:t>
            </a:r>
            <a:endParaRPr lang="en-GB" sz="1000" dirty="0"/>
          </a:p>
        </p:txBody>
      </p:sp>
      <p:sp>
        <p:nvSpPr>
          <p:cNvPr id="19" name="TextBox 18"/>
          <p:cNvSpPr txBox="1"/>
          <p:nvPr/>
        </p:nvSpPr>
        <p:spPr>
          <a:xfrm>
            <a:off x="1197369" y="5541912"/>
            <a:ext cx="9909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000" dirty="0" smtClean="0"/>
              <a:t>Luxembourg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1999029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283420"/>
            <a:ext cx="8325533" cy="4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340768"/>
            <a:ext cx="8229600" cy="936104"/>
          </a:xfrm>
        </p:spPr>
        <p:txBody>
          <a:bodyPr/>
          <a:lstStyle/>
          <a:p>
            <a:pPr algn="ctr"/>
            <a:r>
              <a:rPr lang="en-US" altLang="en-US" sz="2800" dirty="0" smtClean="0"/>
              <a:t>Important Europe 2020 indicators</a:t>
            </a:r>
            <a:br>
              <a:rPr lang="en-US" altLang="en-US" sz="2800" dirty="0" smtClean="0"/>
            </a:br>
            <a:r>
              <a:rPr lang="en-US" altLang="en-US" sz="2800" dirty="0" smtClean="0"/>
              <a:t>EU-27</a:t>
            </a:r>
            <a:endParaRPr lang="en-US" altLang="en-US" sz="1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780307"/>
            <a:ext cx="8496944" cy="3529013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3166CF"/>
              </a:buClr>
              <a:buNone/>
            </a:pPr>
            <a:endParaRPr lang="en-US" altLang="en-US" sz="2800" dirty="0" smtClean="0"/>
          </a:p>
          <a:p>
            <a:pPr marL="0" indent="0">
              <a:buClr>
                <a:srgbClr val="3166CF"/>
              </a:buClr>
              <a:buNone/>
            </a:pPr>
            <a:endParaRPr lang="en-US" altLang="en-US" sz="2800" dirty="0" smtClean="0"/>
          </a:p>
        </p:txBody>
      </p:sp>
      <p:sp>
        <p:nvSpPr>
          <p:cNvPr id="6" name="TextBox 5"/>
          <p:cNvSpPr txBox="1"/>
          <p:nvPr/>
        </p:nvSpPr>
        <p:spPr>
          <a:xfrm rot="16200000">
            <a:off x="-399365" y="4414041"/>
            <a:ext cx="129073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Million people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 rot="16200000">
            <a:off x="3825859" y="4251626"/>
            <a:ext cx="76117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Percent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115616" y="2420887"/>
            <a:ext cx="25458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People at risk of poverty or</a:t>
            </a:r>
          </a:p>
          <a:p>
            <a:r>
              <a:rPr lang="en-GB" b="1" dirty="0" smtClean="0"/>
              <a:t>Social exclusion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202223" y="2420888"/>
            <a:ext cx="318067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/>
              <a:t>Employment rate, age 20-64 years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45112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1340768"/>
            <a:ext cx="8229600" cy="936104"/>
          </a:xfrm>
        </p:spPr>
        <p:txBody>
          <a:bodyPr/>
          <a:lstStyle/>
          <a:p>
            <a:pPr algn="ctr"/>
            <a:r>
              <a:rPr lang="en-US" altLang="en-US" sz="2800" dirty="0" smtClean="0"/>
              <a:t>Asylum applications in the EU, </a:t>
            </a:r>
            <a:br>
              <a:rPr lang="en-US" altLang="en-US" sz="2800" dirty="0" smtClean="0"/>
            </a:br>
            <a:r>
              <a:rPr lang="en-US" altLang="en-US" sz="2800" dirty="0" smtClean="0"/>
              <a:t>1985-2015</a:t>
            </a:r>
            <a:endParaRPr lang="en-US" altLang="en-US" sz="1800" dirty="0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7544" y="2780307"/>
            <a:ext cx="8229600" cy="3529013"/>
          </a:xfrm>
        </p:spPr>
        <p:txBody>
          <a:bodyPr/>
          <a:lstStyle/>
          <a:p>
            <a:pPr>
              <a:lnSpc>
                <a:spcPct val="150000"/>
              </a:lnSpc>
              <a:buClr>
                <a:srgbClr val="3166CF"/>
              </a:buClr>
              <a:buNone/>
            </a:pPr>
            <a:endParaRPr lang="en-US" altLang="en-US" sz="2800" dirty="0" smtClean="0"/>
          </a:p>
          <a:p>
            <a:pPr marL="0" indent="0">
              <a:buClr>
                <a:srgbClr val="3166CF"/>
              </a:buClr>
              <a:buNone/>
            </a:pPr>
            <a:endParaRPr lang="en-US" altLang="en-US" sz="2800" dirty="0" smtClean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76873"/>
            <a:ext cx="9046650" cy="43204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7705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Slide_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lide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1200" b="0" i="0" u="none" strike="noStrike" cap="none" normalizeH="0" baseline="0" smtClean="0">
            <a:ln>
              <a:noFill/>
            </a:ln>
            <a:solidFill>
              <a:srgbClr val="0F549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Slide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de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de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1D3FCC69ED4D4D9AD4BEBF395F1CE8" ma:contentTypeVersion="0" ma:contentTypeDescription="Create a new document." ma:contentTypeScope="" ma:versionID="321b064921d6e2c6b0f6e69fe5690c25">
  <xsd:schema xmlns:xsd="http://www.w3.org/2001/XMLSchema" xmlns:xs="http://www.w3.org/2001/XMLSchema" xmlns:p="http://schemas.microsoft.com/office/2006/metadata/properties" xmlns:ns1="http://schemas.microsoft.com/sharepoint/v3" xmlns:ns2="5d0a0bc2-e81a-435b-8ed0-bc02c4b6e446" xmlns:ns3="3ce2605c-00ee-46ca-a768-387302c3f897" xmlns:ns4="http://schemas.microsoft.com/sharepoint/v3/fields" targetNamespace="http://schemas.microsoft.com/office/2006/metadata/properties" ma:root="true" ma:fieldsID="1c95e1a7ede5b4a72699ffd97c2b78cd" ns1:_="" ns2:_="" ns3:_="" ns4:_="">
    <xsd:import namespace="http://schemas.microsoft.com/sharepoint/v3"/>
    <xsd:import namespace="5d0a0bc2-e81a-435b-8ed0-bc02c4b6e446"/>
    <xsd:import namespace="3ce2605c-00ee-46ca-a768-387302c3f897"/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Category" minOccurs="0"/>
                <xsd:element ref="ns3:Date_doc" minOccurs="0"/>
                <xsd:element ref="ns4:EC_Common_Autho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0a0bc2-e81a-435b-8ed0-bc02c4b6e446" elementFormDefault="qualified">
    <xsd:import namespace="http://schemas.microsoft.com/office/2006/documentManagement/types"/>
    <xsd:import namespace="http://schemas.microsoft.com/office/infopath/2007/PartnerControls"/>
    <xsd:element name="Category" ma:index="10" nillable="true" ma:displayName="Category" ma:format="Dropdown" ma:internalName="Category">
      <xsd:simpleType>
        <xsd:restriction base="dms:Choice">
          <xsd:enumeration value="Comprehensive EU response to the crisis"/>
          <xsd:enumeration value="EMU and the euro"/>
          <xsd:enumeration value="Economies of the Member States"/>
          <xsd:enumeration value="Miscellaneou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e2605c-00ee-46ca-a768-387302c3f897" elementFormDefault="qualified">
    <xsd:import namespace="http://schemas.microsoft.com/office/2006/documentManagement/types"/>
    <xsd:import namespace="http://schemas.microsoft.com/office/infopath/2007/PartnerControls"/>
    <xsd:element name="Date_doc" ma:index="11" nillable="true" ma:displayName="Date_doc" ma:format="DateOnly" ma:internalName="Date_doc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EC_Common_Author" ma:index="12" nillable="true" ma:displayName="Author" ma:internalName="EC_Common_Author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ate_doc xmlns="3ce2605c-00ee-46ca-a768-387302c3f897">2015-10-07T22:00:00+00:00</Date_doc>
    <PublishingExpirationDate xmlns="http://schemas.microsoft.com/sharepoint/v3" xsi:nil="true"/>
    <PublishingStartDate xmlns="http://schemas.microsoft.com/sharepoint/v3" xsi:nil="true"/>
    <Category xmlns="5d0a0bc2-e81a-435b-8ed0-bc02c4b6e446">Miscellaneous</Category>
    <EC_Common_Author xmlns="http://schemas.microsoft.com/sharepoint/v3/fields">R. WILLIS &amp; A. MELANDER</EC_Common_Author>
  </documentManagement>
</p:properties>
</file>

<file path=customXml/itemProps1.xml><?xml version="1.0" encoding="utf-8"?>
<ds:datastoreItem xmlns:ds="http://schemas.openxmlformats.org/officeDocument/2006/customXml" ds:itemID="{66359742-95EE-47B5-B9ED-C2B0435C24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d0a0bc2-e81a-435b-8ed0-bc02c4b6e446"/>
    <ds:schemaRef ds:uri="3ce2605c-00ee-46ca-a768-387302c3f897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4CE0256-6E7E-4AF2-B526-1D44650D260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692994B-807C-4002-A26F-4C2977DBFBE9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schemas.microsoft.com/sharepoint/v3/fields"/>
    <ds:schemaRef ds:uri="3ce2605c-00ee-46ca-a768-387302c3f897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metadata/properties"/>
    <ds:schemaRef ds:uri="5d0a0bc2-e81a-435b-8ed0-bc02c4b6e446"/>
    <ds:schemaRef ds:uri="http://schemas.microsoft.com/sharepoint/v3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1473</TotalTime>
  <Words>88</Words>
  <Application>Microsoft Office PowerPoint</Application>
  <PresentationFormat>On-screen Show (4:3)</PresentationFormat>
  <Paragraphs>31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Blank</vt:lpstr>
      <vt:lpstr>Perspective of Employment Policy and Social Security in the EU</vt:lpstr>
      <vt:lpstr>The EU's growth performance Real GDP growth year-on-year, percent </vt:lpstr>
      <vt:lpstr>The EU's employment performance since 2007 Index 2007 = 100</vt:lpstr>
      <vt:lpstr>Unemployment rate in percent, EU-28 convergence vs divergence</vt:lpstr>
      <vt:lpstr>Important Europe 2020 indicators EU-27</vt:lpstr>
      <vt:lpstr>Asylum applications in the EU,  1985-2015</vt:lpstr>
    </vt:vector>
  </TitlesOfParts>
  <Company>European Commission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risky is China's volatility for the global economy?</dc:title>
  <dc:creator>LUISI Angelo (ECFIN-EXT)</dc:creator>
  <cp:lastModifiedBy>PESCHNER Jorg (EMPL)</cp:lastModifiedBy>
  <cp:revision>91</cp:revision>
  <cp:lastPrinted>2015-10-07T15:52:59Z</cp:lastPrinted>
  <dcterms:created xsi:type="dcterms:W3CDTF">2015-03-11T14:16:10Z</dcterms:created>
  <dcterms:modified xsi:type="dcterms:W3CDTF">2016-09-19T15:25:38Z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0x010100AB1D3FCC69ED4D4D9AD4BEBF395F1CE8</vt:lpwstr>
  </property>
  <property fmtid="{D5CDD505-2E9C-101B-9397-08002B2CF9AE}" pid="3" name="Order">
    <vt:r8>48700</vt:r8>
  </property>
  <property fmtid="{D5CDD505-2E9C-101B-9397-08002B2CF9AE}" pid="4" name="TemplateUrl">
    <vt:lpwstr/>
  </property>
  <property fmtid="{D5CDD505-2E9C-101B-9397-08002B2CF9AE}" pid="5" name="xd_Signature">
    <vt:bool>false</vt:bool>
  </property>
  <property fmtid="{D5CDD505-2E9C-101B-9397-08002B2CF9AE}" pid="6" name="xd_ProgID">
    <vt:lpwstr/>
  </property>
</Properties>
</file>