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0" r:id="rId1"/>
  </p:sldMasterIdLst>
  <p:notesMasterIdLst>
    <p:notesMasterId r:id="rId15"/>
  </p:notesMasterIdLst>
  <p:handoutMasterIdLst>
    <p:handoutMasterId r:id="rId16"/>
  </p:handoutMasterIdLst>
  <p:sldIdLst>
    <p:sldId id="1229" r:id="rId2"/>
    <p:sldId id="1322" r:id="rId3"/>
    <p:sldId id="1321" r:id="rId4"/>
    <p:sldId id="1327" r:id="rId5"/>
    <p:sldId id="1328" r:id="rId6"/>
    <p:sldId id="1323" r:id="rId7"/>
    <p:sldId id="1329" r:id="rId8"/>
    <p:sldId id="1331" r:id="rId9"/>
    <p:sldId id="1330" r:id="rId10"/>
    <p:sldId id="1332" r:id="rId11"/>
    <p:sldId id="1324" r:id="rId12"/>
    <p:sldId id="1325" r:id="rId13"/>
    <p:sldId id="1326" r:id="rId14"/>
  </p:sldIdLst>
  <p:sldSz cx="9906000" cy="6858000" type="A4"/>
  <p:notesSz cx="6794500" cy="9931400"/>
  <p:custShowLst>
    <p:custShow name="Custom Show 1" id="0">
      <p:sldLst/>
    </p:custShow>
  </p:custShowLst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72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pos="6023">
          <p15:clr>
            <a:srgbClr val="A4A3A4"/>
          </p15:clr>
        </p15:guide>
        <p15:guide id="6" pos="308">
          <p15:clr>
            <a:srgbClr val="A4A3A4"/>
          </p15:clr>
        </p15:guide>
        <p15:guide id="7" pos="5796">
          <p15:clr>
            <a:srgbClr val="A4A3A4"/>
          </p15:clr>
        </p15:guide>
        <p15:guide id="8" pos="2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ristina Zanetti" initials="CZ" lastIdx="1" clrIdx="0"/>
  <p:cmAuthor id="1" name="af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DA65"/>
    <a:srgbClr val="FFFFFF"/>
    <a:srgbClr val="FFCC00"/>
    <a:srgbClr val="E39913"/>
    <a:srgbClr val="F2F2F2"/>
    <a:srgbClr val="FFFF99"/>
    <a:srgbClr val="FFFFCC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11" autoAdjust="0"/>
    <p:restoredTop sz="95252" autoAdjust="0"/>
  </p:normalViewPr>
  <p:slideViewPr>
    <p:cSldViewPr>
      <p:cViewPr varScale="1">
        <p:scale>
          <a:sx n="81" d="100"/>
          <a:sy n="81" d="100"/>
        </p:scale>
        <p:origin x="-2456" y="-112"/>
      </p:cViewPr>
      <p:guideLst>
        <p:guide orient="horz" pos="572"/>
        <p:guide orient="horz" pos="3838"/>
        <p:guide orient="horz"/>
        <p:guide orient="horz" pos="890"/>
        <p:guide pos="6023"/>
        <p:guide pos="308"/>
        <p:guide pos="5796"/>
        <p:guide pos="2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108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4" Type="http://schemas.microsoft.com/office/2011/relationships/chartColorStyle" Target="colors3.xml"/><Relationship Id="rId1" Type="http://schemas.openxmlformats.org/officeDocument/2006/relationships/package" Target="../embeddings/Microsoft_Excel_Sheet3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Number of Riester contracts: stock and inflow</a:t>
            </a:r>
            <a:br>
              <a:rPr lang="en-US" sz="2400"/>
            </a:br>
            <a:r>
              <a:rPr lang="en-US" sz="2400"/>
              <a:t>- Thousands -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Stock of contracts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Tabelle2!$C$8:$C$23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 / I</c:v>
                </c:pt>
              </c:strCache>
            </c:strRef>
          </c:cat>
          <c:val>
            <c:numRef>
              <c:f>Tabelle2!$H$8:$H$23</c:f>
              <c:numCache>
                <c:formatCode>General</c:formatCode>
                <c:ptCount val="16"/>
                <c:pt idx="0">
                  <c:v>1400.0</c:v>
                </c:pt>
                <c:pt idx="1">
                  <c:v>3405.0</c:v>
                </c:pt>
                <c:pt idx="2">
                  <c:v>3972.0</c:v>
                </c:pt>
                <c:pt idx="3">
                  <c:v>4336.0</c:v>
                </c:pt>
                <c:pt idx="4">
                  <c:v>5693.0</c:v>
                </c:pt>
                <c:pt idx="5">
                  <c:v>8144.0</c:v>
                </c:pt>
                <c:pt idx="6">
                  <c:v>10856.0</c:v>
                </c:pt>
                <c:pt idx="7">
                  <c:v>12247.0</c:v>
                </c:pt>
                <c:pt idx="8">
                  <c:v>13366.0</c:v>
                </c:pt>
                <c:pt idx="9">
                  <c:v>14463.0</c:v>
                </c:pt>
                <c:pt idx="10">
                  <c:v>15415.0</c:v>
                </c:pt>
                <c:pt idx="11">
                  <c:v>15782.0</c:v>
                </c:pt>
                <c:pt idx="12">
                  <c:v>15999.0</c:v>
                </c:pt>
                <c:pt idx="13">
                  <c:v>16295.0</c:v>
                </c:pt>
                <c:pt idx="14">
                  <c:v>16482.0</c:v>
                </c:pt>
                <c:pt idx="15">
                  <c:v>16481.0</c:v>
                </c:pt>
              </c:numCache>
            </c:numRef>
          </c:val>
        </c:ser>
        <c:ser>
          <c:idx val="1"/>
          <c:order val="1"/>
          <c:tx>
            <c:v>Annual net new contracts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Tabelle2!$C$8:$C$23</c:f>
              <c:strCach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 / I</c:v>
                </c:pt>
              </c:strCache>
            </c:strRef>
          </c:cat>
          <c:val>
            <c:numRef>
              <c:f>Tabelle2!$M$8:$M$23</c:f>
              <c:numCache>
                <c:formatCode>0</c:formatCode>
                <c:ptCount val="16"/>
                <c:pt idx="0">
                  <c:v>1400.0</c:v>
                </c:pt>
                <c:pt idx="1">
                  <c:v>2005.0</c:v>
                </c:pt>
                <c:pt idx="2">
                  <c:v>567.0</c:v>
                </c:pt>
                <c:pt idx="3">
                  <c:v>364.0</c:v>
                </c:pt>
                <c:pt idx="4">
                  <c:v>1357.0</c:v>
                </c:pt>
                <c:pt idx="5">
                  <c:v>2451.0</c:v>
                </c:pt>
                <c:pt idx="6">
                  <c:v>2712.0</c:v>
                </c:pt>
                <c:pt idx="7">
                  <c:v>1391.0</c:v>
                </c:pt>
                <c:pt idx="8">
                  <c:v>1119.0</c:v>
                </c:pt>
                <c:pt idx="9">
                  <c:v>1097.0</c:v>
                </c:pt>
                <c:pt idx="10">
                  <c:v>952.0</c:v>
                </c:pt>
                <c:pt idx="11">
                  <c:v>367.0</c:v>
                </c:pt>
                <c:pt idx="12">
                  <c:v>217.0</c:v>
                </c:pt>
                <c:pt idx="13">
                  <c:v>296.0</c:v>
                </c:pt>
                <c:pt idx="14">
                  <c:v>187.0</c:v>
                </c:pt>
                <c:pt idx="15">
                  <c:v>-1.0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2616296"/>
        <c:axId val="2092619784"/>
      </c:barChart>
      <c:catAx>
        <c:axId val="2092616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619784"/>
        <c:crosses val="autoZero"/>
        <c:auto val="1"/>
        <c:lblAlgn val="ctr"/>
        <c:lblOffset val="100"/>
        <c:noMultiLvlLbl val="0"/>
      </c:catAx>
      <c:valAx>
        <c:axId val="2092619784"/>
        <c:scaling>
          <c:orientation val="minMax"/>
          <c:max val="17000.0"/>
          <c:min val="-1000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616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Annual revenue under Riester plans</a:t>
            </a:r>
            <a:br>
              <a:rPr lang="en-US" sz="2000"/>
            </a:br>
            <a:r>
              <a:rPr lang="en-US" sz="2000"/>
              <a:t>-</a:t>
            </a:r>
            <a:r>
              <a:rPr lang="en-US" sz="2000" baseline="0"/>
              <a:t> </a:t>
            </a:r>
            <a:r>
              <a:rPr lang="en-US" sz="2000"/>
              <a:t>Million Euro</a:t>
            </a:r>
            <a:r>
              <a:rPr lang="en-US" sz="2000" baseline="0"/>
              <a:t> -</a:t>
            </a:r>
            <a:r>
              <a:rPr lang="en-US" sz="2000"/>
              <a:t>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Total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Tabelle1!$B$10:$B$24</c:f>
              <c:numCache>
                <c:formatCode>General</c:formatCode>
                <c:ptCount val="15"/>
                <c:pt idx="0">
                  <c:v>2001.0</c:v>
                </c:pt>
                <c:pt idx="1">
                  <c:v>2002.0</c:v>
                </c:pt>
                <c:pt idx="2">
                  <c:v>2003.0</c:v>
                </c:pt>
                <c:pt idx="3">
                  <c:v>2004.0</c:v>
                </c:pt>
                <c:pt idx="4">
                  <c:v>2005.0</c:v>
                </c:pt>
                <c:pt idx="5">
                  <c:v>2006.0</c:v>
                </c:pt>
                <c:pt idx="6">
                  <c:v>2007.0</c:v>
                </c:pt>
                <c:pt idx="7">
                  <c:v>2008.0</c:v>
                </c:pt>
                <c:pt idx="8">
                  <c:v>2009.0</c:v>
                </c:pt>
                <c:pt idx="9">
                  <c:v>2010.0</c:v>
                </c:pt>
                <c:pt idx="10">
                  <c:v>2011.0</c:v>
                </c:pt>
                <c:pt idx="11">
                  <c:v>2012.0</c:v>
                </c:pt>
                <c:pt idx="12">
                  <c:v>2013.0</c:v>
                </c:pt>
                <c:pt idx="13">
                  <c:v>2014.0</c:v>
                </c:pt>
                <c:pt idx="14">
                  <c:v>2015.0</c:v>
                </c:pt>
              </c:numCache>
            </c:numRef>
          </c:cat>
          <c:val>
            <c:numRef>
              <c:f>Tabelle1!$C$10:$C$24</c:f>
              <c:numCache>
                <c:formatCode>0</c:formatCode>
                <c:ptCount val="15"/>
                <c:pt idx="0">
                  <c:v>808.1286836935166</c:v>
                </c:pt>
                <c:pt idx="1">
                  <c:v>1965.484405697445</c:v>
                </c:pt>
                <c:pt idx="2">
                  <c:v>2292.77652259332</c:v>
                </c:pt>
                <c:pt idx="3">
                  <c:v>2502.889980353634</c:v>
                </c:pt>
                <c:pt idx="4">
                  <c:v>3286.197568762279</c:v>
                </c:pt>
                <c:pt idx="5" formatCode="General">
                  <c:v>4701.0</c:v>
                </c:pt>
                <c:pt idx="6" formatCode="General">
                  <c:v>6281.0</c:v>
                </c:pt>
                <c:pt idx="7" formatCode="General">
                  <c:v>9221.0</c:v>
                </c:pt>
                <c:pt idx="8" formatCode="General">
                  <c:v>10738.0</c:v>
                </c:pt>
                <c:pt idx="9" formatCode="General">
                  <c:v>12578.0</c:v>
                </c:pt>
                <c:pt idx="10" formatCode="General">
                  <c:v>13418.0</c:v>
                </c:pt>
                <c:pt idx="11" formatCode="General">
                  <c:v>13421.0</c:v>
                </c:pt>
                <c:pt idx="12" formatCode="General">
                  <c:v>13842.0</c:v>
                </c:pt>
                <c:pt idx="13" formatCode="General">
                  <c:v>14114.0</c:v>
                </c:pt>
                <c:pt idx="14" formatCode="General">
                  <c:v>14290.0</c:v>
                </c:pt>
              </c:numCache>
            </c:numRef>
          </c:val>
        </c:ser>
        <c:ser>
          <c:idx val="1"/>
          <c:order val="1"/>
          <c:tx>
            <c:v>Individual contributions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Tabelle1!$B$10:$B$24</c:f>
              <c:numCache>
                <c:formatCode>General</c:formatCode>
                <c:ptCount val="15"/>
                <c:pt idx="0">
                  <c:v>2001.0</c:v>
                </c:pt>
                <c:pt idx="1">
                  <c:v>2002.0</c:v>
                </c:pt>
                <c:pt idx="2">
                  <c:v>2003.0</c:v>
                </c:pt>
                <c:pt idx="3">
                  <c:v>2004.0</c:v>
                </c:pt>
                <c:pt idx="4">
                  <c:v>2005.0</c:v>
                </c:pt>
                <c:pt idx="5">
                  <c:v>2006.0</c:v>
                </c:pt>
                <c:pt idx="6">
                  <c:v>2007.0</c:v>
                </c:pt>
                <c:pt idx="7">
                  <c:v>2008.0</c:v>
                </c:pt>
                <c:pt idx="8">
                  <c:v>2009.0</c:v>
                </c:pt>
                <c:pt idx="9">
                  <c:v>2010.0</c:v>
                </c:pt>
                <c:pt idx="10">
                  <c:v>2011.0</c:v>
                </c:pt>
                <c:pt idx="11">
                  <c:v>2012.0</c:v>
                </c:pt>
                <c:pt idx="12">
                  <c:v>2013.0</c:v>
                </c:pt>
                <c:pt idx="13">
                  <c:v>2014.0</c:v>
                </c:pt>
                <c:pt idx="14">
                  <c:v>2015.0</c:v>
                </c:pt>
              </c:numCache>
            </c:numRef>
          </c:cat>
          <c:val>
            <c:numRef>
              <c:f>Tabelle1!$D$10:$D$24</c:f>
              <c:numCache>
                <c:formatCode>0</c:formatCode>
                <c:ptCount val="15"/>
                <c:pt idx="0">
                  <c:v>539.1343330680026</c:v>
                </c:pt>
                <c:pt idx="1">
                  <c:v>1311.25171721182</c:v>
                </c:pt>
                <c:pt idx="2">
                  <c:v>1529.601122104361</c:v>
                </c:pt>
                <c:pt idx="3">
                  <c:v>1669.776048702042</c:v>
                </c:pt>
                <c:pt idx="4">
                  <c:v>2192.351255825813</c:v>
                </c:pt>
                <c:pt idx="5" formatCode="General">
                  <c:v>3527.0</c:v>
                </c:pt>
                <c:pt idx="6" formatCode="General">
                  <c:v>4712.0</c:v>
                </c:pt>
                <c:pt idx="7" formatCode="General">
                  <c:v>6995.0</c:v>
                </c:pt>
                <c:pt idx="8" formatCode="General">
                  <c:v>7790.0</c:v>
                </c:pt>
                <c:pt idx="9" formatCode="General">
                  <c:v>9274.0</c:v>
                </c:pt>
                <c:pt idx="10" formatCode="General">
                  <c:v>9894.0</c:v>
                </c:pt>
                <c:pt idx="11" formatCode="General">
                  <c:v>10433.0</c:v>
                </c:pt>
                <c:pt idx="12" formatCode="General">
                  <c:v>10888.0</c:v>
                </c:pt>
                <c:pt idx="13" formatCode="General">
                  <c:v>11227.0</c:v>
                </c:pt>
                <c:pt idx="14" formatCode="General">
                  <c:v>11370.0</c:v>
                </c:pt>
              </c:numCache>
            </c:numRef>
          </c:val>
        </c:ser>
        <c:ser>
          <c:idx val="2"/>
          <c:order val="2"/>
          <c:tx>
            <c:v>State subsidies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Tabelle1!$B$10:$B$24</c:f>
              <c:numCache>
                <c:formatCode>General</c:formatCode>
                <c:ptCount val="15"/>
                <c:pt idx="0">
                  <c:v>2001.0</c:v>
                </c:pt>
                <c:pt idx="1">
                  <c:v>2002.0</c:v>
                </c:pt>
                <c:pt idx="2">
                  <c:v>2003.0</c:v>
                </c:pt>
                <c:pt idx="3">
                  <c:v>2004.0</c:v>
                </c:pt>
                <c:pt idx="4">
                  <c:v>2005.0</c:v>
                </c:pt>
                <c:pt idx="5">
                  <c:v>2006.0</c:v>
                </c:pt>
                <c:pt idx="6">
                  <c:v>2007.0</c:v>
                </c:pt>
                <c:pt idx="7">
                  <c:v>2008.0</c:v>
                </c:pt>
                <c:pt idx="8">
                  <c:v>2009.0</c:v>
                </c:pt>
                <c:pt idx="9">
                  <c:v>2010.0</c:v>
                </c:pt>
                <c:pt idx="10">
                  <c:v>2011.0</c:v>
                </c:pt>
                <c:pt idx="11">
                  <c:v>2012.0</c:v>
                </c:pt>
                <c:pt idx="12">
                  <c:v>2013.0</c:v>
                </c:pt>
                <c:pt idx="13">
                  <c:v>2014.0</c:v>
                </c:pt>
                <c:pt idx="14">
                  <c:v>2015.0</c:v>
                </c:pt>
              </c:numCache>
            </c:numRef>
          </c:cat>
          <c:val>
            <c:numRef>
              <c:f>Tabelle1!$E$10:$E$24</c:f>
              <c:numCache>
                <c:formatCode>0</c:formatCode>
                <c:ptCount val="15"/>
                <c:pt idx="0">
                  <c:v>268.9943506255141</c:v>
                </c:pt>
                <c:pt idx="1">
                  <c:v>654.2326884856253</c:v>
                </c:pt>
                <c:pt idx="2">
                  <c:v>763.1754004889588</c:v>
                </c:pt>
                <c:pt idx="3">
                  <c:v>833.1139316515926</c:v>
                </c:pt>
                <c:pt idx="4">
                  <c:v>1093.846312936466</c:v>
                </c:pt>
                <c:pt idx="5" formatCode="General">
                  <c:v>1174.0</c:v>
                </c:pt>
                <c:pt idx="6" formatCode="General">
                  <c:v>1569.0</c:v>
                </c:pt>
                <c:pt idx="7" formatCode="General">
                  <c:v>2226.0</c:v>
                </c:pt>
                <c:pt idx="8" formatCode="General">
                  <c:v>2948.0</c:v>
                </c:pt>
                <c:pt idx="9" formatCode="General">
                  <c:v>3304.0</c:v>
                </c:pt>
                <c:pt idx="10" formatCode="General">
                  <c:v>3524.0</c:v>
                </c:pt>
                <c:pt idx="11" formatCode="General">
                  <c:v>2988.0</c:v>
                </c:pt>
                <c:pt idx="12" formatCode="General">
                  <c:v>2954.0</c:v>
                </c:pt>
                <c:pt idx="13" formatCode="General">
                  <c:v>2887.0</c:v>
                </c:pt>
                <c:pt idx="14" formatCode="General">
                  <c:v>2920.0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9894248"/>
        <c:axId val="2089889736"/>
      </c:barChart>
      <c:catAx>
        <c:axId val="2089894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889736"/>
        <c:crosses val="autoZero"/>
        <c:auto val="1"/>
        <c:lblAlgn val="ctr"/>
        <c:lblOffset val="100"/>
        <c:noMultiLvlLbl val="0"/>
      </c:catAx>
      <c:valAx>
        <c:axId val="2089889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894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400"/>
              <a:t>Annual flow of funds and accumulated fund (s)</a:t>
            </a:r>
            <a:br>
              <a:rPr lang="de-DE" sz="2400"/>
            </a:br>
            <a:r>
              <a:rPr lang="de-DE" sz="2400"/>
              <a:t>- MillionEuros -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Annual inflow</c:v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Tabelle1!$B$10:$B$24</c:f>
              <c:numCache>
                <c:formatCode>General</c:formatCode>
                <c:ptCount val="15"/>
                <c:pt idx="0">
                  <c:v>2001.0</c:v>
                </c:pt>
                <c:pt idx="1">
                  <c:v>2002.0</c:v>
                </c:pt>
                <c:pt idx="2">
                  <c:v>2003.0</c:v>
                </c:pt>
                <c:pt idx="3">
                  <c:v>2004.0</c:v>
                </c:pt>
                <c:pt idx="4">
                  <c:v>2005.0</c:v>
                </c:pt>
                <c:pt idx="5">
                  <c:v>2006.0</c:v>
                </c:pt>
                <c:pt idx="6">
                  <c:v>2007.0</c:v>
                </c:pt>
                <c:pt idx="7">
                  <c:v>2008.0</c:v>
                </c:pt>
                <c:pt idx="8">
                  <c:v>2009.0</c:v>
                </c:pt>
                <c:pt idx="9">
                  <c:v>2010.0</c:v>
                </c:pt>
                <c:pt idx="10">
                  <c:v>2011.0</c:v>
                </c:pt>
                <c:pt idx="11">
                  <c:v>2012.0</c:v>
                </c:pt>
                <c:pt idx="12">
                  <c:v>2013.0</c:v>
                </c:pt>
                <c:pt idx="13">
                  <c:v>2014.0</c:v>
                </c:pt>
                <c:pt idx="14">
                  <c:v>2015.0</c:v>
                </c:pt>
              </c:numCache>
            </c:numRef>
          </c:cat>
          <c:val>
            <c:numRef>
              <c:f>Tabelle1!$H$10:$H$24</c:f>
              <c:numCache>
                <c:formatCode>0</c:formatCode>
                <c:ptCount val="15"/>
                <c:pt idx="0">
                  <c:v>808.1286836935166</c:v>
                </c:pt>
                <c:pt idx="1">
                  <c:v>1965.484405697445</c:v>
                </c:pt>
                <c:pt idx="2">
                  <c:v>2292.77652259332</c:v>
                </c:pt>
                <c:pt idx="3">
                  <c:v>2502.889980353634</c:v>
                </c:pt>
                <c:pt idx="4">
                  <c:v>3286.197568762279</c:v>
                </c:pt>
                <c:pt idx="5" formatCode="General">
                  <c:v>4701.0</c:v>
                </c:pt>
                <c:pt idx="6" formatCode="General">
                  <c:v>6281.0</c:v>
                </c:pt>
                <c:pt idx="7" formatCode="General">
                  <c:v>9171.0</c:v>
                </c:pt>
                <c:pt idx="8" formatCode="General">
                  <c:v>10638.0</c:v>
                </c:pt>
                <c:pt idx="9" formatCode="General">
                  <c:v>12418.0</c:v>
                </c:pt>
                <c:pt idx="10" formatCode="General">
                  <c:v>13198.0</c:v>
                </c:pt>
                <c:pt idx="11" formatCode="General">
                  <c:v>13186.0</c:v>
                </c:pt>
                <c:pt idx="12" formatCode="General">
                  <c:v>13572.0</c:v>
                </c:pt>
                <c:pt idx="13" formatCode="General">
                  <c:v>13784.0</c:v>
                </c:pt>
                <c:pt idx="14" formatCode="General">
                  <c:v>13900.0</c:v>
                </c:pt>
              </c:numCache>
            </c:numRef>
          </c:val>
        </c:ser>
        <c:ser>
          <c:idx val="1"/>
          <c:order val="1"/>
          <c:tx>
            <c:v>Accumulated funds (s)</c:v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Tabelle1!$B$10:$B$24</c:f>
              <c:numCache>
                <c:formatCode>General</c:formatCode>
                <c:ptCount val="15"/>
                <c:pt idx="0">
                  <c:v>2001.0</c:v>
                </c:pt>
                <c:pt idx="1">
                  <c:v>2002.0</c:v>
                </c:pt>
                <c:pt idx="2">
                  <c:v>2003.0</c:v>
                </c:pt>
                <c:pt idx="3">
                  <c:v>2004.0</c:v>
                </c:pt>
                <c:pt idx="4">
                  <c:v>2005.0</c:v>
                </c:pt>
                <c:pt idx="5">
                  <c:v>2006.0</c:v>
                </c:pt>
                <c:pt idx="6">
                  <c:v>2007.0</c:v>
                </c:pt>
                <c:pt idx="7">
                  <c:v>2008.0</c:v>
                </c:pt>
                <c:pt idx="8">
                  <c:v>2009.0</c:v>
                </c:pt>
                <c:pt idx="9">
                  <c:v>2010.0</c:v>
                </c:pt>
                <c:pt idx="10">
                  <c:v>2011.0</c:v>
                </c:pt>
                <c:pt idx="11">
                  <c:v>2012.0</c:v>
                </c:pt>
                <c:pt idx="12">
                  <c:v>2013.0</c:v>
                </c:pt>
                <c:pt idx="13">
                  <c:v>2014.0</c:v>
                </c:pt>
                <c:pt idx="14">
                  <c:v>2015.0</c:v>
                </c:pt>
              </c:numCache>
            </c:numRef>
          </c:cat>
          <c:val>
            <c:numRef>
              <c:f>Tabelle1!$J$10:$J$24</c:f>
              <c:numCache>
                <c:formatCode>0</c:formatCode>
                <c:ptCount val="15"/>
                <c:pt idx="0">
                  <c:v>820.2506139489192</c:v>
                </c:pt>
                <c:pt idx="1">
                  <c:v>2839.824804150294</c:v>
                </c:pt>
                <c:pt idx="2">
                  <c:v>5252.187718707021</c:v>
                </c:pt>
                <c:pt idx="3">
                  <c:v>7950.186680327171</c:v>
                </c:pt>
                <c:pt idx="4">
                  <c:v>11524.1828130307</c:v>
                </c:pt>
                <c:pt idx="5">
                  <c:v>16641.42329742162</c:v>
                </c:pt>
                <c:pt idx="6">
                  <c:v>23515.88099634427</c:v>
                </c:pt>
                <c:pt idx="7">
                  <c:v>33529.9224262346</c:v>
                </c:pt>
                <c:pt idx="8">
                  <c:v>45333.39009902164</c:v>
                </c:pt>
                <c:pt idx="9">
                  <c:v>59297.66180199228</c:v>
                </c:pt>
                <c:pt idx="10">
                  <c:v>74472.56165605204</c:v>
                </c:pt>
                <c:pt idx="11">
                  <c:v>90090.5285057336</c:v>
                </c:pt>
                <c:pt idx="12">
                  <c:v>106568.8243609056</c:v>
                </c:pt>
                <c:pt idx="13">
                  <c:v>123756.6490917328</c:v>
                </c:pt>
                <c:pt idx="14">
                  <c:v>141577.8485644847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092683544"/>
        <c:axId val="2092687224"/>
      </c:barChart>
      <c:catAx>
        <c:axId val="2092683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687224"/>
        <c:crosses val="autoZero"/>
        <c:auto val="1"/>
        <c:lblAlgn val="ctr"/>
        <c:lblOffset val="100"/>
        <c:noMultiLvlLbl val="0"/>
      </c:catAx>
      <c:valAx>
        <c:axId val="2092687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683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0.13851</cdr:x>
      <cdr:y>0.23693</cdr:y>
    </cdr:from>
    <cdr:to>
      <cdr:x>0.59797</cdr:x>
      <cdr:y>0.48258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287445" y="1423515"/>
          <a:ext cx="4270550" cy="147585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40000"/>
            <a:lumOff val="60000"/>
          </a:schemeClr>
        </a:solidFill>
        <a:ln xmlns:a="http://schemas.openxmlformats.org/drawingml/2006/main">
          <a:solidFill>
            <a:srgbClr val="FF0000"/>
          </a:solidFill>
          <a:prstDash val="solid"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200" u="sng"/>
            <a:t>In </a:t>
          </a:r>
          <a:r>
            <a:rPr lang="de-DE" sz="1600" u="sng"/>
            <a:t>2015</a:t>
          </a:r>
          <a:r>
            <a:rPr lang="de-DE" sz="1200" u="sng"/>
            <a:t> (for comparison):</a:t>
          </a:r>
        </a:p>
        <a:p xmlns:a="http://schemas.openxmlformats.org/drawingml/2006/main">
          <a:endParaRPr lang="de-DE" sz="600"/>
        </a:p>
        <a:p xmlns:a="http://schemas.openxmlformats.org/drawingml/2006/main">
          <a:pPr lvl="1"/>
          <a:r>
            <a:rPr lang="de-DE" sz="1200"/>
            <a:t>Annual flow into</a:t>
          </a:r>
          <a:r>
            <a:rPr lang="de-DE" sz="1200" baseline="0"/>
            <a:t> Riester products </a:t>
          </a:r>
          <a:r>
            <a:rPr lang="de-DE" sz="1200"/>
            <a:t>= around 1</a:t>
          </a:r>
          <a:r>
            <a:rPr lang="de-DE" sz="1200" baseline="0"/>
            <a:t>,5 per cent of revenue of Germany's total social budget;</a:t>
          </a:r>
        </a:p>
        <a:p xmlns:a="http://schemas.openxmlformats.org/drawingml/2006/main">
          <a:endParaRPr lang="de-DE" sz="600" baseline="0"/>
        </a:p>
        <a:p xmlns:a="http://schemas.openxmlformats.org/drawingml/2006/main">
          <a:pPr lvl="1"/>
          <a:r>
            <a:rPr lang="de-DE" sz="1200" baseline="0"/>
            <a:t>Accumulated funds under Riester contracts = around 2,5 per cent of Germany's private households' total accumulated monetary wealth</a:t>
          </a:r>
          <a:endParaRPr lang="de-DE" sz="12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3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48158" y="3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C65DB725-3F53-423B-B263-9F51CF8FAAF6}" type="datetimeFigureOut">
              <a:rPr lang="en-US"/>
              <a:pPr>
                <a:defRPr/>
              </a:pPr>
              <a:t>31/08/16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31740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48158" y="9431740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4AC8908-A1FB-4505-B212-4B2A7EC61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249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3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8158" y="3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2848AB1-372C-417D-B58B-3446A2DC6E62}" type="datetimeFigureOut">
              <a:rPr lang="en-US"/>
              <a:pPr>
                <a:defRPr/>
              </a:pPr>
              <a:t>31/08/16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7713"/>
            <a:ext cx="537368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765" tIns="49881" rIns="99765" bIns="4988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928" y="4719044"/>
            <a:ext cx="5434648" cy="4468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9431740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8158" y="9431740"/>
            <a:ext cx="2944758" cy="498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370" tIns="48186" rIns="96370" bIns="48186" numCol="1" anchor="b" anchorCtr="0" compatLnSpc="1">
            <a:prstTxWarp prst="textNoShape">
              <a:avLst/>
            </a:prstTxWarp>
          </a:bodyPr>
          <a:lstStyle>
            <a:lvl1pPr algn="r" defTabSz="897484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9DF5CB4-1F12-4B4C-891B-F676007582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22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1984408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36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417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74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7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2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68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48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60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47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80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F5CB4-1F12-4B4C-891B-F676007582B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slideMaster" Target="../slideMasters/slideMaster1.xml"/><Relationship Id="rId7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3899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AutoShape 105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>
            <p:custDataLst>
              <p:tags r:id="rId3"/>
            </p:custDataLst>
          </p:nvPr>
        </p:nvSpPr>
        <p:spPr>
          <a:xfrm>
            <a:off x="200340" y="116540"/>
            <a:ext cx="9433310" cy="67184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Optane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  <p:custDataLst>
              <p:tags r:id="rId4"/>
            </p:custDataLst>
          </p:nvPr>
        </p:nvSpPr>
        <p:spPr>
          <a:xfrm>
            <a:off x="742950" y="2130436"/>
            <a:ext cx="8420100" cy="1470025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it-IT"/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3048468" y="476590"/>
            <a:ext cx="3766036" cy="32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i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cs typeface="Arial" charset="0"/>
              </a:rPr>
              <a:t>BOZZA</a:t>
            </a:r>
            <a:r>
              <a:rPr lang="en-US" sz="1800" b="1" i="1" u="sng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cs typeface="Arial" charset="0"/>
              </a:rPr>
              <a:t> PER DISCUSSIONE</a:t>
            </a:r>
            <a:endParaRPr lang="en-US" sz="1400" b="1" i="1" u="sng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3"/>
            <a:ext cx="2414588" cy="5851525"/>
          </a:xfrm>
        </p:spPr>
        <p:txBody>
          <a:bodyPr vert="eaVert"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8" y="274643"/>
            <a:ext cx="7078663" cy="5851525"/>
          </a:xfrm>
        </p:spPr>
        <p:txBody>
          <a:bodyPr vert="eaVert"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60" y="0"/>
            <a:ext cx="3599688" cy="359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49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  <a:lvl2pPr>
              <a:defRPr>
                <a:latin typeface="Optane" pitchFamily="2" charset="0"/>
              </a:defRPr>
            </a:lvl2pPr>
            <a:lvl3pPr>
              <a:defRPr>
                <a:latin typeface="Optane" pitchFamily="2" charset="0"/>
              </a:defRPr>
            </a:lvl3pPr>
            <a:lvl4pPr>
              <a:defRPr>
                <a:latin typeface="Optane" pitchFamily="2" charset="0"/>
              </a:defRPr>
            </a:lvl4pPr>
            <a:lvl5pPr>
              <a:defRPr>
                <a:latin typeface="Optane" pitchFamily="2" charset="0"/>
              </a:defRPr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>
                <a:latin typeface="Optane" pitchFamily="2" charset="0"/>
              </a:defRPr>
            </a:lvl1pPr>
            <a:lvl2pPr>
              <a:defRPr sz="2400">
                <a:latin typeface="Optane" pitchFamily="2" charset="0"/>
              </a:defRPr>
            </a:lvl2pPr>
            <a:lvl3pPr>
              <a:defRPr sz="2000">
                <a:latin typeface="Optane" pitchFamily="2" charset="0"/>
              </a:defRPr>
            </a:lvl3pPr>
            <a:lvl4pPr>
              <a:defRPr sz="1800">
                <a:latin typeface="Optane" pitchFamily="2" charset="0"/>
              </a:defRPr>
            </a:lvl4pPr>
            <a:lvl5pPr>
              <a:defRPr sz="1800">
                <a:latin typeface="Optane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>
                <a:latin typeface="Optane" pitchFamily="2" charset="0"/>
              </a:defRPr>
            </a:lvl1pPr>
            <a:lvl2pPr>
              <a:defRPr sz="2400">
                <a:latin typeface="Optane" pitchFamily="2" charset="0"/>
              </a:defRPr>
            </a:lvl2pPr>
            <a:lvl3pPr>
              <a:defRPr sz="2000">
                <a:latin typeface="Optane" pitchFamily="2" charset="0"/>
              </a:defRPr>
            </a:lvl3pPr>
            <a:lvl4pPr>
              <a:defRPr sz="1800">
                <a:latin typeface="Optane" pitchFamily="2" charset="0"/>
              </a:defRPr>
            </a:lvl4pPr>
            <a:lvl5pPr>
              <a:defRPr sz="1800">
                <a:latin typeface="Optane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>
                <a:latin typeface="Optan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>
                <a:latin typeface="Optane" pitchFamily="2" charset="0"/>
              </a:defRPr>
            </a:lvl1pPr>
            <a:lvl2pPr>
              <a:defRPr sz="2000">
                <a:latin typeface="Optane" pitchFamily="2" charset="0"/>
              </a:defRPr>
            </a:lvl2pPr>
            <a:lvl3pPr>
              <a:defRPr sz="1800">
                <a:latin typeface="Optane" pitchFamily="2" charset="0"/>
              </a:defRPr>
            </a:lvl3pPr>
            <a:lvl4pPr>
              <a:defRPr sz="1600">
                <a:latin typeface="Optane" pitchFamily="2" charset="0"/>
              </a:defRPr>
            </a:lvl4pPr>
            <a:lvl5pPr>
              <a:defRPr sz="1600">
                <a:latin typeface="Optane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>
                <a:latin typeface="Optane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>
                <a:latin typeface="Optane" pitchFamily="2" charset="0"/>
              </a:defRPr>
            </a:lvl1pPr>
            <a:lvl2pPr>
              <a:defRPr sz="2000">
                <a:latin typeface="Optane" pitchFamily="2" charset="0"/>
              </a:defRPr>
            </a:lvl2pPr>
            <a:lvl3pPr>
              <a:defRPr sz="1800">
                <a:latin typeface="Optane" pitchFamily="2" charset="0"/>
              </a:defRPr>
            </a:lvl3pPr>
            <a:lvl4pPr>
              <a:defRPr sz="1600">
                <a:latin typeface="Optane" pitchFamily="2" charset="0"/>
              </a:defRPr>
            </a:lvl4pPr>
            <a:lvl5pPr>
              <a:defRPr sz="1600">
                <a:latin typeface="Optane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42332" y="6356361"/>
            <a:ext cx="2311400" cy="365125"/>
          </a:xfr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6"/>
            <a:ext cx="5537729" cy="5853113"/>
          </a:xfrm>
        </p:spPr>
        <p:txBody>
          <a:bodyPr/>
          <a:lstStyle>
            <a:lvl1pPr>
              <a:defRPr sz="3200">
                <a:latin typeface="Optane" pitchFamily="2" charset="0"/>
              </a:defRPr>
            </a:lvl1pPr>
            <a:lvl2pPr>
              <a:defRPr sz="2800">
                <a:latin typeface="Optane" pitchFamily="2" charset="0"/>
              </a:defRPr>
            </a:lvl2pPr>
            <a:lvl3pPr>
              <a:defRPr sz="2400">
                <a:latin typeface="Optane" pitchFamily="2" charset="0"/>
              </a:defRPr>
            </a:lvl3pPr>
            <a:lvl4pPr>
              <a:defRPr sz="2000">
                <a:latin typeface="Optane" pitchFamily="2" charset="0"/>
              </a:defRPr>
            </a:lvl4pPr>
            <a:lvl5pPr>
              <a:defRPr sz="2000">
                <a:latin typeface="Optane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>
                <a:latin typeface="Optane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Optane" pitchFamily="2" charset="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Optane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latin typeface="Optane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r>
              <a:rPr lang="it-IT" dirty="0" smtClean="0"/>
              <a:t>EY_IDEA MANAGEMENT_V0.5.PPTX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4178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525" y="0"/>
            <a:ext cx="908650" cy="90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4364" y="80970"/>
            <a:ext cx="9066340" cy="648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370" y="980661"/>
            <a:ext cx="8994330" cy="5145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</a:lstStyle>
          <a:p>
            <a:fld id="{04800856-2FB0-4830-8C60-1A6F6FE5BDA0}" type="datetimeFigureOut">
              <a:rPr lang="it-IT" smtClean="0"/>
              <a:pPr/>
              <a:t>31/08/16</a:t>
            </a:fld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tane" pitchFamily="2" charset="0"/>
              </a:defRPr>
            </a:lvl1pPr>
          </a:lstStyle>
          <a:p>
            <a:fld id="{48D807C0-2D41-4638-AE7B-EAF76F0B0F71}" type="slidenum">
              <a:rPr lang="it-IT" smtClean="0"/>
              <a:pPr/>
              <a:t>‹#›</a:t>
            </a:fld>
            <a:endParaRPr lang="it-IT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44360" y="6381410"/>
            <a:ext cx="921728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344364" y="908650"/>
            <a:ext cx="9201590" cy="0"/>
          </a:xfrm>
          <a:prstGeom prst="line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646464"/>
              </a:solidFill>
              <a:latin typeface="Optane" pitchFamily="2" charset="0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339635" y="6530579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0000"/>
                </a:solidFill>
                <a:latin typeface="Optane" pitchFamily="2" charset="0"/>
                <a:cs typeface="Arial" charset="0"/>
              </a:rPr>
              <a:t>Page </a:t>
            </a:r>
            <a:fld id="{176C9665-13A1-4E4A-84AC-67452C24411B}" type="slidenum">
              <a:rPr lang="en-US" sz="1100" smtClean="0">
                <a:solidFill>
                  <a:srgbClr val="000000"/>
                </a:solidFill>
                <a:latin typeface="Optane" pitchFamily="2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100" dirty="0">
              <a:solidFill>
                <a:srgbClr val="000000"/>
              </a:solidFill>
              <a:latin typeface="Optane" pitchFamily="2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Optane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000"/>
        </a:buClr>
        <a:buSzPct val="75000"/>
        <a:buFont typeface="Arial" pitchFamily="34" charset="0"/>
        <a:buChar char="►"/>
        <a:defRPr sz="3200" kern="1200">
          <a:solidFill>
            <a:schemeClr val="tx1"/>
          </a:solidFill>
          <a:latin typeface="Optan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800" kern="1200">
          <a:solidFill>
            <a:schemeClr val="tx1"/>
          </a:solidFill>
          <a:latin typeface="Optan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•"/>
        <a:defRPr sz="2400" kern="1200">
          <a:solidFill>
            <a:schemeClr val="tx1"/>
          </a:solidFill>
          <a:latin typeface="Optan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–"/>
        <a:defRPr sz="2000" kern="1200">
          <a:solidFill>
            <a:schemeClr val="tx1"/>
          </a:solidFill>
          <a:latin typeface="Optan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itchFamily="34" charset="0"/>
        <a:buChar char="»"/>
        <a:defRPr sz="2000" kern="1200">
          <a:solidFill>
            <a:schemeClr val="tx1"/>
          </a:solidFill>
          <a:latin typeface="Optan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0" y="4005064"/>
            <a:ext cx="9906000" cy="2339102"/>
          </a:xfrm>
          <a:prstGeom prst="rect">
            <a:avLst/>
          </a:prstGeom>
        </p:spPr>
        <p:txBody>
          <a:bodyPr wrap="square" lIns="36000" tIns="0" rIns="36000" bIns="0">
            <a:spAutoFit/>
          </a:bodyPr>
          <a:lstStyle/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en-GB" dirty="0"/>
              <a:t>Session Five: “Sustainability of Social Security System and the Financial Reform</a:t>
            </a:r>
            <a:r>
              <a:rPr lang="en-GB" dirty="0" smtClean="0"/>
              <a:t>”</a:t>
            </a:r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Challenges on Social Security Financing and Reform Experiences in EU - the ‘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Riester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</a:rPr>
              <a:t> Pensions’</a:t>
            </a:r>
            <a:endParaRPr lang="it-IT" sz="800" b="1" noProof="1">
              <a:solidFill>
                <a:schemeClr val="tx1">
                  <a:lumMod val="85000"/>
                  <a:lumOff val="15000"/>
                </a:schemeClr>
              </a:solidFill>
              <a:latin typeface="Optane" pitchFamily="2" charset="0"/>
            </a:endParaRPr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it-IT" sz="2000" i="1" kern="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rPr>
              <a:t>Diaoyutai </a:t>
            </a:r>
            <a:r>
              <a:rPr lang="it-IT" sz="2000" i="1" kern="0" noProof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rPr>
              <a:t>Hotel, Beijing</a:t>
            </a:r>
          </a:p>
          <a:p>
            <a:pPr algn="ctr" defTabSz="457200" eaLnBrk="0" fontAlgn="auto" hangingPunct="0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SzPct val="85000"/>
              <a:defRPr/>
            </a:pPr>
            <a:r>
              <a:rPr lang="it-IT" sz="2000" i="1" kern="0" noProof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rPr>
              <a:t>September 28 to 29, </a:t>
            </a:r>
            <a:r>
              <a:rPr lang="it-IT" sz="2000" i="1" kern="0" noProof="1" smtClean="0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rPr>
              <a:t>2016 – Day 2, 10.45h</a:t>
            </a:r>
            <a:endParaRPr lang="it-IT" sz="2000" i="1" kern="0" noProof="1">
              <a:solidFill>
                <a:schemeClr val="tx1">
                  <a:lumMod val="85000"/>
                  <a:lumOff val="15000"/>
                </a:schemeClr>
              </a:solidFill>
              <a:latin typeface="Optane" pitchFamily="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72484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8065020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2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 – a few interim conclusions.</a:t>
            </a:r>
            <a:endParaRPr lang="it-IT" dirty="0"/>
          </a:p>
        </p:txBody>
      </p:sp>
      <p:sp>
        <p:nvSpPr>
          <p:cNvPr id="5" name="Rectangle 4"/>
          <p:cNvSpPr/>
          <p:nvPr/>
        </p:nvSpPr>
        <p:spPr>
          <a:xfrm>
            <a:off x="350425" y="1268700"/>
            <a:ext cx="92001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System has reached a stable plateau – stagnant in future?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With 30+ % coverage it remains far from expectations.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If no significant improvement in coverage (up to at least 75+ % of employed) the pension reform of 2001 must be re-considered (re-reformed?)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Especially the low income earners have pulled out of the system (= rational economic decision). </a:t>
            </a:r>
          </a:p>
        </p:txBody>
      </p:sp>
    </p:spTree>
    <p:extLst>
      <p:ext uri="{BB962C8B-B14F-4D97-AF65-F5344CB8AC3E}">
        <p14:creationId xmlns:p14="http://schemas.microsoft.com/office/powerpoint/2010/main" val="2750165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44624"/>
            <a:ext cx="799301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3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Relevance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of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fully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funded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individual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accounts from 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the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point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of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view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of the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poor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.</a:t>
            </a:r>
            <a:endParaRPr lang="it-IT" dirty="0"/>
          </a:p>
        </p:txBody>
      </p:sp>
      <p:sp>
        <p:nvSpPr>
          <p:cNvPr id="3" name="Rectangle 4"/>
          <p:cNvSpPr/>
          <p:nvPr/>
        </p:nvSpPr>
        <p:spPr>
          <a:xfrm>
            <a:off x="350425" y="1268700"/>
            <a:ext cx="920019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 low income earners individual accounts are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problematic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as they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produce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only meaningless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absolute amounts of capital / annuities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when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annuities are low the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government must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step-in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at retirement in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order to top-up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annuities to just-above-poverty-line (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social assistance); 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 poor members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life-long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saving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retrospectively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may turn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out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“useless”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because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 poor would receive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social assistance anyway; </a:t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</a:b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(=&gt;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threat to the Finance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Minister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see Chile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Low annuities are relatively costly to buy, therefor low annuities must further be reduced or fund management must internally cross-subsidize from income earned on higher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savings accounts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</a:b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(=&gt; fund management not interested in these accounts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). </a:t>
            </a:r>
            <a:endParaRPr lang="de-DE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24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44623"/>
            <a:ext cx="8553400" cy="810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4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Concluding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remarks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: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the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political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economy of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funding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 – 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‘Washington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Consensus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’, China and Europe.</a:t>
            </a:r>
            <a:endParaRPr lang="it-IT" dirty="0"/>
          </a:p>
        </p:txBody>
      </p:sp>
      <p:sp>
        <p:nvSpPr>
          <p:cNvPr id="2" name="Rechteck 1"/>
          <p:cNvSpPr/>
          <p:nvPr/>
        </p:nvSpPr>
        <p:spPr>
          <a:xfrm>
            <a:off x="128464" y="980728"/>
            <a:ext cx="9777536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tane"/>
              </a:rPr>
              <a:t>1989</a:t>
            </a:r>
            <a:r>
              <a:rPr lang="en-US" dirty="0" smtClean="0">
                <a:latin typeface="Optane"/>
              </a:rPr>
              <a:t>:	Washington </a:t>
            </a:r>
            <a:r>
              <a:rPr lang="en-US" dirty="0">
                <a:latin typeface="Optane"/>
              </a:rPr>
              <a:t>Consensus: </a:t>
            </a:r>
            <a:r>
              <a:rPr lang="en-US" dirty="0" smtClean="0">
                <a:latin typeface="Optane"/>
              </a:rPr>
              <a:t>	</a:t>
            </a:r>
            <a:r>
              <a:rPr lang="en-US" sz="1400" dirty="0" smtClean="0">
                <a:latin typeface="Optane"/>
              </a:rPr>
              <a:t>1</a:t>
            </a:r>
            <a:r>
              <a:rPr lang="en-US" sz="1400" dirty="0">
                <a:latin typeface="Optane"/>
              </a:rPr>
              <a:t>. </a:t>
            </a:r>
            <a:r>
              <a:rPr lang="en-US" sz="1400" b="1" dirty="0">
                <a:latin typeface="Optane"/>
              </a:rPr>
              <a:t>Fiscal Discipline</a:t>
            </a:r>
            <a:r>
              <a:rPr lang="en-US" sz="1400" dirty="0">
                <a:latin typeface="Optane"/>
              </a:rPr>
              <a:t>. 2. </a:t>
            </a:r>
            <a:r>
              <a:rPr lang="en-US" sz="1400" b="1" dirty="0">
                <a:latin typeface="Optane"/>
              </a:rPr>
              <a:t>Reorder Public Expenditure Priorities</a:t>
            </a:r>
            <a:r>
              <a:rPr lang="en-US" sz="1400" dirty="0">
                <a:latin typeface="Optane"/>
              </a:rPr>
              <a:t>. 3. Tax </a:t>
            </a:r>
            <a:r>
              <a:rPr lang="en-US" sz="1400" dirty="0" smtClean="0">
                <a:latin typeface="Optane"/>
              </a:rPr>
              <a:t>					reform</a:t>
            </a:r>
            <a:r>
              <a:rPr lang="en-US" sz="1400" dirty="0">
                <a:latin typeface="Optane"/>
              </a:rPr>
              <a:t>. </a:t>
            </a:r>
            <a:r>
              <a:rPr lang="en-US" sz="1400" dirty="0" smtClean="0">
                <a:latin typeface="Optane"/>
              </a:rPr>
              <a:t>4</a:t>
            </a:r>
            <a:r>
              <a:rPr lang="en-US" sz="1400" dirty="0">
                <a:latin typeface="Optane"/>
              </a:rPr>
              <a:t>. Liberalize Interest Rates. 5. A Competitive Exchange Rate. 6. </a:t>
            </a:r>
            <a:r>
              <a:rPr lang="en-US" sz="1400" dirty="0" smtClean="0">
                <a:latin typeface="Optane"/>
              </a:rPr>
              <a:t>				Trade Liberalization</a:t>
            </a:r>
            <a:r>
              <a:rPr lang="en-US" sz="1400" dirty="0">
                <a:latin typeface="Optane"/>
              </a:rPr>
              <a:t>. 7. Liberalize Inward Foreign Direct Investment. 8. </a:t>
            </a:r>
            <a:r>
              <a:rPr lang="en-US" sz="1400" dirty="0" smtClean="0">
                <a:latin typeface="Optane"/>
              </a:rPr>
              <a:t>					</a:t>
            </a:r>
            <a:r>
              <a:rPr lang="en-US" sz="1400" b="1" dirty="0" smtClean="0">
                <a:latin typeface="Optane"/>
              </a:rPr>
              <a:t>Privatization</a:t>
            </a:r>
            <a:r>
              <a:rPr lang="en-US" sz="1400" dirty="0" smtClean="0">
                <a:latin typeface="Optane"/>
              </a:rPr>
              <a:t> </a:t>
            </a:r>
            <a:r>
              <a:rPr lang="en-US" sz="1200" dirty="0" smtClean="0">
                <a:latin typeface="Optane"/>
              </a:rPr>
              <a:t>(pensions!)</a:t>
            </a:r>
            <a:r>
              <a:rPr lang="en-US" sz="1400" dirty="0" smtClean="0">
                <a:latin typeface="Optane"/>
              </a:rPr>
              <a:t>. </a:t>
            </a:r>
            <a:r>
              <a:rPr lang="en-US" sz="1400" dirty="0">
                <a:latin typeface="Optane"/>
              </a:rPr>
              <a:t>9. </a:t>
            </a:r>
            <a:r>
              <a:rPr lang="en-US" sz="1400" b="1" dirty="0" smtClean="0">
                <a:latin typeface="Optane"/>
              </a:rPr>
              <a:t>Deregulation</a:t>
            </a:r>
            <a:r>
              <a:rPr lang="en-US" sz="1400" dirty="0" smtClean="0">
                <a:latin typeface="Optane"/>
              </a:rPr>
              <a:t> </a:t>
            </a:r>
            <a:r>
              <a:rPr lang="en-US" sz="1200" dirty="0" smtClean="0">
                <a:latin typeface="Optane"/>
              </a:rPr>
              <a:t>(</a:t>
            </a:r>
            <a:r>
              <a:rPr lang="en-US" sz="1200" dirty="0" err="1" smtClean="0">
                <a:latin typeface="Optane"/>
              </a:rPr>
              <a:t>labour</a:t>
            </a:r>
            <a:r>
              <a:rPr lang="en-US" sz="1200" dirty="0" smtClean="0">
                <a:latin typeface="Optane"/>
              </a:rPr>
              <a:t> markets!)</a:t>
            </a:r>
            <a:r>
              <a:rPr lang="en-US" sz="1400" dirty="0" smtClean="0">
                <a:latin typeface="Optane"/>
              </a:rPr>
              <a:t>. </a:t>
            </a:r>
            <a:r>
              <a:rPr lang="en-US" sz="1400" dirty="0">
                <a:latin typeface="Optane"/>
              </a:rPr>
              <a:t>10. </a:t>
            </a:r>
            <a:r>
              <a:rPr lang="en-US" sz="1400" b="1" dirty="0">
                <a:latin typeface="Optane"/>
              </a:rPr>
              <a:t>Property </a:t>
            </a:r>
            <a:r>
              <a:rPr lang="en-US" sz="1400" b="1" dirty="0" smtClean="0">
                <a:latin typeface="Optane"/>
              </a:rPr>
              <a:t>				Rights</a:t>
            </a:r>
            <a:r>
              <a:rPr lang="en-US" dirty="0" smtClean="0">
                <a:latin typeface="Optane"/>
              </a:rPr>
              <a:t> </a:t>
            </a:r>
            <a:endParaRPr lang="en-US" dirty="0">
              <a:latin typeface="Optane"/>
            </a:endParaRPr>
          </a:p>
          <a:p>
            <a:endParaRPr lang="en-US" sz="1050" dirty="0" smtClean="0">
              <a:latin typeface="Optane"/>
            </a:endParaRPr>
          </a:p>
          <a:p>
            <a:r>
              <a:rPr lang="en-US" dirty="0" smtClean="0">
                <a:latin typeface="Optane"/>
              </a:rPr>
              <a:t>1994:	World </a:t>
            </a:r>
            <a:r>
              <a:rPr lang="en-US" dirty="0">
                <a:latin typeface="Optane"/>
              </a:rPr>
              <a:t>Bank „Averting the old-age crisis. Policies to protect </a:t>
            </a:r>
            <a:r>
              <a:rPr lang="en-US" dirty="0" smtClean="0">
                <a:latin typeface="Optane"/>
              </a:rPr>
              <a:t>the </a:t>
            </a:r>
            <a:r>
              <a:rPr lang="en-US" dirty="0">
                <a:latin typeface="Optane"/>
              </a:rPr>
              <a:t>old and promote </a:t>
            </a:r>
            <a:r>
              <a:rPr lang="en-US" dirty="0" smtClean="0">
                <a:latin typeface="Optane"/>
              </a:rPr>
              <a:t>	growth.”</a:t>
            </a:r>
            <a:br>
              <a:rPr lang="en-US" dirty="0" smtClean="0">
                <a:latin typeface="Optane"/>
              </a:rPr>
            </a:br>
            <a:r>
              <a:rPr lang="en-US" dirty="0" smtClean="0">
                <a:latin typeface="Optane"/>
              </a:rPr>
              <a:t>	Most </a:t>
            </a:r>
            <a:r>
              <a:rPr lang="en-US" dirty="0">
                <a:latin typeface="Optane"/>
              </a:rPr>
              <a:t>influential book </a:t>
            </a:r>
            <a:r>
              <a:rPr lang="en-US" dirty="0" smtClean="0">
                <a:latin typeface="Optane"/>
              </a:rPr>
              <a:t>in which finance </a:t>
            </a:r>
            <a:r>
              <a:rPr lang="en-US" dirty="0">
                <a:latin typeface="Optane"/>
              </a:rPr>
              <a:t>market specialists told social </a:t>
            </a:r>
            <a:r>
              <a:rPr lang="en-US" dirty="0" smtClean="0">
                <a:latin typeface="Optane"/>
              </a:rPr>
              <a:t>politicians </a:t>
            </a:r>
            <a:r>
              <a:rPr lang="en-US" dirty="0">
                <a:latin typeface="Optane"/>
              </a:rPr>
              <a:t>how </a:t>
            </a:r>
            <a:r>
              <a:rPr lang="en-US" dirty="0" smtClean="0">
                <a:latin typeface="Optane"/>
              </a:rPr>
              <a:t>	to organize </a:t>
            </a:r>
            <a:r>
              <a:rPr lang="en-US" dirty="0">
                <a:latin typeface="Optane"/>
              </a:rPr>
              <a:t>best old-age income security (to the advantage of ALL</a:t>
            </a:r>
            <a:r>
              <a:rPr lang="en-US" dirty="0" smtClean="0">
                <a:latin typeface="Optane"/>
              </a:rPr>
              <a:t>).</a:t>
            </a:r>
            <a:endParaRPr lang="en-US" dirty="0">
              <a:latin typeface="Optane"/>
            </a:endParaRPr>
          </a:p>
          <a:p>
            <a:r>
              <a:rPr lang="en-US" dirty="0" smtClean="0">
                <a:latin typeface="Optane"/>
              </a:rPr>
              <a:t>	Many </a:t>
            </a:r>
            <a:r>
              <a:rPr lang="en-US" dirty="0">
                <a:latin typeface="Optane"/>
              </a:rPr>
              <a:t>governments followed the </a:t>
            </a:r>
            <a:r>
              <a:rPr lang="en-US" dirty="0" smtClean="0">
                <a:latin typeface="Optane"/>
              </a:rPr>
              <a:t>advice.</a:t>
            </a:r>
          </a:p>
          <a:p>
            <a:endParaRPr lang="en-US" sz="1050" dirty="0">
              <a:latin typeface="Optane"/>
            </a:endParaRPr>
          </a:p>
          <a:p>
            <a:r>
              <a:rPr lang="en-US" i="1" u="sng" dirty="0" smtClean="0">
                <a:latin typeface="Optane"/>
              </a:rPr>
              <a:t>Somehow these developments </a:t>
            </a:r>
            <a:r>
              <a:rPr lang="en-US" i="1" u="sng" dirty="0">
                <a:latin typeface="Optane"/>
              </a:rPr>
              <a:t>t</a:t>
            </a:r>
            <a:r>
              <a:rPr lang="en-US" i="1" u="sng" dirty="0" smtClean="0">
                <a:latin typeface="Optane"/>
              </a:rPr>
              <a:t>ook place at an exceptional moment: liberated capital markets produced for some time exceptionally high </a:t>
            </a:r>
            <a:r>
              <a:rPr lang="en-US" i="1" u="sng" dirty="0" err="1" smtClean="0">
                <a:latin typeface="Optane"/>
              </a:rPr>
              <a:t>RoRs</a:t>
            </a:r>
            <a:r>
              <a:rPr lang="en-US" i="1" u="sng" dirty="0" smtClean="0">
                <a:latin typeface="Optane"/>
              </a:rPr>
              <a:t> – fostering the belief that ageing problems can be solved through funded DC pensions. This belief triggered pension policy reactions around the globe, including Europe and, with some time-lag?, China.</a:t>
            </a:r>
            <a:endParaRPr lang="en-US" i="1" u="sng" dirty="0">
              <a:latin typeface="Optane"/>
            </a:endParaRPr>
          </a:p>
          <a:p>
            <a:endParaRPr lang="en-US" sz="1050" dirty="0">
              <a:latin typeface="Optane"/>
            </a:endParaRPr>
          </a:p>
          <a:p>
            <a:r>
              <a:rPr lang="en-US" dirty="0">
                <a:latin typeface="Optane"/>
              </a:rPr>
              <a:t>Meanwhile </a:t>
            </a:r>
            <a:r>
              <a:rPr lang="en-US" dirty="0" smtClean="0">
                <a:latin typeface="Optane"/>
              </a:rPr>
              <a:t>there is some disillusionment; many </a:t>
            </a:r>
            <a:r>
              <a:rPr lang="en-US" dirty="0">
                <a:latin typeface="Optane"/>
              </a:rPr>
              <a:t>of those reformers are re-reforming / have re-reformed, among these:</a:t>
            </a:r>
          </a:p>
          <a:p>
            <a:endParaRPr lang="en-US" sz="1050" dirty="0" smtClean="0">
              <a:latin typeface="Optane"/>
            </a:endParaRPr>
          </a:p>
          <a:p>
            <a:r>
              <a:rPr lang="en-US" dirty="0" smtClean="0">
                <a:latin typeface="Optane"/>
              </a:rPr>
              <a:t>Argentina</a:t>
            </a:r>
            <a:r>
              <a:rPr lang="en-US" dirty="0">
                <a:latin typeface="Optane"/>
              </a:rPr>
              <a:t>, Chile, Poland, Hungary.</a:t>
            </a:r>
          </a:p>
          <a:p>
            <a:r>
              <a:rPr lang="en-US" dirty="0" smtClean="0">
                <a:latin typeface="Optane"/>
              </a:rPr>
              <a:t>Germany: will sooner or later.</a:t>
            </a:r>
            <a:endParaRPr lang="en-US" dirty="0">
              <a:latin typeface="Optane"/>
            </a:endParaRPr>
          </a:p>
          <a:p>
            <a:r>
              <a:rPr lang="en-US" dirty="0" smtClean="0">
                <a:latin typeface="Optane"/>
              </a:rPr>
              <a:t>(Switzerland?)</a:t>
            </a:r>
            <a:endParaRPr lang="en-US" dirty="0">
              <a:latin typeface="Optane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088904" y="5661248"/>
            <a:ext cx="5817096" cy="11521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pPr marL="457200" indent="-4572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  <a:t>Reasons many-fold, often not comparable, but generally (selection):</a:t>
            </a:r>
            <a:b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</a:br>
            <a: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  <a:t>too low replacement rates;</a:t>
            </a:r>
          </a:p>
          <a:p>
            <a:pPr marL="457200" indent="-4572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  <a:t>	too high fiscal costs;</a:t>
            </a:r>
            <a:b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</a:br>
            <a: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  <a:t>financial markets did not deliver;</a:t>
            </a:r>
          </a:p>
          <a:p>
            <a:pPr marL="457200" indent="-457200" algn="l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GB" sz="1400" kern="0" dirty="0" smtClean="0">
                <a:solidFill>
                  <a:schemeClr val="tx1"/>
                </a:solidFill>
                <a:effectLst/>
                <a:latin typeface="Optane"/>
              </a:rPr>
              <a:t>	public unease / political unrest.</a:t>
            </a:r>
          </a:p>
        </p:txBody>
      </p:sp>
    </p:spTree>
    <p:extLst>
      <p:ext uri="{BB962C8B-B14F-4D97-AF65-F5344CB8AC3E}">
        <p14:creationId xmlns:p14="http://schemas.microsoft.com/office/powerpoint/2010/main" val="140907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44624"/>
            <a:ext cx="833737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5 Questions and Answers.</a:t>
            </a:r>
            <a:endParaRPr lang="en-GB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48072" y="2780910"/>
            <a:ext cx="8337376" cy="15841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it-IT" sz="9600" dirty="0">
                <a:solidFill>
                  <a:schemeClr val="tx1">
                    <a:lumMod val="75000"/>
                    <a:lumOff val="25000"/>
                  </a:schemeClr>
                </a:solidFill>
                <a:ea typeface="Verdana" pitchFamily="34" charset="0"/>
                <a:cs typeface="Verdana" pitchFamily="34" charset="0"/>
              </a:rPr>
              <a:t>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111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0425" y="1268700"/>
            <a:ext cx="920019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chemeClr val="tx2"/>
              </a:buClr>
              <a:buSzPct val="103000"/>
            </a:pPr>
            <a:endParaRPr lang="it-IT" sz="2000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What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Riester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Pension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?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Why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was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it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introduced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?</a:t>
            </a: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Riester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Pension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: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facts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and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figures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it-IT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bservations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on 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relevance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of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fully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funded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individual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accounts from 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point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of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viw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of 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poor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Concluding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remarks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on the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political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economy of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funding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– the Washington </a:t>
            </a:r>
            <a:r>
              <a:rPr lang="it-IT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Consensus</a:t>
            </a:r>
            <a:r>
              <a:rPr lang="it-I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Europe and China.</a:t>
            </a:r>
          </a:p>
          <a:p>
            <a:pPr algn="just"/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44364" y="175566"/>
            <a:ext cx="691295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Overview of presentation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0191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8065020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1 What is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Pension? Why was it introduced?</a:t>
            </a:r>
            <a:endParaRPr lang="it-IT" dirty="0"/>
          </a:p>
        </p:txBody>
      </p:sp>
      <p:sp>
        <p:nvSpPr>
          <p:cNvPr id="3" name="Rectangle 4"/>
          <p:cNvSpPr/>
          <p:nvPr/>
        </p:nvSpPr>
        <p:spPr>
          <a:xfrm>
            <a:off x="350425" y="1268700"/>
            <a:ext cx="92001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Riester Pension (RP)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 private individual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savings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plan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that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aims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buy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at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retirement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a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life-long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annuity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(individual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contract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with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private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provider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lan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subsidized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government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through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direct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cash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transfers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plan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account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where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applicable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through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further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tax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measures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Entitled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: All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persons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subject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2001 </a:t>
            </a:r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cuts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in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public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pension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system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(DB, PAYG),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who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continue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members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those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schemes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aim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compensating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those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cuts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009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8065020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1 What is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Pension? Why was it introduced?</a:t>
            </a:r>
            <a:endParaRPr lang="it-IT" dirty="0"/>
          </a:p>
        </p:txBody>
      </p:sp>
      <p:sp>
        <p:nvSpPr>
          <p:cNvPr id="3" name="Rectangle 4"/>
          <p:cNvSpPr/>
          <p:nvPr/>
        </p:nvSpPr>
        <p:spPr>
          <a:xfrm>
            <a:off x="350425" y="1268700"/>
            <a:ext cx="920019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Four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types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contracts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subsidized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Private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insurance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plans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aiming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buying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classical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annuity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(„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pension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“);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Plans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with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regular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contributions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investment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fund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Plans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regularly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contributing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 „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bank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savings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plan“;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Savings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plans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aimed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financing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at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old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age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owner-occupied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property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lvl="1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Plans must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„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certified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“, i.e.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life-long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annuity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payment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must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guaranteed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under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all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four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types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 At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beginning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pay-out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phase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apital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must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at least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equal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paid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-in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contributions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plus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(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costs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must </a:t>
            </a:r>
            <a:r>
              <a:rPr lang="de-DE" sz="2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not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deducted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). 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Subsidies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: 154 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€ 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p.a.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Recipients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child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benefits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receive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in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addition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185 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€ 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per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child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p.a.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children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born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1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January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2008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subsidy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300 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€ 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p.a.</a:t>
            </a:r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90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8065020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1 What is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Pension? Why was it introduced?</a:t>
            </a:r>
            <a:endParaRPr lang="it-IT" dirty="0"/>
          </a:p>
        </p:txBody>
      </p:sp>
      <p:sp>
        <p:nvSpPr>
          <p:cNvPr id="3" name="Rectangle 4"/>
          <p:cNvSpPr/>
          <p:nvPr/>
        </p:nvSpPr>
        <p:spPr>
          <a:xfrm>
            <a:off x="350425" y="1268700"/>
            <a:ext cx="920019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RP was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introduced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in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order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achieve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in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Germany‘s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ageing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society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a fairer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burden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sharing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between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active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retired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generations</a:t>
            </a:r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Replacement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rates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public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pensions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are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gradually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but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significantly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reduced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Contribution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rates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public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system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increase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less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than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those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cuts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800100" lvl="1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order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to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compensate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anticipated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replacement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rate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losses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active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generation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must save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more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individually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;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supported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tax-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payer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(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state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),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employers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are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out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game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(RP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neutral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labour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costs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SzPct val="103000"/>
              <a:buFont typeface="Wingdings" panose="05000000000000000000" pitchFamily="2" charset="2"/>
              <a:buChar char="ü"/>
            </a:pP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was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expected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that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high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rates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of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return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on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capital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markets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would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„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easily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“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compensate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cuts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in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public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system‘s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replacement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rates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and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that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therefor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,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the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RP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would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attract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sufficiently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high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coverage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rates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despite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its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being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voluntary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rPr>
              <a:t>.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latin typeface="Optane" pitchFamily="2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9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691295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2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 - </a:t>
            </a:r>
            <a:r>
              <a:rPr lang="en-US" altLang="it-IT" dirty="0"/>
              <a:t>f</a:t>
            </a:r>
            <a:r>
              <a:rPr lang="en-US" altLang="it-IT" dirty="0" smtClean="0"/>
              <a:t>acts and figures.</a:t>
            </a:r>
            <a:endParaRPr lang="it-IT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261515"/>
              </p:ext>
            </p:extLst>
          </p:nvPr>
        </p:nvGraphicFramePr>
        <p:xfrm>
          <a:off x="128463" y="1052744"/>
          <a:ext cx="9577064" cy="5256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6933"/>
                <a:gridCol w="1354115"/>
                <a:gridCol w="819839"/>
                <a:gridCol w="1169882"/>
                <a:gridCol w="736933"/>
                <a:gridCol w="801415"/>
                <a:gridCol w="1354115"/>
                <a:gridCol w="749216"/>
                <a:gridCol w="663241"/>
                <a:gridCol w="331620"/>
                <a:gridCol w="859755"/>
              </a:tblGrid>
              <a:tr h="2826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Number of Riester contracts, - End of year, in 1000 -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r" fontAlgn="b"/>
                      <a:r>
                        <a:rPr lang="de-DE" sz="900" u="none" strike="noStrike">
                          <a:effectLst/>
                        </a:rPr>
                        <a:t>Product</a:t>
                      </a:r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Private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Savings plans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Savings plans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Housing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Total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Number of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Total Riester contracts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Influx of new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Insurance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(banks)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(investment funds)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at old-age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employed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relative to employed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contracts (net)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900" u="none" strike="noStrike">
                          <a:effectLst/>
                        </a:rPr>
                        <a:t>Year</a:t>
                      </a:r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%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1000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1400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1400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36816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3,8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1400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3081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174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3405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36536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9,3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2005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3534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197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241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3972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36172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11,0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567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3807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213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316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4336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39218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11,1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364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4859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260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574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5693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39220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14,5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1357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6562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351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1231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8144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39559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20,6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2451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8454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480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1922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10856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40259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27,0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2712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2008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9285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554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2386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12247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40805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30,0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1391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2009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9906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634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2629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197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13366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40845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32,7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1119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10485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703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2815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460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14463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40983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35,3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1097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10988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750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2953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724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15415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41534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37,1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>
                          <a:effectLst/>
                        </a:rPr>
                        <a:t> 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952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11059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781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2989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953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15782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42007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37,6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de-DE" sz="800" u="none" strike="noStrike">
                          <a:effectLst/>
                        </a:rPr>
                        <a:t>Excluding</a:t>
                      </a:r>
                      <a:br>
                        <a:rPr lang="de-DE" sz="800" u="none" strike="noStrike">
                          <a:effectLst/>
                        </a:rPr>
                      </a:br>
                      <a:r>
                        <a:rPr lang="de-DE" sz="800" u="none" strike="noStrike">
                          <a:effectLst/>
                        </a:rPr>
                        <a:t>dormant</a:t>
                      </a:r>
                      <a:br>
                        <a:rPr lang="de-DE" sz="800" u="none" strike="noStrike">
                          <a:effectLst/>
                        </a:rPr>
                      </a:br>
                      <a:r>
                        <a:rPr lang="de-DE" sz="800" u="none" strike="noStrike">
                          <a:effectLst/>
                        </a:rPr>
                        <a:t>contracts</a:t>
                      </a:r>
                      <a:endParaRPr lang="de-D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367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11013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805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3027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1154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15999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42269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37,9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217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11033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814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3071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1377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16295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42640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38,2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296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10989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804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3125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1564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16482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42964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38,4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700" u="none" strike="noStrike">
                          <a:effectLst/>
                        </a:rPr>
                        <a:t>%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187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2016 / I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10958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800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3131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1592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16481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155879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43200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389697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38,2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</a:rPr>
                        <a:t>31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</a:rPr>
                        <a:t>-1</a:t>
                      </a:r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233818" marT="8660" marB="0" anchor="b"/>
                </a:tc>
              </a:tr>
              <a:tr h="226089"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  <a:tr h="226089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Around 20% of total number of contracts is estimated to be dormant (equivalent to 3,3 million; in 2016)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60" marR="8660" marT="866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17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691295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2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 - </a:t>
            </a:r>
            <a:r>
              <a:rPr lang="en-US" altLang="it-IT" dirty="0"/>
              <a:t>f</a:t>
            </a:r>
            <a:r>
              <a:rPr lang="en-US" altLang="it-IT" dirty="0" smtClean="0"/>
              <a:t>acts and figures.</a:t>
            </a:r>
            <a:endParaRPr lang="it-IT" dirty="0"/>
          </a:p>
        </p:txBody>
      </p:sp>
      <p:graphicFrame>
        <p:nvGraphicFramePr>
          <p:cNvPr id="5" name="Diagramm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497220"/>
              </p:ext>
            </p:extLst>
          </p:nvPr>
        </p:nvGraphicFramePr>
        <p:xfrm>
          <a:off x="305637" y="980728"/>
          <a:ext cx="9294725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7015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691295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2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 - </a:t>
            </a:r>
            <a:r>
              <a:rPr lang="en-US" altLang="it-IT" dirty="0"/>
              <a:t>f</a:t>
            </a:r>
            <a:r>
              <a:rPr lang="en-US" altLang="it-IT" dirty="0" smtClean="0"/>
              <a:t>acts and figures.</a:t>
            </a:r>
            <a:endParaRPr lang="it-IT" dirty="0"/>
          </a:p>
        </p:txBody>
      </p:sp>
      <p:graphicFrame>
        <p:nvGraphicFramePr>
          <p:cNvPr id="6" name="Diagramm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529402"/>
              </p:ext>
            </p:extLst>
          </p:nvPr>
        </p:nvGraphicFramePr>
        <p:xfrm>
          <a:off x="128464" y="980728"/>
          <a:ext cx="9649071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1528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44364" y="175566"/>
            <a:ext cx="6912956" cy="648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lvl="0" defTabSz="914400" eaLnBrk="1" latinLnBrk="0" hangingPunct="1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Optane" pitchFamily="2" charset="0"/>
                <a:ea typeface="+mj-ea"/>
                <a:cs typeface="+mj-cs"/>
              </a:defRPr>
            </a:lvl1pPr>
          </a:lstStyle>
          <a:p>
            <a:r>
              <a:rPr lang="en-US" altLang="it-IT" dirty="0" smtClean="0"/>
              <a:t>2 The </a:t>
            </a:r>
            <a:r>
              <a:rPr lang="en-US" altLang="it-IT" dirty="0" err="1" smtClean="0"/>
              <a:t>Riester</a:t>
            </a:r>
            <a:r>
              <a:rPr lang="en-US" altLang="it-IT" dirty="0" smtClean="0"/>
              <a:t> Pension - </a:t>
            </a:r>
            <a:r>
              <a:rPr lang="en-US" altLang="it-IT" dirty="0"/>
              <a:t>f</a:t>
            </a:r>
            <a:r>
              <a:rPr lang="en-US" altLang="it-IT" dirty="0" smtClean="0"/>
              <a:t>acts and figures.</a:t>
            </a:r>
            <a:endParaRPr lang="it-IT" dirty="0"/>
          </a:p>
        </p:txBody>
      </p:sp>
      <p:graphicFrame>
        <p:nvGraphicFramePr>
          <p:cNvPr id="6" name="Diagramm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90405"/>
              </p:ext>
            </p:extLst>
          </p:nvPr>
        </p:nvGraphicFramePr>
        <p:xfrm>
          <a:off x="305637" y="1124744"/>
          <a:ext cx="9294725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7990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7&quot;&gt;&lt;elem m_fUsage=&quot;1.55610000000000000000E+000&quot;&gt;&lt;m_ppcolschidx val=&quot;0&quot;/&gt;&lt;m_rgb r=&quot;5a&quot; g=&quot;be&quot; b=&quot;a3&quot;/&gt;&lt;/elem&gt;&lt;elem m_fUsage=&quot;1.00000000000000000000E+000&quot;&gt;&lt;m_ppcolschidx val=&quot;0&quot;/&gt;&lt;m_rgb r=&quot;cf&quot; g=&quot;f2&quot; b=&quot;fe&quot;/&gt;&lt;/elem&gt;&lt;elem m_fUsage=&quot;9.08764110000000010000E-001&quot;&gt;&lt;m_ppcolschidx val=&quot;0&quot;/&gt;&lt;m_rgb r=&quot;e7&quot; g=&quot;1e&quot; b=&quot;1&quot;/&gt;&lt;/elem&gt;&lt;elem m_fUsage=&quot;8.10000000000000050000E-001&quot;&gt;&lt;m_ppcolschidx val=&quot;0&quot;/&gt;&lt;m_rgb r=&quot;e3&quot; g=&quot;97&quot; b=&quot;4a&quot;/&gt;&lt;/elem&gt;&lt;elem m_fUsage=&quot;7.29000000000000090000E-001&quot;&gt;&lt;m_ppcolschidx val=&quot;0&quot;/&gt;&lt;m_rgb r=&quot;cd&quot; g=&quot;dd&quot; b=&quot;f8&quot;/&gt;&lt;/elem&gt;&lt;elem m_fUsage=&quot;5.90490000000000180000E-001&quot;&gt;&lt;m_ppcolschidx val=&quot;0&quot;/&gt;&lt;m_rgb r=&quot;0&quot; g=&quot;70&quot; b=&quot;c0&quot;/&gt;&lt;/elem&gt;&lt;elem m_fUsage=&quot;5.31441000000000160000E-001&quot;&gt;&lt;m_ppcolschidx val=&quot;0&quot;/&gt;&lt;m_rgb r=&quot;2d&quot; g=&quot;d2&quot; b=&quot;28&quot;/&gt;&lt;/elem&gt;&lt;/m_vecMRU&gt;&lt;/m_mruColor&gt;&lt;m_agendatheme&gt;&lt;m_aagendaitemprops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/m_aagendaitemprops&gt;&lt;m_linestyleTopBottomLine&gt;&lt;m_bVisible val=&quot;0&quot;/&gt;&lt;/m_linestyleTopBottomLine&gt;&lt;/m_agendatheme&gt;&lt;m_mapectfillschemeMRU/&gt;&lt;m_eweekdayFirstOfWeek val=&quot;1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MinusSymbol&gt;-&lt;/m_chMinus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5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3_ib8Pk6k6Ufdjr8CiE.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uj1_z0EmEi1ZermGN_6s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eHNUFTl0Uu77cVj3gD6Vw"/>
</p:tagLst>
</file>

<file path=ppt/theme/theme1.xml><?xml version="1.0" encoding="utf-8"?>
<a:theme xmlns:a="http://schemas.openxmlformats.org/drawingml/2006/main" name="SPRP_Correct Power Point Template v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SPRP_Correct Power Point Template v1</Template>
  <TotalTime>2</TotalTime>
  <Words>1058</Words>
  <Application>Microsoft Macintosh PowerPoint</Application>
  <PresentationFormat>A4 Paper (210x297 mm)</PresentationFormat>
  <Paragraphs>275</Paragraphs>
  <Slides>13</Slides>
  <Notes>12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SPRP_Correct Power Point Template v1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SPRP-BJ User</dc:creator>
  <cp:lastModifiedBy>JVG</cp:lastModifiedBy>
  <cp:revision>27</cp:revision>
  <cp:lastPrinted>2015-01-26T19:32:44Z</cp:lastPrinted>
  <dcterms:created xsi:type="dcterms:W3CDTF">2015-09-07T02:11:56Z</dcterms:created>
  <dcterms:modified xsi:type="dcterms:W3CDTF">2016-08-31T15:39:40Z</dcterms:modified>
</cp:coreProperties>
</file>