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338" r:id="rId5"/>
    <p:sldId id="303" r:id="rId6"/>
    <p:sldId id="257" r:id="rId7"/>
    <p:sldId id="304" r:id="rId8"/>
    <p:sldId id="306" r:id="rId9"/>
    <p:sldId id="307" r:id="rId10"/>
    <p:sldId id="277" r:id="rId11"/>
    <p:sldId id="301" r:id="rId12"/>
    <p:sldId id="305" r:id="rId13"/>
    <p:sldId id="278" r:id="rId14"/>
    <p:sldId id="279" r:id="rId15"/>
    <p:sldId id="311" r:id="rId16"/>
    <p:sldId id="308" r:id="rId17"/>
    <p:sldId id="281" r:id="rId18"/>
    <p:sldId id="282" r:id="rId19"/>
    <p:sldId id="283" r:id="rId20"/>
    <p:sldId id="309" r:id="rId21"/>
    <p:sldId id="284" r:id="rId22"/>
    <p:sldId id="285" r:id="rId23"/>
    <p:sldId id="286" r:id="rId24"/>
    <p:sldId id="287" r:id="rId25"/>
    <p:sldId id="288" r:id="rId26"/>
    <p:sldId id="289" r:id="rId27"/>
    <p:sldId id="290" r:id="rId28"/>
    <p:sldId id="339" r:id="rId29"/>
    <p:sldId id="261" r:id="rId30"/>
    <p:sldId id="291" r:id="rId31"/>
    <p:sldId id="293" r:id="rId32"/>
    <p:sldId id="294" r:id="rId33"/>
    <p:sldId id="274" r:id="rId34"/>
    <p:sldId id="295" r:id="rId35"/>
    <p:sldId id="296" r:id="rId36"/>
    <p:sldId id="297" r:id="rId3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6" d="100"/>
          <a:sy n="116" d="100"/>
        </p:scale>
        <p:origin x="-1458" y="2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0" Type="http://schemas.openxmlformats.org/officeDocument/2006/relationships/tableStyles" Target="tableStyles.xml"/><Relationship Id="rId4" Type="http://schemas.openxmlformats.org/officeDocument/2006/relationships/notesMaster" Target="notesMasters/notesMaster1.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8819E5-94E0-4092-B26B-9698AB1A018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D5D44A-AB48-42CC-B44D-07B3B6921F82}"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3D5D44A-AB48-42CC-B44D-07B3B6921F82}"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3D5D44A-AB48-42CC-B44D-07B3B6921F82}"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75371ABF-2076-43AA-861A-5F39818F3C0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C1FFC85-E908-44EC-838C-B2ED6E2C1E8F}"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5371ABF-2076-43AA-861A-5F39818F3C0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C1FFC85-E908-44EC-838C-B2ED6E2C1E8F}"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5371ABF-2076-43AA-861A-5F39818F3C0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C1FFC85-E908-44EC-838C-B2ED6E2C1E8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5371ABF-2076-43AA-861A-5F39818F3C0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C1FFC85-E908-44EC-838C-B2ED6E2C1E8F}"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75371ABF-2076-43AA-861A-5F39818F3C0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C1FFC85-E908-44EC-838C-B2ED6E2C1E8F}"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5371ABF-2076-43AA-861A-5F39818F3C0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C1FFC85-E908-44EC-838C-B2ED6E2C1E8F}"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5371ABF-2076-43AA-861A-5F39818F3C0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C1FFC85-E908-44EC-838C-B2ED6E2C1E8F}"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5371ABF-2076-43AA-861A-5F39818F3C0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C1FFC85-E908-44EC-838C-B2ED6E2C1E8F}"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5371ABF-2076-43AA-861A-5F39818F3C0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C1FFC85-E908-44EC-838C-B2ED6E2C1E8F}"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75371ABF-2076-43AA-861A-5F39818F3C0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C1FFC85-E908-44EC-838C-B2ED6E2C1E8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75371ABF-2076-43AA-861A-5F39818F3C0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C1FFC85-E908-44EC-838C-B2ED6E2C1E8F}"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371ABF-2076-43AA-861A-5F39818F3C09}"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1FFC85-E908-44EC-838C-B2ED6E2C1E8F}"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3568" y="1268760"/>
            <a:ext cx="8064896" cy="1830065"/>
          </a:xfrm>
        </p:spPr>
        <p:txBody>
          <a:bodyPr>
            <a:normAutofit fontScale="90000"/>
          </a:bodyPr>
          <a:lstStyle/>
          <a:p>
            <a:r>
              <a:rPr lang="en-US" altLang="zh-CN" sz="3200" b="1" dirty="0" smtClean="0"/>
              <a:t>A Study of the Transfer and Continuation of the Pension Insurance Relationship of Migrant Workers in China</a:t>
            </a:r>
            <a:br>
              <a:rPr lang="en-US" altLang="zh-CN" sz="3200" b="1" dirty="0" smtClean="0"/>
            </a:br>
            <a:r>
              <a:rPr lang="zh-CN" altLang="en-US" sz="3200" b="1" dirty="0" smtClean="0"/>
              <a:t>流动就业人员养老保险关系转移接续研究</a:t>
            </a:r>
            <a:endParaRPr lang="zh-CN" altLang="en-US" sz="3200" b="1" dirty="0"/>
          </a:p>
        </p:txBody>
      </p:sp>
      <p:sp>
        <p:nvSpPr>
          <p:cNvPr id="3" name="副标题 2"/>
          <p:cNvSpPr>
            <a:spLocks noGrp="1"/>
          </p:cNvSpPr>
          <p:nvPr>
            <p:ph type="subTitle" idx="1"/>
          </p:nvPr>
        </p:nvSpPr>
        <p:spPr/>
        <p:txBody>
          <a:bodyPr>
            <a:normAutofit fontScale="65000" lnSpcReduction="10000"/>
          </a:bodyPr>
          <a:lstStyle/>
          <a:p>
            <a:r>
              <a:rPr lang="en-US" altLang="zh-CN" b="1" dirty="0" smtClean="0"/>
              <a:t>Sun Yat-sen University</a:t>
            </a:r>
            <a:endParaRPr lang="en-US" altLang="zh-CN" b="1" dirty="0" smtClean="0"/>
          </a:p>
          <a:p>
            <a:r>
              <a:rPr lang="zh-CN" altLang="en-US" b="1" dirty="0" smtClean="0"/>
              <a:t>中山大学</a:t>
            </a:r>
            <a:endParaRPr lang="zh-CN" altLang="en-US" b="1" dirty="0" smtClean="0"/>
          </a:p>
          <a:p>
            <a:r>
              <a:rPr lang="en-US" altLang="zh-CN" b="1" dirty="0" smtClean="0"/>
              <a:t>Kinglun Ngok</a:t>
            </a:r>
            <a:endParaRPr lang="en-US" altLang="zh-CN" b="1" dirty="0" smtClean="0"/>
          </a:p>
          <a:p>
            <a:r>
              <a:rPr lang="zh-CN" altLang="en-US" b="1" dirty="0" smtClean="0"/>
              <a:t>岳经纶</a:t>
            </a:r>
            <a:endParaRPr lang="zh-CN" altLang="en-US" b="1" dirty="0" smtClean="0"/>
          </a:p>
          <a:p>
            <a:r>
              <a:rPr lang="en-US" altLang="zh-CN" b="1" dirty="0" smtClean="0"/>
              <a:t>2016.9</a:t>
            </a:r>
            <a:endParaRPr lang="zh-CN" alt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1276350" y="406400"/>
            <a:ext cx="7786688" cy="1012825"/>
          </a:xfrm>
        </p:spPr>
        <p:txBody>
          <a:bodyPr vert="horz" wrap="square" anchor="ctr">
            <a:normAutofit fontScale="90000"/>
          </a:bodyPr>
          <a:lstStyle/>
          <a:p>
            <a:pPr lvl="0"/>
            <a:br>
              <a:rPr lang="en-US" altLang="x-none" sz="3200" b="1" i="1" dirty="0"/>
            </a:br>
            <a:r>
              <a:rPr lang="en-US" altLang="x-none" b="1" dirty="0">
                <a:latin typeface="Times New Roman" panose="02020603050405020304" pitchFamily="18" charset="0"/>
              </a:rPr>
              <a:t>Background </a:t>
            </a:r>
            <a:endParaRPr lang="en-US" altLang="x-none" b="1" dirty="0">
              <a:latin typeface="Times New Roman" panose="02020603050405020304" pitchFamily="18" charset="0"/>
            </a:endParaRPr>
          </a:p>
        </p:txBody>
      </p:sp>
      <p:sp>
        <p:nvSpPr>
          <p:cNvPr id="19459" name="Rectangle 3"/>
          <p:cNvSpPr>
            <a:spLocks noGrp="1"/>
          </p:cNvSpPr>
          <p:nvPr>
            <p:ph type="body"/>
          </p:nvPr>
        </p:nvSpPr>
        <p:spPr>
          <a:xfrm>
            <a:off x="819150" y="1571625"/>
            <a:ext cx="8324850" cy="4349750"/>
          </a:xfrm>
        </p:spPr>
        <p:txBody>
          <a:bodyPr vert="horz" wrap="square" anchor="t">
            <a:noAutofit/>
          </a:bodyPr>
          <a:lstStyle/>
          <a:p>
            <a:pPr marL="0" lvl="0" indent="0">
              <a:lnSpc>
                <a:spcPct val="80000"/>
              </a:lnSpc>
              <a:buNone/>
            </a:pPr>
            <a:r>
              <a:rPr lang="en-US" altLang="x-none" dirty="0">
                <a:latin typeface="Times New Roman" panose="02020603050405020304" pitchFamily="18" charset="0"/>
                <a:sym typeface="+mn-ea"/>
              </a:rPr>
              <a:t>These </a:t>
            </a:r>
            <a:r>
              <a:rPr lang="en-US" altLang="x-none" dirty="0" smtClean="0">
                <a:latin typeface="Times New Roman" panose="02020603050405020304" pitchFamily="18" charset="0"/>
                <a:sym typeface="+mn-ea"/>
              </a:rPr>
              <a:t>three-dimension </a:t>
            </a:r>
            <a:r>
              <a:rPr lang="en-US" altLang="zh-CN" dirty="0" smtClean="0">
                <a:latin typeface="Times New Roman" panose="02020603050405020304" pitchFamily="18" charset="0"/>
                <a:sym typeface="+mn-ea"/>
              </a:rPr>
              <a:t>fra</a:t>
            </a:r>
            <a:r>
              <a:rPr lang="en-US" altLang="x-none" dirty="0" smtClean="0">
                <a:latin typeface="Times New Roman" panose="02020603050405020304" pitchFamily="18" charset="0"/>
                <a:sym typeface="+mn-ea"/>
              </a:rPr>
              <a:t>gmentation has </a:t>
            </a:r>
            <a:r>
              <a:rPr lang="en-US" altLang="x-none" dirty="0">
                <a:latin typeface="Times New Roman" panose="02020603050405020304" pitchFamily="18" charset="0"/>
                <a:sym typeface="+mn-ea"/>
              </a:rPr>
              <a:t>brought about the problem of social insurance rights of migrant workers</a:t>
            </a:r>
            <a:endParaRPr lang="en-US" altLang="x-none" dirty="0">
              <a:latin typeface="Times New Roman" panose="02020603050405020304" pitchFamily="18" charset="0"/>
              <a:sym typeface="+mn-ea"/>
            </a:endParaRPr>
          </a:p>
          <a:p>
            <a:pPr marL="457200" lvl="0" indent="-457200">
              <a:lnSpc>
                <a:spcPct val="80000"/>
              </a:lnSpc>
            </a:pPr>
            <a:r>
              <a:rPr lang="en-US" altLang="x-none" dirty="0">
                <a:latin typeface="Times New Roman" panose="02020603050405020304" pitchFamily="18" charset="0"/>
                <a:sym typeface="+mn-ea"/>
              </a:rPr>
              <a:t>First, the transfer and continuation of social insurance rights between different social </a:t>
            </a:r>
            <a:r>
              <a:rPr lang="en-US" altLang="x-none" dirty="0" smtClean="0">
                <a:latin typeface="Times New Roman" panose="02020603050405020304" pitchFamily="18" charset="0"/>
                <a:sym typeface="+mn-ea"/>
              </a:rPr>
              <a:t>pension insurance </a:t>
            </a:r>
            <a:r>
              <a:rPr lang="en-US" altLang="x-none" dirty="0">
                <a:latin typeface="Times New Roman" panose="02020603050405020304" pitchFamily="18" charset="0"/>
                <a:sym typeface="+mn-ea"/>
              </a:rPr>
              <a:t>schemes </a:t>
            </a:r>
            <a:r>
              <a:rPr lang="en-US" altLang="x-none" dirty="0" smtClean="0">
                <a:latin typeface="Times New Roman" panose="02020603050405020304" pitchFamily="18" charset="0"/>
                <a:sym typeface="+mn-ea"/>
              </a:rPr>
              <a:t>(Trans-system TC</a:t>
            </a:r>
            <a:r>
              <a:rPr lang="en-US" altLang="x-none" dirty="0">
                <a:latin typeface="Times New Roman" panose="02020603050405020304" pitchFamily="18" charset="0"/>
                <a:sym typeface="+mn-ea"/>
              </a:rPr>
              <a:t>)</a:t>
            </a:r>
            <a:endParaRPr lang="en-US" altLang="x-none" dirty="0">
              <a:latin typeface="Times New Roman" panose="02020603050405020304" pitchFamily="18" charset="0"/>
              <a:sym typeface="+mn-ea"/>
            </a:endParaRPr>
          </a:p>
          <a:p>
            <a:pPr marL="457200" lvl="0" indent="-457200">
              <a:lnSpc>
                <a:spcPct val="80000"/>
              </a:lnSpc>
            </a:pPr>
            <a:r>
              <a:rPr lang="en-US" altLang="x-none" dirty="0" smtClean="0">
                <a:latin typeface="Times New Roman" panose="02020603050405020304" pitchFamily="18" charset="0"/>
                <a:sym typeface="+mn-ea"/>
              </a:rPr>
              <a:t>Second</a:t>
            </a:r>
            <a:r>
              <a:rPr lang="en-US" altLang="x-none" dirty="0">
                <a:latin typeface="Times New Roman" panose="02020603050405020304" pitchFamily="18" charset="0"/>
                <a:sym typeface="+mn-ea"/>
              </a:rPr>
              <a:t>, the transfer and contiuation of social insurance rights betweeen different localities </a:t>
            </a:r>
            <a:r>
              <a:rPr lang="en-US" altLang="x-none" dirty="0" smtClean="0">
                <a:latin typeface="Times New Roman" panose="02020603050405020304" pitchFamily="18" charset="0"/>
                <a:sym typeface="+mn-ea"/>
              </a:rPr>
              <a:t>(Trans-regional TC</a:t>
            </a:r>
            <a:r>
              <a:rPr lang="en-US" altLang="x-none" dirty="0">
                <a:latin typeface="Times New Roman" panose="02020603050405020304" pitchFamily="18" charset="0"/>
                <a:sym typeface="+mn-ea"/>
              </a:rPr>
              <a:t>) </a:t>
            </a:r>
            <a:br>
              <a:rPr lang="en-US" altLang="x-none" dirty="0">
                <a:latin typeface="Times New Roman" panose="02020603050405020304" pitchFamily="18" charset="0"/>
                <a:sym typeface="+mn-ea"/>
              </a:rPr>
            </a:br>
            <a:endParaRPr lang="en-US" altLang="x-none" dirty="0">
              <a:latin typeface="Times New Roman" panose="02020603050405020304" pitchFamily="18" charset="0"/>
              <a:sym typeface="+mn-ea"/>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Background</a:t>
            </a:r>
            <a:endParaRPr lang="en-US" altLang="zh-CN"/>
          </a:p>
        </p:txBody>
      </p:sp>
      <p:sp>
        <p:nvSpPr>
          <p:cNvPr id="3" name="内容占位符 2"/>
          <p:cNvSpPr>
            <a:spLocks noGrp="1"/>
          </p:cNvSpPr>
          <p:nvPr>
            <p:ph idx="1"/>
          </p:nvPr>
        </p:nvSpPr>
        <p:spPr/>
        <p:txBody>
          <a:bodyPr>
            <a:normAutofit fontScale="77500" lnSpcReduction="20000"/>
          </a:bodyPr>
          <a:lstStyle/>
          <a:p>
            <a:pPr marL="0" indent="0">
              <a:buNone/>
            </a:pPr>
            <a:r>
              <a:rPr lang="en-US" altLang="zh-CN" dirty="0" smtClean="0"/>
              <a:t>Current policies on transfer and Continuation of social insurance relations</a:t>
            </a:r>
            <a:r>
              <a:rPr lang="zh-CN" altLang="en-US" dirty="0" smtClean="0"/>
              <a:t>现行养老保险转移接续办法：</a:t>
            </a:r>
            <a:endParaRPr lang="en-US" altLang="zh-CN" dirty="0" smtClean="0"/>
          </a:p>
          <a:p>
            <a:r>
              <a:rPr lang="en-US" altLang="zh-CN" dirty="0" smtClean="0"/>
              <a:t>The interim measures for the transfer and contiuation of the basic social pension insurance relations of urban employees (2009), which aims to solve the problem concerning the trans-regional T and C.</a:t>
            </a:r>
            <a:endParaRPr lang="en-US" altLang="zh-CN" dirty="0" smtClean="0"/>
          </a:p>
          <a:p>
            <a:pPr marL="0" indent="0">
              <a:buNone/>
            </a:pPr>
            <a:r>
              <a:rPr lang="zh-CN" altLang="zh-CN" b="1" dirty="0" smtClean="0">
                <a:cs typeface="Times New Roman" panose="02020603050405020304"/>
              </a:rPr>
              <a:t>《城镇企业职工基本养老保险关系转移接续暂行办法》</a:t>
            </a:r>
            <a:r>
              <a:rPr lang="zh-CN" altLang="en-US" b="1" dirty="0" smtClean="0">
                <a:cs typeface="Times New Roman" panose="02020603050405020304"/>
              </a:rPr>
              <a:t>（</a:t>
            </a:r>
            <a:r>
              <a:rPr lang="en-US" altLang="zh-CN" b="1" dirty="0" smtClean="0">
                <a:cs typeface="Times New Roman" panose="02020603050405020304"/>
              </a:rPr>
              <a:t>2009</a:t>
            </a:r>
            <a:r>
              <a:rPr lang="zh-CN" altLang="en-US" b="1" dirty="0" smtClean="0">
                <a:cs typeface="Times New Roman" panose="02020603050405020304"/>
              </a:rPr>
              <a:t>）</a:t>
            </a:r>
            <a:endParaRPr lang="en-US" altLang="zh-CN" b="1" dirty="0" smtClean="0">
              <a:cs typeface="Times New Roman" panose="02020603050405020304"/>
            </a:endParaRPr>
          </a:p>
          <a:p>
            <a:r>
              <a:rPr lang="en-US" altLang="zh-CN" dirty="0">
                <a:sym typeface="+mn-ea"/>
              </a:rPr>
              <a:t>The Interim Measures for the Integration of Urban and Rural Pension Insurance Systems  (2014), which aims to solve partially the problems concerning the trans-scheme T and C. </a:t>
            </a:r>
            <a:endParaRPr lang="en-US" altLang="zh-CN" dirty="0"/>
          </a:p>
          <a:p>
            <a:pPr marL="0" indent="0">
              <a:buNone/>
            </a:pPr>
            <a:r>
              <a:rPr lang="en-US" altLang="zh-CN" b="1" dirty="0">
                <a:sym typeface="+mn-ea"/>
              </a:rPr>
              <a:t>《</a:t>
            </a:r>
            <a:r>
              <a:rPr lang="zh-CN" altLang="en-US" b="1" dirty="0">
                <a:sym typeface="+mn-ea"/>
              </a:rPr>
              <a:t>城乡养老保险制度衔接暂行办法</a:t>
            </a:r>
            <a:r>
              <a:rPr lang="en-US" altLang="zh-CN" b="1" dirty="0" smtClean="0">
                <a:sym typeface="+mn-ea"/>
              </a:rPr>
              <a:t>》</a:t>
            </a:r>
            <a:r>
              <a:rPr lang="zh-CN" altLang="en-US" b="1" dirty="0" smtClean="0">
                <a:sym typeface="+mn-ea"/>
              </a:rPr>
              <a:t>（</a:t>
            </a:r>
            <a:r>
              <a:rPr lang="en-US" altLang="zh-CN" b="1" dirty="0" smtClean="0">
                <a:sym typeface="+mn-ea"/>
              </a:rPr>
              <a:t>2014</a:t>
            </a:r>
            <a:r>
              <a:rPr lang="zh-CN" altLang="en-US" b="1" dirty="0" smtClean="0">
                <a:sym typeface="+mn-ea"/>
              </a:rPr>
              <a:t>）</a:t>
            </a:r>
            <a:endParaRPr lang="zh-CN" altLang="en-US" b="1" dirty="0"/>
          </a:p>
          <a:p>
            <a:pPr>
              <a:buNone/>
            </a:pPr>
            <a:endParaRPr lang="en-US" altLang="zh-CN" dirty="0"/>
          </a:p>
          <a:p>
            <a:pPr>
              <a:buFont typeface="Wingdings" panose="05000000000000000000" pitchFamily="2" charset="2"/>
              <a:buChar char="Ø"/>
            </a:pPr>
            <a:endParaRPr lang="zh-CN" altLang="en-US"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Background</a:t>
            </a:r>
            <a:endParaRPr lang="en-US" altLang="zh-CN"/>
          </a:p>
        </p:txBody>
      </p:sp>
      <p:sp>
        <p:nvSpPr>
          <p:cNvPr id="3" name="内容占位符 2"/>
          <p:cNvSpPr>
            <a:spLocks noGrp="1"/>
          </p:cNvSpPr>
          <p:nvPr>
            <p:ph idx="1"/>
          </p:nvPr>
        </p:nvSpPr>
        <p:spPr/>
        <p:txBody>
          <a:bodyPr>
            <a:normAutofit fontScale="92500"/>
          </a:bodyPr>
          <a:lstStyle/>
          <a:p>
            <a:r>
              <a:rPr lang="en-US" altLang="zh-CN" dirty="0"/>
              <a:t>So, in terms of the institutional arrangement, China has established the rules for the T and C of the social pension relations </a:t>
            </a:r>
            <a:r>
              <a:rPr lang="zh-CN" altLang="en-US" dirty="0"/>
              <a:t>从制度层面上讲，我国已经建立了养老保险关系转移接续办法</a:t>
            </a:r>
            <a:r>
              <a:rPr lang="zh-CN" altLang="en-US" dirty="0" smtClean="0"/>
              <a:t>。</a:t>
            </a:r>
            <a:endParaRPr lang="en-US" altLang="zh-CN" dirty="0" smtClean="0"/>
          </a:p>
          <a:p>
            <a:r>
              <a:rPr lang="en-US" altLang="zh-CN" dirty="0"/>
              <a:t>However, many </a:t>
            </a:r>
            <a:r>
              <a:rPr lang="en-US" altLang="zh-CN" dirty="0" smtClean="0"/>
              <a:t>doubts exist on its rationality , appropriateness and effectiveness.  </a:t>
            </a:r>
            <a:endParaRPr lang="en-US" altLang="zh-CN" dirty="0"/>
          </a:p>
          <a:p>
            <a:r>
              <a:rPr lang="zh-CN" altLang="en-US" dirty="0" smtClean="0"/>
              <a:t>对于</a:t>
            </a:r>
            <a:r>
              <a:rPr lang="zh-CN" altLang="en-US" dirty="0"/>
              <a:t>养老保险关系转移接续办法的</a:t>
            </a:r>
            <a:r>
              <a:rPr lang="zh-CN" altLang="en-US" b="1" i="1" dirty="0"/>
              <a:t>合理性和科学性</a:t>
            </a:r>
            <a:r>
              <a:rPr lang="zh-CN" altLang="en-US" dirty="0"/>
              <a:t>，社会各界还存有</a:t>
            </a:r>
            <a:r>
              <a:rPr lang="zh-CN" altLang="en-US" dirty="0" smtClean="0"/>
              <a:t>质疑，尤其是在</a:t>
            </a:r>
            <a:r>
              <a:rPr lang="zh-CN" altLang="en-US" b="1" i="1" dirty="0" smtClean="0"/>
              <a:t>保护流动就业人员的养老金权益</a:t>
            </a:r>
            <a:r>
              <a:rPr lang="zh-CN" altLang="en-US" dirty="0" smtClean="0"/>
              <a:t>方面。</a:t>
            </a: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background</a:t>
            </a:r>
            <a:endParaRPr lang="zh-CN" altLang="en-US" dirty="0"/>
          </a:p>
        </p:txBody>
      </p:sp>
      <p:sp>
        <p:nvSpPr>
          <p:cNvPr id="3" name="内容占位符 2"/>
          <p:cNvSpPr>
            <a:spLocks noGrp="1"/>
          </p:cNvSpPr>
          <p:nvPr>
            <p:ph idx="1"/>
          </p:nvPr>
        </p:nvSpPr>
        <p:spPr/>
        <p:txBody>
          <a:bodyPr>
            <a:normAutofit fontScale="85000" lnSpcReduction="10000"/>
          </a:bodyPr>
          <a:lstStyle/>
          <a:p>
            <a:r>
              <a:rPr lang="en-US" altLang="zh-CN" dirty="0" smtClean="0"/>
              <a:t>According to China Daily (2012/05/03), around </a:t>
            </a:r>
            <a:r>
              <a:rPr lang="en-US" altLang="zh-CN" dirty="0"/>
              <a:t>730,000 workers had their pension accounts successfully transferred by the end of 2011, though many more people than that had changed workplaces</a:t>
            </a:r>
            <a:r>
              <a:rPr lang="en-US" altLang="zh-CN" dirty="0" smtClean="0"/>
              <a:t>. </a:t>
            </a:r>
            <a:endParaRPr lang="en-US" altLang="zh-CN" dirty="0" smtClean="0"/>
          </a:p>
          <a:p>
            <a:r>
              <a:rPr lang="en-US" altLang="zh-CN" dirty="0" smtClean="0"/>
              <a:t>Local governments are not well prepared for the implementation because </a:t>
            </a:r>
            <a:r>
              <a:rPr lang="en-US" altLang="zh-CN" dirty="0"/>
              <a:t>they do not share the same information system and software, so problems can occur when linking up accounts. </a:t>
            </a:r>
            <a:endParaRPr lang="en-US" altLang="zh-CN" dirty="0" smtClean="0"/>
          </a:p>
          <a:p>
            <a:r>
              <a:rPr lang="en-US" altLang="zh-CN" dirty="0" smtClean="0"/>
              <a:t>Many </a:t>
            </a:r>
            <a:r>
              <a:rPr lang="en-US" altLang="zh-CN" dirty="0"/>
              <a:t>places also lack sufficient skilled </a:t>
            </a:r>
            <a:r>
              <a:rPr lang="en-US" altLang="zh-CN" dirty="0" smtClean="0"/>
              <a:t>personnel.</a:t>
            </a:r>
            <a:endParaRPr lang="en-US" altLang="zh-CN" dirty="0"/>
          </a:p>
          <a:p>
            <a:r>
              <a:rPr lang="en-US" altLang="zh-CN" dirty="0"/>
              <a:t>Insufficient facilities in some remote areas also delay transfers.</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II  The </a:t>
            </a:r>
            <a:r>
              <a:rPr lang="en-US" altLang="zh-CN" dirty="0"/>
              <a:t>Case of </a:t>
            </a:r>
            <a:r>
              <a:rPr lang="en-US" altLang="zh-CN" dirty="0" smtClean="0"/>
              <a:t>Huizhou </a:t>
            </a:r>
            <a:r>
              <a:rPr lang="zh-CN" altLang="en-US" dirty="0" smtClean="0"/>
              <a:t>惠州案例</a:t>
            </a:r>
            <a:endParaRPr lang="en-US" altLang="zh-CN" dirty="0"/>
          </a:p>
        </p:txBody>
      </p:sp>
      <p:sp>
        <p:nvSpPr>
          <p:cNvPr id="3" name="内容占位符 2"/>
          <p:cNvSpPr>
            <a:spLocks noGrp="1"/>
          </p:cNvSpPr>
          <p:nvPr>
            <p:ph idx="1"/>
          </p:nvPr>
        </p:nvSpPr>
        <p:spPr/>
        <p:txBody>
          <a:bodyPr>
            <a:normAutofit fontScale="90000"/>
          </a:bodyPr>
          <a:lstStyle/>
          <a:p>
            <a:r>
              <a:rPr lang="en-US" altLang="zh-CN" dirty="0"/>
              <a:t>Huizhou</a:t>
            </a:r>
            <a:r>
              <a:rPr lang="zh-CN" altLang="en-US" dirty="0"/>
              <a:t>：</a:t>
            </a:r>
            <a:r>
              <a:rPr lang="en-US" altLang="zh-CN" dirty="0"/>
              <a:t>a prefecture level city in Guangzhou</a:t>
            </a:r>
            <a:endParaRPr lang="en-US" altLang="zh-CN" dirty="0"/>
          </a:p>
          <a:p>
            <a:r>
              <a:rPr lang="en-US" altLang="zh-CN" dirty="0"/>
              <a:t>Borders Guangzhou, </a:t>
            </a:r>
            <a:r>
              <a:rPr lang="en-US" altLang="zh-CN" dirty="0" smtClean="0"/>
              <a:t>Shenzhen and Dongguan</a:t>
            </a:r>
            <a:endParaRPr lang="en-US" altLang="zh-CN" dirty="0" smtClean="0"/>
          </a:p>
          <a:p>
            <a:r>
              <a:rPr lang="en-US" altLang="zh-CN" dirty="0" smtClean="0"/>
              <a:t>with about 4.6 million residents</a:t>
            </a:r>
            <a:endParaRPr lang="en-US" altLang="zh-CN" dirty="0" smtClean="0"/>
          </a:p>
          <a:p>
            <a:r>
              <a:rPr lang="en-US" altLang="zh-CN" dirty="0" smtClean="0"/>
              <a:t>both a hosting and sending city of migrant workers</a:t>
            </a:r>
            <a:endParaRPr lang="en-US" altLang="zh-CN" dirty="0" smtClean="0"/>
          </a:p>
          <a:p>
            <a:r>
              <a:rPr lang="en-US" altLang="zh-CN" dirty="0" smtClean="0">
                <a:sym typeface="+mn-ea"/>
              </a:rPr>
              <a:t>It seeks to be a site for a world-class petrochemical industry, as well as a hub for developing information technology, and expanding exports and trade.</a:t>
            </a:r>
            <a:endParaRPr lang="en-US" altLang="zh-CN" dirty="0" smtClean="0"/>
          </a:p>
          <a:p>
            <a:endParaRPr lang="en-US" altLang="zh-C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600" b="1" dirty="0"/>
              <a:t>the Case of Huizhou</a:t>
            </a:r>
            <a:endParaRPr lang="en-US" altLang="zh-CN" sz="3600" b="1" dirty="0"/>
          </a:p>
        </p:txBody>
      </p:sp>
      <p:sp>
        <p:nvSpPr>
          <p:cNvPr id="3" name="内容占位符 2"/>
          <p:cNvSpPr>
            <a:spLocks noGrp="1"/>
          </p:cNvSpPr>
          <p:nvPr>
            <p:ph idx="1"/>
          </p:nvPr>
        </p:nvSpPr>
        <p:spPr/>
        <p:txBody>
          <a:bodyPr>
            <a:normAutofit fontScale="70000" lnSpcReduction="20000"/>
          </a:bodyPr>
          <a:lstStyle/>
          <a:p>
            <a:pPr marL="0" indent="0">
              <a:buNone/>
            </a:pPr>
            <a:r>
              <a:rPr lang="en-US" altLang="zh-CN" b="1" dirty="0" smtClean="0"/>
              <a:t>Specific methods used in T and C of pension insurance relations of migrant workers in Huizhou </a:t>
            </a:r>
            <a:r>
              <a:rPr lang="zh-CN" altLang="en-US" b="1" dirty="0" smtClean="0"/>
              <a:t>具体做法</a:t>
            </a:r>
            <a:r>
              <a:rPr lang="zh-CN" altLang="en-US" dirty="0" smtClean="0"/>
              <a:t>：</a:t>
            </a:r>
            <a:endParaRPr lang="en-US" altLang="zh-CN" dirty="0" smtClean="0"/>
          </a:p>
          <a:p>
            <a:pPr>
              <a:buFont typeface="Wingdings" panose="05000000000000000000" pitchFamily="2" charset="2"/>
              <a:buChar char="Ø"/>
            </a:pPr>
            <a:r>
              <a:rPr lang="en-US" altLang="zh-CN" dirty="0" smtClean="0"/>
              <a:t>Confirming the verifying place of migrant workers’ pension benefits</a:t>
            </a:r>
            <a:endParaRPr lang="en-US" altLang="zh-CN" dirty="0" smtClean="0"/>
          </a:p>
          <a:p>
            <a:pPr marL="0" indent="0">
              <a:buNone/>
            </a:pPr>
            <a:r>
              <a:rPr lang="zh-CN" altLang="en-US" dirty="0" smtClean="0"/>
              <a:t>   确定</a:t>
            </a:r>
            <a:r>
              <a:rPr lang="zh-CN" altLang="en-US" dirty="0"/>
              <a:t>流动就业人员养老保险待遇核发</a:t>
            </a:r>
            <a:r>
              <a:rPr lang="zh-CN" altLang="en-US" dirty="0" smtClean="0"/>
              <a:t>地</a:t>
            </a:r>
            <a:endParaRPr lang="en-US" altLang="zh-CN" dirty="0" smtClean="0"/>
          </a:p>
          <a:p>
            <a:pPr>
              <a:buFont typeface="Wingdings" panose="05000000000000000000" pitchFamily="2" charset="2"/>
              <a:buChar char="Ø"/>
            </a:pPr>
            <a:r>
              <a:rPr lang="en-US" altLang="zh-CN" dirty="0" smtClean="0"/>
              <a:t>Unifying the administrative procedures of T and C</a:t>
            </a:r>
            <a:endParaRPr lang="en-US" altLang="zh-CN" dirty="0" smtClean="0"/>
          </a:p>
          <a:p>
            <a:pPr marL="0" indent="0">
              <a:buNone/>
            </a:pPr>
            <a:r>
              <a:rPr lang="zh-CN" altLang="en-US" dirty="0" smtClean="0"/>
              <a:t>    统一</a:t>
            </a:r>
            <a:r>
              <a:rPr lang="zh-CN" altLang="en-US" dirty="0"/>
              <a:t>流动就业人员养老保险关系转移办理</a:t>
            </a:r>
            <a:r>
              <a:rPr lang="zh-CN" altLang="en-US" dirty="0" smtClean="0"/>
              <a:t>程序</a:t>
            </a:r>
            <a:endParaRPr lang="en-US" altLang="zh-CN" dirty="0" smtClean="0"/>
          </a:p>
          <a:p>
            <a:pPr>
              <a:buFont typeface="Wingdings" panose="05000000000000000000" pitchFamily="2" charset="2"/>
              <a:buChar char="Ø"/>
            </a:pPr>
            <a:r>
              <a:rPr lang="en-US" altLang="zh-CN" dirty="0" smtClean="0"/>
              <a:t>Migrant workers who are qualified for receiving pension benefits in Huizhou can apply for their benefits in Huizhou.</a:t>
            </a:r>
            <a:endParaRPr lang="en-US" altLang="zh-CN" dirty="0" smtClean="0"/>
          </a:p>
          <a:p>
            <a:pPr marL="0" indent="0">
              <a:buNone/>
            </a:pPr>
            <a:r>
              <a:rPr lang="zh-CN" altLang="en-US" dirty="0" smtClean="0"/>
              <a:t>   流动</a:t>
            </a:r>
            <a:r>
              <a:rPr lang="zh-CN" altLang="en-US" dirty="0"/>
              <a:t>就业人员符合在本市核发养老保险待遇的，均可在</a:t>
            </a:r>
            <a:r>
              <a:rPr lang="zh-CN" altLang="en-US" dirty="0" smtClean="0"/>
              <a:t>惠州</a:t>
            </a:r>
            <a:r>
              <a:rPr lang="zh-CN" altLang="en-US" dirty="0"/>
              <a:t>市申领养老</a:t>
            </a:r>
            <a:r>
              <a:rPr lang="zh-CN" altLang="en-US" dirty="0" smtClean="0"/>
              <a:t>待遇</a:t>
            </a:r>
            <a:endParaRPr lang="en-US" altLang="zh-CN" dirty="0" smtClean="0"/>
          </a:p>
          <a:p>
            <a:pPr>
              <a:buFont typeface="Wingdings" panose="05000000000000000000" pitchFamily="2" charset="2"/>
              <a:buChar char="Ø"/>
            </a:pPr>
            <a:r>
              <a:rPr lang="en-US" altLang="zh-CN" dirty="0" smtClean="0"/>
              <a:t>Migrant workers can transfer and continue their pension insurance relations between the rural pension scheme and urban pension scheme.</a:t>
            </a:r>
            <a:endParaRPr lang="en-US" altLang="zh-CN" dirty="0" smtClean="0"/>
          </a:p>
          <a:p>
            <a:pPr>
              <a:buFont typeface="Wingdings" panose="05000000000000000000" pitchFamily="2" charset="2"/>
              <a:buChar char="Ø"/>
            </a:pPr>
            <a:r>
              <a:rPr lang="zh-CN" altLang="en-US" dirty="0" smtClean="0"/>
              <a:t>流动</a:t>
            </a:r>
            <a:r>
              <a:rPr lang="zh-CN" altLang="en-US" dirty="0"/>
              <a:t>就业人员城乡养老保险制度之间可转换衔接</a:t>
            </a:r>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The Huizhou Case</a:t>
            </a:r>
            <a:endParaRPr lang="zh-CN" altLang="en-US" dirty="0"/>
          </a:p>
        </p:txBody>
      </p:sp>
      <p:sp>
        <p:nvSpPr>
          <p:cNvPr id="3" name="内容占位符 2"/>
          <p:cNvSpPr>
            <a:spLocks noGrp="1"/>
          </p:cNvSpPr>
          <p:nvPr>
            <p:ph idx="1"/>
          </p:nvPr>
        </p:nvSpPr>
        <p:spPr/>
        <p:txBody>
          <a:bodyPr>
            <a:normAutofit fontScale="82500"/>
          </a:bodyPr>
          <a:lstStyle/>
          <a:p>
            <a:r>
              <a:rPr lang="en-US" altLang="zh-CN" dirty="0" smtClean="0"/>
              <a:t>Currently, there is an increasing trend for migrant workers </a:t>
            </a:r>
            <a:r>
              <a:rPr lang="en-US" altLang="zh-CN" dirty="0" smtClean="0">
                <a:sym typeface="+mn-ea"/>
              </a:rPr>
              <a:t>within the urban workers’ pension scheme </a:t>
            </a:r>
            <a:r>
              <a:rPr lang="en-US" altLang="zh-CN" dirty="0" smtClean="0"/>
              <a:t>to transfer and continues their pension relations.</a:t>
            </a:r>
            <a:endParaRPr lang="en-US" altLang="zh-CN" dirty="0" smtClean="0"/>
          </a:p>
          <a:p>
            <a:r>
              <a:rPr lang="en-US" altLang="zh-CN" dirty="0" smtClean="0"/>
              <a:t>It seems that more migrant workers transfer their pension relations outward from within Huizhou than those who transfer inward from outside Huizhou</a:t>
            </a:r>
            <a:endParaRPr lang="en-US" altLang="zh-CN" dirty="0" smtClean="0"/>
          </a:p>
          <a:p>
            <a:r>
              <a:rPr lang="zh-CN" altLang="en-US" dirty="0" smtClean="0"/>
              <a:t>惠州</a:t>
            </a:r>
            <a:r>
              <a:rPr lang="zh-CN" altLang="en-US" dirty="0"/>
              <a:t>市城镇企业职工养老</a:t>
            </a:r>
            <a:r>
              <a:rPr lang="zh-CN" altLang="en-US" dirty="0" smtClean="0"/>
              <a:t>保险流动就业人员养老</a:t>
            </a:r>
            <a:r>
              <a:rPr lang="zh-CN" altLang="en-US" dirty="0"/>
              <a:t>保险关系转移接续办理</a:t>
            </a:r>
            <a:r>
              <a:rPr lang="zh-CN" altLang="en-US" dirty="0" smtClean="0"/>
              <a:t>次数总体</a:t>
            </a:r>
            <a:r>
              <a:rPr lang="zh-CN" altLang="en-US" dirty="0"/>
              <a:t>呈现</a:t>
            </a:r>
            <a:r>
              <a:rPr lang="zh-CN" altLang="en-US" b="1" i="1" dirty="0"/>
              <a:t>转移人数逐年增加且转出多于转入的态势</a:t>
            </a:r>
            <a:r>
              <a:rPr lang="zh-CN" altLang="en-US" dirty="0"/>
              <a:t>。</a:t>
            </a:r>
            <a:endParaRPr lang="zh-C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The Huizhou Case</a:t>
            </a:r>
            <a:endParaRPr lang="zh-CN" altLang="en-US" dirty="0"/>
          </a:p>
        </p:txBody>
      </p:sp>
      <p:sp>
        <p:nvSpPr>
          <p:cNvPr id="3" name="内容占位符 2"/>
          <p:cNvSpPr>
            <a:spLocks noGrp="1"/>
          </p:cNvSpPr>
          <p:nvPr>
            <p:ph idx="1"/>
          </p:nvPr>
        </p:nvSpPr>
        <p:spPr/>
        <p:txBody>
          <a:bodyPr/>
          <a:lstStyle/>
          <a:p>
            <a:pPr>
              <a:buFont typeface="Wingdings" panose="05000000000000000000" pitchFamily="2" charset="2"/>
              <a:buChar char="Ø"/>
            </a:pPr>
            <a:r>
              <a:rPr lang="en-US" altLang="zh-CN" dirty="0"/>
              <a:t>2010</a:t>
            </a:r>
            <a:r>
              <a:rPr lang="zh-CN" altLang="en-US" dirty="0"/>
              <a:t>年转入</a:t>
            </a:r>
            <a:r>
              <a:rPr lang="en-US" altLang="zh-CN" dirty="0"/>
              <a:t>1794</a:t>
            </a:r>
            <a:r>
              <a:rPr lang="zh-CN" altLang="en-US" dirty="0"/>
              <a:t>次、转出</a:t>
            </a:r>
            <a:r>
              <a:rPr lang="en-US" altLang="zh-CN" dirty="0"/>
              <a:t>3238</a:t>
            </a:r>
            <a:r>
              <a:rPr lang="zh-CN" altLang="en-US" dirty="0"/>
              <a:t>次</a:t>
            </a:r>
            <a:r>
              <a:rPr lang="zh-CN" altLang="en-US" dirty="0" smtClean="0"/>
              <a:t>；</a:t>
            </a:r>
            <a:endParaRPr lang="en-US" altLang="zh-CN" dirty="0" smtClean="0"/>
          </a:p>
          <a:p>
            <a:pPr>
              <a:buFont typeface="Wingdings" panose="05000000000000000000" pitchFamily="2" charset="2"/>
              <a:buChar char="Ø"/>
            </a:pPr>
            <a:r>
              <a:rPr lang="en-US" altLang="zh-CN" dirty="0" smtClean="0"/>
              <a:t>2011</a:t>
            </a:r>
            <a:r>
              <a:rPr lang="zh-CN" altLang="en-US" dirty="0"/>
              <a:t>年转入</a:t>
            </a:r>
            <a:r>
              <a:rPr lang="en-US" altLang="zh-CN" dirty="0"/>
              <a:t>5253</a:t>
            </a:r>
            <a:r>
              <a:rPr lang="zh-CN" altLang="en-US" dirty="0"/>
              <a:t>次、转出</a:t>
            </a:r>
            <a:r>
              <a:rPr lang="en-US" altLang="zh-CN" dirty="0"/>
              <a:t>7463</a:t>
            </a:r>
            <a:r>
              <a:rPr lang="zh-CN" altLang="en-US" dirty="0"/>
              <a:t>次</a:t>
            </a:r>
            <a:r>
              <a:rPr lang="zh-CN" altLang="en-US" dirty="0" smtClean="0"/>
              <a:t>；</a:t>
            </a:r>
            <a:endParaRPr lang="en-US" altLang="zh-CN" dirty="0" smtClean="0"/>
          </a:p>
          <a:p>
            <a:pPr>
              <a:buFont typeface="Wingdings" panose="05000000000000000000" pitchFamily="2" charset="2"/>
              <a:buChar char="Ø"/>
            </a:pPr>
            <a:r>
              <a:rPr lang="en-US" altLang="zh-CN" dirty="0" smtClean="0"/>
              <a:t>2012</a:t>
            </a:r>
            <a:r>
              <a:rPr lang="zh-CN" altLang="en-US" dirty="0"/>
              <a:t>年转入</a:t>
            </a:r>
            <a:r>
              <a:rPr lang="en-US" altLang="zh-CN" dirty="0"/>
              <a:t>6255</a:t>
            </a:r>
            <a:r>
              <a:rPr lang="zh-CN" altLang="en-US" dirty="0"/>
              <a:t>次、转出</a:t>
            </a:r>
            <a:r>
              <a:rPr lang="en-US" altLang="zh-CN" dirty="0"/>
              <a:t>8752</a:t>
            </a:r>
            <a:r>
              <a:rPr lang="zh-CN" altLang="en-US" dirty="0"/>
              <a:t>次</a:t>
            </a:r>
            <a:r>
              <a:rPr lang="zh-CN" altLang="en-US" dirty="0" smtClean="0"/>
              <a:t>；</a:t>
            </a:r>
            <a:endParaRPr lang="en-US" altLang="zh-CN" dirty="0" smtClean="0"/>
          </a:p>
          <a:p>
            <a:pPr>
              <a:buFont typeface="Wingdings" panose="05000000000000000000" pitchFamily="2" charset="2"/>
              <a:buChar char="Ø"/>
            </a:pPr>
            <a:r>
              <a:rPr lang="en-US" altLang="zh-CN" dirty="0" smtClean="0"/>
              <a:t>2013</a:t>
            </a:r>
            <a:r>
              <a:rPr lang="zh-CN" altLang="en-US" dirty="0"/>
              <a:t>年转入</a:t>
            </a:r>
            <a:r>
              <a:rPr lang="en-US" altLang="zh-CN" dirty="0"/>
              <a:t>10115</a:t>
            </a:r>
            <a:r>
              <a:rPr lang="zh-CN" altLang="en-US" dirty="0"/>
              <a:t>次，转出</a:t>
            </a:r>
            <a:r>
              <a:rPr lang="en-US" altLang="zh-CN" dirty="0"/>
              <a:t>11813</a:t>
            </a:r>
            <a:r>
              <a:rPr lang="zh-CN" altLang="en-US" dirty="0" smtClean="0"/>
              <a:t>；</a:t>
            </a:r>
            <a:endParaRPr lang="en-US" altLang="zh-CN" dirty="0" smtClean="0"/>
          </a:p>
          <a:p>
            <a:pPr>
              <a:buFont typeface="Wingdings" panose="05000000000000000000" pitchFamily="2" charset="2"/>
              <a:buChar char="Ø"/>
            </a:pPr>
            <a:r>
              <a:rPr lang="en-US" altLang="zh-CN" dirty="0" smtClean="0"/>
              <a:t>2014</a:t>
            </a:r>
            <a:r>
              <a:rPr lang="zh-CN" altLang="en-US" dirty="0"/>
              <a:t>年转入</a:t>
            </a:r>
            <a:r>
              <a:rPr lang="en-US" altLang="zh-CN" dirty="0"/>
              <a:t>9049</a:t>
            </a:r>
            <a:r>
              <a:rPr lang="zh-CN" altLang="en-US" dirty="0"/>
              <a:t>次，转出</a:t>
            </a:r>
            <a:r>
              <a:rPr lang="en-US" altLang="zh-CN" dirty="0"/>
              <a:t>12116</a:t>
            </a:r>
            <a:r>
              <a:rPr lang="zh-CN" altLang="en-US" dirty="0"/>
              <a:t>次</a:t>
            </a:r>
            <a:r>
              <a:rPr lang="zh-CN" altLang="en-US" dirty="0" smtClean="0"/>
              <a:t>；</a:t>
            </a:r>
            <a:endParaRPr lang="en-US" altLang="zh-CN" dirty="0" smtClean="0"/>
          </a:p>
          <a:p>
            <a:pPr>
              <a:buFont typeface="Wingdings" panose="05000000000000000000" pitchFamily="2" charset="2"/>
              <a:buChar char="Ø"/>
            </a:pPr>
            <a:r>
              <a:rPr lang="en-US" altLang="zh-CN" dirty="0" smtClean="0"/>
              <a:t>2015</a:t>
            </a:r>
            <a:r>
              <a:rPr lang="zh-CN" altLang="en-US" dirty="0"/>
              <a:t>年截止</a:t>
            </a:r>
            <a:r>
              <a:rPr lang="en-US" altLang="zh-CN" dirty="0"/>
              <a:t>8</a:t>
            </a:r>
            <a:r>
              <a:rPr lang="zh-CN" altLang="en-US" dirty="0"/>
              <a:t>月</a:t>
            </a:r>
            <a:r>
              <a:rPr lang="en-US" altLang="zh-CN" dirty="0"/>
              <a:t>31</a:t>
            </a:r>
            <a:r>
              <a:rPr lang="zh-CN" altLang="en-US" dirty="0"/>
              <a:t>日止转入</a:t>
            </a:r>
            <a:r>
              <a:rPr lang="en-US" altLang="zh-CN" dirty="0"/>
              <a:t>6412</a:t>
            </a:r>
            <a:r>
              <a:rPr lang="zh-CN" altLang="en-US" dirty="0"/>
              <a:t>次，转出</a:t>
            </a:r>
            <a:r>
              <a:rPr lang="en-US" altLang="zh-CN" dirty="0"/>
              <a:t>8449</a:t>
            </a:r>
            <a:r>
              <a:rPr lang="zh-CN" altLang="en-US" dirty="0"/>
              <a:t>次。</a:t>
            </a:r>
            <a:endParaRPr lang="zh-CN"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The transfer situation in Huizhou</a:t>
            </a:r>
            <a:endParaRPr lang="en-US" altLang="zh-CN"/>
          </a:p>
        </p:txBody>
      </p:sp>
      <p:graphicFrame>
        <p:nvGraphicFramePr>
          <p:cNvPr id="4" name="内容占位符 3"/>
          <p:cNvGraphicFramePr>
            <a:graphicFrameLocks noGrp="1"/>
          </p:cNvGraphicFramePr>
          <p:nvPr>
            <p:ph idx="1"/>
          </p:nvPr>
        </p:nvGraphicFramePr>
        <p:xfrm>
          <a:off x="457200" y="1600200"/>
          <a:ext cx="8229600" cy="3185160"/>
        </p:xfrm>
        <a:graphic>
          <a:graphicData uri="http://schemas.openxmlformats.org/drawingml/2006/table">
            <a:tbl>
              <a:tblPr firstRow="1" bandRow="1">
                <a:tableStyleId>{5C22544A-7EE6-4342-B048-85BDC9FD1C3A}</a:tableStyleId>
              </a:tblPr>
              <a:tblGrid>
                <a:gridCol w="2743200"/>
                <a:gridCol w="2743200"/>
                <a:gridCol w="2743200"/>
              </a:tblGrid>
              <a:tr h="381000">
                <a:tc>
                  <a:txBody>
                    <a:bodyPr/>
                    <a:lstStyle/>
                    <a:p>
                      <a:pPr>
                        <a:buNone/>
                      </a:pPr>
                      <a:r>
                        <a:rPr lang="en-US" altLang="zh-CN" dirty="0"/>
                        <a:t>Year </a:t>
                      </a:r>
                      <a:endParaRPr lang="en-US" altLang="zh-CN" dirty="0"/>
                    </a:p>
                  </a:txBody>
                  <a:tcPr/>
                </a:tc>
                <a:tc>
                  <a:txBody>
                    <a:bodyPr/>
                    <a:lstStyle/>
                    <a:p>
                      <a:pPr>
                        <a:buNone/>
                      </a:pPr>
                      <a:r>
                        <a:rPr lang="en-US" altLang="zh-CN" dirty="0"/>
                        <a:t>inflow </a:t>
                      </a:r>
                      <a:r>
                        <a:rPr lang="en-US" altLang="zh-CN" dirty="0" smtClean="0"/>
                        <a:t> (transfer into </a:t>
                      </a:r>
                      <a:r>
                        <a:rPr lang="en-US" altLang="zh-CN" baseline="0" dirty="0" smtClean="0"/>
                        <a:t>Huizhou)</a:t>
                      </a:r>
                      <a:endParaRPr lang="en-US" altLang="zh-CN" dirty="0"/>
                    </a:p>
                  </a:txBody>
                  <a:tcPr/>
                </a:tc>
                <a:tc>
                  <a:txBody>
                    <a:bodyPr/>
                    <a:lstStyle/>
                    <a:p>
                      <a:pPr>
                        <a:buNone/>
                      </a:pPr>
                      <a:r>
                        <a:rPr lang="en-US" altLang="zh-CN" dirty="0" smtClean="0"/>
                        <a:t>Outflow (transfer out  Huizhou)</a:t>
                      </a:r>
                      <a:endParaRPr lang="en-US" altLang="zh-CN" dirty="0"/>
                    </a:p>
                  </a:txBody>
                  <a:tcPr/>
                </a:tc>
              </a:tr>
              <a:tr h="381000">
                <a:tc>
                  <a:txBody>
                    <a:bodyPr/>
                    <a:lstStyle/>
                    <a:p>
                      <a:pPr>
                        <a:buNone/>
                      </a:pPr>
                      <a:r>
                        <a:rPr lang="en-US" altLang="zh-CN"/>
                        <a:t>2010</a:t>
                      </a:r>
                      <a:endParaRPr lang="en-US" altLang="zh-CN"/>
                    </a:p>
                  </a:txBody>
                  <a:tcPr/>
                </a:tc>
                <a:tc>
                  <a:txBody>
                    <a:bodyPr/>
                    <a:lstStyle/>
                    <a:p>
                      <a:pPr>
                        <a:buNone/>
                      </a:pPr>
                      <a:r>
                        <a:rPr lang="en-US" altLang="zh-CN"/>
                        <a:t>1794</a:t>
                      </a:r>
                      <a:endParaRPr lang="en-US" altLang="zh-CN"/>
                    </a:p>
                  </a:txBody>
                  <a:tcPr/>
                </a:tc>
                <a:tc>
                  <a:txBody>
                    <a:bodyPr/>
                    <a:lstStyle/>
                    <a:p>
                      <a:pPr>
                        <a:buNone/>
                      </a:pPr>
                      <a:r>
                        <a:rPr lang="en-US" altLang="zh-CN"/>
                        <a:t>3238</a:t>
                      </a:r>
                      <a:endParaRPr lang="en-US" altLang="zh-CN"/>
                    </a:p>
                  </a:txBody>
                  <a:tcPr/>
                </a:tc>
              </a:tr>
              <a:tr h="381000">
                <a:tc>
                  <a:txBody>
                    <a:bodyPr/>
                    <a:lstStyle/>
                    <a:p>
                      <a:pPr>
                        <a:buNone/>
                      </a:pPr>
                      <a:r>
                        <a:rPr lang="en-US" altLang="zh-CN"/>
                        <a:t>2011</a:t>
                      </a:r>
                      <a:endParaRPr lang="en-US" altLang="zh-CN"/>
                    </a:p>
                  </a:txBody>
                  <a:tcPr/>
                </a:tc>
                <a:tc>
                  <a:txBody>
                    <a:bodyPr/>
                    <a:lstStyle/>
                    <a:p>
                      <a:pPr>
                        <a:buNone/>
                      </a:pPr>
                      <a:r>
                        <a:rPr lang="en-US" altLang="zh-CN"/>
                        <a:t>5253</a:t>
                      </a:r>
                      <a:endParaRPr lang="en-US" altLang="zh-CN"/>
                    </a:p>
                  </a:txBody>
                  <a:tcPr/>
                </a:tc>
                <a:tc>
                  <a:txBody>
                    <a:bodyPr/>
                    <a:lstStyle/>
                    <a:p>
                      <a:pPr>
                        <a:buNone/>
                      </a:pPr>
                      <a:r>
                        <a:rPr lang="en-US" altLang="zh-CN"/>
                        <a:t>7463</a:t>
                      </a:r>
                      <a:endParaRPr lang="en-US" altLang="zh-CN"/>
                    </a:p>
                  </a:txBody>
                  <a:tcPr/>
                </a:tc>
              </a:tr>
              <a:tr h="381000">
                <a:tc>
                  <a:txBody>
                    <a:bodyPr/>
                    <a:lstStyle/>
                    <a:p>
                      <a:pPr>
                        <a:buNone/>
                      </a:pPr>
                      <a:r>
                        <a:rPr lang="en-US" altLang="zh-CN"/>
                        <a:t>2012</a:t>
                      </a:r>
                      <a:endParaRPr lang="en-US" altLang="zh-CN"/>
                    </a:p>
                  </a:txBody>
                  <a:tcPr/>
                </a:tc>
                <a:tc>
                  <a:txBody>
                    <a:bodyPr/>
                    <a:lstStyle/>
                    <a:p>
                      <a:pPr>
                        <a:buNone/>
                      </a:pPr>
                      <a:r>
                        <a:rPr lang="en-US" altLang="zh-CN"/>
                        <a:t>6255</a:t>
                      </a:r>
                      <a:endParaRPr lang="en-US" altLang="zh-CN"/>
                    </a:p>
                  </a:txBody>
                  <a:tcPr/>
                </a:tc>
                <a:tc>
                  <a:txBody>
                    <a:bodyPr/>
                    <a:lstStyle/>
                    <a:p>
                      <a:pPr>
                        <a:buNone/>
                      </a:pPr>
                      <a:r>
                        <a:rPr lang="en-US" altLang="zh-CN"/>
                        <a:t>8752</a:t>
                      </a:r>
                      <a:endParaRPr lang="en-US" altLang="zh-CN"/>
                    </a:p>
                  </a:txBody>
                  <a:tcPr/>
                </a:tc>
              </a:tr>
              <a:tr h="381000">
                <a:tc>
                  <a:txBody>
                    <a:bodyPr/>
                    <a:lstStyle/>
                    <a:p>
                      <a:pPr>
                        <a:buNone/>
                      </a:pPr>
                      <a:r>
                        <a:rPr lang="en-US" altLang="zh-CN"/>
                        <a:t>2013</a:t>
                      </a:r>
                      <a:endParaRPr lang="en-US" altLang="zh-CN"/>
                    </a:p>
                  </a:txBody>
                  <a:tcPr/>
                </a:tc>
                <a:tc>
                  <a:txBody>
                    <a:bodyPr/>
                    <a:lstStyle/>
                    <a:p>
                      <a:pPr>
                        <a:buNone/>
                      </a:pPr>
                      <a:r>
                        <a:rPr lang="en-US" altLang="zh-CN"/>
                        <a:t>10115</a:t>
                      </a:r>
                      <a:endParaRPr lang="en-US" altLang="zh-CN"/>
                    </a:p>
                  </a:txBody>
                  <a:tcPr/>
                </a:tc>
                <a:tc>
                  <a:txBody>
                    <a:bodyPr/>
                    <a:lstStyle/>
                    <a:p>
                      <a:pPr>
                        <a:buNone/>
                      </a:pPr>
                      <a:r>
                        <a:rPr lang="en-US" altLang="zh-CN"/>
                        <a:t>11813</a:t>
                      </a:r>
                      <a:endParaRPr lang="en-US" altLang="zh-CN"/>
                    </a:p>
                  </a:txBody>
                  <a:tcPr/>
                </a:tc>
              </a:tr>
              <a:tr h="381000">
                <a:tc>
                  <a:txBody>
                    <a:bodyPr/>
                    <a:lstStyle/>
                    <a:p>
                      <a:pPr>
                        <a:buNone/>
                      </a:pPr>
                      <a:r>
                        <a:rPr lang="en-US" altLang="zh-CN"/>
                        <a:t>2014</a:t>
                      </a:r>
                      <a:endParaRPr lang="en-US" altLang="zh-CN"/>
                    </a:p>
                  </a:txBody>
                  <a:tcPr/>
                </a:tc>
                <a:tc>
                  <a:txBody>
                    <a:bodyPr/>
                    <a:lstStyle/>
                    <a:p>
                      <a:pPr>
                        <a:buNone/>
                      </a:pPr>
                      <a:r>
                        <a:rPr lang="en-US" altLang="zh-CN"/>
                        <a:t>9049</a:t>
                      </a:r>
                      <a:endParaRPr lang="en-US" altLang="zh-CN"/>
                    </a:p>
                  </a:txBody>
                  <a:tcPr/>
                </a:tc>
                <a:tc>
                  <a:txBody>
                    <a:bodyPr/>
                    <a:lstStyle/>
                    <a:p>
                      <a:pPr>
                        <a:buNone/>
                      </a:pPr>
                      <a:r>
                        <a:rPr lang="en-US" altLang="zh-CN"/>
                        <a:t>12116</a:t>
                      </a:r>
                      <a:endParaRPr lang="en-US" altLang="zh-CN"/>
                    </a:p>
                  </a:txBody>
                  <a:tcPr/>
                </a:tc>
              </a:tr>
              <a:tr h="381000">
                <a:tc>
                  <a:txBody>
                    <a:bodyPr/>
                    <a:lstStyle/>
                    <a:p>
                      <a:pPr>
                        <a:buNone/>
                      </a:pPr>
                      <a:r>
                        <a:rPr lang="en-US" altLang="zh-CN"/>
                        <a:t>2015 (by the end of Auguest)</a:t>
                      </a:r>
                      <a:endParaRPr lang="en-US" altLang="zh-CN"/>
                    </a:p>
                  </a:txBody>
                  <a:tcPr/>
                </a:tc>
                <a:tc>
                  <a:txBody>
                    <a:bodyPr/>
                    <a:lstStyle/>
                    <a:p>
                      <a:pPr>
                        <a:buNone/>
                      </a:pPr>
                      <a:r>
                        <a:rPr lang="en-US" altLang="zh-CN"/>
                        <a:t>6214</a:t>
                      </a:r>
                      <a:endParaRPr lang="en-US" altLang="zh-CN"/>
                    </a:p>
                  </a:txBody>
                  <a:tcPr/>
                </a:tc>
                <a:tc>
                  <a:txBody>
                    <a:bodyPr/>
                    <a:lstStyle/>
                    <a:p>
                      <a:pPr>
                        <a:buNone/>
                      </a:pPr>
                      <a:r>
                        <a:rPr lang="en-US" altLang="zh-CN"/>
                        <a:t>8449</a:t>
                      </a:r>
                      <a:endParaRPr lang="en-US" altLang="zh-CN"/>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2800" b="1" dirty="0" smtClean="0"/>
              <a:t>III Problems of the T and C process </a:t>
            </a:r>
            <a:br>
              <a:rPr lang="en-US" altLang="zh-CN" sz="2800" b="1" dirty="0" smtClean="0"/>
            </a:br>
            <a:r>
              <a:rPr lang="zh-CN" altLang="en-US" sz="2800" b="1" dirty="0" smtClean="0"/>
              <a:t>流动就业人员养老</a:t>
            </a:r>
            <a:r>
              <a:rPr lang="zh-CN" altLang="en-US" sz="2800" b="1" dirty="0"/>
              <a:t>保险关系转移</a:t>
            </a:r>
            <a:r>
              <a:rPr lang="zh-CN" altLang="en-US" sz="2800" b="1" dirty="0" smtClean="0"/>
              <a:t>接续存在的</a:t>
            </a:r>
            <a:r>
              <a:rPr lang="zh-CN" altLang="en-US" sz="2800" b="1" dirty="0"/>
              <a:t>问题</a:t>
            </a:r>
            <a:endParaRPr lang="zh-CN" altLang="en-US" sz="2800" b="1" dirty="0"/>
          </a:p>
        </p:txBody>
      </p:sp>
      <p:sp>
        <p:nvSpPr>
          <p:cNvPr id="3" name="内容占位符 2"/>
          <p:cNvSpPr>
            <a:spLocks noGrp="1"/>
          </p:cNvSpPr>
          <p:nvPr>
            <p:ph idx="1"/>
          </p:nvPr>
        </p:nvSpPr>
        <p:spPr/>
        <p:txBody>
          <a:bodyPr>
            <a:normAutofit fontScale="92500" lnSpcReduction="10000"/>
          </a:bodyPr>
          <a:lstStyle/>
          <a:p>
            <a:pPr marL="0" indent="0">
              <a:buNone/>
            </a:pPr>
            <a:r>
              <a:rPr lang="zh-CN" altLang="en-US" dirty="0"/>
              <a:t> </a:t>
            </a:r>
            <a:r>
              <a:rPr lang="zh-CN" altLang="en-US" dirty="0" smtClean="0"/>
              <a:t>  </a:t>
            </a:r>
            <a:r>
              <a:rPr lang="en-US" altLang="zh-CN" dirty="0" smtClean="0"/>
              <a:t>Two Types of T and C of pension insurance relations concerning migrant workers</a:t>
            </a:r>
            <a:r>
              <a:rPr lang="zh-CN" altLang="en-US" dirty="0" smtClean="0"/>
              <a:t> 流动</a:t>
            </a:r>
            <a:r>
              <a:rPr lang="zh-CN" altLang="en-US" dirty="0"/>
              <a:t>就业</a:t>
            </a:r>
            <a:r>
              <a:rPr lang="zh-CN" altLang="en-US" dirty="0" smtClean="0"/>
              <a:t>人员在城镇之间</a:t>
            </a:r>
            <a:r>
              <a:rPr lang="zh-CN" altLang="en-US" dirty="0"/>
              <a:t>、城乡之间转移都涉及到养老保险关系转移接续</a:t>
            </a:r>
            <a:r>
              <a:rPr lang="zh-CN" altLang="en-US" dirty="0" smtClean="0"/>
              <a:t>问题，主要包括以下</a:t>
            </a:r>
            <a:r>
              <a:rPr lang="zh-CN" altLang="en-US" dirty="0"/>
              <a:t>两种</a:t>
            </a:r>
            <a:r>
              <a:rPr lang="zh-CN" altLang="en-US" dirty="0" smtClean="0"/>
              <a:t>情况：</a:t>
            </a:r>
            <a:endParaRPr lang="en-US" altLang="zh-CN" dirty="0" smtClean="0"/>
          </a:p>
          <a:p>
            <a:pPr>
              <a:buFont typeface="Wingdings" panose="05000000000000000000" pitchFamily="2" charset="2"/>
              <a:buChar char="Ø"/>
            </a:pPr>
            <a:r>
              <a:rPr lang="en-US" altLang="zh-CN" b="1" dirty="0" smtClean="0"/>
              <a:t>Type I: Trans-regional T and C within the UEBPS</a:t>
            </a:r>
            <a:endParaRPr lang="en-US" altLang="zh-CN" b="1" dirty="0" smtClean="0"/>
          </a:p>
          <a:p>
            <a:pPr marL="0" indent="0">
              <a:buNone/>
            </a:pPr>
            <a:r>
              <a:rPr lang="zh-CN" altLang="en-US" b="1" dirty="0" smtClean="0"/>
              <a:t>   城镇</a:t>
            </a:r>
            <a:r>
              <a:rPr lang="zh-CN" altLang="en-US" b="1" dirty="0"/>
              <a:t>职工基本养老保险跨统筹地区转移</a:t>
            </a:r>
            <a:r>
              <a:rPr lang="zh-CN" altLang="en-US" b="1" dirty="0" smtClean="0"/>
              <a:t>接续</a:t>
            </a:r>
            <a:endParaRPr lang="en-US" altLang="zh-CN" b="1" dirty="0" smtClean="0"/>
          </a:p>
          <a:p>
            <a:pPr>
              <a:buFont typeface="Wingdings" panose="05000000000000000000" pitchFamily="2" charset="2"/>
              <a:buChar char="Ø"/>
            </a:pPr>
            <a:r>
              <a:rPr lang="en-US" altLang="zh-CN" b="1" dirty="0" smtClean="0"/>
              <a:t>Type II: Trans-system T and C between urban RBPS and rural RBPS</a:t>
            </a:r>
            <a:endParaRPr lang="en-US" altLang="zh-CN" b="1" dirty="0" smtClean="0"/>
          </a:p>
          <a:p>
            <a:pPr marL="0" indent="0">
              <a:buNone/>
            </a:pPr>
            <a:r>
              <a:rPr lang="zh-CN" altLang="en-US" b="1" dirty="0" smtClean="0"/>
              <a:t>   城乡</a:t>
            </a:r>
            <a:r>
              <a:rPr lang="zh-CN" altLang="en-US" b="1" dirty="0"/>
              <a:t>基本养老保险关系转移</a:t>
            </a:r>
            <a:r>
              <a:rPr lang="zh-CN" altLang="en-US" b="1" dirty="0" smtClean="0"/>
              <a:t>接续</a:t>
            </a:r>
            <a:endParaRPr lang="zh-CN" alt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rundown</a:t>
            </a:r>
            <a:endParaRPr lang="en-US" altLang="zh-CN"/>
          </a:p>
        </p:txBody>
      </p:sp>
      <p:sp>
        <p:nvSpPr>
          <p:cNvPr id="3" name="内容占位符 2"/>
          <p:cNvSpPr>
            <a:spLocks noGrp="1"/>
          </p:cNvSpPr>
          <p:nvPr>
            <p:ph idx="1"/>
          </p:nvPr>
        </p:nvSpPr>
        <p:spPr/>
        <p:txBody>
          <a:bodyPr/>
          <a:p>
            <a:r>
              <a:rPr lang="en-US" altLang="zh-CN"/>
              <a:t>Background Information</a:t>
            </a:r>
            <a:endParaRPr lang="en-US" altLang="zh-CN"/>
          </a:p>
          <a:p>
            <a:r>
              <a:rPr lang="en-US" altLang="zh-CN"/>
              <a:t>The Case of Huizhou</a:t>
            </a:r>
            <a:endParaRPr lang="en-US" altLang="zh-CN"/>
          </a:p>
          <a:p>
            <a:r>
              <a:rPr lang="en-US" altLang="zh-CN"/>
              <a:t>Problems concerning T and C policy for migrant workers in China</a:t>
            </a:r>
            <a:endParaRPr lang="en-US" altLang="zh-CN"/>
          </a:p>
          <a:p>
            <a:r>
              <a:rPr lang="en-US" altLang="zh-CN"/>
              <a:t>policy suggestions</a:t>
            </a:r>
            <a:endParaRPr lang="en-US" altLang="zh-CN"/>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sz="4000" b="1" dirty="0" smtClean="0"/>
            </a:br>
            <a:r>
              <a:rPr lang="en-US" altLang="zh-CN" sz="4000" b="1" dirty="0" smtClean="0"/>
              <a:t>Type I:</a:t>
            </a:r>
            <a:r>
              <a:rPr lang="zh-CN" altLang="en-US" sz="4000" b="1" dirty="0" smtClean="0"/>
              <a:t>　</a:t>
            </a:r>
            <a:r>
              <a:rPr lang="en-US" altLang="zh-CN" sz="4000" b="1" dirty="0" smtClean="0">
                <a:sym typeface="+mn-ea"/>
              </a:rPr>
              <a:t>Trans-regional T and C within the UEBPS</a:t>
            </a:r>
            <a:br>
              <a:rPr lang="zh-CN" altLang="en-US" sz="4000" dirty="0"/>
            </a:br>
            <a:endParaRPr lang="zh-CN" altLang="en-US" sz="4000" dirty="0"/>
          </a:p>
        </p:txBody>
      </p:sp>
      <p:sp>
        <p:nvSpPr>
          <p:cNvPr id="3" name="内容占位符 2"/>
          <p:cNvSpPr>
            <a:spLocks noGrp="1"/>
          </p:cNvSpPr>
          <p:nvPr>
            <p:ph idx="1"/>
          </p:nvPr>
        </p:nvSpPr>
        <p:spPr/>
        <p:txBody>
          <a:bodyPr>
            <a:normAutofit fontScale="62500" lnSpcReduction="20000"/>
          </a:bodyPr>
          <a:lstStyle/>
          <a:p>
            <a:pPr marL="0" indent="0">
              <a:buNone/>
            </a:pPr>
            <a:r>
              <a:rPr lang="en-US" altLang="zh-CN" dirty="0" smtClean="0"/>
              <a:t>    </a:t>
            </a:r>
            <a:r>
              <a:rPr lang="en-US" altLang="zh-CN" dirty="0"/>
              <a:t> According to </a:t>
            </a:r>
            <a:r>
              <a:rPr lang="en-US" altLang="zh-CN" i="1" dirty="0" smtClean="0">
                <a:sym typeface="+mn-ea"/>
              </a:rPr>
              <a:t>The interim measures for the transfer and contiuation of the basic social pension insurance relations of urban employees </a:t>
            </a:r>
            <a:r>
              <a:rPr lang="en-US" altLang="zh-CN" dirty="0" smtClean="0">
                <a:sym typeface="+mn-ea"/>
              </a:rPr>
              <a:t>(hereafter the 2009 Policy), </a:t>
            </a:r>
            <a:endParaRPr lang="en-US" altLang="zh-CN" dirty="0" smtClean="0">
              <a:sym typeface="+mn-ea"/>
            </a:endParaRPr>
          </a:p>
          <a:p>
            <a:pPr marL="285750" indent="-285750"/>
            <a:r>
              <a:rPr lang="en-US" altLang="zh-CN" dirty="0" smtClean="0">
                <a:sym typeface="+mn-ea"/>
              </a:rPr>
              <a:t>where</a:t>
            </a:r>
            <a:r>
              <a:rPr lang="en-US" altLang="zh-CN" dirty="0"/>
              <a:t> an insurant (including migrant worker) gets employed in another province, the social insurance agency at the place where he purchases insurance shall issue an insurance premium payment receipt, and his basic pension insurance relations shall be transferred to the new place. </a:t>
            </a:r>
            <a:endParaRPr lang="en-US" altLang="zh-CN" dirty="0"/>
          </a:p>
          <a:p>
            <a:pPr marL="285750" indent="-285750"/>
            <a:r>
              <a:rPr lang="en-US" altLang="zh-CN" dirty="0"/>
              <a:t>When an insurant meets the conditions for obtaining the basic pension insurance money, the number of years when insurance premiums have been paid shall be calculated on a consolidated basis, and the amount of deposit (including principal and interest) in his individual account shall be calculated on a cumulative basis. </a:t>
            </a:r>
            <a:endParaRPr lang="en-US" altLang="zh-CN" dirty="0"/>
          </a:p>
          <a:p>
            <a:pPr marL="0" indent="0">
              <a:buNone/>
            </a:pPr>
            <a:r>
              <a:rPr lang="en-US" altLang="zh-CN" dirty="0"/>
              <a:t>   </a:t>
            </a:r>
            <a:r>
              <a:rPr lang="en-US" altLang="zh-CN" dirty="0" smtClean="0"/>
              <a:t>  《</a:t>
            </a:r>
            <a:r>
              <a:rPr lang="zh-CN" altLang="en-US" dirty="0"/>
              <a:t>城镇企业职工基本养老保险关系转移接续暂行办法</a:t>
            </a:r>
            <a:r>
              <a:rPr lang="en-US" altLang="zh-CN" dirty="0" smtClean="0"/>
              <a:t>》</a:t>
            </a:r>
            <a:r>
              <a:rPr lang="zh-CN" altLang="en-US" dirty="0"/>
              <a:t>规定了包括农民工在内的参加城镇企业职工基本养老保险的所有人员在跨省就业时将其养老保险关系随同转移，除了转移个人账户全部资金以外，还转移部分单位缴费；参保人员在各地的缴费年限合并计算，个人账户储存额累计计算，对农民工一视同仁。</a:t>
            </a:r>
            <a:endParaRPr lang="zh-CN"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smtClean="0"/>
              <a:t>specific practices </a:t>
            </a:r>
            <a:r>
              <a:rPr lang="zh-CN" altLang="en-US" sz="3600" b="1" dirty="0" smtClean="0"/>
              <a:t>具体做法</a:t>
            </a:r>
            <a:endParaRPr lang="zh-CN" altLang="en-US" sz="3600" b="1" dirty="0"/>
          </a:p>
        </p:txBody>
      </p:sp>
      <p:sp>
        <p:nvSpPr>
          <p:cNvPr id="3" name="内容占位符 2"/>
          <p:cNvSpPr>
            <a:spLocks noGrp="1"/>
          </p:cNvSpPr>
          <p:nvPr>
            <p:ph idx="1"/>
          </p:nvPr>
        </p:nvSpPr>
        <p:spPr/>
        <p:txBody>
          <a:bodyPr>
            <a:normAutofit/>
          </a:bodyPr>
          <a:lstStyle/>
          <a:p>
            <a:pPr marL="0" indent="0">
              <a:buFont typeface="Wingdings" panose="05000000000000000000" pitchFamily="2" charset="2"/>
              <a:buNone/>
            </a:pPr>
            <a:r>
              <a:rPr lang="en-US" altLang="zh-CN" sz="1800" dirty="0" smtClean="0"/>
              <a:t>The following principle will be followed when confirming the place of receiving benefits:</a:t>
            </a:r>
            <a:endParaRPr lang="en-US" altLang="zh-CN" sz="1800" dirty="0" smtClean="0"/>
          </a:p>
          <a:p>
            <a:pPr>
              <a:buFont typeface="Wingdings" panose="05000000000000000000" pitchFamily="2" charset="2"/>
              <a:buChar char="Ø"/>
            </a:pPr>
            <a:r>
              <a:rPr lang="en-US" altLang="zh-CN" sz="1800" dirty="0" smtClean="0"/>
              <a:t>a. where is the place of origin (hukou)of the migrant worker, then whether his or her the accumulated years of insurance reach ten years. </a:t>
            </a:r>
            <a:endParaRPr lang="en-US" altLang="zh-CN" sz="1800" dirty="0" smtClean="0"/>
          </a:p>
          <a:p>
            <a:pPr>
              <a:buFont typeface="Wingdings" panose="05000000000000000000" pitchFamily="2" charset="2"/>
              <a:buChar char="Ø"/>
            </a:pPr>
            <a:r>
              <a:rPr lang="en-US" altLang="zh-CN" sz="1800" dirty="0" smtClean="0"/>
              <a:t>b. if his or her basic pension insurance relations is not affiliated to his or her place of origin, and his or her accumulated years of insurance premium payment in each place of work have not reached ten years, his or her basic pension insurance relations and the correspondent money should be allocated to the place of origin, and the authorities of the place of origin will cope with the procedures of receiving benefits according to regulations, then he or she will enjoy the pension benefits</a:t>
            </a:r>
            <a:endParaRPr lang="en-US" altLang="zh-CN" sz="1800" dirty="0" smtClean="0"/>
          </a:p>
          <a:p>
            <a:pPr>
              <a:buFont typeface="Wingdings" panose="05000000000000000000" pitchFamily="2" charset="2"/>
              <a:buChar char="Ø"/>
            </a:pPr>
            <a:r>
              <a:rPr lang="en-US" altLang="zh-CN" sz="1800" dirty="0" smtClean="0"/>
              <a:t> </a:t>
            </a:r>
            <a:r>
              <a:rPr lang="zh-CN" altLang="en-US" sz="1800" dirty="0" smtClean="0"/>
              <a:t>待遇</a:t>
            </a:r>
            <a:r>
              <a:rPr lang="zh-CN" altLang="en-US" sz="1800" dirty="0"/>
              <a:t>领取地</a:t>
            </a:r>
            <a:r>
              <a:rPr lang="zh-CN" altLang="en-US" sz="1800" dirty="0" smtClean="0"/>
              <a:t>的确定遵循</a:t>
            </a:r>
            <a:r>
              <a:rPr lang="zh-CN" altLang="en-US" sz="1800" dirty="0"/>
              <a:t>以下原则：先看户籍所在地，再看缴费年限是否满十年；如果基本养老保险关系不在户籍所在地，且在每个参保地的累计缴费年限均不满</a:t>
            </a:r>
            <a:r>
              <a:rPr lang="en-US" altLang="zh-CN" sz="1800" dirty="0"/>
              <a:t>10</a:t>
            </a:r>
            <a:r>
              <a:rPr lang="zh-CN" altLang="en-US" sz="1800" dirty="0"/>
              <a:t>年的，将其基本养老保险关系及相应资金归集到户籍所在地，由户籍所在地按规定办理待遇领取手续，享受基本养老保险待遇。</a:t>
            </a:r>
            <a:endParaRPr lang="en-US" altLang="zh-CN" sz="1800" dirty="0" smtClean="0"/>
          </a:p>
          <a:p>
            <a:endParaRPr lang="zh-CN" altLang="en-US" sz="1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sym typeface="+mn-ea"/>
              </a:rPr>
              <a:t>specific practices </a:t>
            </a:r>
            <a:r>
              <a:rPr lang="zh-CN" altLang="en-US" b="1" dirty="0" smtClean="0">
                <a:sym typeface="+mn-ea"/>
              </a:rPr>
              <a:t>具体做法</a:t>
            </a:r>
            <a:endParaRPr lang="zh-CN" altLang="en-US"/>
          </a:p>
        </p:txBody>
      </p:sp>
      <p:sp>
        <p:nvSpPr>
          <p:cNvPr id="3" name="内容占位符 2"/>
          <p:cNvSpPr>
            <a:spLocks noGrp="1"/>
          </p:cNvSpPr>
          <p:nvPr>
            <p:ph idx="1"/>
          </p:nvPr>
        </p:nvSpPr>
        <p:spPr>
          <a:xfrm>
            <a:off x="457200" y="1624330"/>
            <a:ext cx="8229600" cy="4525963"/>
          </a:xfrm>
        </p:spPr>
        <p:txBody>
          <a:bodyPr>
            <a:normAutofit fontScale="50000"/>
          </a:bodyPr>
          <a:lstStyle/>
          <a:p>
            <a:pPr>
              <a:buFont typeface="Wingdings" panose="05000000000000000000" pitchFamily="2" charset="2"/>
              <a:buChar char="Ø"/>
            </a:pPr>
            <a:r>
              <a:rPr lang="en-US" altLang="zh-CN" dirty="0">
                <a:sym typeface="+mn-ea"/>
              </a:rPr>
              <a:t>When the insurant gets employed in another province and transfers his or her pension insurance relations to the new place, a portion of the pooling funds (payments made by the employer) should be transferred; and </a:t>
            </a:r>
            <a:endParaRPr lang="en-US" altLang="zh-CN" dirty="0">
              <a:sym typeface="+mn-ea"/>
            </a:endParaRPr>
          </a:p>
          <a:p>
            <a:pPr>
              <a:buFont typeface="Wingdings" panose="05000000000000000000" pitchFamily="2" charset="2"/>
              <a:buChar char="Ø"/>
            </a:pPr>
            <a:r>
              <a:rPr lang="en-US" altLang="zh-CN" dirty="0">
                <a:sym typeface="+mn-ea"/>
              </a:rPr>
              <a:t>the amount to be transferred shall be the total amount of 12% of the actual wage based on which the insurance premium is paid in each year </a:t>
            </a:r>
            <a:endParaRPr lang="en-US" altLang="zh-CN" dirty="0">
              <a:sym typeface="+mn-ea"/>
            </a:endParaRPr>
          </a:p>
          <a:p>
            <a:pPr marL="0" indent="0">
              <a:buFont typeface="Wingdings" panose="05000000000000000000" pitchFamily="2" charset="2"/>
              <a:buNone/>
            </a:pPr>
            <a:r>
              <a:rPr lang="zh-CN" altLang="en-US" dirty="0"/>
              <a:t>      参保人员跨省流动就业转移基本养老保险关系时，需要按实际缴费基数的</a:t>
            </a:r>
            <a:r>
              <a:rPr lang="en-US" altLang="zh-CN" dirty="0"/>
              <a:t>12%</a:t>
            </a:r>
            <a:r>
              <a:rPr lang="zh-CN" altLang="en-US" dirty="0"/>
              <a:t>转移统筹</a:t>
            </a:r>
            <a:r>
              <a:rPr lang="zh-CN" altLang="en-US" dirty="0" smtClean="0"/>
              <a:t>基金。</a:t>
            </a:r>
            <a:endParaRPr lang="en-US" altLang="zh-CN" dirty="0" smtClean="0"/>
          </a:p>
          <a:p>
            <a:pPr>
              <a:buFont typeface="Wingdings" panose="05000000000000000000" pitchFamily="2" charset="2"/>
              <a:buChar char="Ø"/>
            </a:pPr>
            <a:r>
              <a:rPr lang="en-US" altLang="zh-CN" dirty="0"/>
              <a:t>After the insurant completed the T and C process, and is qualified for pension benefit, his or her basic pension benefits will be calculated based on the actual wages based on which the insurance premium was paid every year, the years of contributions and the annual average  wage level of the employees in the place where the pension benefits will be given. </a:t>
            </a:r>
            <a:endParaRPr lang="en-US" altLang="zh-CN" dirty="0"/>
          </a:p>
          <a:p>
            <a:pPr marL="0" indent="0">
              <a:buFont typeface="Wingdings" panose="05000000000000000000" pitchFamily="2" charset="2"/>
              <a:buNone/>
            </a:pPr>
            <a:r>
              <a:rPr lang="zh-CN" altLang="en-US" dirty="0" smtClean="0"/>
              <a:t>     参</a:t>
            </a:r>
            <a:r>
              <a:rPr lang="zh-CN" altLang="en-US" dirty="0"/>
              <a:t>保人员转移接续基本养老保险关系后，符合待遇领取条件的</a:t>
            </a:r>
            <a:r>
              <a:rPr lang="zh-CN" altLang="en-US" dirty="0" smtClean="0"/>
              <a:t>，以</a:t>
            </a:r>
            <a:r>
              <a:rPr lang="zh-CN" altLang="en-US" dirty="0"/>
              <a:t>本人各年度缴费工资、缴费年限和</a:t>
            </a:r>
            <a:r>
              <a:rPr lang="zh-CN" altLang="en-US" b="1" i="1" dirty="0"/>
              <a:t>待遇领取地</a:t>
            </a:r>
            <a:r>
              <a:rPr lang="zh-CN" altLang="en-US" dirty="0"/>
              <a:t>对应的各年度在岗职工平均工资计算其基本养老金。</a:t>
            </a:r>
            <a:endParaRPr lang="zh-CN"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sz="3600" b="1" dirty="0" smtClean="0"/>
              <a:t>The real effect of the policy implmentation </a:t>
            </a:r>
            <a:br>
              <a:rPr lang="en-US" altLang="zh-CN" sz="3600" b="1" dirty="0" smtClean="0"/>
            </a:br>
            <a:r>
              <a:rPr lang="zh-CN" altLang="en-US" sz="3600" b="1" dirty="0" smtClean="0"/>
              <a:t>实际效果</a:t>
            </a:r>
            <a:endParaRPr lang="zh-CN" altLang="en-US" sz="3600" b="1" dirty="0"/>
          </a:p>
        </p:txBody>
      </p:sp>
      <p:sp>
        <p:nvSpPr>
          <p:cNvPr id="3" name="内容占位符 2"/>
          <p:cNvSpPr>
            <a:spLocks noGrp="1"/>
          </p:cNvSpPr>
          <p:nvPr>
            <p:ph idx="1"/>
          </p:nvPr>
        </p:nvSpPr>
        <p:spPr/>
        <p:txBody>
          <a:bodyPr>
            <a:normAutofit fontScale="70000"/>
          </a:bodyPr>
          <a:lstStyle/>
          <a:p>
            <a:r>
              <a:rPr lang="en-US" altLang="zh-CN" dirty="0" smtClean="0"/>
              <a:t>It is reasonable to say that the 2009 Policy is beneficial for the different provinces to share the pressure imposed by the pension funds, and is helpful for increasing the mobility of labour forces</a:t>
            </a:r>
            <a:endParaRPr lang="en-US" altLang="zh-CN" dirty="0" smtClean="0"/>
          </a:p>
          <a:p>
            <a:r>
              <a:rPr lang="en-US" altLang="zh-CN" dirty="0" smtClean="0"/>
              <a:t> </a:t>
            </a:r>
            <a:r>
              <a:rPr lang="zh-CN" altLang="en-US" dirty="0" smtClean="0"/>
              <a:t>该</a:t>
            </a:r>
            <a:r>
              <a:rPr lang="en-US" altLang="zh-CN" dirty="0" smtClean="0"/>
              <a:t>《</a:t>
            </a:r>
            <a:r>
              <a:rPr lang="zh-CN" altLang="en-US" dirty="0"/>
              <a:t>暂行办法</a:t>
            </a:r>
            <a:r>
              <a:rPr lang="en-US" altLang="zh-CN" dirty="0"/>
              <a:t>》</a:t>
            </a:r>
            <a:r>
              <a:rPr lang="zh-CN" altLang="en-US" dirty="0"/>
              <a:t>的出台有利于平衡各统筹地区的基金压力，在一定程度上促进了劳动力合理</a:t>
            </a:r>
            <a:r>
              <a:rPr lang="zh-CN" altLang="en-US" dirty="0" smtClean="0"/>
              <a:t>流动。</a:t>
            </a:r>
            <a:endParaRPr lang="en-US" altLang="zh-CN" dirty="0" smtClean="0"/>
          </a:p>
          <a:p>
            <a:r>
              <a:rPr lang="en-US" altLang="zh-CN" dirty="0"/>
              <a:t>However, in the implementation process, the effect of this policy has been damaged by the decentralization of both social insurance policy and the fiscal policy.</a:t>
            </a:r>
            <a:endParaRPr lang="zh-CN" altLang="en-US" dirty="0"/>
          </a:p>
          <a:p>
            <a:r>
              <a:rPr lang="zh-CN" altLang="en-US" dirty="0" smtClean="0"/>
              <a:t>但是</a:t>
            </a:r>
            <a:r>
              <a:rPr lang="zh-CN" altLang="en-US" dirty="0"/>
              <a:t>在实际执行当中，其政策效果仍然会受到我国统筹层次低、财政“分灶吃饭”等客观因素的制约。</a:t>
            </a:r>
            <a:endParaRPr lang="zh-CN"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smtClean="0"/>
              <a:t>Problems existed </a:t>
            </a:r>
            <a:r>
              <a:rPr lang="zh-CN" altLang="en-US" sz="3600" b="1" dirty="0" smtClean="0"/>
              <a:t>存在的问题</a:t>
            </a:r>
            <a:endParaRPr lang="zh-CN" altLang="en-US" sz="3600" b="1" dirty="0"/>
          </a:p>
        </p:txBody>
      </p:sp>
      <p:sp>
        <p:nvSpPr>
          <p:cNvPr id="3" name="内容占位符 2"/>
          <p:cNvSpPr>
            <a:spLocks noGrp="1"/>
          </p:cNvSpPr>
          <p:nvPr>
            <p:ph idx="1"/>
          </p:nvPr>
        </p:nvSpPr>
        <p:spPr/>
        <p:txBody>
          <a:bodyPr>
            <a:normAutofit fontScale="70000"/>
          </a:bodyPr>
          <a:lstStyle/>
          <a:p>
            <a:r>
              <a:rPr lang="en-US" altLang="zh-CN" dirty="0"/>
              <a:t>For a migrant worker, if he or she has not paid the  pension insurance premium for more than ten years in anyone place, he or she should transfer his or her pension insurance relations to his or her place of origin. Because he or she is rural hukou holder, and cannot join the UEBPS. Therefore, the place of origin will not accept the transfer of pension insurance relation, which demonstrates the difficulties migrant workers facing when their pension relations are transferred. </a:t>
            </a:r>
            <a:endParaRPr lang="en-US" altLang="zh-CN" dirty="0"/>
          </a:p>
          <a:p>
            <a:r>
              <a:rPr lang="zh-CN" altLang="en-US" dirty="0"/>
              <a:t>流动就业</a:t>
            </a:r>
            <a:r>
              <a:rPr lang="zh-CN" altLang="en-US" dirty="0" smtClean="0"/>
              <a:t>人员在每个</a:t>
            </a:r>
            <a:r>
              <a:rPr lang="zh-CN" altLang="en-US" dirty="0"/>
              <a:t>地方的参保年限都没有达到</a:t>
            </a:r>
            <a:r>
              <a:rPr lang="en-US" altLang="zh-CN" dirty="0"/>
              <a:t>10</a:t>
            </a:r>
            <a:r>
              <a:rPr lang="zh-CN" altLang="en-US" dirty="0"/>
              <a:t>年以上的</a:t>
            </a:r>
            <a:r>
              <a:rPr lang="zh-CN" altLang="en-US" dirty="0" smtClean="0"/>
              <a:t>，需要</a:t>
            </a:r>
            <a:r>
              <a:rPr lang="zh-CN" altLang="en-US" dirty="0"/>
              <a:t>将养老保险关系转回户籍地，由于户籍为农村户籍，在户籍地不能参加企业职工养老保险</a:t>
            </a:r>
            <a:r>
              <a:rPr lang="zh-CN" altLang="en-US" dirty="0" smtClean="0"/>
              <a:t>，因此</a:t>
            </a:r>
            <a:r>
              <a:rPr lang="zh-CN" altLang="en-US" dirty="0"/>
              <a:t>，户籍地不接受流动就业人员的养老保险关系转入，造成流动就业</a:t>
            </a:r>
            <a:r>
              <a:rPr lang="zh-CN" altLang="en-US" dirty="0" smtClean="0"/>
              <a:t>人员养老保险关系转移困难</a:t>
            </a:r>
            <a:r>
              <a:rPr lang="zh-CN" altLang="en-US" dirty="0"/>
              <a:t>，在一定程度上造成流动就业人员在就业时不愿参保。</a:t>
            </a:r>
            <a:endParaRPr lang="zh-CN"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Problems existed</a:t>
            </a:r>
            <a:endParaRPr lang="en-US" altLang="zh-CN"/>
          </a:p>
        </p:txBody>
      </p:sp>
      <p:sp>
        <p:nvSpPr>
          <p:cNvPr id="3" name="内容占位符 2"/>
          <p:cNvSpPr>
            <a:spLocks noGrp="1"/>
          </p:cNvSpPr>
          <p:nvPr>
            <p:ph idx="1"/>
          </p:nvPr>
        </p:nvSpPr>
        <p:spPr/>
        <p:txBody>
          <a:bodyPr>
            <a:normAutofit fontScale="70000"/>
          </a:bodyPr>
          <a:lstStyle/>
          <a:p>
            <a:r>
              <a:rPr lang="en-US" altLang="zh-CN" dirty="0"/>
              <a:t>If the average wage of employees in the place where the pension benefits are paid is lower, the pension benefits of the migrant worker will be damaged. </a:t>
            </a:r>
            <a:r>
              <a:rPr lang="zh-CN" altLang="en-US" dirty="0"/>
              <a:t>如果</a:t>
            </a:r>
            <a:r>
              <a:rPr lang="zh-CN" altLang="en-US" b="1" i="1" dirty="0"/>
              <a:t>待遇领取地</a:t>
            </a:r>
            <a:r>
              <a:rPr lang="zh-CN" altLang="en-US" dirty="0"/>
              <a:t>的在岗职工平均工资偏低，对于流动就业的参保人来说，其养老金权益将会受到损失</a:t>
            </a:r>
            <a:r>
              <a:rPr lang="zh-CN" altLang="en-US" dirty="0" smtClean="0"/>
              <a:t>。</a:t>
            </a:r>
            <a:endParaRPr lang="en-US" altLang="zh-CN" dirty="0" smtClean="0"/>
          </a:p>
          <a:p>
            <a:r>
              <a:rPr lang="en-US" altLang="zh-CN" dirty="0"/>
              <a:t>The existing measures of transfer and continuation of pension insurance relations of urban employees are handicapped by local interests, lack of proactive perspective, therefore further reform is necessary. </a:t>
            </a:r>
            <a:endParaRPr lang="en-US" altLang="zh-CN" dirty="0"/>
          </a:p>
          <a:p>
            <a:r>
              <a:rPr lang="zh-CN" altLang="en-US" dirty="0"/>
              <a:t>目前实行的城镇企业职工基本养老保险关系</a:t>
            </a:r>
            <a:r>
              <a:rPr lang="zh-CN" altLang="en-US" dirty="0" smtClean="0"/>
              <a:t>转移接续</a:t>
            </a:r>
            <a:r>
              <a:rPr lang="zh-CN" altLang="en-US" dirty="0"/>
              <a:t>办法受地方利益的影响比较大，缺乏前瞻性，有必要进行进一步改革。</a:t>
            </a:r>
            <a:endParaRPr lang="zh-CN"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en-US" altLang="zh-CN" sz="2100" b="1" dirty="0" smtClean="0">
                <a:sym typeface="+mn-ea"/>
              </a:rPr>
              <a:t>Type II  Trans-system T and C</a:t>
            </a:r>
            <a:br>
              <a:rPr lang="en-US" altLang="zh-CN" sz="2100" b="1" dirty="0" smtClean="0">
                <a:sym typeface="+mn-ea"/>
              </a:rPr>
            </a:br>
            <a:r>
              <a:rPr lang="en-US" altLang="zh-CN" sz="2100" b="1" dirty="0" smtClean="0">
                <a:sym typeface="+mn-ea"/>
              </a:rPr>
              <a:t>2</a:t>
            </a:r>
            <a:r>
              <a:rPr lang="zh-CN" altLang="en-US" sz="2100" b="1" dirty="0" smtClean="0">
                <a:sym typeface="+mn-ea"/>
              </a:rPr>
              <a:t>、城乡</a:t>
            </a:r>
            <a:r>
              <a:rPr lang="zh-CN" altLang="en-US" sz="2100" b="1" dirty="0">
                <a:sym typeface="+mn-ea"/>
              </a:rPr>
              <a:t>基本养老保险关系转移接续</a:t>
            </a:r>
            <a:endParaRPr lang="zh-CN" altLang="en-US" sz="2100" dirty="0"/>
          </a:p>
        </p:txBody>
      </p:sp>
      <p:graphicFrame>
        <p:nvGraphicFramePr>
          <p:cNvPr id="4" name="內容版面配置區 3"/>
          <p:cNvGraphicFramePr>
            <a:graphicFrameLocks noGrp="1"/>
          </p:cNvGraphicFramePr>
          <p:nvPr>
            <p:ph idx="1"/>
          </p:nvPr>
        </p:nvGraphicFramePr>
        <p:xfrm>
          <a:off x="567690" y="1417320"/>
          <a:ext cx="8274050" cy="4307205"/>
        </p:xfrm>
        <a:graphic>
          <a:graphicData uri="http://schemas.openxmlformats.org/drawingml/2006/table">
            <a:tbl>
              <a:tblPr firstRow="1" firstCol="1" bandRow="1">
                <a:tableStyleId>{5C22544A-7EE6-4342-B048-85BDC9FD1C3A}</a:tableStyleId>
              </a:tblPr>
              <a:tblGrid>
                <a:gridCol w="1073150"/>
                <a:gridCol w="3352800"/>
                <a:gridCol w="3848100"/>
              </a:tblGrid>
              <a:tr h="982980">
                <a:tc>
                  <a:txBody>
                    <a:bodyPr/>
                    <a:lstStyle/>
                    <a:p>
                      <a:pPr algn="ctr">
                        <a:lnSpc>
                          <a:spcPct val="115000"/>
                        </a:lnSpc>
                        <a:spcAft>
                          <a:spcPts val="0"/>
                        </a:spcAft>
                      </a:pPr>
                      <a:r>
                        <a:rPr lang="en-US" sz="790" kern="100" dirty="0">
                          <a:effectLst/>
                        </a:rPr>
                        <a:t> </a:t>
                      </a:r>
                      <a:endParaRPr lang="zh-CN" sz="900" kern="100" dirty="0">
                        <a:effectLst/>
                        <a:latin typeface="Calibri" panose="020F0502020204030204" charset="0"/>
                        <a:ea typeface="宋体" panose="02010600030101010101" pitchFamily="2" charset="-122"/>
                        <a:cs typeface="Times New Roman" panose="02020603050405020304" pitchFamily="18" charset="0"/>
                      </a:endParaRPr>
                    </a:p>
                  </a:txBody>
                  <a:tcPr marL="51435" marR="51435" marT="0" marB="0"/>
                </a:tc>
                <a:tc>
                  <a:txBody>
                    <a:bodyPr/>
                    <a:lstStyle/>
                    <a:p>
                      <a:pPr algn="ctr">
                        <a:lnSpc>
                          <a:spcPct val="115000"/>
                        </a:lnSpc>
                        <a:spcAft>
                          <a:spcPts val="0"/>
                        </a:spcAft>
                      </a:pPr>
                      <a:r>
                        <a:rPr lang="en-US" altLang="zh-CN" sz="900" kern="100" baseline="0" dirty="0">
                          <a:effectLst/>
                        </a:rPr>
                        <a:t>From </a:t>
                      </a:r>
                      <a:r>
                        <a:rPr lang="en-US" altLang="zh-CN" sz="900" kern="100" baseline="0" dirty="0" smtClean="0">
                          <a:effectLst/>
                        </a:rPr>
                        <a:t>‘</a:t>
                      </a:r>
                      <a:r>
                        <a:rPr lang="en-US" altLang="zh-CN" sz="900" kern="100" dirty="0" smtClean="0">
                          <a:effectLst/>
                        </a:rPr>
                        <a:t>URRBPS’ </a:t>
                      </a:r>
                      <a:r>
                        <a:rPr lang="en-US" altLang="zh-CN" sz="900" kern="100" dirty="0">
                          <a:effectLst/>
                        </a:rPr>
                        <a:t>transfer</a:t>
                      </a:r>
                      <a:r>
                        <a:rPr lang="en-US" altLang="zh-CN" sz="900" kern="100" baseline="0" dirty="0">
                          <a:effectLst/>
                        </a:rPr>
                        <a:t> to</a:t>
                      </a:r>
                      <a:endParaRPr lang="en-US" altLang="zh-CN" sz="900" kern="100" dirty="0">
                        <a:effectLst/>
                      </a:endParaRPr>
                    </a:p>
                    <a:p>
                      <a:pPr marL="0" algn="ctr" defTabSz="457200" rtl="0" eaLnBrk="1" latinLnBrk="0" hangingPunct="1">
                        <a:lnSpc>
                          <a:spcPct val="115000"/>
                        </a:lnSpc>
                        <a:spcAft>
                          <a:spcPts val="0"/>
                        </a:spcAft>
                      </a:pPr>
                      <a:r>
                        <a:rPr lang="en-US" altLang="zh-CN" sz="900" b="1" kern="100" baseline="0" dirty="0" smtClean="0">
                          <a:solidFill>
                            <a:schemeClr val="lt1"/>
                          </a:solidFill>
                          <a:effectLst/>
                          <a:latin typeface="+mn-lt"/>
                          <a:ea typeface="+mn-ea"/>
                          <a:cs typeface="+mn-cs"/>
                        </a:rPr>
                        <a:t>‘UEBPS’</a:t>
                      </a:r>
                      <a:endParaRPr lang="en-US" altLang="zh-CN" sz="900" b="1" kern="100" baseline="0" dirty="0">
                        <a:solidFill>
                          <a:schemeClr val="lt1"/>
                        </a:solidFill>
                        <a:effectLst/>
                        <a:latin typeface="+mn-lt"/>
                        <a:ea typeface="+mn-ea"/>
                        <a:cs typeface="+mn-cs"/>
                      </a:endParaRPr>
                    </a:p>
                    <a:p>
                      <a:pPr algn="ctr">
                        <a:lnSpc>
                          <a:spcPct val="115000"/>
                        </a:lnSpc>
                        <a:spcAft>
                          <a:spcPts val="0"/>
                        </a:spcAft>
                      </a:pPr>
                      <a:endParaRPr lang="zh-CN" sz="900" kern="100" dirty="0">
                        <a:effectLst/>
                        <a:latin typeface="Calibri" panose="020F0502020204030204" charset="0"/>
                        <a:ea typeface="宋体" panose="02010600030101010101" pitchFamily="2" charset="-122"/>
                        <a:cs typeface="Times New Roman" panose="02020603050405020304" pitchFamily="18" charset="0"/>
                      </a:endParaRPr>
                    </a:p>
                  </a:txBody>
                  <a:tcPr marL="51435" marR="51435" marT="0" marB="0" anchor="ctr"/>
                </a:tc>
                <a:tc>
                  <a:txBody>
                    <a:bodyPr/>
                    <a:lstStyle/>
                    <a:p>
                      <a:pPr algn="ctr">
                        <a:lnSpc>
                          <a:spcPct val="115000"/>
                        </a:lnSpc>
                        <a:spcAft>
                          <a:spcPts val="0"/>
                        </a:spcAft>
                      </a:pPr>
                      <a:r>
                        <a:rPr lang="en-US" altLang="zh-CN" sz="900" kern="100" baseline="0" dirty="0" smtClean="0">
                          <a:effectLst/>
                        </a:rPr>
                        <a:t>From ‘UEBPS’</a:t>
                      </a:r>
                      <a:endParaRPr lang="en-US" altLang="zh-CN" sz="900" kern="100" baseline="0" dirty="0">
                        <a:effectLst/>
                      </a:endParaRPr>
                    </a:p>
                    <a:p>
                      <a:pPr algn="ctr">
                        <a:lnSpc>
                          <a:spcPct val="115000"/>
                        </a:lnSpc>
                        <a:spcAft>
                          <a:spcPts val="0"/>
                        </a:spcAft>
                      </a:pPr>
                      <a:r>
                        <a:rPr lang="en-US" altLang="zh-CN" sz="900" kern="100" baseline="0" dirty="0">
                          <a:effectLst/>
                        </a:rPr>
                        <a:t>transfer to </a:t>
                      </a:r>
                      <a:r>
                        <a:rPr lang="en-US" altLang="zh-CN" sz="900" kern="100" baseline="0" dirty="0" smtClean="0">
                          <a:effectLst/>
                        </a:rPr>
                        <a:t>‘</a:t>
                      </a:r>
                      <a:r>
                        <a:rPr lang="en-US" altLang="zh-CN" sz="900" kern="100" dirty="0" smtClean="0">
                          <a:effectLst/>
                        </a:rPr>
                        <a:t>URRBPS’</a:t>
                      </a:r>
                      <a:r>
                        <a:rPr lang="en-US" altLang="zh-CN" sz="900" kern="100" baseline="0" dirty="0" smtClean="0">
                          <a:effectLst/>
                        </a:rPr>
                        <a:t> </a:t>
                      </a:r>
                      <a:endParaRPr lang="en-US" altLang="zh-CN" sz="900" kern="100" dirty="0">
                        <a:effectLst/>
                      </a:endParaRPr>
                    </a:p>
                    <a:p>
                      <a:pPr algn="ctr">
                        <a:lnSpc>
                          <a:spcPct val="115000"/>
                        </a:lnSpc>
                        <a:spcAft>
                          <a:spcPts val="0"/>
                        </a:spcAft>
                      </a:pPr>
                      <a:endParaRPr lang="zh-CN" sz="900" kern="100" dirty="0">
                        <a:effectLst/>
                        <a:latin typeface="Calibri" panose="020F0502020204030204" charset="0"/>
                        <a:ea typeface="宋体" panose="02010600030101010101" pitchFamily="2" charset="-122"/>
                        <a:cs typeface="Times New Roman" panose="02020603050405020304" pitchFamily="18" charset="0"/>
                      </a:endParaRPr>
                    </a:p>
                  </a:txBody>
                  <a:tcPr marL="51435" marR="51435" marT="0" marB="0" anchor="ctr"/>
                </a:tc>
              </a:tr>
              <a:tr h="638810">
                <a:tc>
                  <a:txBody>
                    <a:bodyPr/>
                    <a:lstStyle/>
                    <a:p>
                      <a:pPr algn="ctr">
                        <a:lnSpc>
                          <a:spcPct val="115000"/>
                        </a:lnSpc>
                        <a:spcAft>
                          <a:spcPts val="0"/>
                        </a:spcAft>
                      </a:pPr>
                      <a:r>
                        <a:rPr lang="en-US" altLang="zh-CN" sz="900" kern="100" dirty="0">
                          <a:effectLst/>
                          <a:latin typeface="+mn-lt"/>
                          <a:ea typeface="+mn-ea"/>
                          <a:cs typeface="+mn-cs"/>
                        </a:rPr>
                        <a:t>Requirements</a:t>
                      </a:r>
                      <a:endParaRPr lang="zh-CN" sz="900" kern="100" dirty="0">
                        <a:effectLst/>
                        <a:latin typeface="Calibri" panose="020F0502020204030204" charset="0"/>
                        <a:ea typeface="宋体" panose="02010600030101010101" pitchFamily="2" charset="-122"/>
                        <a:cs typeface="Times New Roman" panose="02020603050405020304" pitchFamily="18" charset="0"/>
                      </a:endParaRPr>
                    </a:p>
                  </a:txBody>
                  <a:tcPr marL="51435" marR="51435" marT="0" marB="0" anchor="ctr"/>
                </a:tc>
                <a:tc>
                  <a:txBody>
                    <a:bodyPr/>
                    <a:lstStyle/>
                    <a:p>
                      <a:pPr algn="ctr">
                        <a:lnSpc>
                          <a:spcPct val="115000"/>
                        </a:lnSpc>
                        <a:spcAft>
                          <a:spcPts val="0"/>
                        </a:spcAft>
                      </a:pPr>
                      <a:r>
                        <a:rPr lang="en-US" altLang="zh-CN" sz="1400" kern="100" dirty="0">
                          <a:effectLst/>
                        </a:rPr>
                        <a:t>Pension</a:t>
                      </a:r>
                      <a:r>
                        <a:rPr lang="en-US" altLang="zh-CN" sz="1400" kern="100" baseline="0" dirty="0">
                          <a:effectLst/>
                        </a:rPr>
                        <a:t> </a:t>
                      </a:r>
                      <a:r>
                        <a:rPr lang="en-US" altLang="zh-CN" sz="1400" kern="100" dirty="0">
                          <a:effectLst/>
                        </a:rPr>
                        <a:t>contributions </a:t>
                      </a:r>
                      <a:r>
                        <a:rPr lang="en-US" altLang="zh-CN" sz="1400" b="1" kern="100" dirty="0">
                          <a:effectLst/>
                        </a:rPr>
                        <a:t>at</a:t>
                      </a:r>
                      <a:r>
                        <a:rPr lang="en-US" altLang="zh-CN" sz="1400" b="1" kern="100" baseline="0" dirty="0">
                          <a:effectLst/>
                        </a:rPr>
                        <a:t> least 15 </a:t>
                      </a:r>
                      <a:r>
                        <a:rPr lang="en-US" altLang="zh-CN" sz="1400" b="1" kern="100" baseline="0" dirty="0" smtClean="0">
                          <a:effectLst/>
                        </a:rPr>
                        <a:t>years </a:t>
                      </a:r>
                      <a:r>
                        <a:rPr lang="en-US" altLang="zh-CN" sz="1400" kern="100" baseline="0" dirty="0" smtClean="0">
                          <a:effectLst/>
                        </a:rPr>
                        <a:t>in UEBPS</a:t>
                      </a:r>
                      <a:endParaRPr lang="en-US" altLang="zh-CN" sz="1400" kern="100" dirty="0">
                        <a:effectLst/>
                        <a:latin typeface="Calibri" panose="020F0502020204030204" charset="0"/>
                        <a:ea typeface="宋体" panose="02010600030101010101" pitchFamily="2" charset="-122"/>
                        <a:cs typeface="Times New Roman" panose="02020603050405020304" pitchFamily="18" charset="0"/>
                      </a:endParaRPr>
                    </a:p>
                  </a:txBody>
                  <a:tcPr marL="51435" marR="51435" marT="0" marB="0" anchor="ctr"/>
                </a:tc>
                <a:tc>
                  <a:txBody>
                    <a:bodyPr/>
                    <a:lstStyle/>
                    <a:p>
                      <a:pPr algn="ctr">
                        <a:lnSpc>
                          <a:spcPct val="115000"/>
                        </a:lnSpc>
                        <a:spcAft>
                          <a:spcPts val="0"/>
                        </a:spcAft>
                      </a:pPr>
                      <a:r>
                        <a:rPr lang="en-US" altLang="zh-CN" sz="1400" kern="100" dirty="0">
                          <a:effectLst/>
                        </a:rPr>
                        <a:t>Pension contributions </a:t>
                      </a:r>
                      <a:r>
                        <a:rPr lang="en-US" altLang="zh-CN" sz="1400" b="1" kern="100" dirty="0">
                          <a:effectLst/>
                        </a:rPr>
                        <a:t>less than 15 </a:t>
                      </a:r>
                      <a:r>
                        <a:rPr lang="en-US" altLang="zh-CN" sz="1400" b="1" kern="100" dirty="0" smtClean="0">
                          <a:effectLst/>
                        </a:rPr>
                        <a:t>years </a:t>
                      </a:r>
                      <a:r>
                        <a:rPr lang="en-US" altLang="zh-CN" sz="1400" kern="100" dirty="0" smtClean="0">
                          <a:effectLst/>
                        </a:rPr>
                        <a:t>in UEBPS</a:t>
                      </a:r>
                      <a:endParaRPr lang="en-US" altLang="zh-CN" sz="1400" kern="100" dirty="0">
                        <a:effectLst/>
                        <a:latin typeface="Calibri" panose="020F0502020204030204" charset="0"/>
                        <a:ea typeface="宋体" panose="02010600030101010101" pitchFamily="2" charset="-122"/>
                        <a:cs typeface="Times New Roman" panose="02020603050405020304" pitchFamily="18" charset="0"/>
                      </a:endParaRPr>
                    </a:p>
                  </a:txBody>
                  <a:tcPr marL="51435" marR="51435" marT="0" marB="0" anchor="ctr"/>
                </a:tc>
              </a:tr>
              <a:tr h="1612900">
                <a:tc>
                  <a:txBody>
                    <a:bodyPr/>
                    <a:lstStyle/>
                    <a:p>
                      <a:pPr algn="ctr">
                        <a:lnSpc>
                          <a:spcPct val="115000"/>
                        </a:lnSpc>
                        <a:spcAft>
                          <a:spcPts val="0"/>
                        </a:spcAft>
                      </a:pPr>
                      <a:r>
                        <a:rPr lang="en-US" altLang="zh-CN" sz="900" b="1" kern="100" dirty="0">
                          <a:solidFill>
                            <a:schemeClr val="lt1"/>
                          </a:solidFill>
                          <a:effectLst/>
                          <a:latin typeface="+mn-lt"/>
                          <a:ea typeface="+mn-ea"/>
                          <a:cs typeface="+mn-cs"/>
                        </a:rPr>
                        <a:t>Specific Measures</a:t>
                      </a:r>
                      <a:endParaRPr lang="zh-CN" sz="900" b="1" kern="100" dirty="0">
                        <a:solidFill>
                          <a:schemeClr val="lt1"/>
                        </a:solidFill>
                        <a:effectLst/>
                        <a:latin typeface="+mn-lt"/>
                        <a:ea typeface="+mn-ea"/>
                        <a:cs typeface="+mn-cs"/>
                      </a:endParaRPr>
                    </a:p>
                  </a:txBody>
                  <a:tcPr marL="51435" marR="51435" marT="0" marB="0" anchor="ctr"/>
                </a:tc>
                <a:tc>
                  <a:txBody>
                    <a:bodyPr/>
                    <a:lstStyle/>
                    <a:p>
                      <a:pPr algn="l">
                        <a:lnSpc>
                          <a:spcPct val="100000"/>
                        </a:lnSpc>
                        <a:spcAft>
                          <a:spcPts val="600"/>
                        </a:spcAft>
                      </a:pPr>
                      <a:r>
                        <a:rPr lang="zh-CN" sz="1400" kern="100" dirty="0">
                          <a:solidFill>
                            <a:schemeClr val="dk1"/>
                          </a:solidFill>
                          <a:effectLst/>
                          <a:latin typeface="+mn-lt"/>
                          <a:ea typeface="+mn-ea"/>
                          <a:cs typeface="+mn-cs"/>
                        </a:rPr>
                        <a:t>①</a:t>
                      </a:r>
                      <a:r>
                        <a:rPr lang="en-US" altLang="zh-CN" sz="1400" kern="100" dirty="0">
                          <a:solidFill>
                            <a:schemeClr val="dk1"/>
                          </a:solidFill>
                          <a:effectLst/>
                          <a:latin typeface="+mn-lt"/>
                          <a:ea typeface="+mn-ea"/>
                          <a:cs typeface="+mn-cs"/>
                        </a:rPr>
                        <a:t> The pension fund </a:t>
                      </a:r>
                      <a:r>
                        <a:rPr lang="en-US" altLang="zh-CN" sz="1400" kern="100" dirty="0" smtClean="0">
                          <a:solidFill>
                            <a:schemeClr val="dk1"/>
                          </a:solidFill>
                          <a:effectLst/>
                          <a:latin typeface="+mn-lt"/>
                          <a:ea typeface="+mn-ea"/>
                          <a:cs typeface="+mn-cs"/>
                        </a:rPr>
                        <a:t>in  </a:t>
                      </a:r>
                      <a:r>
                        <a:rPr lang="en-US" altLang="zh-CN" sz="1400" kern="100" dirty="0">
                          <a:solidFill>
                            <a:schemeClr val="dk1"/>
                          </a:solidFill>
                          <a:effectLst/>
                          <a:latin typeface="+mn-lt"/>
                          <a:ea typeface="+mn-ea"/>
                          <a:cs typeface="+mn-cs"/>
                        </a:rPr>
                        <a:t>individual accounts will be transferred totally</a:t>
                      </a:r>
                      <a:r>
                        <a:rPr lang="zh-CN" sz="1400" kern="100" dirty="0">
                          <a:solidFill>
                            <a:schemeClr val="dk1"/>
                          </a:solidFill>
                          <a:effectLst/>
                          <a:latin typeface="+mn-lt"/>
                          <a:ea typeface="+mn-ea"/>
                          <a:cs typeface="+mn-cs"/>
                        </a:rPr>
                        <a:t>；</a:t>
                      </a:r>
                      <a:endParaRPr lang="en-US" altLang="zh-CN" sz="1400" kern="100" dirty="0">
                        <a:solidFill>
                          <a:schemeClr val="dk1"/>
                        </a:solidFill>
                        <a:effectLst/>
                        <a:latin typeface="+mn-lt"/>
                        <a:ea typeface="+mn-ea"/>
                        <a:cs typeface="+mn-cs"/>
                      </a:endParaRPr>
                    </a:p>
                    <a:p>
                      <a:pPr algn="l">
                        <a:lnSpc>
                          <a:spcPct val="115000"/>
                        </a:lnSpc>
                        <a:spcAft>
                          <a:spcPts val="0"/>
                        </a:spcAft>
                      </a:pPr>
                      <a:r>
                        <a:rPr lang="zh-CN" sz="1400" kern="100" dirty="0">
                          <a:solidFill>
                            <a:schemeClr val="dk1"/>
                          </a:solidFill>
                          <a:effectLst/>
                          <a:latin typeface="+mn-lt"/>
                          <a:ea typeface="+mn-ea"/>
                          <a:cs typeface="+mn-cs"/>
                        </a:rPr>
                        <a:t>②</a:t>
                      </a:r>
                      <a:r>
                        <a:rPr lang="en-US" altLang="zh-CN" sz="1400" kern="100" dirty="0">
                          <a:solidFill>
                            <a:schemeClr val="dk1"/>
                          </a:solidFill>
                          <a:effectLst/>
                          <a:latin typeface="+mn-lt"/>
                          <a:ea typeface="+mn-ea"/>
                          <a:cs typeface="+mn-cs"/>
                        </a:rPr>
                        <a:t> The contribution years </a:t>
                      </a:r>
                      <a:r>
                        <a:rPr lang="en-US" altLang="zh-CN" sz="1400" kern="100" dirty="0" smtClean="0">
                          <a:solidFill>
                            <a:schemeClr val="dk1"/>
                          </a:solidFill>
                          <a:effectLst/>
                          <a:latin typeface="+mn-lt"/>
                          <a:ea typeface="+mn-ea"/>
                          <a:cs typeface="+mn-cs"/>
                        </a:rPr>
                        <a:t>in URRBPS </a:t>
                      </a:r>
                      <a:r>
                        <a:rPr lang="en-US" altLang="zh-CN" sz="1400" kern="100" dirty="0">
                          <a:solidFill>
                            <a:schemeClr val="dk1"/>
                          </a:solidFill>
                          <a:effectLst/>
                          <a:latin typeface="+mn-lt"/>
                          <a:ea typeface="+mn-ea"/>
                          <a:cs typeface="+mn-cs"/>
                        </a:rPr>
                        <a:t>will not be calculated accumulatively.</a:t>
                      </a:r>
                      <a:endParaRPr lang="zh-CN" sz="1400" kern="100" dirty="0">
                        <a:solidFill>
                          <a:schemeClr val="dk1"/>
                        </a:solidFill>
                        <a:effectLst/>
                        <a:latin typeface="+mn-lt"/>
                        <a:ea typeface="+mn-ea"/>
                        <a:cs typeface="+mn-cs"/>
                      </a:endParaRPr>
                    </a:p>
                  </a:txBody>
                  <a:tcPr marL="51435" marR="51435" marT="0" marB="0" anchor="ctr"/>
                </a:tc>
                <a:tc>
                  <a:txBody>
                    <a:bodyPr/>
                    <a:lstStyle/>
                    <a:p>
                      <a:pPr algn="just">
                        <a:lnSpc>
                          <a:spcPct val="100000"/>
                        </a:lnSpc>
                        <a:spcAft>
                          <a:spcPts val="600"/>
                        </a:spcAft>
                      </a:pPr>
                      <a:r>
                        <a:rPr lang="zh-CN" sz="1400" kern="100" dirty="0">
                          <a:effectLst/>
                        </a:rPr>
                        <a:t>①</a:t>
                      </a:r>
                      <a:r>
                        <a:rPr lang="en-US" altLang="zh-CN" sz="1400" kern="100" baseline="0" dirty="0">
                          <a:effectLst/>
                        </a:rPr>
                        <a:t> </a:t>
                      </a:r>
                      <a:r>
                        <a:rPr lang="en-US" altLang="zh-CN" sz="1400" kern="100" dirty="0">
                          <a:effectLst/>
                        </a:rPr>
                        <a:t>The</a:t>
                      </a:r>
                      <a:r>
                        <a:rPr lang="en-US" altLang="zh-CN" sz="1400" kern="100" baseline="0" dirty="0">
                          <a:effectLst/>
                        </a:rPr>
                        <a:t> pension </a:t>
                      </a:r>
                      <a:r>
                        <a:rPr lang="en-US" altLang="zh-CN" sz="1400" kern="100" baseline="0" dirty="0" smtClean="0">
                          <a:effectLst/>
                        </a:rPr>
                        <a:t>fund in </a:t>
                      </a:r>
                      <a:r>
                        <a:rPr lang="en-US" altLang="zh-CN" sz="1400" kern="100" baseline="0" dirty="0">
                          <a:effectLst/>
                        </a:rPr>
                        <a:t>individual accounts will be transferred totally, but the </a:t>
                      </a:r>
                      <a:r>
                        <a:rPr lang="en-US" altLang="zh-CN" sz="1400" kern="100" baseline="0" dirty="0" smtClean="0">
                          <a:effectLst/>
                        </a:rPr>
                        <a:t>social pooling funds </a:t>
                      </a:r>
                      <a:r>
                        <a:rPr lang="en-US" altLang="zh-CN" sz="1400" kern="100" baseline="0" dirty="0">
                          <a:effectLst/>
                        </a:rPr>
                        <a:t>are not </a:t>
                      </a:r>
                      <a:r>
                        <a:rPr lang="en-US" altLang="zh-CN" sz="1400" kern="100" baseline="0" dirty="0" smtClean="0">
                          <a:effectLst/>
                        </a:rPr>
                        <a:t>transferred</a:t>
                      </a:r>
                      <a:r>
                        <a:rPr lang="zh-CN" sz="1400" kern="100" dirty="0">
                          <a:effectLst/>
                        </a:rPr>
                        <a:t>；</a:t>
                      </a:r>
                      <a:endParaRPr lang="en-US" altLang="zh-CN" sz="1400" kern="100" dirty="0">
                        <a:effectLst/>
                      </a:endParaRPr>
                    </a:p>
                    <a:p>
                      <a:pPr algn="just">
                        <a:lnSpc>
                          <a:spcPct val="115000"/>
                        </a:lnSpc>
                        <a:spcAft>
                          <a:spcPts val="0"/>
                        </a:spcAft>
                      </a:pPr>
                      <a:r>
                        <a:rPr lang="zh-CN" sz="1400" kern="100" dirty="0">
                          <a:effectLst/>
                        </a:rPr>
                        <a:t>②</a:t>
                      </a:r>
                      <a:r>
                        <a:rPr lang="en-US" altLang="zh-CN" sz="1400" kern="100" dirty="0">
                          <a:effectLst/>
                        </a:rPr>
                        <a:t> The contribution years </a:t>
                      </a:r>
                      <a:r>
                        <a:rPr lang="en-US" altLang="zh-CN" sz="1400" kern="100" dirty="0" smtClean="0">
                          <a:effectLst/>
                        </a:rPr>
                        <a:t>in UEBPS </a:t>
                      </a:r>
                      <a:r>
                        <a:rPr lang="en-US" altLang="zh-CN" sz="1400" kern="100" dirty="0">
                          <a:effectLst/>
                        </a:rPr>
                        <a:t>are </a:t>
                      </a:r>
                      <a:r>
                        <a:rPr lang="en-US" altLang="zh-CN" sz="1400" kern="100" dirty="0" smtClean="0">
                          <a:effectLst/>
                        </a:rPr>
                        <a:t>combined to URRBPS for </a:t>
                      </a:r>
                      <a:r>
                        <a:rPr lang="en-US" altLang="zh-CN" sz="1400" kern="100" dirty="0">
                          <a:effectLst/>
                        </a:rPr>
                        <a:t>accumulative calculation. </a:t>
                      </a:r>
                      <a:endParaRPr lang="zh-CN" sz="1400" kern="100" dirty="0">
                        <a:effectLst/>
                        <a:latin typeface="Calibri" panose="020F0502020204030204" charset="0"/>
                        <a:ea typeface="宋体" panose="02010600030101010101" pitchFamily="2" charset="-122"/>
                        <a:cs typeface="Times New Roman" panose="02020603050405020304" pitchFamily="18" charset="0"/>
                      </a:endParaRPr>
                    </a:p>
                  </a:txBody>
                  <a:tcPr marL="51435" marR="51435" marT="0" marB="0" anchor="ctr"/>
                </a:tc>
              </a:tr>
              <a:tr h="1072515">
                <a:tc>
                  <a:txBody>
                    <a:bodyPr/>
                    <a:lstStyle/>
                    <a:p>
                      <a:pPr algn="ctr">
                        <a:lnSpc>
                          <a:spcPct val="115000"/>
                        </a:lnSpc>
                        <a:spcAft>
                          <a:spcPts val="0"/>
                        </a:spcAft>
                      </a:pPr>
                      <a:r>
                        <a:rPr lang="en-US" altLang="zh-CN" sz="900" kern="100" dirty="0">
                          <a:effectLst/>
                          <a:latin typeface="+mn-lt"/>
                          <a:ea typeface="+mn-ea"/>
                          <a:cs typeface="+mn-cs"/>
                        </a:rPr>
                        <a:t>Remarks</a:t>
                      </a:r>
                      <a:endParaRPr lang="zh-CN" sz="900" kern="100" dirty="0">
                        <a:effectLst/>
                        <a:latin typeface="Calibri" panose="020F0502020204030204" charset="0"/>
                        <a:ea typeface="宋体" panose="02010600030101010101" pitchFamily="2" charset="-122"/>
                        <a:cs typeface="Times New Roman" panose="02020603050405020304" pitchFamily="18" charset="0"/>
                      </a:endParaRPr>
                    </a:p>
                  </a:txBody>
                  <a:tcPr marL="51435" marR="51435" marT="0" marB="0" anchor="ctr"/>
                </a:tc>
                <a:tc gridSpan="2">
                  <a:txBody>
                    <a:bodyPr/>
                    <a:lstStyle/>
                    <a:p>
                      <a:pPr algn="l">
                        <a:lnSpc>
                          <a:spcPct val="115000"/>
                        </a:lnSpc>
                        <a:spcAft>
                          <a:spcPts val="0"/>
                        </a:spcAft>
                      </a:pPr>
                      <a:r>
                        <a:rPr lang="en-US" altLang="zh-CN" sz="1400" kern="100" dirty="0">
                          <a:effectLst/>
                        </a:rPr>
                        <a:t>If </a:t>
                      </a:r>
                      <a:r>
                        <a:rPr lang="en-US" altLang="zh-CN" sz="1400" kern="100" dirty="0" smtClean="0">
                          <a:effectLst/>
                        </a:rPr>
                        <a:t>migrant</a:t>
                      </a:r>
                      <a:r>
                        <a:rPr lang="en-US" altLang="zh-CN" sz="1400" kern="100" baseline="0" dirty="0" smtClean="0">
                          <a:effectLst/>
                        </a:rPr>
                        <a:t> </a:t>
                      </a:r>
                      <a:r>
                        <a:rPr lang="en-US" altLang="zh-CN" sz="1400" kern="100" baseline="0" dirty="0">
                          <a:effectLst/>
                        </a:rPr>
                        <a:t>workers participate in </a:t>
                      </a:r>
                      <a:r>
                        <a:rPr lang="en-US" altLang="zh-CN" sz="1400" kern="100" baseline="0" dirty="0" smtClean="0">
                          <a:effectLst/>
                        </a:rPr>
                        <a:t>both </a:t>
                      </a:r>
                      <a:r>
                        <a:rPr lang="en-US" altLang="zh-CN" sz="1400" b="1" kern="100" baseline="0" dirty="0" smtClean="0">
                          <a:effectLst/>
                        </a:rPr>
                        <a:t>UEBPS  </a:t>
                      </a:r>
                      <a:r>
                        <a:rPr lang="en-US" altLang="zh-CN" sz="1400" kern="100" baseline="0" dirty="0">
                          <a:effectLst/>
                        </a:rPr>
                        <a:t>and </a:t>
                      </a:r>
                      <a:r>
                        <a:rPr lang="en-US" altLang="zh-CN" sz="1400" b="1" kern="100" baseline="0" dirty="0" smtClean="0">
                          <a:effectLst/>
                        </a:rPr>
                        <a:t>URRBPS</a:t>
                      </a:r>
                      <a:r>
                        <a:rPr lang="en-US" altLang="zh-CN" sz="1400" kern="100" baseline="0" dirty="0" smtClean="0">
                          <a:effectLst/>
                        </a:rPr>
                        <a:t> in </a:t>
                      </a:r>
                      <a:r>
                        <a:rPr lang="en-US" altLang="zh-CN" sz="1400" kern="100" baseline="0" dirty="0">
                          <a:effectLst/>
                        </a:rPr>
                        <a:t>the same year, only the contribution of </a:t>
                      </a:r>
                      <a:r>
                        <a:rPr lang="en-US" altLang="zh-CN" sz="1400" b="1" kern="100" baseline="0" dirty="0" smtClean="0">
                          <a:effectLst/>
                        </a:rPr>
                        <a:t>UEBPS</a:t>
                      </a:r>
                      <a:r>
                        <a:rPr lang="en-US" altLang="zh-CN" sz="1400" kern="100" baseline="0" dirty="0" smtClean="0">
                          <a:effectLst/>
                        </a:rPr>
                        <a:t> </a:t>
                      </a:r>
                      <a:r>
                        <a:rPr lang="en-US" altLang="zh-CN" sz="1400" kern="100" baseline="0" dirty="0">
                          <a:effectLst/>
                        </a:rPr>
                        <a:t>is remained for calculation purpose and the contribution of </a:t>
                      </a:r>
                      <a:r>
                        <a:rPr lang="en-US" altLang="zh-CN" sz="1400" b="1" kern="100" baseline="0" dirty="0" smtClean="0">
                          <a:effectLst/>
                        </a:rPr>
                        <a:t>URRBPS</a:t>
                      </a:r>
                      <a:r>
                        <a:rPr lang="en-US" altLang="zh-CN" sz="1400" kern="100" baseline="0" dirty="0" smtClean="0">
                          <a:effectLst/>
                        </a:rPr>
                        <a:t> will </a:t>
                      </a:r>
                      <a:r>
                        <a:rPr lang="en-US" altLang="zh-CN" sz="1400" kern="100" baseline="0" dirty="0">
                          <a:effectLst/>
                        </a:rPr>
                        <a:t>be returned.</a:t>
                      </a:r>
                      <a:endParaRPr lang="en-US" altLang="zh-CN" sz="1400" kern="100" dirty="0">
                        <a:effectLst/>
                        <a:latin typeface="Calibri" panose="020F0502020204030204" charset="0"/>
                        <a:ea typeface="宋体" panose="02010600030101010101" pitchFamily="2" charset="-122"/>
                        <a:cs typeface="Times New Roman" panose="02020603050405020304" pitchFamily="18" charset="0"/>
                      </a:endParaRPr>
                    </a:p>
                  </a:txBody>
                  <a:tcPr marL="51435" marR="51435" marT="0" marB="0" anchor="ctr"/>
                </a:tc>
                <a:tc hMerge="1">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sz="3600" b="1" dirty="0" smtClean="0"/>
              <a:t>Type II  Trans-system T and C</a:t>
            </a:r>
            <a:br>
              <a:rPr lang="en-US" altLang="zh-CN" sz="3600" b="1" dirty="0" smtClean="0"/>
            </a:br>
            <a:r>
              <a:rPr lang="en-US" altLang="zh-CN" sz="3600" b="1" dirty="0" smtClean="0"/>
              <a:t>2</a:t>
            </a:r>
            <a:r>
              <a:rPr lang="zh-CN" altLang="en-US" sz="3600" b="1" dirty="0" smtClean="0"/>
              <a:t>、城乡</a:t>
            </a:r>
            <a:r>
              <a:rPr lang="zh-CN" altLang="en-US" sz="3600" b="1" dirty="0"/>
              <a:t>基本养老保险关系转移接续</a:t>
            </a:r>
            <a:endParaRPr lang="zh-CN" altLang="en-US" sz="3600" b="1" dirty="0"/>
          </a:p>
        </p:txBody>
      </p:sp>
      <p:sp>
        <p:nvSpPr>
          <p:cNvPr id="3" name="内容占位符 2"/>
          <p:cNvSpPr>
            <a:spLocks noGrp="1"/>
          </p:cNvSpPr>
          <p:nvPr>
            <p:ph idx="1"/>
          </p:nvPr>
        </p:nvSpPr>
        <p:spPr/>
        <p:txBody>
          <a:bodyPr>
            <a:normAutofit/>
          </a:bodyPr>
          <a:lstStyle/>
          <a:p>
            <a:endParaRPr lang="zh-CN" altLang="en-US" dirty="0"/>
          </a:p>
          <a:p>
            <a:endParaRPr lang="zh-CN" altLang="en-US" dirty="0"/>
          </a:p>
        </p:txBody>
      </p:sp>
      <p:pic>
        <p:nvPicPr>
          <p:cNvPr id="4" name="图片 3" descr="1.jpg"/>
          <p:cNvPicPr>
            <a:picLocks noChangeAspect="1"/>
          </p:cNvPicPr>
          <p:nvPr/>
        </p:nvPicPr>
        <p:blipFill>
          <a:blip r:embed="rId1"/>
          <a:stretch>
            <a:fillRect/>
          </a:stretch>
        </p:blipFill>
        <p:spPr>
          <a:xfrm>
            <a:off x="0" y="1772816"/>
            <a:ext cx="9144000" cy="4300640"/>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smtClean="0"/>
              <a:t>Problems existed </a:t>
            </a:r>
            <a:r>
              <a:rPr lang="zh-CN" altLang="en-US" sz="3600" b="1" dirty="0" smtClean="0"/>
              <a:t>存在的问题</a:t>
            </a:r>
            <a:endParaRPr lang="zh-CN" altLang="en-US" sz="3600" b="1" dirty="0"/>
          </a:p>
        </p:txBody>
      </p:sp>
      <p:sp>
        <p:nvSpPr>
          <p:cNvPr id="3" name="内容占位符 2"/>
          <p:cNvSpPr>
            <a:spLocks noGrp="1"/>
          </p:cNvSpPr>
          <p:nvPr>
            <p:ph idx="1"/>
          </p:nvPr>
        </p:nvSpPr>
        <p:spPr/>
        <p:txBody>
          <a:bodyPr>
            <a:normAutofit fontScale="50000"/>
          </a:bodyPr>
          <a:lstStyle/>
          <a:p>
            <a:r>
              <a:rPr lang="en-US" altLang="zh-CN" dirty="0" smtClean="0">
                <a:sym typeface="+mn-ea"/>
              </a:rPr>
              <a:t>Under these interim measures (the 2014 Policy), migrant workers who are covered by UEBPS will face great pension benefits loss if they cannot reach the minimum requirements of contribution years (15 years)  for pension claim  when they retire.</a:t>
            </a:r>
            <a:endParaRPr lang="en-US" altLang="zh-CN" dirty="0" smtClean="0"/>
          </a:p>
          <a:p>
            <a:r>
              <a:rPr lang="en-US" altLang="zh-CN" dirty="0" smtClean="0">
                <a:sym typeface="+mn-ea"/>
              </a:rPr>
              <a:t>It is unreasonable not to recognize the pension benefits accumulated by migrant workers under UEBPS. </a:t>
            </a:r>
            <a:endParaRPr lang="en-US" altLang="zh-CN" dirty="0" smtClean="0">
              <a:sym typeface="+mn-ea"/>
            </a:endParaRPr>
          </a:p>
          <a:p>
            <a:r>
              <a:rPr lang="en-US" altLang="zh-CN" dirty="0" smtClean="0">
                <a:sym typeface="+mn-ea"/>
              </a:rPr>
              <a:t>Migrant workers’ pension right based </a:t>
            </a:r>
            <a:r>
              <a:rPr lang="en-US" altLang="zh-CN" dirty="0">
                <a:sym typeface="+mn-ea"/>
              </a:rPr>
              <a:t>on </a:t>
            </a:r>
            <a:r>
              <a:rPr lang="en-US" altLang="zh-CN" dirty="0" smtClean="0">
                <a:sym typeface="+mn-ea"/>
              </a:rPr>
              <a:t>his or her periods </a:t>
            </a:r>
            <a:r>
              <a:rPr lang="en-US" altLang="zh-CN" dirty="0">
                <a:sym typeface="+mn-ea"/>
              </a:rPr>
              <a:t>of contributions </a:t>
            </a:r>
            <a:r>
              <a:rPr lang="en-US" altLang="zh-CN" dirty="0" smtClean="0">
                <a:sym typeface="+mn-ea"/>
              </a:rPr>
              <a:t>under UEBPS should be calculated even if the contribution  is less than 15 years.</a:t>
            </a:r>
            <a:endParaRPr lang="en-US" altLang="zh-CN" dirty="0"/>
          </a:p>
          <a:p>
            <a:r>
              <a:rPr lang="en-US" altLang="zh-CN" dirty="0" smtClean="0">
                <a:sym typeface="+mn-ea"/>
              </a:rPr>
              <a:t>For migrant workers, if these interim measures (the 2014 Policy) are not revised , it is better for them to contribute at least 15 years  so as to receive pension benefit after retirement under UEBPS, and never transfer to URBPS.</a:t>
            </a:r>
            <a:endParaRPr lang="zh-CN" altLang="en-US" dirty="0"/>
          </a:p>
          <a:p>
            <a:r>
              <a:rPr lang="zh-CN" altLang="en-US" dirty="0"/>
              <a:t>根据</a:t>
            </a:r>
            <a:r>
              <a:rPr lang="en-US" altLang="zh-CN" dirty="0"/>
              <a:t>《</a:t>
            </a:r>
            <a:r>
              <a:rPr lang="zh-CN" altLang="en-US" dirty="0"/>
              <a:t>城乡养老保险制度衔接暂行办法</a:t>
            </a:r>
            <a:r>
              <a:rPr lang="en-US" altLang="zh-CN" dirty="0"/>
              <a:t>》</a:t>
            </a:r>
            <a:r>
              <a:rPr lang="zh-CN" altLang="en-US" dirty="0"/>
              <a:t>的</a:t>
            </a:r>
            <a:r>
              <a:rPr lang="zh-CN" altLang="en-US" dirty="0" smtClean="0"/>
              <a:t>规定，本课题组运用</a:t>
            </a:r>
            <a:r>
              <a:rPr lang="zh-CN" altLang="en-US" dirty="0"/>
              <a:t>情景假设和精算</a:t>
            </a:r>
            <a:r>
              <a:rPr lang="zh-CN" altLang="en-US" dirty="0" smtClean="0"/>
              <a:t>模拟方法，定量测算了流动就业人员</a:t>
            </a:r>
            <a:r>
              <a:rPr lang="zh-CN" altLang="en-US" dirty="0"/>
              <a:t>职保缴费年限未满</a:t>
            </a:r>
            <a:r>
              <a:rPr lang="en-US" altLang="zh-CN" dirty="0"/>
              <a:t>15</a:t>
            </a:r>
            <a:r>
              <a:rPr lang="zh-CN" altLang="en-US" dirty="0"/>
              <a:t>年，由职保转入城乡居民养老</a:t>
            </a:r>
            <a:r>
              <a:rPr lang="zh-CN" altLang="en-US" dirty="0" smtClean="0"/>
              <a:t>保险所带来的基础</a:t>
            </a:r>
            <a:r>
              <a:rPr lang="zh-CN" altLang="en-US" dirty="0"/>
              <a:t>养老金权益</a:t>
            </a:r>
            <a:r>
              <a:rPr lang="zh-CN" altLang="en-US" dirty="0" smtClean="0"/>
              <a:t>损失（</a:t>
            </a:r>
            <a:r>
              <a:rPr lang="zh-CN" altLang="en-US" b="1" dirty="0" smtClean="0"/>
              <a:t>与在职保缴费满</a:t>
            </a:r>
            <a:r>
              <a:rPr lang="en-US" altLang="zh-CN" b="1" dirty="0" smtClean="0"/>
              <a:t>15</a:t>
            </a:r>
            <a:r>
              <a:rPr lang="zh-CN" altLang="en-US" b="1" dirty="0" smtClean="0"/>
              <a:t>年的情形相比较，具体结果请参考研究报告</a:t>
            </a:r>
            <a:r>
              <a:rPr lang="zh-CN" altLang="en-US" dirty="0" smtClean="0"/>
              <a:t>）。</a:t>
            </a:r>
            <a:endParaRPr lang="zh-CN"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smtClean="0">
                <a:sym typeface="+mn-ea"/>
              </a:rPr>
              <a:t>Problems existed </a:t>
            </a:r>
            <a:r>
              <a:rPr lang="zh-CN" altLang="en-US" b="1" dirty="0" smtClean="0">
                <a:sym typeface="+mn-ea"/>
              </a:rPr>
              <a:t>存在的问题</a:t>
            </a:r>
            <a:br>
              <a:rPr lang="zh-CN" altLang="en-US" b="1" dirty="0"/>
            </a:br>
            <a:endParaRPr lang="zh-CN" altLang="en-US"/>
          </a:p>
        </p:txBody>
      </p:sp>
      <p:sp>
        <p:nvSpPr>
          <p:cNvPr id="3" name="内容占位符 2"/>
          <p:cNvSpPr>
            <a:spLocks noGrp="1"/>
          </p:cNvSpPr>
          <p:nvPr>
            <p:ph idx="1"/>
          </p:nvPr>
        </p:nvSpPr>
        <p:spPr/>
        <p:txBody>
          <a:bodyPr>
            <a:normAutofit fontScale="70000"/>
          </a:bodyPr>
          <a:lstStyle/>
          <a:p>
            <a:r>
              <a:rPr lang="en-US" altLang="zh-CN" dirty="0" smtClean="0"/>
              <a:t>According to our measurement, t</a:t>
            </a:r>
            <a:r>
              <a:rPr lang="en-US" altLang="zh-CN" dirty="0">
                <a:sym typeface="+mn-ea"/>
              </a:rPr>
              <a:t>he Interim Measures for the Integration of Urban and Rural Pension Insurance Systems  (the 2014 Policy) fails to provide enough protection for the pension interests of migrant workers. </a:t>
            </a:r>
            <a:r>
              <a:rPr lang="en-US" altLang="zh-CN" dirty="0" smtClean="0"/>
              <a:t> </a:t>
            </a:r>
            <a:r>
              <a:rPr lang="zh-CN" altLang="en-US" dirty="0" smtClean="0"/>
              <a:t>测算结果表明：</a:t>
            </a:r>
            <a:r>
              <a:rPr lang="en-US" altLang="zh-CN" dirty="0"/>
              <a:t>《</a:t>
            </a:r>
            <a:r>
              <a:rPr lang="zh-CN" altLang="en-US" dirty="0" smtClean="0"/>
              <a:t>城乡养老保险制度衔接暂行办法</a:t>
            </a:r>
            <a:r>
              <a:rPr lang="en-US" altLang="zh-CN" dirty="0" smtClean="0"/>
              <a:t>》</a:t>
            </a:r>
            <a:r>
              <a:rPr lang="zh-CN" altLang="en-US" dirty="0"/>
              <a:t>确实在</a:t>
            </a:r>
            <a:r>
              <a:rPr lang="zh-CN" altLang="en-US" dirty="0" smtClean="0"/>
              <a:t>保护流动就业人员养老金</a:t>
            </a:r>
            <a:r>
              <a:rPr lang="zh-CN" altLang="en-US" dirty="0"/>
              <a:t>权益方面存在很大的不足</a:t>
            </a:r>
            <a:r>
              <a:rPr lang="zh-CN" altLang="en-US" dirty="0" smtClean="0"/>
              <a:t>。</a:t>
            </a:r>
            <a:endParaRPr lang="zh-CN" altLang="en-US" dirty="0" smtClean="0"/>
          </a:p>
          <a:p>
            <a:r>
              <a:rPr lang="en-US" altLang="zh-CN" dirty="0" smtClean="0"/>
              <a:t>Under the 2014 policy, the integration of the two system has brought about unacceptable loss for migrant workers' pension entitlement. </a:t>
            </a:r>
            <a:r>
              <a:rPr lang="zh-CN" altLang="en-US" dirty="0" smtClean="0"/>
              <a:t>按照该</a:t>
            </a:r>
            <a:r>
              <a:rPr lang="en-US" altLang="zh-CN" dirty="0" smtClean="0"/>
              <a:t>《</a:t>
            </a:r>
            <a:r>
              <a:rPr lang="zh-CN" altLang="en-US" dirty="0" smtClean="0"/>
              <a:t>暂行办法</a:t>
            </a:r>
            <a:r>
              <a:rPr lang="en-US" altLang="zh-CN" dirty="0" smtClean="0"/>
              <a:t>》</a:t>
            </a:r>
            <a:r>
              <a:rPr lang="zh-CN" altLang="en-US" dirty="0"/>
              <a:t>，</a:t>
            </a:r>
            <a:r>
              <a:rPr lang="zh-CN" altLang="en-US" dirty="0" smtClean="0"/>
              <a:t>城乡</a:t>
            </a:r>
            <a:r>
              <a:rPr lang="zh-CN" altLang="en-US" dirty="0"/>
              <a:t>养老保险制度衔接所带来的基础养老金权益</a:t>
            </a:r>
            <a:r>
              <a:rPr lang="zh-CN" altLang="en-US" dirty="0" smtClean="0"/>
              <a:t>损失令人</a:t>
            </a:r>
            <a:r>
              <a:rPr lang="zh-CN" altLang="en-US" dirty="0"/>
              <a:t>难以</a:t>
            </a:r>
            <a:r>
              <a:rPr lang="zh-CN" altLang="en-US" dirty="0" smtClean="0"/>
              <a:t>接受。</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ctr"/>
            <a:r>
              <a:rPr lang="en-US" altLang="zh-CN" dirty="0" smtClean="0"/>
              <a:t>I Background </a:t>
            </a:r>
            <a:r>
              <a:rPr lang="zh-CN" altLang="en-US" dirty="0" smtClean="0"/>
              <a:t>背景</a:t>
            </a:r>
            <a:endParaRPr lang="zh-CN" altLang="en-US" dirty="0" smtClean="0"/>
          </a:p>
        </p:txBody>
      </p:sp>
      <p:sp>
        <p:nvSpPr>
          <p:cNvPr id="3" name="内容占位符 2"/>
          <p:cNvSpPr>
            <a:spLocks noGrp="1"/>
          </p:cNvSpPr>
          <p:nvPr>
            <p:ph idx="1"/>
          </p:nvPr>
        </p:nvSpPr>
        <p:spPr/>
        <p:txBody>
          <a:bodyPr>
            <a:normAutofit fontScale="67500" lnSpcReduction="10000"/>
          </a:bodyPr>
          <a:lstStyle/>
          <a:p>
            <a:r>
              <a:rPr lang="en-US" altLang="zh-CN" dirty="0" smtClean="0"/>
              <a:t>Over the past three decades, China has been in the transition from a command economy towards a market economy, which has resulted in rapid industrialization and urbanization. </a:t>
            </a:r>
            <a:endParaRPr lang="en-US" altLang="zh-CN" dirty="0" smtClean="0"/>
          </a:p>
          <a:p>
            <a:r>
              <a:rPr lang="zh-CN" altLang="en-US" dirty="0" smtClean="0"/>
              <a:t>过去</a:t>
            </a:r>
            <a:r>
              <a:rPr lang="en-US" altLang="zh-CN" dirty="0" smtClean="0"/>
              <a:t>30</a:t>
            </a:r>
            <a:r>
              <a:rPr lang="zh-CN" altLang="en-US" dirty="0" smtClean="0"/>
              <a:t>多年，中国一直处于从计划经济向市场经济的转型中，带来了迅速的工业化和城镇化</a:t>
            </a:r>
            <a:endParaRPr lang="zh-CN" altLang="en-US" dirty="0" smtClean="0"/>
          </a:p>
          <a:p>
            <a:r>
              <a:rPr lang="en-US" altLang="zh-CN" dirty="0" smtClean="0"/>
              <a:t>One spectacular socio-economic consequence of this transition is the large scale of rural-urban migration.</a:t>
            </a:r>
            <a:endParaRPr lang="en-US" altLang="zh-CN" dirty="0" smtClean="0"/>
          </a:p>
          <a:p>
            <a:r>
              <a:rPr lang="zh-CN" altLang="en-US" dirty="0" smtClean="0"/>
              <a:t>这一转型过程一个重要社会经济后果是从农村到城市的大规模人口转移</a:t>
            </a:r>
            <a:endParaRPr lang="zh-CN" altLang="en-US" dirty="0" smtClean="0"/>
          </a:p>
          <a:p>
            <a:r>
              <a:rPr lang="en-US" altLang="zh-CN" dirty="0" smtClean="0"/>
              <a:t>Millions of rural young people flooded into cities to seek job opportunity every year. In 2014, it was estimated that there were 253 million migrant populations in China, among them, 78% are those who are at the age from 15 to 59.</a:t>
            </a:r>
            <a:endParaRPr lang="en-US" altLang="zh-CN" dirty="0" smtClean="0"/>
          </a:p>
          <a:p>
            <a:r>
              <a:rPr lang="zh-CN" altLang="en-US" dirty="0"/>
              <a:t>每年都有大批农村青年到城市寻找工作。</a:t>
            </a:r>
            <a:r>
              <a:rPr lang="en-US" altLang="zh-CN" dirty="0"/>
              <a:t>2014</a:t>
            </a:r>
            <a:r>
              <a:rPr lang="zh-CN" altLang="en-US" dirty="0"/>
              <a:t>年，中国大约有</a:t>
            </a:r>
            <a:r>
              <a:rPr lang="en-US" altLang="zh-CN" dirty="0"/>
              <a:t>2.53</a:t>
            </a:r>
            <a:r>
              <a:rPr lang="zh-CN" altLang="en-US" dirty="0"/>
              <a:t>亿流动人口，其中，</a:t>
            </a:r>
            <a:r>
              <a:rPr lang="en-US" altLang="zh-CN" dirty="0"/>
              <a:t>78%</a:t>
            </a:r>
            <a:r>
              <a:rPr lang="zh-CN" altLang="en-US" dirty="0"/>
              <a:t>的人处在</a:t>
            </a:r>
            <a:r>
              <a:rPr lang="en-US" altLang="zh-CN" dirty="0"/>
              <a:t>15-59</a:t>
            </a:r>
            <a:r>
              <a:rPr lang="zh-CN" altLang="en-US" dirty="0"/>
              <a:t>岁这个年龄段。</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smtClean="0"/>
              <a:t>reason analsis </a:t>
            </a:r>
            <a:r>
              <a:rPr lang="zh-CN" altLang="en-US" sz="3600" b="1" dirty="0" smtClean="0"/>
              <a:t>原因分析</a:t>
            </a:r>
            <a:endParaRPr lang="zh-CN" altLang="en-US" sz="3600" b="1" dirty="0"/>
          </a:p>
        </p:txBody>
      </p:sp>
      <p:sp>
        <p:nvSpPr>
          <p:cNvPr id="3" name="内容占位符 2"/>
          <p:cNvSpPr>
            <a:spLocks noGrp="1"/>
          </p:cNvSpPr>
          <p:nvPr>
            <p:ph idx="1"/>
          </p:nvPr>
        </p:nvSpPr>
        <p:spPr/>
        <p:txBody>
          <a:bodyPr>
            <a:normAutofit fontScale="60000"/>
          </a:bodyPr>
          <a:lstStyle/>
          <a:p>
            <a:r>
              <a:rPr lang="en-US" altLang="zh-CN" dirty="0" smtClean="0"/>
              <a:t>The key reason is : the different methods of benefit calculation and distribution between the URRBPS and UEBPS:</a:t>
            </a:r>
            <a:endParaRPr lang="en-US" altLang="zh-CN" dirty="0" smtClean="0"/>
          </a:p>
          <a:p>
            <a:r>
              <a:rPr lang="en-US" altLang="zh-CN" dirty="0" smtClean="0"/>
              <a:t>the </a:t>
            </a:r>
            <a:r>
              <a:rPr lang="en-US" altLang="zh-CN" dirty="0" smtClean="0">
                <a:sym typeface="+mn-ea"/>
              </a:rPr>
              <a:t>fundamental annuities</a:t>
            </a:r>
            <a:r>
              <a:rPr lang="en-US" altLang="zh-CN" dirty="0" smtClean="0"/>
              <a:t> of the URRBPS is dependent on the fiscal subsidy, while the </a:t>
            </a:r>
            <a:r>
              <a:rPr lang="en-US" altLang="zh-CN" dirty="0" smtClean="0">
                <a:sym typeface="+mn-ea"/>
              </a:rPr>
              <a:t>fundamental annuities</a:t>
            </a:r>
            <a:r>
              <a:rPr lang="en-US" altLang="zh-CN" dirty="0" smtClean="0"/>
              <a:t> of the UEBPS is linked up to average wage growth rate, individual wage which the pension premium is based, the contribution years and so on. </a:t>
            </a:r>
            <a:endParaRPr lang="en-US" altLang="zh-CN" dirty="0" smtClean="0"/>
          </a:p>
          <a:p>
            <a:r>
              <a:rPr lang="en-US" altLang="zh-CN" dirty="0" smtClean="0"/>
              <a:t>Due to the huge rural urban division of economic development, the benefit level of the URRBPS is relatively low. </a:t>
            </a:r>
            <a:endParaRPr lang="en-US" altLang="zh-CN" dirty="0" smtClean="0"/>
          </a:p>
          <a:p>
            <a:r>
              <a:rPr lang="zh-CN" altLang="en-US" dirty="0" smtClean="0"/>
              <a:t>城乡</a:t>
            </a:r>
            <a:r>
              <a:rPr lang="zh-CN" altLang="en-US" dirty="0"/>
              <a:t>居民养老保险和城职保的基础养老金计发办法很不一样，城乡居民养老保险的基础养老金部分是靠财政补贴，职保的基础养老金是与在岗职工平均工资增长率、个人缴费基数、缴费年限等因素挂钩，而且我国城乡经济发展水平差距很大，城乡居民养老保险的保障水平起点</a:t>
            </a:r>
            <a:r>
              <a:rPr lang="zh-CN" altLang="en-US" dirty="0" smtClean="0"/>
              <a:t>较低。</a:t>
            </a:r>
            <a:endParaRPr lang="zh-CN"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2400" b="1" dirty="0" smtClean="0"/>
              <a:t>IV Policy suggestions for improving the T and C process</a:t>
            </a:r>
            <a:br>
              <a:rPr lang="en-US" altLang="zh-CN" sz="2400" b="1" dirty="0" smtClean="0"/>
            </a:br>
            <a:r>
              <a:rPr lang="zh-CN" altLang="en-US" sz="2400" b="1" dirty="0" smtClean="0"/>
              <a:t>四、完善中国流动就业人员养老保险关系</a:t>
            </a:r>
            <a:r>
              <a:rPr lang="zh-CN" altLang="en-US" sz="2400" b="1" dirty="0"/>
              <a:t>转移接续的对策</a:t>
            </a:r>
            <a:endParaRPr lang="zh-CN" altLang="en-US" sz="2400" b="1" dirty="0"/>
          </a:p>
        </p:txBody>
      </p:sp>
      <p:sp>
        <p:nvSpPr>
          <p:cNvPr id="3" name="内容占位符 2"/>
          <p:cNvSpPr>
            <a:spLocks noGrp="1"/>
          </p:cNvSpPr>
          <p:nvPr>
            <p:ph idx="1"/>
          </p:nvPr>
        </p:nvSpPr>
        <p:spPr/>
        <p:txBody>
          <a:bodyPr>
            <a:normAutofit fontScale="60000"/>
          </a:bodyPr>
          <a:lstStyle/>
          <a:p>
            <a:r>
              <a:rPr lang="en-US" altLang="zh-CN" dirty="0"/>
              <a:t>CCP's policy goal until to 2020</a:t>
            </a:r>
            <a:r>
              <a:rPr lang="zh-CN" altLang="en-US" dirty="0"/>
              <a:t>： </a:t>
            </a:r>
            <a:r>
              <a:rPr lang="en-US" altLang="zh-CN" dirty="0"/>
              <a:t>to build a more equal, more sustainable social security system, to implment univeral social insurance plan, and to accomplish the national coordination of basic pension benefits. </a:t>
            </a:r>
            <a:endParaRPr lang="en-US" altLang="zh-CN" dirty="0"/>
          </a:p>
          <a:p>
            <a:r>
              <a:rPr lang="en-US" altLang="zh-CN" dirty="0"/>
              <a:t>For this policy goal, it is necessary to improve the measures concerning the transfer and continuation of pension insurance relations of migrant workers, to increas the institutional attraction of the basic pension insurance, and the safeguard the pension entitlement of migrant workers. </a:t>
            </a:r>
            <a:endParaRPr lang="en-US" altLang="zh-CN" dirty="0"/>
          </a:p>
          <a:p>
            <a:r>
              <a:rPr lang="zh-CN" altLang="en-US" dirty="0"/>
              <a:t>中国共产党十八届五中全会公报强调“建立更加公平更可持续的社会保障制度，实施全民参保计划，实现职工基础养老金全国统筹。</a:t>
            </a:r>
            <a:r>
              <a:rPr lang="zh-CN" altLang="en-US" dirty="0" smtClean="0"/>
              <a:t>”</a:t>
            </a:r>
            <a:endParaRPr lang="en-US" altLang="zh-CN" dirty="0" smtClean="0"/>
          </a:p>
          <a:p>
            <a:r>
              <a:rPr lang="zh-CN" altLang="en-US" dirty="0" smtClean="0"/>
              <a:t>要</a:t>
            </a:r>
            <a:r>
              <a:rPr lang="zh-CN" altLang="en-US" dirty="0"/>
              <a:t>实现这些目标，必须完善</a:t>
            </a:r>
            <a:r>
              <a:rPr lang="zh-CN" altLang="en-US" dirty="0" smtClean="0"/>
              <a:t>流动就业人员养老保险关系</a:t>
            </a:r>
            <a:r>
              <a:rPr lang="zh-CN" altLang="en-US" dirty="0"/>
              <a:t>转移接续办法，提高基本养老保险制度的吸引力，充分保障流动就业</a:t>
            </a:r>
            <a:r>
              <a:rPr lang="zh-CN" altLang="en-US" dirty="0" smtClean="0"/>
              <a:t>人员的</a:t>
            </a:r>
            <a:r>
              <a:rPr lang="zh-CN" altLang="en-US" dirty="0"/>
              <a:t>养老金权益。</a:t>
            </a:r>
            <a:endParaRPr lang="zh-CN"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2000" b="1" dirty="0" smtClean="0">
                <a:sym typeface="+mn-ea"/>
              </a:rPr>
              <a:t>IV Policy suggestions for improving the T and C process</a:t>
            </a:r>
            <a:br>
              <a:rPr lang="en-US" altLang="zh-CN" sz="2000" b="1" dirty="0" smtClean="0">
                <a:sym typeface="+mn-ea"/>
              </a:rPr>
            </a:br>
            <a:r>
              <a:rPr lang="zh-CN" altLang="en-US" sz="2000" b="1" dirty="0" smtClean="0">
                <a:sym typeface="+mn-ea"/>
              </a:rPr>
              <a:t>四、完善中国流动就业人员养老保险关系</a:t>
            </a:r>
            <a:r>
              <a:rPr lang="zh-CN" altLang="en-US" sz="2000" b="1" dirty="0">
                <a:sym typeface="+mn-ea"/>
              </a:rPr>
              <a:t>转移接续的对策</a:t>
            </a:r>
            <a:endParaRPr lang="zh-CN" altLang="en-US" sz="2000"/>
          </a:p>
        </p:txBody>
      </p:sp>
      <p:sp>
        <p:nvSpPr>
          <p:cNvPr id="3" name="内容占位符 2"/>
          <p:cNvSpPr>
            <a:spLocks noGrp="1"/>
          </p:cNvSpPr>
          <p:nvPr>
            <p:ph idx="1"/>
          </p:nvPr>
        </p:nvSpPr>
        <p:spPr>
          <a:xfrm>
            <a:off x="457200" y="1600200"/>
            <a:ext cx="8291264" cy="4525963"/>
          </a:xfrm>
        </p:spPr>
        <p:txBody>
          <a:bodyPr>
            <a:normAutofit fontScale="70000"/>
          </a:bodyPr>
          <a:lstStyle/>
          <a:p>
            <a:pPr marL="0" indent="0">
              <a:buNone/>
            </a:pPr>
            <a:r>
              <a:rPr lang="en-US" altLang="zh-CN" dirty="0" smtClean="0"/>
              <a:t>For details, the following policy suggestions are advised: </a:t>
            </a:r>
            <a:endParaRPr lang="en-US" altLang="zh-CN" dirty="0" smtClean="0"/>
          </a:p>
          <a:p>
            <a:r>
              <a:rPr lang="en-US" altLang="zh-CN" dirty="0" smtClean="0"/>
              <a:t>first, to eliminate the obstacles imposed by the hukou system, and allow migrant workers to join the UEBPS as flexible employees.</a:t>
            </a:r>
            <a:endParaRPr lang="en-US" altLang="zh-CN" dirty="0" smtClean="0"/>
          </a:p>
          <a:p>
            <a:r>
              <a:rPr lang="en-US" altLang="zh-CN" dirty="0" smtClean="0"/>
              <a:t>second, to make reference to the European Union experience and follow the principle of “totalling insurance periods and apportioning benefits” when calculating pension benefits for migrant workers who changed to UEBPS.</a:t>
            </a:r>
            <a:endParaRPr lang="en-US" altLang="zh-CN" dirty="0" smtClean="0"/>
          </a:p>
          <a:p>
            <a:pPr marL="0" indent="0">
              <a:buNone/>
            </a:pPr>
            <a:r>
              <a:rPr lang="en-US" altLang="zh-CN" dirty="0" smtClean="0"/>
              <a:t>    1</a:t>
            </a:r>
            <a:r>
              <a:rPr lang="zh-CN" altLang="en-US" dirty="0" smtClean="0"/>
              <a:t>、消除</a:t>
            </a:r>
            <a:r>
              <a:rPr lang="zh-CN" altLang="en-US" dirty="0"/>
              <a:t>户籍障碍，允许农村户籍流动就业人员在户籍地以灵活就业人员身份参加企业职工养老保险</a:t>
            </a:r>
            <a:r>
              <a:rPr lang="zh-CN" altLang="en-US" dirty="0" smtClean="0"/>
              <a:t>。</a:t>
            </a:r>
            <a:endParaRPr lang="en-US" altLang="zh-CN" dirty="0" smtClean="0"/>
          </a:p>
          <a:p>
            <a:r>
              <a:rPr lang="en-US" altLang="zh-CN" dirty="0" smtClean="0"/>
              <a:t>2</a:t>
            </a:r>
            <a:r>
              <a:rPr lang="zh-CN" altLang="en-US" dirty="0" smtClean="0"/>
              <a:t>、参</a:t>
            </a:r>
            <a:r>
              <a:rPr lang="zh-CN" altLang="en-US" dirty="0"/>
              <a:t>保</a:t>
            </a:r>
            <a:r>
              <a:rPr lang="zh-CN" altLang="en-US" dirty="0" smtClean="0"/>
              <a:t>流动</a:t>
            </a:r>
            <a:r>
              <a:rPr lang="zh-CN" altLang="en-US" dirty="0"/>
              <a:t>就业</a:t>
            </a:r>
            <a:r>
              <a:rPr lang="zh-CN" altLang="en-US" dirty="0">
                <a:sym typeface="+mn-ea"/>
              </a:rPr>
              <a:t>人</a:t>
            </a:r>
            <a:r>
              <a:rPr lang="zh-CN" altLang="en-US" dirty="0" smtClean="0">
                <a:sym typeface="+mn-ea"/>
              </a:rPr>
              <a:t>员</a:t>
            </a:r>
            <a:r>
              <a:rPr lang="zh-CN" altLang="en-US" dirty="0"/>
              <a:t>转移城镇基本养老保险时，建议参考欧盟经验，采用“分段计算、统一发放”的原则计发</a:t>
            </a:r>
            <a:r>
              <a:rPr lang="zh-CN" altLang="en-US" dirty="0" smtClean="0"/>
              <a:t>养老金。（前提：是否实现了职工基础养老金全国统筹）</a:t>
            </a:r>
            <a:endParaRPr lang="zh-CN"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sz="2800" b="1" dirty="0" smtClean="0">
                <a:sym typeface="+mn-ea"/>
              </a:rPr>
            </a:br>
            <a:r>
              <a:rPr lang="en-US" altLang="zh-CN" sz="2800" b="1" dirty="0" smtClean="0">
                <a:sym typeface="+mn-ea"/>
              </a:rPr>
              <a:t>IV Policy suggestions for improving the T and C process</a:t>
            </a:r>
            <a:br>
              <a:rPr lang="en-US" altLang="zh-CN" sz="2800" b="1" dirty="0" smtClean="0">
                <a:sym typeface="+mn-ea"/>
              </a:rPr>
            </a:br>
            <a:r>
              <a:rPr lang="zh-CN" altLang="en-US" sz="2800" b="1" dirty="0" smtClean="0">
                <a:sym typeface="+mn-ea"/>
              </a:rPr>
              <a:t>四、完善中国流动就业人员养老保险关系</a:t>
            </a:r>
            <a:r>
              <a:rPr lang="zh-CN" altLang="en-US" sz="2800" b="1" dirty="0">
                <a:sym typeface="+mn-ea"/>
              </a:rPr>
              <a:t>转移接续的对策</a:t>
            </a:r>
            <a:br>
              <a:rPr lang="zh-CN" altLang="en-US"/>
            </a:br>
            <a:endParaRPr lang="zh-CN" altLang="en-US"/>
          </a:p>
        </p:txBody>
      </p:sp>
      <p:sp>
        <p:nvSpPr>
          <p:cNvPr id="3" name="内容占位符 2"/>
          <p:cNvSpPr>
            <a:spLocks noGrp="1"/>
          </p:cNvSpPr>
          <p:nvPr>
            <p:ph idx="1"/>
          </p:nvPr>
        </p:nvSpPr>
        <p:spPr/>
        <p:txBody>
          <a:bodyPr>
            <a:normAutofit fontScale="70000"/>
          </a:bodyPr>
          <a:lstStyle/>
          <a:p>
            <a:r>
              <a:rPr lang="en-US" altLang="zh-CN" dirty="0" smtClean="0"/>
              <a:t>third, for those migrant workers who have joined the UEBPS for less than 15 years, and have changed to the URRBPS, the “apportioning  benefits” principle should be followed when calculating their fundamental annuities accumulated during their UEBPS period, and their fundamental annuities should be paid through the social pooling funds after they retire. </a:t>
            </a:r>
            <a:endParaRPr lang="en-US" altLang="zh-CN" dirty="0" smtClean="0"/>
          </a:p>
          <a:p>
            <a:r>
              <a:rPr lang="en-US" altLang="zh-CN" dirty="0" smtClean="0"/>
              <a:t>3</a:t>
            </a:r>
            <a:r>
              <a:rPr lang="zh-CN" altLang="en-US" dirty="0" smtClean="0"/>
              <a:t>、当</a:t>
            </a:r>
            <a:r>
              <a:rPr lang="zh-CN" altLang="en-US" dirty="0"/>
              <a:t>流动就业人口参加职保缴费未满</a:t>
            </a:r>
            <a:r>
              <a:rPr lang="en-US" altLang="zh-CN" dirty="0"/>
              <a:t>15</a:t>
            </a:r>
            <a:r>
              <a:rPr lang="zh-CN" altLang="en-US" dirty="0"/>
              <a:t>年，由职保转向城乡居民养老保险时，同样需要分段计算参保人在职保缴费期间所对应的基础养老金权益，在其退休后通过社会统筹基金进行支付。</a:t>
            </a:r>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sz="2800" b="1" dirty="0" smtClean="0">
                <a:sym typeface="+mn-ea"/>
              </a:rPr>
              <a:t>IV Policy suggestions for improving the T and C process</a:t>
            </a:r>
            <a:br>
              <a:rPr lang="en-US" altLang="zh-CN" sz="2800" b="1" dirty="0" smtClean="0">
                <a:sym typeface="+mn-ea"/>
              </a:rPr>
            </a:br>
            <a:r>
              <a:rPr lang="zh-CN" altLang="en-US" sz="2800" b="1" dirty="0" smtClean="0">
                <a:sym typeface="+mn-ea"/>
              </a:rPr>
              <a:t>四、完善中国流动就业人员养老保险关系</a:t>
            </a:r>
            <a:r>
              <a:rPr lang="zh-CN" altLang="en-US" sz="2800" b="1" dirty="0">
                <a:sym typeface="+mn-ea"/>
              </a:rPr>
              <a:t>转移接续的对策</a:t>
            </a:r>
            <a:endParaRPr lang="zh-CN" altLang="en-US" sz="2800"/>
          </a:p>
        </p:txBody>
      </p:sp>
      <p:sp>
        <p:nvSpPr>
          <p:cNvPr id="3" name="内容占位符 2"/>
          <p:cNvSpPr>
            <a:spLocks noGrp="1"/>
          </p:cNvSpPr>
          <p:nvPr>
            <p:ph idx="1"/>
          </p:nvPr>
        </p:nvSpPr>
        <p:spPr/>
        <p:txBody>
          <a:bodyPr>
            <a:normAutofit fontScale="60000"/>
          </a:bodyPr>
          <a:lstStyle/>
          <a:p>
            <a:r>
              <a:rPr lang="en-US" altLang="zh-CN" dirty="0" smtClean="0"/>
              <a:t>Fourth, the government should increase the fiscal subsidy for the fundamental annuities of the URRBPS, and shorten gradually its gap with that of the UEBPS, so as to lay the foundation for the integration of the urban and rural basic pension insurance systems </a:t>
            </a:r>
            <a:endParaRPr lang="en-US" altLang="zh-CN" dirty="0" smtClean="0"/>
          </a:p>
          <a:p>
            <a:r>
              <a:rPr lang="en-US" altLang="zh-CN" dirty="0" smtClean="0"/>
              <a:t>4</a:t>
            </a:r>
            <a:r>
              <a:rPr lang="zh-CN" altLang="en-US" dirty="0" smtClean="0"/>
              <a:t>、政府</a:t>
            </a:r>
            <a:r>
              <a:rPr lang="zh-CN" altLang="en-US" dirty="0"/>
              <a:t>应加大对城乡居民养老保险基础养老金的补贴力度，逐步缩小与企业职工基础养老金的差距，为城乡养老保险制度衔接创造有利条件</a:t>
            </a:r>
            <a:r>
              <a:rPr lang="zh-CN" altLang="en-US" dirty="0" smtClean="0"/>
              <a:t>。</a:t>
            </a:r>
            <a:endParaRPr lang="en-US" altLang="zh-CN" dirty="0" smtClean="0"/>
          </a:p>
          <a:p>
            <a:r>
              <a:rPr lang="en-US" altLang="zh-CN" dirty="0" smtClean="0"/>
              <a:t>Fifth, the government should strenghten its publicity of the basic pension insurance system,  encourage and create conditions for migrant workers to work and live in cities, and join the UEBPS, so that they can enjoy the benefits of the UEBPS when they retire.  </a:t>
            </a:r>
            <a:endParaRPr lang="en-US" altLang="zh-CN" dirty="0" smtClean="0"/>
          </a:p>
          <a:p>
            <a:r>
              <a:rPr lang="en-US" altLang="zh-CN" dirty="0" smtClean="0"/>
              <a:t>5</a:t>
            </a:r>
            <a:r>
              <a:rPr lang="zh-CN" altLang="en-US" dirty="0"/>
              <a:t>、政府要加强对基本养老保险的正面宣传，鼓励并创造条件让流动就业人员在城镇地区就业生活，并参加企业职工养老保险，退休后享受职工的养老保险待遇。</a:t>
            </a:r>
            <a:endParaRPr lang="zh-CN" altLang="en-US" dirty="0"/>
          </a:p>
          <a:p>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smtClean="0"/>
              <a:t>I Background </a:t>
            </a:r>
            <a:r>
              <a:rPr lang="zh-CN" altLang="en-US" sz="3600" b="1" dirty="0" smtClean="0"/>
              <a:t>背景</a:t>
            </a:r>
            <a:endParaRPr lang="zh-CN" altLang="en-US" sz="3600" b="1" dirty="0"/>
          </a:p>
        </p:txBody>
      </p:sp>
      <p:sp>
        <p:nvSpPr>
          <p:cNvPr id="3" name="内容占位符 2"/>
          <p:cNvSpPr>
            <a:spLocks noGrp="1"/>
          </p:cNvSpPr>
          <p:nvPr>
            <p:ph idx="1"/>
          </p:nvPr>
        </p:nvSpPr>
        <p:spPr/>
        <p:txBody>
          <a:bodyPr>
            <a:normAutofit fontScale="77500" lnSpcReduction="20000"/>
          </a:bodyPr>
          <a:lstStyle/>
          <a:p>
            <a:r>
              <a:rPr lang="en-US" altLang="zh-CN" dirty="0" smtClean="0">
                <a:sym typeface="+mn-ea"/>
              </a:rPr>
              <a:t>However, China has not established  a unified pension system until now. Different pension systems have been designed for different groups of people based on their employment and </a:t>
            </a:r>
            <a:r>
              <a:rPr lang="en-US" altLang="zh-CN" b="1" dirty="0" err="1" smtClean="0">
                <a:sym typeface="+mn-ea"/>
              </a:rPr>
              <a:t>Hukou</a:t>
            </a:r>
            <a:r>
              <a:rPr lang="en-US" altLang="zh-CN" dirty="0" smtClean="0">
                <a:sym typeface="+mn-ea"/>
              </a:rPr>
              <a:t> status. </a:t>
            </a:r>
            <a:endParaRPr lang="en-US" altLang="zh-CN" dirty="0" smtClean="0">
              <a:sym typeface="+mn-ea"/>
            </a:endParaRPr>
          </a:p>
          <a:p>
            <a:pPr marL="0" indent="0">
              <a:buNone/>
            </a:pPr>
            <a:r>
              <a:rPr lang="zh-CN" altLang="en-US" dirty="0" smtClean="0">
                <a:sym typeface="+mn-ea"/>
              </a:rPr>
              <a:t>     目前，中国</a:t>
            </a:r>
            <a:r>
              <a:rPr lang="zh-CN" altLang="en-US" dirty="0">
                <a:sym typeface="+mn-ea"/>
              </a:rPr>
              <a:t>并没有建立全国统一的社会养老保险制度，而是根 据户籍和就业状态，对不同群体建立不同的社会养老保险</a:t>
            </a:r>
            <a:r>
              <a:rPr lang="zh-CN" altLang="en-US" dirty="0" smtClean="0">
                <a:sym typeface="+mn-ea"/>
              </a:rPr>
              <a:t>制度。</a:t>
            </a:r>
            <a:endParaRPr lang="zh-CN" altLang="en-US" dirty="0" smtClean="0">
              <a:sym typeface="+mn-ea"/>
            </a:endParaRPr>
          </a:p>
          <a:p>
            <a:r>
              <a:rPr lang="en-US" altLang="zh-CN" dirty="0" smtClean="0">
                <a:cs typeface="Times New Roman" panose="02020603050405020304"/>
              </a:rPr>
              <a:t>Due to the decentralization of social insurance system, the current social pension insurance in China is charaterized by both social and geographical fragmentation. </a:t>
            </a:r>
            <a:endParaRPr lang="en-US" altLang="zh-CN" dirty="0" smtClean="0">
              <a:cs typeface="Times New Roman" panose="02020603050405020304"/>
            </a:endParaRPr>
          </a:p>
          <a:p>
            <a:pPr marL="0" indent="0">
              <a:buNone/>
            </a:pPr>
            <a:r>
              <a:rPr lang="zh-CN" altLang="en-US" dirty="0" smtClean="0">
                <a:cs typeface="Times New Roman" panose="02020603050405020304"/>
              </a:rPr>
              <a:t>     由于统筹层次不高，所以中</a:t>
            </a:r>
            <a:r>
              <a:rPr lang="zh-CN" altLang="zh-CN" dirty="0" smtClean="0">
                <a:cs typeface="Times New Roman" panose="02020603050405020304"/>
              </a:rPr>
              <a:t>国</a:t>
            </a:r>
            <a:r>
              <a:rPr lang="zh-CN" altLang="en-US" dirty="0" smtClean="0">
                <a:cs typeface="Times New Roman" panose="02020603050405020304"/>
              </a:rPr>
              <a:t>的</a:t>
            </a:r>
            <a:r>
              <a:rPr lang="zh-CN" altLang="zh-CN" dirty="0" smtClean="0">
                <a:cs typeface="Times New Roman" panose="02020603050405020304"/>
              </a:rPr>
              <a:t>社会</a:t>
            </a:r>
            <a:r>
              <a:rPr lang="zh-CN" altLang="zh-CN" dirty="0">
                <a:cs typeface="Times New Roman" panose="02020603050405020304"/>
              </a:rPr>
              <a:t>养老保险体系呈现出分割化和碎片化的特点。</a:t>
            </a:r>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noFill/>
          <a:ln>
            <a:noFill/>
          </a:ln>
        </p:spPr>
        <p:txBody>
          <a:bodyPr vert="horz" wrap="square" lIns="91440" tIns="45720" rIns="91440" bIns="45720" anchor="b">
            <a:noAutofit/>
          </a:bodyPr>
          <a:lstStyle/>
          <a:p>
            <a:r>
              <a:rPr lang="en-US" altLang="zh-CN" sz="2800" b="1"/>
              <a:t>The fragmented social insurance system</a:t>
            </a:r>
            <a:br>
              <a:rPr lang="en-US" altLang="zh-CN" sz="2800" b="1"/>
            </a:br>
            <a:r>
              <a:rPr lang="en-US" altLang="zh-CN" sz="2000" b="1"/>
              <a:t> (two dimensions of fragmentation: </a:t>
            </a:r>
            <a:r>
              <a:rPr lang="en-US" altLang="zh-CN" sz="2000" b="1" err="1"/>
              <a:t>hukou</a:t>
            </a:r>
            <a:r>
              <a:rPr lang="en-US" altLang="zh-CN" sz="2000" b="1"/>
              <a:t> status and labor market </a:t>
            </a:r>
            <a:r>
              <a:rPr lang="en-US" altLang="zh-CN" sz="2000" b="1">
                <a:sym typeface="+mn-ea"/>
              </a:rPr>
              <a:t>status </a:t>
            </a:r>
            <a:r>
              <a:rPr lang="en-US" altLang="zh-CN" sz="2000" b="1"/>
              <a:t>) </a:t>
            </a:r>
            <a:endParaRPr lang="en-US" altLang="zh-CN" sz="2000" b="1"/>
          </a:p>
        </p:txBody>
      </p:sp>
      <p:pic>
        <p:nvPicPr>
          <p:cNvPr id="26627" name="Picture 3" descr="pic1"/>
          <p:cNvPicPr>
            <a:picLocks noChangeAspect="1"/>
          </p:cNvPicPr>
          <p:nvPr/>
        </p:nvPicPr>
        <p:blipFill>
          <a:blip r:embed="rId1"/>
          <a:stretch>
            <a:fillRect/>
          </a:stretch>
        </p:blipFill>
        <p:spPr>
          <a:xfrm>
            <a:off x="827088" y="1692275"/>
            <a:ext cx="7632700" cy="4502150"/>
          </a:xfrm>
          <a:prstGeom prst="rect">
            <a:avLst/>
          </a:prstGeom>
          <a:noFill/>
          <a:ln w="9525">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标题 53249"/>
          <p:cNvSpPr>
            <a:spLocks noGrp="1"/>
          </p:cNvSpPr>
          <p:nvPr>
            <p:ph type="title"/>
          </p:nvPr>
        </p:nvSpPr>
        <p:spPr/>
        <p:txBody>
          <a:bodyPr anchor="ctr">
            <a:normAutofit/>
          </a:bodyPr>
          <a:lstStyle/>
          <a:p>
            <a:r>
              <a:rPr lang="zh-CN" altLang="en-US" sz="3200" b="1"/>
              <a:t>社会保险制度的碎片化</a:t>
            </a:r>
            <a:r>
              <a:rPr lang="en-US" altLang="zh-CN" sz="4000" b="1"/>
              <a:t> </a:t>
            </a:r>
            <a:r>
              <a:rPr lang="en-US" altLang="zh-CN" sz="1600" b="1" err="1"/>
              <a:t>(</a:t>
            </a:r>
            <a:r>
              <a:rPr lang="zh-CN" altLang="en-US" sz="1600" b="1" err="1"/>
              <a:t>两个维度：户籍身份和就业身份</a:t>
            </a:r>
            <a:r>
              <a:rPr lang="en-US" altLang="zh-CN" sz="1600" b="1"/>
              <a:t>)</a:t>
            </a:r>
            <a:endParaRPr lang="en-US" altLang="zh-CN" sz="1600" b="1"/>
          </a:p>
        </p:txBody>
      </p:sp>
      <p:sp>
        <p:nvSpPr>
          <p:cNvPr id="53251" name="文本占位符 53250"/>
          <p:cNvSpPr>
            <a:spLocks noGrp="1"/>
          </p:cNvSpPr>
          <p:nvPr>
            <p:ph type="body" idx="1"/>
          </p:nvPr>
        </p:nvSpPr>
        <p:spPr/>
        <p:txBody>
          <a:bodyPr/>
          <a:lstStyle/>
          <a:p>
            <a:r>
              <a:rPr lang="en-US" altLang="zh-CN" dirty="0"/>
              <a:t>3</a:t>
            </a:r>
            <a:r>
              <a:rPr lang="zh-CN" altLang="en-US" dirty="0"/>
              <a:t>．我国社会养老保险制度发展的特点</a:t>
            </a:r>
            <a:endParaRPr lang="zh-CN" altLang="en-US" dirty="0"/>
          </a:p>
          <a:p>
            <a:r>
              <a:rPr lang="zh-CN" altLang="en-US" dirty="0"/>
              <a:t>（</a:t>
            </a:r>
            <a:r>
              <a:rPr lang="en-US" altLang="zh-CN" dirty="0"/>
              <a:t>1</a:t>
            </a:r>
            <a:r>
              <a:rPr lang="zh-CN" altLang="en-US" dirty="0"/>
              <a:t>）劳动力市场和城乡户籍二维分割</a:t>
            </a:r>
            <a:endParaRPr lang="zh-CN" altLang="en-US" dirty="0"/>
          </a:p>
        </p:txBody>
      </p:sp>
      <p:pic>
        <p:nvPicPr>
          <p:cNvPr id="53252" name="图片 53251" descr="3"/>
          <p:cNvPicPr>
            <a:picLocks noChangeAspect="1"/>
          </p:cNvPicPr>
          <p:nvPr/>
        </p:nvPicPr>
        <p:blipFill>
          <a:blip r:embed="rId1"/>
          <a:stretch>
            <a:fillRect/>
          </a:stretch>
        </p:blipFill>
        <p:spPr>
          <a:xfrm>
            <a:off x="900113" y="1484313"/>
            <a:ext cx="6697662" cy="4916487"/>
          </a:xfrm>
          <a:prstGeom prst="rect">
            <a:avLst/>
          </a:prstGeom>
          <a:noFill/>
          <a:ln w="9525">
            <a:noFill/>
          </a:ln>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标题 41985"/>
          <p:cNvSpPr>
            <a:spLocks noGrp="1"/>
          </p:cNvSpPr>
          <p:nvPr>
            <p:ph type="title"/>
          </p:nvPr>
        </p:nvSpPr>
        <p:spPr/>
        <p:txBody>
          <a:bodyPr anchor="ctr"/>
          <a:lstStyle/>
          <a:p>
            <a:r>
              <a:rPr lang="en-US" altLang="zh-CN" sz="4000"/>
              <a:t>Background</a:t>
            </a:r>
            <a:endParaRPr lang="en-US" altLang="zh-CN" sz="4000"/>
          </a:p>
        </p:txBody>
      </p:sp>
      <p:sp>
        <p:nvSpPr>
          <p:cNvPr id="41987" name="文本占位符 41986"/>
          <p:cNvSpPr>
            <a:spLocks noGrp="1"/>
          </p:cNvSpPr>
          <p:nvPr>
            <p:ph type="body" idx="1"/>
          </p:nvPr>
        </p:nvSpPr>
        <p:spPr/>
        <p:txBody>
          <a:bodyPr/>
          <a:lstStyle/>
          <a:p>
            <a:pPr>
              <a:buNone/>
            </a:pPr>
            <a:r>
              <a:rPr lang="en-US" altLang="zh-CN" sz="2700" dirty="0"/>
              <a:t>Third dimension: fragmentation based on administrative jurisdiction or location (localization of social rights)</a:t>
            </a:r>
            <a:endParaRPr lang="en-US" altLang="zh-CN" sz="2700" dirty="0"/>
          </a:p>
          <a:p>
            <a:pPr marL="0" indent="0">
              <a:buNone/>
            </a:pPr>
            <a:r>
              <a:rPr lang="en-US" altLang="zh-CN" sz="2700" dirty="0" smtClean="0"/>
              <a:t> </a:t>
            </a:r>
            <a:r>
              <a:rPr lang="zh-CN" altLang="en-US" sz="2700" dirty="0" smtClean="0"/>
              <a:t>碎片化第三个维度：行政区</a:t>
            </a:r>
            <a:endParaRPr lang="en-US" altLang="zh-CN" sz="2700" dirty="0" smtClean="0"/>
          </a:p>
          <a:p>
            <a:r>
              <a:rPr lang="en-US" altLang="zh-CN" sz="2700" dirty="0" smtClean="0"/>
              <a:t>Social </a:t>
            </a:r>
            <a:r>
              <a:rPr lang="en-US" altLang="zh-CN" sz="2700" dirty="0"/>
              <a:t>security programs are administrated by county or city level government, which indicates a lower level of risk sharing.</a:t>
            </a:r>
            <a:endParaRPr lang="en-US" altLang="zh-CN" dirty="0"/>
          </a:p>
          <a:p>
            <a:r>
              <a:rPr lang="en-US" altLang="zh-CN" sz="2700" dirty="0"/>
              <a:t>Meanwhile, it creates a spatial obstacle for migrant workers who needs to change their jobs nationwide.</a:t>
            </a:r>
            <a:endParaRPr lang="en-US" altLang="zh-CN" sz="2700" dirty="0"/>
          </a:p>
          <a:p>
            <a:endParaRPr lang="en-US" altLang="zh-CN" sz="2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Background</a:t>
            </a:r>
            <a:endParaRPr lang="en-US" altLang="zh-CN"/>
          </a:p>
        </p:txBody>
      </p:sp>
      <p:sp>
        <p:nvSpPr>
          <p:cNvPr id="3" name="内容占位符 2"/>
          <p:cNvSpPr>
            <a:spLocks noGrp="1"/>
          </p:cNvSpPr>
          <p:nvPr>
            <p:ph idx="1"/>
          </p:nvPr>
        </p:nvSpPr>
        <p:spPr/>
        <p:txBody>
          <a:bodyPr>
            <a:normAutofit/>
          </a:bodyPr>
          <a:lstStyle/>
          <a:p>
            <a:pPr marL="0" indent="0">
              <a:buNone/>
            </a:pPr>
            <a:r>
              <a:rPr lang="en-US" altLang="zh-CN" dirty="0" smtClean="0"/>
              <a:t>Currently, two basic pension insurance systems existing in China:</a:t>
            </a:r>
            <a:r>
              <a:rPr lang="zh-CN" altLang="en-US" dirty="0" smtClean="0"/>
              <a:t>现行养老保险制度主要包括：</a:t>
            </a:r>
            <a:endParaRPr lang="en-US" altLang="zh-CN" dirty="0" smtClean="0"/>
          </a:p>
          <a:p>
            <a:r>
              <a:rPr lang="en-US" kern="100" dirty="0">
                <a:effectLst/>
                <a:sym typeface="+mn-ea"/>
              </a:rPr>
              <a:t>Urban employee basic pension </a:t>
            </a:r>
            <a:r>
              <a:rPr lang="en-US" kern="100" dirty="0" smtClean="0">
                <a:effectLst/>
                <a:sym typeface="+mn-ea"/>
              </a:rPr>
              <a:t>scheme (</a:t>
            </a:r>
            <a:r>
              <a:rPr lang="en-US" b="1" kern="100" dirty="0" smtClean="0">
                <a:effectLst/>
                <a:sym typeface="+mn-ea"/>
              </a:rPr>
              <a:t>UEBPS</a:t>
            </a:r>
            <a:r>
              <a:rPr lang="en-US" kern="100" dirty="0" smtClean="0">
                <a:effectLst/>
                <a:sym typeface="+mn-ea"/>
              </a:rPr>
              <a:t>)</a:t>
            </a:r>
            <a:endParaRPr lang="zh-CN" kern="100" dirty="0">
              <a:effectLst/>
            </a:endParaRPr>
          </a:p>
          <a:p>
            <a:pPr marL="0" indent="0">
              <a:buNone/>
            </a:pPr>
            <a:r>
              <a:rPr lang="zh-CN" altLang="en-US" b="1" dirty="0" smtClean="0"/>
              <a:t>  城镇职工基本养老保险制度</a:t>
            </a:r>
            <a:endParaRPr lang="zh-CN" altLang="en-US" b="1" dirty="0" smtClean="0"/>
          </a:p>
          <a:p>
            <a:r>
              <a:rPr lang="en-US" kern="100" dirty="0">
                <a:effectLst/>
                <a:sym typeface="+mn-ea"/>
              </a:rPr>
              <a:t>Urban-rural resident basic pension </a:t>
            </a:r>
            <a:r>
              <a:rPr lang="en-US" kern="100" dirty="0" smtClean="0">
                <a:effectLst/>
                <a:sym typeface="+mn-ea"/>
              </a:rPr>
              <a:t>scheme (</a:t>
            </a:r>
            <a:r>
              <a:rPr lang="en-US" b="1" kern="100" dirty="0" smtClean="0">
                <a:effectLst/>
                <a:sym typeface="+mn-ea"/>
              </a:rPr>
              <a:t>URRBPS</a:t>
            </a:r>
            <a:r>
              <a:rPr lang="en-US" kern="100" dirty="0" smtClean="0">
                <a:effectLst/>
                <a:sym typeface="+mn-ea"/>
              </a:rPr>
              <a:t>)</a:t>
            </a:r>
            <a:endParaRPr lang="zh-CN" kern="100" dirty="0">
              <a:effectLst/>
            </a:endParaRPr>
          </a:p>
          <a:p>
            <a:pPr marL="0" indent="0">
              <a:buNone/>
            </a:pPr>
            <a:r>
              <a:rPr lang="zh-CN" altLang="en-US" b="1" dirty="0">
                <a:solidFill>
                  <a:prstClr val="black"/>
                </a:solidFill>
              </a:rPr>
              <a:t>  城乡居民基本养老保险</a:t>
            </a:r>
            <a:endParaRPr lang="en-US" altLang="zh-CN" b="1" dirty="0" smtClean="0"/>
          </a:p>
          <a:p>
            <a:endParaRPr lang="en-US" altLang="zh-CN" b="1" dirty="0" smtClean="0"/>
          </a:p>
          <a:p>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CN" dirty="0" smtClean="0"/>
              <a:t>China’s </a:t>
            </a:r>
            <a:r>
              <a:rPr lang="en-US" altLang="zh-CN" dirty="0"/>
              <a:t>Pension Framework</a:t>
            </a:r>
            <a:endParaRPr lang="zh-CN" altLang="en-US" dirty="0"/>
          </a:p>
        </p:txBody>
      </p:sp>
      <p:graphicFrame>
        <p:nvGraphicFramePr>
          <p:cNvPr id="6" name="表格 5"/>
          <p:cNvGraphicFramePr>
            <a:graphicFrameLocks noGrp="1"/>
          </p:cNvGraphicFramePr>
          <p:nvPr/>
        </p:nvGraphicFramePr>
        <p:xfrm>
          <a:off x="1196912" y="1928295"/>
          <a:ext cx="6456045" cy="3799840"/>
        </p:xfrm>
        <a:graphic>
          <a:graphicData uri="http://schemas.openxmlformats.org/drawingml/2006/table">
            <a:tbl>
              <a:tblPr firstRow="1" firstCol="1" bandRow="1" bandCol="1">
                <a:tableStyleId>{5C22544A-7EE6-4342-B048-85BDC9FD1C3A}</a:tableStyleId>
              </a:tblPr>
              <a:tblGrid>
                <a:gridCol w="1473835"/>
                <a:gridCol w="2825115"/>
                <a:gridCol w="2157095"/>
              </a:tblGrid>
              <a:tr h="469265">
                <a:tc>
                  <a:txBody>
                    <a:bodyPr/>
                    <a:lstStyle/>
                    <a:p>
                      <a:pPr>
                        <a:lnSpc>
                          <a:spcPct val="200000"/>
                        </a:lnSpc>
                        <a:spcAft>
                          <a:spcPts val="0"/>
                        </a:spcAft>
                      </a:pPr>
                      <a:r>
                        <a:rPr lang="en-US" sz="750" kern="100" dirty="0">
                          <a:effectLst/>
                        </a:rPr>
                        <a:t> </a:t>
                      </a:r>
                      <a:endParaRPr lang="zh-CN" sz="900" kern="100" dirty="0">
                        <a:effectLst/>
                        <a:latin typeface="Calibri" panose="020F0502020204030204" charset="0"/>
                        <a:ea typeface="PMingLiU" panose="02020500000000000000" pitchFamily="18" charset="-120"/>
                        <a:cs typeface="Times New Roman" panose="02020603050405020304" pitchFamily="18" charset="0"/>
                      </a:endParaRPr>
                    </a:p>
                  </a:txBody>
                  <a:tcPr marL="49860" marR="49860" marT="0" marB="0" anchor="ctr"/>
                </a:tc>
                <a:tc>
                  <a:txBody>
                    <a:bodyPr/>
                    <a:lstStyle/>
                    <a:p>
                      <a:pPr algn="ctr">
                        <a:lnSpc>
                          <a:spcPct val="200000"/>
                        </a:lnSpc>
                        <a:spcAft>
                          <a:spcPts val="0"/>
                        </a:spcAft>
                      </a:pPr>
                      <a:r>
                        <a:rPr lang="en-US" sz="1200" kern="100" dirty="0">
                          <a:effectLst/>
                        </a:rPr>
                        <a:t>Contents</a:t>
                      </a:r>
                      <a:endParaRPr lang="zh-CN" sz="1200" kern="100" dirty="0">
                        <a:effectLst/>
                        <a:latin typeface="Calibri" panose="020F0502020204030204" charset="0"/>
                        <a:ea typeface="PMingLiU" panose="02020500000000000000" pitchFamily="18" charset="-120"/>
                        <a:cs typeface="Times New Roman" panose="02020603050405020304" pitchFamily="18" charset="0"/>
                      </a:endParaRPr>
                    </a:p>
                  </a:txBody>
                  <a:tcPr marL="49860" marR="49860" marT="0" marB="0"/>
                </a:tc>
                <a:tc>
                  <a:txBody>
                    <a:bodyPr/>
                    <a:lstStyle/>
                    <a:p>
                      <a:pPr algn="ctr">
                        <a:lnSpc>
                          <a:spcPct val="200000"/>
                        </a:lnSpc>
                        <a:spcAft>
                          <a:spcPts val="0"/>
                        </a:spcAft>
                      </a:pPr>
                      <a:r>
                        <a:rPr lang="en-US" sz="1200" kern="100" dirty="0">
                          <a:effectLst/>
                        </a:rPr>
                        <a:t>Characteristics</a:t>
                      </a:r>
                      <a:endParaRPr lang="zh-CN" sz="1200" kern="100" dirty="0">
                        <a:effectLst/>
                        <a:latin typeface="Calibri" panose="020F0502020204030204" charset="0"/>
                        <a:ea typeface="PMingLiU" panose="02020500000000000000" pitchFamily="18" charset="-120"/>
                        <a:cs typeface="Times New Roman" panose="02020603050405020304" pitchFamily="18" charset="0"/>
                      </a:endParaRPr>
                    </a:p>
                  </a:txBody>
                  <a:tcPr marL="49860" marR="49860" marT="0" marB="0"/>
                </a:tc>
              </a:tr>
              <a:tr h="2065020">
                <a:tc>
                  <a:txBody>
                    <a:bodyPr/>
                    <a:lstStyle/>
                    <a:p>
                      <a:pPr algn="ctr">
                        <a:lnSpc>
                          <a:spcPct val="200000"/>
                        </a:lnSpc>
                        <a:spcAft>
                          <a:spcPts val="0"/>
                        </a:spcAft>
                      </a:pPr>
                      <a:r>
                        <a:rPr lang="en-US" sz="1200" kern="100" dirty="0">
                          <a:effectLst/>
                        </a:rPr>
                        <a:t>The First Pillar</a:t>
                      </a:r>
                      <a:endParaRPr lang="zh-CN" sz="1200" kern="100" dirty="0">
                        <a:effectLst/>
                      </a:endParaRPr>
                    </a:p>
                    <a:p>
                      <a:pPr algn="ctr">
                        <a:lnSpc>
                          <a:spcPct val="200000"/>
                        </a:lnSpc>
                        <a:spcAft>
                          <a:spcPts val="0"/>
                        </a:spcAft>
                      </a:pPr>
                      <a:r>
                        <a:rPr lang="en-US" sz="1200" kern="100" dirty="0">
                          <a:effectLst/>
                        </a:rPr>
                        <a:t> </a:t>
                      </a:r>
                      <a:endParaRPr lang="zh-CN" sz="1200" kern="100" dirty="0">
                        <a:effectLst/>
                        <a:latin typeface="Calibri" panose="020F0502020204030204" charset="0"/>
                        <a:ea typeface="PMingLiU" panose="02020500000000000000" pitchFamily="18" charset="-120"/>
                        <a:cs typeface="Times New Roman" panose="02020603050405020304" pitchFamily="18" charset="0"/>
                      </a:endParaRPr>
                    </a:p>
                  </a:txBody>
                  <a:tcPr marL="49860" marR="49860" marT="0" marB="0" anchor="ctr"/>
                </a:tc>
                <a:tc>
                  <a:txBody>
                    <a:bodyPr/>
                    <a:lstStyle/>
                    <a:p>
                      <a:pPr marL="342900" lvl="0" indent="-342900">
                        <a:lnSpc>
                          <a:spcPct val="200000"/>
                        </a:lnSpc>
                        <a:spcAft>
                          <a:spcPts val="0"/>
                        </a:spcAft>
                        <a:buFont typeface="+mj-lt"/>
                        <a:buAutoNum type="arabicParenR"/>
                      </a:pPr>
                      <a:r>
                        <a:rPr lang="en-US" sz="1125" kern="100" dirty="0">
                          <a:effectLst/>
                        </a:rPr>
                        <a:t>Urban employee basic pension </a:t>
                      </a:r>
                      <a:r>
                        <a:rPr lang="en-US" sz="1125" kern="100" dirty="0" smtClean="0">
                          <a:effectLst/>
                        </a:rPr>
                        <a:t>scheme (</a:t>
                      </a:r>
                      <a:r>
                        <a:rPr lang="en-US" sz="1125" b="1" kern="100" dirty="0" smtClean="0">
                          <a:effectLst/>
                        </a:rPr>
                        <a:t>UEBPS</a:t>
                      </a:r>
                      <a:r>
                        <a:rPr lang="en-US" sz="1125" kern="100" dirty="0" smtClean="0">
                          <a:effectLst/>
                        </a:rPr>
                        <a:t>)</a:t>
                      </a:r>
                      <a:endParaRPr lang="zh-CN" sz="1125" kern="100" dirty="0">
                        <a:effectLst/>
                      </a:endParaRPr>
                    </a:p>
                    <a:p>
                      <a:pPr marL="342900" lvl="0" indent="-342900">
                        <a:lnSpc>
                          <a:spcPct val="200000"/>
                        </a:lnSpc>
                        <a:spcAft>
                          <a:spcPts val="0"/>
                        </a:spcAft>
                        <a:buFont typeface="+mj-lt"/>
                        <a:buAutoNum type="arabicParenR"/>
                      </a:pPr>
                      <a:r>
                        <a:rPr lang="en-US" sz="1125" kern="100" dirty="0">
                          <a:effectLst/>
                        </a:rPr>
                        <a:t>Urban-rural resident basic pension </a:t>
                      </a:r>
                      <a:r>
                        <a:rPr lang="en-US" sz="1125" kern="100" dirty="0" smtClean="0">
                          <a:effectLst/>
                        </a:rPr>
                        <a:t>scheme (</a:t>
                      </a:r>
                      <a:r>
                        <a:rPr lang="en-US" sz="1125" b="1" kern="100" dirty="0" smtClean="0">
                          <a:effectLst/>
                        </a:rPr>
                        <a:t>URRBPS</a:t>
                      </a:r>
                      <a:r>
                        <a:rPr lang="en-US" sz="1125" kern="100" dirty="0" smtClean="0">
                          <a:effectLst/>
                        </a:rPr>
                        <a:t>)</a:t>
                      </a:r>
                      <a:endParaRPr lang="zh-CN" sz="1125" kern="100" dirty="0">
                        <a:effectLst/>
                      </a:endParaRPr>
                    </a:p>
                    <a:p>
                      <a:pPr marL="342900" lvl="0" indent="-342900">
                        <a:lnSpc>
                          <a:spcPct val="200000"/>
                        </a:lnSpc>
                        <a:spcAft>
                          <a:spcPts val="0"/>
                        </a:spcAft>
                        <a:buFont typeface="+mj-lt"/>
                        <a:buAutoNum type="arabicParenR"/>
                      </a:pPr>
                      <a:r>
                        <a:rPr lang="en-US" sz="1125" kern="100" dirty="0">
                          <a:effectLst/>
                        </a:rPr>
                        <a:t>Pension scheme for civil servants and PSUs</a:t>
                      </a:r>
                      <a:endParaRPr lang="zh-CN" sz="1125" kern="100" dirty="0">
                        <a:effectLst/>
                        <a:latin typeface="Calibri" panose="020F0502020204030204" charset="0"/>
                        <a:ea typeface="PMingLiU" panose="02020500000000000000" pitchFamily="18" charset="-120"/>
                        <a:cs typeface="Times New Roman" panose="02020603050405020304" pitchFamily="18" charset="0"/>
                      </a:endParaRPr>
                    </a:p>
                  </a:txBody>
                  <a:tcPr marL="49860" marR="49860" marT="0" marB="0" anchor="ctr">
                    <a:solidFill>
                      <a:schemeClr val="accent5">
                        <a:lumMod val="40000"/>
                        <a:lumOff val="60000"/>
                      </a:schemeClr>
                    </a:solidFill>
                  </a:tcPr>
                </a:tc>
                <a:tc>
                  <a:txBody>
                    <a:bodyPr/>
                    <a:lstStyle/>
                    <a:p>
                      <a:pPr algn="ctr">
                        <a:lnSpc>
                          <a:spcPct val="200000"/>
                        </a:lnSpc>
                        <a:spcAft>
                          <a:spcPts val="0"/>
                        </a:spcAft>
                      </a:pPr>
                      <a:r>
                        <a:rPr lang="en-US" sz="1125" kern="100" dirty="0">
                          <a:effectLst/>
                        </a:rPr>
                        <a:t>Mandatory;</a:t>
                      </a:r>
                      <a:endParaRPr lang="zh-CN" sz="1125" kern="100" dirty="0">
                        <a:effectLst/>
                      </a:endParaRPr>
                    </a:p>
                    <a:p>
                      <a:pPr algn="ctr">
                        <a:lnSpc>
                          <a:spcPct val="200000"/>
                        </a:lnSpc>
                        <a:spcAft>
                          <a:spcPts val="0"/>
                        </a:spcAft>
                      </a:pPr>
                      <a:r>
                        <a:rPr lang="en-US" sz="1125" kern="100" dirty="0">
                          <a:effectLst/>
                        </a:rPr>
                        <a:t>Social pool &amp; </a:t>
                      </a:r>
                      <a:endParaRPr lang="zh-CN" sz="1125" kern="100" dirty="0">
                        <a:effectLst/>
                      </a:endParaRPr>
                    </a:p>
                    <a:p>
                      <a:pPr algn="ctr">
                        <a:lnSpc>
                          <a:spcPct val="200000"/>
                        </a:lnSpc>
                        <a:spcAft>
                          <a:spcPts val="0"/>
                        </a:spcAft>
                      </a:pPr>
                      <a:r>
                        <a:rPr lang="en-US" sz="1125" kern="100" dirty="0">
                          <a:effectLst/>
                        </a:rPr>
                        <a:t>individual account</a:t>
                      </a:r>
                      <a:endParaRPr lang="zh-CN" sz="1125" kern="100" dirty="0">
                        <a:effectLst/>
                      </a:endParaRPr>
                    </a:p>
                    <a:p>
                      <a:pPr algn="ctr">
                        <a:lnSpc>
                          <a:spcPct val="200000"/>
                        </a:lnSpc>
                        <a:spcAft>
                          <a:spcPts val="0"/>
                        </a:spcAft>
                      </a:pPr>
                      <a:r>
                        <a:rPr lang="en-US" sz="1125" kern="100" dirty="0">
                          <a:effectLst/>
                        </a:rPr>
                        <a:t> </a:t>
                      </a:r>
                      <a:endParaRPr lang="zh-CN" sz="1125" kern="100" dirty="0">
                        <a:effectLst/>
                        <a:latin typeface="Calibri" panose="020F0502020204030204" charset="0"/>
                        <a:ea typeface="PMingLiU" panose="02020500000000000000" pitchFamily="18" charset="-120"/>
                        <a:cs typeface="Times New Roman" panose="02020603050405020304" pitchFamily="18" charset="0"/>
                      </a:endParaRPr>
                    </a:p>
                  </a:txBody>
                  <a:tcPr marL="49860" marR="49860" marT="0" marB="0" anchor="ctr">
                    <a:solidFill>
                      <a:schemeClr val="accent5">
                        <a:lumMod val="40000"/>
                        <a:lumOff val="60000"/>
                      </a:schemeClr>
                    </a:solidFill>
                  </a:tcPr>
                </a:tc>
              </a:tr>
              <a:tr h="779145">
                <a:tc>
                  <a:txBody>
                    <a:bodyPr/>
                    <a:lstStyle/>
                    <a:p>
                      <a:pPr algn="ctr">
                        <a:lnSpc>
                          <a:spcPct val="200000"/>
                        </a:lnSpc>
                        <a:spcAft>
                          <a:spcPts val="0"/>
                        </a:spcAft>
                      </a:pPr>
                      <a:r>
                        <a:rPr lang="en-US" sz="1200" kern="100" dirty="0">
                          <a:effectLst/>
                        </a:rPr>
                        <a:t>The Second Pillar</a:t>
                      </a:r>
                      <a:endParaRPr lang="zh-CN" sz="1200" kern="100" dirty="0">
                        <a:effectLst/>
                        <a:latin typeface="Calibri" panose="020F0502020204030204" charset="0"/>
                        <a:ea typeface="PMingLiU" panose="02020500000000000000" pitchFamily="18" charset="-120"/>
                        <a:cs typeface="Times New Roman" panose="02020603050405020304" pitchFamily="18" charset="0"/>
                      </a:endParaRPr>
                    </a:p>
                  </a:txBody>
                  <a:tcPr marL="49860" marR="49860" marT="0" marB="0" anchor="ctr"/>
                </a:tc>
                <a:tc>
                  <a:txBody>
                    <a:bodyPr/>
                    <a:lstStyle/>
                    <a:p>
                      <a:pPr marL="342900" lvl="0" indent="-342900" algn="l">
                        <a:lnSpc>
                          <a:spcPct val="200000"/>
                        </a:lnSpc>
                        <a:spcAft>
                          <a:spcPts val="0"/>
                        </a:spcAft>
                        <a:buFont typeface="+mj-lt"/>
                        <a:buAutoNum type="arabicParenR"/>
                      </a:pPr>
                      <a:r>
                        <a:rPr lang="en-US" sz="1125" kern="100" dirty="0">
                          <a:effectLst/>
                        </a:rPr>
                        <a:t>Enterprise annuity schemes</a:t>
                      </a:r>
                      <a:endParaRPr lang="zh-CN" sz="1125" kern="100" dirty="0">
                        <a:effectLst/>
                      </a:endParaRPr>
                    </a:p>
                    <a:p>
                      <a:pPr marL="342900" lvl="0" indent="-342900" algn="l">
                        <a:lnSpc>
                          <a:spcPct val="200000"/>
                        </a:lnSpc>
                        <a:spcAft>
                          <a:spcPts val="0"/>
                        </a:spcAft>
                        <a:buFont typeface="+mj-lt"/>
                        <a:buAutoNum type="arabicParenR"/>
                      </a:pPr>
                      <a:r>
                        <a:rPr lang="en-US" sz="1125" kern="100" dirty="0">
                          <a:effectLst/>
                        </a:rPr>
                        <a:t>Occupational annuity schemes</a:t>
                      </a:r>
                      <a:endParaRPr lang="zh-CN" sz="1125" kern="100" dirty="0">
                        <a:effectLst/>
                        <a:latin typeface="Calibri" panose="020F0502020204030204" charset="0"/>
                        <a:ea typeface="PMingLiU" panose="02020500000000000000" pitchFamily="18" charset="-120"/>
                        <a:cs typeface="Times New Roman" panose="02020603050405020304" pitchFamily="18" charset="0"/>
                      </a:endParaRPr>
                    </a:p>
                  </a:txBody>
                  <a:tcPr marL="49860" marR="49860" marT="0" marB="0">
                    <a:solidFill>
                      <a:schemeClr val="accent5">
                        <a:lumMod val="40000"/>
                        <a:lumOff val="60000"/>
                      </a:schemeClr>
                    </a:solidFill>
                  </a:tcPr>
                </a:tc>
                <a:tc>
                  <a:txBody>
                    <a:bodyPr/>
                    <a:lstStyle/>
                    <a:p>
                      <a:pPr algn="ctr">
                        <a:lnSpc>
                          <a:spcPct val="200000"/>
                        </a:lnSpc>
                        <a:spcAft>
                          <a:spcPts val="0"/>
                        </a:spcAft>
                      </a:pPr>
                      <a:r>
                        <a:rPr lang="en-US" sz="1125" kern="100" dirty="0">
                          <a:effectLst/>
                        </a:rPr>
                        <a:t>Voluntary &amp;</a:t>
                      </a:r>
                      <a:endParaRPr lang="zh-CN" sz="1125" kern="100" dirty="0">
                        <a:effectLst/>
                      </a:endParaRPr>
                    </a:p>
                    <a:p>
                      <a:pPr algn="ctr">
                        <a:lnSpc>
                          <a:spcPct val="200000"/>
                        </a:lnSpc>
                        <a:spcAft>
                          <a:spcPts val="0"/>
                        </a:spcAft>
                      </a:pPr>
                      <a:r>
                        <a:rPr lang="en-US" sz="1125" kern="100" dirty="0">
                          <a:effectLst/>
                        </a:rPr>
                        <a:t>defined contribution</a:t>
                      </a:r>
                      <a:endParaRPr lang="zh-CN" sz="1125" kern="100" dirty="0">
                        <a:effectLst/>
                        <a:latin typeface="Calibri" panose="020F0502020204030204" charset="0"/>
                        <a:ea typeface="PMingLiU" panose="02020500000000000000" pitchFamily="18" charset="-120"/>
                        <a:cs typeface="Times New Roman" panose="02020603050405020304" pitchFamily="18" charset="0"/>
                      </a:endParaRPr>
                    </a:p>
                  </a:txBody>
                  <a:tcPr marL="49860" marR="49860" marT="0" marB="0">
                    <a:solidFill>
                      <a:schemeClr val="accent5">
                        <a:lumMod val="40000"/>
                        <a:lumOff val="60000"/>
                      </a:schemeClr>
                    </a:solidFill>
                  </a:tcPr>
                </a:tc>
              </a:tr>
              <a:tr h="486410">
                <a:tc>
                  <a:txBody>
                    <a:bodyPr/>
                    <a:lstStyle/>
                    <a:p>
                      <a:pPr algn="ctr">
                        <a:lnSpc>
                          <a:spcPct val="200000"/>
                        </a:lnSpc>
                        <a:spcAft>
                          <a:spcPts val="0"/>
                        </a:spcAft>
                      </a:pPr>
                      <a:r>
                        <a:rPr lang="en-US" sz="1200" kern="100" dirty="0">
                          <a:effectLst/>
                        </a:rPr>
                        <a:t>The Third Pillar</a:t>
                      </a:r>
                      <a:endParaRPr lang="zh-CN" sz="1200" kern="100" dirty="0">
                        <a:effectLst/>
                        <a:latin typeface="Calibri" panose="020F0502020204030204" charset="0"/>
                        <a:ea typeface="PMingLiU" panose="02020500000000000000" pitchFamily="18" charset="-120"/>
                        <a:cs typeface="Times New Roman" panose="02020603050405020304" pitchFamily="18" charset="0"/>
                      </a:endParaRPr>
                    </a:p>
                  </a:txBody>
                  <a:tcPr marL="49860" marR="49860" marT="0" marB="0"/>
                </a:tc>
                <a:tc>
                  <a:txBody>
                    <a:bodyPr/>
                    <a:lstStyle/>
                    <a:p>
                      <a:pPr algn="ctr">
                        <a:lnSpc>
                          <a:spcPct val="200000"/>
                        </a:lnSpc>
                        <a:spcAft>
                          <a:spcPts val="0"/>
                        </a:spcAft>
                      </a:pPr>
                      <a:r>
                        <a:rPr lang="en-US" sz="1125" kern="100" dirty="0">
                          <a:effectLst/>
                        </a:rPr>
                        <a:t>Private savings</a:t>
                      </a:r>
                      <a:endParaRPr lang="zh-CN" sz="1125" kern="100" dirty="0">
                        <a:effectLst/>
                        <a:latin typeface="Calibri" panose="020F0502020204030204" charset="0"/>
                        <a:ea typeface="PMingLiU" panose="02020500000000000000" pitchFamily="18" charset="-120"/>
                        <a:cs typeface="Times New Roman" panose="02020603050405020304" pitchFamily="18" charset="0"/>
                      </a:endParaRPr>
                    </a:p>
                  </a:txBody>
                  <a:tcPr marL="49860" marR="49860" marT="0" marB="0">
                    <a:solidFill>
                      <a:schemeClr val="accent5">
                        <a:lumMod val="40000"/>
                        <a:lumOff val="60000"/>
                      </a:schemeClr>
                    </a:solidFill>
                  </a:tcPr>
                </a:tc>
                <a:tc>
                  <a:txBody>
                    <a:bodyPr/>
                    <a:lstStyle/>
                    <a:p>
                      <a:pPr algn="ctr">
                        <a:lnSpc>
                          <a:spcPct val="200000"/>
                        </a:lnSpc>
                        <a:spcAft>
                          <a:spcPts val="0"/>
                        </a:spcAft>
                      </a:pPr>
                      <a:r>
                        <a:rPr lang="en-US" sz="1125" kern="100" dirty="0">
                          <a:effectLst/>
                        </a:rPr>
                        <a:t>Voluntary</a:t>
                      </a:r>
                      <a:endParaRPr lang="zh-CN" sz="1125" kern="100" dirty="0">
                        <a:effectLst/>
                        <a:latin typeface="Calibri" panose="020F0502020204030204" charset="0"/>
                        <a:ea typeface="PMingLiU" panose="02020500000000000000" pitchFamily="18" charset="-120"/>
                        <a:cs typeface="Times New Roman" panose="02020603050405020304" pitchFamily="18" charset="0"/>
                      </a:endParaRPr>
                    </a:p>
                  </a:txBody>
                  <a:tcPr marL="49860" marR="49860" marT="0" marB="0">
                    <a:solidFill>
                      <a:schemeClr val="accent5">
                        <a:lumMod val="40000"/>
                        <a:lumOff val="60000"/>
                      </a:schemeClr>
                    </a:solidFill>
                  </a:tcPr>
                </a:tc>
              </a:tr>
            </a:tbl>
          </a:graphicData>
        </a:graphic>
      </p:graphicFrame>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16097</Words>
  <Application>WPS 演示</Application>
  <PresentationFormat>全屏显示(4:3)</PresentationFormat>
  <Paragraphs>333</Paragraphs>
  <Slides>34</Slides>
  <Notes>2</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34</vt:i4>
      </vt:variant>
    </vt:vector>
  </HeadingPairs>
  <TitlesOfParts>
    <vt:vector size="43" baseType="lpstr">
      <vt:lpstr>Arial</vt:lpstr>
      <vt:lpstr>宋体</vt:lpstr>
      <vt:lpstr>Wingdings</vt:lpstr>
      <vt:lpstr>Times New Roman</vt:lpstr>
      <vt:lpstr>Calibri</vt:lpstr>
      <vt:lpstr>PMingLiU</vt:lpstr>
      <vt:lpstr>Times New Roman</vt:lpstr>
      <vt:lpstr>微软雅黑</vt:lpstr>
      <vt:lpstr>Office 主题</vt:lpstr>
      <vt:lpstr>A Study of the Transfer and Continuation of the Pension Insurance Relationship of Migrant Workers in China 流动就业人员养老保险关系转移接续研究</vt:lpstr>
      <vt:lpstr>rundown</vt:lpstr>
      <vt:lpstr>I Background 背景</vt:lpstr>
      <vt:lpstr>I Background 背景</vt:lpstr>
      <vt:lpstr>The fragmented social insurance system  (two dimensions of fragmentation: hukou status and labor market status ) </vt:lpstr>
      <vt:lpstr>社会保险制度的碎片化 (两个维度：户籍身份和就业身份)</vt:lpstr>
      <vt:lpstr>Background</vt:lpstr>
      <vt:lpstr>Background</vt:lpstr>
      <vt:lpstr>China’s Pension Framework</vt:lpstr>
      <vt:lpstr> Background </vt:lpstr>
      <vt:lpstr>Background</vt:lpstr>
      <vt:lpstr>Background</vt:lpstr>
      <vt:lpstr>background</vt:lpstr>
      <vt:lpstr>II  The Case of Huizhou 惠州案例</vt:lpstr>
      <vt:lpstr>the Case of Huizhou</vt:lpstr>
      <vt:lpstr>The Huizhou Case</vt:lpstr>
      <vt:lpstr>The Huizhou Case</vt:lpstr>
      <vt:lpstr>The transfer situation in Huizhou</vt:lpstr>
      <vt:lpstr>III Problems of the T and C process  流动就业人员养老保险关系转移接续存在的问题</vt:lpstr>
      <vt:lpstr> Type I:　Trans-regional T and C within the UEBPS </vt:lpstr>
      <vt:lpstr>specific methods 具体做法</vt:lpstr>
      <vt:lpstr>specific methods 具体做法</vt:lpstr>
      <vt:lpstr>The real effect of the policy implmentation  实际效果</vt:lpstr>
      <vt:lpstr>Problems existed 存在的问题</vt:lpstr>
      <vt:lpstr>Problems existed</vt:lpstr>
      <vt:lpstr>Type II  Trans-system T and C 2、城乡基本养老保险关系转移接续</vt:lpstr>
      <vt:lpstr>Type II  Trans-system T and C 2、城乡基本养老保险关系转移接续</vt:lpstr>
      <vt:lpstr>Problems existed 存在的问题</vt:lpstr>
      <vt:lpstr>Problems existed 存在的问题 </vt:lpstr>
      <vt:lpstr>reason analsis 原因分析</vt:lpstr>
      <vt:lpstr>IV Policy suggestions for improving the T and C process 四、完善中国流动就业人员养老保险关系转移接续的对策</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我国城乡养老保险制度衔接研究              ——基于参保人权益保护的视角 </dc:title>
  <dc:creator>lingnan</dc:creator>
  <cp:lastModifiedBy>admin</cp:lastModifiedBy>
  <cp:revision>80</cp:revision>
  <dcterms:created xsi:type="dcterms:W3CDTF">2015-01-04T07:39:00Z</dcterms:created>
  <dcterms:modified xsi:type="dcterms:W3CDTF">2016-09-07T01:03:25Z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2052-10.1.0.5866</vt:lpwstr>
  </property>
</Properties>
</file>