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81" r:id="rId2"/>
    <p:sldId id="282" r:id="rId3"/>
    <p:sldId id="294" r:id="rId4"/>
    <p:sldId id="285" r:id="rId5"/>
    <p:sldId id="305" r:id="rId6"/>
    <p:sldId id="287" r:id="rId7"/>
    <p:sldId id="284" r:id="rId8"/>
    <p:sldId id="288" r:id="rId9"/>
    <p:sldId id="310" r:id="rId10"/>
    <p:sldId id="314" r:id="rId11"/>
    <p:sldId id="295" r:id="rId12"/>
    <p:sldId id="292" r:id="rId13"/>
    <p:sldId id="291" r:id="rId14"/>
    <p:sldId id="293" r:id="rId15"/>
    <p:sldId id="290" r:id="rId16"/>
    <p:sldId id="306" r:id="rId17"/>
    <p:sldId id="311" r:id="rId18"/>
    <p:sldId id="296" r:id="rId19"/>
    <p:sldId id="289" r:id="rId20"/>
    <p:sldId id="298" r:id="rId21"/>
    <p:sldId id="286" r:id="rId22"/>
    <p:sldId id="299" r:id="rId23"/>
    <p:sldId id="307" r:id="rId24"/>
    <p:sldId id="312" r:id="rId25"/>
    <p:sldId id="297" r:id="rId26"/>
    <p:sldId id="301" r:id="rId27"/>
    <p:sldId id="300" r:id="rId28"/>
    <p:sldId id="303" r:id="rId29"/>
    <p:sldId id="308" r:id="rId30"/>
    <p:sldId id="309" r:id="rId31"/>
    <p:sldId id="313" r:id="rId32"/>
    <p:sldId id="304" r:id="rId3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59">
          <p15:clr>
            <a:srgbClr val="A4A3A4"/>
          </p15:clr>
        </p15:guide>
        <p15:guide id="2" orient="horz" pos="1053">
          <p15:clr>
            <a:srgbClr val="A4A3A4"/>
          </p15:clr>
        </p15:guide>
        <p15:guide id="3" pos="3844">
          <p15:clr>
            <a:srgbClr val="A4A3A4"/>
          </p15:clr>
        </p15:guide>
        <p15:guide id="4" pos="1916">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584C"/>
    <a:srgbClr val="C40815"/>
    <a:srgbClr val="A21902"/>
    <a:srgbClr val="980610"/>
    <a:srgbClr val="D42002"/>
    <a:srgbClr val="A60611"/>
    <a:srgbClr val="FC1D18"/>
    <a:srgbClr val="A8E779"/>
    <a:srgbClr val="DEE7F2"/>
    <a:srgbClr val="D2D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38980" autoAdjust="0"/>
  </p:normalViewPr>
  <p:slideViewPr>
    <p:cSldViewPr>
      <p:cViewPr>
        <p:scale>
          <a:sx n="80" d="100"/>
          <a:sy n="80" d="100"/>
        </p:scale>
        <p:origin x="-2168" y="-656"/>
      </p:cViewPr>
      <p:guideLst>
        <p:guide orient="horz" pos="2159"/>
        <p:guide orient="horz" pos="1053"/>
        <p:guide pos="3844"/>
        <p:guide pos="191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84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AE0C1B-8258-4C93-9EE4-5385DD1669D9}" type="doc">
      <dgm:prSet loTypeId="urn:microsoft.com/office/officeart/2005/8/layout/arrow5" loCatId="process" qsTypeId="urn:microsoft.com/office/officeart/2005/8/quickstyle/simple1" qsCatId="simple" csTypeId="urn:microsoft.com/office/officeart/2005/8/colors/accent2_3" csCatId="accent2" phldr="1"/>
      <dgm:spPr/>
      <dgm:t>
        <a:bodyPr/>
        <a:lstStyle/>
        <a:p>
          <a:endParaRPr lang="zh-CN" altLang="en-US"/>
        </a:p>
      </dgm:t>
    </dgm:pt>
    <dgm:pt modelId="{7FAA510D-7096-4F60-A321-2B91024E7F0A}">
      <dgm:prSet phldrT="[文本]" custT="1"/>
      <dgm:spPr/>
      <dgm:t>
        <a:bodyPr/>
        <a:lstStyle/>
        <a:p>
          <a:r>
            <a:rPr lang="zh-CN" altLang="en-US" sz="1200" dirty="0" smtClean="0">
              <a:latin typeface="宋体" panose="02010600030101010101" pitchFamily="2" charset="-122"/>
              <a:ea typeface="宋体" panose="02010600030101010101" pitchFamily="2" charset="-122"/>
            </a:rPr>
            <a:t>大学生搜寻</a:t>
          </a:r>
          <a:endParaRPr lang="zh-CN" altLang="en-US" sz="1200" dirty="0">
            <a:latin typeface="宋体" panose="02010600030101010101" pitchFamily="2" charset="-122"/>
            <a:ea typeface="宋体" panose="02010600030101010101" pitchFamily="2" charset="-122"/>
          </a:endParaRPr>
        </a:p>
      </dgm:t>
    </dgm:pt>
    <dgm:pt modelId="{CD8CEF45-3648-4B49-859B-7BB3A4847D2D}" type="parTrans" cxnId="{4E7FA97E-1487-4081-BA93-25A153B87F40}">
      <dgm:prSet/>
      <dgm:spPr/>
      <dgm:t>
        <a:bodyPr/>
        <a:lstStyle/>
        <a:p>
          <a:endParaRPr lang="zh-CN" altLang="en-US" sz="1600"/>
        </a:p>
      </dgm:t>
    </dgm:pt>
    <dgm:pt modelId="{39B3E41E-E51B-4692-9868-3FFCFDE9B9D4}" type="sibTrans" cxnId="{4E7FA97E-1487-4081-BA93-25A153B87F40}">
      <dgm:prSet/>
      <dgm:spPr/>
      <dgm:t>
        <a:bodyPr/>
        <a:lstStyle/>
        <a:p>
          <a:endParaRPr lang="zh-CN" altLang="en-US" sz="1600"/>
        </a:p>
      </dgm:t>
    </dgm:pt>
    <dgm:pt modelId="{701B9567-9BFF-479D-85BD-E79802F155CD}">
      <dgm:prSet phldrT="[文本]" custT="1"/>
      <dgm:spPr/>
      <dgm:t>
        <a:bodyPr/>
        <a:lstStyle/>
        <a:p>
          <a:r>
            <a:rPr lang="zh-CN" altLang="en-US" sz="1200" dirty="0" smtClean="0">
              <a:latin typeface="宋体" panose="02010600030101010101" pitchFamily="2" charset="-122"/>
              <a:ea typeface="宋体" panose="02010600030101010101" pitchFamily="2" charset="-122"/>
            </a:rPr>
            <a:t>企业的搜寻</a:t>
          </a:r>
          <a:endParaRPr lang="zh-CN" altLang="en-US" sz="1200" dirty="0">
            <a:latin typeface="宋体" panose="02010600030101010101" pitchFamily="2" charset="-122"/>
            <a:ea typeface="宋体" panose="02010600030101010101" pitchFamily="2" charset="-122"/>
          </a:endParaRPr>
        </a:p>
      </dgm:t>
    </dgm:pt>
    <dgm:pt modelId="{298AFF44-38EA-4582-9961-678E591F724B}" type="parTrans" cxnId="{CD6BC274-E2B4-40C3-8C70-5D3B48BC90F5}">
      <dgm:prSet/>
      <dgm:spPr/>
      <dgm:t>
        <a:bodyPr/>
        <a:lstStyle/>
        <a:p>
          <a:endParaRPr lang="zh-CN" altLang="en-US" sz="1600"/>
        </a:p>
      </dgm:t>
    </dgm:pt>
    <dgm:pt modelId="{B9FEE7DD-E594-41CB-A0DE-94A1523D66EE}" type="sibTrans" cxnId="{CD6BC274-E2B4-40C3-8C70-5D3B48BC90F5}">
      <dgm:prSet/>
      <dgm:spPr/>
      <dgm:t>
        <a:bodyPr/>
        <a:lstStyle/>
        <a:p>
          <a:endParaRPr lang="zh-CN" altLang="en-US" sz="1600"/>
        </a:p>
      </dgm:t>
    </dgm:pt>
    <dgm:pt modelId="{762248FC-45F7-42BF-AD06-4C6A03CC3601}" type="pres">
      <dgm:prSet presAssocID="{8BAE0C1B-8258-4C93-9EE4-5385DD1669D9}" presName="diagram" presStyleCnt="0">
        <dgm:presLayoutVars>
          <dgm:dir/>
          <dgm:resizeHandles val="exact"/>
        </dgm:presLayoutVars>
      </dgm:prSet>
      <dgm:spPr/>
      <dgm:t>
        <a:bodyPr/>
        <a:lstStyle/>
        <a:p>
          <a:endParaRPr lang="zh-CN" altLang="en-US"/>
        </a:p>
      </dgm:t>
    </dgm:pt>
    <dgm:pt modelId="{55160437-7EDC-4B74-9065-5DDCE6256026}" type="pres">
      <dgm:prSet presAssocID="{7FAA510D-7096-4F60-A321-2B91024E7F0A}" presName="arrow" presStyleLbl="node1" presStyleIdx="0" presStyleCnt="2" custScaleX="66426" custScaleY="93126" custRadScaleRad="125803" custRadScaleInc="17664">
        <dgm:presLayoutVars>
          <dgm:bulletEnabled val="1"/>
        </dgm:presLayoutVars>
      </dgm:prSet>
      <dgm:spPr/>
      <dgm:t>
        <a:bodyPr/>
        <a:lstStyle/>
        <a:p>
          <a:endParaRPr lang="zh-CN" altLang="en-US"/>
        </a:p>
      </dgm:t>
    </dgm:pt>
    <dgm:pt modelId="{BF5CC5C7-1595-4D3A-9C2D-593A775F6187}" type="pres">
      <dgm:prSet presAssocID="{701B9567-9BFF-479D-85BD-E79802F155CD}" presName="arrow" presStyleLbl="node1" presStyleIdx="1" presStyleCnt="2" custScaleX="65225" custScaleY="84441" custRadScaleRad="39234" custRadScaleInc="-9880">
        <dgm:presLayoutVars>
          <dgm:bulletEnabled val="1"/>
        </dgm:presLayoutVars>
      </dgm:prSet>
      <dgm:spPr/>
      <dgm:t>
        <a:bodyPr/>
        <a:lstStyle/>
        <a:p>
          <a:endParaRPr lang="zh-CN" altLang="en-US"/>
        </a:p>
      </dgm:t>
    </dgm:pt>
  </dgm:ptLst>
  <dgm:cxnLst>
    <dgm:cxn modelId="{B98A991A-6C11-4AC1-B4A2-32098F77B4A6}" type="presOf" srcId="{8BAE0C1B-8258-4C93-9EE4-5385DD1669D9}" destId="{762248FC-45F7-42BF-AD06-4C6A03CC3601}" srcOrd="0" destOrd="0" presId="urn:microsoft.com/office/officeart/2005/8/layout/arrow5"/>
    <dgm:cxn modelId="{4E7FA97E-1487-4081-BA93-25A153B87F40}" srcId="{8BAE0C1B-8258-4C93-9EE4-5385DD1669D9}" destId="{7FAA510D-7096-4F60-A321-2B91024E7F0A}" srcOrd="0" destOrd="0" parTransId="{CD8CEF45-3648-4B49-859B-7BB3A4847D2D}" sibTransId="{39B3E41E-E51B-4692-9868-3FFCFDE9B9D4}"/>
    <dgm:cxn modelId="{CD6BC274-E2B4-40C3-8C70-5D3B48BC90F5}" srcId="{8BAE0C1B-8258-4C93-9EE4-5385DD1669D9}" destId="{701B9567-9BFF-479D-85BD-E79802F155CD}" srcOrd="1" destOrd="0" parTransId="{298AFF44-38EA-4582-9961-678E591F724B}" sibTransId="{B9FEE7DD-E594-41CB-A0DE-94A1523D66EE}"/>
    <dgm:cxn modelId="{95A2A0D0-6F6E-4C1F-B290-153726C7AC3E}" type="presOf" srcId="{7FAA510D-7096-4F60-A321-2B91024E7F0A}" destId="{55160437-7EDC-4B74-9065-5DDCE6256026}" srcOrd="0" destOrd="0" presId="urn:microsoft.com/office/officeart/2005/8/layout/arrow5"/>
    <dgm:cxn modelId="{1C896CBC-1C09-435C-B2EB-CF18C2E4BA45}" type="presOf" srcId="{701B9567-9BFF-479D-85BD-E79802F155CD}" destId="{BF5CC5C7-1595-4D3A-9C2D-593A775F6187}" srcOrd="0" destOrd="0" presId="urn:microsoft.com/office/officeart/2005/8/layout/arrow5"/>
    <dgm:cxn modelId="{BFD0FA40-9828-48BE-8342-901546FD90C4}" type="presParOf" srcId="{762248FC-45F7-42BF-AD06-4C6A03CC3601}" destId="{55160437-7EDC-4B74-9065-5DDCE6256026}" srcOrd="0" destOrd="0" presId="urn:microsoft.com/office/officeart/2005/8/layout/arrow5"/>
    <dgm:cxn modelId="{CEFCEA96-E0C3-4F85-861A-5B13B923A51D}" type="presParOf" srcId="{762248FC-45F7-42BF-AD06-4C6A03CC3601}" destId="{BF5CC5C7-1595-4D3A-9C2D-593A775F6187}"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AE0C1B-8258-4C93-9EE4-5385DD1669D9}" type="doc">
      <dgm:prSet loTypeId="urn:microsoft.com/office/officeart/2005/8/layout/arrow5" loCatId="process" qsTypeId="urn:microsoft.com/office/officeart/2005/8/quickstyle/simple1" qsCatId="simple" csTypeId="urn:microsoft.com/office/officeart/2005/8/colors/accent2_3" csCatId="accent2" phldr="1"/>
      <dgm:spPr/>
      <dgm:t>
        <a:bodyPr/>
        <a:lstStyle/>
        <a:p>
          <a:endParaRPr lang="zh-CN" altLang="en-US"/>
        </a:p>
      </dgm:t>
    </dgm:pt>
    <dgm:pt modelId="{7FAA510D-7096-4F60-A321-2B91024E7F0A}">
      <dgm:prSet phldrT="[文本]" custT="1"/>
      <dgm:spPr/>
      <dgm:t>
        <a:bodyPr/>
        <a:lstStyle/>
        <a:p>
          <a:r>
            <a:rPr lang="zh-CN" altLang="en-US" sz="1200" dirty="0" smtClean="0">
              <a:latin typeface="宋体" panose="02010600030101010101" pitchFamily="2" charset="-122"/>
              <a:ea typeface="宋体" panose="02010600030101010101" pitchFamily="2" charset="-122"/>
            </a:rPr>
            <a:t>大学生的人力资本素质结构</a:t>
          </a:r>
          <a:endParaRPr lang="en-US" altLang="zh-CN" sz="1200" dirty="0" smtClean="0">
            <a:latin typeface="宋体" panose="02010600030101010101" pitchFamily="2" charset="-122"/>
            <a:ea typeface="宋体" panose="02010600030101010101" pitchFamily="2" charset="-122"/>
          </a:endParaRPr>
        </a:p>
      </dgm:t>
    </dgm:pt>
    <dgm:pt modelId="{CD8CEF45-3648-4B49-859B-7BB3A4847D2D}" type="parTrans" cxnId="{4E7FA97E-1487-4081-BA93-25A153B87F40}">
      <dgm:prSet/>
      <dgm:spPr/>
      <dgm:t>
        <a:bodyPr/>
        <a:lstStyle/>
        <a:p>
          <a:endParaRPr lang="zh-CN" altLang="en-US" sz="1600"/>
        </a:p>
      </dgm:t>
    </dgm:pt>
    <dgm:pt modelId="{39B3E41E-E51B-4692-9868-3FFCFDE9B9D4}" type="sibTrans" cxnId="{4E7FA97E-1487-4081-BA93-25A153B87F40}">
      <dgm:prSet/>
      <dgm:spPr/>
      <dgm:t>
        <a:bodyPr/>
        <a:lstStyle/>
        <a:p>
          <a:endParaRPr lang="zh-CN" altLang="en-US" sz="1600"/>
        </a:p>
      </dgm:t>
    </dgm:pt>
    <dgm:pt modelId="{701B9567-9BFF-479D-85BD-E79802F155CD}">
      <dgm:prSet phldrT="[文本]" custT="1"/>
      <dgm:spPr/>
      <dgm:t>
        <a:bodyPr/>
        <a:lstStyle/>
        <a:p>
          <a:r>
            <a:rPr lang="zh-CN" altLang="en-US" sz="1200" dirty="0" smtClean="0">
              <a:latin typeface="宋体" panose="02010600030101010101" pitchFamily="2" charset="-122"/>
              <a:ea typeface="宋体" panose="02010600030101010101" pitchFamily="2" charset="-122"/>
            </a:rPr>
            <a:t>企业的岗位需求</a:t>
          </a:r>
          <a:endParaRPr lang="zh-CN" altLang="en-US" sz="1200" dirty="0">
            <a:latin typeface="宋体" panose="02010600030101010101" pitchFamily="2" charset="-122"/>
            <a:ea typeface="宋体" panose="02010600030101010101" pitchFamily="2" charset="-122"/>
          </a:endParaRPr>
        </a:p>
      </dgm:t>
    </dgm:pt>
    <dgm:pt modelId="{298AFF44-38EA-4582-9961-678E591F724B}" type="parTrans" cxnId="{CD6BC274-E2B4-40C3-8C70-5D3B48BC90F5}">
      <dgm:prSet/>
      <dgm:spPr/>
      <dgm:t>
        <a:bodyPr/>
        <a:lstStyle/>
        <a:p>
          <a:endParaRPr lang="zh-CN" altLang="en-US" sz="1600"/>
        </a:p>
      </dgm:t>
    </dgm:pt>
    <dgm:pt modelId="{B9FEE7DD-E594-41CB-A0DE-94A1523D66EE}" type="sibTrans" cxnId="{CD6BC274-E2B4-40C3-8C70-5D3B48BC90F5}">
      <dgm:prSet/>
      <dgm:spPr/>
      <dgm:t>
        <a:bodyPr/>
        <a:lstStyle/>
        <a:p>
          <a:endParaRPr lang="zh-CN" altLang="en-US" sz="1600"/>
        </a:p>
      </dgm:t>
    </dgm:pt>
    <dgm:pt modelId="{762248FC-45F7-42BF-AD06-4C6A03CC3601}" type="pres">
      <dgm:prSet presAssocID="{8BAE0C1B-8258-4C93-9EE4-5385DD1669D9}" presName="diagram" presStyleCnt="0">
        <dgm:presLayoutVars>
          <dgm:dir/>
          <dgm:resizeHandles val="exact"/>
        </dgm:presLayoutVars>
      </dgm:prSet>
      <dgm:spPr/>
      <dgm:t>
        <a:bodyPr/>
        <a:lstStyle/>
        <a:p>
          <a:endParaRPr lang="zh-CN" altLang="en-US"/>
        </a:p>
      </dgm:t>
    </dgm:pt>
    <dgm:pt modelId="{55160437-7EDC-4B74-9065-5DDCE6256026}" type="pres">
      <dgm:prSet presAssocID="{7FAA510D-7096-4F60-A321-2B91024E7F0A}" presName="arrow" presStyleLbl="node1" presStyleIdx="0" presStyleCnt="2" custScaleX="66426" custScaleY="93126">
        <dgm:presLayoutVars>
          <dgm:bulletEnabled val="1"/>
        </dgm:presLayoutVars>
      </dgm:prSet>
      <dgm:spPr/>
      <dgm:t>
        <a:bodyPr/>
        <a:lstStyle/>
        <a:p>
          <a:endParaRPr lang="zh-CN" altLang="en-US"/>
        </a:p>
      </dgm:t>
    </dgm:pt>
    <dgm:pt modelId="{BF5CC5C7-1595-4D3A-9C2D-593A775F6187}" type="pres">
      <dgm:prSet presAssocID="{701B9567-9BFF-479D-85BD-E79802F155CD}" presName="arrow" presStyleLbl="node1" presStyleIdx="1" presStyleCnt="2" custScaleX="65225" custScaleY="84441" custRadScaleRad="55446" custRadScaleInc="14493">
        <dgm:presLayoutVars>
          <dgm:bulletEnabled val="1"/>
        </dgm:presLayoutVars>
      </dgm:prSet>
      <dgm:spPr/>
      <dgm:t>
        <a:bodyPr/>
        <a:lstStyle/>
        <a:p>
          <a:endParaRPr lang="zh-CN" altLang="en-US"/>
        </a:p>
      </dgm:t>
    </dgm:pt>
  </dgm:ptLst>
  <dgm:cxnLst>
    <dgm:cxn modelId="{4E7FA97E-1487-4081-BA93-25A153B87F40}" srcId="{8BAE0C1B-8258-4C93-9EE4-5385DD1669D9}" destId="{7FAA510D-7096-4F60-A321-2B91024E7F0A}" srcOrd="0" destOrd="0" parTransId="{CD8CEF45-3648-4B49-859B-7BB3A4847D2D}" sibTransId="{39B3E41E-E51B-4692-9868-3FFCFDE9B9D4}"/>
    <dgm:cxn modelId="{D342727E-7819-447D-BFC9-7AB19DC976D2}" type="presOf" srcId="{701B9567-9BFF-479D-85BD-E79802F155CD}" destId="{BF5CC5C7-1595-4D3A-9C2D-593A775F6187}" srcOrd="0" destOrd="0" presId="urn:microsoft.com/office/officeart/2005/8/layout/arrow5"/>
    <dgm:cxn modelId="{CD6BC274-E2B4-40C3-8C70-5D3B48BC90F5}" srcId="{8BAE0C1B-8258-4C93-9EE4-5385DD1669D9}" destId="{701B9567-9BFF-479D-85BD-E79802F155CD}" srcOrd="1" destOrd="0" parTransId="{298AFF44-38EA-4582-9961-678E591F724B}" sibTransId="{B9FEE7DD-E594-41CB-A0DE-94A1523D66EE}"/>
    <dgm:cxn modelId="{3B8B3F49-001D-4725-B5DD-B2C62A1894D4}" type="presOf" srcId="{8BAE0C1B-8258-4C93-9EE4-5385DD1669D9}" destId="{762248FC-45F7-42BF-AD06-4C6A03CC3601}" srcOrd="0" destOrd="0" presId="urn:microsoft.com/office/officeart/2005/8/layout/arrow5"/>
    <dgm:cxn modelId="{FD6D2733-1A30-4F38-94D3-BCD6F0EE784C}" type="presOf" srcId="{7FAA510D-7096-4F60-A321-2B91024E7F0A}" destId="{55160437-7EDC-4B74-9065-5DDCE6256026}" srcOrd="0" destOrd="0" presId="urn:microsoft.com/office/officeart/2005/8/layout/arrow5"/>
    <dgm:cxn modelId="{4FA98E9D-A33F-4F0C-ADA9-CE57E1994DE2}" type="presParOf" srcId="{762248FC-45F7-42BF-AD06-4C6A03CC3601}" destId="{55160437-7EDC-4B74-9065-5DDCE6256026}" srcOrd="0" destOrd="0" presId="urn:microsoft.com/office/officeart/2005/8/layout/arrow5"/>
    <dgm:cxn modelId="{1052B3FF-BF48-4BE2-AF91-FDCFA86F230A}" type="presParOf" srcId="{762248FC-45F7-42BF-AD06-4C6A03CC3601}" destId="{BF5CC5C7-1595-4D3A-9C2D-593A775F6187}" srcOrd="1" destOrd="0" presId="urn:microsoft.com/office/officeart/2005/8/layout/arrow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AE0C1B-8258-4C93-9EE4-5385DD1669D9}" type="doc">
      <dgm:prSet loTypeId="urn:microsoft.com/office/officeart/2005/8/layout/arrow5" loCatId="process" qsTypeId="urn:microsoft.com/office/officeart/2005/8/quickstyle/simple1" qsCatId="simple" csTypeId="urn:microsoft.com/office/officeart/2005/8/colors/accent2_3" csCatId="accent2" phldr="1"/>
      <dgm:spPr/>
      <dgm:t>
        <a:bodyPr/>
        <a:lstStyle/>
        <a:p>
          <a:endParaRPr lang="zh-CN" altLang="en-US"/>
        </a:p>
      </dgm:t>
    </dgm:pt>
    <dgm:pt modelId="{7FAA510D-7096-4F60-A321-2B91024E7F0A}">
      <dgm:prSet phldrT="[文本]" custT="1"/>
      <dgm:spPr/>
      <dgm:t>
        <a:bodyPr/>
        <a:lstStyle/>
        <a:p>
          <a:r>
            <a:rPr lang="zh-CN" altLang="en-US" sz="1200" dirty="0" smtClean="0">
              <a:latin typeface="宋体" panose="02010600030101010101" pitchFamily="2" charset="-122"/>
              <a:ea typeface="宋体" panose="02010600030101010101" pitchFamily="2" charset="-122"/>
            </a:rPr>
            <a:t>高校专业设置</a:t>
          </a:r>
          <a:endParaRPr lang="zh-CN" altLang="en-US" sz="1200" dirty="0">
            <a:latin typeface="宋体" panose="02010600030101010101" pitchFamily="2" charset="-122"/>
            <a:ea typeface="宋体" panose="02010600030101010101" pitchFamily="2" charset="-122"/>
          </a:endParaRPr>
        </a:p>
      </dgm:t>
    </dgm:pt>
    <dgm:pt modelId="{CD8CEF45-3648-4B49-859B-7BB3A4847D2D}" type="parTrans" cxnId="{4E7FA97E-1487-4081-BA93-25A153B87F40}">
      <dgm:prSet/>
      <dgm:spPr/>
      <dgm:t>
        <a:bodyPr/>
        <a:lstStyle/>
        <a:p>
          <a:endParaRPr lang="zh-CN" altLang="en-US" sz="1600"/>
        </a:p>
      </dgm:t>
    </dgm:pt>
    <dgm:pt modelId="{39B3E41E-E51B-4692-9868-3FFCFDE9B9D4}" type="sibTrans" cxnId="{4E7FA97E-1487-4081-BA93-25A153B87F40}">
      <dgm:prSet/>
      <dgm:spPr/>
      <dgm:t>
        <a:bodyPr/>
        <a:lstStyle/>
        <a:p>
          <a:endParaRPr lang="zh-CN" altLang="en-US" sz="1600"/>
        </a:p>
      </dgm:t>
    </dgm:pt>
    <dgm:pt modelId="{701B9567-9BFF-479D-85BD-E79802F155CD}">
      <dgm:prSet phldrT="[文本]" custT="1"/>
      <dgm:spPr/>
      <dgm:t>
        <a:bodyPr/>
        <a:lstStyle/>
        <a:p>
          <a:r>
            <a:rPr lang="zh-CN" altLang="en-US" sz="1200" dirty="0" smtClean="0">
              <a:latin typeface="宋体" panose="02010600030101010101" pitchFamily="2" charset="-122"/>
              <a:ea typeface="宋体" panose="02010600030101010101" pitchFamily="2" charset="-122"/>
            </a:rPr>
            <a:t>产业发展和企业具体的需求</a:t>
          </a:r>
          <a:endParaRPr lang="zh-CN" altLang="en-US" sz="1200" dirty="0">
            <a:latin typeface="宋体" panose="02010600030101010101" pitchFamily="2" charset="-122"/>
            <a:ea typeface="宋体" panose="02010600030101010101" pitchFamily="2" charset="-122"/>
          </a:endParaRPr>
        </a:p>
      </dgm:t>
    </dgm:pt>
    <dgm:pt modelId="{298AFF44-38EA-4582-9961-678E591F724B}" type="parTrans" cxnId="{CD6BC274-E2B4-40C3-8C70-5D3B48BC90F5}">
      <dgm:prSet/>
      <dgm:spPr/>
      <dgm:t>
        <a:bodyPr/>
        <a:lstStyle/>
        <a:p>
          <a:endParaRPr lang="zh-CN" altLang="en-US" sz="1600"/>
        </a:p>
      </dgm:t>
    </dgm:pt>
    <dgm:pt modelId="{B9FEE7DD-E594-41CB-A0DE-94A1523D66EE}" type="sibTrans" cxnId="{CD6BC274-E2B4-40C3-8C70-5D3B48BC90F5}">
      <dgm:prSet/>
      <dgm:spPr/>
      <dgm:t>
        <a:bodyPr/>
        <a:lstStyle/>
        <a:p>
          <a:endParaRPr lang="zh-CN" altLang="en-US" sz="1600"/>
        </a:p>
      </dgm:t>
    </dgm:pt>
    <dgm:pt modelId="{762248FC-45F7-42BF-AD06-4C6A03CC3601}" type="pres">
      <dgm:prSet presAssocID="{8BAE0C1B-8258-4C93-9EE4-5385DD1669D9}" presName="diagram" presStyleCnt="0">
        <dgm:presLayoutVars>
          <dgm:dir/>
          <dgm:resizeHandles val="exact"/>
        </dgm:presLayoutVars>
      </dgm:prSet>
      <dgm:spPr/>
      <dgm:t>
        <a:bodyPr/>
        <a:lstStyle/>
        <a:p>
          <a:endParaRPr lang="zh-CN" altLang="en-US"/>
        </a:p>
      </dgm:t>
    </dgm:pt>
    <dgm:pt modelId="{55160437-7EDC-4B74-9065-5DDCE6256026}" type="pres">
      <dgm:prSet presAssocID="{7FAA510D-7096-4F60-A321-2B91024E7F0A}" presName="arrow" presStyleLbl="node1" presStyleIdx="0" presStyleCnt="2" custScaleX="66426" custScaleY="83397" custRadScaleRad="127811" custRadScaleInc="18479">
        <dgm:presLayoutVars>
          <dgm:bulletEnabled val="1"/>
        </dgm:presLayoutVars>
      </dgm:prSet>
      <dgm:spPr/>
      <dgm:t>
        <a:bodyPr/>
        <a:lstStyle/>
        <a:p>
          <a:endParaRPr lang="zh-CN" altLang="en-US"/>
        </a:p>
      </dgm:t>
    </dgm:pt>
    <dgm:pt modelId="{BF5CC5C7-1595-4D3A-9C2D-593A775F6187}" type="pres">
      <dgm:prSet presAssocID="{701B9567-9BFF-479D-85BD-E79802F155CD}" presName="arrow" presStyleLbl="node1" presStyleIdx="1" presStyleCnt="2" custScaleX="65174" custScaleY="87938" custRadScaleRad="40701" custRadScaleInc="-11096">
        <dgm:presLayoutVars>
          <dgm:bulletEnabled val="1"/>
        </dgm:presLayoutVars>
      </dgm:prSet>
      <dgm:spPr/>
      <dgm:t>
        <a:bodyPr/>
        <a:lstStyle/>
        <a:p>
          <a:endParaRPr lang="zh-CN" altLang="en-US"/>
        </a:p>
      </dgm:t>
    </dgm:pt>
  </dgm:ptLst>
  <dgm:cxnLst>
    <dgm:cxn modelId="{1B5552E0-B187-4836-BE2A-BABEE99B4F35}" type="presOf" srcId="{701B9567-9BFF-479D-85BD-E79802F155CD}" destId="{BF5CC5C7-1595-4D3A-9C2D-593A775F6187}" srcOrd="0" destOrd="0" presId="urn:microsoft.com/office/officeart/2005/8/layout/arrow5"/>
    <dgm:cxn modelId="{4E7FA97E-1487-4081-BA93-25A153B87F40}" srcId="{8BAE0C1B-8258-4C93-9EE4-5385DD1669D9}" destId="{7FAA510D-7096-4F60-A321-2B91024E7F0A}" srcOrd="0" destOrd="0" parTransId="{CD8CEF45-3648-4B49-859B-7BB3A4847D2D}" sibTransId="{39B3E41E-E51B-4692-9868-3FFCFDE9B9D4}"/>
    <dgm:cxn modelId="{4C38242F-3F1E-4E23-87DE-5F2F7966D4F1}" type="presOf" srcId="{7FAA510D-7096-4F60-A321-2B91024E7F0A}" destId="{55160437-7EDC-4B74-9065-5DDCE6256026}" srcOrd="0" destOrd="0" presId="urn:microsoft.com/office/officeart/2005/8/layout/arrow5"/>
    <dgm:cxn modelId="{CD6BC274-E2B4-40C3-8C70-5D3B48BC90F5}" srcId="{8BAE0C1B-8258-4C93-9EE4-5385DD1669D9}" destId="{701B9567-9BFF-479D-85BD-E79802F155CD}" srcOrd="1" destOrd="0" parTransId="{298AFF44-38EA-4582-9961-678E591F724B}" sibTransId="{B9FEE7DD-E594-41CB-A0DE-94A1523D66EE}"/>
    <dgm:cxn modelId="{8EF8DD65-BEC6-45F0-9D80-A405C2B5449D}" type="presOf" srcId="{8BAE0C1B-8258-4C93-9EE4-5385DD1669D9}" destId="{762248FC-45F7-42BF-AD06-4C6A03CC3601}" srcOrd="0" destOrd="0" presId="urn:microsoft.com/office/officeart/2005/8/layout/arrow5"/>
    <dgm:cxn modelId="{C3798613-057E-4945-8057-3BCE984F6194}" type="presParOf" srcId="{762248FC-45F7-42BF-AD06-4C6A03CC3601}" destId="{55160437-7EDC-4B74-9065-5DDCE6256026}" srcOrd="0" destOrd="0" presId="urn:microsoft.com/office/officeart/2005/8/layout/arrow5"/>
    <dgm:cxn modelId="{0A5BEC75-43EF-42E8-9F06-1E275BD809BE}" type="presParOf" srcId="{762248FC-45F7-42BF-AD06-4C6A03CC3601}" destId="{BF5CC5C7-1595-4D3A-9C2D-593A775F6187}" srcOrd="1" destOrd="0" presId="urn:microsoft.com/office/officeart/2005/8/layout/arrow5"/>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60437-7EDC-4B74-9065-5DDCE6256026}">
      <dsp:nvSpPr>
        <dsp:cNvPr id="0" name=""/>
        <dsp:cNvSpPr/>
      </dsp:nvSpPr>
      <dsp:spPr>
        <a:xfrm rot="16200000">
          <a:off x="206927" y="-206927"/>
          <a:ext cx="1029614" cy="1443468"/>
        </a:xfrm>
        <a:prstGeom prst="downArrow">
          <a:avLst>
            <a:gd name="adj1" fmla="val 50000"/>
            <a:gd name="adj2" fmla="val 35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大学生搜寻</a:t>
          </a:r>
          <a:endParaRPr lang="zh-CN" altLang="en-US" sz="1200" kern="1200" dirty="0">
            <a:latin typeface="宋体" panose="02010600030101010101" pitchFamily="2" charset="-122"/>
            <a:ea typeface="宋体" panose="02010600030101010101" pitchFamily="2" charset="-122"/>
          </a:endParaRPr>
        </a:p>
      </dsp:txBody>
      <dsp:txXfrm rot="5400000">
        <a:off x="1" y="257402"/>
        <a:ext cx="1263286" cy="514807"/>
      </dsp:txXfrm>
    </dsp:sp>
    <dsp:sp modelId="{BF5CC5C7-1595-4D3A-9C2D-593A775F6187}">
      <dsp:nvSpPr>
        <dsp:cNvPr id="0" name=""/>
        <dsp:cNvSpPr/>
      </dsp:nvSpPr>
      <dsp:spPr>
        <a:xfrm rot="5400000">
          <a:off x="1499491" y="14193"/>
          <a:ext cx="1010998" cy="1308849"/>
        </a:xfrm>
        <a:prstGeom prst="downArrow">
          <a:avLst>
            <a:gd name="adj1" fmla="val 50000"/>
            <a:gd name="adj2" fmla="val 35000"/>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企业的搜寻</a:t>
          </a:r>
          <a:endParaRPr lang="zh-CN" altLang="en-US" sz="1200" kern="1200" dirty="0">
            <a:latin typeface="宋体" panose="02010600030101010101" pitchFamily="2" charset="-122"/>
            <a:ea typeface="宋体" panose="02010600030101010101" pitchFamily="2" charset="-122"/>
          </a:endParaRPr>
        </a:p>
      </dsp:txBody>
      <dsp:txXfrm rot="-5400000">
        <a:off x="1527491" y="415868"/>
        <a:ext cx="1131924" cy="5054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60437-7EDC-4B74-9065-5DDCE6256026}">
      <dsp:nvSpPr>
        <dsp:cNvPr id="0" name=""/>
        <dsp:cNvSpPr/>
      </dsp:nvSpPr>
      <dsp:spPr>
        <a:xfrm rot="16200000">
          <a:off x="263151" y="525276"/>
          <a:ext cx="1020853" cy="1431186"/>
        </a:xfrm>
        <a:prstGeom prst="downArrow">
          <a:avLst>
            <a:gd name="adj1" fmla="val 50000"/>
            <a:gd name="adj2" fmla="val 35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大学生的人力资本素质结构</a:t>
          </a:r>
          <a:endParaRPr lang="en-US" altLang="zh-CN" sz="1200" kern="1200" dirty="0" smtClean="0">
            <a:latin typeface="宋体" panose="02010600030101010101" pitchFamily="2" charset="-122"/>
            <a:ea typeface="宋体" panose="02010600030101010101" pitchFamily="2" charset="-122"/>
          </a:endParaRPr>
        </a:p>
      </dsp:txBody>
      <dsp:txXfrm rot="5400000">
        <a:off x="57985" y="985656"/>
        <a:ext cx="1252537" cy="510427"/>
      </dsp:txXfrm>
    </dsp:sp>
    <dsp:sp modelId="{BF5CC5C7-1595-4D3A-9C2D-593A775F6187}">
      <dsp:nvSpPr>
        <dsp:cNvPr id="0" name=""/>
        <dsp:cNvSpPr/>
      </dsp:nvSpPr>
      <dsp:spPr>
        <a:xfrm rot="5400000">
          <a:off x="1513771" y="794069"/>
          <a:ext cx="1002396" cy="1297713"/>
        </a:xfrm>
        <a:prstGeom prst="downArrow">
          <a:avLst>
            <a:gd name="adj1" fmla="val 50000"/>
            <a:gd name="adj2" fmla="val 35000"/>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企业的岗位需求</a:t>
          </a:r>
          <a:endParaRPr lang="zh-CN" altLang="en-US" sz="1200" kern="1200" dirty="0">
            <a:latin typeface="宋体" panose="02010600030101010101" pitchFamily="2" charset="-122"/>
            <a:ea typeface="宋体" panose="02010600030101010101" pitchFamily="2" charset="-122"/>
          </a:endParaRPr>
        </a:p>
      </dsp:txBody>
      <dsp:txXfrm rot="-5400000">
        <a:off x="1541532" y="1192327"/>
        <a:ext cx="1122294" cy="5011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60437-7EDC-4B74-9065-5DDCE6256026}">
      <dsp:nvSpPr>
        <dsp:cNvPr id="0" name=""/>
        <dsp:cNvSpPr/>
      </dsp:nvSpPr>
      <dsp:spPr>
        <a:xfrm rot="16200000">
          <a:off x="224759" y="-141291"/>
          <a:ext cx="1106057" cy="1388641"/>
        </a:xfrm>
        <a:prstGeom prst="downArrow">
          <a:avLst>
            <a:gd name="adj1" fmla="val 50000"/>
            <a:gd name="adj2" fmla="val 35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高校专业设置</a:t>
          </a:r>
          <a:endParaRPr lang="zh-CN" altLang="en-US" sz="1200" kern="1200" dirty="0">
            <a:latin typeface="宋体" panose="02010600030101010101" pitchFamily="2" charset="-122"/>
            <a:ea typeface="宋体" panose="02010600030101010101" pitchFamily="2" charset="-122"/>
          </a:endParaRPr>
        </a:p>
      </dsp:txBody>
      <dsp:txXfrm rot="5400000">
        <a:off x="83467" y="276515"/>
        <a:ext cx="1195081" cy="553029"/>
      </dsp:txXfrm>
    </dsp:sp>
    <dsp:sp modelId="{BF5CC5C7-1595-4D3A-9C2D-593A775F6187}">
      <dsp:nvSpPr>
        <dsp:cNvPr id="0" name=""/>
        <dsp:cNvSpPr/>
      </dsp:nvSpPr>
      <dsp:spPr>
        <a:xfrm rot="5400000">
          <a:off x="1508400" y="52950"/>
          <a:ext cx="1085210" cy="1464253"/>
        </a:xfrm>
        <a:prstGeom prst="downArrow">
          <a:avLst>
            <a:gd name="adj1" fmla="val 50000"/>
            <a:gd name="adj2" fmla="val 35000"/>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宋体" panose="02010600030101010101" pitchFamily="2" charset="-122"/>
              <a:ea typeface="宋体" panose="02010600030101010101" pitchFamily="2" charset="-122"/>
            </a:rPr>
            <a:t>产业发展和企业具体的需求</a:t>
          </a:r>
          <a:endParaRPr lang="zh-CN" altLang="en-US" sz="1200" kern="1200" dirty="0">
            <a:latin typeface="宋体" panose="02010600030101010101" pitchFamily="2" charset="-122"/>
            <a:ea typeface="宋体" panose="02010600030101010101" pitchFamily="2" charset="-122"/>
          </a:endParaRPr>
        </a:p>
      </dsp:txBody>
      <dsp:txXfrm rot="-5400000">
        <a:off x="1508791" y="513775"/>
        <a:ext cx="1274341" cy="542605"/>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B56024-E033-460B-B461-F9C8C93C904B}" type="datetimeFigureOut">
              <a:rPr lang="zh-CN" altLang="en-US" smtClean="0"/>
              <a:pPr/>
              <a:t>19/09/16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5472FC-EDD4-43B4-B218-6888597E2A21}" type="slidenum">
              <a:rPr lang="zh-CN" altLang="en-US" smtClean="0"/>
              <a:pPr/>
              <a:t>‹#›</a:t>
            </a:fld>
            <a:endParaRPr lang="zh-CN" altLang="en-US"/>
          </a:p>
        </p:txBody>
      </p:sp>
    </p:spTree>
    <p:extLst>
      <p:ext uri="{BB962C8B-B14F-4D97-AF65-F5344CB8AC3E}">
        <p14:creationId xmlns:p14="http://schemas.microsoft.com/office/powerpoint/2010/main" val="370223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403541-C361-4440-AA44-DBB6527DDBFB}" type="datetimeFigureOut">
              <a:rPr lang="zh-CN" altLang="en-US" smtClean="0"/>
              <a:pPr/>
              <a:t>19/09/16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9461BB-BB29-447B-86E6-652C097B04C1}" type="slidenum">
              <a:rPr lang="zh-CN" altLang="en-US" smtClean="0"/>
              <a:pPr/>
              <a:t>‹#›</a:t>
            </a:fld>
            <a:endParaRPr lang="zh-CN" altLang="en-US"/>
          </a:p>
        </p:txBody>
      </p:sp>
    </p:spTree>
    <p:extLst>
      <p:ext uri="{BB962C8B-B14F-4D97-AF65-F5344CB8AC3E}">
        <p14:creationId xmlns:p14="http://schemas.microsoft.com/office/powerpoint/2010/main" val="4105622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
        <p:nvSpPr>
          <p:cNvPr id="2" name="椭圆 1"/>
          <p:cNvSpPr/>
          <p:nvPr userDrawn="1"/>
        </p:nvSpPr>
        <p:spPr>
          <a:xfrm rot="5400000">
            <a:off x="1790966" y="425408"/>
            <a:ext cx="2028376" cy="1177563"/>
          </a:xfrm>
          <a:custGeom>
            <a:avLst/>
            <a:gdLst/>
            <a:ahLst/>
            <a:cxnLst/>
            <a:rect l="l" t="t" r="r" b="b"/>
            <a:pathLst>
              <a:path w="2028376" h="1177563">
                <a:moveTo>
                  <a:pt x="0" y="1177563"/>
                </a:moveTo>
                <a:lnTo>
                  <a:pt x="0" y="0"/>
                </a:lnTo>
                <a:lnTo>
                  <a:pt x="2028376" y="0"/>
                </a:lnTo>
                <a:cubicBezTo>
                  <a:pt x="1624320" y="702037"/>
                  <a:pt x="867468" y="1174384"/>
                  <a:pt x="0" y="1177563"/>
                </a:cubicBezTo>
                <a:close/>
              </a:path>
            </a:pathLst>
          </a:cu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7"/>
          <p:cNvSpPr/>
          <p:nvPr userDrawn="1"/>
        </p:nvSpPr>
        <p:spPr>
          <a:xfrm rot="5400000">
            <a:off x="2809827" y="584110"/>
            <a:ext cx="2346109" cy="1177890"/>
          </a:xfrm>
          <a:custGeom>
            <a:avLst/>
            <a:gdLst/>
            <a:ahLst/>
            <a:cxnLst/>
            <a:rect l="l" t="t" r="r" b="b"/>
            <a:pathLst>
              <a:path w="2346109" h="1177890">
                <a:moveTo>
                  <a:pt x="0" y="1177890"/>
                </a:moveTo>
                <a:lnTo>
                  <a:pt x="0" y="0"/>
                </a:lnTo>
                <a:lnTo>
                  <a:pt x="2346109" y="0"/>
                </a:lnTo>
                <a:cubicBezTo>
                  <a:pt x="2346109" y="429552"/>
                  <a:pt x="2231144" y="832251"/>
                  <a:pt x="2028377" y="1177890"/>
                </a:cubicBezTo>
                <a:close/>
              </a:path>
            </a:pathLst>
          </a:cu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12"/>
          <p:cNvSpPr/>
          <p:nvPr userDrawn="1"/>
        </p:nvSpPr>
        <p:spPr>
          <a:xfrm rot="5400000">
            <a:off x="5324309" y="425407"/>
            <a:ext cx="2028375" cy="1177562"/>
          </a:xfrm>
          <a:custGeom>
            <a:avLst/>
            <a:gdLst/>
            <a:ahLst/>
            <a:cxnLst/>
            <a:rect l="l" t="t" r="r" b="b"/>
            <a:pathLst>
              <a:path w="2028375" h="1177562">
                <a:moveTo>
                  <a:pt x="0" y="1177562"/>
                </a:moveTo>
                <a:lnTo>
                  <a:pt x="0" y="0"/>
                </a:lnTo>
                <a:cubicBezTo>
                  <a:pt x="867468" y="3179"/>
                  <a:pt x="1624319" y="475526"/>
                  <a:pt x="2028375" y="1177562"/>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13"/>
          <p:cNvSpPr/>
          <p:nvPr userDrawn="1"/>
        </p:nvSpPr>
        <p:spPr>
          <a:xfrm rot="5400000">
            <a:off x="3987408" y="584418"/>
            <a:ext cx="2346724" cy="1177890"/>
          </a:xfrm>
          <a:custGeom>
            <a:avLst/>
            <a:gdLst/>
            <a:ahLst/>
            <a:cxnLst/>
            <a:rect l="l" t="t" r="r" b="b"/>
            <a:pathLst>
              <a:path w="2346724" h="1177890">
                <a:moveTo>
                  <a:pt x="0" y="1177890"/>
                </a:moveTo>
                <a:lnTo>
                  <a:pt x="0" y="0"/>
                </a:lnTo>
                <a:lnTo>
                  <a:pt x="2028990" y="0"/>
                </a:lnTo>
                <a:cubicBezTo>
                  <a:pt x="2231759" y="345641"/>
                  <a:pt x="2346724" y="748340"/>
                  <a:pt x="2346724" y="1177890"/>
                </a:cubicBez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弧形 5"/>
          <p:cNvSpPr/>
          <p:nvPr userDrawn="1"/>
        </p:nvSpPr>
        <p:spPr>
          <a:xfrm>
            <a:off x="2074528" y="-2513200"/>
            <a:ext cx="4994940" cy="4994940"/>
          </a:xfrm>
          <a:prstGeom prst="arc">
            <a:avLst>
              <a:gd name="adj1" fmla="val 3404"/>
              <a:gd name="adj2" fmla="val 10819516"/>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椭圆 6"/>
          <p:cNvSpPr/>
          <p:nvPr userDrawn="1"/>
        </p:nvSpPr>
        <p:spPr>
          <a:xfrm>
            <a:off x="4493240" y="2414232"/>
            <a:ext cx="157518" cy="157518"/>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88058450"/>
      </p:ext>
    </p:extLst>
  </p:cSld>
  <p:clrMapOvr>
    <a:masterClrMapping/>
  </p:clrMapOvr>
  <p:transition xmlns:p14="http://schemas.microsoft.com/office/powerpoint/2010/mai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transition xmlns:p14="http://schemas.microsoft.com/office/powerpoint/2010/mai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4767263"/>
            <a:ext cx="2133600" cy="273844"/>
          </a:xfrm>
          <a:prstGeom prst="rect">
            <a:avLst/>
          </a:prstGeom>
        </p:spPr>
        <p:txBody>
          <a:bodyPr/>
          <a:lstStyle/>
          <a:p>
            <a:endParaRPr lang="zh-CN" altLang="en-US"/>
          </a:p>
        </p:txBody>
      </p:sp>
      <p:sp>
        <p:nvSpPr>
          <p:cNvPr id="3" name="页脚占位符 2"/>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553200" y="4767263"/>
            <a:ext cx="2133600" cy="273844"/>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ransition xmlns:p14="http://schemas.microsoft.com/office/powerpoint/2010/mai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4767263"/>
            <a:ext cx="2133600" cy="273844"/>
          </a:xfrm>
          <a:prstGeom prst="rect">
            <a:avLst/>
          </a:prstGeom>
        </p:spPr>
        <p:txBody>
          <a:bodyPr/>
          <a:lstStyle/>
          <a:p>
            <a:endParaRPr lang="zh-CN" altLang="en-US"/>
          </a:p>
        </p:txBody>
      </p:sp>
      <p:sp>
        <p:nvSpPr>
          <p:cNvPr id="6" name="页脚占位符 5"/>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4767263"/>
            <a:ext cx="2133600" cy="273844"/>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ransition xmlns:p14="http://schemas.microsoft.com/office/powerpoint/2010/mai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4767263"/>
            <a:ext cx="2133600" cy="273844"/>
          </a:xfrm>
          <a:prstGeom prst="rect">
            <a:avLst/>
          </a:prstGeom>
        </p:spPr>
        <p:txBody>
          <a:bodyPr/>
          <a:lstStyle/>
          <a:p>
            <a:endParaRPr lang="zh-CN" altLang="en-US"/>
          </a:p>
        </p:txBody>
      </p:sp>
      <p:sp>
        <p:nvSpPr>
          <p:cNvPr id="6" name="页脚占位符 5"/>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4767263"/>
            <a:ext cx="2133600" cy="273844"/>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ransition xmlns:p14="http://schemas.microsoft.com/office/powerpoint/2010/mai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endParaRPr lang="zh-CN" altLang="en-US"/>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ransition xmlns:p14="http://schemas.microsoft.com/office/powerpoint/2010/mai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endParaRPr lang="zh-CN" altLang="en-US"/>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ransition xmlns:p14="http://schemas.microsoft.com/office/powerpoint/2010/mai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矩形 1"/>
          <p:cNvSpPr/>
          <p:nvPr userDrawn="1"/>
        </p:nvSpPr>
        <p:spPr>
          <a:xfrm>
            <a:off x="1" y="246924"/>
            <a:ext cx="379254" cy="11464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a:endParaRPr kumimoji="1" lang="zh-CN" altLang="en-US" sz="2400">
              <a:solidFill>
                <a:srgbClr val="FFFFFF"/>
              </a:solidFill>
            </a:endParaRPr>
          </a:p>
        </p:txBody>
      </p:sp>
      <p:sp>
        <p:nvSpPr>
          <p:cNvPr id="4" name="文本占位符 10"/>
          <p:cNvSpPr>
            <a:spLocks noGrp="1"/>
          </p:cNvSpPr>
          <p:nvPr>
            <p:ph type="body" sz="quarter" idx="11" hasCustomPrompt="1"/>
          </p:nvPr>
        </p:nvSpPr>
        <p:spPr>
          <a:xfrm>
            <a:off x="449971" y="88503"/>
            <a:ext cx="3968783" cy="431800"/>
          </a:xfrm>
          <a:prstGeom prst="rect">
            <a:avLst/>
          </a:prstGeom>
        </p:spPr>
        <p:txBody>
          <a:bodyPr vert="horz" lIns="68571" tIns="34285" rIns="68571" bIns="34285" anchor="ctr"/>
          <a:lstStyle>
            <a:lvl1pPr marL="0" indent="0">
              <a:buNone/>
              <a:defRPr sz="1800" b="1">
                <a:solidFill>
                  <a:schemeClr val="accent5"/>
                </a:solidFill>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5" name="矩形 4"/>
          <p:cNvSpPr/>
          <p:nvPr userDrawn="1"/>
        </p:nvSpPr>
        <p:spPr>
          <a:xfrm>
            <a:off x="8149561" y="4673906"/>
            <a:ext cx="714408" cy="46959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a:endParaRPr kumimoji="1" lang="zh-CN" altLang="en-US" sz="2400">
              <a:solidFill>
                <a:srgbClr val="FFFFFF"/>
              </a:solidFill>
            </a:endParaRPr>
          </a:p>
        </p:txBody>
      </p:sp>
      <p:sp>
        <p:nvSpPr>
          <p:cNvPr id="6" name="文本占位符 14"/>
          <p:cNvSpPr>
            <a:spLocks noGrp="1"/>
          </p:cNvSpPr>
          <p:nvPr>
            <p:ph type="body" sz="quarter" idx="12" hasCustomPrompt="1"/>
          </p:nvPr>
        </p:nvSpPr>
        <p:spPr>
          <a:xfrm>
            <a:off x="8150226" y="4673600"/>
            <a:ext cx="714375" cy="371475"/>
          </a:xfrm>
          <a:prstGeom prst="rect">
            <a:avLst/>
          </a:prstGeom>
        </p:spPr>
        <p:txBody>
          <a:bodyPr vert="horz" lIns="68571" tIns="34285" rIns="68571" bIns="34285"/>
          <a:lstStyle>
            <a:lvl1pPr marL="0" indent="0" algn="ctr">
              <a:buNone/>
              <a:defRPr sz="2000" b="1">
                <a:solidFill>
                  <a:srgbClr val="FFFFFF"/>
                </a:solidFill>
              </a:defRPr>
            </a:lvl1pPr>
          </a:lstStyle>
          <a:p>
            <a:pPr lvl="0"/>
            <a:r>
              <a:rPr kumimoji="1" lang="en-US" altLang="zh-CN" sz="2000" b="1" dirty="0"/>
              <a:t>01</a:t>
            </a:r>
            <a:endParaRPr kumimoji="1" lang="zh-CN" altLang="en-US" dirty="0"/>
          </a:p>
        </p:txBody>
      </p:sp>
    </p:spTree>
    <p:extLst>
      <p:ext uri="{BB962C8B-B14F-4D97-AF65-F5344CB8AC3E}">
        <p14:creationId xmlns:p14="http://schemas.microsoft.com/office/powerpoint/2010/main" val="1548813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grpSp>
        <p:nvGrpSpPr>
          <p:cNvPr id="2" name="组合 1"/>
          <p:cNvGrpSpPr/>
          <p:nvPr userDrawn="1"/>
        </p:nvGrpSpPr>
        <p:grpSpPr>
          <a:xfrm>
            <a:off x="281524" y="0"/>
            <a:ext cx="105725" cy="721610"/>
            <a:chOff x="281524" y="0"/>
            <a:chExt cx="105725" cy="721610"/>
          </a:xfrm>
          <a:solidFill>
            <a:srgbClr val="1A7BAE"/>
          </a:solidFill>
        </p:grpSpPr>
        <p:sp>
          <p:nvSpPr>
            <p:cNvPr id="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6"/>
          <p:cNvGrpSpPr/>
          <p:nvPr userDrawn="1"/>
        </p:nvGrpSpPr>
        <p:grpSpPr>
          <a:xfrm rot="10800000">
            <a:off x="8801756" y="4963098"/>
            <a:ext cx="105725" cy="180402"/>
            <a:chOff x="281524" y="0"/>
            <a:chExt cx="105725" cy="721610"/>
          </a:xfrm>
          <a:solidFill>
            <a:srgbClr val="1A7BAE"/>
          </a:solidFill>
        </p:grpSpPr>
        <p:sp>
          <p:nvSpPr>
            <p:cNvPr id="1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8" name="直接连接符 7"/>
          <p:cNvCxnSpPr/>
          <p:nvPr userDrawn="1"/>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7067350"/>
      </p:ext>
    </p:extLst>
  </p:cSld>
  <p:clrMapOvr>
    <a:masterClrMapping/>
  </p:clrMapOvr>
  <p:transition xmlns:p14="http://schemas.microsoft.com/office/powerpoint/2010/mai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grpSp>
        <p:nvGrpSpPr>
          <p:cNvPr id="2" name="组合 1"/>
          <p:cNvGrpSpPr/>
          <p:nvPr userDrawn="1"/>
        </p:nvGrpSpPr>
        <p:grpSpPr>
          <a:xfrm>
            <a:off x="281524" y="0"/>
            <a:ext cx="105725" cy="721610"/>
            <a:chOff x="281524" y="0"/>
            <a:chExt cx="105725" cy="721610"/>
          </a:xfrm>
          <a:solidFill>
            <a:srgbClr val="95BC49"/>
          </a:solidFill>
        </p:grpSpPr>
        <p:sp>
          <p:nvSpPr>
            <p:cNvPr id="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6"/>
          <p:cNvGrpSpPr/>
          <p:nvPr userDrawn="1"/>
        </p:nvGrpSpPr>
        <p:grpSpPr>
          <a:xfrm rot="10800000">
            <a:off x="8801756" y="4963098"/>
            <a:ext cx="105725" cy="180402"/>
            <a:chOff x="281524" y="0"/>
            <a:chExt cx="105725" cy="721610"/>
          </a:xfrm>
          <a:solidFill>
            <a:srgbClr val="95BC49"/>
          </a:solidFill>
        </p:grpSpPr>
        <p:sp>
          <p:nvSpPr>
            <p:cNvPr id="1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8" name="直接连接符 7"/>
          <p:cNvCxnSpPr/>
          <p:nvPr userDrawn="1"/>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6618931"/>
      </p:ext>
    </p:extLst>
  </p:cSld>
  <p:clrMapOvr>
    <a:masterClrMapping/>
  </p:clrMapOvr>
  <p:transition xmlns:p14="http://schemas.microsoft.com/office/powerpoint/2010/mai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grpSp>
        <p:nvGrpSpPr>
          <p:cNvPr id="2" name="组合 1"/>
          <p:cNvGrpSpPr/>
          <p:nvPr userDrawn="1"/>
        </p:nvGrpSpPr>
        <p:grpSpPr>
          <a:xfrm>
            <a:off x="281524" y="0"/>
            <a:ext cx="105725" cy="721610"/>
            <a:chOff x="281524" y="0"/>
            <a:chExt cx="105725" cy="721610"/>
          </a:xfrm>
          <a:solidFill>
            <a:srgbClr val="FDA907"/>
          </a:solidFill>
        </p:grpSpPr>
        <p:sp>
          <p:nvSpPr>
            <p:cNvPr id="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6"/>
          <p:cNvGrpSpPr/>
          <p:nvPr userDrawn="1"/>
        </p:nvGrpSpPr>
        <p:grpSpPr>
          <a:xfrm rot="10800000">
            <a:off x="8801756" y="4963098"/>
            <a:ext cx="105725" cy="180402"/>
            <a:chOff x="281524" y="0"/>
            <a:chExt cx="105725" cy="721610"/>
          </a:xfrm>
          <a:solidFill>
            <a:srgbClr val="FDA907"/>
          </a:solidFill>
        </p:grpSpPr>
        <p:sp>
          <p:nvSpPr>
            <p:cNvPr id="1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8" name="直接连接符 7"/>
          <p:cNvCxnSpPr/>
          <p:nvPr userDrawn="1"/>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6466869"/>
      </p:ext>
    </p:extLst>
  </p:cSld>
  <p:clrMapOvr>
    <a:masterClrMapping/>
  </p:clrMapOvr>
  <p:transition xmlns:p14="http://schemas.microsoft.com/office/powerpoint/2010/mai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grpSp>
        <p:nvGrpSpPr>
          <p:cNvPr id="2" name="组合 1"/>
          <p:cNvGrpSpPr/>
          <p:nvPr userDrawn="1"/>
        </p:nvGrpSpPr>
        <p:grpSpPr>
          <a:xfrm>
            <a:off x="281524" y="0"/>
            <a:ext cx="105725" cy="721610"/>
            <a:chOff x="281524" y="0"/>
            <a:chExt cx="105725" cy="721610"/>
          </a:xfrm>
          <a:solidFill>
            <a:srgbClr val="BF3420"/>
          </a:solidFill>
        </p:grpSpPr>
        <p:sp>
          <p:nvSpPr>
            <p:cNvPr id="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6"/>
          <p:cNvGrpSpPr/>
          <p:nvPr userDrawn="1"/>
        </p:nvGrpSpPr>
        <p:grpSpPr>
          <a:xfrm rot="10800000">
            <a:off x="8801756" y="4963098"/>
            <a:ext cx="105725" cy="180402"/>
            <a:chOff x="281524" y="0"/>
            <a:chExt cx="105725" cy="721610"/>
          </a:xfrm>
          <a:solidFill>
            <a:srgbClr val="BF3420"/>
          </a:solidFill>
        </p:grpSpPr>
        <p:sp>
          <p:nvSpPr>
            <p:cNvPr id="1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8" name="直接连接符 7"/>
          <p:cNvCxnSpPr/>
          <p:nvPr userDrawn="1"/>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572704"/>
      </p:ext>
    </p:extLst>
  </p:cSld>
  <p:clrMapOvr>
    <a:masterClrMapping/>
  </p:clrMapOvr>
  <p:transition xmlns:p14="http://schemas.microsoft.com/office/powerpoint/2010/mai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标题和内容">
    <p:spTree>
      <p:nvGrpSpPr>
        <p:cNvPr id="1" name=""/>
        <p:cNvGrpSpPr/>
        <p:nvPr/>
      </p:nvGrpSpPr>
      <p:grpSpPr>
        <a:xfrm>
          <a:off x="0" y="0"/>
          <a:ext cx="0" cy="0"/>
          <a:chOff x="0" y="0"/>
          <a:chExt cx="0" cy="0"/>
        </a:xfrm>
      </p:grpSpPr>
      <p:grpSp>
        <p:nvGrpSpPr>
          <p:cNvPr id="2" name="组合 1"/>
          <p:cNvGrpSpPr/>
          <p:nvPr userDrawn="1"/>
        </p:nvGrpSpPr>
        <p:grpSpPr>
          <a:xfrm>
            <a:off x="161510" y="0"/>
            <a:ext cx="225739" cy="721610"/>
            <a:chOff x="161510" y="0"/>
            <a:chExt cx="225739" cy="721610"/>
          </a:xfrm>
        </p:grpSpPr>
        <p:sp>
          <p:nvSpPr>
            <p:cNvPr id="3" name="矩形 2"/>
            <p:cNvSpPr/>
            <p:nvPr/>
          </p:nvSpPr>
          <p:spPr>
            <a:xfrm>
              <a:off x="161510" y="0"/>
              <a:ext cx="45719" cy="721610"/>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221517" y="0"/>
              <a:ext cx="45719" cy="721610"/>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81524" y="0"/>
              <a:ext cx="45719" cy="721610"/>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1530" y="0"/>
              <a:ext cx="45719" cy="721610"/>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6"/>
          <p:cNvGrpSpPr/>
          <p:nvPr userDrawn="1"/>
        </p:nvGrpSpPr>
        <p:grpSpPr>
          <a:xfrm rot="10800000">
            <a:off x="8801756" y="4963098"/>
            <a:ext cx="225739" cy="180402"/>
            <a:chOff x="161510" y="0"/>
            <a:chExt cx="225739" cy="721610"/>
          </a:xfrm>
        </p:grpSpPr>
        <p:sp>
          <p:nvSpPr>
            <p:cNvPr id="8" name="矩形 7"/>
            <p:cNvSpPr/>
            <p:nvPr/>
          </p:nvSpPr>
          <p:spPr>
            <a:xfrm>
              <a:off x="161510" y="0"/>
              <a:ext cx="45719" cy="721610"/>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21517" y="0"/>
              <a:ext cx="45719" cy="721610"/>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81524" y="0"/>
              <a:ext cx="45719" cy="721610"/>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41530" y="0"/>
              <a:ext cx="45719" cy="721610"/>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3818371333"/>
      </p:ext>
    </p:extLst>
  </p:cSld>
  <p:clrMapOvr>
    <a:masterClrMapping/>
  </p:clrMapOvr>
  <p:transition xmlns:p14="http://schemas.microsoft.com/office/powerpoint/2010/mai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cSld>
  <p:clrMapOvr>
    <a:masterClrMapping/>
  </p:clrMapOvr>
  <p:transition xmlns:p14="http://schemas.microsoft.com/office/powerpoint/2010/mai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3392713"/>
      </p:ext>
    </p:extLst>
  </p:cSld>
  <p:clrMapOvr>
    <a:masterClrMapping/>
  </p:clrMapOvr>
  <p:transition xmlns:p14="http://schemas.microsoft.com/office/powerpoint/2010/mai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2" name="矩形 11"/>
          <p:cNvSpPr/>
          <p:nvPr userDrawn="1"/>
        </p:nvSpPr>
        <p:spPr>
          <a:xfrm>
            <a:off x="0" y="2706765"/>
            <a:ext cx="9144000" cy="1350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Picture 2" descr="C:\Documents and Settings\yangweizhou\桌面\2.jpg"/>
          <p:cNvPicPr>
            <a:picLocks noChangeAspect="1" noChangeArrowheads="1"/>
          </p:cNvPicPr>
          <p:nvPr userDrawn="1"/>
        </p:nvPicPr>
        <p:blipFill rotWithShape="1">
          <a:blip r:embed="rId2" cstate="print"/>
          <a:srcRect b="20467"/>
          <a:stretch/>
        </p:blipFill>
        <p:spPr bwMode="auto">
          <a:xfrm>
            <a:off x="0" y="0"/>
            <a:ext cx="9144000" cy="5143500"/>
          </a:xfrm>
          <a:prstGeom prst="rect">
            <a:avLst/>
          </a:prstGeom>
          <a:noFill/>
        </p:spPr>
      </p:pic>
    </p:spTree>
  </p:cSld>
  <p:clrMapOvr>
    <a:masterClrMapping/>
  </p:clrMapOvr>
  <p:transition xmlns:p14="http://schemas.microsoft.com/office/powerpoint/2010/mai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6" r:id="rId4"/>
    <p:sldLayoutId id="2147483665" r:id="rId5"/>
    <p:sldLayoutId id="2147483667" r:id="rId6"/>
    <p:sldLayoutId id="2147483653" r:id="rId7"/>
    <p:sldLayoutId id="2147483662" r:id="rId8"/>
    <p:sldLayoutId id="2147483654" r:id="rId9"/>
    <p:sldLayoutId id="2147483651" r:id="rId10"/>
    <p:sldLayoutId id="2147483655" r:id="rId11"/>
    <p:sldLayoutId id="2147483656" r:id="rId12"/>
    <p:sldLayoutId id="2147483657" r:id="rId13"/>
    <p:sldLayoutId id="2147483658" r:id="rId14"/>
    <p:sldLayoutId id="2147483659" r:id="rId15"/>
    <p:sldLayoutId id="2147483668" r:id="rId16"/>
  </p:sldLayoutIdLst>
  <p:transition xmlns:p14="http://schemas.microsoft.com/office/powerpoint/2010/main" spd="slow">
    <p:push dir="u"/>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1" Type="http://schemas.microsoft.com/office/2007/relationships/diagramDrawing" Target="../diagrams/drawing2.xml"/><Relationship Id="rId12" Type="http://schemas.openxmlformats.org/officeDocument/2006/relationships/diagramData" Target="../diagrams/data3.xml"/><Relationship Id="rId13" Type="http://schemas.openxmlformats.org/officeDocument/2006/relationships/diagramLayout" Target="../diagrams/layout3.xml"/><Relationship Id="rId14" Type="http://schemas.openxmlformats.org/officeDocument/2006/relationships/diagramQuickStyle" Target="../diagrams/quickStyle3.xml"/><Relationship Id="rId15" Type="http://schemas.openxmlformats.org/officeDocument/2006/relationships/diagramColors" Target="../diagrams/colors3.xml"/><Relationship Id="rId16" Type="http://schemas.microsoft.com/office/2007/relationships/diagramDrawing" Target="../diagrams/drawing3.xml"/><Relationship Id="rId1" Type="http://schemas.openxmlformats.org/officeDocument/2006/relationships/slideLayout" Target="../slideLayouts/slideLayout5.xml"/><Relationship Id="rId2" Type="http://schemas.openxmlformats.org/officeDocument/2006/relationships/diagramData" Target="../diagrams/data1.xml"/><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329470" y="2571750"/>
            <a:ext cx="8528810" cy="1015663"/>
          </a:xfrm>
          <a:prstGeom prst="rect">
            <a:avLst/>
          </a:prstGeom>
          <a:noFill/>
          <a:effectLst/>
        </p:spPr>
        <p:txBody>
          <a:bodyPr wrap="square" rtlCol="0">
            <a:spAutoFit/>
          </a:bodyPr>
          <a:lstStyle/>
          <a:p>
            <a:pPr algn="ctr"/>
            <a:r>
              <a:rPr lang="zh-CN" altLang="en-US" sz="3200" dirty="0" smtClean="0">
                <a:solidFill>
                  <a:srgbClr val="BF3420"/>
                </a:solidFill>
              </a:rPr>
              <a:t>中国</a:t>
            </a:r>
            <a:r>
              <a:rPr lang="zh-CN" altLang="en-US" sz="3200" dirty="0" smtClean="0">
                <a:solidFill>
                  <a:srgbClr val="FDA907"/>
                </a:solidFill>
              </a:rPr>
              <a:t>青年就业</a:t>
            </a:r>
            <a:r>
              <a:rPr lang="zh-CN" altLang="en-US" sz="3200" dirty="0" smtClean="0">
                <a:solidFill>
                  <a:srgbClr val="95BC49"/>
                </a:solidFill>
              </a:rPr>
              <a:t>政策及案例</a:t>
            </a:r>
            <a:r>
              <a:rPr lang="zh-CN" altLang="en-US" sz="3200" dirty="0" smtClean="0">
                <a:solidFill>
                  <a:srgbClr val="1A7BAE"/>
                </a:solidFill>
              </a:rPr>
              <a:t>研究</a:t>
            </a:r>
            <a:endParaRPr lang="en-US" altLang="zh-CN" sz="3200" dirty="0" smtClean="0">
              <a:solidFill>
                <a:srgbClr val="1A7BAE"/>
              </a:solidFill>
            </a:endParaRPr>
          </a:p>
          <a:p>
            <a:pPr algn="ctr"/>
            <a:r>
              <a:rPr lang="en-US" altLang="zh-CN" sz="2800" b="1" dirty="0" smtClean="0">
                <a:solidFill>
                  <a:srgbClr val="BF3420"/>
                </a:solidFill>
                <a:latin typeface="Times New Roman" panose="02020603050405020304" pitchFamily="18" charset="0"/>
                <a:cs typeface="Times New Roman" panose="02020603050405020304" pitchFamily="18" charset="0"/>
              </a:rPr>
              <a:t>Youth Employment </a:t>
            </a:r>
            <a:r>
              <a:rPr lang="en-US" altLang="zh-CN" sz="2800" b="1" dirty="0" smtClean="0">
                <a:solidFill>
                  <a:srgbClr val="FDA907"/>
                </a:solidFill>
                <a:latin typeface="Times New Roman" panose="02020603050405020304" pitchFamily="18" charset="0"/>
                <a:cs typeface="Times New Roman" panose="02020603050405020304" pitchFamily="18" charset="0"/>
              </a:rPr>
              <a:t>Policies: </a:t>
            </a:r>
            <a:r>
              <a:rPr lang="en-US" altLang="zh-CN" sz="2800" b="1" dirty="0" smtClean="0">
                <a:solidFill>
                  <a:srgbClr val="95BC49"/>
                </a:solidFill>
                <a:latin typeface="Times New Roman" panose="02020603050405020304" pitchFamily="18" charset="0"/>
                <a:cs typeface="Times New Roman" panose="02020603050405020304" pitchFamily="18" charset="0"/>
              </a:rPr>
              <a:t>Good Models </a:t>
            </a:r>
            <a:r>
              <a:rPr lang="en-US" altLang="zh-CN" sz="2800" b="1" dirty="0" smtClean="0">
                <a:solidFill>
                  <a:srgbClr val="1A7BAE"/>
                </a:solidFill>
                <a:latin typeface="Times New Roman" panose="02020603050405020304" pitchFamily="18" charset="0"/>
                <a:cs typeface="Times New Roman" panose="02020603050405020304" pitchFamily="18" charset="0"/>
              </a:rPr>
              <a:t>from China</a:t>
            </a:r>
            <a:endParaRPr lang="zh-CN" altLang="en-US" sz="2800" dirty="0">
              <a:solidFill>
                <a:srgbClr val="1A7BAE"/>
              </a:solidFill>
            </a:endParaRPr>
          </a:p>
        </p:txBody>
      </p:sp>
      <p:sp>
        <p:nvSpPr>
          <p:cNvPr id="26" name="矩形 25"/>
          <p:cNvSpPr/>
          <p:nvPr/>
        </p:nvSpPr>
        <p:spPr>
          <a:xfrm>
            <a:off x="2029043" y="3755899"/>
            <a:ext cx="5085566" cy="854080"/>
          </a:xfrm>
          <a:prstGeom prst="rect">
            <a:avLst/>
          </a:prstGeom>
        </p:spPr>
        <p:txBody>
          <a:bodyPr wrap="square">
            <a:spAutoFit/>
          </a:bodyPr>
          <a:lstStyle/>
          <a:p>
            <a:pPr algn="ctr">
              <a:lnSpc>
                <a:spcPct val="150000"/>
              </a:lnSpc>
            </a:pPr>
            <a:r>
              <a:rPr lang="zh-CN" altLang="en-US" sz="1100" dirty="0" smtClean="0"/>
              <a:t>中国人民大学   劳动人事学院    曾湘泉教授</a:t>
            </a:r>
            <a:endParaRPr lang="en-US" altLang="zh-CN" sz="1100" dirty="0" smtClean="0"/>
          </a:p>
          <a:p>
            <a:pPr algn="ctr">
              <a:lnSpc>
                <a:spcPct val="150000"/>
              </a:lnSpc>
            </a:pPr>
            <a:r>
              <a:rPr lang="en-US" altLang="zh-CN" sz="1100" dirty="0" err="1" smtClean="0"/>
              <a:t>Renming</a:t>
            </a:r>
            <a:r>
              <a:rPr lang="en-US" altLang="zh-CN" sz="1100" dirty="0" smtClean="0"/>
              <a:t> University of China,  School of Labor and Human Resources  </a:t>
            </a:r>
            <a:r>
              <a:rPr lang="en-US" altLang="zh-CN" sz="1100" dirty="0" err="1" smtClean="0"/>
              <a:t>Xiangquan</a:t>
            </a:r>
            <a:r>
              <a:rPr lang="en-US" altLang="zh-CN" sz="1100" dirty="0" smtClean="0"/>
              <a:t> </a:t>
            </a:r>
            <a:r>
              <a:rPr lang="en-US" altLang="zh-CN" sz="1100" dirty="0" err="1" smtClean="0"/>
              <a:t>Zeng</a:t>
            </a:r>
            <a:r>
              <a:rPr lang="en-US" altLang="zh-CN" sz="1100" dirty="0" smtClean="0"/>
              <a:t>. </a:t>
            </a:r>
          </a:p>
        </p:txBody>
      </p:sp>
    </p:spTree>
    <p:extLst>
      <p:ext uri="{BB962C8B-B14F-4D97-AF65-F5344CB8AC3E}">
        <p14:creationId xmlns:p14="http://schemas.microsoft.com/office/powerpoint/2010/main" val="191778687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7574" y="934744"/>
            <a:ext cx="8100900" cy="3708708"/>
          </a:xfrm>
          <a:prstGeom prst="rect">
            <a:avLst/>
          </a:prstGeom>
          <a:noFill/>
        </p:spPr>
        <p:txBody>
          <a:bodyPr wrap="square" rtlCol="0">
            <a:spAutoFit/>
          </a:bodyPr>
          <a:lstStyle/>
          <a:p>
            <a:pPr>
              <a:spcBef>
                <a:spcPts val="300"/>
              </a:spcBef>
            </a:pPr>
            <a:r>
              <a:rPr lang="en-US" altLang="zh-CN" sz="1400" dirty="0" smtClean="0"/>
              <a:t>6</a:t>
            </a:r>
            <a:r>
              <a:rPr lang="zh-CN" altLang="zh-CN" sz="1400" dirty="0" smtClean="0"/>
              <a:t>、财政部、人力资源社会保障部、中国人民银行关于加强小额担保贷款财政贴息资金管理的通知（财金</a:t>
            </a:r>
            <a:r>
              <a:rPr lang="en-US" altLang="zh-CN" sz="1400" dirty="0" smtClean="0"/>
              <a:t>[2013]84</a:t>
            </a:r>
            <a:r>
              <a:rPr lang="zh-CN" altLang="zh-CN" sz="1400" dirty="0" smtClean="0"/>
              <a:t>号）</a:t>
            </a:r>
            <a:endParaRPr lang="en-US" altLang="zh-CN" sz="1400" dirty="0" smtClean="0"/>
          </a:p>
          <a:p>
            <a:pPr>
              <a:spcBef>
                <a:spcPts val="300"/>
              </a:spcBef>
            </a:pPr>
            <a:r>
              <a:rPr kumimoji="1" lang="en-US" altLang="zh-CN" sz="1400" b="1" dirty="0" smtClean="0">
                <a:solidFill>
                  <a:schemeClr val="tx2"/>
                </a:solidFill>
              </a:rPr>
              <a:t>6. The Ministry of Finance, People’s Bank of China (</a:t>
            </a:r>
            <a:r>
              <a:rPr lang="en-US" altLang="zh-CN" sz="1400" b="1" dirty="0" smtClean="0">
                <a:solidFill>
                  <a:schemeClr val="tx2"/>
                </a:solidFill>
              </a:rPr>
              <a:t> [2013] No.84</a:t>
            </a:r>
            <a:r>
              <a:rPr kumimoji="1" lang="en-US" altLang="zh-CN" sz="1400" b="1" dirty="0" smtClean="0">
                <a:solidFill>
                  <a:schemeClr val="tx2"/>
                </a:solidFill>
              </a:rPr>
              <a:t>): </a:t>
            </a:r>
            <a:r>
              <a:rPr lang="en-US" altLang="zh-CN" sz="1400" dirty="0" smtClean="0">
                <a:solidFill>
                  <a:schemeClr val="tx2"/>
                </a:solidFill>
              </a:rPr>
              <a:t>Notification on the fund management of microcredit.</a:t>
            </a:r>
            <a:endParaRPr lang="zh-CN" altLang="zh-CN" sz="1400" dirty="0" smtClean="0"/>
          </a:p>
          <a:p>
            <a:pPr>
              <a:spcBef>
                <a:spcPts val="300"/>
              </a:spcBef>
            </a:pPr>
            <a:r>
              <a:rPr lang="en-US" altLang="zh-CN" sz="1400" dirty="0" smtClean="0"/>
              <a:t>7</a:t>
            </a:r>
            <a:r>
              <a:rPr lang="zh-CN" altLang="zh-CN" sz="1400" dirty="0" smtClean="0"/>
              <a:t>、国务院办公厅关于发展众创空间推进大众创新创业的指导意见（国办发〔</a:t>
            </a:r>
            <a:r>
              <a:rPr lang="en-US" altLang="zh-CN" sz="1400" dirty="0" smtClean="0"/>
              <a:t>2015</a:t>
            </a:r>
            <a:r>
              <a:rPr lang="zh-CN" altLang="zh-CN" sz="1400" dirty="0" smtClean="0"/>
              <a:t>〕</a:t>
            </a:r>
            <a:r>
              <a:rPr lang="en-US" altLang="zh-CN" sz="1400" dirty="0" smtClean="0"/>
              <a:t>9</a:t>
            </a:r>
            <a:r>
              <a:rPr lang="zh-CN" altLang="zh-CN" sz="1400" dirty="0" smtClean="0"/>
              <a:t>号）</a:t>
            </a:r>
          </a:p>
          <a:p>
            <a:pPr>
              <a:spcBef>
                <a:spcPts val="300"/>
              </a:spcBef>
            </a:pPr>
            <a:r>
              <a:rPr kumimoji="1" lang="en-US" altLang="zh-CN" sz="1400" b="1" dirty="0" smtClean="0">
                <a:solidFill>
                  <a:schemeClr val="tx2"/>
                </a:solidFill>
              </a:rPr>
              <a:t>7. General Office of the State Council ( [</a:t>
            </a:r>
            <a:r>
              <a:rPr lang="en-US" altLang="zh-CN" sz="1400" b="1" dirty="0" smtClean="0">
                <a:solidFill>
                  <a:schemeClr val="tx2"/>
                </a:solidFill>
              </a:rPr>
              <a:t>2015</a:t>
            </a:r>
            <a:r>
              <a:rPr kumimoji="1" lang="en-US" altLang="zh-CN" sz="1400" b="1" dirty="0" smtClean="0">
                <a:solidFill>
                  <a:schemeClr val="tx2"/>
                </a:solidFill>
              </a:rPr>
              <a:t>] No.9 ) :</a:t>
            </a:r>
          </a:p>
          <a:p>
            <a:pPr>
              <a:spcBef>
                <a:spcPts val="300"/>
              </a:spcBef>
            </a:pPr>
            <a:r>
              <a:rPr lang="en-US" altLang="zh-CN" sz="1400" dirty="0" smtClean="0">
                <a:solidFill>
                  <a:schemeClr val="tx2"/>
                </a:solidFill>
              </a:rPr>
              <a:t>    Proposal on the development of mass innovation and entrepreneurship.</a:t>
            </a:r>
          </a:p>
          <a:p>
            <a:pPr>
              <a:spcBef>
                <a:spcPts val="300"/>
              </a:spcBef>
            </a:pPr>
            <a:r>
              <a:rPr lang="en-US" altLang="zh-CN" sz="1400" dirty="0" smtClean="0"/>
              <a:t>8</a:t>
            </a:r>
            <a:r>
              <a:rPr lang="zh-CN" altLang="zh-CN" sz="1400" dirty="0" smtClean="0"/>
              <a:t>、国务院办公厅关于深化高等学校创新创业教育改革的实施意见（国办发〔</a:t>
            </a:r>
            <a:r>
              <a:rPr lang="en-US" altLang="zh-CN" sz="1400" dirty="0" smtClean="0"/>
              <a:t>2015</a:t>
            </a:r>
            <a:r>
              <a:rPr lang="zh-CN" altLang="zh-CN" sz="1400" dirty="0" smtClean="0"/>
              <a:t>〕</a:t>
            </a:r>
            <a:r>
              <a:rPr lang="en-US" altLang="zh-CN" sz="1400" dirty="0" smtClean="0"/>
              <a:t>36</a:t>
            </a:r>
            <a:r>
              <a:rPr lang="zh-CN" altLang="zh-CN" sz="1400" dirty="0" smtClean="0"/>
              <a:t>号）</a:t>
            </a:r>
          </a:p>
          <a:p>
            <a:pPr>
              <a:spcBef>
                <a:spcPts val="300"/>
              </a:spcBef>
            </a:pPr>
            <a:r>
              <a:rPr kumimoji="1" lang="en-US" altLang="zh-CN" sz="1400" b="1" dirty="0" smtClean="0">
                <a:solidFill>
                  <a:schemeClr val="tx2"/>
                </a:solidFill>
              </a:rPr>
              <a:t>8. General Office of the State Council ( [</a:t>
            </a:r>
            <a:r>
              <a:rPr lang="en-US" altLang="zh-CN" sz="1400" b="1" dirty="0" smtClean="0">
                <a:solidFill>
                  <a:schemeClr val="tx2"/>
                </a:solidFill>
              </a:rPr>
              <a:t>2015] No.36</a:t>
            </a:r>
            <a:r>
              <a:rPr kumimoji="1" lang="en-US" altLang="zh-CN" sz="1400" b="1" dirty="0" smtClean="0">
                <a:solidFill>
                  <a:schemeClr val="tx2"/>
                </a:solidFill>
              </a:rPr>
              <a:t>):</a:t>
            </a:r>
          </a:p>
          <a:p>
            <a:pPr>
              <a:spcBef>
                <a:spcPts val="300"/>
              </a:spcBef>
            </a:pPr>
            <a:r>
              <a:rPr lang="en-US" altLang="zh-CN" sz="1400" dirty="0" smtClean="0">
                <a:solidFill>
                  <a:schemeClr val="tx2"/>
                </a:solidFill>
              </a:rPr>
              <a:t>    Proposal on deepening the reform of innovation and entrepreneurship in universities and  colleges.</a:t>
            </a:r>
          </a:p>
          <a:p>
            <a:pPr>
              <a:spcBef>
                <a:spcPts val="300"/>
              </a:spcBef>
            </a:pPr>
            <a:r>
              <a:rPr lang="en-US" altLang="zh-CN" sz="1400" dirty="0" smtClean="0"/>
              <a:t>9</a:t>
            </a:r>
            <a:r>
              <a:rPr lang="zh-CN" altLang="zh-CN" sz="1400" dirty="0" smtClean="0"/>
              <a:t>、人力资源社会保障部 中国残疾人联合会关于做好技师学院、特殊教育院校部分毕业生同等享受高校毕业生就业政策工作的通知（人社部发〔</a:t>
            </a:r>
            <a:r>
              <a:rPr lang="en-US" altLang="zh-CN" sz="1400" dirty="0" smtClean="0"/>
              <a:t>2015</a:t>
            </a:r>
            <a:r>
              <a:rPr lang="zh-CN" altLang="zh-CN" sz="1400" dirty="0" smtClean="0"/>
              <a:t>〕</a:t>
            </a:r>
            <a:r>
              <a:rPr lang="en-US" altLang="zh-CN" sz="1400" dirty="0" smtClean="0"/>
              <a:t>73</a:t>
            </a:r>
            <a:r>
              <a:rPr lang="zh-CN" altLang="zh-CN" sz="1400" dirty="0" smtClean="0"/>
              <a:t>号）</a:t>
            </a:r>
            <a:endParaRPr lang="en-US" altLang="zh-CN" sz="1400" dirty="0" smtClean="0"/>
          </a:p>
          <a:p>
            <a:pPr>
              <a:spcBef>
                <a:spcPts val="300"/>
              </a:spcBef>
            </a:pPr>
            <a:r>
              <a:rPr lang="en-US" altLang="zh-CN" sz="1400" b="1" dirty="0" smtClean="0">
                <a:solidFill>
                  <a:schemeClr val="tx2"/>
                </a:solidFill>
              </a:rPr>
              <a:t>9. </a:t>
            </a:r>
            <a:r>
              <a:rPr kumimoji="1" lang="en-US" altLang="zh-CN" sz="1400" b="1" dirty="0" smtClean="0">
                <a:solidFill>
                  <a:schemeClr val="tx2"/>
                </a:solidFill>
              </a:rPr>
              <a:t>Ministry of Human Resources and  Social Security and etc.([2015]No.73)</a:t>
            </a:r>
          </a:p>
          <a:p>
            <a:pPr>
              <a:spcBef>
                <a:spcPts val="300"/>
              </a:spcBef>
            </a:pPr>
            <a:r>
              <a:rPr lang="en-US" altLang="zh-CN" sz="1400" dirty="0" smtClean="0">
                <a:solidFill>
                  <a:schemeClr val="tx2"/>
                </a:solidFill>
              </a:rPr>
              <a:t>    Notification on all the preferential employment policies for university graduates equally applied to the students in mechanics institutes and the disabled in special education colleges.</a:t>
            </a:r>
            <a:endParaRPr lang="zh-CN" altLang="en-US" sz="1400" dirty="0"/>
          </a:p>
        </p:txBody>
      </p:sp>
      <p:sp>
        <p:nvSpPr>
          <p:cNvPr id="3" name="TextBox 2"/>
          <p:cNvSpPr txBox="1"/>
          <p:nvPr/>
        </p:nvSpPr>
        <p:spPr>
          <a:xfrm>
            <a:off x="476520" y="19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青年创业政策文件</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ea typeface="+mj-ea"/>
                <a:cs typeface="Times New Roman" pitchFamily="18" charset="0"/>
              </a:rPr>
              <a:t>References</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Tree>
  </p:cSld>
  <p:clrMapOvr>
    <a:masterClrMapping/>
  </p:clrMapOvr>
  <p:transition xmlns:p14="http://schemas.microsoft.com/office/powerpoint/2010/mai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6" name="矩形 5"/>
          <p:cNvSpPr/>
          <p:nvPr/>
        </p:nvSpPr>
        <p:spPr>
          <a:xfrm>
            <a:off x="1" y="2166704"/>
            <a:ext cx="9144000" cy="45005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26495" y="-1433695"/>
            <a:ext cx="3531736" cy="8094524"/>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smtClean="0">
                <a:solidFill>
                  <a:schemeClr val="bg1"/>
                </a:solidFill>
                <a:latin typeface="+mj-lt"/>
              </a:rPr>
              <a:t>2</a:t>
            </a:r>
            <a:endParaRPr lang="zh-CN" altLang="en-US" sz="52000" dirty="0">
              <a:solidFill>
                <a:schemeClr val="bg1"/>
              </a:solidFill>
              <a:latin typeface="+mj-lt"/>
            </a:endParaRPr>
          </a:p>
        </p:txBody>
      </p:sp>
      <p:sp>
        <p:nvSpPr>
          <p:cNvPr id="5" name="矩形 4"/>
          <p:cNvSpPr/>
          <p:nvPr/>
        </p:nvSpPr>
        <p:spPr>
          <a:xfrm>
            <a:off x="3579089" y="2155090"/>
            <a:ext cx="5178376" cy="461665"/>
          </a:xfrm>
          <a:prstGeom prst="rect">
            <a:avLst/>
          </a:prstGeom>
        </p:spPr>
        <p:txBody>
          <a:bodyPr wrap="square">
            <a:spAutoFit/>
          </a:bodyPr>
          <a:lstStyle/>
          <a:p>
            <a:pPr algn="r"/>
            <a:r>
              <a:rPr lang="zh-CN" altLang="en-US" sz="2400" dirty="0" smtClean="0">
                <a:solidFill>
                  <a:schemeClr val="bg1"/>
                </a:solidFill>
              </a:rPr>
              <a:t>技能培训</a:t>
            </a:r>
            <a:endParaRPr lang="zh-CN" altLang="en-US" sz="2400" dirty="0">
              <a:solidFill>
                <a:schemeClr val="bg1"/>
              </a:solidFill>
            </a:endParaRPr>
          </a:p>
        </p:txBody>
      </p:sp>
      <p:sp>
        <p:nvSpPr>
          <p:cNvPr id="3" name="矩形 2"/>
          <p:cNvSpPr/>
          <p:nvPr/>
        </p:nvSpPr>
        <p:spPr>
          <a:xfrm>
            <a:off x="5336336" y="1397264"/>
            <a:ext cx="3421129" cy="769441"/>
          </a:xfrm>
          <a:prstGeom prst="rect">
            <a:avLst/>
          </a:prstGeom>
        </p:spPr>
        <p:txBody>
          <a:bodyPr wrap="none">
            <a:spAutoFit/>
          </a:bodyPr>
          <a:lstStyle/>
          <a:p>
            <a:pPr lvl="0" algn="r"/>
            <a:r>
              <a:rPr lang="en-US" altLang="zh-CN" sz="4400" dirty="0" smtClean="0">
                <a:solidFill>
                  <a:schemeClr val="bg1"/>
                </a:solidFill>
                <a:latin typeface="Impact"/>
              </a:rPr>
              <a:t>Skills training</a:t>
            </a:r>
            <a:endParaRPr lang="zh-CN" altLang="en-US" sz="4400" dirty="0">
              <a:solidFill>
                <a:schemeClr val="bg1"/>
              </a:solidFill>
              <a:latin typeface="Impact"/>
            </a:endParaRPr>
          </a:p>
        </p:txBody>
      </p:sp>
    </p:spTree>
    <p:extLst>
      <p:ext uri="{BB962C8B-B14F-4D97-AF65-F5344CB8AC3E}">
        <p14:creationId xmlns:p14="http://schemas.microsoft.com/office/powerpoint/2010/main" val="196688876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141480"/>
            <a:ext cx="3870455" cy="461665"/>
          </a:xfrm>
          <a:prstGeom prst="rect">
            <a:avLst/>
          </a:prstGeom>
          <a:noFill/>
        </p:spPr>
        <p:txBody>
          <a:bodyPr wrap="square" rtlCol="0">
            <a:spAutoFit/>
          </a:bodyPr>
          <a:lstStyle/>
          <a:p>
            <a:r>
              <a:rPr lang="zh-CN" altLang="en-US" sz="2400" b="1" dirty="0" smtClean="0">
                <a:solidFill>
                  <a:schemeClr val="tx1">
                    <a:lumMod val="85000"/>
                    <a:lumOff val="15000"/>
                  </a:schemeClr>
                </a:solidFill>
                <a:latin typeface="Impact" pitchFamily="34" charset="0"/>
                <a:ea typeface="+mj-ea"/>
              </a:rPr>
              <a:t>技能培训</a:t>
            </a:r>
            <a:r>
              <a:rPr lang="en-US" altLang="zh-CN" sz="2400" b="1" dirty="0" smtClean="0">
                <a:solidFill>
                  <a:schemeClr val="tx1">
                    <a:lumMod val="85000"/>
                    <a:lumOff val="15000"/>
                  </a:schemeClr>
                </a:solidFill>
                <a:latin typeface="Impact" pitchFamily="34" charset="0"/>
                <a:ea typeface="+mj-ea"/>
              </a:rPr>
              <a:t>  </a:t>
            </a:r>
            <a:r>
              <a:rPr lang="en-US" altLang="zh-CN" sz="2400" b="1" dirty="0" smtClean="0">
                <a:solidFill>
                  <a:schemeClr val="tx1">
                    <a:lumMod val="85000"/>
                    <a:lumOff val="15000"/>
                  </a:schemeClr>
                </a:solidFill>
                <a:latin typeface="Times New Roman" pitchFamily="18" charset="0"/>
                <a:cs typeface="Times New Roman" pitchFamily="18" charset="0"/>
              </a:rPr>
              <a:t>Skills Training</a:t>
            </a:r>
            <a:endParaRPr lang="zh-CN" altLang="en-US" sz="2400" b="1" dirty="0" smtClean="0">
              <a:solidFill>
                <a:schemeClr val="tx1">
                  <a:lumMod val="85000"/>
                  <a:lumOff val="15000"/>
                </a:schemeClr>
              </a:solidFill>
              <a:latin typeface="Times New Roman" pitchFamily="18" charset="0"/>
              <a:cs typeface="Times New Roman" pitchFamily="18" charset="0"/>
            </a:endParaRPr>
          </a:p>
        </p:txBody>
      </p:sp>
      <p:sp>
        <p:nvSpPr>
          <p:cNvPr id="13" name="弧形 12"/>
          <p:cNvSpPr/>
          <p:nvPr/>
        </p:nvSpPr>
        <p:spPr>
          <a:xfrm>
            <a:off x="3268097" y="1245543"/>
            <a:ext cx="2484276" cy="2484276"/>
          </a:xfrm>
          <a:prstGeom prst="arc">
            <a:avLst>
              <a:gd name="adj1" fmla="val 10802728"/>
              <a:gd name="adj2" fmla="val 16203320"/>
            </a:avLst>
          </a:prstGeom>
          <a:noFill/>
          <a:ln w="57150" cap="rnd">
            <a:solidFill>
              <a:srgbClr val="95BC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BF3420"/>
              </a:solidFill>
            </a:endParaRPr>
          </a:p>
        </p:txBody>
      </p:sp>
      <p:cxnSp>
        <p:nvCxnSpPr>
          <p:cNvPr id="14" name="直接连接符 13"/>
          <p:cNvCxnSpPr/>
          <p:nvPr/>
        </p:nvCxnSpPr>
        <p:spPr>
          <a:xfrm>
            <a:off x="4006310" y="2251200"/>
            <a:ext cx="1008112"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4006310" y="2719252"/>
            <a:ext cx="1008112"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1028352" y="1167594"/>
            <a:ext cx="2239876" cy="307777"/>
          </a:xfrm>
          <a:prstGeom prst="rect">
            <a:avLst/>
          </a:prstGeom>
        </p:spPr>
        <p:txBody>
          <a:bodyPr wrap="square">
            <a:spAutoFit/>
          </a:bodyPr>
          <a:lstStyle/>
          <a:p>
            <a:r>
              <a:rPr lang="en-US" altLang="zh-CN" sz="1400" b="1" dirty="0" smtClean="0">
                <a:solidFill>
                  <a:srgbClr val="95BC49"/>
                </a:solidFill>
              </a:rPr>
              <a:t>W: Why</a:t>
            </a:r>
            <a:endParaRPr lang="en-US" altLang="zh-CN" sz="1400" b="1" dirty="0" smtClean="0">
              <a:solidFill>
                <a:srgbClr val="95BC49"/>
              </a:solidFill>
              <a:latin typeface="+mj-ea"/>
              <a:ea typeface="+mj-ea"/>
            </a:endParaRPr>
          </a:p>
        </p:txBody>
      </p:sp>
      <p:sp>
        <p:nvSpPr>
          <p:cNvPr id="17" name="TextBox 16"/>
          <p:cNvSpPr txBox="1"/>
          <p:nvPr/>
        </p:nvSpPr>
        <p:spPr>
          <a:xfrm>
            <a:off x="797642" y="1523036"/>
            <a:ext cx="2340260" cy="1643527"/>
          </a:xfrm>
          <a:prstGeom prst="rect">
            <a:avLst/>
          </a:prstGeom>
          <a:noFill/>
        </p:spPr>
        <p:txBody>
          <a:bodyPr wrap="square" rtlCol="0">
            <a:spAutoFit/>
          </a:bodyPr>
          <a:lstStyle/>
          <a:p>
            <a:pPr marL="228600" indent="-228600">
              <a:lnSpc>
                <a:spcPct val="90000"/>
              </a:lnSpc>
              <a:spcBef>
                <a:spcPct val="20000"/>
              </a:spcBef>
              <a:buClr>
                <a:srgbClr val="A50021"/>
              </a:buClr>
              <a:buAutoNum type="arabicParenBoth"/>
            </a:pPr>
            <a:r>
              <a:rPr lang="zh-CN" altLang="en-US" sz="1200" kern="0" dirty="0" smtClean="0">
                <a:latin typeface="宋体" panose="02010600030101010101" pitchFamily="2" charset="-122"/>
              </a:rPr>
              <a:t>受</a:t>
            </a:r>
            <a:r>
              <a:rPr lang="zh-CN" altLang="en-US" sz="1200" kern="0" dirty="0">
                <a:latin typeface="宋体" panose="02010600030101010101" pitchFamily="2" charset="-122"/>
              </a:rPr>
              <a:t>教育水平低，技能缺</a:t>
            </a:r>
            <a:r>
              <a:rPr lang="zh-CN" altLang="en-US" sz="1200" kern="0" dirty="0" smtClean="0">
                <a:latin typeface="宋体" panose="02010600030101010101" pitchFamily="2" charset="-122"/>
              </a:rPr>
              <a:t>乏</a:t>
            </a:r>
            <a:endParaRPr lang="en-US" altLang="zh-CN" sz="1200" kern="0" dirty="0" smtClean="0">
              <a:latin typeface="宋体" panose="02010600030101010101" pitchFamily="2" charset="-122"/>
            </a:endParaRPr>
          </a:p>
          <a:p>
            <a:pPr marL="228600" indent="-228600">
              <a:lnSpc>
                <a:spcPct val="90000"/>
              </a:lnSpc>
              <a:spcBef>
                <a:spcPct val="20000"/>
              </a:spcBef>
              <a:buClr>
                <a:srgbClr val="A50021"/>
              </a:buClr>
            </a:pPr>
            <a:r>
              <a:rPr lang="en-US" altLang="zh-CN" sz="1200" dirty="0" smtClean="0"/>
              <a:t>	Low level of education, and lack of skills. </a:t>
            </a:r>
            <a:r>
              <a:rPr lang="zh-CN" altLang="en-US" sz="1200" kern="0" dirty="0" smtClean="0">
                <a:latin typeface="宋体" panose="02010600030101010101" pitchFamily="2" charset="-122"/>
              </a:rPr>
              <a:t>  </a:t>
            </a:r>
            <a:endParaRPr lang="en-US" altLang="zh-CN" sz="1200" kern="0" dirty="0">
              <a:latin typeface="宋体" panose="02010600030101010101" pitchFamily="2" charset="-122"/>
            </a:endParaRPr>
          </a:p>
          <a:p>
            <a:pPr>
              <a:lnSpc>
                <a:spcPct val="90000"/>
              </a:lnSpc>
              <a:spcBef>
                <a:spcPct val="20000"/>
              </a:spcBef>
              <a:buClr>
                <a:srgbClr val="A50021"/>
              </a:buClr>
            </a:pPr>
            <a:r>
              <a:rPr lang="en-US" altLang="zh-CN" sz="1200" kern="0" dirty="0" smtClean="0">
                <a:latin typeface="宋体" panose="02010600030101010101" pitchFamily="2" charset="-122"/>
              </a:rPr>
              <a:t>(2) </a:t>
            </a:r>
            <a:r>
              <a:rPr lang="zh-CN" altLang="en-US" sz="1200" kern="0" dirty="0" smtClean="0">
                <a:latin typeface="宋体" panose="02010600030101010101" pitchFamily="2" charset="-122"/>
              </a:rPr>
              <a:t>就业</a:t>
            </a:r>
            <a:r>
              <a:rPr lang="zh-CN" altLang="en-US" sz="1200" kern="0" dirty="0">
                <a:latin typeface="宋体" panose="02010600030101010101" pitchFamily="2" charset="-122"/>
              </a:rPr>
              <a:t>水平低、稳定性</a:t>
            </a:r>
            <a:r>
              <a:rPr lang="zh-CN" altLang="en-US" sz="1200" kern="0" dirty="0" smtClean="0">
                <a:latin typeface="宋体" panose="02010600030101010101" pitchFamily="2" charset="-122"/>
              </a:rPr>
              <a:t>差</a:t>
            </a:r>
            <a:endParaRPr lang="en-US" altLang="zh-CN" sz="1200" kern="0" dirty="0" smtClean="0">
              <a:latin typeface="宋体" panose="02010600030101010101" pitchFamily="2" charset="-122"/>
            </a:endParaRPr>
          </a:p>
          <a:p>
            <a:pPr>
              <a:lnSpc>
                <a:spcPct val="90000"/>
              </a:lnSpc>
              <a:spcBef>
                <a:spcPct val="20000"/>
              </a:spcBef>
              <a:buClr>
                <a:srgbClr val="A50021"/>
              </a:buClr>
            </a:pPr>
            <a:r>
              <a:rPr lang="zh-CN" altLang="en-US" sz="1200" dirty="0" smtClean="0"/>
              <a:t>　  </a:t>
            </a:r>
            <a:r>
              <a:rPr lang="en-US" altLang="zh-CN" sz="1200" dirty="0" smtClean="0"/>
              <a:t>Low level of employment,  </a:t>
            </a:r>
          </a:p>
          <a:p>
            <a:pPr>
              <a:lnSpc>
                <a:spcPct val="90000"/>
              </a:lnSpc>
              <a:spcBef>
                <a:spcPct val="20000"/>
              </a:spcBef>
              <a:buClr>
                <a:srgbClr val="A50021"/>
              </a:buClr>
            </a:pPr>
            <a:r>
              <a:rPr lang="en-US" altLang="zh-CN" sz="1200" dirty="0" smtClean="0"/>
              <a:t>     poor stability.</a:t>
            </a:r>
            <a:endParaRPr lang="en-US" altLang="zh-CN" sz="1200" kern="0" dirty="0">
              <a:latin typeface="宋体" panose="02010600030101010101" pitchFamily="2" charset="-122"/>
            </a:endParaRPr>
          </a:p>
          <a:p>
            <a:pPr>
              <a:lnSpc>
                <a:spcPct val="90000"/>
              </a:lnSpc>
              <a:spcBef>
                <a:spcPct val="20000"/>
              </a:spcBef>
              <a:buClr>
                <a:srgbClr val="A50021"/>
              </a:buClr>
            </a:pPr>
            <a:r>
              <a:rPr lang="en-US" altLang="zh-CN" sz="1200" kern="0" dirty="0" smtClean="0">
                <a:latin typeface="宋体" panose="02010600030101010101" pitchFamily="2" charset="-122"/>
              </a:rPr>
              <a:t>(3) </a:t>
            </a:r>
            <a:r>
              <a:rPr lang="zh-CN" altLang="en-US" sz="1200" kern="0" dirty="0" smtClean="0">
                <a:latin typeface="宋体" panose="02010600030101010101" pitchFamily="2" charset="-122"/>
              </a:rPr>
              <a:t>贫困</a:t>
            </a:r>
            <a:endParaRPr lang="en-US" altLang="zh-CN" sz="1200" kern="0" dirty="0" smtClean="0">
              <a:latin typeface="宋体" panose="02010600030101010101" pitchFamily="2" charset="-122"/>
            </a:endParaRPr>
          </a:p>
          <a:p>
            <a:pPr>
              <a:lnSpc>
                <a:spcPct val="90000"/>
              </a:lnSpc>
              <a:spcBef>
                <a:spcPct val="20000"/>
              </a:spcBef>
              <a:buClr>
                <a:srgbClr val="A50021"/>
              </a:buClr>
            </a:pPr>
            <a:r>
              <a:rPr lang="en-US" altLang="zh-CN" sz="1200" kern="0" dirty="0" smtClean="0">
                <a:latin typeface="宋体" panose="02010600030101010101" pitchFamily="2" charset="-122"/>
              </a:rPr>
              <a:t>   </a:t>
            </a:r>
            <a:r>
              <a:rPr lang="en-US" altLang="zh-CN" sz="1200" dirty="0" smtClean="0"/>
              <a:t>Poverty</a:t>
            </a:r>
          </a:p>
        </p:txBody>
      </p:sp>
      <p:grpSp>
        <p:nvGrpSpPr>
          <p:cNvPr id="18" name="组合 17"/>
          <p:cNvGrpSpPr/>
          <p:nvPr/>
        </p:nvGrpSpPr>
        <p:grpSpPr>
          <a:xfrm>
            <a:off x="963972" y="1500180"/>
            <a:ext cx="2880320" cy="1857388"/>
            <a:chOff x="1079612" y="1507889"/>
            <a:chExt cx="2880320" cy="2019710"/>
          </a:xfrm>
        </p:grpSpPr>
        <p:grpSp>
          <p:nvGrpSpPr>
            <p:cNvPr id="19" name="组合 18"/>
            <p:cNvGrpSpPr/>
            <p:nvPr/>
          </p:nvGrpSpPr>
          <p:grpSpPr>
            <a:xfrm>
              <a:off x="1079612" y="1507889"/>
              <a:ext cx="2880320" cy="775829"/>
              <a:chOff x="755576" y="1779662"/>
              <a:chExt cx="2880320" cy="360040"/>
            </a:xfrm>
          </p:grpSpPr>
          <p:cxnSp>
            <p:nvCxnSpPr>
              <p:cNvPr id="26" name="直接连接符 25"/>
              <p:cNvCxnSpPr/>
              <p:nvPr/>
            </p:nvCxnSpPr>
            <p:spPr>
              <a:xfrm>
                <a:off x="755576" y="1779662"/>
                <a:ext cx="1957772"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713348" y="1779662"/>
                <a:ext cx="922548" cy="36004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flipV="1">
              <a:off x="1079612" y="2751770"/>
              <a:ext cx="2880320" cy="775829"/>
              <a:chOff x="755576" y="1779662"/>
              <a:chExt cx="2880320" cy="360040"/>
            </a:xfrm>
          </p:grpSpPr>
          <p:cxnSp>
            <p:nvCxnSpPr>
              <p:cNvPr id="24" name="直接连接符 23"/>
              <p:cNvCxnSpPr/>
              <p:nvPr/>
            </p:nvCxnSpPr>
            <p:spPr>
              <a:xfrm>
                <a:off x="755576" y="1779662"/>
                <a:ext cx="1957772"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13348" y="1779662"/>
                <a:ext cx="922548" cy="36004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sp>
        <p:nvSpPr>
          <p:cNvPr id="28" name="矩形 27"/>
          <p:cNvSpPr/>
          <p:nvPr/>
        </p:nvSpPr>
        <p:spPr>
          <a:xfrm>
            <a:off x="1000100" y="3429006"/>
            <a:ext cx="2239876" cy="307777"/>
          </a:xfrm>
          <a:prstGeom prst="rect">
            <a:avLst/>
          </a:prstGeom>
        </p:spPr>
        <p:txBody>
          <a:bodyPr wrap="square">
            <a:spAutoFit/>
          </a:bodyPr>
          <a:lstStyle/>
          <a:p>
            <a:r>
              <a:rPr lang="en-US" altLang="zh-CN" sz="1400" b="1" dirty="0" smtClean="0">
                <a:solidFill>
                  <a:srgbClr val="00B050"/>
                </a:solidFill>
              </a:rPr>
              <a:t>A: Aim</a:t>
            </a:r>
            <a:endParaRPr lang="en-US" altLang="zh-CN" sz="1400" b="1" dirty="0" smtClean="0">
              <a:solidFill>
                <a:srgbClr val="00B050"/>
              </a:solidFill>
              <a:latin typeface="+mj-ea"/>
              <a:ea typeface="+mj-ea"/>
            </a:endParaRPr>
          </a:p>
        </p:txBody>
      </p:sp>
      <p:sp>
        <p:nvSpPr>
          <p:cNvPr id="29" name="TextBox 28"/>
          <p:cNvSpPr txBox="1"/>
          <p:nvPr/>
        </p:nvSpPr>
        <p:spPr>
          <a:xfrm>
            <a:off x="857224" y="3714758"/>
            <a:ext cx="4714908" cy="1311128"/>
          </a:xfrm>
          <a:prstGeom prst="rect">
            <a:avLst/>
          </a:prstGeom>
          <a:noFill/>
        </p:spPr>
        <p:txBody>
          <a:bodyPr wrap="square" rtlCol="0">
            <a:spAutoFit/>
          </a:bodyPr>
          <a:lstStyle/>
          <a:p>
            <a:pPr>
              <a:lnSpc>
                <a:spcPct val="130000"/>
              </a:lnSpc>
              <a:spcBef>
                <a:spcPts val="600"/>
              </a:spcBef>
            </a:pPr>
            <a:r>
              <a:rPr lang="zh-CN" altLang="zh-CN" sz="1200" kern="0" dirty="0">
                <a:latin typeface="宋体" panose="02010600030101010101" pitchFamily="2" charset="-122"/>
              </a:rPr>
              <a:t>通过增加人力资本投资推动农民工转移就业、提高职业技能水平和工资收入，以使其更快融入城市生活，共享城镇化的成</a:t>
            </a:r>
            <a:r>
              <a:rPr lang="zh-CN" altLang="zh-CN" sz="1200" kern="0" dirty="0" smtClean="0">
                <a:latin typeface="宋体" panose="02010600030101010101" pitchFamily="2" charset="-122"/>
              </a:rPr>
              <a:t>果</a:t>
            </a:r>
            <a:r>
              <a:rPr lang="zh-CN" altLang="en-US" sz="1200" kern="0" dirty="0" smtClean="0">
                <a:latin typeface="宋体" panose="02010600030101010101" pitchFamily="2" charset="-122"/>
              </a:rPr>
              <a:t>。</a:t>
            </a:r>
            <a:endParaRPr lang="en-US" altLang="zh-CN" sz="1200" kern="0" dirty="0" smtClean="0">
              <a:latin typeface="宋体" panose="02010600030101010101" pitchFamily="2" charset="-122"/>
            </a:endParaRPr>
          </a:p>
          <a:p>
            <a:r>
              <a:rPr lang="en-US" altLang="zh-CN" sz="1200" dirty="0" smtClean="0"/>
              <a:t>Promote the employment of migrant workers by human capital investment. </a:t>
            </a:r>
          </a:p>
          <a:p>
            <a:r>
              <a:rPr lang="en-US" altLang="zh-CN" sz="1200" dirty="0" smtClean="0"/>
              <a:t>Improve their vocational skills and wage income so as to make migrant workers better integrate into the urban life.</a:t>
            </a:r>
            <a:endParaRPr lang="zh-CN" altLang="en-US" sz="1200" dirty="0">
              <a:solidFill>
                <a:schemeClr val="tx1">
                  <a:lumMod val="50000"/>
                  <a:lumOff val="50000"/>
                </a:schemeClr>
              </a:solidFill>
            </a:endParaRPr>
          </a:p>
        </p:txBody>
      </p:sp>
      <p:grpSp>
        <p:nvGrpSpPr>
          <p:cNvPr id="30" name="组合 29"/>
          <p:cNvGrpSpPr/>
          <p:nvPr/>
        </p:nvGrpSpPr>
        <p:grpSpPr>
          <a:xfrm flipH="1">
            <a:off x="5211874" y="500048"/>
            <a:ext cx="2932026" cy="4000528"/>
            <a:chOff x="1079612" y="1507889"/>
            <a:chExt cx="2880320" cy="2019710"/>
          </a:xfrm>
        </p:grpSpPr>
        <p:grpSp>
          <p:nvGrpSpPr>
            <p:cNvPr id="31" name="组合 30"/>
            <p:cNvGrpSpPr/>
            <p:nvPr/>
          </p:nvGrpSpPr>
          <p:grpSpPr>
            <a:xfrm>
              <a:off x="1079612" y="1507889"/>
              <a:ext cx="2880320" cy="775829"/>
              <a:chOff x="755576" y="1779662"/>
              <a:chExt cx="2880320" cy="360040"/>
            </a:xfrm>
          </p:grpSpPr>
          <p:cxnSp>
            <p:nvCxnSpPr>
              <p:cNvPr id="35" name="直接连接符 34"/>
              <p:cNvCxnSpPr/>
              <p:nvPr/>
            </p:nvCxnSpPr>
            <p:spPr>
              <a:xfrm>
                <a:off x="755576" y="1779662"/>
                <a:ext cx="1957772"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2713348" y="1779662"/>
                <a:ext cx="922548" cy="36004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nvGrpSpPr>
            <p:cNvPr id="32" name="组合 31"/>
            <p:cNvGrpSpPr/>
            <p:nvPr/>
          </p:nvGrpSpPr>
          <p:grpSpPr>
            <a:xfrm flipV="1">
              <a:off x="1079612" y="2751770"/>
              <a:ext cx="2880320" cy="775829"/>
              <a:chOff x="755576" y="1779662"/>
              <a:chExt cx="2880320" cy="360040"/>
            </a:xfrm>
          </p:grpSpPr>
          <p:cxnSp>
            <p:nvCxnSpPr>
              <p:cNvPr id="33" name="直接连接符 32"/>
              <p:cNvCxnSpPr/>
              <p:nvPr/>
            </p:nvCxnSpPr>
            <p:spPr>
              <a:xfrm>
                <a:off x="755576" y="1779662"/>
                <a:ext cx="1957772"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2713348" y="1779662"/>
                <a:ext cx="922548" cy="36004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sp>
        <p:nvSpPr>
          <p:cNvPr id="37" name="矩形 36"/>
          <p:cNvSpPr/>
          <p:nvPr/>
        </p:nvSpPr>
        <p:spPr>
          <a:xfrm>
            <a:off x="5788508" y="214296"/>
            <a:ext cx="2239876" cy="307777"/>
          </a:xfrm>
          <a:prstGeom prst="rect">
            <a:avLst/>
          </a:prstGeom>
        </p:spPr>
        <p:txBody>
          <a:bodyPr wrap="square">
            <a:spAutoFit/>
          </a:bodyPr>
          <a:lstStyle/>
          <a:p>
            <a:pPr algn="r"/>
            <a:r>
              <a:rPr lang="en-US" altLang="zh-CN" sz="1400" b="1" dirty="0" smtClean="0">
                <a:solidFill>
                  <a:srgbClr val="00B050"/>
                </a:solidFill>
              </a:rPr>
              <a:t>H: How</a:t>
            </a:r>
            <a:endParaRPr lang="en-US" altLang="zh-CN" sz="1400" b="1" dirty="0" smtClean="0">
              <a:solidFill>
                <a:srgbClr val="00B050"/>
              </a:solidFill>
              <a:latin typeface="+mj-ea"/>
              <a:ea typeface="+mj-ea"/>
            </a:endParaRPr>
          </a:p>
        </p:txBody>
      </p:sp>
      <p:sp>
        <p:nvSpPr>
          <p:cNvPr id="38" name="TextBox 37"/>
          <p:cNvSpPr txBox="1"/>
          <p:nvPr/>
        </p:nvSpPr>
        <p:spPr>
          <a:xfrm>
            <a:off x="5922150" y="536589"/>
            <a:ext cx="2864692" cy="2733056"/>
          </a:xfrm>
          <a:prstGeom prst="rect">
            <a:avLst/>
          </a:prstGeom>
          <a:noFill/>
        </p:spPr>
        <p:txBody>
          <a:bodyPr wrap="square" rtlCol="0">
            <a:spAutoFit/>
          </a:bodyPr>
          <a:lstStyle/>
          <a:p>
            <a:pPr marL="228600" indent="-228600">
              <a:lnSpc>
                <a:spcPct val="90000"/>
              </a:lnSpc>
              <a:spcBef>
                <a:spcPct val="20000"/>
              </a:spcBef>
              <a:buClr>
                <a:srgbClr val="A50021"/>
              </a:buClr>
            </a:pPr>
            <a:r>
              <a:rPr lang="zh-CN" altLang="en-US" sz="1200" kern="0" dirty="0" smtClean="0">
                <a:latin typeface="宋体" panose="02010600030101010101" pitchFamily="2" charset="-122"/>
              </a:rPr>
              <a:t>（</a:t>
            </a:r>
            <a:r>
              <a:rPr lang="en-US" altLang="zh-CN" sz="1200" kern="0" dirty="0" smtClean="0">
                <a:latin typeface="宋体" panose="02010600030101010101" pitchFamily="2" charset="-122"/>
              </a:rPr>
              <a:t>1</a:t>
            </a:r>
            <a:r>
              <a:rPr lang="zh-CN" altLang="en-US" sz="1200" kern="0" dirty="0" smtClean="0">
                <a:latin typeface="宋体" panose="02010600030101010101" pitchFamily="2" charset="-122"/>
              </a:rPr>
              <a:t>）培训补贴</a:t>
            </a:r>
            <a:r>
              <a:rPr lang="en-US" altLang="zh-CN" sz="1200" kern="0" dirty="0" smtClean="0">
                <a:latin typeface="宋体" panose="02010600030101010101" pitchFamily="2" charset="-122"/>
              </a:rPr>
              <a:t>: </a:t>
            </a:r>
            <a:r>
              <a:rPr lang="zh-CN" altLang="en-US" sz="1200" kern="0" dirty="0" smtClean="0">
                <a:latin typeface="宋体" panose="02010600030101010101" pitchFamily="2" charset="-122"/>
              </a:rPr>
              <a:t>补贴</a:t>
            </a:r>
            <a:r>
              <a:rPr lang="zh-CN" altLang="en-US" sz="1200" kern="0" dirty="0">
                <a:latin typeface="宋体" panose="02010600030101010101" pitchFamily="2" charset="-122"/>
              </a:rPr>
              <a:t>给提供培训的</a:t>
            </a:r>
            <a:r>
              <a:rPr lang="zh-CN" altLang="en-US" sz="1200" dirty="0"/>
              <a:t>机构。</a:t>
            </a:r>
            <a:r>
              <a:rPr lang="zh-CN" altLang="en-US" sz="1200" dirty="0">
                <a:solidFill>
                  <a:srgbClr val="FF0000"/>
                </a:solidFill>
              </a:rPr>
              <a:t>政府购买服</a:t>
            </a:r>
            <a:r>
              <a:rPr lang="zh-CN" altLang="en-US" sz="1200" dirty="0" smtClean="0">
                <a:solidFill>
                  <a:srgbClr val="FF0000"/>
                </a:solidFill>
              </a:rPr>
              <a:t>务</a:t>
            </a:r>
            <a:endParaRPr lang="en-US" altLang="zh-CN" sz="1200" dirty="0" smtClean="0">
              <a:solidFill>
                <a:srgbClr val="FF0000"/>
              </a:solidFill>
            </a:endParaRPr>
          </a:p>
          <a:p>
            <a:pPr marL="228600" indent="-228600">
              <a:lnSpc>
                <a:spcPct val="90000"/>
              </a:lnSpc>
              <a:spcBef>
                <a:spcPct val="20000"/>
              </a:spcBef>
              <a:buClr>
                <a:srgbClr val="A50021"/>
              </a:buClr>
            </a:pPr>
            <a:r>
              <a:rPr lang="zh-CN" altLang="en-US" sz="1200" kern="0" dirty="0" smtClean="0"/>
              <a:t>　　</a:t>
            </a:r>
            <a:r>
              <a:rPr lang="en-US" altLang="zh-CN" sz="1200" kern="0" dirty="0" smtClean="0"/>
              <a:t>Provide subsidies for training institutions. (Government procurement of service). </a:t>
            </a:r>
            <a:endParaRPr lang="en-US" altLang="zh-CN" sz="1200" dirty="0">
              <a:solidFill>
                <a:srgbClr val="FF0000"/>
              </a:solidFill>
            </a:endParaRPr>
          </a:p>
          <a:p>
            <a:pPr>
              <a:spcBef>
                <a:spcPct val="20000"/>
              </a:spcBef>
              <a:buClr>
                <a:srgbClr val="A50021"/>
              </a:buClr>
            </a:pPr>
            <a:r>
              <a:rPr lang="zh-CN" altLang="en-US" sz="1200" kern="0" dirty="0" smtClean="0">
                <a:latin typeface="宋体" panose="02010600030101010101" pitchFamily="2" charset="-122"/>
              </a:rPr>
              <a:t>（</a:t>
            </a:r>
            <a:r>
              <a:rPr lang="en-US" altLang="zh-CN" sz="1200" kern="0" dirty="0" smtClean="0">
                <a:latin typeface="宋体" panose="02010600030101010101" pitchFamily="2" charset="-122"/>
              </a:rPr>
              <a:t>2</a:t>
            </a:r>
            <a:r>
              <a:rPr lang="zh-CN" altLang="en-US" sz="1200" kern="0" dirty="0" smtClean="0">
                <a:latin typeface="宋体" panose="02010600030101010101" pitchFamily="2" charset="-122"/>
              </a:rPr>
              <a:t>）</a:t>
            </a:r>
            <a:r>
              <a:rPr lang="zh-CN" altLang="zh-CN" sz="1200" kern="0" dirty="0" smtClean="0">
                <a:latin typeface="宋体" panose="02010600030101010101" pitchFamily="2" charset="-122"/>
              </a:rPr>
              <a:t>东部</a:t>
            </a:r>
            <a:r>
              <a:rPr lang="zh-CN" altLang="zh-CN" sz="1200" kern="0" dirty="0">
                <a:latin typeface="宋体" panose="02010600030101010101" pitchFamily="2" charset="-122"/>
              </a:rPr>
              <a:t>地区每培训一个人给</a:t>
            </a:r>
            <a:r>
              <a:rPr lang="en-US" altLang="zh-CN" sz="1200" kern="0" dirty="0">
                <a:latin typeface="宋体" panose="02010600030101010101" pitchFamily="2" charset="-122"/>
              </a:rPr>
              <a:t>1500</a:t>
            </a:r>
            <a:r>
              <a:rPr lang="zh-CN" altLang="zh-CN" sz="1200" kern="0" dirty="0">
                <a:latin typeface="宋体" panose="02010600030101010101" pitchFamily="2" charset="-122"/>
              </a:rPr>
              <a:t>元，中部地区</a:t>
            </a:r>
            <a:r>
              <a:rPr lang="en-US" altLang="zh-CN" sz="1200" kern="0" dirty="0">
                <a:latin typeface="宋体" panose="02010600030101010101" pitchFamily="2" charset="-122"/>
              </a:rPr>
              <a:t>1300</a:t>
            </a:r>
            <a:r>
              <a:rPr lang="zh-CN" altLang="en-US" sz="1200" kern="0" dirty="0">
                <a:latin typeface="宋体" panose="02010600030101010101" pitchFamily="2" charset="-122"/>
              </a:rPr>
              <a:t>元</a:t>
            </a:r>
            <a:r>
              <a:rPr lang="zh-CN" altLang="zh-CN" sz="1200" kern="0" dirty="0">
                <a:latin typeface="宋体" panose="02010600030101010101" pitchFamily="2" charset="-122"/>
              </a:rPr>
              <a:t>，西部地区</a:t>
            </a:r>
            <a:r>
              <a:rPr lang="en-US" altLang="zh-CN" sz="1200" kern="0" dirty="0">
                <a:latin typeface="宋体" panose="02010600030101010101" pitchFamily="2" charset="-122"/>
              </a:rPr>
              <a:t>1200</a:t>
            </a:r>
            <a:r>
              <a:rPr lang="zh-CN" altLang="en-US" sz="1200" kern="0" dirty="0">
                <a:latin typeface="宋体" panose="02010600030101010101" pitchFamily="2" charset="-122"/>
              </a:rPr>
              <a:t>元</a:t>
            </a:r>
            <a:r>
              <a:rPr lang="zh-CN" altLang="en-US" sz="1200" kern="0" dirty="0" smtClean="0">
                <a:latin typeface="宋体" panose="02010600030101010101" pitchFamily="2" charset="-122"/>
              </a:rPr>
              <a:t>；</a:t>
            </a:r>
          </a:p>
          <a:p>
            <a:pPr>
              <a:spcBef>
                <a:spcPct val="20000"/>
              </a:spcBef>
              <a:buClr>
                <a:srgbClr val="A50021"/>
              </a:buClr>
            </a:pPr>
            <a:r>
              <a:rPr lang="zh-CN" altLang="en-US" sz="1200" kern="0" dirty="0" smtClean="0">
                <a:latin typeface="宋体" panose="02010600030101010101" pitchFamily="2" charset="-122"/>
              </a:rPr>
              <a:t>例：北京市是按每培训一个合格学员补助培训经费</a:t>
            </a:r>
            <a:r>
              <a:rPr lang="en-US" altLang="zh-CN" sz="1200" kern="0" dirty="0" smtClean="0">
                <a:latin typeface="宋体" panose="02010600030101010101" pitchFamily="2" charset="-122"/>
              </a:rPr>
              <a:t>1500</a:t>
            </a:r>
            <a:r>
              <a:rPr lang="zh-CN" altLang="en-US" sz="1200" kern="0" dirty="0" smtClean="0">
                <a:latin typeface="宋体" panose="02010600030101010101" pitchFamily="2" charset="-122"/>
              </a:rPr>
              <a:t>元标准计算；考试不合格补</a:t>
            </a:r>
            <a:r>
              <a:rPr lang="en-US" altLang="zh-CN" sz="1200" kern="0" dirty="0" smtClean="0">
                <a:latin typeface="宋体" panose="02010600030101010101" pitchFamily="2" charset="-122"/>
              </a:rPr>
              <a:t>900</a:t>
            </a:r>
            <a:r>
              <a:rPr lang="zh-CN" altLang="en-US" sz="1200" kern="0" dirty="0" smtClean="0">
                <a:latin typeface="宋体" panose="02010600030101010101" pitchFamily="2" charset="-122"/>
              </a:rPr>
              <a:t>元；</a:t>
            </a:r>
            <a:endParaRPr lang="en-US" altLang="zh-CN" sz="1200" kern="0" dirty="0" smtClean="0">
              <a:latin typeface="宋体" panose="02010600030101010101" pitchFamily="2" charset="-122"/>
            </a:endParaRPr>
          </a:p>
          <a:p>
            <a:pPr>
              <a:spcBef>
                <a:spcPct val="20000"/>
              </a:spcBef>
              <a:buClr>
                <a:srgbClr val="A50021"/>
              </a:buClr>
            </a:pPr>
            <a:r>
              <a:rPr lang="zh-CN" altLang="en-US" sz="1200" kern="0" dirty="0" smtClean="0"/>
              <a:t>　　</a:t>
            </a:r>
            <a:r>
              <a:rPr lang="en-US" altLang="zh-CN" sz="1200" kern="0" dirty="0" smtClean="0"/>
              <a:t>Institutions in the eastern areas get a 1500-yuan-subsidiy once they train a qualified trainee, 1300 </a:t>
            </a:r>
            <a:r>
              <a:rPr lang="en-US" altLang="zh-CN" sz="1200" kern="0" dirty="0" err="1" smtClean="0"/>
              <a:t>yuan</a:t>
            </a:r>
            <a:r>
              <a:rPr lang="en-US" altLang="zh-CN" sz="1200" kern="0" dirty="0" smtClean="0"/>
              <a:t> in the middle regions and 1200 in the west.</a:t>
            </a:r>
          </a:p>
        </p:txBody>
      </p:sp>
      <p:sp>
        <p:nvSpPr>
          <p:cNvPr id="39" name="矩形 38"/>
          <p:cNvSpPr/>
          <p:nvPr/>
        </p:nvSpPr>
        <p:spPr>
          <a:xfrm>
            <a:off x="5857884" y="3786196"/>
            <a:ext cx="2239876" cy="307777"/>
          </a:xfrm>
          <a:prstGeom prst="rect">
            <a:avLst/>
          </a:prstGeom>
        </p:spPr>
        <p:txBody>
          <a:bodyPr wrap="square">
            <a:spAutoFit/>
          </a:bodyPr>
          <a:lstStyle/>
          <a:p>
            <a:pPr algn="r"/>
            <a:r>
              <a:rPr lang="en-US" altLang="zh-CN" sz="1400" b="1" dirty="0" smtClean="0">
                <a:solidFill>
                  <a:srgbClr val="95BC49"/>
                </a:solidFill>
              </a:rPr>
              <a:t>T: Target</a:t>
            </a:r>
            <a:endParaRPr lang="en-US" altLang="zh-CN" sz="1400" b="1" dirty="0" smtClean="0">
              <a:solidFill>
                <a:srgbClr val="95BC49"/>
              </a:solidFill>
              <a:latin typeface="+mj-ea"/>
              <a:ea typeface="+mj-ea"/>
            </a:endParaRPr>
          </a:p>
        </p:txBody>
      </p:sp>
      <p:sp>
        <p:nvSpPr>
          <p:cNvPr id="40" name="TextBox 39"/>
          <p:cNvSpPr txBox="1"/>
          <p:nvPr/>
        </p:nvSpPr>
        <p:spPr>
          <a:xfrm>
            <a:off x="6072198" y="4071948"/>
            <a:ext cx="2655295" cy="461665"/>
          </a:xfrm>
          <a:prstGeom prst="rect">
            <a:avLst/>
          </a:prstGeom>
          <a:noFill/>
        </p:spPr>
        <p:txBody>
          <a:bodyPr wrap="square" rtlCol="0">
            <a:spAutoFit/>
          </a:bodyPr>
          <a:lstStyle/>
          <a:p>
            <a:pPr>
              <a:lnSpc>
                <a:spcPct val="90000"/>
              </a:lnSpc>
              <a:spcBef>
                <a:spcPct val="20000"/>
              </a:spcBef>
              <a:buClr>
                <a:srgbClr val="A50021"/>
              </a:buClr>
            </a:pPr>
            <a:r>
              <a:rPr lang="zh-CN" altLang="en-US" sz="1200" kern="0" dirty="0">
                <a:latin typeface="宋体" panose="02010600030101010101" pitchFamily="2" charset="-122"/>
              </a:rPr>
              <a:t>农村地区贫困</a:t>
            </a:r>
            <a:r>
              <a:rPr lang="zh-CN" altLang="en-US" sz="1200" kern="0" dirty="0" smtClean="0">
                <a:latin typeface="宋体" panose="02010600030101010101" pitchFamily="2" charset="-122"/>
              </a:rPr>
              <a:t>农民</a:t>
            </a:r>
            <a:r>
              <a:rPr lang="en-US" altLang="zh-CN" sz="1200" kern="0" dirty="0" smtClean="0">
                <a:latin typeface="宋体" panose="02010600030101010101" pitchFamily="2" charset="-122"/>
              </a:rPr>
              <a:t>;</a:t>
            </a:r>
            <a:r>
              <a:rPr lang="zh-CN" altLang="en-US" sz="1200" kern="0" dirty="0" smtClean="0">
                <a:latin typeface="宋体" panose="02010600030101010101" pitchFamily="2" charset="-122"/>
              </a:rPr>
              <a:t>农村转移劳动者</a:t>
            </a:r>
            <a:endParaRPr lang="en-US" altLang="zh-CN" sz="1200" kern="0" dirty="0" smtClean="0">
              <a:latin typeface="宋体" panose="02010600030101010101" pitchFamily="2" charset="-122"/>
            </a:endParaRPr>
          </a:p>
          <a:p>
            <a:pPr>
              <a:lnSpc>
                <a:spcPct val="90000"/>
              </a:lnSpc>
              <a:spcBef>
                <a:spcPct val="20000"/>
              </a:spcBef>
              <a:buClr>
                <a:srgbClr val="A50021"/>
              </a:buClr>
            </a:pPr>
            <a:r>
              <a:rPr lang="en-US" altLang="zh-CN" sz="1200" kern="0" dirty="0" smtClean="0"/>
              <a:t>Migrant workers, poor peasants </a:t>
            </a:r>
            <a:endParaRPr lang="zh-CN" altLang="en-US" sz="1200" b="1" kern="0" dirty="0" smtClean="0">
              <a:solidFill>
                <a:srgbClr val="FF0000"/>
              </a:solidFill>
            </a:endParaRPr>
          </a:p>
        </p:txBody>
      </p:sp>
      <p:sp>
        <p:nvSpPr>
          <p:cNvPr id="41" name="矩形 40"/>
          <p:cNvSpPr/>
          <p:nvPr/>
        </p:nvSpPr>
        <p:spPr>
          <a:xfrm>
            <a:off x="3976467" y="2259305"/>
            <a:ext cx="1067536" cy="461665"/>
          </a:xfrm>
          <a:prstGeom prst="rect">
            <a:avLst/>
          </a:prstGeom>
        </p:spPr>
        <p:txBody>
          <a:bodyPr wrap="none">
            <a:spAutoFit/>
          </a:bodyPr>
          <a:lstStyle/>
          <a:p>
            <a:pPr algn="ctr"/>
            <a:r>
              <a:rPr lang="en-US" altLang="zh-CN" sz="2400" dirty="0" smtClean="0">
                <a:solidFill>
                  <a:srgbClr val="95BC49"/>
                </a:solidFill>
              </a:rPr>
              <a:t>W</a:t>
            </a:r>
            <a:r>
              <a:rPr lang="en-US" altLang="zh-CN" sz="2400" dirty="0" smtClean="0">
                <a:solidFill>
                  <a:srgbClr val="00B050"/>
                </a:solidFill>
              </a:rPr>
              <a:t>H</a:t>
            </a:r>
            <a:r>
              <a:rPr lang="en-US" altLang="zh-CN" sz="2400" dirty="0" smtClean="0">
                <a:solidFill>
                  <a:srgbClr val="95BC49"/>
                </a:solidFill>
              </a:rPr>
              <a:t>A</a:t>
            </a:r>
            <a:r>
              <a:rPr lang="en-US" altLang="zh-CN" sz="2400" dirty="0">
                <a:solidFill>
                  <a:srgbClr val="00B050"/>
                </a:solidFill>
              </a:rPr>
              <a:t>T</a:t>
            </a:r>
            <a:endParaRPr lang="zh-CN" altLang="en-US" sz="2400" dirty="0">
              <a:solidFill>
                <a:srgbClr val="00B050"/>
              </a:solidFill>
            </a:endParaRPr>
          </a:p>
        </p:txBody>
      </p:sp>
      <p:sp>
        <p:nvSpPr>
          <p:cNvPr id="42" name="弧形 41"/>
          <p:cNvSpPr/>
          <p:nvPr/>
        </p:nvSpPr>
        <p:spPr>
          <a:xfrm rot="16200000">
            <a:off x="3268097" y="1245544"/>
            <a:ext cx="2484276" cy="2484276"/>
          </a:xfrm>
          <a:prstGeom prst="arc">
            <a:avLst>
              <a:gd name="adj1" fmla="val 10802728"/>
              <a:gd name="adj2" fmla="val 16203320"/>
            </a:avLst>
          </a:prstGeom>
          <a:noFill/>
          <a:ln w="57150" cap="rnd">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BF3420"/>
              </a:solidFill>
            </a:endParaRPr>
          </a:p>
        </p:txBody>
      </p:sp>
      <p:sp>
        <p:nvSpPr>
          <p:cNvPr id="43" name="弧形 42"/>
          <p:cNvSpPr/>
          <p:nvPr/>
        </p:nvSpPr>
        <p:spPr>
          <a:xfrm rot="10800000">
            <a:off x="3268098" y="1245543"/>
            <a:ext cx="2484276" cy="2484276"/>
          </a:xfrm>
          <a:prstGeom prst="arc">
            <a:avLst>
              <a:gd name="adj1" fmla="val 10802728"/>
              <a:gd name="adj2" fmla="val 16203320"/>
            </a:avLst>
          </a:prstGeom>
          <a:noFill/>
          <a:ln w="57150" cap="rnd">
            <a:solidFill>
              <a:srgbClr val="95BC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BF3420"/>
              </a:solidFill>
            </a:endParaRPr>
          </a:p>
        </p:txBody>
      </p:sp>
      <p:sp>
        <p:nvSpPr>
          <p:cNvPr id="44" name="弧形 43"/>
          <p:cNvSpPr/>
          <p:nvPr/>
        </p:nvSpPr>
        <p:spPr>
          <a:xfrm rot="5400000">
            <a:off x="3268097" y="1245543"/>
            <a:ext cx="2484276" cy="2484276"/>
          </a:xfrm>
          <a:prstGeom prst="arc">
            <a:avLst>
              <a:gd name="adj1" fmla="val 10802728"/>
              <a:gd name="adj2" fmla="val 16203320"/>
            </a:avLst>
          </a:prstGeom>
          <a:noFill/>
          <a:ln w="57150" cap="rnd">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BF3420"/>
              </a:solidFill>
            </a:endParaRPr>
          </a:p>
        </p:txBody>
      </p:sp>
    </p:spTree>
    <p:extLst>
      <p:ext uri="{BB962C8B-B14F-4D97-AF65-F5344CB8AC3E}">
        <p14:creationId xmlns:p14="http://schemas.microsoft.com/office/powerpoint/2010/main" val="205818248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14148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技能培训政策</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Skills Training</a:t>
            </a:r>
            <a:r>
              <a:rPr lang="zh-CN" altLang="en-US" sz="2000" b="1" dirty="0" smtClean="0">
                <a:solidFill>
                  <a:schemeClr val="tx1">
                    <a:lumMod val="85000"/>
                    <a:lumOff val="15000"/>
                  </a:schemeClr>
                </a:solidFill>
                <a:latin typeface="Times New Roman" pitchFamily="18" charset="0"/>
                <a:ea typeface="+mj-ea"/>
                <a:cs typeface="Times New Roman" pitchFamily="18" charset="0"/>
              </a:rPr>
              <a:t> </a:t>
            </a:r>
            <a:r>
              <a:rPr lang="en-US" altLang="zh-CN" sz="2000" b="1" dirty="0" smtClean="0">
                <a:solidFill>
                  <a:schemeClr val="tx1">
                    <a:lumMod val="85000"/>
                    <a:lumOff val="15000"/>
                  </a:schemeClr>
                </a:solidFill>
                <a:latin typeface="Times New Roman" pitchFamily="18" charset="0"/>
                <a:ea typeface="+mj-ea"/>
                <a:cs typeface="Times New Roman" pitchFamily="18" charset="0"/>
              </a:rPr>
              <a:t>Policies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cxnSp>
        <p:nvCxnSpPr>
          <p:cNvPr id="27" name="直接连接符 26"/>
          <p:cNvCxnSpPr>
            <a:stCxn id="32" idx="4"/>
            <a:endCxn id="41" idx="0"/>
          </p:cNvCxnSpPr>
          <p:nvPr/>
        </p:nvCxnSpPr>
        <p:spPr>
          <a:xfrm flipH="1">
            <a:off x="4517993" y="953603"/>
            <a:ext cx="1" cy="3211324"/>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28" name="组合 27"/>
          <p:cNvGrpSpPr/>
          <p:nvPr/>
        </p:nvGrpSpPr>
        <p:grpSpPr>
          <a:xfrm>
            <a:off x="4137120" y="341535"/>
            <a:ext cx="761747" cy="612068"/>
            <a:chOff x="3639791" y="870654"/>
            <a:chExt cx="761747" cy="612068"/>
          </a:xfrm>
        </p:grpSpPr>
        <p:sp>
          <p:nvSpPr>
            <p:cNvPr id="32" name="椭圆 31"/>
            <p:cNvSpPr/>
            <p:nvPr/>
          </p:nvSpPr>
          <p:spPr>
            <a:xfrm>
              <a:off x="3714631" y="870654"/>
              <a:ext cx="612068" cy="61206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TextBox 32"/>
            <p:cNvSpPr txBox="1"/>
            <p:nvPr/>
          </p:nvSpPr>
          <p:spPr>
            <a:xfrm>
              <a:off x="3639791" y="1022799"/>
              <a:ext cx="761747" cy="307777"/>
            </a:xfrm>
            <a:prstGeom prst="rect">
              <a:avLst/>
            </a:prstGeom>
            <a:noFill/>
          </p:spPr>
          <p:txBody>
            <a:bodyPr wrap="none" rtlCol="0">
              <a:spAutoFit/>
            </a:bodyPr>
            <a:lstStyle/>
            <a:p>
              <a:pPr algn="ctr"/>
              <a:r>
                <a:rPr lang="en-US" altLang="zh-CN" sz="1400" dirty="0" smtClean="0">
                  <a:solidFill>
                    <a:schemeClr val="bg1"/>
                  </a:solidFill>
                </a:rPr>
                <a:t>2003</a:t>
              </a:r>
              <a:r>
                <a:rPr lang="zh-CN" altLang="en-US" sz="1400" dirty="0" smtClean="0">
                  <a:solidFill>
                    <a:schemeClr val="bg1"/>
                  </a:solidFill>
                </a:rPr>
                <a:t>年</a:t>
              </a:r>
              <a:endParaRPr lang="zh-CN" altLang="en-US" sz="1400" dirty="0">
                <a:solidFill>
                  <a:schemeClr val="bg1"/>
                </a:solidFill>
              </a:endParaRPr>
            </a:p>
          </p:txBody>
        </p:sp>
      </p:grpSp>
      <p:grpSp>
        <p:nvGrpSpPr>
          <p:cNvPr id="34" name="组合 33"/>
          <p:cNvGrpSpPr/>
          <p:nvPr/>
        </p:nvGrpSpPr>
        <p:grpSpPr>
          <a:xfrm>
            <a:off x="4137119" y="1104587"/>
            <a:ext cx="761748" cy="612068"/>
            <a:chOff x="3633064" y="1851670"/>
            <a:chExt cx="761748" cy="612068"/>
          </a:xfrm>
        </p:grpSpPr>
        <p:sp>
          <p:nvSpPr>
            <p:cNvPr id="35" name="椭圆 34"/>
            <p:cNvSpPr/>
            <p:nvPr/>
          </p:nvSpPr>
          <p:spPr>
            <a:xfrm>
              <a:off x="3707904" y="1851670"/>
              <a:ext cx="612068" cy="612068"/>
            </a:xfrm>
            <a:prstGeom prst="ellipse">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TextBox 35"/>
            <p:cNvSpPr txBox="1"/>
            <p:nvPr/>
          </p:nvSpPr>
          <p:spPr>
            <a:xfrm>
              <a:off x="3633064" y="2003815"/>
              <a:ext cx="761748" cy="307777"/>
            </a:xfrm>
            <a:prstGeom prst="rect">
              <a:avLst/>
            </a:prstGeom>
            <a:noFill/>
          </p:spPr>
          <p:txBody>
            <a:bodyPr wrap="none" rtlCol="0">
              <a:spAutoFit/>
            </a:bodyPr>
            <a:lstStyle/>
            <a:p>
              <a:pPr algn="ctr"/>
              <a:r>
                <a:rPr lang="en-US" altLang="zh-CN" sz="1400" dirty="0" smtClean="0">
                  <a:solidFill>
                    <a:schemeClr val="bg1"/>
                  </a:solidFill>
                </a:rPr>
                <a:t>2006</a:t>
              </a:r>
              <a:r>
                <a:rPr lang="zh-CN" altLang="en-US" sz="1400" dirty="0" smtClean="0">
                  <a:solidFill>
                    <a:schemeClr val="bg1"/>
                  </a:solidFill>
                </a:rPr>
                <a:t>年</a:t>
              </a:r>
              <a:endParaRPr lang="zh-CN" altLang="en-US" sz="1400" dirty="0">
                <a:solidFill>
                  <a:schemeClr val="bg1"/>
                </a:solidFill>
              </a:endParaRPr>
            </a:p>
          </p:txBody>
        </p:sp>
      </p:grpSp>
      <p:grpSp>
        <p:nvGrpSpPr>
          <p:cNvPr id="37" name="组合 36"/>
          <p:cNvGrpSpPr/>
          <p:nvPr/>
        </p:nvGrpSpPr>
        <p:grpSpPr>
          <a:xfrm>
            <a:off x="4226480" y="3815380"/>
            <a:ext cx="612068" cy="612068"/>
            <a:chOff x="3701177" y="2832686"/>
            <a:chExt cx="612068" cy="612068"/>
          </a:xfrm>
        </p:grpSpPr>
        <p:sp>
          <p:nvSpPr>
            <p:cNvPr id="38" name="椭圆 37"/>
            <p:cNvSpPr/>
            <p:nvPr/>
          </p:nvSpPr>
          <p:spPr>
            <a:xfrm>
              <a:off x="3701177" y="2832686"/>
              <a:ext cx="612068" cy="61206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TextBox 38"/>
            <p:cNvSpPr txBox="1"/>
            <p:nvPr/>
          </p:nvSpPr>
          <p:spPr>
            <a:xfrm>
              <a:off x="3716105" y="2984831"/>
              <a:ext cx="582211" cy="307777"/>
            </a:xfrm>
            <a:prstGeom prst="rect">
              <a:avLst/>
            </a:prstGeom>
            <a:noFill/>
          </p:spPr>
          <p:txBody>
            <a:bodyPr wrap="none" rtlCol="0">
              <a:spAutoFit/>
            </a:bodyPr>
            <a:lstStyle/>
            <a:p>
              <a:pPr algn="ctr"/>
              <a:r>
                <a:rPr lang="en-US" altLang="zh-CN" sz="1400" dirty="0" smtClean="0">
                  <a:solidFill>
                    <a:schemeClr val="bg1"/>
                  </a:solidFill>
                </a:rPr>
                <a:t>2014</a:t>
              </a:r>
              <a:endParaRPr lang="zh-CN" altLang="en-US" sz="1400" dirty="0">
                <a:solidFill>
                  <a:schemeClr val="bg1"/>
                </a:solidFill>
              </a:endParaRPr>
            </a:p>
          </p:txBody>
        </p:sp>
      </p:grpSp>
      <p:sp>
        <p:nvSpPr>
          <p:cNvPr id="44" name="TextBox 43"/>
          <p:cNvSpPr txBox="1"/>
          <p:nvPr/>
        </p:nvSpPr>
        <p:spPr>
          <a:xfrm>
            <a:off x="4835971" y="71207"/>
            <a:ext cx="3950871" cy="1423467"/>
          </a:xfrm>
          <a:prstGeom prst="rect">
            <a:avLst/>
          </a:prstGeom>
          <a:noFill/>
        </p:spPr>
        <p:txBody>
          <a:bodyPr wrap="square" rtlCol="0">
            <a:spAutoFit/>
          </a:bodyPr>
          <a:lstStyle/>
          <a:p>
            <a:pPr>
              <a:spcBef>
                <a:spcPts val="300"/>
              </a:spcBef>
            </a:pPr>
            <a:r>
              <a:rPr lang="en-US" altLang="zh-CN" sz="1200" b="1" dirty="0" smtClean="0"/>
              <a:t>《2003-2010</a:t>
            </a:r>
            <a:r>
              <a:rPr lang="zh-CN" altLang="en-US" sz="1200" b="1" dirty="0" smtClean="0"/>
              <a:t>年全国农民工培训规划</a:t>
            </a:r>
            <a:r>
              <a:rPr lang="en-US" altLang="zh-CN" sz="1200" b="1" dirty="0" smtClean="0"/>
              <a:t>》</a:t>
            </a:r>
          </a:p>
          <a:p>
            <a:pPr>
              <a:spcBef>
                <a:spcPts val="300"/>
              </a:spcBef>
            </a:pPr>
            <a:r>
              <a:rPr lang="en-US" altLang="zh-CN" sz="1200" b="1" dirty="0" smtClean="0"/>
              <a:t>  The Ministry of Agriculture ([2003] No.79)</a:t>
            </a:r>
          </a:p>
          <a:p>
            <a:pPr>
              <a:spcBef>
                <a:spcPts val="300"/>
              </a:spcBef>
            </a:pPr>
            <a:r>
              <a:rPr lang="zh-CN" altLang="en-US" sz="1100" dirty="0" smtClean="0"/>
              <a:t>对农民工开展</a:t>
            </a:r>
            <a:r>
              <a:rPr lang="zh-CN" altLang="en-US" sz="1100" dirty="0"/>
              <a:t>职业技能</a:t>
            </a:r>
            <a:r>
              <a:rPr lang="zh-CN" altLang="en-US" sz="1100" dirty="0" smtClean="0"/>
              <a:t>培训；鼓</a:t>
            </a:r>
            <a:r>
              <a:rPr lang="zh-CN" altLang="en-US" sz="1100" dirty="0"/>
              <a:t>励和支持社会力量尤其是一些具有特色的民办培训机构开展职业技能</a:t>
            </a:r>
            <a:r>
              <a:rPr lang="zh-CN" altLang="en-US" sz="1100" dirty="0" smtClean="0"/>
              <a:t>培训。</a:t>
            </a:r>
            <a:endParaRPr lang="en-US" altLang="zh-CN" sz="1100" dirty="0" smtClean="0"/>
          </a:p>
          <a:p>
            <a:pPr>
              <a:spcBef>
                <a:spcPts val="300"/>
              </a:spcBef>
            </a:pPr>
            <a:r>
              <a:rPr lang="en-US" altLang="zh-CN" sz="1100" dirty="0" smtClean="0"/>
              <a:t>Provide skills training programs for migrant workers, Encourage and support private institutions to undertake the vocational training programs.</a:t>
            </a:r>
            <a:endParaRPr lang="zh-CN" altLang="en-US" sz="1100" dirty="0">
              <a:solidFill>
                <a:schemeClr val="tx1">
                  <a:lumMod val="50000"/>
                  <a:lumOff val="50000"/>
                </a:schemeClr>
              </a:solidFill>
            </a:endParaRPr>
          </a:p>
        </p:txBody>
      </p:sp>
      <p:sp>
        <p:nvSpPr>
          <p:cNvPr id="46" name="TextBox 45"/>
          <p:cNvSpPr txBox="1"/>
          <p:nvPr/>
        </p:nvSpPr>
        <p:spPr>
          <a:xfrm>
            <a:off x="395507" y="2214560"/>
            <a:ext cx="3962179" cy="2685351"/>
          </a:xfrm>
          <a:prstGeom prst="rect">
            <a:avLst/>
          </a:prstGeom>
          <a:noFill/>
        </p:spPr>
        <p:txBody>
          <a:bodyPr wrap="square" rtlCol="0">
            <a:spAutoFit/>
          </a:bodyPr>
          <a:lstStyle/>
          <a:p>
            <a:pPr>
              <a:spcBef>
                <a:spcPts val="300"/>
              </a:spcBef>
            </a:pPr>
            <a:r>
              <a:rPr lang="zh-CN" altLang="en-US" sz="1200" b="1" dirty="0" smtClean="0"/>
              <a:t>人力资源社会保障部财政部</a:t>
            </a:r>
            <a:r>
              <a:rPr lang="en-US" altLang="zh-CN" sz="1200" b="1" dirty="0" smtClean="0"/>
              <a:t>《</a:t>
            </a:r>
            <a:r>
              <a:rPr lang="zh-CN" altLang="en-US" sz="1200" b="1" dirty="0" smtClean="0"/>
              <a:t>关于进一步规范农村劳动者转移就业技能培训工作的通知</a:t>
            </a:r>
            <a:r>
              <a:rPr lang="en-US" altLang="zh-CN" sz="1200" b="1" dirty="0" smtClean="0"/>
              <a:t>》</a:t>
            </a:r>
          </a:p>
          <a:p>
            <a:pPr>
              <a:spcBef>
                <a:spcPts val="300"/>
              </a:spcBef>
            </a:pPr>
            <a:r>
              <a:rPr lang="en-US" altLang="zh-CN" sz="1200" b="1" dirty="0" smtClean="0"/>
              <a:t>The Ministry of Human Resources ([2009]No.48)</a:t>
            </a:r>
          </a:p>
          <a:p>
            <a:pPr>
              <a:spcBef>
                <a:spcPts val="300"/>
              </a:spcBef>
            </a:pPr>
            <a:r>
              <a:rPr lang="zh-CN" altLang="en-US" sz="1100" dirty="0" smtClean="0"/>
              <a:t>实施</a:t>
            </a:r>
            <a:r>
              <a:rPr lang="zh-CN" altLang="en-US" sz="1100" dirty="0"/>
              <a:t>分类培训，强化培训针对性和</a:t>
            </a:r>
            <a:r>
              <a:rPr lang="zh-CN" altLang="en-US" sz="1100" dirty="0" smtClean="0"/>
              <a:t>有效性；</a:t>
            </a:r>
            <a:endParaRPr lang="en-US" altLang="zh-CN" sz="1100" dirty="0" smtClean="0"/>
          </a:p>
          <a:p>
            <a:pPr>
              <a:spcBef>
                <a:spcPts val="300"/>
              </a:spcBef>
            </a:pPr>
            <a:r>
              <a:rPr lang="en-US" altLang="zh-CN" sz="1100" dirty="0" smtClean="0"/>
              <a:t>Conduct classification training programs;</a:t>
            </a:r>
          </a:p>
          <a:p>
            <a:pPr>
              <a:spcBef>
                <a:spcPts val="300"/>
              </a:spcBef>
            </a:pPr>
            <a:r>
              <a:rPr lang="zh-CN" altLang="en-US" sz="1100" dirty="0" smtClean="0"/>
              <a:t>公开</a:t>
            </a:r>
            <a:r>
              <a:rPr lang="zh-CN" altLang="en-US" sz="1100" dirty="0"/>
              <a:t>认定定点培训机构，整合优质培训</a:t>
            </a:r>
            <a:r>
              <a:rPr lang="zh-CN" altLang="en-US" sz="1100" dirty="0" smtClean="0"/>
              <a:t>资源；</a:t>
            </a:r>
            <a:endParaRPr lang="en-US" altLang="zh-CN" sz="1100" dirty="0" smtClean="0"/>
          </a:p>
          <a:p>
            <a:pPr>
              <a:spcBef>
                <a:spcPts val="300"/>
              </a:spcBef>
            </a:pPr>
            <a:r>
              <a:rPr lang="en-US" altLang="zh-CN" sz="1100" dirty="0" smtClean="0"/>
              <a:t>Identify institutions publicly;</a:t>
            </a:r>
          </a:p>
          <a:p>
            <a:pPr>
              <a:spcBef>
                <a:spcPts val="300"/>
              </a:spcBef>
            </a:pPr>
            <a:r>
              <a:rPr lang="zh-CN" altLang="en-US" sz="1100" dirty="0" smtClean="0"/>
              <a:t>规</a:t>
            </a:r>
            <a:r>
              <a:rPr lang="zh-CN" altLang="en-US" sz="1100" dirty="0"/>
              <a:t>范资金使用管理，提高资金使用</a:t>
            </a:r>
            <a:r>
              <a:rPr lang="zh-CN" altLang="en-US" sz="1100" dirty="0" smtClean="0"/>
              <a:t>效率；</a:t>
            </a:r>
            <a:endParaRPr lang="en-US" altLang="zh-CN" sz="1100" dirty="0" smtClean="0"/>
          </a:p>
          <a:p>
            <a:pPr>
              <a:spcBef>
                <a:spcPts val="300"/>
              </a:spcBef>
            </a:pPr>
            <a:r>
              <a:rPr lang="en-US" altLang="zh-CN" sz="1100" dirty="0" smtClean="0"/>
              <a:t>Standardize the management of fund and improve its efficiency;</a:t>
            </a:r>
          </a:p>
          <a:p>
            <a:pPr>
              <a:spcBef>
                <a:spcPts val="300"/>
              </a:spcBef>
            </a:pPr>
            <a:r>
              <a:rPr lang="zh-CN" altLang="en-US" sz="1100" dirty="0" smtClean="0"/>
              <a:t>强</a:t>
            </a:r>
            <a:r>
              <a:rPr lang="zh-CN" altLang="en-US" sz="1100" dirty="0"/>
              <a:t>化培训过程监督，确保培训质量和效</a:t>
            </a:r>
            <a:r>
              <a:rPr lang="zh-CN" altLang="en-US" sz="1100" dirty="0" smtClean="0"/>
              <a:t>果。</a:t>
            </a:r>
            <a:endParaRPr lang="en-US" altLang="zh-CN" sz="1100" dirty="0" smtClean="0"/>
          </a:p>
          <a:p>
            <a:pPr>
              <a:spcBef>
                <a:spcPts val="300"/>
              </a:spcBef>
            </a:pPr>
            <a:r>
              <a:rPr lang="en-US" altLang="zh-CN" sz="1100" dirty="0" smtClean="0"/>
              <a:t>Supervise the process of training and ensure the quality and effect of training.</a:t>
            </a:r>
            <a:endParaRPr lang="zh-CN" altLang="en-US" sz="1100" dirty="0" smtClean="0">
              <a:solidFill>
                <a:schemeClr val="tx1">
                  <a:lumMod val="50000"/>
                  <a:lumOff val="50000"/>
                </a:schemeClr>
              </a:solidFill>
            </a:endParaRPr>
          </a:p>
        </p:txBody>
      </p:sp>
      <p:sp>
        <p:nvSpPr>
          <p:cNvPr id="48" name="TextBox 47"/>
          <p:cNvSpPr txBox="1"/>
          <p:nvPr/>
        </p:nvSpPr>
        <p:spPr>
          <a:xfrm>
            <a:off x="4857752" y="1571618"/>
            <a:ext cx="4263174" cy="1423467"/>
          </a:xfrm>
          <a:prstGeom prst="rect">
            <a:avLst/>
          </a:prstGeom>
          <a:noFill/>
        </p:spPr>
        <p:txBody>
          <a:bodyPr wrap="square" rtlCol="0">
            <a:spAutoFit/>
          </a:bodyPr>
          <a:lstStyle/>
          <a:p>
            <a:pPr>
              <a:spcBef>
                <a:spcPts val="300"/>
              </a:spcBef>
            </a:pPr>
            <a:r>
              <a:rPr lang="en-US" altLang="zh-CN" sz="1200" b="1" dirty="0" smtClean="0"/>
              <a:t>《</a:t>
            </a:r>
            <a:r>
              <a:rPr lang="zh-CN" altLang="en-US" sz="1200" b="1" dirty="0" smtClean="0"/>
              <a:t>国务院办公厅关于切实做好当前农民工工作的通知</a:t>
            </a:r>
            <a:r>
              <a:rPr lang="en-US" altLang="zh-CN" sz="1200" b="1" dirty="0" smtClean="0"/>
              <a:t>》</a:t>
            </a:r>
          </a:p>
          <a:p>
            <a:pPr>
              <a:spcBef>
                <a:spcPts val="300"/>
              </a:spcBef>
            </a:pPr>
            <a:r>
              <a:rPr lang="en-US" altLang="zh-CN" sz="1200" b="1" dirty="0" smtClean="0"/>
              <a:t>  The General Office of the State Council ([2008] No.130)</a:t>
            </a:r>
          </a:p>
          <a:p>
            <a:pPr>
              <a:spcBef>
                <a:spcPts val="300"/>
              </a:spcBef>
            </a:pPr>
            <a:r>
              <a:rPr lang="zh-CN" altLang="en-US" sz="1100" dirty="0" smtClean="0"/>
              <a:t>进一步做好</a:t>
            </a:r>
            <a:r>
              <a:rPr lang="zh-CN" altLang="en-US" sz="1100" dirty="0"/>
              <a:t>农村劳动力技能就业计划、阳光工程、农村劳动力转移培训计划、星火科技培训、雨露计划等培训项目的实施工</a:t>
            </a:r>
            <a:r>
              <a:rPr lang="zh-CN" altLang="en-US" sz="1100" dirty="0" smtClean="0"/>
              <a:t>作</a:t>
            </a:r>
            <a:r>
              <a:rPr lang="zh-CN" altLang="en-US" sz="1100" dirty="0" smtClean="0">
                <a:solidFill>
                  <a:schemeClr val="tx1">
                    <a:lumMod val="50000"/>
                    <a:lumOff val="50000"/>
                  </a:schemeClr>
                </a:solidFill>
              </a:rPr>
              <a:t>。</a:t>
            </a:r>
            <a:endParaRPr lang="en-US" altLang="zh-CN" sz="1100" dirty="0" smtClean="0">
              <a:solidFill>
                <a:schemeClr val="tx1">
                  <a:lumMod val="50000"/>
                  <a:lumOff val="50000"/>
                </a:schemeClr>
              </a:solidFill>
            </a:endParaRPr>
          </a:p>
          <a:p>
            <a:pPr>
              <a:spcBef>
                <a:spcPts val="300"/>
              </a:spcBef>
            </a:pPr>
            <a:r>
              <a:rPr lang="en-US" altLang="zh-CN" sz="1100" dirty="0" smtClean="0"/>
              <a:t>Further do well in the peasant skills training programs such as Sunlight Project, Migrant Workers Training Plan, Spark Plan, Rain and Dew Projects and so on.</a:t>
            </a:r>
          </a:p>
        </p:txBody>
      </p:sp>
      <p:sp>
        <p:nvSpPr>
          <p:cNvPr id="50" name="TextBox 49"/>
          <p:cNvSpPr txBox="1"/>
          <p:nvPr/>
        </p:nvSpPr>
        <p:spPr>
          <a:xfrm>
            <a:off x="4870708" y="3071816"/>
            <a:ext cx="3987572" cy="1931298"/>
          </a:xfrm>
          <a:prstGeom prst="rect">
            <a:avLst/>
          </a:prstGeom>
          <a:noFill/>
        </p:spPr>
        <p:txBody>
          <a:bodyPr wrap="square" rtlCol="0">
            <a:spAutoFit/>
          </a:bodyPr>
          <a:lstStyle/>
          <a:p>
            <a:pPr>
              <a:spcBef>
                <a:spcPts val="300"/>
              </a:spcBef>
            </a:pPr>
            <a:r>
              <a:rPr lang="en-US" altLang="zh-CN" sz="1200" b="1" dirty="0" smtClean="0"/>
              <a:t>《</a:t>
            </a:r>
            <a:r>
              <a:rPr lang="zh-CN" altLang="en-US" sz="1200" b="1" dirty="0" smtClean="0"/>
              <a:t>国务院关于进一步做好为农民工服务工作的意见</a:t>
            </a:r>
            <a:r>
              <a:rPr lang="en-US" altLang="zh-CN" sz="1200" b="1" dirty="0" smtClean="0"/>
              <a:t>》    </a:t>
            </a:r>
          </a:p>
          <a:p>
            <a:pPr>
              <a:spcBef>
                <a:spcPts val="300"/>
              </a:spcBef>
            </a:pPr>
            <a:r>
              <a:rPr lang="en-US" altLang="zh-CN" sz="1200" b="1" dirty="0" smtClean="0"/>
              <a:t>  The State Council ([2014]No.40)</a:t>
            </a:r>
          </a:p>
          <a:p>
            <a:pPr>
              <a:spcBef>
                <a:spcPts val="300"/>
              </a:spcBef>
            </a:pPr>
            <a:r>
              <a:rPr lang="zh-CN" altLang="en-US" sz="1100" dirty="0" smtClean="0"/>
              <a:t>对</a:t>
            </a:r>
            <a:r>
              <a:rPr lang="zh-CN" altLang="en-US" sz="1100" dirty="0"/>
              <a:t>农村未升学初高中毕业生开展劳动预备制培训，对在岗农民工开展岗位技能提升培训，对具备中级以上职业技能的农民工开展高技能人才</a:t>
            </a:r>
            <a:r>
              <a:rPr lang="zh-CN" altLang="en-US" sz="1100" dirty="0" smtClean="0"/>
              <a:t>培训。</a:t>
            </a:r>
            <a:endParaRPr lang="en-US" altLang="zh-CN" sz="1100" dirty="0" smtClean="0"/>
          </a:p>
          <a:p>
            <a:pPr>
              <a:spcBef>
                <a:spcPts val="300"/>
              </a:spcBef>
            </a:pPr>
            <a:r>
              <a:rPr lang="en-US" altLang="zh-CN" sz="1100" dirty="0" smtClean="0"/>
              <a:t>Carry out labor preparation training for those who do not get further education after graduation from middle school; Conduct on-job training programs for migrant workers. Provide high-skill training projects for those with middle-level professional skills.</a:t>
            </a:r>
            <a:endParaRPr lang="zh-CN" altLang="en-US" sz="1100" dirty="0" smtClean="0">
              <a:solidFill>
                <a:schemeClr val="tx1">
                  <a:lumMod val="50000"/>
                  <a:lumOff val="50000"/>
                </a:schemeClr>
              </a:solidFill>
            </a:endParaRPr>
          </a:p>
        </p:txBody>
      </p:sp>
      <p:grpSp>
        <p:nvGrpSpPr>
          <p:cNvPr id="29" name="组合 28"/>
          <p:cNvGrpSpPr/>
          <p:nvPr/>
        </p:nvGrpSpPr>
        <p:grpSpPr>
          <a:xfrm>
            <a:off x="4211960" y="2634757"/>
            <a:ext cx="612068" cy="612068"/>
            <a:chOff x="3707904" y="1851670"/>
            <a:chExt cx="612068" cy="612068"/>
          </a:xfrm>
        </p:grpSpPr>
        <p:sp>
          <p:nvSpPr>
            <p:cNvPr id="30" name="椭圆 29"/>
            <p:cNvSpPr/>
            <p:nvPr/>
          </p:nvSpPr>
          <p:spPr>
            <a:xfrm>
              <a:off x="3707904" y="1851670"/>
              <a:ext cx="612068" cy="612068"/>
            </a:xfrm>
            <a:prstGeom prst="ellipse">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TextBox 30"/>
            <p:cNvSpPr txBox="1"/>
            <p:nvPr/>
          </p:nvSpPr>
          <p:spPr>
            <a:xfrm>
              <a:off x="3722832" y="2003815"/>
              <a:ext cx="582211" cy="307777"/>
            </a:xfrm>
            <a:prstGeom prst="rect">
              <a:avLst/>
            </a:prstGeom>
            <a:noFill/>
          </p:spPr>
          <p:txBody>
            <a:bodyPr wrap="none" rtlCol="0">
              <a:spAutoFit/>
            </a:bodyPr>
            <a:lstStyle/>
            <a:p>
              <a:pPr algn="ctr"/>
              <a:r>
                <a:rPr lang="en-US" altLang="zh-CN" sz="1400" dirty="0" smtClean="0">
                  <a:solidFill>
                    <a:schemeClr val="bg1"/>
                  </a:solidFill>
                </a:rPr>
                <a:t>2009</a:t>
              </a:r>
              <a:endParaRPr lang="zh-CN" altLang="en-US" sz="1400" dirty="0">
                <a:solidFill>
                  <a:schemeClr val="bg1"/>
                </a:solidFill>
              </a:endParaRPr>
            </a:p>
          </p:txBody>
        </p:sp>
      </p:grpSp>
      <p:grpSp>
        <p:nvGrpSpPr>
          <p:cNvPr id="54" name="组合 53"/>
          <p:cNvGrpSpPr/>
          <p:nvPr/>
        </p:nvGrpSpPr>
        <p:grpSpPr>
          <a:xfrm>
            <a:off x="4137118" y="1869672"/>
            <a:ext cx="761748" cy="612068"/>
            <a:chOff x="3639791" y="870654"/>
            <a:chExt cx="761748" cy="612068"/>
          </a:xfrm>
        </p:grpSpPr>
        <p:sp>
          <p:nvSpPr>
            <p:cNvPr id="55" name="椭圆 54"/>
            <p:cNvSpPr/>
            <p:nvPr/>
          </p:nvSpPr>
          <p:spPr>
            <a:xfrm>
              <a:off x="3714631" y="870654"/>
              <a:ext cx="612068" cy="61206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TextBox 55"/>
            <p:cNvSpPr txBox="1"/>
            <p:nvPr/>
          </p:nvSpPr>
          <p:spPr>
            <a:xfrm>
              <a:off x="3639791" y="1022799"/>
              <a:ext cx="761748" cy="307777"/>
            </a:xfrm>
            <a:prstGeom prst="rect">
              <a:avLst/>
            </a:prstGeom>
            <a:noFill/>
          </p:spPr>
          <p:txBody>
            <a:bodyPr wrap="none" rtlCol="0">
              <a:spAutoFit/>
            </a:bodyPr>
            <a:lstStyle/>
            <a:p>
              <a:pPr algn="ctr"/>
              <a:r>
                <a:rPr lang="en-US" altLang="zh-CN" sz="1400" dirty="0" smtClean="0">
                  <a:solidFill>
                    <a:schemeClr val="bg1"/>
                  </a:solidFill>
                </a:rPr>
                <a:t>2008</a:t>
              </a:r>
              <a:r>
                <a:rPr lang="zh-CN" altLang="en-US" sz="1400" dirty="0" smtClean="0">
                  <a:solidFill>
                    <a:schemeClr val="bg1"/>
                  </a:solidFill>
                </a:rPr>
                <a:t>年</a:t>
              </a:r>
              <a:endParaRPr lang="zh-CN" altLang="en-US" sz="1400" dirty="0">
                <a:solidFill>
                  <a:schemeClr val="bg1"/>
                </a:solidFill>
              </a:endParaRPr>
            </a:p>
          </p:txBody>
        </p:sp>
      </p:grpSp>
      <p:sp>
        <p:nvSpPr>
          <p:cNvPr id="57" name="TextBox 56"/>
          <p:cNvSpPr txBox="1"/>
          <p:nvPr/>
        </p:nvSpPr>
        <p:spPr>
          <a:xfrm>
            <a:off x="785786" y="940605"/>
            <a:ext cx="3571901" cy="1084912"/>
          </a:xfrm>
          <a:prstGeom prst="rect">
            <a:avLst/>
          </a:prstGeom>
          <a:noFill/>
        </p:spPr>
        <p:txBody>
          <a:bodyPr wrap="square" rtlCol="0">
            <a:spAutoFit/>
          </a:bodyPr>
          <a:lstStyle/>
          <a:p>
            <a:pPr>
              <a:spcBef>
                <a:spcPts val="300"/>
              </a:spcBef>
            </a:pPr>
            <a:r>
              <a:rPr lang="en-US" altLang="zh-CN" sz="1200" b="1" dirty="0" smtClean="0"/>
              <a:t>《</a:t>
            </a:r>
            <a:r>
              <a:rPr lang="zh-CN" altLang="en-US" sz="1200" b="1" dirty="0" smtClean="0"/>
              <a:t>国务院关于解决农民工问题的若干意见</a:t>
            </a:r>
            <a:r>
              <a:rPr lang="en-US" altLang="zh-CN" sz="1200" b="1" dirty="0" smtClean="0"/>
              <a:t>》</a:t>
            </a:r>
          </a:p>
          <a:p>
            <a:pPr>
              <a:spcBef>
                <a:spcPts val="300"/>
              </a:spcBef>
            </a:pPr>
            <a:r>
              <a:rPr lang="en-US" altLang="zh-CN" sz="1200" b="1" dirty="0" smtClean="0"/>
              <a:t>  The State Council ([2006] No.5 )</a:t>
            </a:r>
          </a:p>
          <a:p>
            <a:pPr>
              <a:spcBef>
                <a:spcPts val="300"/>
              </a:spcBef>
            </a:pPr>
            <a:r>
              <a:rPr lang="zh-CN" altLang="en-US" sz="1100" dirty="0" smtClean="0"/>
              <a:t>对</a:t>
            </a:r>
            <a:r>
              <a:rPr lang="zh-CN" altLang="en-US" sz="1100" dirty="0"/>
              <a:t>参加培训的农民工给予适当培训费补</a:t>
            </a:r>
            <a:r>
              <a:rPr lang="zh-CN" altLang="en-US" sz="1100" dirty="0" smtClean="0"/>
              <a:t>贴</a:t>
            </a:r>
            <a:endParaRPr lang="en-US" altLang="zh-CN" sz="1100" dirty="0" smtClean="0"/>
          </a:p>
          <a:p>
            <a:pPr>
              <a:spcBef>
                <a:spcPts val="300"/>
              </a:spcBef>
            </a:pPr>
            <a:r>
              <a:rPr lang="en-US" altLang="zh-CN" sz="1100" dirty="0" smtClean="0"/>
              <a:t>Offer subsidies to migrant workers who receive vocational training programs.</a:t>
            </a:r>
            <a:endParaRPr lang="zh-CN" altLang="en-US" sz="1100" dirty="0" smtClean="0">
              <a:solidFill>
                <a:schemeClr val="tx1">
                  <a:lumMod val="50000"/>
                  <a:lumOff val="50000"/>
                </a:schemeClr>
              </a:solidFill>
            </a:endParaRPr>
          </a:p>
        </p:txBody>
      </p:sp>
      <p:cxnSp>
        <p:nvCxnSpPr>
          <p:cNvPr id="59" name="直接连接符 58"/>
          <p:cNvCxnSpPr/>
          <p:nvPr/>
        </p:nvCxnSpPr>
        <p:spPr>
          <a:xfrm>
            <a:off x="4824028" y="500048"/>
            <a:ext cx="4034252"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4819473" y="2030107"/>
            <a:ext cx="4038807"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85786" y="1384286"/>
            <a:ext cx="3419644"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344531" y="2857502"/>
            <a:ext cx="3941717"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4857752" y="4071948"/>
            <a:ext cx="4038807" cy="0"/>
          </a:xfrm>
          <a:prstGeom prst="line">
            <a:avLst/>
          </a:prstGeom>
          <a:ln>
            <a:solidFill>
              <a:schemeClr val="tx1">
                <a:lumMod val="75000"/>
                <a:lumOff val="25000"/>
              </a:schemeClr>
            </a:solidFill>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0754392"/>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任意多边形 44"/>
          <p:cNvSpPr/>
          <p:nvPr/>
        </p:nvSpPr>
        <p:spPr>
          <a:xfrm>
            <a:off x="3153667" y="1153417"/>
            <a:ext cx="2861380" cy="2861380"/>
          </a:xfrm>
          <a:custGeom>
            <a:avLst/>
            <a:gdLst>
              <a:gd name="connsiteX0" fmla="*/ 1473428 w 2946857"/>
              <a:gd name="connsiteY0" fmla="*/ 0 h 2946857"/>
              <a:gd name="connsiteX1" fmla="*/ 2946857 w 2946857"/>
              <a:gd name="connsiteY1" fmla="*/ 1473429 h 2946857"/>
              <a:gd name="connsiteX2" fmla="*/ 1473429 w 2946857"/>
              <a:gd name="connsiteY2" fmla="*/ 1473429 h 2946857"/>
              <a:gd name="connsiteX3" fmla="*/ 1473428 w 2946857"/>
              <a:gd name="connsiteY3" fmla="*/ 0 h 2946857"/>
            </a:gdLst>
            <a:ahLst/>
            <a:cxnLst>
              <a:cxn ang="0">
                <a:pos x="connsiteX0" y="connsiteY0"/>
              </a:cxn>
              <a:cxn ang="0">
                <a:pos x="connsiteX1" y="connsiteY1"/>
              </a:cxn>
              <a:cxn ang="0">
                <a:pos x="connsiteX2" y="connsiteY2"/>
              </a:cxn>
              <a:cxn ang="0">
                <a:pos x="connsiteX3" y="connsiteY3"/>
              </a:cxn>
            </a:cxnLst>
            <a:rect l="l" t="t" r="r" b="b"/>
            <a:pathLst>
              <a:path w="2946857" h="2946857">
                <a:moveTo>
                  <a:pt x="1473428" y="0"/>
                </a:moveTo>
                <a:cubicBezTo>
                  <a:pt x="2287180" y="0"/>
                  <a:pt x="2946857" y="659677"/>
                  <a:pt x="2946857" y="1473429"/>
                </a:cubicBezTo>
                <a:lnTo>
                  <a:pt x="1473429" y="1473429"/>
                </a:lnTo>
                <a:cubicBezTo>
                  <a:pt x="1473429" y="982286"/>
                  <a:pt x="1473428" y="491143"/>
                  <a:pt x="1473428" y="0"/>
                </a:cubicBezTo>
                <a:close/>
              </a:path>
            </a:pathLst>
          </a:custGeom>
          <a:solidFill>
            <a:srgbClr val="95BC4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07470" tIns="653951" rIns="338217" bIns="1572389" numCol="1" spcCol="1270" anchor="ctr" anchorCtr="0">
            <a:noAutofit/>
          </a:bodyPr>
          <a:lstStyle/>
          <a:p>
            <a:pPr lvl="0" algn="ctr" defTabSz="1511300">
              <a:lnSpc>
                <a:spcPct val="90000"/>
              </a:lnSpc>
              <a:spcBef>
                <a:spcPct val="0"/>
              </a:spcBef>
              <a:spcAft>
                <a:spcPct val="35000"/>
              </a:spcAft>
            </a:pPr>
            <a:endParaRPr lang="zh-CN" altLang="en-US" sz="3400" kern="1200" dirty="0"/>
          </a:p>
        </p:txBody>
      </p:sp>
      <p:sp>
        <p:nvSpPr>
          <p:cNvPr id="46" name="任意多边形 45"/>
          <p:cNvSpPr/>
          <p:nvPr/>
        </p:nvSpPr>
        <p:spPr>
          <a:xfrm>
            <a:off x="3153667" y="1153417"/>
            <a:ext cx="2861380" cy="2861380"/>
          </a:xfrm>
          <a:custGeom>
            <a:avLst/>
            <a:gdLst>
              <a:gd name="connsiteX0" fmla="*/ 2946857 w 2946857"/>
              <a:gd name="connsiteY0" fmla="*/ 1473429 h 2946857"/>
              <a:gd name="connsiteX1" fmla="*/ 1473428 w 2946857"/>
              <a:gd name="connsiteY1" fmla="*/ 2946858 h 2946857"/>
              <a:gd name="connsiteX2" fmla="*/ 1473429 w 2946857"/>
              <a:gd name="connsiteY2" fmla="*/ 1473429 h 2946857"/>
              <a:gd name="connsiteX3" fmla="*/ 2946857 w 2946857"/>
              <a:gd name="connsiteY3" fmla="*/ 1473429 h 2946857"/>
            </a:gdLst>
            <a:ahLst/>
            <a:cxnLst>
              <a:cxn ang="0">
                <a:pos x="connsiteX0" y="connsiteY0"/>
              </a:cxn>
              <a:cxn ang="0">
                <a:pos x="connsiteX1" y="connsiteY1"/>
              </a:cxn>
              <a:cxn ang="0">
                <a:pos x="connsiteX2" y="connsiteY2"/>
              </a:cxn>
              <a:cxn ang="0">
                <a:pos x="connsiteX3" y="connsiteY3"/>
              </a:cxn>
            </a:cxnLst>
            <a:rect l="l" t="t" r="r" b="b"/>
            <a:pathLst>
              <a:path w="2946857" h="2946857">
                <a:moveTo>
                  <a:pt x="2946857" y="1473429"/>
                </a:moveTo>
                <a:cubicBezTo>
                  <a:pt x="2946857" y="2287181"/>
                  <a:pt x="2287180" y="2946858"/>
                  <a:pt x="1473428" y="2946858"/>
                </a:cubicBezTo>
                <a:cubicBezTo>
                  <a:pt x="1473428" y="2455715"/>
                  <a:pt x="1473429" y="1964572"/>
                  <a:pt x="1473429" y="1473429"/>
                </a:cubicBezTo>
                <a:lnTo>
                  <a:pt x="2946857" y="1473429"/>
                </a:lnTo>
                <a:close/>
              </a:path>
            </a:pathLst>
          </a:custGeom>
          <a:solidFill>
            <a:srgbClr val="00B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07470" tIns="1572388" rIns="338217" bIns="653952" numCol="1" spcCol="1270" anchor="ctr" anchorCtr="0">
            <a:noAutofit/>
          </a:bodyPr>
          <a:lstStyle/>
          <a:p>
            <a:pPr lvl="0" algn="ctr" defTabSz="1511300">
              <a:lnSpc>
                <a:spcPct val="90000"/>
              </a:lnSpc>
              <a:spcBef>
                <a:spcPct val="0"/>
              </a:spcBef>
              <a:spcAft>
                <a:spcPct val="35000"/>
              </a:spcAft>
            </a:pPr>
            <a:endParaRPr lang="zh-CN" altLang="en-US" sz="3400" kern="1200"/>
          </a:p>
        </p:txBody>
      </p:sp>
      <p:sp>
        <p:nvSpPr>
          <p:cNvPr id="47" name="任意多边形 46"/>
          <p:cNvSpPr/>
          <p:nvPr/>
        </p:nvSpPr>
        <p:spPr>
          <a:xfrm>
            <a:off x="3153667" y="1153417"/>
            <a:ext cx="2861380" cy="2861380"/>
          </a:xfrm>
          <a:custGeom>
            <a:avLst/>
            <a:gdLst>
              <a:gd name="connsiteX0" fmla="*/ 1473429 w 2946857"/>
              <a:gd name="connsiteY0" fmla="*/ 2946857 h 2946857"/>
              <a:gd name="connsiteX1" fmla="*/ 0 w 2946857"/>
              <a:gd name="connsiteY1" fmla="*/ 1473428 h 2946857"/>
              <a:gd name="connsiteX2" fmla="*/ 1473429 w 2946857"/>
              <a:gd name="connsiteY2" fmla="*/ 1473429 h 2946857"/>
              <a:gd name="connsiteX3" fmla="*/ 1473429 w 2946857"/>
              <a:gd name="connsiteY3" fmla="*/ 2946857 h 2946857"/>
            </a:gdLst>
            <a:ahLst/>
            <a:cxnLst>
              <a:cxn ang="0">
                <a:pos x="connsiteX0" y="connsiteY0"/>
              </a:cxn>
              <a:cxn ang="0">
                <a:pos x="connsiteX1" y="connsiteY1"/>
              </a:cxn>
              <a:cxn ang="0">
                <a:pos x="connsiteX2" y="connsiteY2"/>
              </a:cxn>
              <a:cxn ang="0">
                <a:pos x="connsiteX3" y="connsiteY3"/>
              </a:cxn>
            </a:cxnLst>
            <a:rect l="l" t="t" r="r" b="b"/>
            <a:pathLst>
              <a:path w="2946857" h="2946857">
                <a:moveTo>
                  <a:pt x="1473429" y="2946857"/>
                </a:moveTo>
                <a:cubicBezTo>
                  <a:pt x="659677" y="2946857"/>
                  <a:pt x="0" y="2287180"/>
                  <a:pt x="0" y="1473428"/>
                </a:cubicBezTo>
                <a:lnTo>
                  <a:pt x="1473429" y="1473429"/>
                </a:lnTo>
                <a:lnTo>
                  <a:pt x="1473429" y="2946857"/>
                </a:lnTo>
                <a:close/>
              </a:path>
            </a:pathLst>
          </a:custGeom>
          <a:solidFill>
            <a:srgbClr val="95BC4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38216" tIns="1572388" rIns="1607471" bIns="653952" numCol="1" spcCol="1270" anchor="ctr" anchorCtr="0">
            <a:noAutofit/>
          </a:bodyPr>
          <a:lstStyle/>
          <a:p>
            <a:pPr lvl="0" algn="ctr" defTabSz="1511300">
              <a:lnSpc>
                <a:spcPct val="90000"/>
              </a:lnSpc>
              <a:spcBef>
                <a:spcPct val="0"/>
              </a:spcBef>
              <a:spcAft>
                <a:spcPct val="35000"/>
              </a:spcAft>
            </a:pPr>
            <a:endParaRPr lang="zh-CN" altLang="en-US" sz="3400" kern="1200"/>
          </a:p>
        </p:txBody>
      </p:sp>
      <p:sp>
        <p:nvSpPr>
          <p:cNvPr id="48" name="任意多边形 47"/>
          <p:cNvSpPr/>
          <p:nvPr/>
        </p:nvSpPr>
        <p:spPr>
          <a:xfrm>
            <a:off x="3153667" y="1153417"/>
            <a:ext cx="2861380" cy="2861380"/>
          </a:xfrm>
          <a:custGeom>
            <a:avLst/>
            <a:gdLst>
              <a:gd name="connsiteX0" fmla="*/ 0 w 2946857"/>
              <a:gd name="connsiteY0" fmla="*/ 1473429 h 2946857"/>
              <a:gd name="connsiteX1" fmla="*/ 1473429 w 2946857"/>
              <a:gd name="connsiteY1" fmla="*/ 0 h 2946857"/>
              <a:gd name="connsiteX2" fmla="*/ 1473429 w 2946857"/>
              <a:gd name="connsiteY2" fmla="*/ 1473429 h 2946857"/>
              <a:gd name="connsiteX3" fmla="*/ 0 w 2946857"/>
              <a:gd name="connsiteY3" fmla="*/ 1473429 h 2946857"/>
            </a:gdLst>
            <a:ahLst/>
            <a:cxnLst>
              <a:cxn ang="0">
                <a:pos x="connsiteX0" y="connsiteY0"/>
              </a:cxn>
              <a:cxn ang="0">
                <a:pos x="connsiteX1" y="connsiteY1"/>
              </a:cxn>
              <a:cxn ang="0">
                <a:pos x="connsiteX2" y="connsiteY2"/>
              </a:cxn>
              <a:cxn ang="0">
                <a:pos x="connsiteX3" y="connsiteY3"/>
              </a:cxn>
            </a:cxnLst>
            <a:rect l="l" t="t" r="r" b="b"/>
            <a:pathLst>
              <a:path w="2946857" h="2946857">
                <a:moveTo>
                  <a:pt x="0" y="1473429"/>
                </a:moveTo>
                <a:cubicBezTo>
                  <a:pt x="0" y="659677"/>
                  <a:pt x="659677" y="0"/>
                  <a:pt x="1473429" y="0"/>
                </a:cubicBezTo>
                <a:lnTo>
                  <a:pt x="1473429" y="1473429"/>
                </a:lnTo>
                <a:lnTo>
                  <a:pt x="0" y="1473429"/>
                </a:lnTo>
                <a:close/>
              </a:path>
            </a:pathLst>
          </a:custGeom>
          <a:solidFill>
            <a:srgbClr val="00B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59806" tIns="675541" rIns="1629061" bIns="1593979" numCol="1" spcCol="1270" anchor="ctr" anchorCtr="0">
            <a:noAutofit/>
          </a:bodyPr>
          <a:lstStyle/>
          <a:p>
            <a:pPr lvl="0" algn="ctr" defTabSz="2266950">
              <a:lnSpc>
                <a:spcPct val="90000"/>
              </a:lnSpc>
              <a:spcBef>
                <a:spcPct val="0"/>
              </a:spcBef>
              <a:spcAft>
                <a:spcPct val="35000"/>
              </a:spcAft>
            </a:pPr>
            <a:endParaRPr lang="zh-CN" altLang="en-US" sz="5100" kern="1200"/>
          </a:p>
        </p:txBody>
      </p:sp>
      <p:sp>
        <p:nvSpPr>
          <p:cNvPr id="49" name="环形箭头 48"/>
          <p:cNvSpPr/>
          <p:nvPr/>
        </p:nvSpPr>
        <p:spPr>
          <a:xfrm>
            <a:off x="2976534" y="976284"/>
            <a:ext cx="3215646" cy="3215646"/>
          </a:xfrm>
          <a:prstGeom prst="circularArrow">
            <a:avLst>
              <a:gd name="adj1" fmla="val 5085"/>
              <a:gd name="adj2" fmla="val 327528"/>
              <a:gd name="adj3" fmla="val 21272472"/>
              <a:gd name="adj4" fmla="val 16200000"/>
              <a:gd name="adj5" fmla="val 5932"/>
            </a:avLst>
          </a:prstGeom>
          <a:solidFill>
            <a:schemeClr val="accent3">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0" name="环形箭头 49"/>
          <p:cNvSpPr/>
          <p:nvPr/>
        </p:nvSpPr>
        <p:spPr>
          <a:xfrm>
            <a:off x="2976534" y="976284"/>
            <a:ext cx="3215646" cy="3215646"/>
          </a:xfrm>
          <a:prstGeom prst="circularArrow">
            <a:avLst>
              <a:gd name="adj1" fmla="val 5085"/>
              <a:gd name="adj2" fmla="val 327528"/>
              <a:gd name="adj3" fmla="val 5072472"/>
              <a:gd name="adj4" fmla="val 0"/>
              <a:gd name="adj5" fmla="val 5932"/>
            </a:avLst>
          </a:prstGeom>
          <a:solidFill>
            <a:schemeClr val="accent3">
              <a:lumMod val="60000"/>
              <a:lumOff val="4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1" name="环形箭头 50"/>
          <p:cNvSpPr/>
          <p:nvPr/>
        </p:nvSpPr>
        <p:spPr>
          <a:xfrm>
            <a:off x="2976534" y="976284"/>
            <a:ext cx="3215646" cy="3215646"/>
          </a:xfrm>
          <a:prstGeom prst="circularArrow">
            <a:avLst>
              <a:gd name="adj1" fmla="val 5085"/>
              <a:gd name="adj2" fmla="val 327528"/>
              <a:gd name="adj3" fmla="val 10472472"/>
              <a:gd name="adj4" fmla="val 5400000"/>
              <a:gd name="adj5" fmla="val 5932"/>
            </a:avLst>
          </a:prstGeom>
          <a:solidFill>
            <a:schemeClr val="accent3">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2" name="环形箭头 51"/>
          <p:cNvSpPr/>
          <p:nvPr/>
        </p:nvSpPr>
        <p:spPr>
          <a:xfrm>
            <a:off x="2976534" y="976284"/>
            <a:ext cx="3215646" cy="3215646"/>
          </a:xfrm>
          <a:prstGeom prst="circularArrow">
            <a:avLst>
              <a:gd name="adj1" fmla="val 5085"/>
              <a:gd name="adj2" fmla="val 327528"/>
              <a:gd name="adj3" fmla="val 15872472"/>
              <a:gd name="adj4" fmla="val 10800000"/>
              <a:gd name="adj5" fmla="val 5932"/>
            </a:avLst>
          </a:prstGeom>
          <a:solidFill>
            <a:schemeClr val="accent3">
              <a:lumMod val="60000"/>
              <a:lumOff val="4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3" name="矩形 52"/>
          <p:cNvSpPr/>
          <p:nvPr/>
        </p:nvSpPr>
        <p:spPr>
          <a:xfrm>
            <a:off x="3143240" y="1643056"/>
            <a:ext cx="1428760" cy="954107"/>
          </a:xfrm>
          <a:prstGeom prst="rect">
            <a:avLst/>
          </a:prstGeom>
        </p:spPr>
        <p:txBody>
          <a:bodyPr wrap="square">
            <a:spAutoFit/>
          </a:bodyPr>
          <a:lstStyle/>
          <a:p>
            <a:pPr algn="r"/>
            <a:r>
              <a:rPr lang="zh-CN" altLang="en-US" sz="1400" b="1" dirty="0" smtClean="0">
                <a:solidFill>
                  <a:schemeClr val="bg1"/>
                </a:solidFill>
              </a:rPr>
              <a:t>实施分类培训</a:t>
            </a:r>
            <a:endParaRPr lang="en-US" altLang="zh-CN" sz="1400" b="1" dirty="0" smtClean="0">
              <a:solidFill>
                <a:schemeClr val="bg1"/>
              </a:solidFill>
            </a:endParaRPr>
          </a:p>
          <a:p>
            <a:pPr algn="r"/>
            <a:r>
              <a:rPr lang="en-US" altLang="zh-CN" sz="1400" b="1" dirty="0" smtClean="0">
                <a:solidFill>
                  <a:schemeClr val="bg1"/>
                </a:solidFill>
              </a:rPr>
              <a:t>Classify Training Programs  </a:t>
            </a:r>
            <a:endParaRPr lang="zh-CN" altLang="en-US" sz="1400" dirty="0">
              <a:solidFill>
                <a:schemeClr val="bg1"/>
              </a:solidFill>
            </a:endParaRPr>
          </a:p>
        </p:txBody>
      </p:sp>
      <p:sp>
        <p:nvSpPr>
          <p:cNvPr id="54" name="矩形 53"/>
          <p:cNvSpPr/>
          <p:nvPr/>
        </p:nvSpPr>
        <p:spPr>
          <a:xfrm>
            <a:off x="3286116" y="2689213"/>
            <a:ext cx="1285884" cy="954107"/>
          </a:xfrm>
          <a:prstGeom prst="rect">
            <a:avLst/>
          </a:prstGeom>
        </p:spPr>
        <p:txBody>
          <a:bodyPr wrap="square">
            <a:spAutoFit/>
          </a:bodyPr>
          <a:lstStyle/>
          <a:p>
            <a:pPr algn="r"/>
            <a:r>
              <a:rPr lang="zh-CN" altLang="en-US" sz="1400" b="1" dirty="0" smtClean="0">
                <a:solidFill>
                  <a:schemeClr val="bg1"/>
                </a:solidFill>
              </a:rPr>
              <a:t>落实培训补贴</a:t>
            </a:r>
            <a:endParaRPr lang="en-US" altLang="zh-CN" sz="1400" b="1" dirty="0" smtClean="0">
              <a:solidFill>
                <a:schemeClr val="bg1"/>
              </a:solidFill>
            </a:endParaRPr>
          </a:p>
          <a:p>
            <a:pPr algn="r"/>
            <a:r>
              <a:rPr lang="en-US" altLang="zh-CN" sz="1400" b="1" dirty="0" smtClean="0">
                <a:solidFill>
                  <a:schemeClr val="bg1"/>
                </a:solidFill>
              </a:rPr>
              <a:t>Ascertain Training Subsidy  </a:t>
            </a:r>
            <a:endParaRPr lang="zh-CN" altLang="en-US" sz="1400" dirty="0">
              <a:solidFill>
                <a:schemeClr val="bg1"/>
              </a:solidFill>
            </a:endParaRPr>
          </a:p>
        </p:txBody>
      </p:sp>
      <p:sp>
        <p:nvSpPr>
          <p:cNvPr id="56" name="矩形 55"/>
          <p:cNvSpPr/>
          <p:nvPr/>
        </p:nvSpPr>
        <p:spPr>
          <a:xfrm>
            <a:off x="4643439" y="2688083"/>
            <a:ext cx="1285884" cy="1169551"/>
          </a:xfrm>
          <a:prstGeom prst="rect">
            <a:avLst/>
          </a:prstGeom>
        </p:spPr>
        <p:txBody>
          <a:bodyPr wrap="square">
            <a:spAutoFit/>
          </a:bodyPr>
          <a:lstStyle/>
          <a:p>
            <a:r>
              <a:rPr lang="zh-CN" altLang="en-US" sz="1400" b="1" dirty="0" smtClean="0">
                <a:solidFill>
                  <a:schemeClr val="bg1"/>
                </a:solidFill>
              </a:rPr>
              <a:t>提高培训质量</a:t>
            </a:r>
            <a:endParaRPr lang="en-US" altLang="zh-CN" sz="1400" b="1" dirty="0" smtClean="0">
              <a:solidFill>
                <a:schemeClr val="bg1"/>
              </a:solidFill>
            </a:endParaRPr>
          </a:p>
          <a:p>
            <a:r>
              <a:rPr lang="en-US" altLang="zh-CN" sz="1400" b="1" dirty="0" smtClean="0">
                <a:solidFill>
                  <a:schemeClr val="bg1"/>
                </a:solidFill>
              </a:rPr>
              <a:t>Improve Training Quality</a:t>
            </a:r>
            <a:endParaRPr lang="zh-CN" altLang="en-US" sz="1400" dirty="0" smtClean="0">
              <a:solidFill>
                <a:schemeClr val="bg1"/>
              </a:solidFill>
            </a:endParaRPr>
          </a:p>
          <a:p>
            <a:endParaRPr lang="zh-CN" altLang="en-US" sz="1400" dirty="0">
              <a:solidFill>
                <a:schemeClr val="bg1"/>
              </a:solidFill>
            </a:endParaRPr>
          </a:p>
        </p:txBody>
      </p:sp>
      <p:sp>
        <p:nvSpPr>
          <p:cNvPr id="58" name="TextBox 57"/>
          <p:cNvSpPr txBox="1"/>
          <p:nvPr/>
        </p:nvSpPr>
        <p:spPr>
          <a:xfrm>
            <a:off x="214283" y="687535"/>
            <a:ext cx="3071833" cy="2927331"/>
          </a:xfrm>
          <a:prstGeom prst="rect">
            <a:avLst/>
          </a:prstGeom>
          <a:noFill/>
          <a:ln w="12700">
            <a:solidFill>
              <a:schemeClr val="accent1"/>
            </a:solidFill>
            <a:prstDash val="dashDot"/>
          </a:ln>
        </p:spPr>
        <p:txBody>
          <a:bodyPr wrap="square" lIns="36000" tIns="36000" rIns="36000" bIns="36000" rtlCol="0">
            <a:spAutoFit/>
          </a:bodyPr>
          <a:lstStyle/>
          <a:p>
            <a:pPr>
              <a:spcBef>
                <a:spcPts val="300"/>
              </a:spcBef>
            </a:pPr>
            <a:r>
              <a:rPr lang="zh-CN" altLang="en-US" sz="1200" dirty="0"/>
              <a:t>（</a:t>
            </a:r>
            <a:r>
              <a:rPr lang="en-US" altLang="zh-CN" sz="1200" dirty="0"/>
              <a:t>1</a:t>
            </a:r>
            <a:r>
              <a:rPr lang="zh-CN" altLang="en-US" sz="1200" dirty="0"/>
              <a:t>）</a:t>
            </a:r>
            <a:r>
              <a:rPr lang="zh-CN" altLang="zh-CN" sz="1200" dirty="0"/>
              <a:t>未能继续升学的农村应届初高中毕业生</a:t>
            </a:r>
            <a:r>
              <a:rPr lang="en-US" altLang="zh-CN" sz="1200" dirty="0"/>
              <a:t>——</a:t>
            </a:r>
            <a:r>
              <a:rPr lang="zh-CN" altLang="en-US" sz="1200" dirty="0"/>
              <a:t>专业技能培</a:t>
            </a:r>
            <a:r>
              <a:rPr lang="zh-CN" altLang="en-US" sz="1200" dirty="0" smtClean="0"/>
              <a:t>训</a:t>
            </a:r>
            <a:endParaRPr lang="en-US" altLang="zh-CN" sz="1200" dirty="0" smtClean="0"/>
          </a:p>
          <a:p>
            <a:pPr>
              <a:spcBef>
                <a:spcPts val="300"/>
              </a:spcBef>
            </a:pPr>
            <a:r>
              <a:rPr lang="en-US" altLang="zh-CN" sz="1200" dirty="0" smtClean="0"/>
              <a:t>For youth who do not get further education after the graduation from middle school: Professional skills training programs</a:t>
            </a:r>
            <a:endParaRPr lang="en-US" altLang="zh-CN" sz="1200" dirty="0"/>
          </a:p>
          <a:p>
            <a:pPr>
              <a:spcBef>
                <a:spcPts val="300"/>
              </a:spcBef>
            </a:pPr>
            <a:r>
              <a:rPr lang="zh-CN" altLang="en-US" sz="1200" dirty="0"/>
              <a:t>（</a:t>
            </a:r>
            <a:r>
              <a:rPr lang="en-US" altLang="zh-CN" sz="1200" dirty="0"/>
              <a:t>2</a:t>
            </a:r>
            <a:r>
              <a:rPr lang="zh-CN" altLang="en-US" sz="1200" dirty="0"/>
              <a:t>）</a:t>
            </a:r>
            <a:r>
              <a:rPr lang="zh-CN" altLang="zh-CN" sz="1200" dirty="0"/>
              <a:t>进城求职农村劳动者</a:t>
            </a:r>
            <a:r>
              <a:rPr lang="en-US" altLang="zh-CN" sz="1200" dirty="0"/>
              <a:t>——</a:t>
            </a:r>
            <a:r>
              <a:rPr lang="zh-CN" altLang="zh-CN" sz="1200" dirty="0"/>
              <a:t>实用技能培</a:t>
            </a:r>
            <a:r>
              <a:rPr lang="zh-CN" altLang="zh-CN" sz="1200" dirty="0" smtClean="0"/>
              <a:t>训</a:t>
            </a:r>
            <a:endParaRPr lang="en-US" altLang="zh-CN" sz="1200" dirty="0" smtClean="0"/>
          </a:p>
          <a:p>
            <a:pPr>
              <a:spcBef>
                <a:spcPts val="300"/>
              </a:spcBef>
            </a:pPr>
            <a:r>
              <a:rPr lang="en-US" altLang="zh-CN" sz="1200" dirty="0" smtClean="0"/>
              <a:t>For migrant workers seeking jobs in cities : practical skills training programs</a:t>
            </a:r>
            <a:endParaRPr lang="en-US" altLang="zh-CN" sz="1200" dirty="0"/>
          </a:p>
          <a:p>
            <a:pPr>
              <a:spcBef>
                <a:spcPts val="300"/>
              </a:spcBef>
            </a:pPr>
            <a:r>
              <a:rPr lang="zh-CN" altLang="en-US" sz="1200" dirty="0"/>
              <a:t>（</a:t>
            </a:r>
            <a:r>
              <a:rPr lang="en-US" altLang="zh-CN" sz="1200" dirty="0"/>
              <a:t>3</a:t>
            </a:r>
            <a:r>
              <a:rPr lang="zh-CN" altLang="en-US" sz="1200" dirty="0"/>
              <a:t>）</a:t>
            </a:r>
            <a:r>
              <a:rPr lang="zh-CN" altLang="zh-CN" sz="1200" dirty="0"/>
              <a:t>企业在岗农民工——技能提升</a:t>
            </a:r>
            <a:r>
              <a:rPr lang="zh-CN" altLang="zh-CN" sz="1200" dirty="0" smtClean="0"/>
              <a:t>培训</a:t>
            </a:r>
            <a:endParaRPr lang="en-US" altLang="zh-CN" sz="1200" dirty="0" smtClean="0"/>
          </a:p>
          <a:p>
            <a:pPr>
              <a:spcBef>
                <a:spcPts val="300"/>
              </a:spcBef>
            </a:pPr>
            <a:r>
              <a:rPr lang="en-US" altLang="zh-CN" sz="1200" dirty="0" smtClean="0"/>
              <a:t>For migrant workers employed by enterprises: skills improving programs</a:t>
            </a:r>
          </a:p>
          <a:p>
            <a:pPr>
              <a:spcBef>
                <a:spcPts val="300"/>
              </a:spcBef>
            </a:pPr>
            <a:r>
              <a:rPr lang="zh-CN" altLang="en-US" sz="1200" dirty="0" smtClean="0"/>
              <a:t>（</a:t>
            </a:r>
            <a:r>
              <a:rPr lang="en-US" altLang="zh-CN" sz="1200" dirty="0"/>
              <a:t>4</a:t>
            </a:r>
            <a:r>
              <a:rPr lang="zh-CN" altLang="en-US" sz="1200" dirty="0"/>
              <a:t>）</a:t>
            </a:r>
            <a:r>
              <a:rPr lang="zh-CN" altLang="zh-CN" sz="1200" dirty="0"/>
              <a:t>返乡农民工——创业培</a:t>
            </a:r>
            <a:r>
              <a:rPr lang="zh-CN" altLang="zh-CN" sz="1200" dirty="0" smtClean="0"/>
              <a:t>训</a:t>
            </a:r>
            <a:endParaRPr lang="en-US" altLang="zh-CN" sz="1200" dirty="0" smtClean="0"/>
          </a:p>
          <a:p>
            <a:pPr>
              <a:spcBef>
                <a:spcPts val="300"/>
              </a:spcBef>
            </a:pPr>
            <a:r>
              <a:rPr lang="en-US" altLang="zh-CN" sz="1200" dirty="0" smtClean="0"/>
              <a:t>For returned migrant workers: entrepreneurship training</a:t>
            </a:r>
            <a:endParaRPr lang="zh-CN" altLang="en-US" sz="1200" dirty="0">
              <a:solidFill>
                <a:schemeClr val="tx1">
                  <a:lumMod val="50000"/>
                  <a:lumOff val="50000"/>
                </a:schemeClr>
              </a:solidFill>
            </a:endParaRPr>
          </a:p>
        </p:txBody>
      </p:sp>
      <p:sp>
        <p:nvSpPr>
          <p:cNvPr id="60" name="TextBox 59"/>
          <p:cNvSpPr txBox="1"/>
          <p:nvPr/>
        </p:nvSpPr>
        <p:spPr>
          <a:xfrm>
            <a:off x="6000760" y="588921"/>
            <a:ext cx="3000396" cy="1054135"/>
          </a:xfrm>
          <a:prstGeom prst="rect">
            <a:avLst/>
          </a:prstGeom>
          <a:noFill/>
          <a:ln w="12700">
            <a:solidFill>
              <a:schemeClr val="accent1"/>
            </a:solidFill>
            <a:prstDash val="dashDot"/>
          </a:ln>
        </p:spPr>
        <p:txBody>
          <a:bodyPr wrap="square" lIns="36000" tIns="36000" rIns="36000" bIns="36000" rtlCol="0">
            <a:spAutoFit/>
          </a:bodyPr>
          <a:lstStyle/>
          <a:p>
            <a:pPr>
              <a:spcBef>
                <a:spcPts val="300"/>
              </a:spcBef>
            </a:pPr>
            <a:r>
              <a:rPr lang="zh-CN" altLang="en-US" sz="1200" dirty="0"/>
              <a:t>围绕产业结构调整开展职业技能培训</a:t>
            </a:r>
            <a:r>
              <a:rPr lang="zh-CN" altLang="en-US" sz="1200" dirty="0" smtClean="0"/>
              <a:t>，提高农民工就业的适应能力；</a:t>
            </a:r>
            <a:endParaRPr lang="en-US" altLang="zh-CN" sz="1200" dirty="0" smtClean="0"/>
          </a:p>
          <a:p>
            <a:pPr>
              <a:spcBef>
                <a:spcPts val="300"/>
              </a:spcBef>
            </a:pPr>
            <a:r>
              <a:rPr lang="en-US" altLang="zh-CN" sz="1200" dirty="0" smtClean="0"/>
              <a:t>Conduct vocational training programs according to the adjustment of industries and improve their employment adaptability.</a:t>
            </a:r>
          </a:p>
        </p:txBody>
      </p:sp>
      <p:sp>
        <p:nvSpPr>
          <p:cNvPr id="62" name="TextBox 61"/>
          <p:cNvSpPr txBox="1"/>
          <p:nvPr/>
        </p:nvSpPr>
        <p:spPr>
          <a:xfrm>
            <a:off x="214282" y="3714758"/>
            <a:ext cx="3857652" cy="1315745"/>
          </a:xfrm>
          <a:prstGeom prst="rect">
            <a:avLst/>
          </a:prstGeom>
          <a:noFill/>
          <a:ln w="12700">
            <a:solidFill>
              <a:schemeClr val="accent1"/>
            </a:solidFill>
            <a:prstDash val="dashDot"/>
          </a:ln>
        </p:spPr>
        <p:txBody>
          <a:bodyPr wrap="square" lIns="36000" tIns="36000" rIns="36000" bIns="36000" rtlCol="0">
            <a:spAutoFit/>
          </a:bodyPr>
          <a:lstStyle/>
          <a:p>
            <a:pPr>
              <a:spcBef>
                <a:spcPts val="300"/>
              </a:spcBef>
            </a:pPr>
            <a:r>
              <a:rPr lang="zh-CN" altLang="en-US" sz="1200" dirty="0" smtClean="0"/>
              <a:t>（</a:t>
            </a:r>
            <a:r>
              <a:rPr lang="en-US" altLang="zh-CN" sz="1200" dirty="0" smtClean="0"/>
              <a:t>1</a:t>
            </a:r>
            <a:r>
              <a:rPr lang="zh-CN" altLang="en-US" sz="1200" dirty="0" smtClean="0"/>
              <a:t>）补贴费用由就业</a:t>
            </a:r>
            <a:r>
              <a:rPr lang="zh-CN" altLang="zh-CN" sz="1200" dirty="0" smtClean="0"/>
              <a:t>专项资金</a:t>
            </a:r>
            <a:r>
              <a:rPr lang="zh-CN" altLang="en-US" sz="1200" dirty="0" smtClean="0"/>
              <a:t>列支；</a:t>
            </a:r>
            <a:endParaRPr lang="en-US" altLang="zh-CN" sz="1200" dirty="0" smtClean="0"/>
          </a:p>
          <a:p>
            <a:pPr>
              <a:spcBef>
                <a:spcPts val="300"/>
              </a:spcBef>
            </a:pPr>
            <a:r>
              <a:rPr lang="en-US" altLang="zh-CN" sz="1200" dirty="0" smtClean="0"/>
              <a:t>Set Special Employment Fund to subsidize the training fees.</a:t>
            </a:r>
          </a:p>
          <a:p>
            <a:pPr>
              <a:spcBef>
                <a:spcPts val="300"/>
              </a:spcBef>
            </a:pPr>
            <a:r>
              <a:rPr lang="zh-CN" altLang="en-US" sz="1200" dirty="0" smtClean="0"/>
              <a:t>（</a:t>
            </a:r>
            <a:r>
              <a:rPr lang="en-US" altLang="zh-CN" sz="1200" dirty="0" smtClean="0"/>
              <a:t>2</a:t>
            </a:r>
            <a:r>
              <a:rPr lang="zh-CN" altLang="en-US" sz="1200" dirty="0" smtClean="0"/>
              <a:t>）加强对培训机构的认定、选拔和资金监督；</a:t>
            </a:r>
            <a:endParaRPr lang="en-US" altLang="zh-CN" sz="1200" dirty="0" smtClean="0"/>
          </a:p>
          <a:p>
            <a:pPr>
              <a:spcBef>
                <a:spcPts val="300"/>
              </a:spcBef>
            </a:pPr>
            <a:r>
              <a:rPr lang="en-US" altLang="zh-CN" sz="1200" dirty="0" smtClean="0"/>
              <a:t>Strengthen the identification, selection and finance supervision of the training institution. </a:t>
            </a:r>
            <a:endParaRPr lang="zh-CN" altLang="en-US" sz="1200" dirty="0"/>
          </a:p>
        </p:txBody>
      </p:sp>
      <p:sp>
        <p:nvSpPr>
          <p:cNvPr id="64" name="TextBox 63"/>
          <p:cNvSpPr txBox="1"/>
          <p:nvPr/>
        </p:nvSpPr>
        <p:spPr>
          <a:xfrm>
            <a:off x="6000760" y="2901061"/>
            <a:ext cx="2786082" cy="1742391"/>
          </a:xfrm>
          <a:prstGeom prst="rect">
            <a:avLst/>
          </a:prstGeom>
          <a:noFill/>
          <a:ln w="12700">
            <a:solidFill>
              <a:schemeClr val="accent1"/>
            </a:solidFill>
            <a:prstDash val="dashDot"/>
          </a:ln>
        </p:spPr>
        <p:txBody>
          <a:bodyPr wrap="square" lIns="36000" tIns="36000" rIns="36000" bIns="36000" rtlCol="0">
            <a:spAutoFit/>
          </a:bodyPr>
          <a:lstStyle/>
          <a:p>
            <a:pPr>
              <a:spcBef>
                <a:spcPts val="300"/>
              </a:spcBef>
            </a:pPr>
            <a:r>
              <a:rPr lang="zh-CN" altLang="en-US" sz="1200" dirty="0" smtClean="0"/>
              <a:t>（</a:t>
            </a:r>
            <a:r>
              <a:rPr lang="en-US" altLang="zh-CN" sz="1200" dirty="0" smtClean="0"/>
              <a:t>1</a:t>
            </a:r>
            <a:r>
              <a:rPr lang="zh-CN" altLang="en-US" sz="1200" dirty="0" smtClean="0"/>
              <a:t>）</a:t>
            </a:r>
            <a:r>
              <a:rPr lang="zh-CN" altLang="zh-CN" sz="1200" dirty="0" smtClean="0"/>
              <a:t>推</a:t>
            </a:r>
            <a:r>
              <a:rPr lang="zh-CN" altLang="zh-CN" sz="1200" dirty="0"/>
              <a:t>行就业导向的培训模式</a:t>
            </a:r>
            <a:r>
              <a:rPr lang="zh-CN" altLang="en-US" sz="1200" dirty="0" smtClean="0"/>
              <a:t>；</a:t>
            </a:r>
            <a:endParaRPr lang="en-US" altLang="zh-CN" sz="1200" dirty="0" smtClean="0"/>
          </a:p>
          <a:p>
            <a:pPr>
              <a:spcBef>
                <a:spcPts val="300"/>
              </a:spcBef>
            </a:pPr>
            <a:r>
              <a:rPr lang="en-US" altLang="zh-CN" sz="1200" dirty="0" smtClean="0"/>
              <a:t>Carry out the employment-oriented model.</a:t>
            </a:r>
          </a:p>
          <a:p>
            <a:pPr>
              <a:spcBef>
                <a:spcPts val="300"/>
              </a:spcBef>
            </a:pPr>
            <a:r>
              <a:rPr lang="zh-CN" altLang="en-US" sz="1200" dirty="0" smtClean="0"/>
              <a:t>（</a:t>
            </a:r>
            <a:r>
              <a:rPr lang="en-US" altLang="zh-CN" sz="1200" dirty="0" smtClean="0"/>
              <a:t>2</a:t>
            </a:r>
            <a:r>
              <a:rPr lang="zh-CN" altLang="en-US" sz="1200" dirty="0" smtClean="0"/>
              <a:t>）监督</a:t>
            </a:r>
            <a:r>
              <a:rPr lang="zh-CN" altLang="en-US" sz="1200" dirty="0"/>
              <a:t>培训过程</a:t>
            </a:r>
            <a:r>
              <a:rPr lang="zh-CN" altLang="en-US" sz="1200" dirty="0" smtClean="0"/>
              <a:t>；</a:t>
            </a:r>
            <a:endParaRPr lang="en-US" altLang="zh-CN" sz="1200" dirty="0" smtClean="0"/>
          </a:p>
          <a:p>
            <a:pPr>
              <a:spcBef>
                <a:spcPts val="300"/>
              </a:spcBef>
            </a:pPr>
            <a:r>
              <a:rPr lang="en-US" altLang="zh-CN" sz="1200" dirty="0" smtClean="0"/>
              <a:t>Supervise the process of training.</a:t>
            </a:r>
          </a:p>
          <a:p>
            <a:pPr>
              <a:spcBef>
                <a:spcPts val="300"/>
              </a:spcBef>
            </a:pPr>
            <a:r>
              <a:rPr lang="zh-CN" altLang="en-US" sz="1200" dirty="0" smtClean="0"/>
              <a:t>（</a:t>
            </a:r>
            <a:r>
              <a:rPr lang="en-US" altLang="zh-CN" sz="1200" dirty="0" smtClean="0"/>
              <a:t>3</a:t>
            </a:r>
            <a:r>
              <a:rPr lang="zh-CN" altLang="en-US" sz="1200" dirty="0" smtClean="0"/>
              <a:t>）</a:t>
            </a:r>
            <a:r>
              <a:rPr lang="zh-CN" altLang="zh-CN" sz="1200" dirty="0" smtClean="0"/>
              <a:t>加</a:t>
            </a:r>
            <a:r>
              <a:rPr lang="zh-CN" altLang="zh-CN" sz="1200" dirty="0"/>
              <a:t>强职业技能</a:t>
            </a:r>
            <a:r>
              <a:rPr lang="zh-CN" altLang="en-US" sz="1200" dirty="0"/>
              <a:t>鉴定和</a:t>
            </a:r>
            <a:r>
              <a:rPr lang="zh-CN" altLang="zh-CN" sz="1200" dirty="0"/>
              <a:t>考核</a:t>
            </a:r>
            <a:r>
              <a:rPr lang="en-US" altLang="zh-CN" sz="1200" dirty="0" smtClean="0"/>
              <a:t>.</a:t>
            </a:r>
          </a:p>
          <a:p>
            <a:pPr>
              <a:spcBef>
                <a:spcPts val="300"/>
              </a:spcBef>
            </a:pPr>
            <a:r>
              <a:rPr lang="en-US" altLang="zh-CN" sz="1200" dirty="0" smtClean="0"/>
              <a:t>Reinforce the identification and evaluation of vocational skills </a:t>
            </a:r>
          </a:p>
        </p:txBody>
      </p:sp>
      <p:sp>
        <p:nvSpPr>
          <p:cNvPr id="24" name="矩形 23"/>
          <p:cNvSpPr/>
          <p:nvPr/>
        </p:nvSpPr>
        <p:spPr>
          <a:xfrm>
            <a:off x="4643438" y="1643056"/>
            <a:ext cx="1320178" cy="954107"/>
          </a:xfrm>
          <a:prstGeom prst="rect">
            <a:avLst/>
          </a:prstGeom>
        </p:spPr>
        <p:txBody>
          <a:bodyPr wrap="square">
            <a:spAutoFit/>
          </a:bodyPr>
          <a:lstStyle/>
          <a:p>
            <a:r>
              <a:rPr lang="zh-CN" altLang="en-US" sz="1400" b="1" dirty="0" smtClean="0">
                <a:solidFill>
                  <a:schemeClr val="bg1"/>
                </a:solidFill>
              </a:rPr>
              <a:t>结合产业需求</a:t>
            </a:r>
            <a:endParaRPr lang="en-US" altLang="zh-CN" sz="1400" b="1" dirty="0" smtClean="0">
              <a:solidFill>
                <a:schemeClr val="bg1"/>
              </a:solidFill>
            </a:endParaRPr>
          </a:p>
          <a:p>
            <a:r>
              <a:rPr lang="en-US" altLang="zh-CN" sz="1400" b="1" dirty="0" smtClean="0">
                <a:solidFill>
                  <a:schemeClr val="bg1"/>
                </a:solidFill>
              </a:rPr>
              <a:t>Consider Industry Demand</a:t>
            </a:r>
            <a:endParaRPr lang="zh-CN" altLang="en-US" sz="1400" dirty="0" smtClean="0">
              <a:solidFill>
                <a:schemeClr val="bg1"/>
              </a:solidFill>
            </a:endParaRPr>
          </a:p>
        </p:txBody>
      </p:sp>
      <p:sp>
        <p:nvSpPr>
          <p:cNvPr id="25" name="TextBox 24"/>
          <p:cNvSpPr txBox="1"/>
          <p:nvPr/>
        </p:nvSpPr>
        <p:spPr>
          <a:xfrm>
            <a:off x="476520" y="14148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技能培训政策  </a:t>
            </a:r>
            <a:r>
              <a:rPr lang="en-US" altLang="zh-CN" sz="2000" b="1" dirty="0" smtClean="0">
                <a:solidFill>
                  <a:schemeClr val="tx1">
                    <a:lumMod val="85000"/>
                    <a:lumOff val="15000"/>
                  </a:schemeClr>
                </a:solidFill>
                <a:latin typeface="Times New Roman" pitchFamily="18" charset="0"/>
                <a:cs typeface="Times New Roman" pitchFamily="18" charset="0"/>
              </a:rPr>
              <a:t>Policies</a:t>
            </a:r>
            <a:r>
              <a:rPr lang="zh-CN" altLang="en-US" sz="2000" b="1" dirty="0" smtClean="0">
                <a:solidFill>
                  <a:schemeClr val="tx1">
                    <a:lumMod val="85000"/>
                    <a:lumOff val="15000"/>
                  </a:schemeClr>
                </a:solidFill>
                <a:latin typeface="Times New Roman" pitchFamily="18" charset="0"/>
                <a:ea typeface="+mj-ea"/>
                <a:cs typeface="Times New Roman" pitchFamily="18" charset="0"/>
              </a:rPr>
              <a:t>  </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92369788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3430917" y="1397815"/>
            <a:ext cx="2069777" cy="2245505"/>
            <a:chOff x="2810336" y="429305"/>
            <a:chExt cx="3062552" cy="3322568"/>
          </a:xfrm>
        </p:grpSpPr>
        <p:sp>
          <p:nvSpPr>
            <p:cNvPr id="29" name="弦形 20"/>
            <p:cNvSpPr/>
            <p:nvPr/>
          </p:nvSpPr>
          <p:spPr>
            <a:xfrm rot="4326166">
              <a:off x="3444685" y="346033"/>
              <a:ext cx="976515" cy="2245214"/>
            </a:xfrm>
            <a:custGeom>
              <a:avLst/>
              <a:gdLst/>
              <a:ahLst/>
              <a:cxnLst/>
              <a:rect l="l" t="t" r="r" b="b"/>
              <a:pathLst>
                <a:path w="976515" h="2179550">
                  <a:moveTo>
                    <a:pt x="721" y="827023"/>
                  </a:moveTo>
                  <a:lnTo>
                    <a:pt x="431684" y="510647"/>
                  </a:lnTo>
                  <a:lnTo>
                    <a:pt x="976515" y="2179550"/>
                  </a:lnTo>
                  <a:cubicBezTo>
                    <a:pt x="546432" y="2038102"/>
                    <a:pt x="209395" y="1700327"/>
                    <a:pt x="68889" y="1269935"/>
                  </a:cubicBezTo>
                  <a:cubicBezTo>
                    <a:pt x="21613" y="1125121"/>
                    <a:pt x="-1513" y="975644"/>
                    <a:pt x="721" y="827023"/>
                  </a:cubicBezTo>
                  <a:close/>
                  <a:moveTo>
                    <a:pt x="251160" y="21907"/>
                  </a:moveTo>
                  <a:cubicBezTo>
                    <a:pt x="254984" y="14076"/>
                    <a:pt x="259946" y="7019"/>
                    <a:pt x="264978" y="0"/>
                  </a:cubicBezTo>
                  <a:lnTo>
                    <a:pt x="265768" y="2419"/>
                  </a:lnTo>
                  <a:close/>
                  <a:moveTo>
                    <a:pt x="5323" y="716406"/>
                  </a:moveTo>
                  <a:lnTo>
                    <a:pt x="203" y="802696"/>
                  </a:lnTo>
                  <a:cubicBezTo>
                    <a:pt x="-574" y="773801"/>
                    <a:pt x="833" y="744974"/>
                    <a:pt x="5323" y="716406"/>
                  </a:cubicBezTo>
                  <a:close/>
                  <a:moveTo>
                    <a:pt x="164474" y="164768"/>
                  </a:moveTo>
                  <a:cubicBezTo>
                    <a:pt x="175948" y="140419"/>
                    <a:pt x="189215" y="116946"/>
                    <a:pt x="205085" y="94955"/>
                  </a:cubicBezTo>
                  <a:close/>
                  <a:moveTo>
                    <a:pt x="27800" y="553402"/>
                  </a:moveTo>
                  <a:lnTo>
                    <a:pt x="12987" y="636081"/>
                  </a:lnTo>
                  <a:cubicBezTo>
                    <a:pt x="15579" y="608141"/>
                    <a:pt x="20198" y="580481"/>
                    <a:pt x="27800" y="553402"/>
                  </a:cubicBezTo>
                  <a:close/>
                  <a:moveTo>
                    <a:pt x="95615" y="315745"/>
                  </a:moveTo>
                  <a:cubicBezTo>
                    <a:pt x="104369" y="289819"/>
                    <a:pt x="114984" y="264570"/>
                    <a:pt x="128372" y="240524"/>
                  </a:cubicBezTo>
                  <a:close/>
                  <a:moveTo>
                    <a:pt x="49968" y="450037"/>
                  </a:moveTo>
                  <a:cubicBezTo>
                    <a:pt x="55212" y="431044"/>
                    <a:pt x="60853" y="412148"/>
                    <a:pt x="69001" y="394042"/>
                  </a:cubicBezTo>
                  <a:lnTo>
                    <a:pt x="44988" y="473257"/>
                  </a:lnTo>
                  <a:cubicBezTo>
                    <a:pt x="45822" y="465305"/>
                    <a:pt x="47863" y="457663"/>
                    <a:pt x="49968" y="450037"/>
                  </a:cubicBezTo>
                  <a:close/>
                </a:path>
              </a:pathLst>
            </a:cu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弦形 23"/>
            <p:cNvSpPr/>
            <p:nvPr/>
          </p:nvSpPr>
          <p:spPr>
            <a:xfrm rot="8633980">
              <a:off x="4566582" y="429305"/>
              <a:ext cx="976536" cy="2245214"/>
            </a:xfrm>
            <a:custGeom>
              <a:avLst/>
              <a:gdLst/>
              <a:ahLst/>
              <a:cxnLst/>
              <a:rect l="l" t="t" r="r" b="b"/>
              <a:pathLst>
                <a:path w="976536" h="2179550">
                  <a:moveTo>
                    <a:pt x="249861" y="24000"/>
                  </a:moveTo>
                  <a:cubicBezTo>
                    <a:pt x="254056" y="15428"/>
                    <a:pt x="259486" y="7692"/>
                    <a:pt x="264999" y="0"/>
                  </a:cubicBezTo>
                  <a:lnTo>
                    <a:pt x="265828" y="2540"/>
                  </a:lnTo>
                  <a:close/>
                  <a:moveTo>
                    <a:pt x="163416" y="167032"/>
                  </a:moveTo>
                  <a:cubicBezTo>
                    <a:pt x="174787" y="142557"/>
                    <a:pt x="188047" y="119005"/>
                    <a:pt x="203874" y="96907"/>
                  </a:cubicBezTo>
                  <a:close/>
                  <a:moveTo>
                    <a:pt x="94823" y="318135"/>
                  </a:moveTo>
                  <a:cubicBezTo>
                    <a:pt x="103445" y="292133"/>
                    <a:pt x="114026" y="266843"/>
                    <a:pt x="127341" y="242733"/>
                  </a:cubicBezTo>
                  <a:close/>
                  <a:moveTo>
                    <a:pt x="44478" y="475734"/>
                  </a:moveTo>
                  <a:cubicBezTo>
                    <a:pt x="50087" y="448680"/>
                    <a:pt x="57722" y="422126"/>
                    <a:pt x="68204" y="396450"/>
                  </a:cubicBezTo>
                  <a:close/>
                  <a:moveTo>
                    <a:pt x="12765" y="638620"/>
                  </a:moveTo>
                  <a:cubicBezTo>
                    <a:pt x="15203" y="610692"/>
                    <a:pt x="19766" y="583054"/>
                    <a:pt x="27267" y="555983"/>
                  </a:cubicBezTo>
                  <a:close/>
                  <a:moveTo>
                    <a:pt x="279" y="805278"/>
                  </a:moveTo>
                  <a:cubicBezTo>
                    <a:pt x="-651" y="776449"/>
                    <a:pt x="698" y="747685"/>
                    <a:pt x="5080" y="719171"/>
                  </a:cubicBezTo>
                  <a:close/>
                  <a:moveTo>
                    <a:pt x="537404" y="1943065"/>
                  </a:moveTo>
                  <a:cubicBezTo>
                    <a:pt x="321313" y="1771747"/>
                    <a:pt x="156726" y="1538930"/>
                    <a:pt x="68910" y="1269935"/>
                  </a:cubicBezTo>
                  <a:cubicBezTo>
                    <a:pt x="22163" y="1126742"/>
                    <a:pt x="-971" y="978990"/>
                    <a:pt x="847" y="832007"/>
                  </a:cubicBezTo>
                  <a:lnTo>
                    <a:pt x="432413" y="512816"/>
                  </a:lnTo>
                  <a:lnTo>
                    <a:pt x="976536" y="2179550"/>
                  </a:lnTo>
                  <a:cubicBezTo>
                    <a:pt x="815255" y="2126507"/>
                    <a:pt x="667058" y="2045856"/>
                    <a:pt x="537404" y="1943065"/>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弦形 26"/>
            <p:cNvSpPr/>
            <p:nvPr/>
          </p:nvSpPr>
          <p:spPr>
            <a:xfrm rot="12929543">
              <a:off x="4856751" y="1533587"/>
              <a:ext cx="1006399" cy="2179550"/>
            </a:xfrm>
            <a:custGeom>
              <a:avLst/>
              <a:gdLst/>
              <a:ahLst/>
              <a:cxnLst/>
              <a:rect l="l" t="t" r="r" b="b"/>
              <a:pathLst>
                <a:path w="976966" h="2179550">
                  <a:moveTo>
                    <a:pt x="259407" y="9548"/>
                  </a:moveTo>
                  <a:cubicBezTo>
                    <a:pt x="261061" y="6119"/>
                    <a:pt x="263239" y="3056"/>
                    <a:pt x="265429" y="0"/>
                  </a:cubicBezTo>
                  <a:lnTo>
                    <a:pt x="265856" y="1307"/>
                  </a:lnTo>
                  <a:close/>
                  <a:moveTo>
                    <a:pt x="171270" y="151452"/>
                  </a:moveTo>
                  <a:cubicBezTo>
                    <a:pt x="182997" y="128666"/>
                    <a:pt x="195840" y="106416"/>
                    <a:pt x="211358" y="85725"/>
                  </a:cubicBezTo>
                  <a:close/>
                  <a:moveTo>
                    <a:pt x="100836" y="301712"/>
                  </a:moveTo>
                  <a:cubicBezTo>
                    <a:pt x="110271" y="276716"/>
                    <a:pt x="120885" y="252146"/>
                    <a:pt x="134381" y="228862"/>
                  </a:cubicBezTo>
                  <a:close/>
                  <a:moveTo>
                    <a:pt x="48554" y="458734"/>
                  </a:moveTo>
                  <a:cubicBezTo>
                    <a:pt x="55239" y="432038"/>
                    <a:pt x="63171" y="405657"/>
                    <a:pt x="74139" y="380253"/>
                  </a:cubicBezTo>
                  <a:close/>
                  <a:moveTo>
                    <a:pt x="14855" y="621226"/>
                  </a:moveTo>
                  <a:cubicBezTo>
                    <a:pt x="18484" y="592975"/>
                    <a:pt x="23483" y="564927"/>
                    <a:pt x="31654" y="537532"/>
                  </a:cubicBezTo>
                  <a:close/>
                  <a:moveTo>
                    <a:pt x="334" y="787642"/>
                  </a:moveTo>
                  <a:cubicBezTo>
                    <a:pt x="569" y="757672"/>
                    <a:pt x="2380" y="727776"/>
                    <a:pt x="7511" y="698199"/>
                  </a:cubicBezTo>
                  <a:close/>
                  <a:moveTo>
                    <a:pt x="976966" y="2179550"/>
                  </a:moveTo>
                  <a:cubicBezTo>
                    <a:pt x="546883" y="2038102"/>
                    <a:pt x="209846" y="1700327"/>
                    <a:pt x="69340" y="1269935"/>
                  </a:cubicBezTo>
                  <a:cubicBezTo>
                    <a:pt x="18998" y="1115730"/>
                    <a:pt x="-3959" y="956238"/>
                    <a:pt x="558" y="798143"/>
                  </a:cubicBezTo>
                  <a:lnTo>
                    <a:pt x="427961" y="497862"/>
                  </a:ln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弦形 30"/>
            <p:cNvSpPr/>
            <p:nvPr/>
          </p:nvSpPr>
          <p:spPr>
            <a:xfrm rot="17308887">
              <a:off x="3931807" y="2140994"/>
              <a:ext cx="976545" cy="2245214"/>
            </a:xfrm>
            <a:custGeom>
              <a:avLst/>
              <a:gdLst/>
              <a:ahLst/>
              <a:cxnLst/>
              <a:rect l="l" t="t" r="r" b="b"/>
              <a:pathLst>
                <a:path w="976545" h="2179550">
                  <a:moveTo>
                    <a:pt x="5001" y="720091"/>
                  </a:moveTo>
                  <a:lnTo>
                    <a:pt x="309" y="806257"/>
                  </a:lnTo>
                  <a:cubicBezTo>
                    <a:pt x="-678" y="777410"/>
                    <a:pt x="653" y="748627"/>
                    <a:pt x="5001" y="720091"/>
                  </a:cubicBezTo>
                  <a:close/>
                  <a:moveTo>
                    <a:pt x="27092" y="556842"/>
                  </a:moveTo>
                  <a:lnTo>
                    <a:pt x="12683" y="639580"/>
                  </a:lnTo>
                  <a:cubicBezTo>
                    <a:pt x="15068" y="611617"/>
                    <a:pt x="19618" y="583948"/>
                    <a:pt x="27092" y="556842"/>
                  </a:cubicBezTo>
                  <a:close/>
                  <a:moveTo>
                    <a:pt x="67939" y="397256"/>
                  </a:moveTo>
                  <a:lnTo>
                    <a:pt x="44287" y="476668"/>
                  </a:lnTo>
                  <a:cubicBezTo>
                    <a:pt x="49850" y="449567"/>
                    <a:pt x="57477" y="422975"/>
                    <a:pt x="67939" y="397256"/>
                  </a:cubicBezTo>
                  <a:close/>
                  <a:moveTo>
                    <a:pt x="126994" y="243479"/>
                  </a:moveTo>
                  <a:lnTo>
                    <a:pt x="94527" y="319034"/>
                  </a:lnTo>
                  <a:cubicBezTo>
                    <a:pt x="103111" y="292975"/>
                    <a:pt x="113691" y="267640"/>
                    <a:pt x="126994" y="243479"/>
                  </a:cubicBezTo>
                  <a:close/>
                  <a:moveTo>
                    <a:pt x="203462" y="97574"/>
                  </a:moveTo>
                  <a:lnTo>
                    <a:pt x="163020" y="167881"/>
                  </a:lnTo>
                  <a:cubicBezTo>
                    <a:pt x="174366" y="143337"/>
                    <a:pt x="187636" y="119733"/>
                    <a:pt x="203462" y="97574"/>
                  </a:cubicBezTo>
                  <a:close/>
                  <a:moveTo>
                    <a:pt x="432679" y="513603"/>
                  </a:moveTo>
                  <a:lnTo>
                    <a:pt x="976545" y="2179550"/>
                  </a:lnTo>
                  <a:cubicBezTo>
                    <a:pt x="546462" y="2038102"/>
                    <a:pt x="209425" y="1700327"/>
                    <a:pt x="68919" y="1269935"/>
                  </a:cubicBezTo>
                  <a:cubicBezTo>
                    <a:pt x="22365" y="1127332"/>
                    <a:pt x="-771" y="980208"/>
                    <a:pt x="895" y="833822"/>
                  </a:cubicBezTo>
                  <a:close/>
                  <a:moveTo>
                    <a:pt x="265008" y="0"/>
                  </a:moveTo>
                  <a:lnTo>
                    <a:pt x="265851" y="2581"/>
                  </a:lnTo>
                  <a:lnTo>
                    <a:pt x="249376" y="24783"/>
                  </a:lnTo>
                  <a:cubicBezTo>
                    <a:pt x="253709" y="15934"/>
                    <a:pt x="259314" y="7943"/>
                    <a:pt x="265008" y="0"/>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弦形 32"/>
            <p:cNvSpPr/>
            <p:nvPr/>
          </p:nvSpPr>
          <p:spPr>
            <a:xfrm>
              <a:off x="3016033" y="1457321"/>
              <a:ext cx="1005918" cy="2179550"/>
            </a:xfrm>
            <a:custGeom>
              <a:avLst/>
              <a:gdLst/>
              <a:ahLst/>
              <a:cxnLst/>
              <a:rect l="l" t="t" r="r" b="b"/>
              <a:pathLst>
                <a:path w="976499" h="2179550">
                  <a:moveTo>
                    <a:pt x="5707" y="712205"/>
                  </a:moveTo>
                  <a:lnTo>
                    <a:pt x="105" y="798818"/>
                  </a:lnTo>
                  <a:cubicBezTo>
                    <a:pt x="-432" y="769809"/>
                    <a:pt x="1062" y="740870"/>
                    <a:pt x="5707" y="712205"/>
                  </a:cubicBezTo>
                  <a:close/>
                  <a:moveTo>
                    <a:pt x="28614" y="549532"/>
                  </a:moveTo>
                  <a:lnTo>
                    <a:pt x="13335" y="632264"/>
                  </a:lnTo>
                  <a:cubicBezTo>
                    <a:pt x="16169" y="604311"/>
                    <a:pt x="20870" y="576621"/>
                    <a:pt x="28614" y="549532"/>
                  </a:cubicBezTo>
                  <a:close/>
                  <a:moveTo>
                    <a:pt x="430604" y="507387"/>
                  </a:moveTo>
                  <a:lnTo>
                    <a:pt x="976499" y="2179550"/>
                  </a:lnTo>
                  <a:cubicBezTo>
                    <a:pt x="546416" y="2038102"/>
                    <a:pt x="209379" y="1700327"/>
                    <a:pt x="68873" y="1269935"/>
                  </a:cubicBezTo>
                  <a:cubicBezTo>
                    <a:pt x="20807" y="1122700"/>
                    <a:pt x="-2295" y="970645"/>
                    <a:pt x="546" y="819579"/>
                  </a:cubicBezTo>
                  <a:close/>
                  <a:moveTo>
                    <a:pt x="70200" y="390469"/>
                  </a:moveTo>
                  <a:lnTo>
                    <a:pt x="45771" y="469532"/>
                  </a:lnTo>
                  <a:cubicBezTo>
                    <a:pt x="51756" y="442576"/>
                    <a:pt x="59507" y="416061"/>
                    <a:pt x="70200" y="390469"/>
                  </a:cubicBezTo>
                  <a:close/>
                  <a:moveTo>
                    <a:pt x="129902" y="237280"/>
                  </a:moveTo>
                  <a:lnTo>
                    <a:pt x="96821" y="312151"/>
                  </a:lnTo>
                  <a:cubicBezTo>
                    <a:pt x="105771" y="286369"/>
                    <a:pt x="116427" y="261208"/>
                    <a:pt x="129902" y="237280"/>
                  </a:cubicBezTo>
                  <a:close/>
                  <a:moveTo>
                    <a:pt x="206847" y="92135"/>
                  </a:moveTo>
                  <a:lnTo>
                    <a:pt x="166080" y="161365"/>
                  </a:lnTo>
                  <a:cubicBezTo>
                    <a:pt x="177693" y="137249"/>
                    <a:pt x="190948" y="113935"/>
                    <a:pt x="206847" y="92135"/>
                  </a:cubicBezTo>
                  <a:close/>
                  <a:moveTo>
                    <a:pt x="264962" y="0"/>
                  </a:moveTo>
                  <a:lnTo>
                    <a:pt x="265680" y="2200"/>
                  </a:lnTo>
                  <a:lnTo>
                    <a:pt x="253131" y="18758"/>
                  </a:lnTo>
                  <a:cubicBezTo>
                    <a:pt x="256399" y="12045"/>
                    <a:pt x="260655" y="6008"/>
                    <a:pt x="264962"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矩形 55"/>
            <p:cNvSpPr/>
            <p:nvPr/>
          </p:nvSpPr>
          <p:spPr>
            <a:xfrm>
              <a:off x="3340543" y="1221268"/>
              <a:ext cx="718619" cy="400110"/>
            </a:xfrm>
            <a:prstGeom prst="rect">
              <a:avLst/>
            </a:prstGeom>
          </p:spPr>
          <p:txBody>
            <a:bodyPr wrap="square">
              <a:spAutoFit/>
            </a:bodyPr>
            <a:lstStyle/>
            <a:p>
              <a:pPr algn="ctr"/>
              <a:r>
                <a:rPr lang="en-US" altLang="zh-CN" sz="2000" b="1" dirty="0" smtClean="0">
                  <a:solidFill>
                    <a:schemeClr val="bg1"/>
                  </a:solidFill>
                </a:rPr>
                <a:t>01</a:t>
              </a:r>
              <a:endParaRPr lang="en-US" altLang="zh-CN" sz="2000" b="1" dirty="0" smtClean="0">
                <a:solidFill>
                  <a:schemeClr val="bg1"/>
                </a:solidFill>
                <a:latin typeface="+mj-ea"/>
                <a:ea typeface="+mj-ea"/>
              </a:endParaRPr>
            </a:p>
          </p:txBody>
        </p:sp>
        <p:sp>
          <p:nvSpPr>
            <p:cNvPr id="57" name="矩形 56"/>
            <p:cNvSpPr/>
            <p:nvPr/>
          </p:nvSpPr>
          <p:spPr>
            <a:xfrm>
              <a:off x="4758225" y="1221268"/>
              <a:ext cx="718619" cy="400110"/>
            </a:xfrm>
            <a:prstGeom prst="rect">
              <a:avLst/>
            </a:prstGeom>
          </p:spPr>
          <p:txBody>
            <a:bodyPr wrap="square">
              <a:spAutoFit/>
            </a:bodyPr>
            <a:lstStyle/>
            <a:p>
              <a:pPr algn="ctr"/>
              <a:r>
                <a:rPr lang="en-US" altLang="zh-CN" sz="2000" b="1" smtClean="0">
                  <a:solidFill>
                    <a:schemeClr val="bg1"/>
                  </a:solidFill>
                </a:rPr>
                <a:t>02</a:t>
              </a:r>
              <a:endParaRPr lang="en-US" altLang="zh-CN" sz="2000" b="1" dirty="0" smtClean="0">
                <a:solidFill>
                  <a:schemeClr val="bg1"/>
                </a:solidFill>
                <a:latin typeface="+mj-ea"/>
                <a:ea typeface="+mj-ea"/>
              </a:endParaRPr>
            </a:p>
          </p:txBody>
        </p:sp>
        <p:sp>
          <p:nvSpPr>
            <p:cNvPr id="58" name="矩形 57"/>
            <p:cNvSpPr/>
            <p:nvPr/>
          </p:nvSpPr>
          <p:spPr>
            <a:xfrm>
              <a:off x="3016507" y="2477342"/>
              <a:ext cx="718619" cy="400110"/>
            </a:xfrm>
            <a:prstGeom prst="rect">
              <a:avLst/>
            </a:prstGeom>
          </p:spPr>
          <p:txBody>
            <a:bodyPr wrap="square">
              <a:spAutoFit/>
            </a:bodyPr>
            <a:lstStyle/>
            <a:p>
              <a:pPr algn="ctr"/>
              <a:r>
                <a:rPr lang="en-US" altLang="zh-CN" sz="2000" b="1" smtClean="0">
                  <a:solidFill>
                    <a:schemeClr val="bg1"/>
                  </a:solidFill>
                </a:rPr>
                <a:t>05</a:t>
              </a:r>
              <a:endParaRPr lang="en-US" altLang="zh-CN" sz="2000" b="1" dirty="0" smtClean="0">
                <a:solidFill>
                  <a:schemeClr val="bg1"/>
                </a:solidFill>
                <a:latin typeface="+mj-ea"/>
                <a:ea typeface="+mj-ea"/>
              </a:endParaRPr>
            </a:p>
          </p:txBody>
        </p:sp>
        <p:sp>
          <p:nvSpPr>
            <p:cNvPr id="59" name="矩形 58"/>
            <p:cNvSpPr/>
            <p:nvPr/>
          </p:nvSpPr>
          <p:spPr>
            <a:xfrm>
              <a:off x="5154269" y="2477342"/>
              <a:ext cx="718619" cy="400110"/>
            </a:xfrm>
            <a:prstGeom prst="rect">
              <a:avLst/>
            </a:prstGeom>
          </p:spPr>
          <p:txBody>
            <a:bodyPr wrap="square">
              <a:spAutoFit/>
            </a:bodyPr>
            <a:lstStyle/>
            <a:p>
              <a:pPr algn="ctr"/>
              <a:r>
                <a:rPr lang="en-US" altLang="zh-CN" sz="2000" b="1" dirty="0" smtClean="0">
                  <a:solidFill>
                    <a:schemeClr val="bg1"/>
                  </a:solidFill>
                </a:rPr>
                <a:t>03</a:t>
              </a:r>
              <a:endParaRPr lang="en-US" altLang="zh-CN" sz="2000" b="1" dirty="0" smtClean="0">
                <a:solidFill>
                  <a:schemeClr val="bg1"/>
                </a:solidFill>
                <a:latin typeface="+mj-ea"/>
                <a:ea typeface="+mj-ea"/>
              </a:endParaRPr>
            </a:p>
          </p:txBody>
        </p:sp>
        <p:sp>
          <p:nvSpPr>
            <p:cNvPr id="60" name="矩形 59"/>
            <p:cNvSpPr/>
            <p:nvPr/>
          </p:nvSpPr>
          <p:spPr>
            <a:xfrm>
              <a:off x="4121356" y="3201488"/>
              <a:ext cx="718619" cy="400110"/>
            </a:xfrm>
            <a:prstGeom prst="rect">
              <a:avLst/>
            </a:prstGeom>
          </p:spPr>
          <p:txBody>
            <a:bodyPr wrap="square">
              <a:spAutoFit/>
            </a:bodyPr>
            <a:lstStyle/>
            <a:p>
              <a:pPr algn="ctr"/>
              <a:r>
                <a:rPr lang="en-US" altLang="zh-CN" sz="2000" b="1" smtClean="0">
                  <a:solidFill>
                    <a:schemeClr val="bg1"/>
                  </a:solidFill>
                </a:rPr>
                <a:t>04</a:t>
              </a:r>
              <a:endParaRPr lang="en-US" altLang="zh-CN" sz="2000" b="1" dirty="0" smtClean="0">
                <a:solidFill>
                  <a:schemeClr val="bg1"/>
                </a:solidFill>
                <a:latin typeface="+mj-ea"/>
                <a:ea typeface="+mj-ea"/>
              </a:endParaRPr>
            </a:p>
          </p:txBody>
        </p:sp>
        <p:sp>
          <p:nvSpPr>
            <p:cNvPr id="61" name="矩形 60"/>
            <p:cNvSpPr/>
            <p:nvPr/>
          </p:nvSpPr>
          <p:spPr>
            <a:xfrm>
              <a:off x="3230302" y="1840854"/>
              <a:ext cx="2536883" cy="1593909"/>
            </a:xfrm>
            <a:prstGeom prst="rect">
              <a:avLst/>
            </a:prstGeom>
          </p:spPr>
          <p:txBody>
            <a:bodyPr wrap="square">
              <a:spAutoFit/>
            </a:bodyPr>
            <a:lstStyle/>
            <a:p>
              <a:pPr algn="ctr"/>
              <a:r>
                <a:rPr lang="zh-CN" altLang="en-US" sz="1600" b="1" dirty="0">
                  <a:solidFill>
                    <a:schemeClr val="tx1">
                      <a:lumMod val="75000"/>
                      <a:lumOff val="25000"/>
                    </a:schemeClr>
                  </a:solidFill>
                  <a:latin typeface="+mj-ea"/>
                  <a:ea typeface="+mj-ea"/>
                </a:rPr>
                <a:t>富</a:t>
              </a:r>
              <a:r>
                <a:rPr lang="zh-CN" altLang="en-US" sz="1600" b="1" dirty="0" smtClean="0">
                  <a:solidFill>
                    <a:schemeClr val="tx1">
                      <a:lumMod val="75000"/>
                      <a:lumOff val="25000"/>
                    </a:schemeClr>
                  </a:solidFill>
                  <a:latin typeface="+mj-ea"/>
                  <a:ea typeface="+mj-ea"/>
                </a:rPr>
                <a:t>平家政培训</a:t>
              </a:r>
              <a:endParaRPr lang="en-US" altLang="zh-CN" sz="1600" b="1" dirty="0">
                <a:solidFill>
                  <a:schemeClr val="tx1">
                    <a:lumMod val="75000"/>
                    <a:lumOff val="25000"/>
                  </a:schemeClr>
                </a:solidFill>
                <a:latin typeface="+mj-ea"/>
                <a:ea typeface="+mj-ea"/>
              </a:endParaRPr>
            </a:p>
            <a:p>
              <a:pPr algn="ctr"/>
              <a:r>
                <a:rPr lang="en-US" altLang="zh-CN" sz="1200" b="1" dirty="0" err="1" smtClean="0">
                  <a:solidFill>
                    <a:schemeClr val="tx1">
                      <a:lumMod val="75000"/>
                      <a:lumOff val="25000"/>
                    </a:schemeClr>
                  </a:solidFill>
                  <a:latin typeface="+mj-ea"/>
                </a:rPr>
                <a:t>Fuping</a:t>
              </a:r>
              <a:r>
                <a:rPr lang="en-US" altLang="zh-CN" sz="1200" b="1" dirty="0" smtClean="0">
                  <a:solidFill>
                    <a:schemeClr val="tx1">
                      <a:lumMod val="75000"/>
                      <a:lumOff val="25000"/>
                    </a:schemeClr>
                  </a:solidFill>
                  <a:latin typeface="+mj-ea"/>
                </a:rPr>
                <a:t> Domestic Service Center</a:t>
              </a:r>
            </a:p>
            <a:p>
              <a:pPr algn="ctr"/>
              <a:r>
                <a:rPr lang="zh-CN" altLang="en-US" sz="1200" b="1" dirty="0" smtClean="0">
                  <a:solidFill>
                    <a:schemeClr val="tx1">
                      <a:lumMod val="75000"/>
                      <a:lumOff val="25000"/>
                    </a:schemeClr>
                  </a:solidFill>
                  <a:latin typeface="+mj-ea"/>
                  <a:ea typeface="+mj-ea"/>
                </a:rPr>
                <a:t>王月菊</a:t>
              </a:r>
              <a:endParaRPr lang="en-US" altLang="zh-CN" sz="1200" b="1" dirty="0" smtClean="0">
                <a:solidFill>
                  <a:schemeClr val="tx1">
                    <a:lumMod val="75000"/>
                    <a:lumOff val="25000"/>
                  </a:schemeClr>
                </a:solidFill>
                <a:latin typeface="+mj-ea"/>
                <a:ea typeface="+mj-ea"/>
              </a:endParaRPr>
            </a:p>
            <a:p>
              <a:pPr algn="ctr"/>
              <a:endParaRPr lang="en-US" altLang="zh-CN" sz="1200" b="1" dirty="0" smtClean="0">
                <a:solidFill>
                  <a:schemeClr val="tx1">
                    <a:lumMod val="75000"/>
                    <a:lumOff val="25000"/>
                  </a:schemeClr>
                </a:solidFill>
                <a:latin typeface="+mj-ea"/>
              </a:endParaRPr>
            </a:p>
          </p:txBody>
        </p:sp>
      </p:grpSp>
      <p:sp>
        <p:nvSpPr>
          <p:cNvPr id="63" name="矩形 62"/>
          <p:cNvSpPr/>
          <p:nvPr/>
        </p:nvSpPr>
        <p:spPr>
          <a:xfrm>
            <a:off x="71406" y="691208"/>
            <a:ext cx="2500298" cy="523220"/>
          </a:xfrm>
          <a:prstGeom prst="rect">
            <a:avLst/>
          </a:prstGeom>
        </p:spPr>
        <p:txBody>
          <a:bodyPr wrap="square">
            <a:spAutoFit/>
          </a:bodyPr>
          <a:lstStyle/>
          <a:p>
            <a:r>
              <a:rPr lang="en-US" altLang="zh-CN" sz="1400" b="1" dirty="0" smtClean="0">
                <a:solidFill>
                  <a:schemeClr val="accent3">
                    <a:lumMod val="60000"/>
                    <a:lumOff val="40000"/>
                  </a:schemeClr>
                </a:solidFill>
              </a:rPr>
              <a:t>01.</a:t>
            </a:r>
            <a:r>
              <a:rPr lang="zh-CN" altLang="en-US" sz="1400" b="1" dirty="0" smtClean="0">
                <a:solidFill>
                  <a:schemeClr val="accent3">
                    <a:lumMod val="60000"/>
                    <a:lumOff val="40000"/>
                  </a:schemeClr>
                </a:solidFill>
              </a:rPr>
              <a:t>基本情况</a:t>
            </a:r>
            <a:endParaRPr lang="en-US" altLang="zh-CN" sz="1400" b="1" dirty="0" smtClean="0">
              <a:solidFill>
                <a:schemeClr val="accent3">
                  <a:lumMod val="60000"/>
                  <a:lumOff val="40000"/>
                </a:schemeClr>
              </a:solidFill>
            </a:endParaRPr>
          </a:p>
          <a:p>
            <a:r>
              <a:rPr lang="en-US" altLang="zh-CN" sz="1400" b="1" dirty="0" smtClean="0">
                <a:solidFill>
                  <a:schemeClr val="accent3">
                    <a:lumMod val="60000"/>
                    <a:lumOff val="40000"/>
                  </a:schemeClr>
                </a:solidFill>
              </a:rPr>
              <a:t>Basic Information</a:t>
            </a:r>
            <a:endParaRPr lang="en-US" altLang="zh-CN" sz="1400" b="1" dirty="0" smtClean="0">
              <a:solidFill>
                <a:schemeClr val="accent3">
                  <a:lumMod val="60000"/>
                  <a:lumOff val="40000"/>
                </a:schemeClr>
              </a:solidFill>
              <a:latin typeface="+mj-ea"/>
            </a:endParaRPr>
          </a:p>
        </p:txBody>
      </p:sp>
      <p:sp>
        <p:nvSpPr>
          <p:cNvPr id="64" name="TextBox 63"/>
          <p:cNvSpPr txBox="1"/>
          <p:nvPr/>
        </p:nvSpPr>
        <p:spPr>
          <a:xfrm>
            <a:off x="71406" y="1142990"/>
            <a:ext cx="1571636" cy="1274195"/>
          </a:xfrm>
          <a:prstGeom prst="rect">
            <a:avLst/>
          </a:prstGeom>
          <a:noFill/>
        </p:spPr>
        <p:txBody>
          <a:bodyPr wrap="square" rtlCol="0">
            <a:spAutoFit/>
          </a:bodyPr>
          <a:lstStyle/>
          <a:p>
            <a:pPr>
              <a:lnSpc>
                <a:spcPct val="90000"/>
              </a:lnSpc>
              <a:spcBef>
                <a:spcPct val="20000"/>
              </a:spcBef>
              <a:buClr>
                <a:srgbClr val="A50021"/>
              </a:buClr>
            </a:pPr>
            <a:r>
              <a:rPr lang="zh-CN" altLang="en-US" sz="1200" b="1" kern="0" dirty="0">
                <a:solidFill>
                  <a:srgbClr val="000000"/>
                </a:solidFill>
                <a:ea typeface="楷体_GB2312" pitchFamily="49" charset="-122"/>
              </a:rPr>
              <a:t>姓名</a:t>
            </a:r>
            <a:r>
              <a:rPr lang="zh-CN" altLang="en-US" sz="1200" kern="0" dirty="0">
                <a:solidFill>
                  <a:srgbClr val="000000"/>
                </a:solidFill>
                <a:ea typeface="楷体_GB2312" pitchFamily="49" charset="-122"/>
              </a:rPr>
              <a:t>：王月菊</a:t>
            </a:r>
            <a:endParaRPr lang="en-US" altLang="zh-CN" sz="1200" kern="0" dirty="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Name: </a:t>
            </a:r>
            <a:r>
              <a:rPr lang="en-US" altLang="zh-CN" sz="1200" b="1" kern="0" dirty="0" err="1" smtClean="0">
                <a:solidFill>
                  <a:srgbClr val="000000"/>
                </a:solidFill>
                <a:ea typeface="楷体_GB2312" pitchFamily="49" charset="-122"/>
              </a:rPr>
              <a:t>Yueju</a:t>
            </a:r>
            <a:r>
              <a:rPr lang="en-US" altLang="zh-CN" sz="1200" b="1" kern="0" dirty="0" smtClean="0">
                <a:solidFill>
                  <a:srgbClr val="000000"/>
                </a:solidFill>
                <a:ea typeface="楷体_GB2312" pitchFamily="49" charset="-122"/>
              </a:rPr>
              <a:t> Wang</a:t>
            </a:r>
            <a:endParaRPr lang="en-US" altLang="zh-CN" sz="1200" kern="0" dirty="0" smtClean="0">
              <a:solidFill>
                <a:srgbClr val="000000"/>
              </a:solidFill>
              <a:ea typeface="楷体_GB2312" pitchFamily="49" charset="-122"/>
            </a:endParaRPr>
          </a:p>
          <a:p>
            <a:pPr>
              <a:lnSpc>
                <a:spcPct val="90000"/>
              </a:lnSpc>
              <a:spcBef>
                <a:spcPct val="20000"/>
              </a:spcBef>
              <a:buClr>
                <a:srgbClr val="A50021"/>
              </a:buClr>
            </a:pPr>
            <a:r>
              <a:rPr lang="zh-CN" altLang="en-US" sz="1200" b="1" kern="0" dirty="0" smtClean="0">
                <a:solidFill>
                  <a:srgbClr val="000000"/>
                </a:solidFill>
                <a:ea typeface="楷体_GB2312" pitchFamily="49" charset="-122"/>
              </a:rPr>
              <a:t>年</a:t>
            </a:r>
            <a:r>
              <a:rPr lang="zh-CN" altLang="en-US" sz="1200" b="1" kern="0" dirty="0">
                <a:solidFill>
                  <a:srgbClr val="000000"/>
                </a:solidFill>
                <a:ea typeface="楷体_GB2312" pitchFamily="49" charset="-122"/>
              </a:rPr>
              <a:t>龄：</a:t>
            </a:r>
            <a:r>
              <a:rPr lang="en-US" altLang="zh-CN" sz="1200" kern="0" dirty="0">
                <a:solidFill>
                  <a:srgbClr val="000000"/>
                </a:solidFill>
                <a:ea typeface="楷体_GB2312" pitchFamily="49" charset="-122"/>
              </a:rPr>
              <a:t>21</a:t>
            </a:r>
            <a:r>
              <a:rPr lang="zh-CN" altLang="en-US" sz="1200" kern="0" dirty="0">
                <a:solidFill>
                  <a:srgbClr val="000000"/>
                </a:solidFill>
                <a:ea typeface="楷体_GB2312" pitchFamily="49" charset="-122"/>
              </a:rPr>
              <a:t>岁</a:t>
            </a:r>
            <a:endParaRPr lang="en-US" altLang="zh-CN" sz="1200" kern="0" dirty="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Age</a:t>
            </a:r>
            <a:r>
              <a:rPr lang="zh-CN" altLang="en-US" sz="1200" b="1"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21</a:t>
            </a:r>
          </a:p>
          <a:p>
            <a:pPr>
              <a:lnSpc>
                <a:spcPct val="90000"/>
              </a:lnSpc>
              <a:spcBef>
                <a:spcPct val="20000"/>
              </a:spcBef>
              <a:buClr>
                <a:srgbClr val="A50021"/>
              </a:buClr>
            </a:pPr>
            <a:r>
              <a:rPr lang="zh-CN" altLang="en-US" sz="1200" b="1" kern="0" dirty="0" smtClean="0">
                <a:solidFill>
                  <a:srgbClr val="000000"/>
                </a:solidFill>
                <a:ea typeface="楷体_GB2312" pitchFamily="49" charset="-122"/>
              </a:rPr>
              <a:t>性</a:t>
            </a:r>
            <a:r>
              <a:rPr lang="zh-CN" altLang="en-US" sz="1200" b="1" kern="0" dirty="0">
                <a:solidFill>
                  <a:srgbClr val="000000"/>
                </a:solidFill>
                <a:ea typeface="楷体_GB2312" pitchFamily="49" charset="-122"/>
              </a:rPr>
              <a:t>别：</a:t>
            </a:r>
            <a:r>
              <a:rPr lang="zh-CN" altLang="en-US" sz="1200" kern="0" dirty="0">
                <a:solidFill>
                  <a:srgbClr val="000000"/>
                </a:solidFill>
                <a:ea typeface="楷体_GB2312" pitchFamily="49" charset="-122"/>
              </a:rPr>
              <a:t>女</a:t>
            </a:r>
            <a:endParaRPr lang="en-US" altLang="zh-CN" sz="1200" kern="0" dirty="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Gender</a:t>
            </a:r>
            <a:r>
              <a:rPr lang="zh-CN" altLang="en-US" sz="1200" b="1"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Female</a:t>
            </a:r>
          </a:p>
        </p:txBody>
      </p:sp>
      <p:sp>
        <p:nvSpPr>
          <p:cNvPr id="65" name="矩形 64"/>
          <p:cNvSpPr/>
          <p:nvPr/>
        </p:nvSpPr>
        <p:spPr>
          <a:xfrm>
            <a:off x="133646" y="2857502"/>
            <a:ext cx="2366652" cy="523220"/>
          </a:xfrm>
          <a:prstGeom prst="rect">
            <a:avLst/>
          </a:prstGeom>
        </p:spPr>
        <p:txBody>
          <a:bodyPr wrap="square">
            <a:spAutoFit/>
          </a:bodyPr>
          <a:lstStyle/>
          <a:p>
            <a:r>
              <a:rPr lang="en-US" altLang="zh-CN" sz="1400" b="1" dirty="0" smtClean="0">
                <a:solidFill>
                  <a:schemeClr val="accent3">
                    <a:lumMod val="50000"/>
                  </a:schemeClr>
                </a:solidFill>
              </a:rPr>
              <a:t>05.</a:t>
            </a:r>
            <a:r>
              <a:rPr lang="zh-CN" altLang="en-US" sz="1400" b="1" dirty="0" smtClean="0">
                <a:solidFill>
                  <a:schemeClr val="accent3">
                    <a:lumMod val="50000"/>
                  </a:schemeClr>
                </a:solidFill>
              </a:rPr>
              <a:t>个人收获</a:t>
            </a:r>
            <a:endParaRPr lang="en-US" altLang="zh-CN" sz="1400" b="1" dirty="0" smtClean="0">
              <a:solidFill>
                <a:schemeClr val="accent3">
                  <a:lumMod val="50000"/>
                </a:schemeClr>
              </a:solidFill>
            </a:endParaRPr>
          </a:p>
          <a:p>
            <a:r>
              <a:rPr lang="en-US" altLang="zh-CN" sz="1400" b="1" dirty="0" smtClean="0">
                <a:solidFill>
                  <a:schemeClr val="accent3">
                    <a:lumMod val="50000"/>
                  </a:schemeClr>
                </a:solidFill>
              </a:rPr>
              <a:t>Personal Rewarding</a:t>
            </a:r>
            <a:endParaRPr lang="en-US" altLang="zh-CN" sz="1400" b="1" dirty="0" smtClean="0">
              <a:solidFill>
                <a:schemeClr val="accent3">
                  <a:lumMod val="50000"/>
                </a:schemeClr>
              </a:solidFill>
              <a:latin typeface="+mj-ea"/>
            </a:endParaRPr>
          </a:p>
        </p:txBody>
      </p:sp>
      <p:sp>
        <p:nvSpPr>
          <p:cNvPr id="66" name="TextBox 65"/>
          <p:cNvSpPr txBox="1"/>
          <p:nvPr/>
        </p:nvSpPr>
        <p:spPr>
          <a:xfrm>
            <a:off x="126080" y="3286130"/>
            <a:ext cx="3160036" cy="1831271"/>
          </a:xfrm>
          <a:prstGeom prst="rect">
            <a:avLst/>
          </a:prstGeom>
          <a:noFill/>
        </p:spPr>
        <p:txBody>
          <a:bodyPr wrap="square" rtlCol="0">
            <a:spAutoFit/>
          </a:bodyPr>
          <a:lstStyle/>
          <a:p>
            <a:pPr>
              <a:spcBef>
                <a:spcPts val="300"/>
              </a:spcBef>
            </a:pPr>
            <a:r>
              <a:rPr lang="en-US" altLang="zh-CN" sz="1200" b="1" kern="0" dirty="0" smtClean="0">
                <a:solidFill>
                  <a:srgbClr val="000000"/>
                </a:solidFill>
                <a:ea typeface="楷体_GB2312" pitchFamily="49" charset="-122"/>
              </a:rPr>
              <a:t>1.</a:t>
            </a:r>
            <a:r>
              <a:rPr lang="zh-CN" altLang="zh-CN" sz="1200" dirty="0"/>
              <a:t>获得了北京市劳动局颁发的家政岗前培训证书</a:t>
            </a:r>
            <a:r>
              <a:rPr lang="zh-CN" altLang="en-US" sz="1200" dirty="0" smtClean="0"/>
              <a:t>；</a:t>
            </a:r>
            <a:r>
              <a:rPr lang="en-US" altLang="zh-CN" sz="1200" dirty="0" smtClean="0"/>
              <a:t>Obtain the pre-job housekeeping certification issued by Beijing Municipal Human Resources and Social Security Bureau.</a:t>
            </a:r>
          </a:p>
          <a:p>
            <a:pPr>
              <a:spcBef>
                <a:spcPts val="300"/>
              </a:spcBef>
            </a:pPr>
            <a:r>
              <a:rPr lang="en-US" altLang="zh-CN" sz="1200" dirty="0" smtClean="0"/>
              <a:t>2.</a:t>
            </a:r>
            <a:r>
              <a:rPr lang="zh-CN" altLang="en-US" sz="1200" dirty="0"/>
              <a:t>工作稳定性提高</a:t>
            </a:r>
            <a:r>
              <a:rPr lang="zh-CN" altLang="en-US" sz="1200" dirty="0" smtClean="0"/>
              <a:t>；</a:t>
            </a:r>
            <a:r>
              <a:rPr lang="en-US" altLang="zh-CN" sz="1200" dirty="0" smtClean="0"/>
              <a:t>Improve employment stability</a:t>
            </a:r>
          </a:p>
          <a:p>
            <a:pPr>
              <a:spcBef>
                <a:spcPts val="300"/>
              </a:spcBef>
            </a:pPr>
            <a:r>
              <a:rPr lang="en-US" altLang="zh-CN" sz="1200" dirty="0" smtClean="0"/>
              <a:t>3</a:t>
            </a:r>
            <a:r>
              <a:rPr lang="en-US" altLang="zh-CN" sz="1200" dirty="0"/>
              <a:t>.</a:t>
            </a:r>
            <a:r>
              <a:rPr lang="zh-CN" altLang="en-US" sz="1200" dirty="0"/>
              <a:t>工资每月</a:t>
            </a:r>
            <a:r>
              <a:rPr lang="en-US" altLang="zh-CN" sz="1200" dirty="0"/>
              <a:t>3000</a:t>
            </a:r>
            <a:r>
              <a:rPr lang="zh-CN" altLang="en-US" sz="1200" dirty="0"/>
              <a:t>元（包吃住</a:t>
            </a:r>
            <a:r>
              <a:rPr lang="zh-CN" altLang="en-US" sz="1200" dirty="0" smtClean="0"/>
              <a:t>）</a:t>
            </a:r>
            <a:r>
              <a:rPr lang="en-US" altLang="zh-CN" sz="1200" dirty="0" smtClean="0"/>
              <a:t>3000 </a:t>
            </a:r>
            <a:r>
              <a:rPr lang="en-US" altLang="zh-CN" sz="1200" dirty="0" err="1" smtClean="0"/>
              <a:t>yuan</a:t>
            </a:r>
            <a:r>
              <a:rPr lang="en-US" altLang="zh-CN" sz="1200" dirty="0" smtClean="0"/>
              <a:t> per month with free food and accommodation.</a:t>
            </a:r>
            <a:endParaRPr lang="zh-CN" altLang="en-US" sz="1200" dirty="0" smtClean="0"/>
          </a:p>
        </p:txBody>
      </p:sp>
      <p:sp>
        <p:nvSpPr>
          <p:cNvPr id="67" name="矩形 66"/>
          <p:cNvSpPr/>
          <p:nvPr/>
        </p:nvSpPr>
        <p:spPr>
          <a:xfrm>
            <a:off x="3571868" y="0"/>
            <a:ext cx="2991372" cy="523220"/>
          </a:xfrm>
          <a:prstGeom prst="rect">
            <a:avLst/>
          </a:prstGeom>
        </p:spPr>
        <p:txBody>
          <a:bodyPr wrap="square">
            <a:spAutoFit/>
          </a:bodyPr>
          <a:lstStyle/>
          <a:p>
            <a:r>
              <a:rPr lang="en-US" altLang="zh-CN" sz="1400" b="1" dirty="0" smtClean="0">
                <a:solidFill>
                  <a:srgbClr val="92D050"/>
                </a:solidFill>
                <a:latin typeface="+mj-ea"/>
                <a:ea typeface="+mj-ea"/>
              </a:rPr>
              <a:t>02.</a:t>
            </a:r>
            <a:r>
              <a:rPr lang="zh-CN" altLang="en-US" sz="1400" b="1" dirty="0" smtClean="0">
                <a:solidFill>
                  <a:srgbClr val="92D050"/>
                </a:solidFill>
                <a:latin typeface="+mj-ea"/>
                <a:ea typeface="+mj-ea"/>
              </a:rPr>
              <a:t>工作经历</a:t>
            </a:r>
            <a:endParaRPr lang="en-US" altLang="zh-CN" sz="1400" b="1" dirty="0" smtClean="0">
              <a:solidFill>
                <a:srgbClr val="92D050"/>
              </a:solidFill>
              <a:latin typeface="+mj-ea"/>
              <a:ea typeface="+mj-ea"/>
            </a:endParaRPr>
          </a:p>
          <a:p>
            <a:r>
              <a:rPr lang="en-US" altLang="zh-CN" sz="1400" b="1" dirty="0" smtClean="0">
                <a:solidFill>
                  <a:srgbClr val="92D050"/>
                </a:solidFill>
                <a:latin typeface="+mj-ea"/>
              </a:rPr>
              <a:t>Working Experiences</a:t>
            </a:r>
            <a:endParaRPr lang="en-US" altLang="zh-CN" sz="1400" b="1" dirty="0" smtClean="0">
              <a:solidFill>
                <a:srgbClr val="92D050"/>
              </a:solidFill>
              <a:latin typeface="+mj-ea"/>
              <a:ea typeface="+mj-ea"/>
            </a:endParaRPr>
          </a:p>
        </p:txBody>
      </p:sp>
      <p:sp>
        <p:nvSpPr>
          <p:cNvPr id="68" name="TextBox 67"/>
          <p:cNvSpPr txBox="1"/>
          <p:nvPr/>
        </p:nvSpPr>
        <p:spPr>
          <a:xfrm>
            <a:off x="3571868" y="466869"/>
            <a:ext cx="5429256" cy="1626975"/>
          </a:xfrm>
          <a:prstGeom prst="rect">
            <a:avLst/>
          </a:prstGeom>
          <a:noFill/>
        </p:spPr>
        <p:txBody>
          <a:bodyPr wrap="square" lIns="36000" tIns="36000" rIns="36000" bIns="36000" rtlCol="0">
            <a:spAutoFit/>
          </a:bodyPr>
          <a:lstStyle/>
          <a:p>
            <a:pPr>
              <a:spcBef>
                <a:spcPts val="300"/>
              </a:spcBef>
            </a:pPr>
            <a:r>
              <a:rPr lang="en-US" altLang="zh-CN" sz="1200" dirty="0"/>
              <a:t>1.</a:t>
            </a:r>
            <a:r>
              <a:rPr lang="zh-CN" altLang="en-US" sz="1200" dirty="0"/>
              <a:t>高中毕业后在兰州做服务员，月薪</a:t>
            </a:r>
            <a:r>
              <a:rPr lang="en-US" altLang="zh-CN" sz="1200" dirty="0"/>
              <a:t>1000</a:t>
            </a:r>
            <a:r>
              <a:rPr lang="zh-CN" altLang="en-US" sz="1200" dirty="0"/>
              <a:t>元（包吃住），因工资低离开</a:t>
            </a:r>
            <a:r>
              <a:rPr lang="zh-CN" altLang="en-US" sz="1200" dirty="0" smtClean="0"/>
              <a:t>；</a:t>
            </a:r>
            <a:r>
              <a:rPr lang="en-US" altLang="zh-CN" sz="1200" dirty="0" smtClean="0"/>
              <a:t>A waitress in Lanzhou in 2012 after graduation from high school, then quit job because of low salary( 1000 </a:t>
            </a:r>
            <a:r>
              <a:rPr lang="en-US" altLang="zh-CN" sz="1200" dirty="0" err="1" smtClean="0"/>
              <a:t>yuan</a:t>
            </a:r>
            <a:r>
              <a:rPr lang="en-US" altLang="zh-CN" sz="1200" dirty="0" smtClean="0"/>
              <a:t> a month with free food and accommodation).  </a:t>
            </a:r>
          </a:p>
          <a:p>
            <a:pPr>
              <a:spcBef>
                <a:spcPts val="300"/>
              </a:spcBef>
            </a:pPr>
            <a:r>
              <a:rPr lang="en-US" altLang="zh-CN" sz="1200" dirty="0" smtClean="0"/>
              <a:t>2</a:t>
            </a:r>
            <a:r>
              <a:rPr lang="en-US" altLang="zh-CN" sz="1200" dirty="0"/>
              <a:t>.</a:t>
            </a:r>
            <a:r>
              <a:rPr lang="zh-CN" altLang="en-US" sz="1200" dirty="0"/>
              <a:t>富平培训学校培训后在私企做过</a:t>
            </a:r>
            <a:r>
              <a:rPr lang="en-US" altLang="zh-CN" sz="1200" dirty="0"/>
              <a:t>2</a:t>
            </a:r>
            <a:r>
              <a:rPr lang="zh-CN" altLang="en-US" sz="1200" dirty="0"/>
              <a:t>年服务员，</a:t>
            </a:r>
            <a:r>
              <a:rPr lang="en-US" altLang="zh-CN" sz="1200" dirty="0"/>
              <a:t>2</a:t>
            </a:r>
            <a:r>
              <a:rPr lang="zh-CN" altLang="en-US" sz="1200" dirty="0"/>
              <a:t>年合同到期后离开</a:t>
            </a:r>
            <a:r>
              <a:rPr lang="zh-CN" altLang="en-US" sz="1200" dirty="0" smtClean="0"/>
              <a:t>；</a:t>
            </a:r>
            <a:r>
              <a:rPr lang="en-US" altLang="zh-CN" sz="1200" dirty="0" smtClean="0"/>
              <a:t>A waitress in a private company for 2 years after the training in </a:t>
            </a:r>
            <a:r>
              <a:rPr lang="en-US" altLang="zh-CN" sz="1200" dirty="0" err="1" smtClean="0"/>
              <a:t>Fuping</a:t>
            </a:r>
            <a:r>
              <a:rPr lang="en-US" altLang="zh-CN" sz="1200" dirty="0" smtClean="0"/>
              <a:t> Domestic Service Center.</a:t>
            </a:r>
          </a:p>
          <a:p>
            <a:pPr>
              <a:spcBef>
                <a:spcPts val="300"/>
              </a:spcBef>
            </a:pPr>
            <a:r>
              <a:rPr lang="en-US" altLang="zh-CN" sz="1200" dirty="0" smtClean="0"/>
              <a:t>3</a:t>
            </a:r>
            <a:r>
              <a:rPr lang="en-US" altLang="zh-CN" sz="1200" dirty="0"/>
              <a:t>.</a:t>
            </a:r>
            <a:r>
              <a:rPr lang="zh-CN" altLang="en-US" sz="1200" dirty="0"/>
              <a:t>成为富平培训学院工作人</a:t>
            </a:r>
            <a:r>
              <a:rPr lang="zh-CN" altLang="en-US" sz="1200" dirty="0" smtClean="0"/>
              <a:t>员。</a:t>
            </a:r>
            <a:r>
              <a:rPr lang="en-US" altLang="zh-CN" sz="1200" dirty="0" smtClean="0"/>
              <a:t>A formal employee of </a:t>
            </a:r>
            <a:r>
              <a:rPr lang="en-US" altLang="zh-CN" sz="1200" dirty="0" err="1" smtClean="0"/>
              <a:t>Fuping</a:t>
            </a:r>
            <a:r>
              <a:rPr lang="en-US" altLang="zh-CN" sz="1200" dirty="0" smtClean="0"/>
              <a:t> Domestic Service Center.</a:t>
            </a:r>
            <a:endParaRPr lang="zh-CN" altLang="en-US" sz="1200" dirty="0" smtClean="0"/>
          </a:p>
        </p:txBody>
      </p:sp>
      <p:sp>
        <p:nvSpPr>
          <p:cNvPr id="69" name="矩形 68"/>
          <p:cNvSpPr/>
          <p:nvPr/>
        </p:nvSpPr>
        <p:spPr>
          <a:xfrm>
            <a:off x="5572132" y="1905654"/>
            <a:ext cx="1938024" cy="523220"/>
          </a:xfrm>
          <a:prstGeom prst="rect">
            <a:avLst/>
          </a:prstGeom>
        </p:spPr>
        <p:txBody>
          <a:bodyPr wrap="square">
            <a:spAutoFit/>
          </a:bodyPr>
          <a:lstStyle/>
          <a:p>
            <a:r>
              <a:rPr lang="en-US" altLang="zh-CN" sz="1400" b="1" dirty="0">
                <a:solidFill>
                  <a:schemeClr val="accent3">
                    <a:lumMod val="75000"/>
                  </a:schemeClr>
                </a:solidFill>
              </a:rPr>
              <a:t>03.</a:t>
            </a:r>
            <a:r>
              <a:rPr lang="zh-CN" altLang="en-US" sz="1400" b="1" dirty="0">
                <a:solidFill>
                  <a:schemeClr val="accent3">
                    <a:lumMod val="75000"/>
                  </a:schemeClr>
                </a:solidFill>
              </a:rPr>
              <a:t>问</a:t>
            </a:r>
            <a:r>
              <a:rPr lang="zh-CN" altLang="en-US" sz="1400" b="1" dirty="0" smtClean="0">
                <a:solidFill>
                  <a:schemeClr val="accent3">
                    <a:lumMod val="75000"/>
                  </a:schemeClr>
                </a:solidFill>
              </a:rPr>
              <a:t>题</a:t>
            </a:r>
            <a:endParaRPr lang="en-US" altLang="zh-CN" sz="1400" b="1" dirty="0" smtClean="0">
              <a:solidFill>
                <a:schemeClr val="accent3">
                  <a:lumMod val="75000"/>
                </a:schemeClr>
              </a:solidFill>
            </a:endParaRPr>
          </a:p>
          <a:p>
            <a:r>
              <a:rPr lang="en-US" altLang="zh-CN" sz="1400" b="1" dirty="0" smtClean="0">
                <a:solidFill>
                  <a:schemeClr val="accent3">
                    <a:lumMod val="75000"/>
                  </a:schemeClr>
                </a:solidFill>
              </a:rPr>
              <a:t>Difficulties</a:t>
            </a:r>
            <a:endParaRPr lang="en-US" altLang="zh-CN" sz="1400" b="1" dirty="0">
              <a:solidFill>
                <a:schemeClr val="accent3">
                  <a:lumMod val="75000"/>
                </a:schemeClr>
              </a:solidFill>
            </a:endParaRPr>
          </a:p>
        </p:txBody>
      </p:sp>
      <p:sp>
        <p:nvSpPr>
          <p:cNvPr id="70" name="TextBox 69"/>
          <p:cNvSpPr txBox="1"/>
          <p:nvPr/>
        </p:nvSpPr>
        <p:spPr>
          <a:xfrm>
            <a:off x="5572132" y="2386871"/>
            <a:ext cx="3571900" cy="1685077"/>
          </a:xfrm>
          <a:prstGeom prst="rect">
            <a:avLst/>
          </a:prstGeom>
          <a:noFill/>
        </p:spPr>
        <p:txBody>
          <a:bodyPr wrap="square" rtlCol="0">
            <a:spAutoFit/>
          </a:bodyPr>
          <a:lstStyle/>
          <a:p>
            <a:pPr>
              <a:spcBef>
                <a:spcPts val="300"/>
              </a:spcBef>
            </a:pPr>
            <a:r>
              <a:rPr lang="en-US" altLang="zh-CN" sz="1200" b="1" dirty="0" smtClean="0"/>
              <a:t>1.</a:t>
            </a:r>
            <a:r>
              <a:rPr lang="zh-CN" altLang="en-US" sz="1200" dirty="0"/>
              <a:t>贫困地区农村女性，初到大城市，生活工作环境</a:t>
            </a:r>
            <a:r>
              <a:rPr lang="zh-CN" altLang="en-US" sz="1200" dirty="0" smtClean="0"/>
              <a:t>差异</a:t>
            </a:r>
            <a:r>
              <a:rPr lang="zh-CN" altLang="en-US" sz="1200" dirty="0"/>
              <a:t>大</a:t>
            </a:r>
            <a:r>
              <a:rPr lang="zh-CN" altLang="en-US" sz="1200" dirty="0" smtClean="0"/>
              <a:t>；</a:t>
            </a:r>
            <a:r>
              <a:rPr lang="en-US" altLang="zh-CN" sz="1200" dirty="0" smtClean="0"/>
              <a:t>The working and living environment between poor rural hometown and metropolis are of great difference;</a:t>
            </a:r>
          </a:p>
          <a:p>
            <a:pPr>
              <a:spcBef>
                <a:spcPts val="300"/>
              </a:spcBef>
            </a:pPr>
            <a:r>
              <a:rPr lang="en-US" altLang="zh-CN" sz="1200" dirty="0" smtClean="0"/>
              <a:t>2</a:t>
            </a:r>
            <a:r>
              <a:rPr lang="en-US" altLang="zh-CN" sz="1200" dirty="0"/>
              <a:t>.</a:t>
            </a:r>
            <a:r>
              <a:rPr lang="zh-CN" altLang="en-US" sz="1200" dirty="0"/>
              <a:t>学历低，无专业技能，工资水平</a:t>
            </a:r>
            <a:r>
              <a:rPr lang="zh-CN" altLang="en-US" sz="1200" dirty="0" smtClean="0"/>
              <a:t>低；</a:t>
            </a:r>
            <a:r>
              <a:rPr lang="en-US" altLang="zh-CN" sz="1200" dirty="0" smtClean="0"/>
              <a:t>Low education background, no professional skills;</a:t>
            </a:r>
          </a:p>
          <a:p>
            <a:pPr>
              <a:spcBef>
                <a:spcPts val="300"/>
              </a:spcBef>
            </a:pPr>
            <a:r>
              <a:rPr lang="en-US" altLang="zh-CN" sz="1200" dirty="0" smtClean="0"/>
              <a:t>3</a:t>
            </a:r>
            <a:r>
              <a:rPr lang="en-US" altLang="zh-CN" sz="1200" dirty="0"/>
              <a:t>.</a:t>
            </a:r>
            <a:r>
              <a:rPr lang="zh-CN" altLang="en-US" sz="1200" dirty="0"/>
              <a:t>北京生活成本高</a:t>
            </a:r>
            <a:r>
              <a:rPr lang="zh-CN" altLang="en-US" sz="1200" dirty="0" smtClean="0"/>
              <a:t>；</a:t>
            </a:r>
            <a:r>
              <a:rPr lang="en-US" altLang="zh-CN" sz="1200" dirty="0" smtClean="0"/>
              <a:t>High cost of living;</a:t>
            </a:r>
          </a:p>
          <a:p>
            <a:pPr>
              <a:spcBef>
                <a:spcPts val="300"/>
              </a:spcBef>
            </a:pPr>
            <a:r>
              <a:rPr lang="en-US" altLang="zh-CN" sz="1200" dirty="0" smtClean="0"/>
              <a:t>4</a:t>
            </a:r>
            <a:r>
              <a:rPr lang="en-US" altLang="zh-CN" sz="1200" dirty="0"/>
              <a:t>.</a:t>
            </a:r>
            <a:r>
              <a:rPr lang="zh-CN" altLang="en-US" sz="1200" dirty="0"/>
              <a:t>就业稳定性</a:t>
            </a:r>
            <a:r>
              <a:rPr lang="zh-CN" altLang="en-US" sz="1200" dirty="0" smtClean="0"/>
              <a:t>差。</a:t>
            </a:r>
            <a:r>
              <a:rPr lang="en-US" altLang="zh-CN" sz="1200" dirty="0" smtClean="0"/>
              <a:t>Low employment stability.</a:t>
            </a:r>
            <a:endParaRPr lang="zh-CN" altLang="en-US" sz="1200" dirty="0" smtClean="0">
              <a:solidFill>
                <a:schemeClr val="tx1">
                  <a:lumMod val="50000"/>
                  <a:lumOff val="50000"/>
                </a:schemeClr>
              </a:solidFill>
            </a:endParaRPr>
          </a:p>
        </p:txBody>
      </p:sp>
      <p:sp>
        <p:nvSpPr>
          <p:cNvPr id="71" name="矩形 70"/>
          <p:cNvSpPr/>
          <p:nvPr/>
        </p:nvSpPr>
        <p:spPr>
          <a:xfrm>
            <a:off x="3286116" y="3714758"/>
            <a:ext cx="2317366" cy="523220"/>
          </a:xfrm>
          <a:prstGeom prst="rect">
            <a:avLst/>
          </a:prstGeom>
        </p:spPr>
        <p:txBody>
          <a:bodyPr wrap="square">
            <a:spAutoFit/>
          </a:bodyPr>
          <a:lstStyle/>
          <a:p>
            <a:r>
              <a:rPr lang="en-US" altLang="zh-CN" sz="1400" b="1" dirty="0" smtClean="0">
                <a:solidFill>
                  <a:srgbClr val="00B050"/>
                </a:solidFill>
              </a:rPr>
              <a:t>04.</a:t>
            </a:r>
            <a:r>
              <a:rPr lang="zh-CN" altLang="en-US" sz="1400" b="1" dirty="0" smtClean="0">
                <a:solidFill>
                  <a:srgbClr val="00B050"/>
                </a:solidFill>
              </a:rPr>
              <a:t>培训</a:t>
            </a:r>
            <a:r>
              <a:rPr lang="zh-CN" altLang="en-US" sz="1400" b="1" dirty="0">
                <a:solidFill>
                  <a:srgbClr val="00B050"/>
                </a:solidFill>
              </a:rPr>
              <a:t>时间及地</a:t>
            </a:r>
            <a:r>
              <a:rPr lang="zh-CN" altLang="en-US" sz="1400" b="1" dirty="0" smtClean="0">
                <a:solidFill>
                  <a:srgbClr val="00B050"/>
                </a:solidFill>
              </a:rPr>
              <a:t>点</a:t>
            </a:r>
            <a:endParaRPr lang="en-US" altLang="zh-CN" sz="1400" b="1" dirty="0" smtClean="0">
              <a:solidFill>
                <a:srgbClr val="00B050"/>
              </a:solidFill>
            </a:endParaRPr>
          </a:p>
          <a:p>
            <a:r>
              <a:rPr lang="en-US" altLang="zh-CN" sz="1400" b="1" dirty="0" smtClean="0">
                <a:solidFill>
                  <a:srgbClr val="00B050"/>
                </a:solidFill>
              </a:rPr>
              <a:t>Training Time and Place</a:t>
            </a:r>
          </a:p>
        </p:txBody>
      </p:sp>
      <p:sp>
        <p:nvSpPr>
          <p:cNvPr id="72" name="TextBox 71"/>
          <p:cNvSpPr txBox="1"/>
          <p:nvPr/>
        </p:nvSpPr>
        <p:spPr>
          <a:xfrm>
            <a:off x="3254766" y="4143386"/>
            <a:ext cx="4889134" cy="997196"/>
          </a:xfrm>
          <a:prstGeom prst="rect">
            <a:avLst/>
          </a:prstGeom>
          <a:noFill/>
        </p:spPr>
        <p:txBody>
          <a:bodyPr wrap="square" rtlCol="0">
            <a:spAutoFit/>
          </a:bodyPr>
          <a:lstStyle/>
          <a:p>
            <a:pPr>
              <a:lnSpc>
                <a:spcPct val="90000"/>
              </a:lnSpc>
              <a:spcBef>
                <a:spcPct val="20000"/>
              </a:spcBef>
              <a:buClr>
                <a:srgbClr val="A50021"/>
              </a:buClr>
            </a:pPr>
            <a:r>
              <a:rPr lang="en-US" altLang="zh-CN" sz="1200" dirty="0"/>
              <a:t>2</a:t>
            </a:r>
            <a:r>
              <a:rPr lang="zh-CN" altLang="en-US" sz="1200" dirty="0"/>
              <a:t>周，富平家政培训学校通州培训基地，封闭式培训</a:t>
            </a:r>
            <a:endParaRPr lang="en-US" altLang="zh-CN" sz="1200" dirty="0"/>
          </a:p>
          <a:p>
            <a:pPr>
              <a:lnSpc>
                <a:spcPct val="90000"/>
              </a:lnSpc>
              <a:spcBef>
                <a:spcPct val="20000"/>
              </a:spcBef>
              <a:buClr>
                <a:srgbClr val="A50021"/>
              </a:buClr>
            </a:pPr>
            <a:r>
              <a:rPr lang="zh-CN" altLang="en-US" sz="1200" b="1" dirty="0"/>
              <a:t>培训内容：</a:t>
            </a:r>
            <a:r>
              <a:rPr lang="zh-CN" altLang="en-US" sz="1200" dirty="0"/>
              <a:t>理论学习</a:t>
            </a:r>
            <a:r>
              <a:rPr lang="en-US" altLang="zh-CN" sz="1200" dirty="0"/>
              <a:t>+</a:t>
            </a:r>
            <a:r>
              <a:rPr lang="zh-CN" altLang="en-US" sz="1200" dirty="0"/>
              <a:t>技能实操</a:t>
            </a:r>
            <a:r>
              <a:rPr lang="en-US" altLang="zh-CN" sz="1200" dirty="0"/>
              <a:t>+</a:t>
            </a:r>
            <a:r>
              <a:rPr lang="zh-CN" altLang="en-US" sz="1200" dirty="0"/>
              <a:t>模拟课（包括烹饪、洗涤熨烫、老人护理、宠物饲养、花卉照料、电脑学习、家用电器操作等</a:t>
            </a:r>
            <a:r>
              <a:rPr lang="zh-CN" altLang="en-US" sz="1200" dirty="0" smtClean="0"/>
              <a:t>）</a:t>
            </a:r>
            <a:r>
              <a:rPr lang="en-US" altLang="zh-CN" sz="1200" dirty="0" smtClean="0"/>
              <a:t> </a:t>
            </a:r>
          </a:p>
          <a:p>
            <a:pPr>
              <a:lnSpc>
                <a:spcPct val="90000"/>
              </a:lnSpc>
              <a:spcBef>
                <a:spcPct val="20000"/>
              </a:spcBef>
              <a:buClr>
                <a:srgbClr val="A50021"/>
              </a:buClr>
            </a:pPr>
            <a:r>
              <a:rPr lang="en-US" altLang="zh-CN" sz="1200" dirty="0" smtClean="0"/>
              <a:t>A two-week housekeeping training program including theory, skills practice and simulations.</a:t>
            </a:r>
            <a:endParaRPr lang="en-US" altLang="zh-CN" sz="1200" dirty="0"/>
          </a:p>
        </p:txBody>
      </p:sp>
      <p:sp>
        <p:nvSpPr>
          <p:cNvPr id="27" name="TextBox 26"/>
          <p:cNvSpPr txBox="1"/>
          <p:nvPr/>
        </p:nvSpPr>
        <p:spPr>
          <a:xfrm>
            <a:off x="476520" y="14148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技能培训案例  </a:t>
            </a:r>
            <a:r>
              <a:rPr lang="en-US" altLang="zh-CN" sz="2000" b="1" dirty="0" smtClean="0">
                <a:solidFill>
                  <a:schemeClr val="tx1">
                    <a:lumMod val="85000"/>
                    <a:lumOff val="15000"/>
                  </a:schemeClr>
                </a:solidFill>
                <a:latin typeface="Times New Roman" pitchFamily="18" charset="0"/>
                <a:ea typeface="+mj-ea"/>
                <a:cs typeface="Times New Roman" pitchFamily="18" charset="0"/>
              </a:rPr>
              <a:t>Case Study</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
        <p:nvSpPr>
          <p:cNvPr id="32" name="矩形 31"/>
          <p:cNvSpPr/>
          <p:nvPr/>
        </p:nvSpPr>
        <p:spPr>
          <a:xfrm>
            <a:off x="1571604" y="1142990"/>
            <a:ext cx="1928826" cy="1791260"/>
          </a:xfrm>
          <a:prstGeom prst="rect">
            <a:avLst/>
          </a:prstGeom>
        </p:spPr>
        <p:txBody>
          <a:bodyPr wrap="square">
            <a:spAutoFit/>
          </a:bodyPr>
          <a:lstStyle/>
          <a:p>
            <a:pPr>
              <a:lnSpc>
                <a:spcPct val="90000"/>
              </a:lnSpc>
              <a:spcBef>
                <a:spcPct val="20000"/>
              </a:spcBef>
              <a:buClr>
                <a:srgbClr val="A50021"/>
              </a:buClr>
            </a:pPr>
            <a:r>
              <a:rPr lang="zh-CN" altLang="en-US" sz="1200" b="1" kern="0" dirty="0" smtClean="0">
                <a:solidFill>
                  <a:srgbClr val="000000"/>
                </a:solidFill>
                <a:ea typeface="楷体_GB2312" pitchFamily="49" charset="-122"/>
              </a:rPr>
              <a:t>家庭背景：</a:t>
            </a:r>
            <a:r>
              <a:rPr lang="zh-CN" altLang="zh-CN" sz="1200" kern="0" dirty="0" smtClean="0">
                <a:solidFill>
                  <a:srgbClr val="000000"/>
                </a:solidFill>
                <a:ea typeface="楷体_GB2312" pitchFamily="49" charset="-122"/>
              </a:rPr>
              <a:t>甘肃省临夏市康乐县</a:t>
            </a:r>
            <a:r>
              <a:rPr lang="zh-CN" altLang="en-US" sz="1200" kern="0" dirty="0" smtClean="0">
                <a:solidFill>
                  <a:srgbClr val="000000"/>
                </a:solidFill>
                <a:ea typeface="楷体_GB2312" pitchFamily="49" charset="-122"/>
              </a:rPr>
              <a:t>，农村，姊妹三个，家中长女</a:t>
            </a:r>
            <a:endParaRPr lang="en-US" altLang="zh-CN" sz="1200" kern="0" dirty="0" smtClean="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Family Background</a:t>
            </a:r>
            <a:r>
              <a:rPr lang="zh-CN" altLang="en-US" sz="1200" b="1"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A rural family in </a:t>
            </a:r>
            <a:r>
              <a:rPr lang="en-US" altLang="zh-CN" sz="1200" kern="0" dirty="0" err="1" smtClean="0">
                <a:solidFill>
                  <a:srgbClr val="000000"/>
                </a:solidFill>
                <a:ea typeface="楷体_GB2312" pitchFamily="49" charset="-122"/>
              </a:rPr>
              <a:t>Kangle</a:t>
            </a:r>
            <a:r>
              <a:rPr lang="en-US" altLang="zh-CN" sz="1200" kern="0" dirty="0" smtClean="0">
                <a:solidFill>
                  <a:srgbClr val="000000"/>
                </a:solidFill>
                <a:ea typeface="楷体_GB2312" pitchFamily="49" charset="-122"/>
              </a:rPr>
              <a:t> County, Gansu Province ( a poverty-stricken area in the west of China)</a:t>
            </a:r>
            <a:r>
              <a:rPr lang="zh-CN" altLang="en-US" sz="1200"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the eldest daughter among the three children.</a:t>
            </a:r>
          </a:p>
        </p:txBody>
      </p:sp>
    </p:spTree>
    <p:extLst>
      <p:ext uri="{BB962C8B-B14F-4D97-AF65-F5344CB8AC3E}">
        <p14:creationId xmlns:p14="http://schemas.microsoft.com/office/powerpoint/2010/main" val="214871304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圆角矩形 17"/>
          <p:cNvSpPr/>
          <p:nvPr/>
        </p:nvSpPr>
        <p:spPr>
          <a:xfrm>
            <a:off x="857224" y="642924"/>
            <a:ext cx="8001056" cy="1357322"/>
          </a:xfrm>
          <a:prstGeom prst="roundRect">
            <a:avLst/>
          </a:prstGeom>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CN" altLang="en-US"/>
          </a:p>
        </p:txBody>
      </p:sp>
      <p:sp>
        <p:nvSpPr>
          <p:cNvPr id="19" name="圆角矩形 18"/>
          <p:cNvSpPr/>
          <p:nvPr/>
        </p:nvSpPr>
        <p:spPr>
          <a:xfrm>
            <a:off x="857224" y="2143122"/>
            <a:ext cx="8001056" cy="928694"/>
          </a:xfrm>
          <a:prstGeom prst="roundRect">
            <a:avLst/>
          </a:prstGeom>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CN" altLang="en-US"/>
          </a:p>
        </p:txBody>
      </p:sp>
      <p:sp>
        <p:nvSpPr>
          <p:cNvPr id="20" name="圆角矩形 19"/>
          <p:cNvSpPr/>
          <p:nvPr/>
        </p:nvSpPr>
        <p:spPr>
          <a:xfrm>
            <a:off x="857224" y="3214692"/>
            <a:ext cx="8001056" cy="1357322"/>
          </a:xfrm>
          <a:prstGeom prst="roundRect">
            <a:avLst/>
          </a:prstGeom>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zh-CN" altLang="en-US"/>
          </a:p>
        </p:txBody>
      </p:sp>
      <p:sp>
        <p:nvSpPr>
          <p:cNvPr id="2" name="TextBox 1"/>
          <p:cNvSpPr txBox="1"/>
          <p:nvPr/>
        </p:nvSpPr>
        <p:spPr>
          <a:xfrm>
            <a:off x="476520" y="14148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技能培训政策评价  </a:t>
            </a:r>
            <a:r>
              <a:rPr lang="en-US" altLang="zh-CN" sz="2000" b="1" dirty="0" smtClean="0">
                <a:solidFill>
                  <a:schemeClr val="tx1">
                    <a:lumMod val="85000"/>
                    <a:lumOff val="15000"/>
                  </a:schemeClr>
                </a:solidFill>
                <a:latin typeface="Times New Roman" pitchFamily="18" charset="0"/>
                <a:cs typeface="Times New Roman" pitchFamily="18" charset="0"/>
              </a:rPr>
              <a:t>Evaluations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grpSp>
        <p:nvGrpSpPr>
          <p:cNvPr id="22" name="组合 21"/>
          <p:cNvGrpSpPr/>
          <p:nvPr/>
        </p:nvGrpSpPr>
        <p:grpSpPr>
          <a:xfrm>
            <a:off x="251521" y="889845"/>
            <a:ext cx="820018" cy="3378154"/>
            <a:chOff x="-2537063" y="1912489"/>
            <a:chExt cx="998060" cy="4265460"/>
          </a:xfrm>
        </p:grpSpPr>
        <p:sp>
          <p:nvSpPr>
            <p:cNvPr id="26" name="椭圆 25"/>
            <p:cNvSpPr/>
            <p:nvPr/>
          </p:nvSpPr>
          <p:spPr>
            <a:xfrm>
              <a:off x="-2537063" y="1912489"/>
              <a:ext cx="883624" cy="921968"/>
            </a:xfrm>
            <a:prstGeom prst="ellipse">
              <a:avLst/>
            </a:prstGeom>
            <a:solidFill>
              <a:srgbClr val="8BAB00"/>
            </a:solidFill>
            <a:ln>
              <a:noFill/>
            </a:ln>
          </p:spPr>
          <p:txBody>
            <a:bodyPr vert="horz" wrap="square" lIns="91440" tIns="45720" rIns="91440" bIns="45720" numCol="1" anchor="ctr" anchorCtr="0" compatLnSpc="1">
              <a:prstTxWarp prst="textNoShape">
                <a:avLst/>
              </a:prstTxWarp>
            </a:bodyPr>
            <a:lstStyle/>
            <a:p>
              <a:pPr algn="ctr"/>
              <a:r>
                <a:rPr lang="en-US" altLang="zh-CN" sz="4400" dirty="0">
                  <a:solidFill>
                    <a:schemeClr val="bg1"/>
                  </a:solidFill>
                  <a:latin typeface="Impact" pitchFamily="34" charset="0"/>
                  <a:ea typeface="黑体" pitchFamily="2" charset="-122"/>
                </a:rPr>
                <a:t>1</a:t>
              </a:r>
              <a:endParaRPr lang="zh-CN" altLang="en-US" sz="4400" dirty="0">
                <a:solidFill>
                  <a:schemeClr val="bg1"/>
                </a:solidFill>
                <a:latin typeface="Impact" pitchFamily="34" charset="0"/>
                <a:ea typeface="黑体" pitchFamily="2" charset="-122"/>
              </a:endParaRPr>
            </a:p>
          </p:txBody>
        </p:sp>
        <p:sp>
          <p:nvSpPr>
            <p:cNvPr id="27" name="椭圆 26"/>
            <p:cNvSpPr/>
            <p:nvPr/>
          </p:nvSpPr>
          <p:spPr>
            <a:xfrm>
              <a:off x="-2508165" y="3617269"/>
              <a:ext cx="969162" cy="969161"/>
            </a:xfrm>
            <a:prstGeom prst="ellipse">
              <a:avLst/>
            </a:prstGeom>
            <a:solidFill>
              <a:srgbClr val="8BAB00"/>
            </a:solidFill>
            <a:ln>
              <a:noFill/>
            </a:ln>
          </p:spPr>
          <p:txBody>
            <a:bodyPr vert="horz" wrap="square" lIns="91440" tIns="45720" rIns="91440" bIns="45720" numCol="1" anchor="ctr" anchorCtr="0" compatLnSpc="1">
              <a:prstTxWarp prst="textNoShape">
                <a:avLst/>
              </a:prstTxWarp>
            </a:bodyPr>
            <a:lstStyle/>
            <a:p>
              <a:pPr algn="ctr"/>
              <a:r>
                <a:rPr lang="en-US" altLang="zh-CN" sz="4400" dirty="0">
                  <a:solidFill>
                    <a:schemeClr val="bg1"/>
                  </a:solidFill>
                  <a:latin typeface="Impact" pitchFamily="34" charset="0"/>
                  <a:ea typeface="黑体" pitchFamily="2" charset="-122"/>
                </a:rPr>
                <a:t>2</a:t>
              </a:r>
              <a:endParaRPr lang="zh-CN" altLang="en-US" sz="4400" dirty="0">
                <a:solidFill>
                  <a:schemeClr val="bg1"/>
                </a:solidFill>
                <a:latin typeface="Impact" pitchFamily="34" charset="0"/>
                <a:ea typeface="黑体" pitchFamily="2" charset="-122"/>
              </a:endParaRPr>
            </a:p>
          </p:txBody>
        </p:sp>
        <p:sp>
          <p:nvSpPr>
            <p:cNvPr id="28" name="椭圆 27"/>
            <p:cNvSpPr/>
            <p:nvPr/>
          </p:nvSpPr>
          <p:spPr>
            <a:xfrm>
              <a:off x="-2508165" y="5208788"/>
              <a:ext cx="969162" cy="969161"/>
            </a:xfrm>
            <a:prstGeom prst="ellipse">
              <a:avLst/>
            </a:prstGeom>
            <a:solidFill>
              <a:srgbClr val="8BAB00"/>
            </a:solidFill>
            <a:ln>
              <a:noFill/>
            </a:ln>
          </p:spPr>
          <p:txBody>
            <a:bodyPr vert="horz" wrap="square" lIns="91440" tIns="45720" rIns="91440" bIns="45720" numCol="1" anchor="ctr" anchorCtr="0" compatLnSpc="1">
              <a:prstTxWarp prst="textNoShape">
                <a:avLst/>
              </a:prstTxWarp>
            </a:bodyPr>
            <a:lstStyle/>
            <a:p>
              <a:pPr algn="ctr"/>
              <a:r>
                <a:rPr lang="en-US" altLang="zh-CN" sz="4400" dirty="0">
                  <a:solidFill>
                    <a:schemeClr val="bg1"/>
                  </a:solidFill>
                  <a:latin typeface="Impact" pitchFamily="34" charset="0"/>
                  <a:ea typeface="黑体" pitchFamily="2" charset="-122"/>
                </a:rPr>
                <a:t>3</a:t>
              </a:r>
              <a:endParaRPr lang="zh-CN" altLang="en-US" sz="4400" dirty="0">
                <a:solidFill>
                  <a:schemeClr val="bg1"/>
                </a:solidFill>
                <a:latin typeface="Impact" pitchFamily="34" charset="0"/>
                <a:ea typeface="黑体" pitchFamily="2" charset="-122"/>
              </a:endParaRPr>
            </a:p>
          </p:txBody>
        </p:sp>
      </p:grpSp>
      <p:sp>
        <p:nvSpPr>
          <p:cNvPr id="29" name="TextBox 28"/>
          <p:cNvSpPr txBox="1"/>
          <p:nvPr/>
        </p:nvSpPr>
        <p:spPr bwMode="auto">
          <a:xfrm>
            <a:off x="1019450" y="878699"/>
            <a:ext cx="3123922" cy="820762"/>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lnSpc>
                <a:spcPct val="90000"/>
              </a:lnSpc>
              <a:spcBef>
                <a:spcPct val="20000"/>
              </a:spcBef>
              <a:buClr>
                <a:srgbClr val="A50021"/>
              </a:buClr>
              <a:buFont typeface="Wingdings" pitchFamily="2" charset="2"/>
              <a:buChar char="u"/>
            </a:pPr>
            <a:r>
              <a:rPr lang="zh-CN" altLang="en-US" sz="1400" b="1" kern="0" dirty="0">
                <a:solidFill>
                  <a:srgbClr val="000000"/>
                </a:solidFill>
                <a:latin typeface="宋体" panose="02010600030101010101" pitchFamily="2" charset="-122"/>
              </a:rPr>
              <a:t>增加就业，缓解社会矛</a:t>
            </a:r>
            <a:r>
              <a:rPr lang="zh-CN" altLang="en-US" sz="1400" b="1" kern="0" dirty="0" smtClean="0">
                <a:solidFill>
                  <a:srgbClr val="000000"/>
                </a:solidFill>
                <a:latin typeface="宋体" panose="02010600030101010101" pitchFamily="2" charset="-122"/>
              </a:rPr>
              <a:t>盾</a:t>
            </a:r>
            <a:endParaRPr lang="en-US" altLang="zh-CN" sz="1400" b="1" kern="0" dirty="0" smtClean="0">
              <a:solidFill>
                <a:srgbClr val="000000"/>
              </a:solidFill>
              <a:latin typeface="宋体" panose="02010600030101010101" pitchFamily="2" charset="-122"/>
            </a:endParaRPr>
          </a:p>
          <a:p>
            <a:pPr>
              <a:spcBef>
                <a:spcPts val="300"/>
              </a:spcBef>
              <a:buClr>
                <a:srgbClr val="A50021"/>
              </a:buClr>
            </a:pPr>
            <a:r>
              <a:rPr lang="en-US" altLang="zh-CN" sz="1400" b="1" kern="0" dirty="0" smtClean="0">
                <a:solidFill>
                  <a:srgbClr val="000000"/>
                </a:solidFill>
              </a:rPr>
              <a:t>Increase employment and alleviate social contradictions</a:t>
            </a:r>
            <a:endParaRPr lang="zh-CN" altLang="en-US" sz="1100" b="1" kern="0" dirty="0" smtClean="0">
              <a:solidFill>
                <a:srgbClr val="000000"/>
              </a:solidFill>
            </a:endParaRPr>
          </a:p>
        </p:txBody>
      </p:sp>
      <p:sp>
        <p:nvSpPr>
          <p:cNvPr id="30" name="TextBox 29"/>
          <p:cNvSpPr txBox="1"/>
          <p:nvPr/>
        </p:nvSpPr>
        <p:spPr bwMode="auto">
          <a:xfrm>
            <a:off x="1071538" y="2186153"/>
            <a:ext cx="3267046" cy="656316"/>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lnSpc>
                <a:spcPct val="90000"/>
              </a:lnSpc>
              <a:spcBef>
                <a:spcPct val="20000"/>
              </a:spcBef>
              <a:buClr>
                <a:srgbClr val="A50021"/>
              </a:buClr>
              <a:buFont typeface="Wingdings" pitchFamily="2" charset="2"/>
              <a:buChar char="u"/>
            </a:pPr>
            <a:r>
              <a:rPr lang="zh-CN" altLang="en-US" sz="1400" b="1" kern="0" dirty="0">
                <a:solidFill>
                  <a:srgbClr val="000000"/>
                </a:solidFill>
                <a:latin typeface="宋体" panose="02010600030101010101" pitchFamily="2" charset="-122"/>
              </a:rPr>
              <a:t>提高职业化水平，提升就业稳定</a:t>
            </a:r>
            <a:r>
              <a:rPr lang="zh-CN" altLang="en-US" sz="1400" b="1" kern="0" dirty="0" smtClean="0">
                <a:solidFill>
                  <a:srgbClr val="000000"/>
                </a:solidFill>
                <a:latin typeface="宋体" panose="02010600030101010101" pitchFamily="2" charset="-122"/>
              </a:rPr>
              <a:t>性</a:t>
            </a:r>
            <a:endParaRPr lang="en-US" altLang="zh-CN" sz="1400" b="1" kern="0" dirty="0" smtClean="0">
              <a:solidFill>
                <a:srgbClr val="000000"/>
              </a:solidFill>
              <a:latin typeface="宋体" panose="02010600030101010101" pitchFamily="2" charset="-122"/>
            </a:endParaRPr>
          </a:p>
          <a:p>
            <a:pPr>
              <a:lnSpc>
                <a:spcPct val="90000"/>
              </a:lnSpc>
              <a:spcBef>
                <a:spcPct val="20000"/>
              </a:spcBef>
              <a:buClr>
                <a:srgbClr val="A50021"/>
              </a:buClr>
            </a:pPr>
            <a:r>
              <a:rPr lang="en-US" altLang="zh-CN" sz="1400" b="1" kern="0" dirty="0" smtClean="0">
                <a:solidFill>
                  <a:srgbClr val="000000"/>
                </a:solidFill>
              </a:rPr>
              <a:t>Improve the level of professionalism and enhance employment stability</a:t>
            </a:r>
            <a:endParaRPr lang="zh-CN" altLang="en-US" sz="1400" b="1" kern="0" dirty="0" smtClean="0">
              <a:solidFill>
                <a:srgbClr val="000000"/>
              </a:solidFill>
            </a:endParaRPr>
          </a:p>
        </p:txBody>
      </p:sp>
      <p:sp>
        <p:nvSpPr>
          <p:cNvPr id="31" name="TextBox 30"/>
          <p:cNvSpPr txBox="1"/>
          <p:nvPr/>
        </p:nvSpPr>
        <p:spPr bwMode="auto">
          <a:xfrm>
            <a:off x="1071538" y="3429006"/>
            <a:ext cx="3857652" cy="107157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spcBef>
                <a:spcPts val="300"/>
              </a:spcBef>
              <a:buClr>
                <a:srgbClr val="A50021"/>
              </a:buClr>
              <a:buFont typeface="Wingdings" pitchFamily="2" charset="2"/>
              <a:buChar char="u"/>
            </a:pPr>
            <a:r>
              <a:rPr lang="zh-CN" altLang="en-US" sz="1400" b="1" kern="0" dirty="0">
                <a:solidFill>
                  <a:srgbClr val="000000"/>
                </a:solidFill>
                <a:latin typeface="宋体" panose="02010600030101010101" pitchFamily="2" charset="-122"/>
              </a:rPr>
              <a:t>提高培训的积极性，有助于其快速适应城市生</a:t>
            </a:r>
            <a:r>
              <a:rPr lang="zh-CN" altLang="en-US" sz="1400" b="1" kern="0" dirty="0" smtClean="0">
                <a:solidFill>
                  <a:srgbClr val="000000"/>
                </a:solidFill>
                <a:latin typeface="宋体" panose="02010600030101010101" pitchFamily="2" charset="-122"/>
              </a:rPr>
              <a:t>活</a:t>
            </a:r>
            <a:endParaRPr lang="en-US" altLang="zh-CN" sz="1400" b="1" kern="0" dirty="0" smtClean="0">
              <a:solidFill>
                <a:srgbClr val="000000"/>
              </a:solidFill>
              <a:latin typeface="宋体" panose="02010600030101010101" pitchFamily="2" charset="-122"/>
            </a:endParaRPr>
          </a:p>
          <a:p>
            <a:pPr>
              <a:spcBef>
                <a:spcPts val="300"/>
              </a:spcBef>
              <a:buClr>
                <a:srgbClr val="A50021"/>
              </a:buClr>
            </a:pPr>
            <a:r>
              <a:rPr lang="en-US" altLang="zh-CN" sz="1400" b="1" kern="0" dirty="0" smtClean="0">
                <a:solidFill>
                  <a:srgbClr val="000000"/>
                </a:solidFill>
              </a:rPr>
              <a:t>Improve the training enthusiasm and help them better adapt to the city life</a:t>
            </a:r>
            <a:endParaRPr lang="zh-CN" altLang="en-US" sz="1400" b="1" kern="0" dirty="0" smtClean="0">
              <a:solidFill>
                <a:srgbClr val="000000"/>
              </a:solidFill>
            </a:endParaRPr>
          </a:p>
        </p:txBody>
      </p:sp>
      <p:sp>
        <p:nvSpPr>
          <p:cNvPr id="32" name="矩形 31"/>
          <p:cNvSpPr/>
          <p:nvPr/>
        </p:nvSpPr>
        <p:spPr>
          <a:xfrm>
            <a:off x="4786314" y="728479"/>
            <a:ext cx="4143404" cy="1200329"/>
          </a:xfrm>
          <a:prstGeom prst="rect">
            <a:avLst/>
          </a:prstGeom>
        </p:spPr>
        <p:txBody>
          <a:bodyPr wrap="square">
            <a:spAutoFit/>
          </a:bodyPr>
          <a:lstStyle/>
          <a:p>
            <a:r>
              <a:rPr lang="zh-CN" altLang="en-US" sz="1200" dirty="0" smtClean="0">
                <a:latin typeface="宋体" panose="02010600030101010101" pitchFamily="2" charset="-122"/>
              </a:rPr>
              <a:t>（</a:t>
            </a:r>
            <a:r>
              <a:rPr lang="en-US" altLang="zh-CN" sz="1200" dirty="0" smtClean="0">
                <a:latin typeface="宋体" panose="02010600030101010101" pitchFamily="2" charset="-122"/>
              </a:rPr>
              <a:t>1</a:t>
            </a:r>
            <a:r>
              <a:rPr lang="zh-CN" altLang="en-US" sz="1200" dirty="0" smtClean="0">
                <a:latin typeface="宋体" panose="02010600030101010101" pitchFamily="2" charset="-122"/>
              </a:rPr>
              <a:t>）</a:t>
            </a:r>
            <a:r>
              <a:rPr lang="zh-CN" altLang="zh-CN" sz="1200" dirty="0" smtClean="0">
                <a:latin typeface="宋体" panose="02010600030101010101" pitchFamily="2" charset="-122"/>
              </a:rPr>
              <a:t>刺激企业</a:t>
            </a:r>
            <a:r>
              <a:rPr lang="zh-CN" altLang="zh-CN" sz="1200" dirty="0">
                <a:latin typeface="宋体" panose="02010600030101010101" pitchFamily="2" charset="-122"/>
              </a:rPr>
              <a:t>培训和解决就</a:t>
            </a:r>
            <a:r>
              <a:rPr lang="zh-CN" altLang="zh-CN" sz="1200" dirty="0" smtClean="0">
                <a:latin typeface="宋体" panose="02010600030101010101" pitchFamily="2" charset="-122"/>
              </a:rPr>
              <a:t>业</a:t>
            </a:r>
            <a:endParaRPr lang="en-US" altLang="zh-CN" sz="1200" dirty="0" smtClean="0">
              <a:latin typeface="宋体" panose="02010600030101010101" pitchFamily="2" charset="-122"/>
            </a:endParaRPr>
          </a:p>
          <a:p>
            <a:r>
              <a:rPr lang="en-US" altLang="zh-CN" sz="1200" dirty="0" smtClean="0"/>
              <a:t>Stimulate the enterprises to provide training programs</a:t>
            </a:r>
          </a:p>
          <a:p>
            <a:r>
              <a:rPr lang="zh-CN" altLang="en-US" sz="1200" dirty="0" smtClean="0">
                <a:latin typeface="宋体" panose="02010600030101010101" pitchFamily="2" charset="-122"/>
              </a:rPr>
              <a:t>（</a:t>
            </a:r>
            <a:r>
              <a:rPr lang="en-US" altLang="zh-CN" sz="1200" dirty="0" smtClean="0">
                <a:latin typeface="宋体" panose="02010600030101010101" pitchFamily="2" charset="-122"/>
              </a:rPr>
              <a:t>2</a:t>
            </a:r>
            <a:r>
              <a:rPr lang="zh-CN" altLang="en-US" sz="1200" dirty="0" smtClean="0">
                <a:latin typeface="宋体" panose="02010600030101010101" pitchFamily="2" charset="-122"/>
              </a:rPr>
              <a:t>）</a:t>
            </a:r>
            <a:r>
              <a:rPr lang="zh-CN" altLang="zh-CN" sz="1200" dirty="0" smtClean="0">
                <a:latin typeface="宋体" panose="02010600030101010101" pitchFamily="2" charset="-122"/>
              </a:rPr>
              <a:t>促进弱势群体就业</a:t>
            </a:r>
            <a:r>
              <a:rPr lang="zh-CN" altLang="en-US" sz="1200" dirty="0" smtClean="0">
                <a:latin typeface="宋体" panose="02010600030101010101" pitchFamily="2" charset="-122"/>
              </a:rPr>
              <a:t>，缓和社会矛盾</a:t>
            </a:r>
            <a:endParaRPr lang="en-US" altLang="zh-CN" sz="1200" dirty="0" smtClean="0">
              <a:latin typeface="宋体" panose="02010600030101010101" pitchFamily="2" charset="-122"/>
            </a:endParaRPr>
          </a:p>
          <a:p>
            <a:r>
              <a:rPr lang="en-US" altLang="zh-CN" sz="1200" dirty="0" smtClean="0"/>
              <a:t>Promote the employment of vulnerable groups</a:t>
            </a:r>
            <a:endParaRPr lang="zh-CN" altLang="en-US" sz="1200" dirty="0" smtClean="0"/>
          </a:p>
          <a:p>
            <a:r>
              <a:rPr lang="zh-CN" altLang="en-US" sz="1200" dirty="0" smtClean="0">
                <a:latin typeface="宋体" panose="02010600030101010101" pitchFamily="2" charset="-122"/>
              </a:rPr>
              <a:t>（</a:t>
            </a:r>
            <a:r>
              <a:rPr lang="en-US" altLang="zh-CN" sz="1200" dirty="0" smtClean="0">
                <a:latin typeface="宋体" panose="02010600030101010101" pitchFamily="2" charset="-122"/>
              </a:rPr>
              <a:t>3</a:t>
            </a:r>
            <a:r>
              <a:rPr lang="zh-CN" altLang="en-US" sz="1200" dirty="0" smtClean="0">
                <a:latin typeface="宋体" panose="02010600030101010101" pitchFamily="2" charset="-122"/>
              </a:rPr>
              <a:t>）满足老龄化背景下生活服务需求</a:t>
            </a:r>
            <a:endParaRPr lang="en-US" altLang="zh-CN" sz="1200" dirty="0" smtClean="0">
              <a:latin typeface="宋体" panose="02010600030101010101" pitchFamily="2" charset="-122"/>
            </a:endParaRPr>
          </a:p>
          <a:p>
            <a:r>
              <a:rPr lang="en-US" altLang="zh-CN" sz="1200" dirty="0" smtClean="0"/>
              <a:t>Meet the needs of service industry in aging society</a:t>
            </a:r>
            <a:endParaRPr lang="zh-CN" altLang="en-US" sz="1200" dirty="0" smtClean="0"/>
          </a:p>
        </p:txBody>
      </p:sp>
      <p:sp>
        <p:nvSpPr>
          <p:cNvPr id="36" name="矩形 35"/>
          <p:cNvSpPr/>
          <p:nvPr/>
        </p:nvSpPr>
        <p:spPr>
          <a:xfrm>
            <a:off x="4786314" y="2428874"/>
            <a:ext cx="2846797" cy="41358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r>
              <a:rPr lang="zh-CN" altLang="en-US" sz="1200" dirty="0" smtClean="0"/>
              <a:t> </a:t>
            </a:r>
            <a:r>
              <a:rPr lang="zh-CN" altLang="en-US" sz="1200" dirty="0" smtClean="0">
                <a:solidFill>
                  <a:schemeClr val="tx1"/>
                </a:solidFill>
                <a:latin typeface="宋体" panose="02010600030101010101" pitchFamily="2" charset="-122"/>
              </a:rPr>
              <a:t>（</a:t>
            </a:r>
            <a:r>
              <a:rPr lang="en-US" altLang="zh-CN" sz="1200" dirty="0">
                <a:solidFill>
                  <a:schemeClr val="tx1"/>
                </a:solidFill>
                <a:latin typeface="宋体" panose="02010600030101010101" pitchFamily="2" charset="-122"/>
              </a:rPr>
              <a:t>1</a:t>
            </a:r>
            <a:r>
              <a:rPr lang="zh-CN" altLang="en-US" sz="1200" dirty="0" smtClean="0">
                <a:solidFill>
                  <a:schemeClr val="tx1"/>
                </a:solidFill>
                <a:latin typeface="宋体" panose="02010600030101010101" pitchFamily="2" charset="-122"/>
              </a:rPr>
              <a:t>）</a:t>
            </a:r>
            <a:r>
              <a:rPr lang="zh-CN" altLang="en-US" sz="1200" dirty="0">
                <a:solidFill>
                  <a:schemeClr val="tx1"/>
                </a:solidFill>
                <a:latin typeface="宋体" panose="02010600030101010101" pitchFamily="2" charset="-122"/>
              </a:rPr>
              <a:t>硬技能加软技能的培</a:t>
            </a:r>
            <a:r>
              <a:rPr lang="zh-CN" altLang="en-US" sz="1200" dirty="0" smtClean="0">
                <a:solidFill>
                  <a:schemeClr val="tx1"/>
                </a:solidFill>
                <a:latin typeface="宋体" panose="02010600030101010101" pitchFamily="2" charset="-122"/>
              </a:rPr>
              <a:t>训</a:t>
            </a:r>
            <a:endParaRPr lang="en-US" altLang="zh-CN" sz="1200" dirty="0" smtClean="0">
              <a:solidFill>
                <a:schemeClr val="tx1"/>
              </a:solidFill>
              <a:latin typeface="宋体" panose="02010600030101010101" pitchFamily="2" charset="-122"/>
            </a:endParaRPr>
          </a:p>
          <a:p>
            <a:r>
              <a:rPr lang="en-US" altLang="zh-CN" sz="1200" dirty="0" smtClean="0"/>
              <a:t>Hard skills plus soft skills </a:t>
            </a:r>
            <a:endParaRPr lang="zh-CN" altLang="en-US" sz="1200" dirty="0" smtClean="0"/>
          </a:p>
        </p:txBody>
      </p:sp>
      <p:sp>
        <p:nvSpPr>
          <p:cNvPr id="37" name="矩形 36"/>
          <p:cNvSpPr/>
          <p:nvPr/>
        </p:nvSpPr>
        <p:spPr>
          <a:xfrm>
            <a:off x="4786314" y="3429006"/>
            <a:ext cx="4000528" cy="1046440"/>
          </a:xfrm>
          <a:prstGeom prst="rect">
            <a:avLst/>
          </a:prstGeom>
        </p:spPr>
        <p:txBody>
          <a:bodyPr wrap="square">
            <a:spAutoFit/>
          </a:bodyPr>
          <a:lstStyle/>
          <a:p>
            <a:r>
              <a:rPr lang="zh-CN" altLang="en-US" sz="1200" dirty="0">
                <a:solidFill>
                  <a:schemeClr val="tx1">
                    <a:hueOff val="0"/>
                    <a:satOff val="0"/>
                    <a:lumOff val="0"/>
                    <a:alphaOff val="0"/>
                  </a:schemeClr>
                </a:solidFill>
              </a:rPr>
              <a:t>（</a:t>
            </a:r>
            <a:r>
              <a:rPr lang="en-US" altLang="zh-CN" sz="1200" dirty="0">
                <a:solidFill>
                  <a:schemeClr val="tx1">
                    <a:hueOff val="0"/>
                    <a:satOff val="0"/>
                    <a:lumOff val="0"/>
                    <a:alphaOff val="0"/>
                  </a:schemeClr>
                </a:solidFill>
              </a:rPr>
              <a:t>1</a:t>
            </a:r>
            <a:r>
              <a:rPr lang="zh-CN" altLang="en-US" sz="1200" dirty="0">
                <a:solidFill>
                  <a:schemeClr val="tx1">
                    <a:hueOff val="0"/>
                    <a:satOff val="0"/>
                    <a:lumOff val="0"/>
                    <a:alphaOff val="0"/>
                  </a:schemeClr>
                </a:solidFill>
              </a:rPr>
              <a:t>）</a:t>
            </a:r>
            <a:r>
              <a:rPr lang="zh-CN" altLang="zh-CN" sz="1200" dirty="0">
                <a:solidFill>
                  <a:schemeClr val="tx1">
                    <a:hueOff val="0"/>
                    <a:satOff val="0"/>
                    <a:lumOff val="0"/>
                    <a:alphaOff val="0"/>
                  </a:schemeClr>
                </a:solidFill>
              </a:rPr>
              <a:t>政府以购买服务</a:t>
            </a:r>
            <a:r>
              <a:rPr lang="zh-CN" altLang="en-US" sz="1200" dirty="0">
                <a:solidFill>
                  <a:schemeClr val="tx1">
                    <a:hueOff val="0"/>
                    <a:satOff val="0"/>
                    <a:lumOff val="0"/>
                    <a:alphaOff val="0"/>
                  </a:schemeClr>
                </a:solidFill>
              </a:rPr>
              <a:t>的形式，</a:t>
            </a:r>
            <a:r>
              <a:rPr lang="zh-CN" altLang="zh-CN" sz="1200" dirty="0">
                <a:solidFill>
                  <a:schemeClr val="tx1">
                    <a:hueOff val="0"/>
                    <a:satOff val="0"/>
                    <a:lumOff val="0"/>
                    <a:alphaOff val="0"/>
                  </a:schemeClr>
                </a:solidFill>
              </a:rPr>
              <a:t>对弱势群体人力资本投</a:t>
            </a:r>
            <a:r>
              <a:rPr lang="zh-CN" altLang="zh-CN" sz="1200" dirty="0" smtClean="0">
                <a:solidFill>
                  <a:schemeClr val="tx1">
                    <a:hueOff val="0"/>
                    <a:satOff val="0"/>
                    <a:lumOff val="0"/>
                    <a:alphaOff val="0"/>
                  </a:schemeClr>
                </a:solidFill>
              </a:rPr>
              <a:t>资</a:t>
            </a:r>
            <a:endParaRPr lang="en-US" altLang="zh-CN" sz="1200" dirty="0" smtClean="0">
              <a:solidFill>
                <a:schemeClr val="tx1">
                  <a:hueOff val="0"/>
                  <a:satOff val="0"/>
                  <a:lumOff val="0"/>
                  <a:alphaOff val="0"/>
                </a:schemeClr>
              </a:solidFill>
            </a:endParaRPr>
          </a:p>
          <a:p>
            <a:r>
              <a:rPr lang="en-US" altLang="zh-CN" sz="1200" dirty="0" smtClean="0"/>
              <a:t> Invest in vulnerable groups in the form of government procurement of service.</a:t>
            </a:r>
          </a:p>
          <a:p>
            <a:r>
              <a:rPr lang="zh-CN" altLang="en-US" sz="1200" dirty="0" smtClean="0"/>
              <a:t>（</a:t>
            </a:r>
            <a:r>
              <a:rPr lang="en-US" altLang="zh-CN" sz="1200" dirty="0" smtClean="0"/>
              <a:t>2</a:t>
            </a:r>
            <a:r>
              <a:rPr lang="zh-CN" altLang="en-US" sz="1200" dirty="0" smtClean="0"/>
              <a:t>）减少贫困农民经济负担</a:t>
            </a:r>
            <a:endParaRPr lang="en-US" altLang="zh-CN" sz="1200" dirty="0" smtClean="0"/>
          </a:p>
          <a:p>
            <a:r>
              <a:rPr lang="en-US" altLang="zh-CN" sz="1200" dirty="0" smtClean="0"/>
              <a:t>reduce the economic burden of poor farmers</a:t>
            </a:r>
            <a:r>
              <a:rPr lang="en-US" altLang="zh-CN" sz="1400" dirty="0" smtClean="0"/>
              <a:t>.</a:t>
            </a:r>
            <a:endParaRPr lang="zh-CN" altLang="en-US" sz="1200" dirty="0" smtClean="0"/>
          </a:p>
        </p:txBody>
      </p:sp>
    </p:spTree>
    <p:extLst>
      <p:ext uri="{BB962C8B-B14F-4D97-AF65-F5344CB8AC3E}">
        <p14:creationId xmlns:p14="http://schemas.microsoft.com/office/powerpoint/2010/main" val="374540905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520" y="14148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技能培训政策文件  </a:t>
            </a:r>
            <a:r>
              <a:rPr lang="en-US" altLang="zh-CN" sz="2000" b="1" dirty="0" smtClean="0">
                <a:solidFill>
                  <a:schemeClr val="tx1">
                    <a:lumMod val="85000"/>
                    <a:lumOff val="15000"/>
                  </a:schemeClr>
                </a:solidFill>
                <a:latin typeface="Times New Roman" pitchFamily="18" charset="0"/>
                <a:cs typeface="Times New Roman" pitchFamily="18" charset="0"/>
              </a:rPr>
              <a:t>References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3" name="TextBox 2"/>
          <p:cNvSpPr txBox="1"/>
          <p:nvPr/>
        </p:nvSpPr>
        <p:spPr>
          <a:xfrm>
            <a:off x="521550" y="634591"/>
            <a:ext cx="8265292" cy="4508927"/>
          </a:xfrm>
          <a:prstGeom prst="rect">
            <a:avLst/>
          </a:prstGeom>
          <a:noFill/>
        </p:spPr>
        <p:txBody>
          <a:bodyPr wrap="square" rtlCol="0">
            <a:spAutoFit/>
          </a:bodyPr>
          <a:lstStyle/>
          <a:p>
            <a:pPr>
              <a:spcBef>
                <a:spcPts val="300"/>
              </a:spcBef>
            </a:pPr>
            <a:r>
              <a:rPr lang="en-US" altLang="zh-CN" sz="1400" dirty="0" smtClean="0"/>
              <a:t>1</a:t>
            </a:r>
            <a:r>
              <a:rPr lang="zh-CN" altLang="zh-CN" sz="1400" dirty="0"/>
              <a:t>、农业部 劳动部 教育部 科技部 建设部 财政部《</a:t>
            </a:r>
            <a:r>
              <a:rPr lang="en-US" altLang="zh-CN" sz="1400" dirty="0"/>
              <a:t>2003--2010</a:t>
            </a:r>
            <a:r>
              <a:rPr lang="zh-CN" altLang="zh-CN" sz="1400" dirty="0"/>
              <a:t>年全国农民工培训规划的通知》（国办发</a:t>
            </a:r>
            <a:r>
              <a:rPr lang="en-US" altLang="zh-CN" sz="1400" dirty="0"/>
              <a:t>[2003]79</a:t>
            </a:r>
            <a:r>
              <a:rPr lang="zh-CN" altLang="zh-CN" sz="1400" dirty="0"/>
              <a:t>号） </a:t>
            </a:r>
            <a:endParaRPr lang="en-US" altLang="zh-CN" sz="1400" dirty="0" smtClean="0"/>
          </a:p>
          <a:p>
            <a:pPr>
              <a:spcBef>
                <a:spcPts val="300"/>
              </a:spcBef>
            </a:pPr>
            <a:r>
              <a:rPr lang="en-US" altLang="zh-CN" sz="1400" b="1" dirty="0" smtClean="0"/>
              <a:t>1. The Ministry of Agriculture, Ministry of Human Resources and Social  Security, Ministry of Science and Technology, Ministry of Finance and etc. ([2003] No.79):</a:t>
            </a:r>
          </a:p>
          <a:p>
            <a:pPr>
              <a:spcBef>
                <a:spcPts val="300"/>
              </a:spcBef>
            </a:pPr>
            <a:r>
              <a:rPr lang="en-US" altLang="zh-CN" sz="1400" dirty="0" smtClean="0"/>
              <a:t>Notification on the plan of training migrant workers from 2003 to 2010.</a:t>
            </a:r>
          </a:p>
          <a:p>
            <a:pPr>
              <a:spcBef>
                <a:spcPts val="300"/>
              </a:spcBef>
            </a:pPr>
            <a:r>
              <a:rPr lang="en-US" altLang="zh-CN" sz="1400" dirty="0" smtClean="0"/>
              <a:t>2</a:t>
            </a:r>
            <a:r>
              <a:rPr lang="zh-CN" altLang="zh-CN" sz="1400" dirty="0" smtClean="0"/>
              <a:t>、国务院</a:t>
            </a:r>
            <a:r>
              <a:rPr lang="zh-CN" altLang="zh-CN" sz="1400" dirty="0"/>
              <a:t>关于解决农民工问题的若干</a:t>
            </a:r>
            <a:r>
              <a:rPr lang="zh-CN" altLang="zh-CN" sz="1400" dirty="0" smtClean="0"/>
              <a:t>意见（</a:t>
            </a:r>
            <a:r>
              <a:rPr lang="zh-CN" altLang="zh-CN" sz="1400" dirty="0"/>
              <a:t>国发〔</a:t>
            </a:r>
            <a:r>
              <a:rPr lang="en-US" altLang="zh-CN" sz="1400" dirty="0"/>
              <a:t>2006</a:t>
            </a:r>
            <a:r>
              <a:rPr lang="zh-CN" altLang="zh-CN" sz="1400" dirty="0"/>
              <a:t>〕</a:t>
            </a:r>
            <a:r>
              <a:rPr lang="en-US" altLang="zh-CN" sz="1400" dirty="0"/>
              <a:t>5</a:t>
            </a:r>
            <a:r>
              <a:rPr lang="zh-CN" altLang="zh-CN" sz="1400" dirty="0"/>
              <a:t>号）</a:t>
            </a:r>
          </a:p>
          <a:p>
            <a:pPr>
              <a:spcBef>
                <a:spcPts val="300"/>
              </a:spcBef>
            </a:pPr>
            <a:r>
              <a:rPr lang="en-US" altLang="zh-CN" sz="1400" b="1" dirty="0" smtClean="0"/>
              <a:t>2. The State Council ([2006] No.5 ): </a:t>
            </a:r>
          </a:p>
          <a:p>
            <a:pPr>
              <a:spcBef>
                <a:spcPts val="300"/>
              </a:spcBef>
            </a:pPr>
            <a:r>
              <a:rPr lang="en-US" altLang="zh-CN" sz="1400" dirty="0" smtClean="0"/>
              <a:t>Proposal on Solving the problem of migrant workers.</a:t>
            </a:r>
          </a:p>
          <a:p>
            <a:pPr>
              <a:spcBef>
                <a:spcPts val="300"/>
              </a:spcBef>
            </a:pPr>
            <a:r>
              <a:rPr lang="en-US" altLang="zh-CN" sz="1400" dirty="0" smtClean="0"/>
              <a:t>3</a:t>
            </a:r>
            <a:r>
              <a:rPr lang="zh-CN" altLang="zh-CN" sz="1400" dirty="0"/>
              <a:t>、国务院办公厅关于切实做好当前农民工工作的通知</a:t>
            </a:r>
            <a:r>
              <a:rPr lang="en-US" altLang="zh-CN" sz="1400" dirty="0"/>
              <a:t>(</a:t>
            </a:r>
            <a:r>
              <a:rPr lang="zh-CN" altLang="zh-CN" sz="1400" dirty="0"/>
              <a:t>国办发</a:t>
            </a:r>
            <a:r>
              <a:rPr lang="en-US" altLang="zh-CN" sz="1400" dirty="0"/>
              <a:t>[2008]130</a:t>
            </a:r>
            <a:r>
              <a:rPr lang="zh-CN" altLang="zh-CN" sz="1400" dirty="0"/>
              <a:t>号</a:t>
            </a:r>
            <a:r>
              <a:rPr lang="en-US" altLang="zh-CN" sz="1400" dirty="0"/>
              <a:t>) </a:t>
            </a:r>
            <a:endParaRPr lang="zh-CN" altLang="zh-CN" sz="1400" dirty="0"/>
          </a:p>
          <a:p>
            <a:pPr>
              <a:spcBef>
                <a:spcPts val="300"/>
              </a:spcBef>
            </a:pPr>
            <a:r>
              <a:rPr lang="en-US" altLang="zh-CN" sz="1400" b="1" dirty="0" smtClean="0"/>
              <a:t>3. The General Office of the State Council ([2008] No.130):</a:t>
            </a:r>
          </a:p>
          <a:p>
            <a:pPr>
              <a:spcBef>
                <a:spcPts val="300"/>
              </a:spcBef>
            </a:pPr>
            <a:r>
              <a:rPr lang="en-US" altLang="zh-CN" sz="1400" dirty="0" smtClean="0"/>
              <a:t>Notifications on doing well the present work of migrant workers.</a:t>
            </a:r>
          </a:p>
          <a:p>
            <a:pPr>
              <a:spcBef>
                <a:spcPts val="300"/>
              </a:spcBef>
            </a:pPr>
            <a:r>
              <a:rPr lang="en-US" altLang="zh-CN" sz="1400" dirty="0" smtClean="0"/>
              <a:t>4</a:t>
            </a:r>
            <a:r>
              <a:rPr lang="zh-CN" altLang="zh-CN" sz="1400" dirty="0"/>
              <a:t>、人力资源社会保障部财政部关于进一步规范农村劳动者转移就业技能培训工作的通知（人社部发</a:t>
            </a:r>
            <a:r>
              <a:rPr lang="en-US" altLang="zh-CN" sz="1400" dirty="0"/>
              <a:t>[2009]48</a:t>
            </a:r>
            <a:r>
              <a:rPr lang="zh-CN" altLang="zh-CN" sz="1400" dirty="0"/>
              <a:t>号）</a:t>
            </a:r>
          </a:p>
          <a:p>
            <a:pPr>
              <a:spcBef>
                <a:spcPts val="300"/>
              </a:spcBef>
            </a:pPr>
            <a:r>
              <a:rPr lang="en-US" altLang="zh-CN" sz="1400" b="1" dirty="0" smtClean="0"/>
              <a:t>4. The Ministry of Human Resources ([2009]No.48):</a:t>
            </a:r>
          </a:p>
          <a:p>
            <a:pPr>
              <a:spcBef>
                <a:spcPts val="300"/>
              </a:spcBef>
            </a:pPr>
            <a:r>
              <a:rPr lang="en-US" altLang="zh-CN" sz="1400" dirty="0" smtClean="0"/>
              <a:t>Notifications on further standardize the vocational training of migrant workers.</a:t>
            </a:r>
            <a:endParaRPr lang="en-US" altLang="zh-CN" sz="1400" b="1" dirty="0" smtClean="0"/>
          </a:p>
          <a:p>
            <a:pPr>
              <a:spcBef>
                <a:spcPts val="300"/>
              </a:spcBef>
            </a:pPr>
            <a:r>
              <a:rPr lang="en-US" altLang="zh-CN" sz="1400" dirty="0" smtClean="0"/>
              <a:t>5</a:t>
            </a:r>
            <a:r>
              <a:rPr lang="zh-CN" altLang="zh-CN" sz="1400" dirty="0"/>
              <a:t>、国务院关于进一步做好为农民工服务工作的意见（国发〔</a:t>
            </a:r>
            <a:r>
              <a:rPr lang="en-US" altLang="zh-CN" sz="1400" dirty="0"/>
              <a:t>2014</a:t>
            </a:r>
            <a:r>
              <a:rPr lang="zh-CN" altLang="zh-CN" sz="1400" dirty="0"/>
              <a:t>〕</a:t>
            </a:r>
            <a:r>
              <a:rPr lang="en-US" altLang="zh-CN" sz="1400" dirty="0"/>
              <a:t>40</a:t>
            </a:r>
            <a:r>
              <a:rPr lang="zh-CN" altLang="zh-CN" sz="1400" dirty="0"/>
              <a:t>号</a:t>
            </a:r>
            <a:r>
              <a:rPr lang="zh-CN" altLang="zh-CN" sz="1400" dirty="0" smtClean="0"/>
              <a:t>）</a:t>
            </a:r>
            <a:endParaRPr lang="en-US" altLang="zh-CN" sz="1400" dirty="0" smtClean="0"/>
          </a:p>
          <a:p>
            <a:pPr>
              <a:spcBef>
                <a:spcPts val="300"/>
              </a:spcBef>
            </a:pPr>
            <a:r>
              <a:rPr lang="en-US" altLang="zh-CN" sz="1400" b="1" dirty="0" smtClean="0"/>
              <a:t>5. The State Council ([2014]No.40):</a:t>
            </a:r>
          </a:p>
          <a:p>
            <a:pPr>
              <a:spcBef>
                <a:spcPts val="300"/>
              </a:spcBef>
            </a:pPr>
            <a:r>
              <a:rPr lang="en-US" altLang="zh-CN" sz="1400" dirty="0" smtClean="0"/>
              <a:t>Proposal on the service work for migrant workers.</a:t>
            </a:r>
            <a:endParaRPr lang="zh-CN" altLang="en-US" sz="1400" b="1" dirty="0">
              <a:solidFill>
                <a:schemeClr val="tx1">
                  <a:lumMod val="85000"/>
                  <a:lumOff val="15000"/>
                </a:schemeClr>
              </a:solidFill>
              <a:latin typeface="Impact" pitchFamily="34" charset="0"/>
              <a:ea typeface="+mj-ea"/>
            </a:endParaRPr>
          </a:p>
        </p:txBody>
      </p:sp>
    </p:spTree>
    <p:extLst>
      <p:ext uri="{BB962C8B-B14F-4D97-AF65-F5344CB8AC3E}">
        <p14:creationId xmlns:p14="http://schemas.microsoft.com/office/powerpoint/2010/main" val="336595248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DA907"/>
        </a:solidFill>
        <a:effectLst/>
      </p:bgPr>
    </p:bg>
    <p:spTree>
      <p:nvGrpSpPr>
        <p:cNvPr id="1" name=""/>
        <p:cNvGrpSpPr/>
        <p:nvPr/>
      </p:nvGrpSpPr>
      <p:grpSpPr>
        <a:xfrm>
          <a:off x="0" y="0"/>
          <a:ext cx="0" cy="0"/>
          <a:chOff x="0" y="0"/>
          <a:chExt cx="0" cy="0"/>
        </a:xfrm>
      </p:grpSpPr>
      <p:sp>
        <p:nvSpPr>
          <p:cNvPr id="6" name="矩形 5"/>
          <p:cNvSpPr/>
          <p:nvPr/>
        </p:nvSpPr>
        <p:spPr>
          <a:xfrm>
            <a:off x="1" y="2166704"/>
            <a:ext cx="9144000" cy="45005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579089" y="2155090"/>
            <a:ext cx="5178376" cy="461665"/>
          </a:xfrm>
          <a:prstGeom prst="rect">
            <a:avLst/>
          </a:prstGeom>
        </p:spPr>
        <p:txBody>
          <a:bodyPr wrap="square">
            <a:spAutoFit/>
          </a:bodyPr>
          <a:lstStyle/>
          <a:p>
            <a:pPr algn="r"/>
            <a:r>
              <a:rPr lang="zh-CN" altLang="en-US" sz="2400" dirty="0" smtClean="0">
                <a:solidFill>
                  <a:schemeClr val="bg1"/>
                </a:solidFill>
              </a:rPr>
              <a:t>大学生村官</a:t>
            </a:r>
            <a:endParaRPr lang="zh-CN" altLang="en-US" sz="2400" dirty="0">
              <a:solidFill>
                <a:schemeClr val="bg1"/>
              </a:solidFill>
            </a:endParaRPr>
          </a:p>
        </p:txBody>
      </p:sp>
      <p:sp>
        <p:nvSpPr>
          <p:cNvPr id="3" name="矩形 2"/>
          <p:cNvSpPr/>
          <p:nvPr/>
        </p:nvSpPr>
        <p:spPr>
          <a:xfrm>
            <a:off x="4925967" y="1397264"/>
            <a:ext cx="3831498" cy="769441"/>
          </a:xfrm>
          <a:prstGeom prst="rect">
            <a:avLst/>
          </a:prstGeom>
        </p:spPr>
        <p:txBody>
          <a:bodyPr wrap="none">
            <a:spAutoFit/>
          </a:bodyPr>
          <a:lstStyle/>
          <a:p>
            <a:pPr lvl="0" algn="r"/>
            <a:r>
              <a:rPr lang="en-US" altLang="zh-CN" sz="4400" dirty="0" smtClean="0">
                <a:solidFill>
                  <a:schemeClr val="bg1"/>
                </a:solidFill>
                <a:latin typeface="Impact"/>
              </a:rPr>
              <a:t>Village Officials</a:t>
            </a:r>
            <a:endParaRPr lang="zh-CN" altLang="en-US" sz="4400" dirty="0">
              <a:solidFill>
                <a:schemeClr val="bg1"/>
              </a:solidFill>
              <a:latin typeface="Impact"/>
            </a:endParaRPr>
          </a:p>
        </p:txBody>
      </p:sp>
      <p:sp>
        <p:nvSpPr>
          <p:cNvPr id="7" name="TextBox 6"/>
          <p:cNvSpPr txBox="1"/>
          <p:nvPr/>
        </p:nvSpPr>
        <p:spPr>
          <a:xfrm>
            <a:off x="26495" y="-1433695"/>
            <a:ext cx="3720890" cy="8094524"/>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smtClean="0">
                <a:solidFill>
                  <a:schemeClr val="bg1"/>
                </a:solidFill>
                <a:latin typeface="+mj-lt"/>
              </a:rPr>
              <a:t>3</a:t>
            </a:r>
            <a:endParaRPr lang="zh-CN" altLang="en-US" sz="52000" dirty="0">
              <a:solidFill>
                <a:schemeClr val="bg1"/>
              </a:solidFill>
              <a:latin typeface="+mj-lt"/>
            </a:endParaRPr>
          </a:p>
        </p:txBody>
      </p:sp>
    </p:spTree>
    <p:extLst>
      <p:ext uri="{BB962C8B-B14F-4D97-AF65-F5344CB8AC3E}">
        <p14:creationId xmlns:p14="http://schemas.microsoft.com/office/powerpoint/2010/main" val="422396699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191420"/>
            <a:ext cx="4452670" cy="461665"/>
          </a:xfrm>
          <a:prstGeom prst="rect">
            <a:avLst/>
          </a:prstGeom>
          <a:noFill/>
        </p:spPr>
        <p:txBody>
          <a:bodyPr wrap="square" rtlCol="0">
            <a:spAutoFit/>
          </a:bodyPr>
          <a:lstStyle/>
          <a:p>
            <a:r>
              <a:rPr lang="zh-CN" altLang="en-US" sz="2400" b="1" dirty="0" smtClean="0">
                <a:solidFill>
                  <a:schemeClr val="tx1">
                    <a:lumMod val="85000"/>
                    <a:lumOff val="15000"/>
                  </a:schemeClr>
                </a:solidFill>
                <a:latin typeface="Impact" pitchFamily="34" charset="0"/>
                <a:ea typeface="+mj-ea"/>
              </a:rPr>
              <a:t>大学生村官</a:t>
            </a:r>
            <a:r>
              <a:rPr lang="en-US" altLang="zh-CN" sz="2400" b="1" dirty="0" smtClean="0">
                <a:solidFill>
                  <a:schemeClr val="tx1">
                    <a:lumMod val="85000"/>
                    <a:lumOff val="15000"/>
                  </a:schemeClr>
                </a:solidFill>
                <a:latin typeface="Impact" pitchFamily="34" charset="0"/>
                <a:ea typeface="+mj-ea"/>
              </a:rPr>
              <a:t>  </a:t>
            </a:r>
            <a:r>
              <a:rPr lang="en-US" altLang="zh-CN" sz="2400" b="1" dirty="0" smtClean="0">
                <a:solidFill>
                  <a:schemeClr val="tx1">
                    <a:lumMod val="85000"/>
                    <a:lumOff val="15000"/>
                  </a:schemeClr>
                </a:solidFill>
                <a:latin typeface="Times New Roman" pitchFamily="18" charset="0"/>
                <a:cs typeface="Times New Roman" pitchFamily="18" charset="0"/>
              </a:rPr>
              <a:t>Village Officials</a:t>
            </a:r>
            <a:endParaRPr lang="zh-CN" altLang="en-US" sz="2400" b="1" dirty="0" smtClean="0">
              <a:solidFill>
                <a:schemeClr val="tx1">
                  <a:lumMod val="85000"/>
                  <a:lumOff val="15000"/>
                </a:schemeClr>
              </a:solidFill>
              <a:latin typeface="Times New Roman" pitchFamily="18" charset="0"/>
              <a:cs typeface="Times New Roman" pitchFamily="18" charset="0"/>
            </a:endParaRPr>
          </a:p>
        </p:txBody>
      </p:sp>
      <p:sp>
        <p:nvSpPr>
          <p:cNvPr id="21" name="矩形 20"/>
          <p:cNvSpPr/>
          <p:nvPr/>
        </p:nvSpPr>
        <p:spPr>
          <a:xfrm>
            <a:off x="395536" y="1023578"/>
            <a:ext cx="2016224" cy="3548436"/>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直角三角形 21"/>
          <p:cNvSpPr/>
          <p:nvPr/>
        </p:nvSpPr>
        <p:spPr>
          <a:xfrm flipH="1">
            <a:off x="395536" y="1023578"/>
            <a:ext cx="2016224" cy="3276364"/>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TextBox 32"/>
          <p:cNvSpPr txBox="1"/>
          <p:nvPr/>
        </p:nvSpPr>
        <p:spPr>
          <a:xfrm>
            <a:off x="520225" y="1907940"/>
            <a:ext cx="1891535" cy="2436427"/>
          </a:xfrm>
          <a:prstGeom prst="rect">
            <a:avLst/>
          </a:prstGeom>
          <a:noFill/>
        </p:spPr>
        <p:txBody>
          <a:bodyPr wrap="square" lIns="36000" tIns="36000" rIns="36000" bIns="36000" rtlCol="0">
            <a:spAutoFit/>
          </a:bodyPr>
          <a:lstStyle/>
          <a:p>
            <a:pPr>
              <a:lnSpc>
                <a:spcPct val="90000"/>
              </a:lnSpc>
              <a:spcBef>
                <a:spcPct val="20000"/>
              </a:spcBef>
              <a:buClr>
                <a:srgbClr val="A50021"/>
              </a:buClr>
            </a:pPr>
            <a:r>
              <a:rPr lang="zh-CN" altLang="en-US" sz="1200" dirty="0">
                <a:solidFill>
                  <a:schemeClr val="bg1"/>
                </a:solidFill>
              </a:rPr>
              <a:t>政府相关组织部</a:t>
            </a:r>
            <a:r>
              <a:rPr lang="zh-CN" altLang="en-US" sz="1200" dirty="0" smtClean="0">
                <a:solidFill>
                  <a:schemeClr val="bg1"/>
                </a:solidFill>
              </a:rPr>
              <a:t>门择优录取</a:t>
            </a:r>
            <a:r>
              <a:rPr lang="zh-CN" altLang="en-US" sz="1200" dirty="0">
                <a:solidFill>
                  <a:schemeClr val="bg1"/>
                </a:solidFill>
              </a:rPr>
              <a:t>部分高校毕业生进入农村。</a:t>
            </a:r>
            <a:r>
              <a:rPr lang="zh-CN" altLang="en-US" sz="1200" dirty="0" smtClean="0">
                <a:solidFill>
                  <a:schemeClr val="bg1"/>
                </a:solidFill>
              </a:rPr>
              <a:t>之后指派</a:t>
            </a:r>
            <a:r>
              <a:rPr lang="zh-CN" altLang="en-US" sz="1200" dirty="0">
                <a:solidFill>
                  <a:schemeClr val="bg1"/>
                </a:solidFill>
              </a:rPr>
              <a:t>大学生担任村党支部书记</a:t>
            </a:r>
            <a:r>
              <a:rPr lang="zh-CN" altLang="en-US" sz="1200" dirty="0" smtClean="0">
                <a:solidFill>
                  <a:schemeClr val="bg1"/>
                </a:solidFill>
              </a:rPr>
              <a:t>助理等职务以使其服务</a:t>
            </a:r>
            <a:r>
              <a:rPr lang="zh-CN" altLang="en-US" sz="1200" dirty="0">
                <a:solidFill>
                  <a:schemeClr val="bg1"/>
                </a:solidFill>
              </a:rPr>
              <a:t>于我国的新农村建设</a:t>
            </a:r>
            <a:r>
              <a:rPr lang="zh-CN" altLang="en-US" sz="1200" dirty="0" smtClean="0">
                <a:solidFill>
                  <a:schemeClr val="bg1"/>
                </a:solidFill>
              </a:rPr>
              <a:t>。</a:t>
            </a:r>
            <a:endParaRPr lang="en-US" altLang="zh-CN" sz="1200" dirty="0" smtClean="0">
              <a:solidFill>
                <a:schemeClr val="bg1"/>
              </a:solidFill>
            </a:endParaRPr>
          </a:p>
          <a:p>
            <a:pPr>
              <a:lnSpc>
                <a:spcPct val="90000"/>
              </a:lnSpc>
              <a:spcBef>
                <a:spcPct val="20000"/>
              </a:spcBef>
              <a:buClr>
                <a:srgbClr val="A50021"/>
              </a:buClr>
            </a:pPr>
            <a:r>
              <a:rPr lang="en-US" altLang="zh-CN" sz="1200" kern="0" dirty="0" smtClean="0">
                <a:solidFill>
                  <a:schemeClr val="bg1"/>
                </a:solidFill>
                <a:ea typeface="楷体_GB2312" pitchFamily="49" charset="-122"/>
              </a:rPr>
              <a:t>Governments select village officials among  outstanding college students and assign them as assistants of Secretary of Party Branch to serve for the construction of new countryside.  </a:t>
            </a:r>
            <a:endParaRPr lang="zh-CN" altLang="en-US" sz="1200" kern="0" dirty="0" smtClean="0">
              <a:solidFill>
                <a:schemeClr val="bg1"/>
              </a:solidFill>
              <a:ea typeface="楷体_GB2312" pitchFamily="49" charset="-122"/>
            </a:endParaRPr>
          </a:p>
        </p:txBody>
      </p:sp>
      <p:sp>
        <p:nvSpPr>
          <p:cNvPr id="36" name="矩形 35"/>
          <p:cNvSpPr/>
          <p:nvPr/>
        </p:nvSpPr>
        <p:spPr>
          <a:xfrm>
            <a:off x="2519772" y="1023578"/>
            <a:ext cx="2016224" cy="3548436"/>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直角三角形 36"/>
          <p:cNvSpPr/>
          <p:nvPr/>
        </p:nvSpPr>
        <p:spPr>
          <a:xfrm flipH="1">
            <a:off x="2519772" y="1023578"/>
            <a:ext cx="2016224" cy="3276364"/>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a:off x="4644008" y="1023578"/>
            <a:ext cx="2016224" cy="3548436"/>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直角三角形 41"/>
          <p:cNvSpPr/>
          <p:nvPr/>
        </p:nvSpPr>
        <p:spPr>
          <a:xfrm flipH="1">
            <a:off x="4644008" y="1023578"/>
            <a:ext cx="2016224" cy="3276364"/>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矩形 45"/>
          <p:cNvSpPr/>
          <p:nvPr/>
        </p:nvSpPr>
        <p:spPr>
          <a:xfrm>
            <a:off x="6768244" y="1023578"/>
            <a:ext cx="2232912" cy="3548436"/>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直角三角形 46"/>
          <p:cNvSpPr/>
          <p:nvPr/>
        </p:nvSpPr>
        <p:spPr>
          <a:xfrm flipH="1">
            <a:off x="6768244" y="1023578"/>
            <a:ext cx="2016224" cy="3276364"/>
          </a:xfrm>
          <a:prstGeom prst="rtTriangle">
            <a:avLst/>
          </a:pr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3" name="组合 22"/>
          <p:cNvGrpSpPr/>
          <p:nvPr/>
        </p:nvGrpSpPr>
        <p:grpSpPr>
          <a:xfrm>
            <a:off x="701570" y="1857370"/>
            <a:ext cx="7776864" cy="0"/>
            <a:chOff x="701570" y="2283718"/>
            <a:chExt cx="7776864" cy="0"/>
          </a:xfrm>
        </p:grpSpPr>
        <p:cxnSp>
          <p:nvCxnSpPr>
            <p:cNvPr id="34" name="直接连接符 33"/>
            <p:cNvCxnSpPr/>
            <p:nvPr/>
          </p:nvCxnSpPr>
          <p:spPr>
            <a:xfrm>
              <a:off x="701570" y="2283718"/>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2825806" y="2283718"/>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950042" y="2283718"/>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7074278" y="2283718"/>
              <a:ext cx="1404156"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881590" y="1356615"/>
            <a:ext cx="1125125" cy="523220"/>
          </a:xfrm>
          <a:prstGeom prst="rect">
            <a:avLst/>
          </a:prstGeom>
          <a:noFill/>
        </p:spPr>
        <p:txBody>
          <a:bodyPr wrap="square" rtlCol="0">
            <a:spAutoFit/>
          </a:bodyPr>
          <a:lstStyle/>
          <a:p>
            <a:r>
              <a:rPr lang="en-US" altLang="zh-CN" sz="2800" b="1" dirty="0" smtClean="0"/>
              <a:t>What</a:t>
            </a:r>
            <a:endParaRPr lang="zh-CN" altLang="en-US" sz="2800" b="1" dirty="0"/>
          </a:p>
        </p:txBody>
      </p:sp>
      <p:sp>
        <p:nvSpPr>
          <p:cNvPr id="29" name="TextBox 28"/>
          <p:cNvSpPr txBox="1"/>
          <p:nvPr/>
        </p:nvSpPr>
        <p:spPr>
          <a:xfrm>
            <a:off x="2906815" y="1328450"/>
            <a:ext cx="1264641" cy="523220"/>
          </a:xfrm>
          <a:prstGeom prst="rect">
            <a:avLst/>
          </a:prstGeom>
          <a:noFill/>
        </p:spPr>
        <p:txBody>
          <a:bodyPr wrap="square" rtlCol="0">
            <a:spAutoFit/>
          </a:bodyPr>
          <a:lstStyle/>
          <a:p>
            <a:r>
              <a:rPr lang="en-US" altLang="zh-CN" sz="2800" b="1" dirty="0" smtClean="0"/>
              <a:t>Target</a:t>
            </a:r>
            <a:endParaRPr lang="zh-CN" altLang="en-US" sz="2800" b="1" dirty="0"/>
          </a:p>
        </p:txBody>
      </p:sp>
      <p:sp>
        <p:nvSpPr>
          <p:cNvPr id="30" name="TextBox 29"/>
          <p:cNvSpPr txBox="1"/>
          <p:nvPr/>
        </p:nvSpPr>
        <p:spPr>
          <a:xfrm>
            <a:off x="5157065" y="1317879"/>
            <a:ext cx="1125125" cy="523220"/>
          </a:xfrm>
          <a:prstGeom prst="rect">
            <a:avLst/>
          </a:prstGeom>
          <a:noFill/>
        </p:spPr>
        <p:txBody>
          <a:bodyPr wrap="square" rtlCol="0">
            <a:spAutoFit/>
          </a:bodyPr>
          <a:lstStyle/>
          <a:p>
            <a:r>
              <a:rPr lang="en-US" altLang="zh-CN" sz="2800" b="1" dirty="0" smtClean="0"/>
              <a:t>How</a:t>
            </a:r>
            <a:endParaRPr lang="zh-CN" altLang="en-US" sz="2800" b="1" dirty="0"/>
          </a:p>
        </p:txBody>
      </p:sp>
      <p:sp>
        <p:nvSpPr>
          <p:cNvPr id="31" name="TextBox 30"/>
          <p:cNvSpPr txBox="1"/>
          <p:nvPr/>
        </p:nvSpPr>
        <p:spPr>
          <a:xfrm>
            <a:off x="7272300" y="1317879"/>
            <a:ext cx="1125125" cy="523220"/>
          </a:xfrm>
          <a:prstGeom prst="rect">
            <a:avLst/>
          </a:prstGeom>
          <a:noFill/>
        </p:spPr>
        <p:txBody>
          <a:bodyPr wrap="square" rtlCol="0">
            <a:spAutoFit/>
          </a:bodyPr>
          <a:lstStyle/>
          <a:p>
            <a:r>
              <a:rPr lang="en-US" altLang="zh-CN" sz="2800" b="1" dirty="0" smtClean="0"/>
              <a:t>Goal</a:t>
            </a:r>
            <a:endParaRPr lang="zh-CN" altLang="en-US" sz="2800" b="1" dirty="0"/>
          </a:p>
        </p:txBody>
      </p:sp>
      <p:sp>
        <p:nvSpPr>
          <p:cNvPr id="54" name="TextBox 53"/>
          <p:cNvSpPr txBox="1"/>
          <p:nvPr/>
        </p:nvSpPr>
        <p:spPr>
          <a:xfrm>
            <a:off x="2771800" y="1949057"/>
            <a:ext cx="1891535" cy="717119"/>
          </a:xfrm>
          <a:prstGeom prst="rect">
            <a:avLst/>
          </a:prstGeom>
          <a:noFill/>
        </p:spPr>
        <p:txBody>
          <a:bodyPr wrap="square" rtlCol="0">
            <a:spAutoFit/>
          </a:bodyPr>
          <a:lstStyle/>
          <a:p>
            <a:pPr>
              <a:lnSpc>
                <a:spcPct val="90000"/>
              </a:lnSpc>
              <a:spcBef>
                <a:spcPct val="20000"/>
              </a:spcBef>
              <a:buClr>
                <a:srgbClr val="A50021"/>
              </a:buClr>
            </a:pPr>
            <a:r>
              <a:rPr lang="zh-CN" altLang="en-US" sz="1400" dirty="0" smtClean="0">
                <a:solidFill>
                  <a:schemeClr val="bg1"/>
                </a:solidFill>
              </a:rPr>
              <a:t>应届高校毕业生</a:t>
            </a:r>
            <a:endParaRPr lang="en-US" altLang="zh-CN" sz="1400" dirty="0" smtClean="0">
              <a:solidFill>
                <a:schemeClr val="bg1"/>
              </a:solidFill>
            </a:endParaRPr>
          </a:p>
          <a:p>
            <a:pPr>
              <a:lnSpc>
                <a:spcPct val="90000"/>
              </a:lnSpc>
              <a:spcBef>
                <a:spcPct val="20000"/>
              </a:spcBef>
              <a:buClr>
                <a:srgbClr val="A50021"/>
              </a:buClr>
            </a:pPr>
            <a:r>
              <a:rPr lang="en-US" altLang="zh-CN" sz="1400" dirty="0" smtClean="0">
                <a:solidFill>
                  <a:schemeClr val="bg1"/>
                </a:solidFill>
              </a:rPr>
              <a:t>Fresh college graduates</a:t>
            </a:r>
            <a:endParaRPr lang="zh-CN" altLang="en-US" sz="1400" kern="0" dirty="0" smtClean="0">
              <a:solidFill>
                <a:schemeClr val="bg1"/>
              </a:solidFill>
              <a:ea typeface="楷体_GB2312" pitchFamily="49" charset="-122"/>
            </a:endParaRPr>
          </a:p>
        </p:txBody>
      </p:sp>
      <p:sp>
        <p:nvSpPr>
          <p:cNvPr id="55" name="TextBox 54"/>
          <p:cNvSpPr txBox="1"/>
          <p:nvPr/>
        </p:nvSpPr>
        <p:spPr>
          <a:xfrm>
            <a:off x="6786578" y="1965259"/>
            <a:ext cx="2214578" cy="2325628"/>
          </a:xfrm>
          <a:prstGeom prst="rect">
            <a:avLst/>
          </a:prstGeom>
          <a:noFill/>
        </p:spPr>
        <p:txBody>
          <a:bodyPr wrap="square" lIns="36000" tIns="36000" rIns="36000" bIns="36000" rtlCol="0">
            <a:spAutoFit/>
          </a:bodyPr>
          <a:lstStyle/>
          <a:p>
            <a:pPr>
              <a:spcBef>
                <a:spcPct val="20000"/>
              </a:spcBef>
              <a:buClr>
                <a:srgbClr val="A50021"/>
              </a:buClr>
            </a:pPr>
            <a:r>
              <a:rPr lang="en-US" altLang="zh-CN" sz="1200" dirty="0" smtClean="0">
                <a:solidFill>
                  <a:schemeClr val="bg1"/>
                </a:solidFill>
              </a:rPr>
              <a:t>1</a:t>
            </a:r>
            <a:r>
              <a:rPr lang="zh-CN" altLang="en-US" sz="1200" dirty="0" smtClean="0">
                <a:solidFill>
                  <a:schemeClr val="bg1"/>
                </a:solidFill>
              </a:rPr>
              <a:t>、弥补</a:t>
            </a:r>
            <a:r>
              <a:rPr lang="zh-CN" altLang="en-US" sz="1200" dirty="0">
                <a:solidFill>
                  <a:schemeClr val="bg1"/>
                </a:solidFill>
              </a:rPr>
              <a:t>新农村建设中人才</a:t>
            </a:r>
            <a:r>
              <a:rPr lang="zh-CN" altLang="en-US" sz="1200" dirty="0" smtClean="0">
                <a:solidFill>
                  <a:schemeClr val="bg1"/>
                </a:solidFill>
              </a:rPr>
              <a:t>缺口</a:t>
            </a:r>
            <a:r>
              <a:rPr lang="en-US" altLang="zh-CN" sz="1200" dirty="0" smtClean="0">
                <a:solidFill>
                  <a:schemeClr val="bg1"/>
                </a:solidFill>
              </a:rPr>
              <a:t>;</a:t>
            </a:r>
          </a:p>
          <a:p>
            <a:pPr>
              <a:spcBef>
                <a:spcPct val="20000"/>
              </a:spcBef>
              <a:buClr>
                <a:srgbClr val="A50021"/>
              </a:buClr>
            </a:pPr>
            <a:r>
              <a:rPr lang="en-US" altLang="zh-CN" sz="1200" kern="0" dirty="0" smtClean="0">
                <a:solidFill>
                  <a:schemeClr val="bg1"/>
                </a:solidFill>
                <a:ea typeface="楷体_GB2312" pitchFamily="49" charset="-122"/>
              </a:rPr>
              <a:t>Ease the severe  employment situation</a:t>
            </a:r>
            <a:endParaRPr lang="en-US" altLang="zh-CN" sz="1200" dirty="0" smtClean="0">
              <a:solidFill>
                <a:schemeClr val="bg1"/>
              </a:solidFill>
            </a:endParaRPr>
          </a:p>
          <a:p>
            <a:pPr>
              <a:spcBef>
                <a:spcPct val="20000"/>
              </a:spcBef>
              <a:buClr>
                <a:srgbClr val="A50021"/>
              </a:buClr>
            </a:pPr>
            <a:r>
              <a:rPr lang="en-US" altLang="zh-CN" sz="1200" dirty="0" smtClean="0">
                <a:solidFill>
                  <a:schemeClr val="bg1"/>
                </a:solidFill>
              </a:rPr>
              <a:t>2</a:t>
            </a:r>
            <a:r>
              <a:rPr lang="zh-CN" altLang="en-US" sz="1200" dirty="0" smtClean="0">
                <a:solidFill>
                  <a:schemeClr val="bg1"/>
                </a:solidFill>
              </a:rPr>
              <a:t>、缓解</a:t>
            </a:r>
            <a:r>
              <a:rPr lang="zh-CN" altLang="en-US" sz="1200" dirty="0">
                <a:solidFill>
                  <a:schemeClr val="bg1"/>
                </a:solidFill>
              </a:rPr>
              <a:t>高校毕业生日益严峻的就业</a:t>
            </a:r>
            <a:r>
              <a:rPr lang="zh-CN" altLang="en-US" sz="1200" dirty="0" smtClean="0">
                <a:solidFill>
                  <a:schemeClr val="bg1"/>
                </a:solidFill>
              </a:rPr>
              <a:t>形势</a:t>
            </a:r>
            <a:r>
              <a:rPr lang="en-US" altLang="zh-CN" sz="1200" dirty="0" smtClean="0">
                <a:solidFill>
                  <a:schemeClr val="bg1"/>
                </a:solidFill>
              </a:rPr>
              <a:t>;</a:t>
            </a:r>
          </a:p>
          <a:p>
            <a:pPr latinLnBrk="1">
              <a:spcBef>
                <a:spcPct val="20000"/>
              </a:spcBef>
              <a:buClr>
                <a:srgbClr val="A50021"/>
              </a:buClr>
            </a:pPr>
            <a:r>
              <a:rPr lang="en-US" altLang="zh-CN" sz="1200" kern="0" dirty="0" smtClean="0">
                <a:solidFill>
                  <a:schemeClr val="bg1"/>
                </a:solidFill>
                <a:ea typeface="楷体_GB2312" pitchFamily="49" charset="-122"/>
              </a:rPr>
              <a:t>Make up the talents shortage in the process of new countryside</a:t>
            </a:r>
          </a:p>
          <a:p>
            <a:pPr latinLnBrk="1">
              <a:spcBef>
                <a:spcPct val="20000"/>
              </a:spcBef>
              <a:buClr>
                <a:srgbClr val="A50021"/>
              </a:buClr>
            </a:pPr>
            <a:r>
              <a:rPr lang="en-US" altLang="zh-CN" sz="1200" kern="0" dirty="0" smtClean="0">
                <a:solidFill>
                  <a:schemeClr val="bg1"/>
                </a:solidFill>
                <a:ea typeface="楷体_GB2312" pitchFamily="49" charset="-122"/>
              </a:rPr>
              <a:t>construction.</a:t>
            </a:r>
            <a:endParaRPr lang="en-US" altLang="zh-CN" sz="1200" dirty="0" smtClean="0">
              <a:solidFill>
                <a:schemeClr val="bg1"/>
              </a:solidFill>
            </a:endParaRPr>
          </a:p>
          <a:p>
            <a:pPr>
              <a:spcBef>
                <a:spcPct val="20000"/>
              </a:spcBef>
              <a:buClr>
                <a:srgbClr val="A50021"/>
              </a:buClr>
            </a:pPr>
            <a:r>
              <a:rPr lang="en-US" altLang="zh-CN" sz="1200" dirty="0" smtClean="0">
                <a:solidFill>
                  <a:schemeClr val="bg1"/>
                </a:solidFill>
              </a:rPr>
              <a:t>3</a:t>
            </a:r>
            <a:r>
              <a:rPr lang="zh-CN" altLang="en-US" sz="1200" dirty="0" smtClean="0">
                <a:solidFill>
                  <a:schemeClr val="bg1"/>
                </a:solidFill>
              </a:rPr>
              <a:t>、增</a:t>
            </a:r>
            <a:r>
              <a:rPr lang="zh-CN" altLang="en-US" sz="1200" dirty="0">
                <a:solidFill>
                  <a:schemeClr val="bg1"/>
                </a:solidFill>
              </a:rPr>
              <a:t>加</a:t>
            </a:r>
            <a:r>
              <a:rPr lang="zh-CN" altLang="en-US" sz="1200" dirty="0" smtClean="0">
                <a:solidFill>
                  <a:schemeClr val="bg1"/>
                </a:solidFill>
              </a:rPr>
              <a:t>大学生</a:t>
            </a:r>
            <a:r>
              <a:rPr lang="zh-CN" altLang="en-US" sz="1200" dirty="0">
                <a:solidFill>
                  <a:schemeClr val="bg1"/>
                </a:solidFill>
              </a:rPr>
              <a:t>基层实践</a:t>
            </a:r>
            <a:r>
              <a:rPr lang="zh-CN" altLang="en-US" sz="1200" dirty="0" smtClean="0">
                <a:solidFill>
                  <a:schemeClr val="bg1"/>
                </a:solidFill>
              </a:rPr>
              <a:t>经验</a:t>
            </a:r>
            <a:r>
              <a:rPr lang="en-US" altLang="zh-CN" sz="1200" dirty="0" smtClean="0">
                <a:solidFill>
                  <a:schemeClr val="bg1"/>
                </a:solidFill>
              </a:rPr>
              <a:t>;</a:t>
            </a:r>
            <a:r>
              <a:rPr lang="en-US" altLang="zh-CN" sz="1200" kern="0" dirty="0" smtClean="0">
                <a:solidFill>
                  <a:schemeClr val="bg1"/>
                </a:solidFill>
                <a:ea typeface="楷体_GB2312" pitchFamily="49" charset="-122"/>
              </a:rPr>
              <a:t> </a:t>
            </a:r>
          </a:p>
          <a:p>
            <a:pPr>
              <a:spcBef>
                <a:spcPct val="20000"/>
              </a:spcBef>
              <a:buClr>
                <a:srgbClr val="A50021"/>
              </a:buClr>
            </a:pPr>
            <a:r>
              <a:rPr lang="en-US" altLang="zh-CN" sz="1200" kern="0" dirty="0" smtClean="0">
                <a:solidFill>
                  <a:schemeClr val="bg1"/>
                </a:solidFill>
                <a:ea typeface="楷体_GB2312" pitchFamily="49" charset="-122"/>
              </a:rPr>
              <a:t>Increase college students’ grass-roots experiences.  </a:t>
            </a:r>
            <a:endParaRPr lang="zh-CN" altLang="en-US" sz="1200" kern="0" dirty="0" smtClean="0">
              <a:solidFill>
                <a:schemeClr val="bg1"/>
              </a:solidFill>
              <a:ea typeface="楷体_GB2312" pitchFamily="49" charset="-122"/>
            </a:endParaRPr>
          </a:p>
        </p:txBody>
      </p:sp>
      <p:sp>
        <p:nvSpPr>
          <p:cNvPr id="56" name="TextBox 55"/>
          <p:cNvSpPr txBox="1"/>
          <p:nvPr/>
        </p:nvSpPr>
        <p:spPr>
          <a:xfrm>
            <a:off x="4773859" y="1967625"/>
            <a:ext cx="1891535" cy="2095958"/>
          </a:xfrm>
          <a:prstGeom prst="rect">
            <a:avLst/>
          </a:prstGeom>
          <a:noFill/>
        </p:spPr>
        <p:txBody>
          <a:bodyPr wrap="square" rtlCol="0">
            <a:spAutoFit/>
          </a:bodyPr>
          <a:lstStyle/>
          <a:p>
            <a:pPr>
              <a:lnSpc>
                <a:spcPct val="90000"/>
              </a:lnSpc>
              <a:spcBef>
                <a:spcPct val="20000"/>
              </a:spcBef>
              <a:buClr>
                <a:srgbClr val="A50021"/>
              </a:buClr>
            </a:pPr>
            <a:r>
              <a:rPr lang="zh-CN" altLang="en-US" sz="1400" kern="0" dirty="0" smtClean="0">
                <a:solidFill>
                  <a:schemeClr val="bg1"/>
                </a:solidFill>
                <a:ea typeface="楷体_GB2312" pitchFamily="49" charset="-122"/>
              </a:rPr>
              <a:t>选拔</a:t>
            </a:r>
            <a:r>
              <a:rPr lang="en-US" altLang="zh-CN" sz="1400" kern="0" dirty="0" smtClean="0">
                <a:solidFill>
                  <a:schemeClr val="bg1"/>
                </a:solidFill>
                <a:ea typeface="楷体_GB2312" pitchFamily="49" charset="-122"/>
              </a:rPr>
              <a:t>——</a:t>
            </a:r>
            <a:r>
              <a:rPr lang="zh-CN" altLang="en-US" sz="1400" kern="0" dirty="0" smtClean="0">
                <a:solidFill>
                  <a:schemeClr val="bg1"/>
                </a:solidFill>
                <a:ea typeface="楷体_GB2312" pitchFamily="49" charset="-122"/>
              </a:rPr>
              <a:t>任职</a:t>
            </a:r>
            <a:r>
              <a:rPr lang="en-US" altLang="zh-CN" sz="1400" kern="0" dirty="0" smtClean="0">
                <a:solidFill>
                  <a:schemeClr val="bg1"/>
                </a:solidFill>
                <a:ea typeface="楷体_GB2312" pitchFamily="49" charset="-122"/>
              </a:rPr>
              <a:t>——</a:t>
            </a:r>
            <a:r>
              <a:rPr lang="zh-CN" altLang="en-US" sz="1400" kern="0" dirty="0" smtClean="0">
                <a:solidFill>
                  <a:schemeClr val="bg1"/>
                </a:solidFill>
                <a:ea typeface="楷体_GB2312" pitchFamily="49" charset="-122"/>
              </a:rPr>
              <a:t>奖励考核</a:t>
            </a:r>
            <a:r>
              <a:rPr lang="en-US" altLang="zh-CN" sz="1400" kern="0" dirty="0" smtClean="0">
                <a:solidFill>
                  <a:schemeClr val="bg1"/>
                </a:solidFill>
                <a:ea typeface="楷体_GB2312" pitchFamily="49" charset="-122"/>
              </a:rPr>
              <a:t>——</a:t>
            </a:r>
            <a:r>
              <a:rPr lang="zh-CN" altLang="en-US" sz="1400" kern="0" dirty="0" smtClean="0">
                <a:solidFill>
                  <a:schemeClr val="bg1"/>
                </a:solidFill>
                <a:ea typeface="楷体_GB2312" pitchFamily="49" charset="-122"/>
              </a:rPr>
              <a:t>能力培养</a:t>
            </a:r>
            <a:r>
              <a:rPr lang="en-US" altLang="zh-CN" sz="1400" kern="0" dirty="0" smtClean="0">
                <a:solidFill>
                  <a:schemeClr val="bg1"/>
                </a:solidFill>
                <a:ea typeface="楷体_GB2312" pitchFamily="49" charset="-122"/>
              </a:rPr>
              <a:t>——</a:t>
            </a:r>
            <a:r>
              <a:rPr lang="zh-CN" altLang="en-US" sz="1400" kern="0" dirty="0">
                <a:solidFill>
                  <a:schemeClr val="bg1"/>
                </a:solidFill>
                <a:ea typeface="楷体_GB2312" pitchFamily="49" charset="-122"/>
              </a:rPr>
              <a:t>自主</a:t>
            </a:r>
            <a:r>
              <a:rPr lang="zh-CN" altLang="en-US" sz="1400" kern="0" dirty="0" smtClean="0">
                <a:solidFill>
                  <a:schemeClr val="bg1"/>
                </a:solidFill>
                <a:ea typeface="楷体_GB2312" pitchFamily="49" charset="-122"/>
              </a:rPr>
              <a:t>择业</a:t>
            </a:r>
            <a:endParaRPr lang="en-US" altLang="zh-CN" sz="1400" kern="0" dirty="0" smtClean="0">
              <a:solidFill>
                <a:schemeClr val="bg1"/>
              </a:solidFill>
              <a:ea typeface="楷体_GB2312" pitchFamily="49" charset="-122"/>
            </a:endParaRPr>
          </a:p>
          <a:p>
            <a:pPr>
              <a:lnSpc>
                <a:spcPct val="90000"/>
              </a:lnSpc>
              <a:spcBef>
                <a:spcPct val="20000"/>
              </a:spcBef>
              <a:buClr>
                <a:srgbClr val="A50021"/>
              </a:buClr>
            </a:pPr>
            <a:r>
              <a:rPr lang="en-US" altLang="zh-CN" sz="1400" dirty="0" smtClean="0">
                <a:solidFill>
                  <a:schemeClr val="bg1"/>
                </a:solidFill>
              </a:rPr>
              <a:t>1. Selection</a:t>
            </a:r>
          </a:p>
          <a:p>
            <a:pPr>
              <a:lnSpc>
                <a:spcPct val="90000"/>
              </a:lnSpc>
              <a:spcBef>
                <a:spcPct val="20000"/>
              </a:spcBef>
              <a:buClr>
                <a:srgbClr val="A50021"/>
              </a:buClr>
            </a:pPr>
            <a:r>
              <a:rPr lang="en-US" altLang="zh-CN" sz="1400" dirty="0" smtClean="0">
                <a:solidFill>
                  <a:schemeClr val="bg1"/>
                </a:solidFill>
              </a:rPr>
              <a:t>2. Holding a post</a:t>
            </a:r>
          </a:p>
          <a:p>
            <a:pPr>
              <a:lnSpc>
                <a:spcPct val="90000"/>
              </a:lnSpc>
              <a:spcBef>
                <a:spcPct val="20000"/>
              </a:spcBef>
              <a:buClr>
                <a:srgbClr val="A50021"/>
              </a:buClr>
            </a:pPr>
            <a:r>
              <a:rPr lang="en-US" altLang="zh-CN" sz="1400" dirty="0" smtClean="0">
                <a:solidFill>
                  <a:schemeClr val="bg1"/>
                </a:solidFill>
              </a:rPr>
              <a:t>3. Assessment and </a:t>
            </a:r>
          </a:p>
          <a:p>
            <a:pPr>
              <a:lnSpc>
                <a:spcPct val="90000"/>
              </a:lnSpc>
              <a:spcBef>
                <a:spcPct val="20000"/>
              </a:spcBef>
              <a:buClr>
                <a:srgbClr val="A50021"/>
              </a:buClr>
            </a:pPr>
            <a:r>
              <a:rPr lang="en-US" altLang="zh-CN" sz="1400" dirty="0" smtClean="0">
                <a:solidFill>
                  <a:schemeClr val="bg1"/>
                </a:solidFill>
              </a:rPr>
              <a:t>    rewarding</a:t>
            </a:r>
          </a:p>
          <a:p>
            <a:pPr>
              <a:lnSpc>
                <a:spcPct val="90000"/>
              </a:lnSpc>
              <a:spcBef>
                <a:spcPct val="20000"/>
              </a:spcBef>
              <a:buClr>
                <a:srgbClr val="A50021"/>
              </a:buClr>
            </a:pPr>
            <a:r>
              <a:rPr lang="en-US" altLang="zh-CN" sz="1400" dirty="0" smtClean="0">
                <a:solidFill>
                  <a:schemeClr val="bg1"/>
                </a:solidFill>
              </a:rPr>
              <a:t>4. Ability cultivation</a:t>
            </a:r>
          </a:p>
          <a:p>
            <a:pPr>
              <a:lnSpc>
                <a:spcPct val="90000"/>
              </a:lnSpc>
              <a:spcBef>
                <a:spcPct val="20000"/>
              </a:spcBef>
              <a:buClr>
                <a:srgbClr val="A50021"/>
              </a:buClr>
            </a:pPr>
            <a:r>
              <a:rPr lang="en-US" altLang="zh-CN" sz="1400" dirty="0" smtClean="0">
                <a:solidFill>
                  <a:schemeClr val="bg1"/>
                </a:solidFill>
              </a:rPr>
              <a:t>5. Re-employment</a:t>
            </a:r>
          </a:p>
        </p:txBody>
      </p:sp>
    </p:spTree>
    <p:extLst>
      <p:ext uri="{BB962C8B-B14F-4D97-AF65-F5344CB8AC3E}">
        <p14:creationId xmlns:p14="http://schemas.microsoft.com/office/powerpoint/2010/main" val="1005451943"/>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092459" y="1129719"/>
            <a:ext cx="3638327" cy="584775"/>
          </a:xfrm>
          <a:prstGeom prst="rect">
            <a:avLst/>
          </a:prstGeom>
          <a:noFill/>
          <a:effectLst/>
        </p:spPr>
        <p:txBody>
          <a:bodyPr wrap="square" rtlCol="0">
            <a:spAutoFit/>
          </a:bodyPr>
          <a:lstStyle/>
          <a:p>
            <a:r>
              <a:rPr lang="zh-CN" altLang="en-US" sz="1600" dirty="0">
                <a:solidFill>
                  <a:srgbClr val="1A7BAE"/>
                </a:solidFill>
              </a:rPr>
              <a:t>青年</a:t>
            </a:r>
            <a:r>
              <a:rPr lang="zh-CN" altLang="en-US" sz="1600" dirty="0" smtClean="0">
                <a:solidFill>
                  <a:srgbClr val="1A7BAE"/>
                </a:solidFill>
              </a:rPr>
              <a:t>创业</a:t>
            </a:r>
            <a:endParaRPr lang="en-US" altLang="zh-CN" sz="1600" dirty="0" smtClean="0">
              <a:solidFill>
                <a:srgbClr val="1A7BAE"/>
              </a:solidFill>
            </a:endParaRPr>
          </a:p>
          <a:p>
            <a:r>
              <a:rPr lang="en-US" altLang="zh-CN" sz="1600" b="1" dirty="0" smtClean="0">
                <a:solidFill>
                  <a:srgbClr val="1A7BAE"/>
                </a:solidFill>
                <a:latin typeface="Times New Roman" pitchFamily="18" charset="0"/>
                <a:cs typeface="Times New Roman" pitchFamily="18" charset="0"/>
              </a:rPr>
              <a:t>Youth Entrepreneurship</a:t>
            </a:r>
            <a:endParaRPr lang="zh-CN" altLang="en-US" sz="1600" b="1" dirty="0" smtClean="0">
              <a:solidFill>
                <a:srgbClr val="1A7BAE"/>
              </a:solidFill>
              <a:latin typeface="Times New Roman" pitchFamily="18" charset="0"/>
              <a:cs typeface="Times New Roman" pitchFamily="18" charset="0"/>
            </a:endParaRPr>
          </a:p>
        </p:txBody>
      </p:sp>
      <p:sp>
        <p:nvSpPr>
          <p:cNvPr id="19" name="矩形 8"/>
          <p:cNvSpPr/>
          <p:nvPr/>
        </p:nvSpPr>
        <p:spPr>
          <a:xfrm>
            <a:off x="597404" y="1221600"/>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1A7BAE"/>
                </a:solidFill>
                <a:latin typeface="+mj-lt"/>
              </a:rPr>
              <a:t>01</a:t>
            </a:r>
            <a:endParaRPr lang="zh-CN" altLang="en-US" sz="1600">
              <a:solidFill>
                <a:srgbClr val="1A7BAE"/>
              </a:solidFill>
              <a:latin typeface="+mj-lt"/>
            </a:endParaRPr>
          </a:p>
        </p:txBody>
      </p:sp>
      <p:sp>
        <p:nvSpPr>
          <p:cNvPr id="20" name="TextBox 19"/>
          <p:cNvSpPr txBox="1"/>
          <p:nvPr/>
        </p:nvSpPr>
        <p:spPr>
          <a:xfrm>
            <a:off x="1099537" y="1844099"/>
            <a:ext cx="3638327" cy="584775"/>
          </a:xfrm>
          <a:prstGeom prst="rect">
            <a:avLst/>
          </a:prstGeom>
          <a:noFill/>
          <a:effectLst/>
        </p:spPr>
        <p:txBody>
          <a:bodyPr wrap="square" rtlCol="0">
            <a:spAutoFit/>
          </a:bodyPr>
          <a:lstStyle/>
          <a:p>
            <a:r>
              <a:rPr lang="zh-CN" altLang="en-US" sz="1600" dirty="0" smtClean="0">
                <a:solidFill>
                  <a:srgbClr val="95BC49"/>
                </a:solidFill>
              </a:rPr>
              <a:t>技能培训</a:t>
            </a:r>
            <a:endParaRPr lang="en-US" altLang="zh-CN" sz="1600" dirty="0" smtClean="0">
              <a:solidFill>
                <a:srgbClr val="95BC49"/>
              </a:solidFill>
            </a:endParaRPr>
          </a:p>
          <a:p>
            <a:r>
              <a:rPr lang="en-US" altLang="zh-CN" sz="1600" b="1" dirty="0" smtClean="0">
                <a:solidFill>
                  <a:srgbClr val="95BC49"/>
                </a:solidFill>
                <a:latin typeface="Times New Roman" pitchFamily="18" charset="0"/>
                <a:cs typeface="Times New Roman" pitchFamily="18" charset="0"/>
              </a:rPr>
              <a:t>Skills Training</a:t>
            </a:r>
            <a:endParaRPr lang="en-US" altLang="zh-CN" sz="1600" dirty="0">
              <a:solidFill>
                <a:srgbClr val="95BC49"/>
              </a:solidFill>
              <a:latin typeface="Times New Roman" pitchFamily="18" charset="0"/>
              <a:cs typeface="Times New Roman" pitchFamily="18" charset="0"/>
            </a:endParaRPr>
          </a:p>
        </p:txBody>
      </p:sp>
      <p:sp>
        <p:nvSpPr>
          <p:cNvPr id="22" name="矩形 8"/>
          <p:cNvSpPr/>
          <p:nvPr/>
        </p:nvSpPr>
        <p:spPr>
          <a:xfrm>
            <a:off x="604482" y="1945383"/>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95BC49"/>
                </a:solidFill>
                <a:latin typeface="+mj-lt"/>
              </a:rPr>
              <a:t>02</a:t>
            </a:r>
            <a:endParaRPr lang="zh-CN" altLang="en-US" sz="1600">
              <a:solidFill>
                <a:srgbClr val="95BC49"/>
              </a:solidFill>
              <a:latin typeface="+mj-lt"/>
            </a:endParaRPr>
          </a:p>
        </p:txBody>
      </p:sp>
      <p:sp>
        <p:nvSpPr>
          <p:cNvPr id="23" name="TextBox 22"/>
          <p:cNvSpPr txBox="1"/>
          <p:nvPr/>
        </p:nvSpPr>
        <p:spPr>
          <a:xfrm>
            <a:off x="1106615" y="2558479"/>
            <a:ext cx="3638327" cy="584775"/>
          </a:xfrm>
          <a:prstGeom prst="rect">
            <a:avLst/>
          </a:prstGeom>
          <a:noFill/>
          <a:effectLst/>
        </p:spPr>
        <p:txBody>
          <a:bodyPr wrap="square" rtlCol="0">
            <a:spAutoFit/>
          </a:bodyPr>
          <a:lstStyle/>
          <a:p>
            <a:r>
              <a:rPr lang="zh-CN" altLang="en-US" sz="1600" dirty="0" smtClean="0">
                <a:solidFill>
                  <a:srgbClr val="FDA907"/>
                </a:solidFill>
              </a:rPr>
              <a:t>大学生村官</a:t>
            </a:r>
          </a:p>
          <a:p>
            <a:r>
              <a:rPr lang="en-US" altLang="zh-CN" sz="1600" b="1" dirty="0" smtClean="0">
                <a:solidFill>
                  <a:srgbClr val="FDA907"/>
                </a:solidFill>
                <a:latin typeface="Times New Roman" pitchFamily="18" charset="0"/>
                <a:cs typeface="Times New Roman" pitchFamily="18" charset="0"/>
              </a:rPr>
              <a:t>Village Officials</a:t>
            </a:r>
            <a:endParaRPr lang="zh-CN" altLang="en-US" sz="1600" b="1" dirty="0" smtClean="0">
              <a:solidFill>
                <a:srgbClr val="FDA907"/>
              </a:solidFill>
              <a:latin typeface="Times New Roman" pitchFamily="18" charset="0"/>
              <a:cs typeface="Times New Roman" pitchFamily="18" charset="0"/>
            </a:endParaRPr>
          </a:p>
        </p:txBody>
      </p:sp>
      <p:sp>
        <p:nvSpPr>
          <p:cNvPr id="24" name="矩形 8"/>
          <p:cNvSpPr/>
          <p:nvPr/>
        </p:nvSpPr>
        <p:spPr>
          <a:xfrm>
            <a:off x="611560" y="2661760"/>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FDA907"/>
                </a:solidFill>
                <a:latin typeface="+mj-lt"/>
              </a:rPr>
              <a:t>03</a:t>
            </a:r>
            <a:endParaRPr lang="zh-CN" altLang="en-US" sz="1600">
              <a:solidFill>
                <a:srgbClr val="FDA907"/>
              </a:solidFill>
              <a:latin typeface="+mj-lt"/>
            </a:endParaRPr>
          </a:p>
        </p:txBody>
      </p:sp>
      <p:sp>
        <p:nvSpPr>
          <p:cNvPr id="26" name="TextBox 25"/>
          <p:cNvSpPr txBox="1"/>
          <p:nvPr/>
        </p:nvSpPr>
        <p:spPr>
          <a:xfrm>
            <a:off x="1113693" y="3272859"/>
            <a:ext cx="3638327" cy="584775"/>
          </a:xfrm>
          <a:prstGeom prst="rect">
            <a:avLst/>
          </a:prstGeom>
          <a:noFill/>
          <a:effectLst/>
        </p:spPr>
        <p:txBody>
          <a:bodyPr wrap="square" rtlCol="0">
            <a:spAutoFit/>
          </a:bodyPr>
          <a:lstStyle/>
          <a:p>
            <a:r>
              <a:rPr lang="zh-CN" altLang="en-US" sz="1600" dirty="0" smtClean="0">
                <a:solidFill>
                  <a:srgbClr val="BF3420"/>
                </a:solidFill>
              </a:rPr>
              <a:t>见习制度</a:t>
            </a:r>
          </a:p>
          <a:p>
            <a:r>
              <a:rPr lang="en-US" altLang="zh-CN" sz="1600" b="1" dirty="0" smtClean="0">
                <a:solidFill>
                  <a:srgbClr val="BF3420"/>
                </a:solidFill>
                <a:latin typeface="Times New Roman" pitchFamily="18" charset="0"/>
                <a:cs typeface="Times New Roman" pitchFamily="18" charset="0"/>
              </a:rPr>
              <a:t>Apprenticeship Programs</a:t>
            </a:r>
          </a:p>
        </p:txBody>
      </p:sp>
      <p:sp>
        <p:nvSpPr>
          <p:cNvPr id="27" name="矩形 8"/>
          <p:cNvSpPr/>
          <p:nvPr/>
        </p:nvSpPr>
        <p:spPr>
          <a:xfrm>
            <a:off x="618638" y="3378137"/>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BF3420"/>
                </a:solidFill>
                <a:latin typeface="+mj-lt"/>
              </a:rPr>
              <a:t>04</a:t>
            </a:r>
            <a:endParaRPr lang="zh-CN" altLang="en-US" sz="1600">
              <a:solidFill>
                <a:srgbClr val="BF3420"/>
              </a:solidFill>
              <a:latin typeface="+mj-lt"/>
            </a:endParaRPr>
          </a:p>
        </p:txBody>
      </p:sp>
      <p:grpSp>
        <p:nvGrpSpPr>
          <p:cNvPr id="11" name="组合 10"/>
          <p:cNvGrpSpPr/>
          <p:nvPr/>
        </p:nvGrpSpPr>
        <p:grpSpPr>
          <a:xfrm>
            <a:off x="4887036" y="0"/>
            <a:ext cx="4256964" cy="5143500"/>
            <a:chOff x="566555" y="877035"/>
            <a:chExt cx="2340260" cy="164545"/>
          </a:xfrm>
        </p:grpSpPr>
        <p:sp>
          <p:nvSpPr>
            <p:cNvPr id="12" name="矩形 11"/>
            <p:cNvSpPr/>
            <p:nvPr/>
          </p:nvSpPr>
          <p:spPr>
            <a:xfrm>
              <a:off x="566555" y="877035"/>
              <a:ext cx="585065" cy="164545"/>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151620" y="877035"/>
              <a:ext cx="585065" cy="164545"/>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1736685" y="877035"/>
              <a:ext cx="585065" cy="16454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321750" y="877035"/>
              <a:ext cx="585065" cy="164545"/>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矩形 1"/>
          <p:cNvSpPr/>
          <p:nvPr/>
        </p:nvSpPr>
        <p:spPr>
          <a:xfrm>
            <a:off x="4887036" y="1997305"/>
            <a:ext cx="4256964" cy="926956"/>
          </a:xfrm>
          <a:prstGeom prst="rect">
            <a:avLst/>
          </a:prstGeom>
          <a:solidFill>
            <a:schemeClr val="tx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dirty="0" smtClean="0">
                <a:solidFill>
                  <a:schemeClr val="bg1"/>
                </a:solidFill>
                <a:latin typeface="+mj-lt"/>
              </a:rPr>
              <a:t>青年就业</a:t>
            </a:r>
            <a:endParaRPr lang="en-US" altLang="zh-CN" sz="3200" dirty="0" smtClean="0">
              <a:solidFill>
                <a:schemeClr val="bg1"/>
              </a:solidFill>
              <a:latin typeface="+mj-lt"/>
            </a:endParaRPr>
          </a:p>
          <a:p>
            <a:pPr algn="ctr"/>
            <a:r>
              <a:rPr lang="en-US" altLang="zh-CN" sz="3200" b="1" dirty="0" smtClean="0">
                <a:solidFill>
                  <a:schemeClr val="bg1"/>
                </a:solidFill>
                <a:latin typeface="Times New Roman" pitchFamily="18" charset="0"/>
                <a:cs typeface="Times New Roman" pitchFamily="18" charset="0"/>
              </a:rPr>
              <a:t>Youth Employment</a:t>
            </a:r>
            <a:endParaRPr lang="zh-CN" altLang="en-US" sz="3200" b="1" dirty="0" smtClean="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428613181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圆角矩形 27"/>
          <p:cNvSpPr/>
          <p:nvPr/>
        </p:nvSpPr>
        <p:spPr>
          <a:xfrm>
            <a:off x="853070" y="571486"/>
            <a:ext cx="7409340" cy="1312760"/>
          </a:xfrm>
          <a:prstGeom prst="roundRect">
            <a:avLst>
              <a:gd name="adj" fmla="val 90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p:cNvSpPr/>
          <p:nvPr/>
        </p:nvSpPr>
        <p:spPr>
          <a:xfrm>
            <a:off x="1776150" y="571486"/>
            <a:ext cx="6306262" cy="13127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TextBox 30"/>
          <p:cNvSpPr txBox="1"/>
          <p:nvPr/>
        </p:nvSpPr>
        <p:spPr>
          <a:xfrm>
            <a:off x="1691680" y="598362"/>
            <a:ext cx="6418897" cy="738664"/>
          </a:xfrm>
          <a:prstGeom prst="rect">
            <a:avLst/>
          </a:prstGeom>
          <a:noFill/>
          <a:effectLst/>
        </p:spPr>
        <p:txBody>
          <a:bodyPr wrap="square" rtlCol="0">
            <a:spAutoFit/>
          </a:bodyPr>
          <a:lstStyle/>
          <a:p>
            <a:pPr fontAlgn="auto">
              <a:spcBef>
                <a:spcPts val="0"/>
              </a:spcBef>
              <a:spcAft>
                <a:spcPts val="0"/>
              </a:spcAft>
            </a:pPr>
            <a:r>
              <a:rPr lang="zh-CN" altLang="en-US" sz="1200" dirty="0" smtClean="0"/>
              <a:t>中央办公厅、国务院办公厅：</a:t>
            </a:r>
            <a:r>
              <a:rPr lang="en-US" altLang="zh-CN" sz="1400" b="1" dirty="0" smtClean="0">
                <a:solidFill>
                  <a:schemeClr val="accent6">
                    <a:lumMod val="75000"/>
                  </a:schemeClr>
                </a:solidFill>
              </a:rPr>
              <a:t>《</a:t>
            </a:r>
            <a:r>
              <a:rPr lang="zh-CN" altLang="en-US" sz="1400" b="1" dirty="0">
                <a:solidFill>
                  <a:schemeClr val="accent6">
                    <a:lumMod val="75000"/>
                  </a:schemeClr>
                </a:solidFill>
              </a:rPr>
              <a:t>关于引导和鼓励高校毕业生面向基层就业的意见</a:t>
            </a:r>
            <a:r>
              <a:rPr lang="en-US" altLang="zh-CN" sz="1400" b="1" dirty="0" smtClean="0">
                <a:solidFill>
                  <a:schemeClr val="accent6">
                    <a:lumMod val="75000"/>
                  </a:schemeClr>
                </a:solidFill>
              </a:rPr>
              <a:t>》General Office of CPC Central Committee ([2005]No.18)</a:t>
            </a:r>
            <a:endParaRPr lang="zh-CN" altLang="en-US" sz="1400" b="1" dirty="0">
              <a:solidFill>
                <a:prstClr val="black"/>
              </a:solidFill>
              <a:latin typeface="Berlin Sans FB Demi" pitchFamily="34" charset="0"/>
              <a:ea typeface="宋体"/>
            </a:endParaRPr>
          </a:p>
          <a:p>
            <a:endParaRPr lang="zh-CN" altLang="en-US" sz="1400" b="1" dirty="0">
              <a:solidFill>
                <a:schemeClr val="accent6">
                  <a:lumMod val="75000"/>
                </a:schemeClr>
              </a:solidFill>
            </a:endParaRPr>
          </a:p>
        </p:txBody>
      </p:sp>
      <p:sp>
        <p:nvSpPr>
          <p:cNvPr id="33" name="矩形 32"/>
          <p:cNvSpPr/>
          <p:nvPr/>
        </p:nvSpPr>
        <p:spPr>
          <a:xfrm>
            <a:off x="1714480" y="1128005"/>
            <a:ext cx="6075675" cy="684803"/>
          </a:xfrm>
          <a:prstGeom prst="rect">
            <a:avLst/>
          </a:prstGeom>
        </p:spPr>
        <p:txBody>
          <a:bodyPr wrap="square">
            <a:spAutoFit/>
          </a:bodyPr>
          <a:lstStyle/>
          <a:p>
            <a:pPr>
              <a:spcBef>
                <a:spcPts val="300"/>
              </a:spcBef>
            </a:pPr>
            <a:r>
              <a:rPr lang="zh-CN" altLang="en-US" sz="1200" dirty="0"/>
              <a:t>提出招录大学生到</a:t>
            </a:r>
            <a:r>
              <a:rPr lang="zh-CN" altLang="en-US" sz="1200" dirty="0" smtClean="0"/>
              <a:t>农村，通过</a:t>
            </a:r>
            <a:r>
              <a:rPr lang="zh-CN" altLang="en-US" sz="1200" dirty="0"/>
              <a:t>法定程序安排担任村党支部、村委会的相应职</a:t>
            </a:r>
            <a:r>
              <a:rPr lang="zh-CN" altLang="en-US" sz="1200" dirty="0" smtClean="0"/>
              <a:t>务</a:t>
            </a:r>
            <a:endParaRPr lang="en-US" altLang="zh-CN" sz="1200" dirty="0" smtClean="0"/>
          </a:p>
          <a:p>
            <a:pPr>
              <a:spcBef>
                <a:spcPts val="300"/>
              </a:spcBef>
            </a:pPr>
            <a:r>
              <a:rPr lang="en-US" altLang="zh-CN" sz="1200" dirty="0" smtClean="0"/>
              <a:t>Put forward a plan of recruiting college students to the countryside and employing them working in the village through legal procedures.</a:t>
            </a:r>
            <a:endParaRPr lang="zh-CN" altLang="en-US" sz="1200" dirty="0" smtClean="0"/>
          </a:p>
        </p:txBody>
      </p:sp>
      <p:sp>
        <p:nvSpPr>
          <p:cNvPr id="36" name="圆角矩形 35"/>
          <p:cNvSpPr/>
          <p:nvPr/>
        </p:nvSpPr>
        <p:spPr>
          <a:xfrm>
            <a:off x="853070" y="1996857"/>
            <a:ext cx="7409340" cy="1143008"/>
          </a:xfrm>
          <a:prstGeom prst="roundRect">
            <a:avLst>
              <a:gd name="adj" fmla="val 9001"/>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1776150" y="1996857"/>
            <a:ext cx="6306262" cy="114300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TextBox 38"/>
          <p:cNvSpPr txBox="1"/>
          <p:nvPr/>
        </p:nvSpPr>
        <p:spPr>
          <a:xfrm>
            <a:off x="1714480" y="1996857"/>
            <a:ext cx="6418896" cy="523220"/>
          </a:xfrm>
          <a:prstGeom prst="rect">
            <a:avLst/>
          </a:prstGeom>
          <a:noFill/>
          <a:effectLst/>
        </p:spPr>
        <p:txBody>
          <a:bodyPr wrap="square" rtlCol="0">
            <a:spAutoFit/>
          </a:bodyPr>
          <a:lstStyle/>
          <a:p>
            <a:pPr fontAlgn="auto">
              <a:spcBef>
                <a:spcPts val="0"/>
              </a:spcBef>
              <a:spcAft>
                <a:spcPts val="0"/>
              </a:spcAft>
            </a:pPr>
            <a:r>
              <a:rPr lang="zh-CN" altLang="en-US" sz="1200" dirty="0" smtClean="0"/>
              <a:t>中共中央组织部等：</a:t>
            </a:r>
            <a:r>
              <a:rPr lang="en-US" altLang="zh-CN" sz="1400" b="1" dirty="0" smtClean="0">
                <a:solidFill>
                  <a:schemeClr val="accent6">
                    <a:lumMod val="75000"/>
                  </a:schemeClr>
                </a:solidFill>
              </a:rPr>
              <a:t>《</a:t>
            </a:r>
            <a:r>
              <a:rPr lang="zh-CN" altLang="en-US" sz="1400" b="1" dirty="0">
                <a:solidFill>
                  <a:schemeClr val="accent6">
                    <a:lumMod val="75000"/>
                  </a:schemeClr>
                </a:solidFill>
              </a:rPr>
              <a:t>关于选聘高校毕业生到村任职工作的意见（试行）</a:t>
            </a:r>
            <a:r>
              <a:rPr lang="en-US" altLang="zh-CN" sz="1400" b="1" dirty="0" smtClean="0">
                <a:solidFill>
                  <a:schemeClr val="accent6">
                    <a:lumMod val="75000"/>
                  </a:schemeClr>
                </a:solidFill>
              </a:rPr>
              <a:t>》</a:t>
            </a:r>
            <a:endParaRPr lang="en-US" altLang="zh-CN" sz="1400" dirty="0" smtClean="0"/>
          </a:p>
          <a:p>
            <a:r>
              <a:rPr lang="en-US" altLang="zh-CN" sz="1400" b="1" dirty="0" smtClean="0">
                <a:solidFill>
                  <a:schemeClr val="accent6">
                    <a:lumMod val="75000"/>
                  </a:schemeClr>
                </a:solidFill>
              </a:rPr>
              <a:t>Organization Department of the CPC ([2008]No.18)</a:t>
            </a:r>
            <a:endParaRPr lang="en-US" altLang="zh-CN" sz="1400" dirty="0" smtClean="0"/>
          </a:p>
        </p:txBody>
      </p:sp>
      <p:sp>
        <p:nvSpPr>
          <p:cNvPr id="42" name="圆角矩形 41"/>
          <p:cNvSpPr/>
          <p:nvPr/>
        </p:nvSpPr>
        <p:spPr>
          <a:xfrm>
            <a:off x="853070" y="3287128"/>
            <a:ext cx="7499350" cy="1713513"/>
          </a:xfrm>
          <a:prstGeom prst="roundRect">
            <a:avLst>
              <a:gd name="adj" fmla="val 90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矩形 43"/>
          <p:cNvSpPr/>
          <p:nvPr/>
        </p:nvSpPr>
        <p:spPr>
          <a:xfrm>
            <a:off x="1776150" y="3287128"/>
            <a:ext cx="6306262" cy="17135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TextBox 44"/>
          <p:cNvSpPr txBox="1"/>
          <p:nvPr/>
        </p:nvSpPr>
        <p:spPr>
          <a:xfrm>
            <a:off x="1716046" y="3300247"/>
            <a:ext cx="6499292" cy="523220"/>
          </a:xfrm>
          <a:prstGeom prst="rect">
            <a:avLst/>
          </a:prstGeom>
          <a:noFill/>
          <a:effectLst/>
        </p:spPr>
        <p:txBody>
          <a:bodyPr wrap="square" rtlCol="0">
            <a:spAutoFit/>
          </a:bodyPr>
          <a:lstStyle/>
          <a:p>
            <a:r>
              <a:rPr lang="zh-CN" altLang="en-US" sz="1200" dirty="0" smtClean="0">
                <a:solidFill>
                  <a:prstClr val="black"/>
                </a:solidFill>
                <a:latin typeface="+mn-ea"/>
              </a:rPr>
              <a:t>中共中央组织部等：</a:t>
            </a:r>
            <a:r>
              <a:rPr lang="en-US" altLang="zh-CN" sz="1400" b="1" dirty="0" smtClean="0">
                <a:solidFill>
                  <a:schemeClr val="accent6">
                    <a:lumMod val="75000"/>
                  </a:schemeClr>
                </a:solidFill>
              </a:rPr>
              <a:t>《</a:t>
            </a:r>
            <a:r>
              <a:rPr lang="zh-CN" altLang="en-US" sz="1400" b="1" dirty="0" smtClean="0">
                <a:solidFill>
                  <a:schemeClr val="accent6">
                    <a:lumMod val="75000"/>
                  </a:schemeClr>
                </a:solidFill>
              </a:rPr>
              <a:t>关于进一步加强大学生村官工作的意见</a:t>
            </a:r>
            <a:r>
              <a:rPr lang="zh-CN" altLang="zh-CN" sz="1400" b="1" dirty="0" smtClean="0">
                <a:solidFill>
                  <a:schemeClr val="accent6">
                    <a:lumMod val="75000"/>
                  </a:schemeClr>
                </a:solidFill>
              </a:rPr>
              <a:t>》</a:t>
            </a:r>
            <a:endParaRPr lang="en-US" altLang="zh-CN" sz="1100" dirty="0" smtClean="0">
              <a:solidFill>
                <a:prstClr val="black"/>
              </a:solidFill>
              <a:latin typeface="Berlin Sans FB Demi" pitchFamily="34" charset="0"/>
              <a:ea typeface="宋体"/>
            </a:endParaRPr>
          </a:p>
          <a:p>
            <a:r>
              <a:rPr lang="en-US" altLang="zh-CN" sz="1400" b="1" dirty="0" smtClean="0">
                <a:solidFill>
                  <a:schemeClr val="accent6">
                    <a:lumMod val="75000"/>
                  </a:schemeClr>
                </a:solidFill>
              </a:rPr>
              <a:t>Organization Department of the CPC (2012)</a:t>
            </a:r>
            <a:endParaRPr lang="zh-CN" altLang="en-US" sz="1400" b="1" dirty="0">
              <a:solidFill>
                <a:schemeClr val="accent6">
                  <a:lumMod val="75000"/>
                </a:schemeClr>
              </a:solidFill>
            </a:endParaRPr>
          </a:p>
        </p:txBody>
      </p:sp>
      <p:sp>
        <p:nvSpPr>
          <p:cNvPr id="19" name="TextBox 18"/>
          <p:cNvSpPr txBox="1"/>
          <p:nvPr/>
        </p:nvSpPr>
        <p:spPr>
          <a:xfrm>
            <a:off x="476520" y="19142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大学生村官政策  </a:t>
            </a:r>
            <a:r>
              <a:rPr lang="en-US" altLang="zh-CN" sz="2000" b="1" dirty="0" smtClean="0">
                <a:solidFill>
                  <a:schemeClr val="tx1">
                    <a:lumMod val="85000"/>
                    <a:lumOff val="15000"/>
                  </a:schemeClr>
                </a:solidFill>
                <a:latin typeface="Times New Roman" pitchFamily="18" charset="0"/>
                <a:cs typeface="Times New Roman" pitchFamily="18" charset="0"/>
              </a:rPr>
              <a:t>Policies </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2" name="TextBox 1"/>
          <p:cNvSpPr txBox="1"/>
          <p:nvPr/>
        </p:nvSpPr>
        <p:spPr>
          <a:xfrm>
            <a:off x="853070" y="1033860"/>
            <a:ext cx="923080" cy="369332"/>
          </a:xfrm>
          <a:prstGeom prst="rect">
            <a:avLst/>
          </a:prstGeom>
          <a:noFill/>
        </p:spPr>
        <p:txBody>
          <a:bodyPr wrap="square" rtlCol="0">
            <a:spAutoFit/>
          </a:bodyPr>
          <a:lstStyle/>
          <a:p>
            <a:r>
              <a:rPr lang="en-US" altLang="zh-CN" dirty="0" smtClean="0"/>
              <a:t>2005</a:t>
            </a:r>
            <a:r>
              <a:rPr lang="zh-CN" altLang="en-US" dirty="0" smtClean="0"/>
              <a:t>年</a:t>
            </a:r>
            <a:endParaRPr lang="zh-CN" altLang="en-US" dirty="0"/>
          </a:p>
        </p:txBody>
      </p:sp>
      <p:sp>
        <p:nvSpPr>
          <p:cNvPr id="21" name="TextBox 20"/>
          <p:cNvSpPr txBox="1"/>
          <p:nvPr/>
        </p:nvSpPr>
        <p:spPr>
          <a:xfrm>
            <a:off x="853070" y="2443909"/>
            <a:ext cx="923080" cy="369332"/>
          </a:xfrm>
          <a:prstGeom prst="rect">
            <a:avLst/>
          </a:prstGeom>
          <a:noFill/>
        </p:spPr>
        <p:txBody>
          <a:bodyPr wrap="square" rtlCol="0">
            <a:spAutoFit/>
          </a:bodyPr>
          <a:lstStyle/>
          <a:p>
            <a:r>
              <a:rPr lang="en-US" altLang="zh-CN" dirty="0" smtClean="0"/>
              <a:t>2008</a:t>
            </a:r>
            <a:r>
              <a:rPr lang="zh-CN" altLang="en-US" dirty="0" smtClean="0"/>
              <a:t>年</a:t>
            </a:r>
            <a:endParaRPr lang="zh-CN" altLang="en-US" dirty="0"/>
          </a:p>
        </p:txBody>
      </p:sp>
      <p:sp>
        <p:nvSpPr>
          <p:cNvPr id="22" name="TextBox 21"/>
          <p:cNvSpPr txBox="1"/>
          <p:nvPr/>
        </p:nvSpPr>
        <p:spPr>
          <a:xfrm>
            <a:off x="854053" y="3950459"/>
            <a:ext cx="923080" cy="369332"/>
          </a:xfrm>
          <a:prstGeom prst="rect">
            <a:avLst/>
          </a:prstGeom>
          <a:noFill/>
        </p:spPr>
        <p:txBody>
          <a:bodyPr wrap="square" rtlCol="0">
            <a:spAutoFit/>
          </a:bodyPr>
          <a:lstStyle/>
          <a:p>
            <a:r>
              <a:rPr lang="en-US" altLang="zh-CN" dirty="0" smtClean="0"/>
              <a:t>2012</a:t>
            </a:r>
            <a:r>
              <a:rPr lang="zh-CN" altLang="en-US" dirty="0" smtClean="0"/>
              <a:t>年</a:t>
            </a:r>
            <a:endParaRPr lang="zh-CN" altLang="en-US" dirty="0"/>
          </a:p>
        </p:txBody>
      </p:sp>
      <p:sp>
        <p:nvSpPr>
          <p:cNvPr id="16" name="矩形 15"/>
          <p:cNvSpPr/>
          <p:nvPr/>
        </p:nvSpPr>
        <p:spPr>
          <a:xfrm>
            <a:off x="1714480" y="2496923"/>
            <a:ext cx="6075675" cy="646331"/>
          </a:xfrm>
          <a:prstGeom prst="rect">
            <a:avLst/>
          </a:prstGeom>
        </p:spPr>
        <p:txBody>
          <a:bodyPr wrap="square">
            <a:spAutoFit/>
          </a:bodyPr>
          <a:lstStyle/>
          <a:p>
            <a:pPr fontAlgn="auto">
              <a:spcBef>
                <a:spcPts val="0"/>
              </a:spcBef>
              <a:spcAft>
                <a:spcPts val="0"/>
              </a:spcAft>
            </a:pPr>
            <a:r>
              <a:rPr lang="zh-CN" altLang="en-US" sz="1200" dirty="0" smtClean="0"/>
              <a:t>决定自</a:t>
            </a:r>
            <a:r>
              <a:rPr lang="en-US" altLang="zh-CN" sz="1200" dirty="0" smtClean="0"/>
              <a:t>08</a:t>
            </a:r>
            <a:r>
              <a:rPr lang="zh-CN" altLang="en-US" sz="1200" dirty="0" smtClean="0"/>
              <a:t>年开始，连续用</a:t>
            </a:r>
            <a:r>
              <a:rPr lang="en-US" altLang="zh-CN" sz="1200" dirty="0" smtClean="0"/>
              <a:t>5</a:t>
            </a:r>
            <a:r>
              <a:rPr lang="zh-CN" altLang="en-US" sz="1200" dirty="0" smtClean="0"/>
              <a:t>年时间，选聘</a:t>
            </a:r>
            <a:r>
              <a:rPr lang="en-US" altLang="zh-CN" sz="1200" dirty="0" smtClean="0"/>
              <a:t>10</a:t>
            </a:r>
            <a:r>
              <a:rPr lang="zh-CN" altLang="en-US" sz="1200" dirty="0" smtClean="0"/>
              <a:t>万名高校毕业生到村任职，每年选聘</a:t>
            </a:r>
            <a:r>
              <a:rPr lang="en-US" altLang="zh-CN" sz="1200" dirty="0" smtClean="0"/>
              <a:t>2</a:t>
            </a:r>
            <a:r>
              <a:rPr lang="zh-CN" altLang="en-US" sz="1200" dirty="0" smtClean="0"/>
              <a:t>万名</a:t>
            </a:r>
            <a:endParaRPr lang="en-US" altLang="zh-CN" sz="1200" dirty="0" smtClean="0"/>
          </a:p>
          <a:p>
            <a:r>
              <a:rPr lang="en-US" altLang="zh-CN" sz="1200" dirty="0" smtClean="0"/>
              <a:t>Decide to select 100,000 college students to work in the village for 5 consecutive years.     Select 20,0000 students per year.</a:t>
            </a:r>
          </a:p>
        </p:txBody>
      </p:sp>
      <p:sp>
        <p:nvSpPr>
          <p:cNvPr id="17" name="矩形 16"/>
          <p:cNvSpPr/>
          <p:nvPr/>
        </p:nvSpPr>
        <p:spPr>
          <a:xfrm>
            <a:off x="1711035" y="3800313"/>
            <a:ext cx="6075675" cy="1200329"/>
          </a:xfrm>
          <a:prstGeom prst="rect">
            <a:avLst/>
          </a:prstGeom>
        </p:spPr>
        <p:txBody>
          <a:bodyPr wrap="square">
            <a:spAutoFit/>
          </a:bodyPr>
          <a:lstStyle/>
          <a:p>
            <a:r>
              <a:rPr lang="zh-CN" altLang="en-US" sz="1200" dirty="0" smtClean="0"/>
              <a:t>从加强教育培训、加强保障机制及扶持创业等方面完善了村官制度设计；加大对大学生村官未来发展的支持力度。倡导建立健全组织引导、市场配置、双向选择的工作机制，并明确规定了大学生村官定向考录公务员的招考比例。</a:t>
            </a:r>
            <a:endParaRPr lang="en-US" altLang="zh-CN" sz="1200" dirty="0" smtClean="0"/>
          </a:p>
          <a:p>
            <a:r>
              <a:rPr lang="en-US" altLang="zh-CN" sz="1200" dirty="0" smtClean="0"/>
              <a:t>Improve village official system by strengthening training and entrepreneurship. </a:t>
            </a:r>
          </a:p>
          <a:p>
            <a:r>
              <a:rPr lang="en-US" altLang="zh-CN" sz="1200" dirty="0" smtClean="0"/>
              <a:t>Increase support on the future career development of village officials.</a:t>
            </a:r>
          </a:p>
          <a:p>
            <a:r>
              <a:rPr lang="en-US" altLang="zh-CN" sz="1200" dirty="0" smtClean="0"/>
              <a:t>Advocate to  establish the two-way selection mechanism. </a:t>
            </a:r>
          </a:p>
        </p:txBody>
      </p:sp>
    </p:spTree>
    <p:extLst>
      <p:ext uri="{BB962C8B-B14F-4D97-AF65-F5344CB8AC3E}">
        <p14:creationId xmlns:p14="http://schemas.microsoft.com/office/powerpoint/2010/main" val="122579892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a:off x="3428992" y="3728875"/>
            <a:ext cx="5500726" cy="1200329"/>
          </a:xfrm>
          <a:prstGeom prst="rect">
            <a:avLst/>
          </a:prstGeom>
          <a:ln w="12700">
            <a:solidFill>
              <a:schemeClr val="accent1"/>
            </a:solidFill>
            <a:prstDash val="dashDot"/>
          </a:ln>
        </p:spPr>
        <p:txBody>
          <a:bodyPr wrap="square">
            <a:spAutoFit/>
          </a:bodyPr>
          <a:lstStyle/>
          <a:p>
            <a:r>
              <a:rPr lang="zh-CN" altLang="en-US" sz="1200" dirty="0"/>
              <a:t>新聘任大学生村官补贴标准比照乡镇新录用公务员试用期满后工资收入水平确定，并随之同步</a:t>
            </a:r>
            <a:r>
              <a:rPr lang="zh-CN" altLang="en-US" sz="1200" dirty="0" smtClean="0"/>
              <a:t>提高。</a:t>
            </a:r>
            <a:r>
              <a:rPr lang="en-US" altLang="zh-CN" sz="1200" dirty="0"/>
              <a:t> 2011</a:t>
            </a:r>
            <a:r>
              <a:rPr lang="zh-CN" altLang="en-US" sz="1200" dirty="0"/>
              <a:t>年起，中央财政补助西部地区大学生村官的标准提高到人均每年</a:t>
            </a:r>
            <a:r>
              <a:rPr lang="en-US" altLang="zh-CN" sz="1200" dirty="0"/>
              <a:t>2</a:t>
            </a:r>
            <a:r>
              <a:rPr lang="zh-CN" altLang="en-US" sz="1200" dirty="0"/>
              <a:t>万元，中部地区人均每年</a:t>
            </a:r>
            <a:r>
              <a:rPr lang="en-US" altLang="zh-CN" sz="1200" dirty="0"/>
              <a:t>1.5</a:t>
            </a:r>
            <a:r>
              <a:rPr lang="zh-CN" altLang="en-US" sz="1200" dirty="0"/>
              <a:t>万元，东部地区人均每年</a:t>
            </a:r>
            <a:r>
              <a:rPr lang="en-US" altLang="zh-CN" sz="1200" dirty="0"/>
              <a:t>0.8</a:t>
            </a:r>
            <a:r>
              <a:rPr lang="zh-CN" altLang="en-US" sz="1200" dirty="0"/>
              <a:t>万</a:t>
            </a:r>
            <a:r>
              <a:rPr lang="zh-CN" altLang="en-US" sz="1200" dirty="0" smtClean="0"/>
              <a:t>元。</a:t>
            </a:r>
            <a:endParaRPr lang="en-US" altLang="zh-CN" sz="1200" dirty="0" smtClean="0"/>
          </a:p>
          <a:p>
            <a:r>
              <a:rPr lang="en-US" altLang="zh-CN" sz="1200" dirty="0" smtClean="0">
                <a:latin typeface="+mn-ea"/>
              </a:rPr>
              <a:t>The government subsidy for each village official in the west of China is 20000 </a:t>
            </a:r>
            <a:r>
              <a:rPr lang="en-US" altLang="zh-CN" sz="1200" dirty="0" err="1" smtClean="0">
                <a:latin typeface="+mn-ea"/>
              </a:rPr>
              <a:t>yuan</a:t>
            </a:r>
            <a:r>
              <a:rPr lang="en-US" altLang="zh-CN" sz="1200" dirty="0" smtClean="0">
                <a:latin typeface="+mn-ea"/>
              </a:rPr>
              <a:t> per year. The subsidy for the graduates in middle areas is 15000 </a:t>
            </a:r>
            <a:r>
              <a:rPr lang="en-US" altLang="zh-CN" sz="1200" dirty="0" err="1" smtClean="0">
                <a:latin typeface="+mn-ea"/>
              </a:rPr>
              <a:t>yuan</a:t>
            </a:r>
            <a:r>
              <a:rPr lang="en-US" altLang="zh-CN" sz="1200" dirty="0" smtClean="0">
                <a:latin typeface="+mn-ea"/>
              </a:rPr>
              <a:t> while the eastern areas is 8000.</a:t>
            </a:r>
            <a:endParaRPr lang="zh-CN" altLang="en-US" sz="1200" dirty="0" smtClean="0">
              <a:latin typeface="+mn-ea"/>
            </a:endParaRPr>
          </a:p>
        </p:txBody>
      </p:sp>
      <p:sp>
        <p:nvSpPr>
          <p:cNvPr id="25" name="椭圆 24"/>
          <p:cNvSpPr/>
          <p:nvPr/>
        </p:nvSpPr>
        <p:spPr>
          <a:xfrm>
            <a:off x="500035" y="1928808"/>
            <a:ext cx="723256" cy="71918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t>2</a:t>
            </a:r>
            <a:endParaRPr lang="zh-CN" altLang="en-US" sz="2000" dirty="0"/>
          </a:p>
        </p:txBody>
      </p:sp>
      <p:sp>
        <p:nvSpPr>
          <p:cNvPr id="32" name="椭圆 31"/>
          <p:cNvSpPr/>
          <p:nvPr/>
        </p:nvSpPr>
        <p:spPr>
          <a:xfrm flipH="1">
            <a:off x="928662" y="3800861"/>
            <a:ext cx="737180" cy="750258"/>
          </a:xfrm>
          <a:prstGeom prst="ellipse">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t>3</a:t>
            </a:r>
            <a:endParaRPr lang="zh-CN" altLang="en-US" sz="2000" dirty="0"/>
          </a:p>
        </p:txBody>
      </p:sp>
      <p:sp>
        <p:nvSpPr>
          <p:cNvPr id="43" name="椭圆 42"/>
          <p:cNvSpPr/>
          <p:nvPr/>
        </p:nvSpPr>
        <p:spPr>
          <a:xfrm>
            <a:off x="229176" y="647564"/>
            <a:ext cx="697419" cy="697419"/>
          </a:xfrm>
          <a:prstGeom prst="ellipse">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1</a:t>
            </a:r>
            <a:endParaRPr lang="zh-CN" altLang="en-US" dirty="0"/>
          </a:p>
        </p:txBody>
      </p:sp>
      <p:sp>
        <p:nvSpPr>
          <p:cNvPr id="46" name="矩形 45"/>
          <p:cNvSpPr/>
          <p:nvPr/>
        </p:nvSpPr>
        <p:spPr>
          <a:xfrm>
            <a:off x="1285853" y="2005049"/>
            <a:ext cx="2143140" cy="5932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chemeClr val="bg1"/>
                </a:solidFill>
              </a:rPr>
              <a:t>发展通道</a:t>
            </a:r>
            <a:endParaRPr lang="en-US" altLang="zh-CN" sz="1400" b="1" dirty="0" smtClean="0">
              <a:solidFill>
                <a:schemeClr val="bg1"/>
              </a:solidFill>
            </a:endParaRPr>
          </a:p>
          <a:p>
            <a:r>
              <a:rPr lang="en-US" altLang="zh-CN" sz="1400" b="1" dirty="0" smtClean="0">
                <a:solidFill>
                  <a:schemeClr val="bg1"/>
                </a:solidFill>
              </a:rPr>
              <a:t>Development channels</a:t>
            </a:r>
            <a:endParaRPr lang="en-US" altLang="zh-CN" sz="1400" b="1" dirty="0" smtClean="0">
              <a:solidFill>
                <a:schemeClr val="bg1"/>
              </a:solidFill>
              <a:latin typeface="+mj-ea"/>
            </a:endParaRPr>
          </a:p>
        </p:txBody>
      </p:sp>
      <p:sp>
        <p:nvSpPr>
          <p:cNvPr id="52" name="矩形 51"/>
          <p:cNvSpPr/>
          <p:nvPr/>
        </p:nvSpPr>
        <p:spPr>
          <a:xfrm>
            <a:off x="3428992" y="214296"/>
            <a:ext cx="5500726" cy="1200329"/>
          </a:xfrm>
          <a:prstGeom prst="rect">
            <a:avLst/>
          </a:prstGeom>
          <a:ln w="12700">
            <a:solidFill>
              <a:schemeClr val="accent1"/>
            </a:solidFill>
            <a:prstDash val="dashDot"/>
          </a:ln>
        </p:spPr>
        <p:txBody>
          <a:bodyPr wrap="square" rIns="36000">
            <a:spAutoFit/>
          </a:bodyPr>
          <a:lstStyle/>
          <a:p>
            <a:pPr latinLnBrk="1"/>
            <a:r>
              <a:rPr lang="zh-CN" altLang="en-US" sz="1200" dirty="0" smtClean="0"/>
              <a:t>坚持中共党员、优秀学生干部和回原籍优先的原则，注重从重点院校以及基层急需专业的毕业生中选聘大学生村官；</a:t>
            </a:r>
            <a:endParaRPr lang="en-US" altLang="zh-CN" sz="1200" dirty="0" smtClean="0"/>
          </a:p>
          <a:p>
            <a:pPr latinLnBrk="1"/>
            <a:r>
              <a:rPr lang="en-US" altLang="zh-CN" sz="1200" dirty="0" smtClean="0">
                <a:latin typeface="+mn-ea"/>
              </a:rPr>
              <a:t>Stick to the principles of selecting village officials who are party members, outstanding student leaders and willing to return hometown. </a:t>
            </a:r>
            <a:endParaRPr lang="en-US" altLang="zh-CN" sz="1200" dirty="0" smtClean="0"/>
          </a:p>
          <a:p>
            <a:pPr latinLnBrk="1"/>
            <a:r>
              <a:rPr lang="zh-CN" altLang="en-US" sz="1200" dirty="0" smtClean="0"/>
              <a:t>采取学校推荐、双向选择、驻村见习以及面向重点院校定向选聘等方式</a:t>
            </a:r>
            <a:endParaRPr lang="en-US" altLang="zh-CN" sz="1200" dirty="0" smtClean="0"/>
          </a:p>
          <a:p>
            <a:pPr latinLnBrk="1"/>
            <a:r>
              <a:rPr lang="en-US" altLang="zh-CN" sz="1200" dirty="0" smtClean="0">
                <a:latin typeface="+mn-ea"/>
              </a:rPr>
              <a:t>Select the college students whose major are badly needed in rural areas.</a:t>
            </a:r>
            <a:endParaRPr lang="zh-CN" altLang="en-US" sz="1200" dirty="0">
              <a:solidFill>
                <a:schemeClr val="tx1">
                  <a:lumMod val="65000"/>
                  <a:lumOff val="35000"/>
                </a:schemeClr>
              </a:solidFill>
              <a:latin typeface="+mn-ea"/>
            </a:endParaRPr>
          </a:p>
        </p:txBody>
      </p:sp>
      <p:sp>
        <p:nvSpPr>
          <p:cNvPr id="53" name="矩形 52"/>
          <p:cNvSpPr/>
          <p:nvPr/>
        </p:nvSpPr>
        <p:spPr>
          <a:xfrm>
            <a:off x="1785919" y="3973241"/>
            <a:ext cx="1643073" cy="526832"/>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chemeClr val="bg1"/>
                </a:solidFill>
              </a:rPr>
              <a:t>待遇水平</a:t>
            </a:r>
            <a:endParaRPr lang="en-US" altLang="zh-CN" sz="1400" b="1" dirty="0" smtClean="0">
              <a:solidFill>
                <a:schemeClr val="bg1"/>
              </a:solidFill>
            </a:endParaRPr>
          </a:p>
          <a:p>
            <a:r>
              <a:rPr lang="en-US" altLang="zh-CN" sz="1400" b="1" dirty="0" smtClean="0">
                <a:solidFill>
                  <a:schemeClr val="bg1"/>
                </a:solidFill>
              </a:rPr>
              <a:t>Salary Level</a:t>
            </a:r>
            <a:endParaRPr lang="en-US" altLang="zh-CN" sz="1400" b="1" dirty="0" smtClean="0">
              <a:solidFill>
                <a:schemeClr val="bg1"/>
              </a:solidFill>
              <a:latin typeface="+mj-ea"/>
            </a:endParaRPr>
          </a:p>
        </p:txBody>
      </p:sp>
      <p:sp>
        <p:nvSpPr>
          <p:cNvPr id="54" name="矩形 53"/>
          <p:cNvSpPr/>
          <p:nvPr/>
        </p:nvSpPr>
        <p:spPr>
          <a:xfrm>
            <a:off x="3428992" y="1519662"/>
            <a:ext cx="5500726" cy="2123658"/>
          </a:xfrm>
          <a:prstGeom prst="rect">
            <a:avLst/>
          </a:prstGeom>
          <a:ln w="12700">
            <a:solidFill>
              <a:schemeClr val="accent1"/>
            </a:solidFill>
            <a:prstDash val="dashDot"/>
          </a:ln>
        </p:spPr>
        <p:txBody>
          <a:bodyPr wrap="square">
            <a:spAutoFit/>
          </a:bodyPr>
          <a:lstStyle/>
          <a:p>
            <a:pPr latinLnBrk="1"/>
            <a:r>
              <a:rPr lang="en-US" altLang="zh-CN" sz="1100" dirty="0" smtClean="0"/>
              <a:t>1. </a:t>
            </a:r>
            <a:r>
              <a:rPr lang="zh-CN" altLang="en-US" sz="1100" dirty="0" smtClean="0"/>
              <a:t>大</a:t>
            </a:r>
            <a:r>
              <a:rPr lang="zh-CN" altLang="en-US" sz="1100" dirty="0"/>
              <a:t>学生村</a:t>
            </a:r>
            <a:r>
              <a:rPr lang="zh-CN" altLang="en-US" sz="1100" dirty="0" smtClean="0"/>
              <a:t>官</a:t>
            </a:r>
            <a:r>
              <a:rPr lang="zh-CN" altLang="en-US" sz="1100" dirty="0"/>
              <a:t>聘期一般为</a:t>
            </a:r>
            <a:r>
              <a:rPr lang="en-US" altLang="zh-CN" sz="1100" dirty="0"/>
              <a:t>2</a:t>
            </a:r>
            <a:r>
              <a:rPr lang="zh-CN" altLang="en-US" sz="1100" dirty="0"/>
              <a:t>至</a:t>
            </a:r>
            <a:r>
              <a:rPr lang="en-US" altLang="zh-CN" sz="1100" dirty="0"/>
              <a:t>3</a:t>
            </a:r>
            <a:r>
              <a:rPr lang="zh-CN" altLang="en-US" sz="1100" dirty="0" smtClean="0"/>
              <a:t>年；</a:t>
            </a:r>
            <a:r>
              <a:rPr lang="en-US" altLang="zh-CN" sz="1100" dirty="0" smtClean="0">
                <a:latin typeface="+mn-ea"/>
              </a:rPr>
              <a:t> </a:t>
            </a:r>
          </a:p>
          <a:p>
            <a:pPr latinLnBrk="1"/>
            <a:r>
              <a:rPr lang="en-US" altLang="zh-CN" sz="1100" dirty="0" smtClean="0">
                <a:latin typeface="+mn-ea"/>
              </a:rPr>
              <a:t>The term of village officials is 2 to 3 years. </a:t>
            </a:r>
            <a:endParaRPr lang="en-US" altLang="zh-CN" sz="1100" dirty="0" smtClean="0"/>
          </a:p>
          <a:p>
            <a:pPr latinLnBrk="1"/>
            <a:r>
              <a:rPr lang="en-US" altLang="zh-CN" sz="1100" dirty="0" smtClean="0"/>
              <a:t>2. </a:t>
            </a:r>
            <a:r>
              <a:rPr lang="zh-CN" altLang="en-US" sz="1100" dirty="0" smtClean="0"/>
              <a:t>将</a:t>
            </a:r>
            <a:r>
              <a:rPr lang="zh-CN" altLang="en-US" sz="1100" dirty="0"/>
              <a:t>大学生村官纳入干部教育培训规划，落实专项培训经费，实行分层、分类</a:t>
            </a:r>
            <a:r>
              <a:rPr lang="zh-CN" altLang="en-US" sz="1100" dirty="0" smtClean="0"/>
              <a:t>培训；</a:t>
            </a:r>
            <a:r>
              <a:rPr lang="en-US" altLang="zh-CN" sz="1100" dirty="0" smtClean="0">
                <a:latin typeface="+mn-ea"/>
              </a:rPr>
              <a:t> </a:t>
            </a:r>
          </a:p>
          <a:p>
            <a:pPr latinLnBrk="1"/>
            <a:r>
              <a:rPr lang="en-US" altLang="zh-CN" sz="1100" dirty="0" smtClean="0">
                <a:latin typeface="+mn-ea"/>
              </a:rPr>
              <a:t>Provide special fund and classify the training programs.</a:t>
            </a:r>
            <a:endParaRPr lang="en-US" altLang="zh-CN" sz="1100" dirty="0" smtClean="0"/>
          </a:p>
          <a:p>
            <a:pPr latinLnBrk="1"/>
            <a:r>
              <a:rPr lang="en-US" altLang="zh-CN" sz="1100" dirty="0" smtClean="0"/>
              <a:t>3. </a:t>
            </a:r>
            <a:r>
              <a:rPr lang="zh-CN" altLang="en-US" sz="1100" dirty="0" smtClean="0"/>
              <a:t>建</a:t>
            </a:r>
            <a:r>
              <a:rPr lang="zh-CN" altLang="en-US" sz="1100" dirty="0"/>
              <a:t>立择优推介制度</a:t>
            </a:r>
            <a:r>
              <a:rPr lang="zh-CN" altLang="en-US" sz="1100" dirty="0" smtClean="0"/>
              <a:t>，省</a:t>
            </a:r>
            <a:r>
              <a:rPr lang="zh-CN" altLang="en-US" sz="1100" dirty="0"/>
              <a:t>市两级每年举办一次大学生村官专场招聘</a:t>
            </a:r>
            <a:r>
              <a:rPr lang="zh-CN" altLang="en-US" sz="1100" dirty="0" smtClean="0"/>
              <a:t>会；</a:t>
            </a:r>
            <a:r>
              <a:rPr lang="en-US" altLang="zh-CN" sz="1100" dirty="0" smtClean="0">
                <a:latin typeface="+mn-ea"/>
              </a:rPr>
              <a:t> </a:t>
            </a:r>
          </a:p>
          <a:p>
            <a:pPr latinLnBrk="1"/>
            <a:r>
              <a:rPr lang="en-US" altLang="zh-CN" sz="1100" dirty="0" smtClean="0">
                <a:latin typeface="+mn-ea"/>
              </a:rPr>
              <a:t>Establish the merit recommendation systems and organize job fairs.</a:t>
            </a:r>
            <a:endParaRPr lang="en-US" altLang="zh-CN" sz="1100" dirty="0" smtClean="0"/>
          </a:p>
          <a:p>
            <a:pPr latinLnBrk="1"/>
            <a:r>
              <a:rPr lang="en-US" altLang="zh-CN" sz="1100" dirty="0" smtClean="0"/>
              <a:t>4. </a:t>
            </a:r>
            <a:r>
              <a:rPr lang="zh-CN" altLang="en-US" sz="1100" dirty="0" smtClean="0"/>
              <a:t>鼓</a:t>
            </a:r>
            <a:r>
              <a:rPr lang="zh-CN" altLang="en-US" sz="1100" dirty="0"/>
              <a:t>励大学生村官继续学习深</a:t>
            </a:r>
            <a:r>
              <a:rPr lang="zh-CN" altLang="en-US" sz="1100" dirty="0" smtClean="0"/>
              <a:t>造，服</a:t>
            </a:r>
            <a:r>
              <a:rPr lang="zh-CN" altLang="en-US" sz="1100" dirty="0"/>
              <a:t>务期满、考核称职以上的大学生村官报考研究生，初试总分加</a:t>
            </a:r>
            <a:r>
              <a:rPr lang="en-US" altLang="zh-CN" sz="1100" dirty="0"/>
              <a:t>10</a:t>
            </a:r>
            <a:r>
              <a:rPr lang="zh-CN" altLang="en-US" sz="1100" dirty="0"/>
              <a:t>分，同等条件下优先录取，其中报考人文社科类专业研究生的，初试总分加</a:t>
            </a:r>
            <a:r>
              <a:rPr lang="en-US" altLang="zh-CN" sz="1100" dirty="0"/>
              <a:t>15</a:t>
            </a:r>
            <a:r>
              <a:rPr lang="zh-CN" altLang="en-US" sz="1100" dirty="0"/>
              <a:t>分</a:t>
            </a:r>
            <a:r>
              <a:rPr lang="zh-CN" altLang="en-US" sz="1100" dirty="0" smtClean="0"/>
              <a:t>。</a:t>
            </a:r>
            <a:r>
              <a:rPr lang="en-US" altLang="zh-CN" sz="1100" dirty="0" smtClean="0">
                <a:latin typeface="+mn-ea"/>
              </a:rPr>
              <a:t> </a:t>
            </a:r>
          </a:p>
          <a:p>
            <a:pPr latinLnBrk="1"/>
            <a:r>
              <a:rPr lang="en-US" altLang="zh-CN" sz="1100" dirty="0" smtClean="0">
                <a:latin typeface="+mn-ea"/>
              </a:rPr>
              <a:t>Encourage village officials to do entrepreneurial work or pursue higher education after expiration by giving them </a:t>
            </a:r>
            <a:r>
              <a:rPr lang="en-US" altLang="zh-CN" sz="1100" dirty="0" err="1" smtClean="0">
                <a:latin typeface="+mn-ea"/>
              </a:rPr>
              <a:t>priorit</a:t>
            </a:r>
            <a:r>
              <a:rPr lang="en-US" altLang="zh-CN" sz="1100" dirty="0" smtClean="0">
                <a:latin typeface="+mn-ea"/>
              </a:rPr>
              <a:t>-y admission or extra marks in the examination.</a:t>
            </a:r>
            <a:endParaRPr lang="zh-CN" altLang="en-US" sz="1100" dirty="0">
              <a:solidFill>
                <a:schemeClr val="tx1">
                  <a:lumMod val="65000"/>
                  <a:lumOff val="35000"/>
                </a:schemeClr>
              </a:solidFill>
              <a:latin typeface="+mn-ea"/>
            </a:endParaRPr>
          </a:p>
        </p:txBody>
      </p:sp>
      <p:sp>
        <p:nvSpPr>
          <p:cNvPr id="27" name="TextBox 26"/>
          <p:cNvSpPr txBox="1"/>
          <p:nvPr/>
        </p:nvSpPr>
        <p:spPr>
          <a:xfrm>
            <a:off x="285720" y="191420"/>
            <a:ext cx="3429023"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大学生村官</a:t>
            </a:r>
            <a:r>
              <a:rPr lang="en-US" altLang="zh-CN" sz="2000" b="1" dirty="0" smtClean="0">
                <a:solidFill>
                  <a:schemeClr val="tx1">
                    <a:lumMod val="85000"/>
                    <a:lumOff val="15000"/>
                  </a:schemeClr>
                </a:solidFill>
                <a:latin typeface="Times New Roman" pitchFamily="18" charset="0"/>
                <a:cs typeface="Times New Roman" pitchFamily="18" charset="0"/>
              </a:rPr>
              <a:t>  Policies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76" name="矩形 75"/>
          <p:cNvSpPr/>
          <p:nvPr/>
        </p:nvSpPr>
        <p:spPr>
          <a:xfrm>
            <a:off x="971601" y="730189"/>
            <a:ext cx="2457391" cy="541560"/>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chemeClr val="bg1"/>
                </a:solidFill>
              </a:rPr>
              <a:t>选聘要求</a:t>
            </a:r>
            <a:endParaRPr lang="en-US" altLang="zh-CN" sz="1400" b="1" dirty="0" smtClean="0">
              <a:solidFill>
                <a:schemeClr val="bg1"/>
              </a:solidFill>
            </a:endParaRPr>
          </a:p>
          <a:p>
            <a:r>
              <a:rPr lang="en-US" altLang="zh-CN" sz="1400" b="1" dirty="0" smtClean="0">
                <a:solidFill>
                  <a:schemeClr val="bg1"/>
                </a:solidFill>
              </a:rPr>
              <a:t>Selection Qualifications</a:t>
            </a:r>
            <a:endParaRPr lang="en-US" altLang="zh-CN" sz="1400" b="1" dirty="0">
              <a:solidFill>
                <a:schemeClr val="bg1"/>
              </a:solidFill>
              <a:latin typeface="+mj-ea"/>
            </a:endParaRPr>
          </a:p>
        </p:txBody>
      </p:sp>
    </p:spTree>
    <p:extLst>
      <p:ext uri="{BB962C8B-B14F-4D97-AF65-F5344CB8AC3E}">
        <p14:creationId xmlns:p14="http://schemas.microsoft.com/office/powerpoint/2010/main" val="236945884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流程图: 手动输入 19"/>
          <p:cNvSpPr/>
          <p:nvPr/>
        </p:nvSpPr>
        <p:spPr>
          <a:xfrm>
            <a:off x="274555" y="642925"/>
            <a:ext cx="1798790" cy="962826"/>
          </a:xfrm>
          <a:prstGeom prst="flowChartManualInpu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p>
        </p:txBody>
      </p:sp>
      <p:sp>
        <p:nvSpPr>
          <p:cNvPr id="21" name="流程图: 手动输入 20"/>
          <p:cNvSpPr/>
          <p:nvPr/>
        </p:nvSpPr>
        <p:spPr>
          <a:xfrm flipH="1">
            <a:off x="2071669" y="642925"/>
            <a:ext cx="2024077" cy="958850"/>
          </a:xfrm>
          <a:prstGeom prst="flowChartManualInpu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p>
        </p:txBody>
      </p:sp>
      <p:sp>
        <p:nvSpPr>
          <p:cNvPr id="22" name="流程图: 手动输入 21"/>
          <p:cNvSpPr/>
          <p:nvPr/>
        </p:nvSpPr>
        <p:spPr>
          <a:xfrm>
            <a:off x="3787856" y="642925"/>
            <a:ext cx="2857520" cy="962826"/>
          </a:xfrm>
          <a:prstGeom prst="flowChartManualInpu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p>
        </p:txBody>
      </p:sp>
      <p:sp>
        <p:nvSpPr>
          <p:cNvPr id="23" name="流程图: 手动输入 22"/>
          <p:cNvSpPr/>
          <p:nvPr/>
        </p:nvSpPr>
        <p:spPr>
          <a:xfrm flipH="1">
            <a:off x="6645375" y="642924"/>
            <a:ext cx="2284342" cy="958850"/>
          </a:xfrm>
          <a:prstGeom prst="flowChartManualInpu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p>
        </p:txBody>
      </p:sp>
      <p:sp>
        <p:nvSpPr>
          <p:cNvPr id="32" name="TextBox 31"/>
          <p:cNvSpPr txBox="1"/>
          <p:nvPr/>
        </p:nvSpPr>
        <p:spPr>
          <a:xfrm>
            <a:off x="214282" y="1643056"/>
            <a:ext cx="2212904" cy="3305520"/>
          </a:xfrm>
          <a:prstGeom prst="rect">
            <a:avLst/>
          </a:prstGeom>
          <a:noFill/>
        </p:spPr>
        <p:txBody>
          <a:bodyPr wrap="square" rtlCol="0">
            <a:spAutoFit/>
          </a:bodyPr>
          <a:lstStyle/>
          <a:p>
            <a:pPr marL="342900" indent="-342900">
              <a:lnSpc>
                <a:spcPct val="120000"/>
              </a:lnSpc>
              <a:spcBef>
                <a:spcPct val="20000"/>
              </a:spcBef>
              <a:buClr>
                <a:srgbClr val="A50021"/>
              </a:buClr>
            </a:pPr>
            <a:r>
              <a:rPr lang="zh-CN" altLang="en-US" sz="1200" b="1" kern="0" dirty="0" smtClean="0">
                <a:solidFill>
                  <a:srgbClr val="000000"/>
                </a:solidFill>
                <a:ea typeface="楷体_GB2312" pitchFamily="49" charset="-122"/>
              </a:rPr>
              <a:t>姓名</a:t>
            </a:r>
            <a:r>
              <a:rPr lang="zh-CN" altLang="en-US" sz="1200" kern="0" dirty="0">
                <a:solidFill>
                  <a:srgbClr val="000000"/>
                </a:solidFill>
                <a:ea typeface="楷体_GB2312" pitchFamily="49" charset="-122"/>
              </a:rPr>
              <a:t>：杨光</a:t>
            </a:r>
            <a:r>
              <a:rPr lang="zh-CN" altLang="en-US" sz="1200" kern="0" dirty="0" smtClean="0">
                <a:solidFill>
                  <a:srgbClr val="000000"/>
                </a:solidFill>
                <a:ea typeface="楷体_GB2312" pitchFamily="49" charset="-122"/>
              </a:rPr>
              <a:t>华</a:t>
            </a:r>
            <a:endParaRPr lang="en-US" altLang="zh-CN" sz="1200" kern="0" dirty="0" smtClean="0">
              <a:solidFill>
                <a:srgbClr val="000000"/>
              </a:solidFill>
              <a:ea typeface="楷体_GB2312" pitchFamily="49" charset="-122"/>
            </a:endParaRPr>
          </a:p>
          <a:p>
            <a:pPr>
              <a:lnSpc>
                <a:spcPct val="120000"/>
              </a:lnSpc>
              <a:spcBef>
                <a:spcPct val="20000"/>
              </a:spcBef>
              <a:buClr>
                <a:srgbClr val="A50021"/>
              </a:buClr>
            </a:pPr>
            <a:r>
              <a:rPr lang="en-US" altLang="zh-CN" sz="1200" b="1" kern="0" dirty="0" smtClean="0">
                <a:solidFill>
                  <a:srgbClr val="000000"/>
                </a:solidFill>
                <a:ea typeface="楷体_GB2312" pitchFamily="49" charset="-122"/>
              </a:rPr>
              <a:t>Gender: </a:t>
            </a:r>
            <a:r>
              <a:rPr lang="en-US" altLang="zh-CN" sz="1200" kern="0" dirty="0" smtClean="0">
                <a:solidFill>
                  <a:srgbClr val="000000"/>
                </a:solidFill>
                <a:ea typeface="楷体_GB2312" pitchFamily="49" charset="-122"/>
              </a:rPr>
              <a:t>Male</a:t>
            </a:r>
          </a:p>
          <a:p>
            <a:pPr marL="342900" indent="-342900">
              <a:lnSpc>
                <a:spcPct val="120000"/>
              </a:lnSpc>
              <a:spcBef>
                <a:spcPct val="20000"/>
              </a:spcBef>
              <a:buClr>
                <a:srgbClr val="A50021"/>
              </a:buClr>
            </a:pPr>
            <a:r>
              <a:rPr lang="zh-CN" altLang="en-US" sz="1200" b="1" kern="0" dirty="0" smtClean="0">
                <a:solidFill>
                  <a:srgbClr val="000000"/>
                </a:solidFill>
                <a:ea typeface="楷体_GB2312" pitchFamily="49" charset="-122"/>
              </a:rPr>
              <a:t>年</a:t>
            </a:r>
            <a:r>
              <a:rPr lang="zh-CN" altLang="en-US" sz="1200" b="1" kern="0" dirty="0">
                <a:solidFill>
                  <a:srgbClr val="000000"/>
                </a:solidFill>
                <a:ea typeface="楷体_GB2312" pitchFamily="49" charset="-122"/>
              </a:rPr>
              <a:t>龄：</a:t>
            </a:r>
            <a:r>
              <a:rPr lang="en-US" altLang="zh-CN" sz="1200" kern="0" dirty="0">
                <a:solidFill>
                  <a:srgbClr val="000000"/>
                </a:solidFill>
                <a:ea typeface="楷体_GB2312" pitchFamily="49" charset="-122"/>
              </a:rPr>
              <a:t>31</a:t>
            </a:r>
            <a:r>
              <a:rPr lang="zh-CN" altLang="en-US" sz="1200" kern="0" dirty="0">
                <a:solidFill>
                  <a:srgbClr val="000000"/>
                </a:solidFill>
                <a:ea typeface="楷体_GB2312" pitchFamily="49" charset="-122"/>
              </a:rPr>
              <a:t>岁</a:t>
            </a:r>
            <a:endParaRPr lang="en-US" altLang="zh-CN" sz="1200" kern="0" dirty="0">
              <a:solidFill>
                <a:srgbClr val="000000"/>
              </a:solidFill>
              <a:ea typeface="楷体_GB2312" pitchFamily="49" charset="-122"/>
            </a:endParaRPr>
          </a:p>
          <a:p>
            <a:pPr marL="342900" indent="-342900">
              <a:lnSpc>
                <a:spcPct val="120000"/>
              </a:lnSpc>
              <a:spcBef>
                <a:spcPct val="20000"/>
              </a:spcBef>
              <a:buClr>
                <a:srgbClr val="A50021"/>
              </a:buClr>
            </a:pPr>
            <a:r>
              <a:rPr lang="en-US" altLang="zh-CN" sz="1200" b="1" kern="0" dirty="0" smtClean="0">
                <a:solidFill>
                  <a:srgbClr val="000000"/>
                </a:solidFill>
                <a:ea typeface="楷体_GB2312" pitchFamily="49" charset="-122"/>
              </a:rPr>
              <a:t>Age: </a:t>
            </a:r>
            <a:r>
              <a:rPr lang="en-US" altLang="zh-CN" sz="1200" kern="0" dirty="0" smtClean="0">
                <a:solidFill>
                  <a:srgbClr val="000000"/>
                </a:solidFill>
                <a:ea typeface="楷体_GB2312" pitchFamily="49" charset="-122"/>
              </a:rPr>
              <a:t>31</a:t>
            </a:r>
          </a:p>
          <a:p>
            <a:pPr marL="342900" indent="-342900">
              <a:lnSpc>
                <a:spcPct val="120000"/>
              </a:lnSpc>
              <a:spcBef>
                <a:spcPct val="20000"/>
              </a:spcBef>
              <a:buClr>
                <a:srgbClr val="A50021"/>
              </a:buClr>
            </a:pPr>
            <a:r>
              <a:rPr lang="zh-CN" altLang="en-US" sz="1200" b="1" kern="0" dirty="0" smtClean="0">
                <a:solidFill>
                  <a:srgbClr val="000000"/>
                </a:solidFill>
                <a:ea typeface="楷体_GB2312" pitchFamily="49" charset="-122"/>
              </a:rPr>
              <a:t>性</a:t>
            </a:r>
            <a:r>
              <a:rPr lang="zh-CN" altLang="en-US" sz="1200" b="1" kern="0" dirty="0">
                <a:solidFill>
                  <a:srgbClr val="000000"/>
                </a:solidFill>
                <a:ea typeface="楷体_GB2312" pitchFamily="49" charset="-122"/>
              </a:rPr>
              <a:t>别：</a:t>
            </a:r>
            <a:r>
              <a:rPr lang="zh-CN" altLang="en-US" sz="1200" kern="0" dirty="0">
                <a:solidFill>
                  <a:srgbClr val="000000"/>
                </a:solidFill>
                <a:ea typeface="楷体_GB2312" pitchFamily="49" charset="-122"/>
              </a:rPr>
              <a:t>男</a:t>
            </a:r>
            <a:endParaRPr lang="en-US" altLang="zh-CN" sz="1200" kern="0" dirty="0">
              <a:solidFill>
                <a:srgbClr val="000000"/>
              </a:solidFill>
              <a:ea typeface="楷体_GB2312" pitchFamily="49" charset="-122"/>
            </a:endParaRPr>
          </a:p>
          <a:p>
            <a:pPr marL="342900" indent="-342900">
              <a:lnSpc>
                <a:spcPct val="120000"/>
              </a:lnSpc>
              <a:spcBef>
                <a:spcPct val="20000"/>
              </a:spcBef>
              <a:buClr>
                <a:srgbClr val="A50021"/>
              </a:buClr>
            </a:pPr>
            <a:r>
              <a:rPr lang="en-US" altLang="zh-CN" sz="1200" b="1" kern="0" dirty="0" smtClean="0">
                <a:solidFill>
                  <a:srgbClr val="000000"/>
                </a:solidFill>
                <a:ea typeface="楷体_GB2312" pitchFamily="49" charset="-122"/>
              </a:rPr>
              <a:t>Name: </a:t>
            </a:r>
            <a:r>
              <a:rPr lang="en-US" altLang="zh-CN" sz="1200" kern="0" dirty="0" err="1" smtClean="0">
                <a:solidFill>
                  <a:srgbClr val="000000"/>
                </a:solidFill>
                <a:ea typeface="楷体_GB2312" pitchFamily="49" charset="-122"/>
              </a:rPr>
              <a:t>Guanghua</a:t>
            </a:r>
            <a:r>
              <a:rPr lang="en-US" altLang="zh-CN" sz="1200" kern="0" dirty="0" smtClean="0">
                <a:solidFill>
                  <a:srgbClr val="000000"/>
                </a:solidFill>
                <a:ea typeface="楷体_GB2312" pitchFamily="49" charset="-122"/>
              </a:rPr>
              <a:t> Yang</a:t>
            </a:r>
          </a:p>
          <a:p>
            <a:pPr marL="342900" indent="-342900">
              <a:lnSpc>
                <a:spcPct val="120000"/>
              </a:lnSpc>
              <a:spcBef>
                <a:spcPct val="20000"/>
              </a:spcBef>
              <a:buClr>
                <a:srgbClr val="A50021"/>
              </a:buClr>
            </a:pPr>
            <a:r>
              <a:rPr lang="zh-CN" altLang="en-US" sz="1200" b="1" kern="0" dirty="0" smtClean="0">
                <a:solidFill>
                  <a:srgbClr val="000000"/>
                </a:solidFill>
                <a:ea typeface="楷体_GB2312" pitchFamily="49" charset="-122"/>
              </a:rPr>
              <a:t>毕</a:t>
            </a:r>
            <a:r>
              <a:rPr lang="zh-CN" altLang="en-US" sz="1200" b="1" kern="0" dirty="0">
                <a:solidFill>
                  <a:srgbClr val="000000"/>
                </a:solidFill>
                <a:ea typeface="楷体_GB2312" pitchFamily="49" charset="-122"/>
              </a:rPr>
              <a:t>业时间</a:t>
            </a:r>
            <a:r>
              <a:rPr lang="zh-CN" altLang="en-US" sz="1200" kern="0" dirty="0">
                <a:solidFill>
                  <a:srgbClr val="000000"/>
                </a:solidFill>
                <a:ea typeface="楷体_GB2312" pitchFamily="49" charset="-122"/>
              </a:rPr>
              <a:t>：</a:t>
            </a:r>
            <a:r>
              <a:rPr lang="en-US" altLang="zh-CN" sz="1200" kern="0" dirty="0">
                <a:solidFill>
                  <a:srgbClr val="000000"/>
                </a:solidFill>
                <a:ea typeface="楷体_GB2312" pitchFamily="49" charset="-122"/>
              </a:rPr>
              <a:t>2008</a:t>
            </a:r>
            <a:r>
              <a:rPr lang="zh-CN" altLang="en-US" sz="1200" kern="0" dirty="0">
                <a:solidFill>
                  <a:srgbClr val="000000"/>
                </a:solidFill>
                <a:ea typeface="楷体_GB2312" pitchFamily="49" charset="-122"/>
              </a:rPr>
              <a:t>年</a:t>
            </a:r>
            <a:r>
              <a:rPr lang="en-US" altLang="zh-CN" sz="1200" kern="0" dirty="0">
                <a:solidFill>
                  <a:srgbClr val="000000"/>
                </a:solidFill>
                <a:ea typeface="楷体_GB2312" pitchFamily="49" charset="-122"/>
              </a:rPr>
              <a:t>6</a:t>
            </a:r>
            <a:r>
              <a:rPr lang="zh-CN" altLang="en-US" sz="1200" kern="0" dirty="0">
                <a:solidFill>
                  <a:srgbClr val="000000"/>
                </a:solidFill>
                <a:ea typeface="楷体_GB2312" pitchFamily="49" charset="-122"/>
              </a:rPr>
              <a:t>月</a:t>
            </a:r>
            <a:endParaRPr lang="en-US" altLang="zh-CN" sz="1200" kern="0" dirty="0">
              <a:solidFill>
                <a:srgbClr val="000000"/>
              </a:solidFill>
              <a:ea typeface="楷体_GB2312" pitchFamily="49" charset="-122"/>
            </a:endParaRPr>
          </a:p>
          <a:p>
            <a:pPr marL="342900" indent="-342900">
              <a:lnSpc>
                <a:spcPct val="120000"/>
              </a:lnSpc>
              <a:spcBef>
                <a:spcPct val="20000"/>
              </a:spcBef>
              <a:buClr>
                <a:srgbClr val="A50021"/>
              </a:buClr>
            </a:pPr>
            <a:r>
              <a:rPr lang="en-US" altLang="zh-CN" sz="1200" b="1" kern="0" dirty="0" smtClean="0">
                <a:solidFill>
                  <a:srgbClr val="000000"/>
                </a:solidFill>
                <a:ea typeface="楷体_GB2312" pitchFamily="49" charset="-122"/>
              </a:rPr>
              <a:t>Date of Graduation: </a:t>
            </a:r>
            <a:r>
              <a:rPr lang="en-US" altLang="zh-CN" sz="1200" kern="0" dirty="0" smtClean="0">
                <a:solidFill>
                  <a:srgbClr val="000000"/>
                </a:solidFill>
                <a:ea typeface="楷体_GB2312" pitchFamily="49" charset="-122"/>
              </a:rPr>
              <a:t>06/2008</a:t>
            </a:r>
          </a:p>
          <a:p>
            <a:pPr>
              <a:lnSpc>
                <a:spcPct val="120000"/>
              </a:lnSpc>
              <a:spcBef>
                <a:spcPct val="20000"/>
              </a:spcBef>
              <a:buClr>
                <a:srgbClr val="A50021"/>
              </a:buClr>
            </a:pPr>
            <a:r>
              <a:rPr lang="zh-CN" altLang="en-US" sz="1200" b="1" kern="0" dirty="0" smtClean="0">
                <a:solidFill>
                  <a:srgbClr val="000000"/>
                </a:solidFill>
                <a:ea typeface="楷体_GB2312" pitchFamily="49" charset="-122"/>
              </a:rPr>
              <a:t>毕</a:t>
            </a:r>
            <a:r>
              <a:rPr lang="zh-CN" altLang="en-US" sz="1200" b="1" kern="0" dirty="0">
                <a:solidFill>
                  <a:srgbClr val="000000"/>
                </a:solidFill>
                <a:ea typeface="楷体_GB2312" pitchFamily="49" charset="-122"/>
              </a:rPr>
              <a:t>业院校及专业：</a:t>
            </a:r>
            <a:r>
              <a:rPr lang="zh-CN" altLang="en-US" sz="1200" dirty="0"/>
              <a:t>中央民族大学 民族学与经济</a:t>
            </a:r>
            <a:r>
              <a:rPr lang="zh-CN" altLang="en-US" sz="1200" dirty="0" smtClean="0"/>
              <a:t>学</a:t>
            </a:r>
            <a:endParaRPr lang="en-US" altLang="zh-CN" sz="1200" dirty="0" smtClean="0"/>
          </a:p>
          <a:p>
            <a:pPr>
              <a:lnSpc>
                <a:spcPct val="120000"/>
              </a:lnSpc>
              <a:spcBef>
                <a:spcPct val="20000"/>
              </a:spcBef>
              <a:buClr>
                <a:srgbClr val="A50021"/>
              </a:buClr>
            </a:pPr>
            <a:r>
              <a:rPr lang="en-US" altLang="zh-CN" sz="1200" b="1" kern="0" dirty="0" smtClean="0">
                <a:solidFill>
                  <a:srgbClr val="000000"/>
                </a:solidFill>
                <a:ea typeface="楷体_GB2312" pitchFamily="49" charset="-122"/>
              </a:rPr>
              <a:t>Education Background: </a:t>
            </a:r>
            <a:r>
              <a:rPr lang="en-US" altLang="zh-CN" sz="1200" kern="0" dirty="0" err="1" smtClean="0">
                <a:solidFill>
                  <a:srgbClr val="000000"/>
                </a:solidFill>
                <a:ea typeface="楷体_GB2312" pitchFamily="49" charset="-122"/>
              </a:rPr>
              <a:t>Minzu</a:t>
            </a:r>
            <a:r>
              <a:rPr lang="en-US" altLang="zh-CN" sz="1200" kern="0" dirty="0" smtClean="0">
                <a:solidFill>
                  <a:srgbClr val="000000"/>
                </a:solidFill>
                <a:ea typeface="楷体_GB2312" pitchFamily="49" charset="-122"/>
              </a:rPr>
              <a:t> University of China, </a:t>
            </a:r>
            <a:r>
              <a:rPr lang="en-US" altLang="zh-CN" sz="1200" kern="0" dirty="0" err="1" smtClean="0">
                <a:solidFill>
                  <a:srgbClr val="000000"/>
                </a:solidFill>
                <a:ea typeface="楷体_GB2312" pitchFamily="49" charset="-122"/>
              </a:rPr>
              <a:t>ethnonymics</a:t>
            </a:r>
            <a:r>
              <a:rPr lang="en-US" altLang="zh-CN" sz="1200" kern="0" dirty="0" smtClean="0">
                <a:solidFill>
                  <a:srgbClr val="000000"/>
                </a:solidFill>
                <a:ea typeface="楷体_GB2312" pitchFamily="49" charset="-122"/>
              </a:rPr>
              <a:t> and economics</a:t>
            </a:r>
            <a:endParaRPr lang="zh-CN" altLang="en-US" sz="1200" dirty="0">
              <a:solidFill>
                <a:schemeClr val="tx1">
                  <a:lumMod val="65000"/>
                  <a:lumOff val="35000"/>
                </a:schemeClr>
              </a:solidFill>
            </a:endParaRPr>
          </a:p>
        </p:txBody>
      </p:sp>
      <p:sp>
        <p:nvSpPr>
          <p:cNvPr id="37" name="TextBox 36"/>
          <p:cNvSpPr txBox="1"/>
          <p:nvPr/>
        </p:nvSpPr>
        <p:spPr>
          <a:xfrm>
            <a:off x="1998558" y="1643056"/>
            <a:ext cx="1800200" cy="1267719"/>
          </a:xfrm>
          <a:prstGeom prst="rect">
            <a:avLst/>
          </a:prstGeom>
          <a:noFill/>
        </p:spPr>
        <p:txBody>
          <a:bodyPr wrap="square" rtlCol="0">
            <a:spAutoFit/>
          </a:bodyPr>
          <a:lstStyle/>
          <a:p>
            <a:pPr>
              <a:lnSpc>
                <a:spcPct val="130000"/>
              </a:lnSpc>
            </a:pPr>
            <a:r>
              <a:rPr lang="zh-CN" altLang="en-US" sz="1200" dirty="0"/>
              <a:t>零工作经验，对基层情况不了</a:t>
            </a:r>
            <a:r>
              <a:rPr lang="zh-CN" altLang="en-US" sz="1200" dirty="0" smtClean="0"/>
              <a:t>解</a:t>
            </a:r>
            <a:endParaRPr lang="en-US" altLang="zh-CN" sz="1200" dirty="0" smtClean="0"/>
          </a:p>
          <a:p>
            <a:pPr>
              <a:lnSpc>
                <a:spcPct val="130000"/>
              </a:lnSpc>
            </a:pPr>
            <a:r>
              <a:rPr lang="en-US" altLang="zh-CN" sz="1200" dirty="0" smtClean="0"/>
              <a:t>No working experience;</a:t>
            </a:r>
          </a:p>
          <a:p>
            <a:pPr>
              <a:lnSpc>
                <a:spcPct val="130000"/>
              </a:lnSpc>
            </a:pPr>
            <a:r>
              <a:rPr lang="en-US" altLang="zh-CN" sz="1200" dirty="0" smtClean="0"/>
              <a:t>Less knowledge about grass-roots situation </a:t>
            </a:r>
            <a:endParaRPr lang="zh-CN" altLang="en-US" sz="1200" dirty="0" smtClean="0"/>
          </a:p>
        </p:txBody>
      </p:sp>
      <p:sp>
        <p:nvSpPr>
          <p:cNvPr id="43" name="TextBox 42"/>
          <p:cNvSpPr txBox="1"/>
          <p:nvPr/>
        </p:nvSpPr>
        <p:spPr>
          <a:xfrm>
            <a:off x="3713070" y="1655502"/>
            <a:ext cx="2928958" cy="3231654"/>
          </a:xfrm>
          <a:prstGeom prst="rect">
            <a:avLst/>
          </a:prstGeom>
          <a:noFill/>
        </p:spPr>
        <p:txBody>
          <a:bodyPr wrap="square" rtlCol="0">
            <a:spAutoFit/>
          </a:bodyPr>
          <a:lstStyle/>
          <a:p>
            <a:pPr latinLnBrk="1">
              <a:spcBef>
                <a:spcPct val="20000"/>
              </a:spcBef>
              <a:buClr>
                <a:srgbClr val="A50021"/>
              </a:buClr>
            </a:pPr>
            <a:r>
              <a:rPr lang="zh-CN" altLang="en-US" sz="1200" b="1" dirty="0"/>
              <a:t>村官岗位：</a:t>
            </a:r>
            <a:r>
              <a:rPr lang="zh-CN" altLang="en-US" sz="1200" dirty="0"/>
              <a:t>北京书顺义区李遂镇东营村党支部书记助</a:t>
            </a:r>
            <a:r>
              <a:rPr lang="zh-CN" altLang="en-US" sz="1200" dirty="0" smtClean="0"/>
              <a:t>理</a:t>
            </a:r>
            <a:endParaRPr lang="en-US" altLang="zh-CN" sz="1200" dirty="0" smtClean="0"/>
          </a:p>
          <a:p>
            <a:pPr latinLnBrk="1">
              <a:spcBef>
                <a:spcPct val="20000"/>
              </a:spcBef>
              <a:buClr>
                <a:srgbClr val="A50021"/>
              </a:buClr>
            </a:pPr>
            <a:r>
              <a:rPr lang="en-US" altLang="zh-CN" sz="1200" b="1" dirty="0" smtClean="0"/>
              <a:t>Previous Occupation</a:t>
            </a:r>
            <a:r>
              <a:rPr lang="zh-CN" altLang="en-US" sz="1200" b="1" dirty="0" smtClean="0"/>
              <a:t>：    </a:t>
            </a:r>
            <a:r>
              <a:rPr lang="en-US" altLang="zh-CN" sz="1200" dirty="0" smtClean="0"/>
              <a:t>Assistant of the secretary of the party branch in Don-</a:t>
            </a:r>
            <a:r>
              <a:rPr lang="en-US" altLang="zh-CN" sz="1200" dirty="0" err="1" smtClean="0"/>
              <a:t>gying</a:t>
            </a:r>
            <a:r>
              <a:rPr lang="en-US" altLang="zh-CN" sz="1200" dirty="0" smtClean="0"/>
              <a:t>, </a:t>
            </a:r>
            <a:r>
              <a:rPr lang="en-US" altLang="zh-CN" sz="1200" dirty="0" err="1" smtClean="0"/>
              <a:t>Lisui</a:t>
            </a:r>
            <a:r>
              <a:rPr lang="en-US" altLang="zh-CN" sz="1200" dirty="0" smtClean="0"/>
              <a:t> town, </a:t>
            </a:r>
            <a:r>
              <a:rPr lang="en-US" altLang="zh-CN" sz="1200" dirty="0" err="1" smtClean="0"/>
              <a:t>Shunyi</a:t>
            </a:r>
            <a:r>
              <a:rPr lang="en-US" altLang="zh-CN" sz="1200" dirty="0" smtClean="0"/>
              <a:t> </a:t>
            </a:r>
            <a:r>
              <a:rPr lang="en-US" altLang="zh-CN" sz="1200" dirty="0" err="1" smtClean="0"/>
              <a:t>Distric</a:t>
            </a:r>
            <a:r>
              <a:rPr lang="en-US" altLang="zh-CN" sz="1200" dirty="0" smtClean="0"/>
              <a:t>, </a:t>
            </a:r>
            <a:r>
              <a:rPr lang="en-US" altLang="zh-CN" sz="1200" dirty="0" err="1" smtClean="0"/>
              <a:t>Bejing</a:t>
            </a:r>
            <a:r>
              <a:rPr lang="en-US" altLang="zh-CN" sz="1200" dirty="0" smtClean="0"/>
              <a:t>.</a:t>
            </a:r>
            <a:endParaRPr lang="en-US" altLang="zh-CN" sz="1200" dirty="0"/>
          </a:p>
          <a:p>
            <a:pPr latinLnBrk="1">
              <a:spcBef>
                <a:spcPct val="20000"/>
              </a:spcBef>
              <a:buClr>
                <a:srgbClr val="A50021"/>
              </a:buClr>
            </a:pPr>
            <a:r>
              <a:rPr lang="zh-CN" altLang="en-US" sz="1200" b="1" dirty="0"/>
              <a:t>现工作单位及岗位</a:t>
            </a:r>
            <a:r>
              <a:rPr lang="zh-CN" altLang="en-US" sz="1200" dirty="0"/>
              <a:t>：中国农业银行北京石龙支行</a:t>
            </a:r>
            <a:r>
              <a:rPr lang="en-US" altLang="zh-CN" sz="1200" dirty="0"/>
              <a:t>   </a:t>
            </a:r>
            <a:r>
              <a:rPr lang="zh-CN" altLang="en-US" sz="1200" dirty="0"/>
              <a:t>石龙支行副</a:t>
            </a:r>
            <a:r>
              <a:rPr lang="zh-CN" altLang="en-US" sz="1200" dirty="0" smtClean="0"/>
              <a:t>行长</a:t>
            </a:r>
            <a:endParaRPr lang="en-US" altLang="zh-CN" sz="1200" dirty="0" smtClean="0"/>
          </a:p>
          <a:p>
            <a:pPr latinLnBrk="1">
              <a:spcBef>
                <a:spcPct val="20000"/>
              </a:spcBef>
              <a:buClr>
                <a:srgbClr val="A50021"/>
              </a:buClr>
            </a:pPr>
            <a:r>
              <a:rPr lang="en-US" altLang="zh-CN" sz="1200" b="1" dirty="0" smtClean="0"/>
              <a:t>Present Occupation</a:t>
            </a:r>
            <a:r>
              <a:rPr lang="zh-CN" altLang="en-US" sz="1200" dirty="0" smtClean="0"/>
              <a:t>：</a:t>
            </a:r>
            <a:r>
              <a:rPr lang="en-US" altLang="zh-CN" sz="1200" dirty="0" smtClean="0"/>
              <a:t>Vice president of </a:t>
            </a:r>
            <a:r>
              <a:rPr lang="en-US" altLang="zh-CN" sz="1200" dirty="0" err="1" smtClean="0"/>
              <a:t>Shilong</a:t>
            </a:r>
            <a:r>
              <a:rPr lang="en-US" altLang="zh-CN" sz="1200" dirty="0" smtClean="0"/>
              <a:t> Branch of Agricultural Bank of  China.</a:t>
            </a:r>
          </a:p>
          <a:p>
            <a:pPr latinLnBrk="1">
              <a:spcBef>
                <a:spcPct val="20000"/>
              </a:spcBef>
              <a:buClr>
                <a:srgbClr val="A50021"/>
              </a:buClr>
            </a:pPr>
            <a:r>
              <a:rPr lang="zh-CN" altLang="en-US" sz="1200" b="1" dirty="0"/>
              <a:t>工作成就：</a:t>
            </a:r>
            <a:r>
              <a:rPr lang="zh-CN" altLang="en-US" sz="1200" dirty="0"/>
              <a:t>举办东营村甜瓜采摘节，建立网络营销渠道，并积极科普甜瓜种植知识，帮助村民走上致富路</a:t>
            </a:r>
            <a:r>
              <a:rPr lang="zh-CN" altLang="en-US" sz="1200" dirty="0" smtClean="0"/>
              <a:t>。</a:t>
            </a:r>
            <a:endParaRPr lang="en-US" altLang="zh-CN" sz="1200" dirty="0" smtClean="0"/>
          </a:p>
          <a:p>
            <a:pPr latinLnBrk="1">
              <a:spcBef>
                <a:spcPct val="20000"/>
              </a:spcBef>
              <a:buClr>
                <a:srgbClr val="A50021"/>
              </a:buClr>
            </a:pPr>
            <a:r>
              <a:rPr lang="en-US" altLang="zh-CN" sz="1200" b="1" dirty="0" smtClean="0"/>
              <a:t>Achievements: </a:t>
            </a:r>
            <a:r>
              <a:rPr lang="en-US" altLang="zh-CN" sz="1200" dirty="0" smtClean="0"/>
              <a:t>Held Picking Festival. Established online marketing channel.     Propagandized planting knowledge.</a:t>
            </a:r>
            <a:endParaRPr lang="zh-CN" altLang="en-US" sz="1200" dirty="0" smtClean="0"/>
          </a:p>
        </p:txBody>
      </p:sp>
      <p:sp>
        <p:nvSpPr>
          <p:cNvPr id="47" name="TextBox 46"/>
          <p:cNvSpPr txBox="1"/>
          <p:nvPr/>
        </p:nvSpPr>
        <p:spPr>
          <a:xfrm>
            <a:off x="6713466" y="1674120"/>
            <a:ext cx="2144814" cy="3035053"/>
          </a:xfrm>
          <a:prstGeom prst="rect">
            <a:avLst/>
          </a:prstGeom>
          <a:noFill/>
        </p:spPr>
        <p:txBody>
          <a:bodyPr wrap="square" lIns="36000" tIns="36000" rIns="36000" bIns="36000" rtlCol="0">
            <a:spAutoFit/>
          </a:bodyPr>
          <a:lstStyle/>
          <a:p>
            <a:pPr latinLnBrk="1">
              <a:spcBef>
                <a:spcPts val="300"/>
              </a:spcBef>
            </a:pPr>
            <a:r>
              <a:rPr lang="en-US" altLang="zh-CN" sz="1200" dirty="0" smtClean="0"/>
              <a:t>1</a:t>
            </a:r>
            <a:r>
              <a:rPr lang="en-US" altLang="zh-CN" sz="1200" dirty="0"/>
              <a:t>.</a:t>
            </a:r>
            <a:r>
              <a:rPr lang="zh-CN" altLang="en-US" sz="1200" dirty="0"/>
              <a:t>获得了很多书本上无法得到的基层工作经验，艰苦朴素、吃苦耐劳的精神也得到了培</a:t>
            </a:r>
            <a:r>
              <a:rPr lang="zh-CN" altLang="en-US" sz="1200" dirty="0" smtClean="0"/>
              <a:t>养；</a:t>
            </a:r>
            <a:endParaRPr lang="en-US" altLang="zh-CN" sz="1200" dirty="0" smtClean="0"/>
          </a:p>
          <a:p>
            <a:pPr latinLnBrk="1">
              <a:spcBef>
                <a:spcPts val="300"/>
              </a:spcBef>
            </a:pPr>
            <a:r>
              <a:rPr lang="en-US" altLang="zh-CN" sz="1200" dirty="0" smtClean="0"/>
              <a:t>Got rich grassroots experience;</a:t>
            </a:r>
          </a:p>
          <a:p>
            <a:pPr latinLnBrk="1">
              <a:spcBef>
                <a:spcPts val="300"/>
              </a:spcBef>
            </a:pPr>
            <a:r>
              <a:rPr lang="en-US" altLang="zh-CN" sz="1200" dirty="0" smtClean="0"/>
              <a:t>2</a:t>
            </a:r>
            <a:r>
              <a:rPr lang="en-US" altLang="zh-CN" sz="1200" dirty="0"/>
              <a:t>.</a:t>
            </a:r>
            <a:r>
              <a:rPr lang="zh-CN" altLang="en-US" sz="1200" dirty="0"/>
              <a:t>学习能力、分析和问题处理能力、执行力、团队合作能力等都有了显著提高</a:t>
            </a:r>
            <a:r>
              <a:rPr lang="zh-CN" altLang="en-US" sz="1200" dirty="0" smtClean="0"/>
              <a:t>。</a:t>
            </a:r>
            <a:endParaRPr lang="en-US" altLang="zh-CN" sz="1200" dirty="0" smtClean="0"/>
          </a:p>
          <a:p>
            <a:pPr latinLnBrk="1">
              <a:spcBef>
                <a:spcPts val="300"/>
              </a:spcBef>
            </a:pPr>
            <a:r>
              <a:rPr lang="en-US" altLang="zh-CN" sz="1200" dirty="0" smtClean="0"/>
              <a:t>Improved the ability of learning, analysis, execution and team-work;</a:t>
            </a:r>
          </a:p>
          <a:p>
            <a:pPr latinLnBrk="1">
              <a:spcBef>
                <a:spcPts val="300"/>
              </a:spcBef>
            </a:pPr>
            <a:r>
              <a:rPr lang="en-US" altLang="zh-CN" sz="1200" dirty="0" smtClean="0"/>
              <a:t>3</a:t>
            </a:r>
            <a:r>
              <a:rPr lang="en-US" altLang="zh-CN" sz="1200" dirty="0"/>
              <a:t>.</a:t>
            </a:r>
            <a:r>
              <a:rPr lang="zh-CN" altLang="en-US" sz="1200" dirty="0"/>
              <a:t>在和村民交流时，他学会了多种沟通技巧，并时常通过换位思考来建立有效沟</a:t>
            </a:r>
            <a:r>
              <a:rPr lang="zh-CN" altLang="en-US" sz="1200" dirty="0" smtClean="0"/>
              <a:t>通。</a:t>
            </a:r>
            <a:endParaRPr lang="en-US" altLang="zh-CN" sz="1200" dirty="0" smtClean="0"/>
          </a:p>
          <a:p>
            <a:pPr latinLnBrk="1">
              <a:spcBef>
                <a:spcPts val="300"/>
              </a:spcBef>
            </a:pPr>
            <a:r>
              <a:rPr lang="en-US" altLang="zh-CN" sz="1200" dirty="0" smtClean="0"/>
              <a:t>Learned communication skills from the villagers</a:t>
            </a:r>
            <a:r>
              <a:rPr lang="en-US" altLang="zh-CN" sz="1200" dirty="0" smtClean="0">
                <a:solidFill>
                  <a:schemeClr val="tx1">
                    <a:lumMod val="65000"/>
                    <a:lumOff val="35000"/>
                  </a:schemeClr>
                </a:solidFill>
              </a:rPr>
              <a:t>.</a:t>
            </a:r>
            <a:endParaRPr lang="zh-CN" altLang="en-US" sz="1200" dirty="0" smtClean="0"/>
          </a:p>
        </p:txBody>
      </p:sp>
      <p:sp>
        <p:nvSpPr>
          <p:cNvPr id="28" name="TextBox 27"/>
          <p:cNvSpPr txBox="1"/>
          <p:nvPr/>
        </p:nvSpPr>
        <p:spPr>
          <a:xfrm>
            <a:off x="476520" y="19142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大学生村官案例  </a:t>
            </a:r>
            <a:r>
              <a:rPr lang="en-US" altLang="zh-CN" sz="2000" b="1" dirty="0" smtClean="0">
                <a:solidFill>
                  <a:schemeClr val="tx1">
                    <a:lumMod val="85000"/>
                    <a:lumOff val="15000"/>
                  </a:schemeClr>
                </a:solidFill>
                <a:latin typeface="Times New Roman" pitchFamily="18" charset="0"/>
                <a:ea typeface="+mj-ea"/>
                <a:cs typeface="Times New Roman" pitchFamily="18" charset="0"/>
              </a:rPr>
              <a:t>Case Study</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
        <p:nvSpPr>
          <p:cNvPr id="2" name="TextBox 1"/>
          <p:cNvSpPr txBox="1"/>
          <p:nvPr/>
        </p:nvSpPr>
        <p:spPr>
          <a:xfrm>
            <a:off x="445101" y="785800"/>
            <a:ext cx="1483693" cy="830997"/>
          </a:xfrm>
          <a:prstGeom prst="rect">
            <a:avLst/>
          </a:prstGeom>
          <a:noFill/>
        </p:spPr>
        <p:txBody>
          <a:bodyPr wrap="square" rtlCol="0">
            <a:spAutoFit/>
          </a:bodyPr>
          <a:lstStyle/>
          <a:p>
            <a:pPr algn="ctr"/>
            <a:r>
              <a:rPr lang="zh-CN" altLang="en-US" sz="1600" dirty="0" smtClean="0"/>
              <a:t>基本情况</a:t>
            </a:r>
            <a:endParaRPr lang="en-US" altLang="zh-CN" sz="1600" dirty="0" smtClean="0"/>
          </a:p>
          <a:p>
            <a:pPr algn="ctr"/>
            <a:r>
              <a:rPr lang="en-US" altLang="zh-CN" sz="1600" dirty="0" smtClean="0"/>
              <a:t>Basic Information</a:t>
            </a:r>
            <a:endParaRPr lang="zh-CN" altLang="en-US" sz="1600" dirty="0"/>
          </a:p>
        </p:txBody>
      </p:sp>
      <p:sp>
        <p:nvSpPr>
          <p:cNvPr id="29" name="TextBox 28"/>
          <p:cNvSpPr txBox="1"/>
          <p:nvPr/>
        </p:nvSpPr>
        <p:spPr>
          <a:xfrm>
            <a:off x="6929454" y="785800"/>
            <a:ext cx="1714512" cy="830997"/>
          </a:xfrm>
          <a:prstGeom prst="rect">
            <a:avLst/>
          </a:prstGeom>
          <a:noFill/>
        </p:spPr>
        <p:txBody>
          <a:bodyPr wrap="square" rtlCol="0">
            <a:spAutoFit/>
          </a:bodyPr>
          <a:lstStyle/>
          <a:p>
            <a:pPr algn="ctr"/>
            <a:r>
              <a:rPr lang="zh-CN" altLang="en-US" sz="1600" dirty="0" smtClean="0"/>
              <a:t>个人收获</a:t>
            </a:r>
            <a:endParaRPr lang="en-US" altLang="zh-CN" sz="1600" dirty="0" smtClean="0"/>
          </a:p>
          <a:p>
            <a:pPr algn="ctr"/>
            <a:r>
              <a:rPr lang="en-US" altLang="zh-CN" sz="1600" dirty="0" smtClean="0"/>
              <a:t>Personal Reflections</a:t>
            </a:r>
            <a:endParaRPr lang="zh-CN" altLang="en-US" sz="1600" dirty="0" smtClean="0"/>
          </a:p>
        </p:txBody>
      </p:sp>
      <p:sp>
        <p:nvSpPr>
          <p:cNvPr id="31" name="TextBox 30"/>
          <p:cNvSpPr txBox="1"/>
          <p:nvPr/>
        </p:nvSpPr>
        <p:spPr>
          <a:xfrm>
            <a:off x="4214810" y="785800"/>
            <a:ext cx="1928826" cy="830997"/>
          </a:xfrm>
          <a:prstGeom prst="rect">
            <a:avLst/>
          </a:prstGeom>
          <a:noFill/>
        </p:spPr>
        <p:txBody>
          <a:bodyPr wrap="square" rtlCol="0">
            <a:spAutoFit/>
          </a:bodyPr>
          <a:lstStyle/>
          <a:p>
            <a:pPr algn="ctr"/>
            <a:r>
              <a:rPr lang="zh-CN" altLang="en-US" sz="1600" dirty="0" smtClean="0"/>
              <a:t>工作岗位及成就</a:t>
            </a:r>
            <a:endParaRPr lang="en-US" altLang="zh-CN" sz="1600" dirty="0" smtClean="0"/>
          </a:p>
          <a:p>
            <a:pPr algn="ctr"/>
            <a:r>
              <a:rPr lang="en-US" altLang="zh-CN" sz="1600" dirty="0" smtClean="0"/>
              <a:t>Occupation and Achievements</a:t>
            </a:r>
            <a:endParaRPr lang="zh-CN" altLang="en-US" sz="1600" dirty="0" smtClean="0"/>
          </a:p>
        </p:txBody>
      </p:sp>
      <p:sp>
        <p:nvSpPr>
          <p:cNvPr id="33" name="TextBox 32"/>
          <p:cNvSpPr txBox="1"/>
          <p:nvPr/>
        </p:nvSpPr>
        <p:spPr>
          <a:xfrm>
            <a:off x="2285984" y="857239"/>
            <a:ext cx="1407338" cy="584775"/>
          </a:xfrm>
          <a:prstGeom prst="rect">
            <a:avLst/>
          </a:prstGeom>
          <a:noFill/>
        </p:spPr>
        <p:txBody>
          <a:bodyPr wrap="square" rtlCol="0">
            <a:spAutoFit/>
          </a:bodyPr>
          <a:lstStyle/>
          <a:p>
            <a:pPr algn="ctr"/>
            <a:r>
              <a:rPr lang="zh-CN" altLang="en-US" sz="1600" dirty="0"/>
              <a:t>问</a:t>
            </a:r>
            <a:r>
              <a:rPr lang="zh-CN" altLang="en-US" sz="1600" dirty="0" smtClean="0"/>
              <a:t>题</a:t>
            </a:r>
            <a:endParaRPr lang="en-US" altLang="zh-CN" sz="1600" dirty="0" smtClean="0"/>
          </a:p>
          <a:p>
            <a:pPr algn="ctr"/>
            <a:r>
              <a:rPr lang="en-US" altLang="zh-CN" sz="1600" dirty="0" smtClean="0"/>
              <a:t>Difficulties</a:t>
            </a:r>
            <a:endParaRPr lang="zh-CN" altLang="en-US" sz="1600" dirty="0"/>
          </a:p>
        </p:txBody>
      </p:sp>
    </p:spTree>
    <p:extLst>
      <p:ext uri="{BB962C8B-B14F-4D97-AF65-F5344CB8AC3E}">
        <p14:creationId xmlns:p14="http://schemas.microsoft.com/office/powerpoint/2010/main" val="3662129803"/>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txBox="1">
            <a:spLocks/>
          </p:cNvSpPr>
          <p:nvPr/>
        </p:nvSpPr>
        <p:spPr>
          <a:xfrm>
            <a:off x="500034" y="928676"/>
            <a:ext cx="7715304" cy="142875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buNone/>
            </a:pPr>
            <a:r>
              <a:rPr lang="zh-CN" altLang="en-US" sz="1400" dirty="0" smtClean="0">
                <a:latin typeface="+mn-ea"/>
              </a:rPr>
              <a:t>（</a:t>
            </a:r>
            <a:r>
              <a:rPr lang="en-US" altLang="zh-CN" sz="1400" dirty="0" smtClean="0">
                <a:latin typeface="+mn-ea"/>
              </a:rPr>
              <a:t>1</a:t>
            </a:r>
            <a:r>
              <a:rPr lang="zh-CN" altLang="en-US" sz="1400" dirty="0" smtClean="0">
                <a:latin typeface="+mn-ea"/>
              </a:rPr>
              <a:t>）村官制度使大学生村官在最基础的管理实践中，积累工作经验、提升管理能力。</a:t>
            </a:r>
            <a:endParaRPr lang="en-US" altLang="zh-CN" sz="1400" dirty="0" smtClean="0">
              <a:latin typeface="+mn-ea"/>
            </a:endParaRPr>
          </a:p>
          <a:p>
            <a:pPr marL="0" indent="0">
              <a:spcBef>
                <a:spcPts val="600"/>
              </a:spcBef>
              <a:buNone/>
            </a:pPr>
            <a:r>
              <a:rPr lang="en-US" altLang="zh-CN" sz="1400" dirty="0" smtClean="0"/>
              <a:t>Selecting village officials among college students help them accumulate work experience and improve their management abilities through practical activities.</a:t>
            </a:r>
            <a:endParaRPr lang="en-US" altLang="zh-CN" sz="1400" dirty="0" smtClean="0">
              <a:latin typeface="+mn-ea"/>
            </a:endParaRPr>
          </a:p>
          <a:p>
            <a:pPr>
              <a:spcBef>
                <a:spcPts val="600"/>
              </a:spcBef>
              <a:buNone/>
            </a:pPr>
            <a:r>
              <a:rPr lang="zh-CN" altLang="en-US" sz="1400" dirty="0" smtClean="0">
                <a:latin typeface="+mn-ea"/>
              </a:rPr>
              <a:t>（</a:t>
            </a:r>
            <a:r>
              <a:rPr lang="en-US" altLang="zh-CN" sz="1400" dirty="0" smtClean="0">
                <a:latin typeface="+mn-ea"/>
              </a:rPr>
              <a:t>2</a:t>
            </a:r>
            <a:r>
              <a:rPr lang="zh-CN" altLang="en-US" sz="1400" dirty="0" smtClean="0">
                <a:latin typeface="+mn-ea"/>
              </a:rPr>
              <a:t>）大学生村官利用自身专业和技能优势，推动新农村经济、政治和文化建设。</a:t>
            </a:r>
            <a:endParaRPr lang="en-US" altLang="zh-CN" sz="1400" dirty="0" smtClean="0">
              <a:latin typeface="+mn-ea"/>
            </a:endParaRPr>
          </a:p>
          <a:p>
            <a:pPr marL="0" indent="0">
              <a:spcBef>
                <a:spcPts val="600"/>
              </a:spcBef>
              <a:buNone/>
            </a:pPr>
            <a:r>
              <a:rPr lang="en-US" altLang="zh-CN" sz="1400" dirty="0" smtClean="0"/>
              <a:t>Promote the economy, politics and culture construction of the new countryside.</a:t>
            </a:r>
            <a:endParaRPr lang="en-US" altLang="zh-CN" sz="1400" dirty="0" smtClean="0">
              <a:latin typeface="+mn-ea"/>
            </a:endParaRPr>
          </a:p>
        </p:txBody>
      </p:sp>
      <p:sp>
        <p:nvSpPr>
          <p:cNvPr id="4" name="TextBox 3"/>
          <p:cNvSpPr txBox="1"/>
          <p:nvPr/>
        </p:nvSpPr>
        <p:spPr>
          <a:xfrm>
            <a:off x="500034" y="2571750"/>
            <a:ext cx="3870455" cy="707886"/>
          </a:xfrm>
          <a:prstGeom prst="rect">
            <a:avLst/>
          </a:prstGeom>
          <a:noFill/>
        </p:spPr>
        <p:txBody>
          <a:bodyPr wrap="square" rtlCol="0">
            <a:spAutoFit/>
          </a:bodyPr>
          <a:lstStyle/>
          <a:p>
            <a:r>
              <a:rPr lang="zh-CN" altLang="en-US" sz="2000" b="1" dirty="0">
                <a:solidFill>
                  <a:schemeClr val="tx1">
                    <a:lumMod val="85000"/>
                    <a:lumOff val="15000"/>
                  </a:schemeClr>
                </a:solidFill>
                <a:latin typeface="Impact" pitchFamily="34" charset="0"/>
                <a:ea typeface="+mj-ea"/>
              </a:rPr>
              <a:t>建</a:t>
            </a:r>
            <a:r>
              <a:rPr lang="zh-CN" altLang="en-US" sz="2000" b="1" dirty="0" smtClean="0">
                <a:solidFill>
                  <a:schemeClr val="tx1">
                    <a:lumMod val="85000"/>
                    <a:lumOff val="15000"/>
                  </a:schemeClr>
                </a:solidFill>
                <a:latin typeface="Impact" pitchFamily="34" charset="0"/>
                <a:ea typeface="+mj-ea"/>
              </a:rPr>
              <a:t>议</a:t>
            </a:r>
            <a:endParaRPr lang="en-US" altLang="zh-CN" sz="24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Proposals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5" name="TextBox 4"/>
          <p:cNvSpPr txBox="1"/>
          <p:nvPr/>
        </p:nvSpPr>
        <p:spPr>
          <a:xfrm>
            <a:off x="476520" y="7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rPr>
              <a:t>评价  </a:t>
            </a:r>
            <a:endParaRPr lang="en-US" altLang="zh-CN" sz="2000" b="1" dirty="0" smtClean="0">
              <a:solidFill>
                <a:schemeClr val="tx1">
                  <a:lumMod val="85000"/>
                  <a:lumOff val="15000"/>
                </a:schemeClr>
              </a:solidFill>
              <a:latin typeface="Impact" pitchFamily="34" charset="0"/>
            </a:endParaRPr>
          </a:p>
          <a:p>
            <a:r>
              <a:rPr lang="en-US" altLang="zh-CN" sz="2000" b="1" dirty="0" smtClean="0">
                <a:solidFill>
                  <a:schemeClr val="tx1">
                    <a:lumMod val="85000"/>
                    <a:lumOff val="15000"/>
                  </a:schemeClr>
                </a:solidFill>
                <a:latin typeface="Times New Roman" pitchFamily="18" charset="0"/>
                <a:cs typeface="Times New Roman" pitchFamily="18" charset="0"/>
              </a:rPr>
              <a:t>Evaluations</a:t>
            </a:r>
            <a:endParaRPr lang="zh-CN" altLang="en-US" sz="2000" b="1" dirty="0">
              <a:solidFill>
                <a:schemeClr val="tx1">
                  <a:lumMod val="85000"/>
                  <a:lumOff val="15000"/>
                </a:schemeClr>
              </a:solidFill>
              <a:latin typeface="Times New Roman" pitchFamily="18" charset="0"/>
              <a:cs typeface="Times New Roman" pitchFamily="18" charset="0"/>
            </a:endParaRPr>
          </a:p>
        </p:txBody>
      </p:sp>
      <p:sp>
        <p:nvSpPr>
          <p:cNvPr id="6" name="矩形 5"/>
          <p:cNvSpPr/>
          <p:nvPr/>
        </p:nvSpPr>
        <p:spPr>
          <a:xfrm>
            <a:off x="500034" y="3429006"/>
            <a:ext cx="7572428" cy="1255728"/>
          </a:xfrm>
          <a:prstGeom prst="rect">
            <a:avLst/>
          </a:prstGeom>
        </p:spPr>
        <p:txBody>
          <a:bodyPr/>
          <a:lstStyle/>
          <a:p>
            <a:pPr lvl="0">
              <a:spcBef>
                <a:spcPts val="600"/>
              </a:spcBef>
            </a:pPr>
            <a:r>
              <a:rPr lang="zh-CN" altLang="en-US" sz="1400" dirty="0" smtClean="0">
                <a:latin typeface="+mn-ea"/>
              </a:rPr>
              <a:t>（</a:t>
            </a:r>
            <a:r>
              <a:rPr lang="en-US" altLang="zh-CN" sz="1400" dirty="0" smtClean="0">
                <a:latin typeface="+mn-ea"/>
              </a:rPr>
              <a:t>1</a:t>
            </a:r>
            <a:r>
              <a:rPr lang="zh-CN" altLang="en-US" sz="1400" dirty="0" smtClean="0">
                <a:latin typeface="+mn-ea"/>
              </a:rPr>
              <a:t>）完善初始阶段大学生融入农村的引导培训，建立“传帮带”制度</a:t>
            </a:r>
            <a:endParaRPr lang="en-US" altLang="zh-CN" sz="1400" dirty="0" smtClean="0">
              <a:latin typeface="+mn-ea"/>
            </a:endParaRPr>
          </a:p>
          <a:p>
            <a:pPr lvl="0">
              <a:spcBef>
                <a:spcPts val="600"/>
              </a:spcBef>
            </a:pPr>
            <a:r>
              <a:rPr lang="en-US" altLang="zh-CN" sz="1400" dirty="0" smtClean="0"/>
              <a:t>Establish the mode of “teaching, helping and assisting”.</a:t>
            </a:r>
            <a:endParaRPr lang="zh-CN" altLang="en-US" sz="1400" dirty="0" smtClean="0">
              <a:latin typeface="+mn-ea"/>
            </a:endParaRPr>
          </a:p>
          <a:p>
            <a:pPr lvl="0">
              <a:spcBef>
                <a:spcPts val="600"/>
              </a:spcBef>
            </a:pPr>
            <a:r>
              <a:rPr lang="zh-CN" altLang="en-US" sz="1400" dirty="0" smtClean="0">
                <a:latin typeface="+mn-ea"/>
              </a:rPr>
              <a:t>（</a:t>
            </a:r>
            <a:r>
              <a:rPr lang="en-US" altLang="zh-CN" sz="1400" dirty="0" smtClean="0">
                <a:latin typeface="+mn-ea"/>
              </a:rPr>
              <a:t>2</a:t>
            </a:r>
            <a:r>
              <a:rPr lang="zh-CN" altLang="en-US" sz="1400" dirty="0" smtClean="0">
                <a:latin typeface="+mn-ea"/>
              </a:rPr>
              <a:t>）</a:t>
            </a:r>
            <a:r>
              <a:rPr lang="zh-CN" altLang="zh-CN" sz="1400" dirty="0" smtClean="0">
                <a:latin typeface="+mn-ea"/>
              </a:rPr>
              <a:t>加大对大学生村官就业的扶持力度，协助做好职业生涯规划</a:t>
            </a:r>
            <a:endParaRPr lang="en-US" altLang="zh-CN" sz="1400" dirty="0" smtClean="0">
              <a:latin typeface="+mn-ea"/>
            </a:endParaRPr>
          </a:p>
          <a:p>
            <a:pPr>
              <a:spcBef>
                <a:spcPts val="600"/>
              </a:spcBef>
            </a:pPr>
            <a:r>
              <a:rPr lang="en-US" altLang="zh-CN" sz="1400" dirty="0" smtClean="0"/>
              <a:t>Increase the re-employment support for village officials.</a:t>
            </a:r>
            <a:endParaRPr lang="zh-CN" altLang="en-US" sz="1400" dirty="0" smtClean="0">
              <a:latin typeface="+mn-ea"/>
            </a:endParaRPr>
          </a:p>
          <a:p>
            <a:pPr>
              <a:spcBef>
                <a:spcPts val="600"/>
              </a:spcBef>
            </a:pPr>
            <a:endParaRPr lang="en-US" altLang="zh-CN" sz="1400" dirty="0" smtClean="0">
              <a:latin typeface="+mn-ea"/>
            </a:endParaRPr>
          </a:p>
        </p:txBody>
      </p:sp>
      <p:sp>
        <p:nvSpPr>
          <p:cNvPr id="7" name="圆角矩形 6"/>
          <p:cNvSpPr/>
          <p:nvPr/>
        </p:nvSpPr>
        <p:spPr>
          <a:xfrm>
            <a:off x="500034" y="928676"/>
            <a:ext cx="7786742" cy="1500198"/>
          </a:xfrm>
          <a:prstGeom prst="round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CN" altLang="en-US"/>
          </a:p>
        </p:txBody>
      </p:sp>
      <p:sp>
        <p:nvSpPr>
          <p:cNvPr id="8" name="圆角矩形 7"/>
          <p:cNvSpPr/>
          <p:nvPr/>
        </p:nvSpPr>
        <p:spPr>
          <a:xfrm>
            <a:off x="500034" y="3286130"/>
            <a:ext cx="7786742" cy="1500198"/>
          </a:xfrm>
          <a:prstGeom prst="round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zh-CN" altLang="en-US"/>
          </a:p>
        </p:txBody>
      </p:sp>
    </p:spTree>
    <p:extLst>
      <p:ext uri="{BB962C8B-B14F-4D97-AF65-F5344CB8AC3E}">
        <p14:creationId xmlns:p14="http://schemas.microsoft.com/office/powerpoint/2010/main" val="222903552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520" y="19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大学生村官政策</a:t>
            </a:r>
            <a:r>
              <a:rPr lang="zh-CN" altLang="en-US" sz="2000" b="1" dirty="0">
                <a:solidFill>
                  <a:schemeClr val="tx1">
                    <a:lumMod val="85000"/>
                    <a:lumOff val="15000"/>
                  </a:schemeClr>
                </a:solidFill>
                <a:latin typeface="Impact" pitchFamily="34" charset="0"/>
                <a:ea typeface="+mj-ea"/>
              </a:rPr>
              <a:t>文</a:t>
            </a:r>
            <a:r>
              <a:rPr lang="zh-CN" altLang="en-US" sz="2000" b="1" dirty="0" smtClean="0">
                <a:solidFill>
                  <a:schemeClr val="tx1">
                    <a:lumMod val="85000"/>
                    <a:lumOff val="15000"/>
                  </a:schemeClr>
                </a:solidFill>
                <a:latin typeface="Impact" pitchFamily="34" charset="0"/>
                <a:ea typeface="+mj-ea"/>
              </a:rPr>
              <a:t>件</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References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3" name="Rectangle 1"/>
          <p:cNvSpPr>
            <a:spLocks noChangeArrowheads="1"/>
          </p:cNvSpPr>
          <p:nvPr/>
        </p:nvSpPr>
        <p:spPr bwMode="auto">
          <a:xfrm>
            <a:off x="357158" y="857238"/>
            <a:ext cx="842968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r>
              <a:rPr kumimoji="0" lang="en-US" altLang="zh-CN" sz="1200" b="0" i="0" u="none" strike="noStrike" cap="none" normalizeH="0" baseline="0" dirty="0" smtClean="0">
                <a:ln>
                  <a:noFill/>
                </a:ln>
                <a:solidFill>
                  <a:schemeClr val="tx1"/>
                </a:solidFill>
                <a:effectLst/>
                <a:latin typeface="Calibri" pitchFamily="34" charset="0"/>
                <a:ea typeface="宋体" pitchFamily="2" charset="-122"/>
                <a:cs typeface="Times New Roman" pitchFamily="18" charset="0"/>
              </a:rPr>
              <a:t>1</a:t>
            </a:r>
            <a:r>
              <a:rPr kumimoji="0" lang="zh-CN" altLang="en-US" sz="1200" b="0" i="0" u="none" strike="noStrike" cap="none" normalizeH="0" baseline="0" dirty="0" smtClean="0">
                <a:ln>
                  <a:noFill/>
                </a:ln>
                <a:solidFill>
                  <a:schemeClr val="tx1"/>
                </a:solidFill>
                <a:effectLst/>
                <a:latin typeface="Calibri" pitchFamily="34" charset="0"/>
                <a:ea typeface="宋体" pitchFamily="2" charset="-122"/>
                <a:cs typeface="Times New Roman" pitchFamily="18" charset="0"/>
              </a:rPr>
              <a:t>、</a:t>
            </a:r>
            <a:r>
              <a:rPr lang="zh-CN" altLang="en-US" sz="1200" dirty="0">
                <a:latin typeface="Arial" pitchFamily="34" charset="0"/>
                <a:ea typeface="宋体" pitchFamily="2" charset="-122"/>
                <a:cs typeface="宋体" pitchFamily="2" charset="-122"/>
              </a:rPr>
              <a:t>关于引导和鼓励高校毕业生面向基层就业的意见的通知（中办发</a:t>
            </a:r>
            <a:r>
              <a:rPr lang="en-US" altLang="zh-CN" sz="1200" dirty="0">
                <a:latin typeface="Arial" pitchFamily="34" charset="0"/>
                <a:ea typeface="宋体" pitchFamily="2" charset="-122"/>
                <a:cs typeface="宋体" pitchFamily="2" charset="-122"/>
              </a:rPr>
              <a:t>[2005]18</a:t>
            </a:r>
            <a:r>
              <a:rPr lang="zh-CN" altLang="en-US" sz="1200" dirty="0">
                <a:latin typeface="Arial" pitchFamily="34" charset="0"/>
                <a:ea typeface="宋体" pitchFamily="2" charset="-122"/>
                <a:cs typeface="宋体" pitchFamily="2" charset="-122"/>
              </a:rPr>
              <a:t>号</a:t>
            </a:r>
            <a:r>
              <a:rPr lang="zh-CN" altLang="en-US" sz="1200" dirty="0" smtClean="0">
                <a:latin typeface="Arial" pitchFamily="34" charset="0"/>
                <a:ea typeface="宋体" pitchFamily="2" charset="-122"/>
                <a:cs typeface="宋体" pitchFamily="2" charset="-122"/>
              </a:rPr>
              <a:t>）</a:t>
            </a:r>
            <a:endParaRPr lang="en-US" altLang="zh-CN" sz="1200" dirty="0" smtClean="0">
              <a:latin typeface="Arial" pitchFamily="34" charset="0"/>
              <a:ea typeface="宋体" pitchFamily="2" charset="-122"/>
              <a:cs typeface="宋体" pitchFamily="2" charset="-122"/>
            </a:endParaRPr>
          </a:p>
          <a:p>
            <a:pPr fontAlgn="auto"/>
            <a:r>
              <a:rPr lang="en-US" altLang="zh-CN" sz="1200" b="1" dirty="0" smtClean="0">
                <a:solidFill>
                  <a:schemeClr val="tx2"/>
                </a:solidFill>
              </a:rPr>
              <a:t>1. General Office of CPC Central Committee ([2005]No.18): </a:t>
            </a:r>
            <a:r>
              <a:rPr lang="en-US" altLang="zh-CN" sz="1200" dirty="0" smtClean="0">
                <a:solidFill>
                  <a:schemeClr val="tx2"/>
                </a:solidFill>
              </a:rPr>
              <a:t>Notifications on lead and encourage college graduates to work in the grassroots units.</a:t>
            </a:r>
          </a:p>
          <a:p>
            <a:pPr eaLnBrk="0" fontAlgn="base" hangingPunct="0"/>
            <a:r>
              <a:rPr lang="en-US" altLang="zh-CN" sz="1200" dirty="0" smtClean="0">
                <a:latin typeface="Arial" pitchFamily="34" charset="0"/>
                <a:ea typeface="宋体" pitchFamily="2" charset="-122"/>
                <a:cs typeface="宋体" pitchFamily="2" charset="-122"/>
              </a:rPr>
              <a:t>2</a:t>
            </a:r>
            <a:r>
              <a:rPr lang="zh-CN" altLang="en-US" sz="1200" dirty="0">
                <a:latin typeface="Arial" pitchFamily="34" charset="0"/>
                <a:ea typeface="宋体" pitchFamily="2" charset="-122"/>
                <a:cs typeface="宋体" pitchFamily="2" charset="-122"/>
              </a:rPr>
              <a:t>、中组部教育部 财政部 人力资源和社会保障部关于选聘高校毕业生到村任职工作的意见（试行）（组通字</a:t>
            </a:r>
            <a:r>
              <a:rPr lang="en-US" altLang="zh-CN" sz="1200" dirty="0">
                <a:latin typeface="Arial" pitchFamily="34" charset="0"/>
                <a:ea typeface="宋体" pitchFamily="2" charset="-122"/>
                <a:cs typeface="宋体" pitchFamily="2" charset="-122"/>
              </a:rPr>
              <a:t>[2008]18</a:t>
            </a:r>
            <a:r>
              <a:rPr lang="zh-CN" altLang="en-US" sz="1200" dirty="0">
                <a:latin typeface="Arial" pitchFamily="34" charset="0"/>
                <a:ea typeface="宋体" pitchFamily="2" charset="-122"/>
                <a:cs typeface="宋体" pitchFamily="2" charset="-122"/>
              </a:rPr>
              <a:t>号）</a:t>
            </a:r>
          </a:p>
          <a:p>
            <a:pPr eaLnBrk="0" fontAlgn="base" hangingPunct="0"/>
            <a:r>
              <a:rPr lang="en-US" altLang="zh-CN" sz="1200" b="1" dirty="0" smtClean="0">
                <a:solidFill>
                  <a:schemeClr val="tx2"/>
                </a:solidFill>
              </a:rPr>
              <a:t>2. Organization Department of the CPC, Ministry of Finance, Ministry of Human Resources and Social Security ([2008]No.18): </a:t>
            </a:r>
            <a:r>
              <a:rPr lang="en-US" altLang="zh-CN" sz="1200" dirty="0" smtClean="0">
                <a:solidFill>
                  <a:schemeClr val="tx2"/>
                </a:solidFill>
              </a:rPr>
              <a:t>Proposal on selecting college graduates to work in the  villages. </a:t>
            </a:r>
            <a:endParaRPr lang="en-US" altLang="zh-CN" sz="1200" b="1" dirty="0" smtClean="0">
              <a:solidFill>
                <a:schemeClr val="tx2"/>
              </a:solidFill>
            </a:endParaRPr>
          </a:p>
          <a:p>
            <a:pPr eaLnBrk="0" fontAlgn="base" hangingPunct="0"/>
            <a:r>
              <a:rPr lang="en-US" altLang="zh-CN" sz="1200" dirty="0" smtClean="0">
                <a:latin typeface="Arial" pitchFamily="34" charset="0"/>
                <a:ea typeface="宋体" pitchFamily="2" charset="-122"/>
                <a:cs typeface="宋体" pitchFamily="2" charset="-122"/>
              </a:rPr>
              <a:t>3</a:t>
            </a:r>
            <a:r>
              <a:rPr lang="zh-CN" altLang="en-US" sz="1200" dirty="0">
                <a:latin typeface="Arial" pitchFamily="34" charset="0"/>
                <a:ea typeface="宋体" pitchFamily="2" charset="-122"/>
                <a:cs typeface="宋体" pitchFamily="2" charset="-122"/>
              </a:rPr>
              <a:t>、中组部中宣部 教育部 公安部 民政部 财政部 人力资源和社会保障部 农业部 国家林业局 国务院扶贫办 共青团中央 全国妇联关于建立选聘高校毕业生到村任职工作长效机制的意见（组通字</a:t>
            </a:r>
            <a:r>
              <a:rPr lang="en-US" altLang="zh-CN" sz="1200" dirty="0">
                <a:latin typeface="Arial" pitchFamily="34" charset="0"/>
                <a:ea typeface="宋体" pitchFamily="2" charset="-122"/>
                <a:cs typeface="宋体" pitchFamily="2" charset="-122"/>
              </a:rPr>
              <a:t>[2009]21</a:t>
            </a:r>
            <a:r>
              <a:rPr lang="zh-CN" altLang="en-US" sz="1200" dirty="0">
                <a:latin typeface="Arial" pitchFamily="34" charset="0"/>
                <a:ea typeface="宋体" pitchFamily="2" charset="-122"/>
                <a:cs typeface="宋体" pitchFamily="2" charset="-122"/>
              </a:rPr>
              <a:t>号）</a:t>
            </a:r>
          </a:p>
          <a:p>
            <a:r>
              <a:rPr lang="en-US" altLang="zh-CN" sz="1200" b="1" dirty="0" smtClean="0">
                <a:solidFill>
                  <a:schemeClr val="tx2"/>
                </a:solidFill>
              </a:rPr>
              <a:t>3. Organization Department of the CPC , Ministry of Education, Ministry of Civil Affairs and etc. ([2009]No.21) </a:t>
            </a:r>
            <a:r>
              <a:rPr lang="en-US" altLang="zh-CN" sz="1200" dirty="0" smtClean="0">
                <a:solidFill>
                  <a:schemeClr val="tx2"/>
                </a:solidFill>
              </a:rPr>
              <a:t>Proposal on establishing long term mechanism of selecting village officials among college students.</a:t>
            </a:r>
          </a:p>
          <a:p>
            <a:pPr eaLnBrk="0" fontAlgn="base" hangingPunct="0"/>
            <a:r>
              <a:rPr lang="en-US" altLang="zh-CN" sz="1200" dirty="0" smtClean="0">
                <a:latin typeface="Arial" pitchFamily="34" charset="0"/>
                <a:ea typeface="宋体" pitchFamily="2" charset="-122"/>
                <a:cs typeface="宋体" pitchFamily="2" charset="-122"/>
              </a:rPr>
              <a:t>4</a:t>
            </a:r>
            <a:r>
              <a:rPr lang="zh-CN" altLang="en-US" sz="1200" dirty="0">
                <a:latin typeface="Arial" pitchFamily="34" charset="0"/>
                <a:ea typeface="宋体" pitchFamily="2" charset="-122"/>
                <a:cs typeface="宋体" pitchFamily="2" charset="-122"/>
              </a:rPr>
              <a:t>、中组部办公厅民政部办公厅 农业部办公厅 中国人民银行办公厅 共青团中央办公厅关于鼓励和支持大学生“村官”创业富民的通知（组厅字</a:t>
            </a:r>
            <a:r>
              <a:rPr lang="en-US" altLang="zh-CN" sz="1200" dirty="0">
                <a:latin typeface="Arial" pitchFamily="34" charset="0"/>
                <a:ea typeface="宋体" pitchFamily="2" charset="-122"/>
                <a:cs typeface="宋体" pitchFamily="2" charset="-122"/>
              </a:rPr>
              <a:t>[2009]39</a:t>
            </a:r>
            <a:r>
              <a:rPr lang="zh-CN" altLang="en-US" sz="1200" dirty="0">
                <a:latin typeface="Arial" pitchFamily="34" charset="0"/>
                <a:ea typeface="宋体" pitchFamily="2" charset="-122"/>
                <a:cs typeface="宋体" pitchFamily="2" charset="-122"/>
              </a:rPr>
              <a:t>号</a:t>
            </a:r>
            <a:r>
              <a:rPr lang="zh-CN" altLang="en-US" sz="1200" dirty="0" smtClean="0">
                <a:latin typeface="Arial" pitchFamily="34" charset="0"/>
                <a:ea typeface="宋体" pitchFamily="2" charset="-122"/>
                <a:cs typeface="宋体" pitchFamily="2" charset="-122"/>
              </a:rPr>
              <a:t>）</a:t>
            </a:r>
            <a:endParaRPr lang="en-US" altLang="zh-CN" sz="1200" dirty="0" smtClean="0">
              <a:latin typeface="Arial" pitchFamily="34" charset="0"/>
              <a:ea typeface="宋体" pitchFamily="2" charset="-122"/>
              <a:cs typeface="宋体" pitchFamily="2" charset="-122"/>
            </a:endParaRPr>
          </a:p>
          <a:p>
            <a:r>
              <a:rPr lang="en-US" altLang="zh-CN" sz="1200" dirty="0" smtClean="0">
                <a:solidFill>
                  <a:schemeClr val="tx2"/>
                </a:solidFill>
              </a:rPr>
              <a:t>4. </a:t>
            </a:r>
            <a:r>
              <a:rPr lang="en-US" altLang="zh-CN" sz="1200" b="1" dirty="0" smtClean="0">
                <a:solidFill>
                  <a:schemeClr val="tx2"/>
                </a:solidFill>
              </a:rPr>
              <a:t>General Office of Organization Department of the CPC, Ministry of Civil Affairs, Ministry of Agriculture and etc.([2009]No.39): </a:t>
            </a:r>
            <a:r>
              <a:rPr lang="en-US" altLang="zh-CN" sz="1200" dirty="0" smtClean="0">
                <a:solidFill>
                  <a:schemeClr val="tx2"/>
                </a:solidFill>
              </a:rPr>
              <a:t>Notification on encourage and support village officials to do entrepreneurial work and enrich villagers.</a:t>
            </a:r>
          </a:p>
          <a:p>
            <a:pPr eaLnBrk="0" fontAlgn="base" hangingPunct="0"/>
            <a:r>
              <a:rPr lang="en-US" altLang="zh-CN" sz="1200" dirty="0" smtClean="0">
                <a:latin typeface="Arial" pitchFamily="34" charset="0"/>
                <a:ea typeface="宋体" pitchFamily="2" charset="-122"/>
                <a:cs typeface="宋体" pitchFamily="2" charset="-122"/>
              </a:rPr>
              <a:t>5</a:t>
            </a:r>
            <a:r>
              <a:rPr lang="zh-CN" altLang="en-US" sz="1200" dirty="0">
                <a:latin typeface="Arial" pitchFamily="34" charset="0"/>
                <a:ea typeface="宋体" pitchFamily="2" charset="-122"/>
                <a:cs typeface="宋体" pitchFamily="2" charset="-122"/>
              </a:rPr>
              <a:t>、中组部中宣部 教育部 公安部 民政部 财政部 人力资源和社会保障部 农业部 中国人民银行 国家林业局 国务院扶贫办 团中央 全国妇联关于做好大学生“村官”有序流动工作的意见（组通字</a:t>
            </a:r>
            <a:r>
              <a:rPr lang="en-US" altLang="zh-CN" sz="1200" dirty="0">
                <a:latin typeface="Arial" pitchFamily="34" charset="0"/>
                <a:ea typeface="宋体" pitchFamily="2" charset="-122"/>
                <a:cs typeface="宋体" pitchFamily="2" charset="-122"/>
              </a:rPr>
              <a:t>[2010]32</a:t>
            </a:r>
            <a:r>
              <a:rPr lang="zh-CN" altLang="en-US" sz="1200" dirty="0">
                <a:latin typeface="Arial" pitchFamily="34" charset="0"/>
                <a:ea typeface="宋体" pitchFamily="2" charset="-122"/>
                <a:cs typeface="宋体" pitchFamily="2" charset="-122"/>
              </a:rPr>
              <a:t>号）</a:t>
            </a:r>
          </a:p>
          <a:p>
            <a:r>
              <a:rPr lang="en-US" altLang="zh-CN" sz="1200" b="1" dirty="0" smtClean="0">
                <a:solidFill>
                  <a:schemeClr val="tx2"/>
                </a:solidFill>
              </a:rPr>
              <a:t>5. Organization Department of the CPC , Ministry of Education, Ministry of Finance and etc.([2009]No.39): </a:t>
            </a:r>
            <a:r>
              <a:rPr lang="en-US" altLang="zh-CN" sz="1200" dirty="0" smtClean="0">
                <a:solidFill>
                  <a:schemeClr val="tx2"/>
                </a:solidFill>
              </a:rPr>
              <a:t>Proposal on doing well in the mobility of village officials</a:t>
            </a:r>
          </a:p>
          <a:p>
            <a:r>
              <a:rPr lang="en-US" altLang="zh-CN" sz="1200" dirty="0" smtClean="0">
                <a:latin typeface="Arial" pitchFamily="34" charset="0"/>
                <a:ea typeface="宋体" pitchFamily="2" charset="-122"/>
                <a:cs typeface="宋体" pitchFamily="2" charset="-122"/>
              </a:rPr>
              <a:t>6</a:t>
            </a:r>
            <a:r>
              <a:rPr lang="zh-CN" altLang="en-US" sz="1200" dirty="0">
                <a:latin typeface="Arial" pitchFamily="34" charset="0"/>
                <a:ea typeface="宋体" pitchFamily="2" charset="-122"/>
                <a:cs typeface="宋体" pitchFamily="2" charset="-122"/>
              </a:rPr>
              <a:t>、关于印发</a:t>
            </a:r>
            <a:r>
              <a:rPr lang="en-US" altLang="zh-CN" sz="1200" dirty="0">
                <a:latin typeface="Arial" pitchFamily="34" charset="0"/>
                <a:ea typeface="宋体" pitchFamily="2" charset="-122"/>
                <a:cs typeface="宋体" pitchFamily="2" charset="-122"/>
              </a:rPr>
              <a:t>《</a:t>
            </a:r>
            <a:r>
              <a:rPr lang="zh-CN" altLang="en-US" sz="1200" dirty="0">
                <a:latin typeface="Arial" pitchFamily="34" charset="0"/>
                <a:ea typeface="宋体" pitchFamily="2" charset="-122"/>
                <a:cs typeface="宋体" pitchFamily="2" charset="-122"/>
              </a:rPr>
              <a:t>关于进一步加强大学生村官工作的意见</a:t>
            </a:r>
            <a:r>
              <a:rPr lang="en-US" altLang="zh-CN" sz="1200" dirty="0">
                <a:latin typeface="Arial" pitchFamily="34" charset="0"/>
                <a:ea typeface="宋体" pitchFamily="2" charset="-122"/>
                <a:cs typeface="宋体" pitchFamily="2" charset="-122"/>
              </a:rPr>
              <a:t>》</a:t>
            </a:r>
            <a:r>
              <a:rPr lang="zh-CN" altLang="en-US" sz="1200" dirty="0">
                <a:latin typeface="Arial" pitchFamily="34" charset="0"/>
                <a:ea typeface="宋体" pitchFamily="2" charset="-122"/>
                <a:cs typeface="宋体" pitchFamily="2" charset="-122"/>
              </a:rPr>
              <a:t>的通知 </a:t>
            </a:r>
            <a:r>
              <a:rPr lang="en-US" altLang="zh-CN" sz="1200" dirty="0">
                <a:latin typeface="Arial" pitchFamily="34" charset="0"/>
                <a:ea typeface="宋体" pitchFamily="2" charset="-122"/>
                <a:cs typeface="宋体" pitchFamily="2" charset="-122"/>
              </a:rPr>
              <a:t>2012</a:t>
            </a:r>
            <a:r>
              <a:rPr lang="zh-CN" altLang="en-US" sz="1200" dirty="0">
                <a:latin typeface="Arial" pitchFamily="34" charset="0"/>
                <a:ea typeface="宋体" pitchFamily="2" charset="-122"/>
                <a:cs typeface="宋体" pitchFamily="2" charset="-122"/>
              </a:rPr>
              <a:t>年</a:t>
            </a:r>
            <a:r>
              <a:rPr lang="en-US" altLang="zh-CN" sz="1200" dirty="0">
                <a:latin typeface="Arial" pitchFamily="34" charset="0"/>
                <a:ea typeface="宋体" pitchFamily="2" charset="-122"/>
                <a:cs typeface="宋体" pitchFamily="2" charset="-122"/>
              </a:rPr>
              <a:t>7</a:t>
            </a:r>
            <a:r>
              <a:rPr lang="zh-CN" altLang="en-US" sz="1200" dirty="0">
                <a:latin typeface="Arial" pitchFamily="34" charset="0"/>
                <a:ea typeface="宋体" pitchFamily="2" charset="-122"/>
                <a:cs typeface="宋体" pitchFamily="2" charset="-122"/>
              </a:rPr>
              <a:t>月</a:t>
            </a:r>
            <a:r>
              <a:rPr lang="en-US" altLang="zh-CN" sz="1200" dirty="0">
                <a:latin typeface="Arial" pitchFamily="34" charset="0"/>
                <a:ea typeface="宋体" pitchFamily="2" charset="-122"/>
                <a:cs typeface="宋体" pitchFamily="2" charset="-122"/>
              </a:rPr>
              <a:t>29</a:t>
            </a:r>
            <a:r>
              <a:rPr lang="zh-CN" altLang="en-US" sz="1200" dirty="0">
                <a:latin typeface="Arial" pitchFamily="34" charset="0"/>
                <a:ea typeface="宋体" pitchFamily="2" charset="-122"/>
                <a:cs typeface="宋体" pitchFamily="2" charset="-122"/>
              </a:rPr>
              <a:t>日 </a:t>
            </a:r>
            <a:endParaRPr lang="en-US" altLang="zh-CN" sz="1200" dirty="0" smtClean="0">
              <a:latin typeface="Arial" pitchFamily="34" charset="0"/>
              <a:ea typeface="宋体" pitchFamily="2" charset="-122"/>
              <a:cs typeface="宋体" pitchFamily="2" charset="-122"/>
            </a:endParaRPr>
          </a:p>
          <a:p>
            <a:r>
              <a:rPr lang="en-US" altLang="zh-CN" sz="1200" b="1" dirty="0" smtClean="0">
                <a:solidFill>
                  <a:schemeClr val="tx2"/>
                </a:solidFill>
              </a:rPr>
              <a:t>6. Organization Department of the CPC (2012)  </a:t>
            </a:r>
            <a:r>
              <a:rPr lang="en-US" altLang="zh-CN" sz="1200" dirty="0" smtClean="0">
                <a:solidFill>
                  <a:schemeClr val="tx2"/>
                </a:solidFill>
              </a:rPr>
              <a:t>Notifications on strengthening the work of village officials.</a:t>
            </a:r>
            <a:endParaRPr lang="zh-CN" altLang="en-US" sz="1200" dirty="0">
              <a:solidFill>
                <a:schemeClr val="tx2"/>
              </a:solidFill>
              <a:latin typeface="Arial" pitchFamily="34" charset="0"/>
              <a:ea typeface="宋体" pitchFamily="2" charset="-122"/>
              <a:cs typeface="宋体" pitchFamily="2" charset="-122"/>
            </a:endParaRPr>
          </a:p>
        </p:txBody>
      </p:sp>
    </p:spTree>
    <p:extLst>
      <p:ext uri="{BB962C8B-B14F-4D97-AF65-F5344CB8AC3E}">
        <p14:creationId xmlns:p14="http://schemas.microsoft.com/office/powerpoint/2010/main" val="130365380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BF3420"/>
        </a:solidFill>
        <a:effectLst/>
      </p:bgPr>
    </p:bg>
    <p:spTree>
      <p:nvGrpSpPr>
        <p:cNvPr id="1" name=""/>
        <p:cNvGrpSpPr/>
        <p:nvPr/>
      </p:nvGrpSpPr>
      <p:grpSpPr>
        <a:xfrm>
          <a:off x="0" y="0"/>
          <a:ext cx="0" cy="0"/>
          <a:chOff x="0" y="0"/>
          <a:chExt cx="0" cy="0"/>
        </a:xfrm>
      </p:grpSpPr>
      <p:sp>
        <p:nvSpPr>
          <p:cNvPr id="6" name="矩形 5"/>
          <p:cNvSpPr/>
          <p:nvPr/>
        </p:nvSpPr>
        <p:spPr>
          <a:xfrm>
            <a:off x="1" y="2166704"/>
            <a:ext cx="9144000" cy="45005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26495" y="-1433695"/>
            <a:ext cx="3515706" cy="8094524"/>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smtClean="0">
                <a:solidFill>
                  <a:schemeClr val="bg1"/>
                </a:solidFill>
                <a:latin typeface="+mj-lt"/>
              </a:rPr>
              <a:t>4</a:t>
            </a:r>
            <a:endParaRPr lang="zh-CN" altLang="en-US" sz="52000">
              <a:solidFill>
                <a:schemeClr val="bg1"/>
              </a:solidFill>
              <a:latin typeface="+mj-lt"/>
            </a:endParaRPr>
          </a:p>
        </p:txBody>
      </p:sp>
      <p:sp>
        <p:nvSpPr>
          <p:cNvPr id="5" name="矩形 4"/>
          <p:cNvSpPr/>
          <p:nvPr/>
        </p:nvSpPr>
        <p:spPr>
          <a:xfrm>
            <a:off x="3579089" y="2155090"/>
            <a:ext cx="5178376" cy="461665"/>
          </a:xfrm>
          <a:prstGeom prst="rect">
            <a:avLst/>
          </a:prstGeom>
        </p:spPr>
        <p:txBody>
          <a:bodyPr wrap="square">
            <a:spAutoFit/>
          </a:bodyPr>
          <a:lstStyle/>
          <a:p>
            <a:pPr algn="r"/>
            <a:r>
              <a:rPr lang="zh-CN" altLang="en-US" sz="2400" dirty="0" smtClean="0">
                <a:solidFill>
                  <a:schemeClr val="bg1"/>
                </a:solidFill>
              </a:rPr>
              <a:t>见习制度</a:t>
            </a:r>
            <a:endParaRPr lang="zh-CN" altLang="en-US" sz="2400" dirty="0">
              <a:solidFill>
                <a:schemeClr val="bg1"/>
              </a:solidFill>
            </a:endParaRPr>
          </a:p>
        </p:txBody>
      </p:sp>
      <p:sp>
        <p:nvSpPr>
          <p:cNvPr id="3" name="矩形 2"/>
          <p:cNvSpPr/>
          <p:nvPr/>
        </p:nvSpPr>
        <p:spPr>
          <a:xfrm>
            <a:off x="5012529" y="1397264"/>
            <a:ext cx="3744936" cy="769441"/>
          </a:xfrm>
          <a:prstGeom prst="rect">
            <a:avLst/>
          </a:prstGeom>
        </p:spPr>
        <p:txBody>
          <a:bodyPr wrap="none">
            <a:spAutoFit/>
          </a:bodyPr>
          <a:lstStyle/>
          <a:p>
            <a:pPr lvl="0" algn="r"/>
            <a:r>
              <a:rPr lang="en-US" altLang="zh-CN" sz="4400" dirty="0" smtClean="0">
                <a:solidFill>
                  <a:schemeClr val="bg1"/>
                </a:solidFill>
                <a:latin typeface="Impact"/>
              </a:rPr>
              <a:t>Apprenticeship</a:t>
            </a:r>
            <a:endParaRPr lang="zh-CN" altLang="en-US" sz="4400" dirty="0">
              <a:solidFill>
                <a:schemeClr val="bg1"/>
              </a:solidFill>
              <a:latin typeface="Impact"/>
            </a:endParaRPr>
          </a:p>
        </p:txBody>
      </p:sp>
    </p:spTree>
    <p:extLst>
      <p:ext uri="{BB962C8B-B14F-4D97-AF65-F5344CB8AC3E}">
        <p14:creationId xmlns:p14="http://schemas.microsoft.com/office/powerpoint/2010/main" val="268172962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191420"/>
            <a:ext cx="5381364" cy="461665"/>
          </a:xfrm>
          <a:prstGeom prst="rect">
            <a:avLst/>
          </a:prstGeom>
          <a:noFill/>
        </p:spPr>
        <p:txBody>
          <a:bodyPr wrap="square" rtlCol="0">
            <a:spAutoFit/>
          </a:bodyPr>
          <a:lstStyle/>
          <a:p>
            <a:r>
              <a:rPr lang="zh-CN" altLang="en-US" sz="2400" b="1" dirty="0" smtClean="0">
                <a:solidFill>
                  <a:schemeClr val="tx1">
                    <a:lumMod val="85000"/>
                    <a:lumOff val="15000"/>
                  </a:schemeClr>
                </a:solidFill>
                <a:latin typeface="Impact" pitchFamily="34" charset="0"/>
                <a:ea typeface="+mj-ea"/>
              </a:rPr>
              <a:t>见习制度</a:t>
            </a:r>
            <a:r>
              <a:rPr lang="en-US" altLang="zh-CN" sz="2400" b="1" dirty="0" smtClean="0">
                <a:solidFill>
                  <a:schemeClr val="tx1">
                    <a:lumMod val="85000"/>
                    <a:lumOff val="15000"/>
                  </a:schemeClr>
                </a:solidFill>
                <a:latin typeface="Impact" pitchFamily="34" charset="0"/>
                <a:ea typeface="+mj-ea"/>
              </a:rPr>
              <a:t>  </a:t>
            </a:r>
            <a:r>
              <a:rPr lang="en-US" altLang="zh-CN" sz="2400" b="1" dirty="0" smtClean="0">
                <a:solidFill>
                  <a:schemeClr val="tx1">
                    <a:lumMod val="85000"/>
                    <a:lumOff val="15000"/>
                  </a:schemeClr>
                </a:solidFill>
                <a:latin typeface="Times New Roman" pitchFamily="18" charset="0"/>
                <a:cs typeface="Times New Roman" pitchFamily="18" charset="0"/>
              </a:rPr>
              <a:t>Apprenticeship Programs </a:t>
            </a:r>
            <a:endParaRPr lang="zh-CN" altLang="en-US" sz="2400" b="1" dirty="0" smtClean="0">
              <a:solidFill>
                <a:schemeClr val="tx1">
                  <a:lumMod val="85000"/>
                  <a:lumOff val="15000"/>
                </a:schemeClr>
              </a:solidFill>
              <a:latin typeface="Times New Roman" pitchFamily="18" charset="0"/>
              <a:cs typeface="Times New Roman" pitchFamily="18" charset="0"/>
            </a:endParaRPr>
          </a:p>
        </p:txBody>
      </p:sp>
      <p:cxnSp>
        <p:nvCxnSpPr>
          <p:cNvPr id="20" name="直接连接符 19"/>
          <p:cNvCxnSpPr/>
          <p:nvPr/>
        </p:nvCxnSpPr>
        <p:spPr>
          <a:xfrm>
            <a:off x="0" y="894165"/>
            <a:ext cx="7452320"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1094259" y="1645601"/>
            <a:ext cx="6673096"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1094259" y="4812761"/>
            <a:ext cx="8049741"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094259" y="2399435"/>
            <a:ext cx="6401226"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106615" y="3929072"/>
            <a:ext cx="6570730"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7298002" y="706895"/>
            <a:ext cx="938706" cy="938706"/>
          </a:xfrm>
          <a:prstGeom prst="ellipse">
            <a:avLst/>
          </a:prstGeom>
          <a:solidFill>
            <a:schemeClr val="bg1"/>
          </a:solidFill>
          <a:ln w="28575">
            <a:solidFill>
              <a:srgbClr val="BF34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1200" b="1">
              <a:solidFill>
                <a:srgbClr val="1A7BAE"/>
              </a:solidFill>
              <a:latin typeface="微软雅黑"/>
            </a:endParaRPr>
          </a:p>
        </p:txBody>
      </p:sp>
      <p:sp>
        <p:nvSpPr>
          <p:cNvPr id="26" name="矩形 25"/>
          <p:cNvSpPr/>
          <p:nvPr/>
        </p:nvSpPr>
        <p:spPr>
          <a:xfrm>
            <a:off x="7466630" y="1037748"/>
            <a:ext cx="601447" cy="276999"/>
          </a:xfrm>
          <a:prstGeom prst="rect">
            <a:avLst/>
          </a:prstGeom>
        </p:spPr>
        <p:txBody>
          <a:bodyPr wrap="none">
            <a:spAutoFit/>
          </a:bodyPr>
          <a:lstStyle/>
          <a:p>
            <a:pPr lvl="0" algn="ctr"/>
            <a:r>
              <a:rPr lang="en-US" altLang="zh-CN" sz="1200" b="1" dirty="0" smtClean="0">
                <a:solidFill>
                  <a:srgbClr val="BF3420"/>
                </a:solidFill>
                <a:latin typeface="微软雅黑"/>
              </a:rPr>
              <a:t>What</a:t>
            </a:r>
          </a:p>
        </p:txBody>
      </p:sp>
      <p:sp>
        <p:nvSpPr>
          <p:cNvPr id="27" name="椭圆 26"/>
          <p:cNvSpPr/>
          <p:nvPr/>
        </p:nvSpPr>
        <p:spPr>
          <a:xfrm>
            <a:off x="617959" y="1561606"/>
            <a:ext cx="938706" cy="938706"/>
          </a:xfrm>
          <a:prstGeom prst="ellipse">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1200" b="1">
              <a:solidFill>
                <a:srgbClr val="1A7BAE"/>
              </a:solidFill>
              <a:latin typeface="微软雅黑"/>
            </a:endParaRPr>
          </a:p>
        </p:txBody>
      </p:sp>
      <p:sp>
        <p:nvSpPr>
          <p:cNvPr id="30" name="矩形 29"/>
          <p:cNvSpPr/>
          <p:nvPr/>
        </p:nvSpPr>
        <p:spPr>
          <a:xfrm>
            <a:off x="749334" y="1874908"/>
            <a:ext cx="675954" cy="276999"/>
          </a:xfrm>
          <a:prstGeom prst="rect">
            <a:avLst/>
          </a:prstGeom>
        </p:spPr>
        <p:txBody>
          <a:bodyPr wrap="none">
            <a:spAutoFit/>
          </a:bodyPr>
          <a:lstStyle/>
          <a:p>
            <a:pPr lvl="0" algn="ctr"/>
            <a:r>
              <a:rPr lang="en-US" altLang="zh-CN" sz="1200" b="1" dirty="0" smtClean="0">
                <a:solidFill>
                  <a:srgbClr val="FF0000"/>
                </a:solidFill>
                <a:latin typeface="微软雅黑"/>
              </a:rPr>
              <a:t>Target</a:t>
            </a:r>
          </a:p>
        </p:txBody>
      </p:sp>
      <p:sp>
        <p:nvSpPr>
          <p:cNvPr id="32" name="椭圆 31"/>
          <p:cNvSpPr/>
          <p:nvPr/>
        </p:nvSpPr>
        <p:spPr>
          <a:xfrm>
            <a:off x="7358082" y="2643188"/>
            <a:ext cx="938706" cy="938706"/>
          </a:xfrm>
          <a:prstGeom prst="ellipse">
            <a:avLst/>
          </a:prstGeom>
          <a:solidFill>
            <a:schemeClr val="bg1"/>
          </a:solidFill>
          <a:ln w="28575">
            <a:solidFill>
              <a:srgbClr val="BF34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1200" b="1">
              <a:solidFill>
                <a:srgbClr val="1A7BAE"/>
              </a:solidFill>
              <a:latin typeface="微软雅黑"/>
            </a:endParaRPr>
          </a:p>
        </p:txBody>
      </p:sp>
      <p:sp>
        <p:nvSpPr>
          <p:cNvPr id="35" name="矩形 34"/>
          <p:cNvSpPr/>
          <p:nvPr/>
        </p:nvSpPr>
        <p:spPr>
          <a:xfrm>
            <a:off x="7495485" y="3009131"/>
            <a:ext cx="648415" cy="276999"/>
          </a:xfrm>
          <a:prstGeom prst="rect">
            <a:avLst/>
          </a:prstGeom>
        </p:spPr>
        <p:txBody>
          <a:bodyPr wrap="square">
            <a:spAutoFit/>
          </a:bodyPr>
          <a:lstStyle/>
          <a:p>
            <a:pPr lvl="0" algn="ctr"/>
            <a:r>
              <a:rPr lang="en-US" altLang="zh-CN" sz="1200" b="1" dirty="0" smtClean="0">
                <a:solidFill>
                  <a:srgbClr val="BF3420"/>
                </a:solidFill>
                <a:latin typeface="微软雅黑"/>
              </a:rPr>
              <a:t>How</a:t>
            </a:r>
            <a:endParaRPr lang="zh-CN" altLang="en-US" sz="1200" b="1" dirty="0">
              <a:solidFill>
                <a:srgbClr val="BF3420"/>
              </a:solidFill>
              <a:latin typeface="微软雅黑"/>
            </a:endParaRPr>
          </a:p>
        </p:txBody>
      </p:sp>
      <p:sp>
        <p:nvSpPr>
          <p:cNvPr id="37" name="椭圆 36"/>
          <p:cNvSpPr/>
          <p:nvPr/>
        </p:nvSpPr>
        <p:spPr>
          <a:xfrm>
            <a:off x="617959" y="3919060"/>
            <a:ext cx="938706" cy="938706"/>
          </a:xfrm>
          <a:prstGeom prst="ellipse">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1200" b="1">
              <a:solidFill>
                <a:srgbClr val="1A7BAE"/>
              </a:solidFill>
              <a:latin typeface="微软雅黑"/>
            </a:endParaRPr>
          </a:p>
        </p:txBody>
      </p:sp>
      <p:sp>
        <p:nvSpPr>
          <p:cNvPr id="41" name="矩形 40"/>
          <p:cNvSpPr/>
          <p:nvPr/>
        </p:nvSpPr>
        <p:spPr>
          <a:xfrm>
            <a:off x="820348" y="4223577"/>
            <a:ext cx="533929" cy="276999"/>
          </a:xfrm>
          <a:prstGeom prst="rect">
            <a:avLst/>
          </a:prstGeom>
        </p:spPr>
        <p:txBody>
          <a:bodyPr wrap="none">
            <a:spAutoFit/>
          </a:bodyPr>
          <a:lstStyle/>
          <a:p>
            <a:pPr lvl="0" algn="ctr"/>
            <a:r>
              <a:rPr lang="en-US" altLang="zh-CN" sz="1200" b="1" dirty="0" smtClean="0">
                <a:solidFill>
                  <a:srgbClr val="FF0000"/>
                </a:solidFill>
                <a:latin typeface="微软雅黑"/>
              </a:rPr>
              <a:t>Goal</a:t>
            </a:r>
            <a:endParaRPr lang="zh-CN" altLang="en-US" sz="1200" b="1" dirty="0">
              <a:solidFill>
                <a:srgbClr val="FF0000"/>
              </a:solidFill>
              <a:latin typeface="微软雅黑"/>
            </a:endParaRPr>
          </a:p>
        </p:txBody>
      </p:sp>
      <p:sp>
        <p:nvSpPr>
          <p:cNvPr id="43" name="矩形 42"/>
          <p:cNvSpPr/>
          <p:nvPr/>
        </p:nvSpPr>
        <p:spPr>
          <a:xfrm>
            <a:off x="1500166" y="1760423"/>
            <a:ext cx="5000660" cy="588623"/>
          </a:xfrm>
          <a:prstGeom prst="rect">
            <a:avLst/>
          </a:prstGeom>
        </p:spPr>
        <p:txBody>
          <a:bodyPr wrap="square">
            <a:spAutoFit/>
          </a:bodyPr>
          <a:lstStyle/>
          <a:p>
            <a:pPr>
              <a:lnSpc>
                <a:spcPct val="150000"/>
              </a:lnSpc>
            </a:pPr>
            <a:r>
              <a:rPr lang="zh-CN" altLang="en-US" sz="1100" dirty="0"/>
              <a:t>未找到工作的，</a:t>
            </a:r>
            <a:r>
              <a:rPr lang="zh-CN" altLang="zh-CN" sz="1100" b="1" dirty="0">
                <a:solidFill>
                  <a:srgbClr val="FF0000"/>
                </a:solidFill>
              </a:rPr>
              <a:t>毕业</a:t>
            </a:r>
            <a:r>
              <a:rPr lang="en-US" altLang="zh-CN" sz="1100" b="1" dirty="0">
                <a:solidFill>
                  <a:srgbClr val="FF0000"/>
                </a:solidFill>
              </a:rPr>
              <a:t>0-2</a:t>
            </a:r>
            <a:r>
              <a:rPr lang="zh-CN" altLang="zh-CN" sz="1100" b="1" dirty="0">
                <a:solidFill>
                  <a:srgbClr val="FF0000"/>
                </a:solidFill>
              </a:rPr>
              <a:t>年的</a:t>
            </a:r>
            <a:r>
              <a:rPr lang="zh-CN" altLang="zh-CN" sz="1100" b="1" dirty="0" smtClean="0">
                <a:solidFill>
                  <a:srgbClr val="FF0000"/>
                </a:solidFill>
              </a:rPr>
              <a:t>大学生</a:t>
            </a:r>
            <a:endParaRPr lang="en-US" altLang="zh-CN" sz="1100" b="1" dirty="0" smtClean="0">
              <a:solidFill>
                <a:srgbClr val="FF0000"/>
              </a:solidFill>
            </a:endParaRPr>
          </a:p>
          <a:p>
            <a:pPr>
              <a:lnSpc>
                <a:spcPct val="150000"/>
              </a:lnSpc>
            </a:pPr>
            <a:r>
              <a:rPr lang="en-US" altLang="zh-CN" sz="1050" dirty="0" smtClean="0"/>
              <a:t>Unemployed graduates who have graduated from school 2 years or less. </a:t>
            </a:r>
            <a:endParaRPr lang="zh-CN" altLang="en-US" sz="1000" b="1" kern="0" dirty="0" smtClean="0">
              <a:solidFill>
                <a:srgbClr val="FF0000"/>
              </a:solidFill>
              <a:ea typeface="楷体_GB2312" pitchFamily="49" charset="-122"/>
            </a:endParaRPr>
          </a:p>
        </p:txBody>
      </p:sp>
      <p:sp>
        <p:nvSpPr>
          <p:cNvPr id="46" name="矩形 45"/>
          <p:cNvSpPr/>
          <p:nvPr/>
        </p:nvSpPr>
        <p:spPr>
          <a:xfrm>
            <a:off x="1500166" y="4071948"/>
            <a:ext cx="5572164" cy="769441"/>
          </a:xfrm>
          <a:prstGeom prst="rect">
            <a:avLst/>
          </a:prstGeom>
        </p:spPr>
        <p:txBody>
          <a:bodyPr wrap="square">
            <a:spAutoFit/>
          </a:bodyPr>
          <a:lstStyle/>
          <a:p>
            <a:r>
              <a:rPr lang="zh-CN" altLang="zh-CN" sz="1100" dirty="0" smtClean="0"/>
              <a:t>缓解我国</a:t>
            </a:r>
            <a:r>
              <a:rPr lang="zh-CN" altLang="zh-CN" sz="1100" dirty="0"/>
              <a:t>在失业上存在的结构性</a:t>
            </a:r>
            <a:r>
              <a:rPr lang="zh-CN" altLang="zh-CN" sz="1100" dirty="0" smtClean="0"/>
              <a:t>矛盾</a:t>
            </a:r>
            <a:r>
              <a:rPr lang="zh-CN" altLang="en-US" sz="1100" dirty="0" smtClean="0"/>
              <a:t>；</a:t>
            </a:r>
            <a:endParaRPr lang="en-US" altLang="zh-CN" sz="1100" dirty="0" smtClean="0"/>
          </a:p>
          <a:p>
            <a:r>
              <a:rPr lang="en-US" altLang="zh-CN" sz="1100" dirty="0" smtClean="0"/>
              <a:t>Help to alleviate the problems of structural unemployment;</a:t>
            </a:r>
          </a:p>
          <a:p>
            <a:r>
              <a:rPr lang="zh-CN" altLang="zh-CN" sz="1100" dirty="0" smtClean="0"/>
              <a:t>提升大学毕业生就业能力</a:t>
            </a:r>
            <a:r>
              <a:rPr lang="zh-CN" altLang="en-US" sz="1100" dirty="0" smtClean="0"/>
              <a:t>。</a:t>
            </a:r>
            <a:endParaRPr lang="en-US" altLang="zh-CN" sz="1100" dirty="0" smtClean="0"/>
          </a:p>
          <a:p>
            <a:r>
              <a:rPr lang="en-US" altLang="zh-CN" sz="1100" dirty="0" smtClean="0"/>
              <a:t>Improve college students’ employability.</a:t>
            </a:r>
            <a:endParaRPr lang="zh-CN" altLang="en-US" sz="1100" dirty="0" smtClean="0"/>
          </a:p>
        </p:txBody>
      </p:sp>
      <p:sp>
        <p:nvSpPr>
          <p:cNvPr id="47" name="矩形 46"/>
          <p:cNvSpPr/>
          <p:nvPr/>
        </p:nvSpPr>
        <p:spPr>
          <a:xfrm>
            <a:off x="2571736" y="2448667"/>
            <a:ext cx="4672659" cy="1480405"/>
          </a:xfrm>
          <a:prstGeom prst="rect">
            <a:avLst/>
          </a:prstGeom>
        </p:spPr>
        <p:txBody>
          <a:bodyPr wrap="square">
            <a:spAutoFit/>
          </a:bodyPr>
          <a:lstStyle/>
          <a:p>
            <a:pPr marL="228600" indent="-228600">
              <a:lnSpc>
                <a:spcPct val="90000"/>
              </a:lnSpc>
              <a:spcBef>
                <a:spcPct val="20000"/>
              </a:spcBef>
              <a:buClr>
                <a:srgbClr val="A50021"/>
              </a:buClr>
            </a:pPr>
            <a:r>
              <a:rPr lang="zh-CN" altLang="en-US" sz="1100" dirty="0" smtClean="0"/>
              <a:t>（</a:t>
            </a:r>
            <a:r>
              <a:rPr lang="en-US" altLang="zh-CN" sz="1100" dirty="0" smtClean="0"/>
              <a:t>1</a:t>
            </a:r>
            <a:r>
              <a:rPr lang="zh-CN" altLang="en-US" sz="1100" dirty="0" smtClean="0"/>
              <a:t>）见习</a:t>
            </a:r>
            <a:r>
              <a:rPr lang="zh-CN" altLang="en-US" sz="1100" dirty="0"/>
              <a:t>时间不超过一年，期满后提供就业见习鉴定或提供工作</a:t>
            </a:r>
            <a:r>
              <a:rPr lang="zh-CN" altLang="en-US" sz="1100" dirty="0" smtClean="0"/>
              <a:t>岗位</a:t>
            </a:r>
            <a:r>
              <a:rPr lang="en-US" altLang="zh-CN" sz="1100" dirty="0" smtClean="0">
                <a:solidFill>
                  <a:schemeClr val="tx1">
                    <a:lumMod val="65000"/>
                    <a:lumOff val="35000"/>
                  </a:schemeClr>
                </a:solidFill>
                <a:latin typeface="+mn-ea"/>
              </a:rPr>
              <a:t>;</a:t>
            </a:r>
          </a:p>
          <a:p>
            <a:pPr indent="-228600">
              <a:lnSpc>
                <a:spcPct val="90000"/>
              </a:lnSpc>
              <a:spcBef>
                <a:spcPct val="20000"/>
              </a:spcBef>
              <a:buClr>
                <a:srgbClr val="A50021"/>
              </a:buClr>
            </a:pPr>
            <a:r>
              <a:rPr lang="en-US" altLang="zh-CN" sz="1100" dirty="0" smtClean="0"/>
              <a:t>The apprenticeship should  be no more than a year and enterprises should offer certifications or job opportunities for the apprentices</a:t>
            </a:r>
            <a:endParaRPr lang="en-US" altLang="zh-CN" sz="1100" dirty="0" smtClean="0">
              <a:solidFill>
                <a:schemeClr val="tx1">
                  <a:lumMod val="65000"/>
                  <a:lumOff val="35000"/>
                </a:schemeClr>
              </a:solidFill>
              <a:latin typeface="+mn-ea"/>
            </a:endParaRPr>
          </a:p>
          <a:p>
            <a:pPr marL="228600" indent="-228600">
              <a:lnSpc>
                <a:spcPct val="90000"/>
              </a:lnSpc>
              <a:spcBef>
                <a:spcPct val="20000"/>
              </a:spcBef>
              <a:buClr>
                <a:srgbClr val="A50021"/>
              </a:buClr>
            </a:pPr>
            <a:r>
              <a:rPr lang="zh-CN" altLang="en-US" sz="1100" dirty="0" smtClean="0"/>
              <a:t>（</a:t>
            </a:r>
            <a:r>
              <a:rPr lang="en-US" altLang="zh-CN" sz="1100" dirty="0" smtClean="0"/>
              <a:t>2</a:t>
            </a:r>
            <a:r>
              <a:rPr lang="zh-CN" altLang="en-US" sz="1100" dirty="0" smtClean="0"/>
              <a:t>）</a:t>
            </a:r>
            <a:r>
              <a:rPr lang="zh-CN" altLang="zh-CN" sz="1100" dirty="0" smtClean="0"/>
              <a:t>地方</a:t>
            </a:r>
            <a:r>
              <a:rPr lang="zh-CN" altLang="en-US" sz="1100" dirty="0" smtClean="0"/>
              <a:t>政府补贴</a:t>
            </a:r>
            <a:r>
              <a:rPr lang="zh-CN" altLang="en-US" sz="1100" dirty="0"/>
              <a:t>给提供见习岗位的</a:t>
            </a:r>
            <a:r>
              <a:rPr lang="zh-CN" altLang="zh-CN" sz="1100" dirty="0"/>
              <a:t>企业</a:t>
            </a:r>
            <a:r>
              <a:rPr lang="zh-CN" altLang="en-US" sz="1100" dirty="0" smtClean="0"/>
              <a:t>；</a:t>
            </a:r>
            <a:endParaRPr lang="en-US" altLang="zh-CN" sz="1100" dirty="0" smtClean="0"/>
          </a:p>
          <a:p>
            <a:pPr indent="-228600">
              <a:lnSpc>
                <a:spcPct val="90000"/>
              </a:lnSpc>
              <a:spcBef>
                <a:spcPct val="20000"/>
              </a:spcBef>
              <a:buClr>
                <a:srgbClr val="A50021"/>
              </a:buClr>
            </a:pPr>
            <a:r>
              <a:rPr lang="en-US" altLang="zh-CN" sz="1100" dirty="0" smtClean="0"/>
              <a:t>Local governments subsidize these enterprises</a:t>
            </a:r>
            <a:r>
              <a:rPr lang="zh-CN" altLang="en-US" sz="1100" dirty="0" smtClean="0"/>
              <a:t> </a:t>
            </a:r>
            <a:r>
              <a:rPr lang="en-US" altLang="zh-CN" sz="1100" dirty="0" smtClean="0"/>
              <a:t>(the subsidy standard is slightly lower than local minimum wage).</a:t>
            </a:r>
            <a:endParaRPr lang="en-US" altLang="zh-CN" sz="1100" dirty="0"/>
          </a:p>
          <a:p>
            <a:pPr>
              <a:lnSpc>
                <a:spcPct val="90000"/>
              </a:lnSpc>
              <a:spcBef>
                <a:spcPct val="20000"/>
              </a:spcBef>
              <a:buClr>
                <a:srgbClr val="A50021"/>
              </a:buClr>
            </a:pPr>
            <a:r>
              <a:rPr lang="zh-CN" altLang="en-US" sz="1100" dirty="0"/>
              <a:t>每人每月</a:t>
            </a:r>
            <a:r>
              <a:rPr lang="zh-CN" altLang="en-US" sz="1100" b="1" dirty="0">
                <a:solidFill>
                  <a:srgbClr val="FF0000"/>
                </a:solidFill>
              </a:rPr>
              <a:t>补贴金额略低于当地最低工资</a:t>
            </a:r>
            <a:r>
              <a:rPr lang="zh-CN" altLang="en-US" sz="1100" dirty="0"/>
              <a:t>（比当地最低工资低</a:t>
            </a:r>
            <a:r>
              <a:rPr lang="en-US" altLang="zh-CN" sz="1100" dirty="0"/>
              <a:t>150-200</a:t>
            </a:r>
            <a:r>
              <a:rPr lang="zh-CN" altLang="en-US" sz="1100" dirty="0"/>
              <a:t>元</a:t>
            </a:r>
            <a:r>
              <a:rPr lang="zh-CN" altLang="en-US" sz="1100" dirty="0" smtClean="0"/>
              <a:t>）</a:t>
            </a:r>
            <a:endParaRPr lang="en-US" altLang="zh-CN" sz="1100" dirty="0" smtClean="0"/>
          </a:p>
          <a:p>
            <a:pPr>
              <a:lnSpc>
                <a:spcPct val="90000"/>
              </a:lnSpc>
              <a:spcBef>
                <a:spcPct val="20000"/>
              </a:spcBef>
              <a:buClr>
                <a:srgbClr val="A50021"/>
              </a:buClr>
            </a:pPr>
            <a:r>
              <a:rPr lang="zh-CN" altLang="en-US" sz="1100" dirty="0" smtClean="0"/>
              <a:t>例</a:t>
            </a:r>
            <a:r>
              <a:rPr lang="zh-CN" altLang="en-US" sz="1100" dirty="0"/>
              <a:t>：</a:t>
            </a:r>
            <a:r>
              <a:rPr lang="en-US" altLang="zh-CN" sz="1100" dirty="0"/>
              <a:t>2014</a:t>
            </a:r>
            <a:r>
              <a:rPr lang="zh-CN" altLang="en-US" sz="1100" dirty="0"/>
              <a:t>年石家庄最低工资</a:t>
            </a:r>
            <a:r>
              <a:rPr lang="en-US" altLang="zh-CN" sz="1100" dirty="0"/>
              <a:t>1480</a:t>
            </a:r>
            <a:r>
              <a:rPr lang="zh-CN" altLang="en-US" sz="1100" dirty="0"/>
              <a:t>元，为见习生每人每月补贴</a:t>
            </a:r>
            <a:r>
              <a:rPr lang="en-US" altLang="zh-CN" sz="1100" dirty="0"/>
              <a:t>1300</a:t>
            </a:r>
            <a:r>
              <a:rPr lang="zh-CN" altLang="en-US" sz="1100" dirty="0"/>
              <a:t>元</a:t>
            </a:r>
            <a:r>
              <a:rPr lang="zh-CN" altLang="en-US" sz="1100" dirty="0" smtClean="0"/>
              <a:t>；</a:t>
            </a:r>
            <a:endParaRPr lang="en-US" altLang="zh-CN" sz="1100" dirty="0"/>
          </a:p>
        </p:txBody>
      </p:sp>
      <p:sp>
        <p:nvSpPr>
          <p:cNvPr id="51" name="矩形 50"/>
          <p:cNvSpPr/>
          <p:nvPr/>
        </p:nvSpPr>
        <p:spPr>
          <a:xfrm>
            <a:off x="2829032" y="992367"/>
            <a:ext cx="4443268" cy="600164"/>
          </a:xfrm>
          <a:prstGeom prst="rect">
            <a:avLst/>
          </a:prstGeom>
        </p:spPr>
        <p:txBody>
          <a:bodyPr wrap="square">
            <a:spAutoFit/>
          </a:bodyPr>
          <a:lstStyle/>
          <a:p>
            <a:pPr algn="r"/>
            <a:r>
              <a:rPr lang="zh-CN" altLang="zh-CN" sz="1100" dirty="0"/>
              <a:t>鼓励当地企业为尚未就业的高校毕业生提供</a:t>
            </a:r>
            <a:r>
              <a:rPr lang="zh-CN" altLang="zh-CN" sz="1100" b="1" dirty="0">
                <a:solidFill>
                  <a:srgbClr val="FF0000"/>
                </a:solidFill>
              </a:rPr>
              <a:t>见习</a:t>
            </a:r>
            <a:r>
              <a:rPr lang="zh-CN" altLang="zh-CN" sz="1100" b="1" dirty="0" smtClean="0">
                <a:solidFill>
                  <a:srgbClr val="FF0000"/>
                </a:solidFill>
              </a:rPr>
              <a:t>岗位</a:t>
            </a:r>
            <a:endParaRPr lang="en-US" altLang="zh-CN" sz="1100" b="1" dirty="0" smtClean="0">
              <a:solidFill>
                <a:srgbClr val="FF0000"/>
              </a:solidFill>
            </a:endParaRPr>
          </a:p>
          <a:p>
            <a:pPr algn="r"/>
            <a:r>
              <a:rPr lang="en-US" altLang="zh-CN" sz="1100" dirty="0" smtClean="0"/>
              <a:t>Governments take measures to encourage local enterprises to offer apprenticeship programs for  unemployed graduates</a:t>
            </a:r>
            <a:endParaRPr lang="zh-CN" altLang="en-US" sz="1100" dirty="0" smtClean="0">
              <a:solidFill>
                <a:schemeClr val="tx1">
                  <a:lumMod val="65000"/>
                  <a:lumOff val="35000"/>
                </a:schemeClr>
              </a:solidFill>
              <a:latin typeface="+mn-ea"/>
            </a:endParaRPr>
          </a:p>
        </p:txBody>
      </p:sp>
    </p:spTree>
    <p:extLst>
      <p:ext uri="{BB962C8B-B14F-4D97-AF65-F5344CB8AC3E}">
        <p14:creationId xmlns:p14="http://schemas.microsoft.com/office/powerpoint/2010/main" val="181521297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五边形 27"/>
          <p:cNvSpPr/>
          <p:nvPr/>
        </p:nvSpPr>
        <p:spPr>
          <a:xfrm>
            <a:off x="437190" y="974072"/>
            <a:ext cx="8320275"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smtClean="0">
                <a:latin typeface="+mj-lt"/>
              </a:rPr>
              <a:t>2006</a:t>
            </a:r>
            <a:r>
              <a:rPr lang="zh-CN" altLang="en-US" sz="1600" dirty="0" smtClean="0">
                <a:latin typeface="+mj-lt"/>
              </a:rPr>
              <a:t>年</a:t>
            </a:r>
            <a:endParaRPr lang="zh-CN" altLang="en-US" sz="1600" dirty="0">
              <a:latin typeface="+mj-lt"/>
            </a:endParaRPr>
          </a:p>
        </p:txBody>
      </p:sp>
      <p:sp>
        <p:nvSpPr>
          <p:cNvPr id="29" name="五边形 28"/>
          <p:cNvSpPr/>
          <p:nvPr/>
        </p:nvSpPr>
        <p:spPr>
          <a:xfrm>
            <a:off x="1916705" y="1273519"/>
            <a:ext cx="6840760" cy="315035"/>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smtClean="0">
                <a:latin typeface="+mj-lt"/>
              </a:rPr>
              <a:t>2009</a:t>
            </a:r>
            <a:r>
              <a:rPr lang="zh-CN" altLang="en-US" sz="1600" dirty="0" smtClean="0">
                <a:latin typeface="+mj-lt"/>
              </a:rPr>
              <a:t>年</a:t>
            </a:r>
            <a:endParaRPr lang="zh-CN" altLang="en-US" sz="1600" dirty="0">
              <a:latin typeface="+mj-lt"/>
            </a:endParaRPr>
          </a:p>
        </p:txBody>
      </p:sp>
      <p:sp>
        <p:nvSpPr>
          <p:cNvPr id="31" name="五边形 30"/>
          <p:cNvSpPr/>
          <p:nvPr/>
        </p:nvSpPr>
        <p:spPr>
          <a:xfrm>
            <a:off x="3581889" y="1581640"/>
            <a:ext cx="5175575"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smtClean="0">
                <a:latin typeface="+mj-lt"/>
              </a:rPr>
              <a:t>2009</a:t>
            </a:r>
            <a:r>
              <a:rPr lang="zh-CN" altLang="en-US" sz="1600" dirty="0" smtClean="0">
                <a:latin typeface="+mj-lt"/>
              </a:rPr>
              <a:t>年</a:t>
            </a:r>
            <a:endParaRPr lang="zh-CN" altLang="en-US" sz="1600" dirty="0">
              <a:latin typeface="+mj-lt"/>
            </a:endParaRPr>
          </a:p>
        </p:txBody>
      </p:sp>
      <p:sp>
        <p:nvSpPr>
          <p:cNvPr id="33" name="五边形 32"/>
          <p:cNvSpPr/>
          <p:nvPr/>
        </p:nvSpPr>
        <p:spPr>
          <a:xfrm>
            <a:off x="5112060" y="1896675"/>
            <a:ext cx="3645404" cy="315035"/>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smtClean="0">
                <a:latin typeface="+mj-lt"/>
              </a:rPr>
              <a:t>2010</a:t>
            </a:r>
            <a:r>
              <a:rPr lang="zh-CN" altLang="en-US" sz="1600" dirty="0" smtClean="0">
                <a:latin typeface="+mj-lt"/>
              </a:rPr>
              <a:t>年</a:t>
            </a:r>
            <a:r>
              <a:rPr lang="en-US" altLang="zh-CN" sz="1600" dirty="0" smtClean="0">
                <a:latin typeface="+mj-lt"/>
              </a:rPr>
              <a:t>/2013</a:t>
            </a:r>
            <a:endParaRPr lang="zh-CN" altLang="en-US" sz="1600" dirty="0">
              <a:latin typeface="+mj-lt"/>
            </a:endParaRPr>
          </a:p>
        </p:txBody>
      </p:sp>
      <p:sp>
        <p:nvSpPr>
          <p:cNvPr id="34" name="矩形 33"/>
          <p:cNvSpPr/>
          <p:nvPr/>
        </p:nvSpPr>
        <p:spPr>
          <a:xfrm>
            <a:off x="71438" y="1357304"/>
            <a:ext cx="1928794" cy="3816429"/>
          </a:xfrm>
          <a:prstGeom prst="rect">
            <a:avLst/>
          </a:prstGeom>
        </p:spPr>
        <p:txBody>
          <a:bodyPr wrap="square">
            <a:spAutoFit/>
          </a:bodyPr>
          <a:lstStyle/>
          <a:p>
            <a:pPr fontAlgn="auto">
              <a:spcBef>
                <a:spcPts val="0"/>
              </a:spcBef>
              <a:spcAft>
                <a:spcPts val="0"/>
              </a:spcAft>
            </a:pPr>
            <a:r>
              <a:rPr lang="zh-CN" altLang="zh-CN" sz="1100" b="1" dirty="0" smtClean="0">
                <a:latin typeface="宋体" panose="02010600030101010101" pitchFamily="2" charset="-122"/>
              </a:rPr>
              <a:t>《</a:t>
            </a:r>
            <a:r>
              <a:rPr lang="zh-CN" altLang="zh-CN" sz="1100" b="1" dirty="0">
                <a:latin typeface="宋体" panose="02010600030101010101" pitchFamily="2" charset="-122"/>
              </a:rPr>
              <a:t>关于建立高校毕业生就业见习制度的通知</a:t>
            </a:r>
            <a:r>
              <a:rPr lang="zh-CN" altLang="zh-CN" sz="1100" b="1" dirty="0" smtClean="0">
                <a:latin typeface="宋体" panose="02010600030101010101" pitchFamily="2" charset="-122"/>
              </a:rPr>
              <a:t>》</a:t>
            </a:r>
            <a:r>
              <a:rPr lang="zh-CN" altLang="en-US" sz="1100" dirty="0" smtClean="0">
                <a:latin typeface="宋体" panose="02010600030101010101" pitchFamily="2" charset="-122"/>
              </a:rPr>
              <a:t>（</a:t>
            </a:r>
            <a:r>
              <a:rPr lang="zh-CN" altLang="zh-CN" sz="1100" dirty="0" smtClean="0">
                <a:latin typeface="宋体" panose="02010600030101010101" pitchFamily="2" charset="-122"/>
              </a:rPr>
              <a:t>人事部、教育部、财政部、劳动保障部、国资委、国防科工委</a:t>
            </a:r>
            <a:r>
              <a:rPr lang="en-US" altLang="zh-CN" sz="1100" dirty="0" smtClean="0">
                <a:latin typeface="宋体" panose="02010600030101010101" pitchFamily="2" charset="-122"/>
              </a:rPr>
              <a:t>: </a:t>
            </a:r>
            <a:r>
              <a:rPr lang="zh-CN" altLang="en-US" sz="1100" dirty="0" smtClean="0">
                <a:latin typeface="宋体" panose="02010600030101010101" pitchFamily="2" charset="-122"/>
              </a:rPr>
              <a:t>）</a:t>
            </a:r>
            <a:r>
              <a:rPr lang="en-US" altLang="zh-CN" sz="1100" b="1" dirty="0" smtClean="0">
                <a:latin typeface="宋体" panose="02010600030101010101" pitchFamily="2" charset="-122"/>
              </a:rPr>
              <a:t>:</a:t>
            </a:r>
            <a:r>
              <a:rPr lang="zh-CN" altLang="en-US" sz="1100" dirty="0" smtClean="0"/>
              <a:t>鼓</a:t>
            </a:r>
            <a:r>
              <a:rPr lang="zh-CN" altLang="en-US" sz="1100" dirty="0"/>
              <a:t>励并有计划地组织当地未就业高校毕业生参加就业见习，帮助未就业高校毕业生通过就业见习扩展就业机</a:t>
            </a:r>
            <a:r>
              <a:rPr lang="zh-CN" altLang="en-US" sz="1100" dirty="0" smtClean="0"/>
              <a:t>会</a:t>
            </a:r>
            <a:endParaRPr lang="en-US" altLang="zh-CN" sz="1100" dirty="0" smtClean="0"/>
          </a:p>
          <a:p>
            <a:r>
              <a:rPr lang="en-US" altLang="zh-CN" sz="1100" b="1" dirty="0" smtClean="0">
                <a:ea typeface="方正兰亭超细黑简体" panose="02000000000000000000" pitchFamily="2" charset="-122"/>
              </a:rPr>
              <a:t>State-owned Assets Supervision and Administration Commission of the State Council, the Ministry of Human Resources and Social Security ([2006]No.17): </a:t>
            </a:r>
            <a:r>
              <a:rPr lang="en-US" altLang="zh-CN" sz="1100" dirty="0" smtClean="0">
                <a:ea typeface="方正兰亭超细黑简体" panose="02000000000000000000" pitchFamily="2" charset="-122"/>
              </a:rPr>
              <a:t>Encourage unemployed graduates to participate in the apprenticeship programs so as to expand their employment channels.</a:t>
            </a:r>
            <a:endParaRPr lang="zh-CN" altLang="en-US" sz="1100" b="1" dirty="0">
              <a:solidFill>
                <a:prstClr val="black"/>
              </a:solidFill>
              <a:latin typeface="宋体" panose="02010600030101010101" pitchFamily="2" charset="-122"/>
            </a:endParaRPr>
          </a:p>
        </p:txBody>
      </p:sp>
      <p:sp>
        <p:nvSpPr>
          <p:cNvPr id="38" name="矩形 37"/>
          <p:cNvSpPr/>
          <p:nvPr/>
        </p:nvSpPr>
        <p:spPr>
          <a:xfrm>
            <a:off x="3571868" y="1928808"/>
            <a:ext cx="1571636" cy="2800767"/>
          </a:xfrm>
          <a:prstGeom prst="rect">
            <a:avLst/>
          </a:prstGeom>
        </p:spPr>
        <p:txBody>
          <a:bodyPr wrap="square">
            <a:spAutoFit/>
          </a:bodyPr>
          <a:lstStyle/>
          <a:p>
            <a:pPr fontAlgn="auto">
              <a:spcBef>
                <a:spcPts val="0"/>
              </a:spcBef>
              <a:spcAft>
                <a:spcPts val="0"/>
              </a:spcAft>
            </a:pPr>
            <a:r>
              <a:rPr lang="zh-CN" altLang="zh-CN" sz="1100" b="1" dirty="0"/>
              <a:t>《河北省高校毕业生就业见习管理办法》</a:t>
            </a:r>
            <a:r>
              <a:rPr lang="zh-CN" altLang="en-US" sz="1100" dirty="0"/>
              <a:t>（河北省</a:t>
            </a:r>
            <a:r>
              <a:rPr lang="zh-CN" altLang="en-US" sz="1100" dirty="0" smtClean="0"/>
              <a:t>）</a:t>
            </a:r>
            <a:endParaRPr lang="en-US" altLang="zh-CN" sz="1100" dirty="0" smtClean="0"/>
          </a:p>
          <a:p>
            <a:pPr fontAlgn="auto">
              <a:spcBef>
                <a:spcPts val="0"/>
              </a:spcBef>
              <a:spcAft>
                <a:spcPts val="0"/>
              </a:spcAft>
            </a:pPr>
            <a:r>
              <a:rPr lang="zh-CN" altLang="en-US" sz="1100" dirty="0" smtClean="0">
                <a:solidFill>
                  <a:prstClr val="black"/>
                </a:solidFill>
                <a:latin typeface="Berlin Sans FB Demi" pitchFamily="34" charset="0"/>
                <a:ea typeface="宋体"/>
              </a:rPr>
              <a:t>对见习岗位、资金申报、组织实施等内容做了详细规定。</a:t>
            </a:r>
            <a:endParaRPr lang="en-US" altLang="zh-CN" sz="1100" dirty="0" smtClean="0">
              <a:solidFill>
                <a:prstClr val="black"/>
              </a:solidFill>
              <a:latin typeface="Berlin Sans FB Demi" pitchFamily="34" charset="0"/>
              <a:ea typeface="宋体"/>
            </a:endParaRPr>
          </a:p>
          <a:p>
            <a:pPr fontAlgn="auto">
              <a:spcBef>
                <a:spcPts val="0"/>
              </a:spcBef>
              <a:spcAft>
                <a:spcPts val="0"/>
              </a:spcAft>
            </a:pPr>
            <a:r>
              <a:rPr lang="en-US" altLang="zh-CN" sz="1100" b="1" dirty="0" err="1" smtClean="0"/>
              <a:t>Hebei</a:t>
            </a:r>
            <a:r>
              <a:rPr lang="en-US" altLang="zh-CN" sz="1100" b="1" dirty="0" smtClean="0"/>
              <a:t> Provincial Department of Human Resources and Social Security ([2009]No.19): </a:t>
            </a:r>
            <a:r>
              <a:rPr lang="en-US" altLang="zh-CN" sz="1100" dirty="0" smtClean="0"/>
              <a:t>Specific rules about the apprenticeship positions, funding application, organization and etc.</a:t>
            </a:r>
            <a:endParaRPr lang="zh-CN" altLang="en-US" sz="1100" dirty="0">
              <a:solidFill>
                <a:prstClr val="black"/>
              </a:solidFill>
              <a:latin typeface="Berlin Sans FB Demi" pitchFamily="34" charset="0"/>
              <a:ea typeface="宋体"/>
            </a:endParaRPr>
          </a:p>
        </p:txBody>
      </p:sp>
      <p:sp>
        <p:nvSpPr>
          <p:cNvPr id="40" name="矩形 39"/>
          <p:cNvSpPr/>
          <p:nvPr/>
        </p:nvSpPr>
        <p:spPr>
          <a:xfrm>
            <a:off x="1928794" y="1714494"/>
            <a:ext cx="1620178" cy="2777683"/>
          </a:xfrm>
          <a:prstGeom prst="rect">
            <a:avLst/>
          </a:prstGeom>
        </p:spPr>
        <p:txBody>
          <a:bodyPr wrap="square">
            <a:spAutoFit/>
          </a:bodyPr>
          <a:lstStyle/>
          <a:p>
            <a:pPr fontAlgn="auto">
              <a:spcBef>
                <a:spcPts val="0"/>
              </a:spcBef>
              <a:spcAft>
                <a:spcPts val="0"/>
              </a:spcAft>
            </a:pPr>
            <a:r>
              <a:rPr lang="zh-CN" altLang="zh-CN" sz="1100" b="1" dirty="0">
                <a:latin typeface="宋体" panose="02010600030101010101" pitchFamily="2" charset="-122"/>
              </a:rPr>
              <a:t>《关于印发三年百万高校毕业生就业见习计划的通知</a:t>
            </a:r>
            <a:r>
              <a:rPr lang="zh-CN" altLang="zh-CN" sz="1100" b="1" dirty="0" smtClean="0">
                <a:latin typeface="宋体" panose="02010600030101010101" pitchFamily="2" charset="-122"/>
              </a:rPr>
              <a:t>》</a:t>
            </a:r>
            <a:r>
              <a:rPr lang="zh-CN" altLang="en-US" sz="1100" dirty="0" smtClean="0">
                <a:latin typeface="宋体" panose="02010600030101010101" pitchFamily="2" charset="-122"/>
              </a:rPr>
              <a:t>（</a:t>
            </a:r>
            <a:r>
              <a:rPr lang="zh-CN" altLang="zh-CN" sz="1100" dirty="0">
                <a:latin typeface="宋体" panose="02010600030101010101" pitchFamily="2" charset="-122"/>
              </a:rPr>
              <a:t>教育部、工业和信息化部、国资委、工商总局、全国工商联和共青团中央</a:t>
            </a:r>
            <a:r>
              <a:rPr lang="zh-CN" altLang="en-US" sz="1050" dirty="0" smtClean="0"/>
              <a:t>）：</a:t>
            </a:r>
            <a:r>
              <a:rPr lang="zh-CN" altLang="en-US" sz="1100" dirty="0" smtClean="0">
                <a:latin typeface="宋体" panose="02010600030101010101" pitchFamily="2" charset="-122"/>
              </a:rPr>
              <a:t>计</a:t>
            </a:r>
            <a:r>
              <a:rPr lang="zh-CN" altLang="en-US" sz="1100" dirty="0">
                <a:latin typeface="宋体" panose="02010600030101010101" pitchFamily="2" charset="-122"/>
              </a:rPr>
              <a:t>划</a:t>
            </a:r>
            <a:r>
              <a:rPr lang="en-US" altLang="zh-CN" sz="1100" dirty="0">
                <a:latin typeface="宋体" panose="02010600030101010101" pitchFamily="2" charset="-122"/>
              </a:rPr>
              <a:t>3</a:t>
            </a:r>
            <a:r>
              <a:rPr lang="zh-CN" altLang="zh-CN" sz="1100" dirty="0">
                <a:latin typeface="宋体" panose="02010600030101010101" pitchFamily="2" charset="-122"/>
              </a:rPr>
              <a:t>年时间组织</a:t>
            </a:r>
            <a:r>
              <a:rPr lang="en-US" altLang="zh-CN" sz="1100" dirty="0">
                <a:latin typeface="宋体" panose="02010600030101010101" pitchFamily="2" charset="-122"/>
              </a:rPr>
              <a:t>100</a:t>
            </a:r>
            <a:r>
              <a:rPr lang="zh-CN" altLang="zh-CN" sz="1100" dirty="0">
                <a:latin typeface="宋体" panose="02010600030101010101" pitchFamily="2" charset="-122"/>
              </a:rPr>
              <a:t>万离校未就业高校毕业生参加就业见</a:t>
            </a:r>
            <a:r>
              <a:rPr lang="zh-CN" altLang="zh-CN" sz="1100" dirty="0" smtClean="0">
                <a:latin typeface="宋体" panose="02010600030101010101" pitchFamily="2" charset="-122"/>
              </a:rPr>
              <a:t>习</a:t>
            </a:r>
            <a:endParaRPr lang="en-US" altLang="zh-CN" sz="1100" dirty="0" smtClean="0">
              <a:latin typeface="宋体" panose="02010600030101010101" pitchFamily="2" charset="-122"/>
            </a:endParaRPr>
          </a:p>
          <a:p>
            <a:pPr fontAlgn="auto">
              <a:spcBef>
                <a:spcPts val="0"/>
              </a:spcBef>
              <a:spcAft>
                <a:spcPts val="0"/>
              </a:spcAft>
            </a:pPr>
            <a:r>
              <a:rPr lang="en-US" altLang="zh-CN" sz="1100" b="1" dirty="0" smtClean="0"/>
              <a:t>Ministry of Human Resources and Social Security ([2009]No.38):</a:t>
            </a:r>
          </a:p>
          <a:p>
            <a:pPr fontAlgn="auto">
              <a:spcBef>
                <a:spcPts val="0"/>
              </a:spcBef>
              <a:spcAft>
                <a:spcPts val="0"/>
              </a:spcAft>
            </a:pPr>
            <a:r>
              <a:rPr lang="en-US" altLang="zh-CN" sz="1100" dirty="0" smtClean="0"/>
              <a:t>Plan to organize 1000,000 apprentices within 3 years.</a:t>
            </a:r>
            <a:endParaRPr lang="zh-CN" altLang="en-US" sz="1100" dirty="0"/>
          </a:p>
        </p:txBody>
      </p:sp>
      <p:sp>
        <p:nvSpPr>
          <p:cNvPr id="44" name="矩形 43"/>
          <p:cNvSpPr/>
          <p:nvPr/>
        </p:nvSpPr>
        <p:spPr>
          <a:xfrm>
            <a:off x="6500826" y="2571750"/>
            <a:ext cx="2500330" cy="2326791"/>
          </a:xfrm>
          <a:prstGeom prst="rect">
            <a:avLst/>
          </a:prstGeom>
        </p:spPr>
        <p:txBody>
          <a:bodyPr wrap="square">
            <a:spAutoFit/>
          </a:bodyPr>
          <a:lstStyle/>
          <a:p>
            <a:pPr>
              <a:lnSpc>
                <a:spcPct val="90000"/>
              </a:lnSpc>
              <a:spcBef>
                <a:spcPct val="20000"/>
              </a:spcBef>
              <a:buClr>
                <a:srgbClr val="A50021"/>
              </a:buClr>
            </a:pPr>
            <a:r>
              <a:rPr lang="zh-CN" altLang="zh-CN" sz="1100" b="1" dirty="0">
                <a:latin typeface="宋体" panose="02010600030101010101" pitchFamily="2" charset="-122"/>
              </a:rPr>
              <a:t>河北省</a:t>
            </a:r>
            <a:r>
              <a:rPr lang="zh-CN" altLang="zh-CN" sz="1100" dirty="0">
                <a:latin typeface="宋体" panose="02010600030101010101" pitchFamily="2" charset="-122"/>
              </a:rPr>
              <a:t>共</a:t>
            </a:r>
            <a:r>
              <a:rPr lang="zh-CN" altLang="zh-CN" sz="1100" b="1" dirty="0">
                <a:solidFill>
                  <a:srgbClr val="FF0000"/>
                </a:solidFill>
                <a:latin typeface="宋体" panose="02010600030101010101" pitchFamily="2" charset="-122"/>
              </a:rPr>
              <a:t>征集见习岗位</a:t>
            </a:r>
            <a:r>
              <a:rPr lang="en-US" altLang="zh-CN" sz="1100" b="1" dirty="0">
                <a:solidFill>
                  <a:srgbClr val="FF0000"/>
                </a:solidFill>
                <a:latin typeface="宋体" panose="02010600030101010101" pitchFamily="2" charset="-122"/>
              </a:rPr>
              <a:t>2.7</a:t>
            </a:r>
            <a:r>
              <a:rPr lang="zh-CN" altLang="zh-CN" sz="1100" b="1" dirty="0">
                <a:solidFill>
                  <a:srgbClr val="FF0000"/>
                </a:solidFill>
                <a:latin typeface="宋体" panose="02010600030101010101" pitchFamily="2" charset="-122"/>
              </a:rPr>
              <a:t>万个</a:t>
            </a:r>
            <a:r>
              <a:rPr lang="zh-CN" altLang="zh-CN" sz="1100" dirty="0" smtClean="0">
                <a:latin typeface="宋体" panose="02010600030101010101" pitchFamily="2" charset="-122"/>
              </a:rPr>
              <a:t>，</a:t>
            </a:r>
            <a:r>
              <a:rPr lang="zh-CN" altLang="en-US" sz="1100" dirty="0" smtClean="0">
                <a:latin typeface="宋体" panose="02010600030101010101" pitchFamily="2" charset="-122"/>
              </a:rPr>
              <a:t>有</a:t>
            </a:r>
            <a:r>
              <a:rPr lang="en-US" altLang="zh-CN" sz="1100" b="1" dirty="0" smtClean="0">
                <a:solidFill>
                  <a:srgbClr val="FF0000"/>
                </a:solidFill>
                <a:latin typeface="宋体" panose="02010600030101010101" pitchFamily="2" charset="-122"/>
              </a:rPr>
              <a:t>11965</a:t>
            </a:r>
            <a:r>
              <a:rPr lang="zh-CN" altLang="zh-CN" sz="1100" b="1" dirty="0">
                <a:solidFill>
                  <a:srgbClr val="FF0000"/>
                </a:solidFill>
                <a:latin typeface="宋体" panose="02010600030101010101" pitchFamily="2" charset="-122"/>
              </a:rPr>
              <a:t>名</a:t>
            </a:r>
            <a:r>
              <a:rPr lang="zh-CN" altLang="zh-CN" sz="1100" dirty="0">
                <a:latin typeface="宋体" panose="02010600030101010101" pitchFamily="2" charset="-122"/>
              </a:rPr>
              <a:t>高校毕业生实现上岗</a:t>
            </a:r>
            <a:r>
              <a:rPr lang="zh-CN" altLang="zh-CN" sz="1100" dirty="0" smtClean="0">
                <a:latin typeface="宋体" panose="02010600030101010101" pitchFamily="2" charset="-122"/>
              </a:rPr>
              <a:t>见习</a:t>
            </a:r>
            <a:r>
              <a:rPr lang="zh-CN" altLang="en-US" sz="1100" dirty="0" smtClean="0">
                <a:latin typeface="宋体" panose="02010600030101010101" pitchFamily="2" charset="-122"/>
              </a:rPr>
              <a:t>。</a:t>
            </a:r>
            <a:endParaRPr lang="en-US" altLang="zh-CN" sz="1100" dirty="0" smtClean="0">
              <a:latin typeface="宋体" panose="02010600030101010101" pitchFamily="2" charset="-122"/>
            </a:endParaRPr>
          </a:p>
          <a:p>
            <a:pPr>
              <a:lnSpc>
                <a:spcPct val="90000"/>
              </a:lnSpc>
              <a:spcBef>
                <a:spcPct val="20000"/>
              </a:spcBef>
              <a:buClr>
                <a:srgbClr val="A50021"/>
              </a:buClr>
            </a:pPr>
            <a:r>
              <a:rPr lang="zh-CN" altLang="zh-CN" sz="1100" dirty="0"/>
              <a:t>石家庄市在五年期间</a:t>
            </a:r>
            <a:r>
              <a:rPr lang="zh-CN" altLang="zh-CN" sz="1100" dirty="0" smtClean="0"/>
              <a:t>共</a:t>
            </a:r>
            <a:r>
              <a:rPr lang="zh-CN" altLang="zh-CN" sz="1100" dirty="0" smtClean="0">
                <a:solidFill>
                  <a:srgbClr val="FF0000"/>
                </a:solidFill>
              </a:rPr>
              <a:t>投入资金九千多万元</a:t>
            </a:r>
            <a:r>
              <a:rPr lang="zh-CN" altLang="en-US" sz="1100" dirty="0" smtClean="0"/>
              <a:t>，</a:t>
            </a:r>
            <a:r>
              <a:rPr lang="zh-CN" altLang="zh-CN" sz="1100" dirty="0" smtClean="0"/>
              <a:t>建</a:t>
            </a:r>
            <a:r>
              <a:rPr lang="zh-CN" altLang="zh-CN" sz="1100" dirty="0"/>
              <a:t>立高校毕业生就业</a:t>
            </a:r>
            <a:r>
              <a:rPr lang="zh-CN" altLang="zh-CN" sz="1100" dirty="0">
                <a:solidFill>
                  <a:srgbClr val="FF0000"/>
                </a:solidFill>
              </a:rPr>
              <a:t>见习基地两百多家</a:t>
            </a:r>
            <a:r>
              <a:rPr lang="zh-CN" altLang="zh-CN" sz="1100" dirty="0"/>
              <a:t>，提供就业</a:t>
            </a:r>
            <a:r>
              <a:rPr lang="zh-CN" altLang="zh-CN" sz="1100" dirty="0">
                <a:solidFill>
                  <a:srgbClr val="FF0000"/>
                </a:solidFill>
              </a:rPr>
              <a:t>见习岗位一万多</a:t>
            </a:r>
            <a:r>
              <a:rPr lang="zh-CN" altLang="zh-CN" sz="1100" dirty="0" smtClean="0">
                <a:solidFill>
                  <a:srgbClr val="FF0000"/>
                </a:solidFill>
              </a:rPr>
              <a:t>个</a:t>
            </a:r>
            <a:r>
              <a:rPr lang="zh-CN" altLang="en-US" sz="1100" dirty="0" smtClean="0">
                <a:solidFill>
                  <a:srgbClr val="FF0000"/>
                </a:solidFill>
              </a:rPr>
              <a:t>。</a:t>
            </a:r>
            <a:endParaRPr lang="en-US" altLang="zh-CN" sz="1100" dirty="0" smtClean="0">
              <a:solidFill>
                <a:srgbClr val="FF0000"/>
              </a:solidFill>
            </a:endParaRPr>
          </a:p>
          <a:p>
            <a:pPr>
              <a:lnSpc>
                <a:spcPct val="90000"/>
              </a:lnSpc>
              <a:spcBef>
                <a:spcPct val="20000"/>
              </a:spcBef>
              <a:buClr>
                <a:srgbClr val="A50021"/>
              </a:buClr>
            </a:pPr>
            <a:r>
              <a:rPr lang="zh-CN" altLang="zh-CN" sz="1100" dirty="0" smtClean="0"/>
              <a:t>邢台</a:t>
            </a:r>
            <a:r>
              <a:rPr lang="zh-CN" altLang="zh-CN" sz="1100" dirty="0"/>
              <a:t>市在五年期间共投入资金</a:t>
            </a:r>
            <a:r>
              <a:rPr lang="zh-CN" altLang="zh-CN" sz="1100" dirty="0">
                <a:solidFill>
                  <a:srgbClr val="FF0000"/>
                </a:solidFill>
              </a:rPr>
              <a:t>一千四百多万元</a:t>
            </a:r>
            <a:r>
              <a:rPr lang="zh-CN" altLang="zh-CN" sz="1100" dirty="0"/>
              <a:t>，建立高校毕业生就业</a:t>
            </a:r>
            <a:r>
              <a:rPr lang="zh-CN" altLang="zh-CN" sz="1100" dirty="0">
                <a:solidFill>
                  <a:srgbClr val="FF0000"/>
                </a:solidFill>
              </a:rPr>
              <a:t>见习基地</a:t>
            </a:r>
            <a:r>
              <a:rPr lang="en-US" altLang="zh-CN" sz="1100" dirty="0">
                <a:solidFill>
                  <a:srgbClr val="FF0000"/>
                </a:solidFill>
              </a:rPr>
              <a:t>46</a:t>
            </a:r>
            <a:r>
              <a:rPr lang="zh-CN" altLang="zh-CN" sz="1100" dirty="0">
                <a:solidFill>
                  <a:srgbClr val="FF0000"/>
                </a:solidFill>
              </a:rPr>
              <a:t>家</a:t>
            </a:r>
            <a:r>
              <a:rPr lang="zh-CN" altLang="zh-CN" sz="1100" dirty="0"/>
              <a:t>，提供就业</a:t>
            </a:r>
            <a:r>
              <a:rPr lang="zh-CN" altLang="zh-CN" sz="1100" dirty="0">
                <a:solidFill>
                  <a:srgbClr val="FF0000"/>
                </a:solidFill>
              </a:rPr>
              <a:t>见习岗位八千多个</a:t>
            </a:r>
            <a:r>
              <a:rPr lang="zh-CN" altLang="zh-CN" sz="1100" dirty="0"/>
              <a:t>，留用率平均达到</a:t>
            </a:r>
            <a:r>
              <a:rPr lang="en-US" altLang="zh-CN" sz="1100" dirty="0">
                <a:solidFill>
                  <a:srgbClr val="FF0000"/>
                </a:solidFill>
              </a:rPr>
              <a:t>72</a:t>
            </a:r>
            <a:r>
              <a:rPr lang="en-US" altLang="zh-CN" sz="1100" dirty="0" smtClean="0">
                <a:solidFill>
                  <a:srgbClr val="FF0000"/>
                </a:solidFill>
              </a:rPr>
              <a:t>%</a:t>
            </a:r>
            <a:r>
              <a:rPr lang="zh-CN" altLang="en-US" sz="1100" dirty="0" smtClean="0">
                <a:solidFill>
                  <a:srgbClr val="FF0000"/>
                </a:solidFill>
              </a:rPr>
              <a:t>。</a:t>
            </a:r>
            <a:endParaRPr lang="en-US" altLang="zh-CN" sz="1100" dirty="0" smtClean="0">
              <a:solidFill>
                <a:srgbClr val="FF0000"/>
              </a:solidFill>
            </a:endParaRPr>
          </a:p>
          <a:p>
            <a:pPr>
              <a:lnSpc>
                <a:spcPct val="90000"/>
              </a:lnSpc>
              <a:spcBef>
                <a:spcPct val="20000"/>
              </a:spcBef>
              <a:buClr>
                <a:srgbClr val="A50021"/>
              </a:buClr>
            </a:pPr>
            <a:r>
              <a:rPr lang="en-US" altLang="zh-CN" sz="1100" kern="0" dirty="0" smtClean="0">
                <a:solidFill>
                  <a:srgbClr val="000000"/>
                </a:solidFill>
              </a:rPr>
              <a:t>Up to 2014, </a:t>
            </a:r>
            <a:r>
              <a:rPr lang="en-US" altLang="zh-CN" sz="1100" kern="0" dirty="0" err="1" smtClean="0">
                <a:solidFill>
                  <a:srgbClr val="000000"/>
                </a:solidFill>
              </a:rPr>
              <a:t>Hebei</a:t>
            </a:r>
            <a:r>
              <a:rPr lang="en-US" altLang="zh-CN" sz="1100" kern="0" dirty="0" smtClean="0">
                <a:solidFill>
                  <a:srgbClr val="000000"/>
                </a:solidFill>
              </a:rPr>
              <a:t> has collect nearly 27000 apprenticeship posts and organized 11965 graduates to work as a apprentice.</a:t>
            </a:r>
            <a:endParaRPr lang="zh-CN" altLang="en-US" sz="1100" kern="0" dirty="0">
              <a:solidFill>
                <a:srgbClr val="000000"/>
              </a:solidFill>
              <a:latin typeface="宋体" panose="02010600030101010101" pitchFamily="2" charset="-122"/>
            </a:endParaRPr>
          </a:p>
        </p:txBody>
      </p:sp>
      <p:cxnSp>
        <p:nvCxnSpPr>
          <p:cNvPr id="48" name="直接连接符 47"/>
          <p:cNvCxnSpPr/>
          <p:nvPr/>
        </p:nvCxnSpPr>
        <p:spPr>
          <a:xfrm>
            <a:off x="1928794" y="2026396"/>
            <a:ext cx="0" cy="140261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3586882" y="2211710"/>
            <a:ext cx="0" cy="103511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6462210" y="3089599"/>
            <a:ext cx="0" cy="74229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76520" y="19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见习制度政策</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Policies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14" name="五边形 13"/>
          <p:cNvSpPr/>
          <p:nvPr/>
        </p:nvSpPr>
        <p:spPr>
          <a:xfrm>
            <a:off x="6525175" y="2211710"/>
            <a:ext cx="2232290"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smtClean="0">
                <a:latin typeface="+mj-lt"/>
              </a:rPr>
              <a:t>2014</a:t>
            </a:r>
            <a:r>
              <a:rPr lang="zh-CN" altLang="en-US" sz="1600" dirty="0" smtClean="0">
                <a:latin typeface="+mj-lt"/>
              </a:rPr>
              <a:t>年</a:t>
            </a:r>
            <a:endParaRPr lang="zh-CN" altLang="en-US" sz="1600" dirty="0">
              <a:latin typeface="+mj-lt"/>
            </a:endParaRPr>
          </a:p>
        </p:txBody>
      </p:sp>
      <p:sp>
        <p:nvSpPr>
          <p:cNvPr id="15" name="矩形 14"/>
          <p:cNvSpPr/>
          <p:nvPr/>
        </p:nvSpPr>
        <p:spPr>
          <a:xfrm>
            <a:off x="5044556" y="2276890"/>
            <a:ext cx="1480619" cy="2646878"/>
          </a:xfrm>
          <a:prstGeom prst="rect">
            <a:avLst/>
          </a:prstGeom>
        </p:spPr>
        <p:txBody>
          <a:bodyPr wrap="square">
            <a:spAutoFit/>
          </a:bodyPr>
          <a:lstStyle/>
          <a:p>
            <a:pPr fontAlgn="auto">
              <a:spcBef>
                <a:spcPts val="0"/>
              </a:spcBef>
              <a:spcAft>
                <a:spcPts val="0"/>
              </a:spcAft>
            </a:pPr>
            <a:r>
              <a:rPr lang="en-US" altLang="zh-CN" sz="1200" dirty="0" smtClean="0"/>
              <a:t>2013</a:t>
            </a:r>
            <a:r>
              <a:rPr lang="zh-CN" altLang="en-US" sz="1200" dirty="0" smtClean="0"/>
              <a:t>年</a:t>
            </a:r>
            <a:r>
              <a:rPr lang="zh-CN" altLang="en-US" sz="1100" dirty="0"/>
              <a:t>人社部公布</a:t>
            </a:r>
            <a:r>
              <a:rPr lang="en-US" altLang="zh-CN" sz="1100" dirty="0"/>
              <a:t>102</a:t>
            </a:r>
            <a:r>
              <a:rPr lang="zh-CN" altLang="en-US" sz="1100" dirty="0"/>
              <a:t>家高校毕业生就业见习国家级示范单位</a:t>
            </a:r>
            <a:r>
              <a:rPr lang="zh-CN" altLang="en-US" sz="1100" dirty="0" smtClean="0"/>
              <a:t>名单，</a:t>
            </a:r>
            <a:r>
              <a:rPr lang="zh-CN" altLang="en-US" sz="1100" dirty="0"/>
              <a:t>单位涵盖金融业、制造业、医疗卫生、建筑业、批发和零售业等多个行</a:t>
            </a:r>
            <a:r>
              <a:rPr lang="zh-CN" altLang="en-US" sz="1100" dirty="0" smtClean="0"/>
              <a:t>业。</a:t>
            </a:r>
            <a:endParaRPr lang="en-US" altLang="zh-CN" sz="1100" dirty="0" smtClean="0"/>
          </a:p>
          <a:p>
            <a:r>
              <a:rPr lang="en-US" altLang="zh-CN" sz="1100" dirty="0" smtClean="0"/>
              <a:t>In 2013, published 102 units covering finance, manufacturing, medical care, construction, wholesales and retails and etc.</a:t>
            </a:r>
            <a:endParaRPr lang="zh-CN" altLang="en-US" sz="1100" dirty="0"/>
          </a:p>
        </p:txBody>
      </p:sp>
      <p:cxnSp>
        <p:nvCxnSpPr>
          <p:cNvPr id="16" name="直接连接符 15"/>
          <p:cNvCxnSpPr/>
          <p:nvPr/>
        </p:nvCxnSpPr>
        <p:spPr>
          <a:xfrm>
            <a:off x="5067055" y="2481740"/>
            <a:ext cx="0" cy="103511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676216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矩形 36"/>
          <p:cNvSpPr/>
          <p:nvPr/>
        </p:nvSpPr>
        <p:spPr>
          <a:xfrm>
            <a:off x="3130134" y="660485"/>
            <a:ext cx="1734459" cy="523220"/>
          </a:xfrm>
          <a:prstGeom prst="rect">
            <a:avLst/>
          </a:prstGeom>
        </p:spPr>
        <p:txBody>
          <a:bodyPr wrap="square">
            <a:spAutoFit/>
          </a:bodyPr>
          <a:lstStyle/>
          <a:p>
            <a:pPr algn="ctr"/>
            <a:r>
              <a:rPr lang="zh-CN" altLang="en-US" sz="1400" b="1" dirty="0">
                <a:solidFill>
                  <a:srgbClr val="BF3420"/>
                </a:solidFill>
              </a:rPr>
              <a:t>问</a:t>
            </a:r>
            <a:r>
              <a:rPr lang="zh-CN" altLang="en-US" sz="1400" b="1" dirty="0" smtClean="0">
                <a:solidFill>
                  <a:srgbClr val="BF3420"/>
                </a:solidFill>
              </a:rPr>
              <a:t>题</a:t>
            </a:r>
            <a:endParaRPr lang="en-US" altLang="zh-CN" sz="1400" b="1" dirty="0" smtClean="0">
              <a:solidFill>
                <a:srgbClr val="BF3420"/>
              </a:solidFill>
            </a:endParaRPr>
          </a:p>
          <a:p>
            <a:pPr algn="ctr"/>
            <a:r>
              <a:rPr lang="en-US" altLang="zh-CN" sz="1400" b="1" dirty="0" smtClean="0">
                <a:solidFill>
                  <a:srgbClr val="BF3420"/>
                </a:solidFill>
              </a:rPr>
              <a:t>Difficulties</a:t>
            </a:r>
          </a:p>
        </p:txBody>
      </p:sp>
      <p:sp>
        <p:nvSpPr>
          <p:cNvPr id="41" name="TextBox 40"/>
          <p:cNvSpPr txBox="1"/>
          <p:nvPr/>
        </p:nvSpPr>
        <p:spPr>
          <a:xfrm>
            <a:off x="3071802" y="1231989"/>
            <a:ext cx="1785950" cy="3434786"/>
          </a:xfrm>
          <a:prstGeom prst="rect">
            <a:avLst/>
          </a:prstGeom>
          <a:noFill/>
        </p:spPr>
        <p:txBody>
          <a:bodyPr wrap="square" rtlCol="0">
            <a:spAutoFit/>
          </a:bodyPr>
          <a:lstStyle/>
          <a:p>
            <a:pPr>
              <a:lnSpc>
                <a:spcPct val="90000"/>
              </a:lnSpc>
              <a:spcBef>
                <a:spcPct val="20000"/>
              </a:spcBef>
              <a:buClr>
                <a:srgbClr val="A50021"/>
              </a:buClr>
            </a:pPr>
            <a:r>
              <a:rPr lang="en-US" altLang="zh-CN" sz="1200" kern="0" dirty="0" smtClean="0">
                <a:solidFill>
                  <a:srgbClr val="000000"/>
                </a:solidFill>
                <a:ea typeface="楷体_GB2312" pitchFamily="49" charset="-122"/>
              </a:rPr>
              <a:t>1.</a:t>
            </a:r>
            <a:r>
              <a:rPr lang="zh-CN" altLang="zh-CN" sz="1200" dirty="0" smtClean="0"/>
              <a:t>邢台</a:t>
            </a:r>
            <a:r>
              <a:rPr lang="zh-CN" altLang="zh-CN" sz="1200" dirty="0"/>
              <a:t>市的重工业不发达，没有太多的工作岗位能和他所学的专业相契合</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The heavy industry in </a:t>
            </a:r>
            <a:r>
              <a:rPr lang="en-US" altLang="zh-CN" sz="1200" dirty="0" err="1" smtClean="0"/>
              <a:t>Xingtai</a:t>
            </a:r>
            <a:r>
              <a:rPr lang="en-US" altLang="zh-CN" sz="1200" dirty="0" smtClean="0"/>
              <a:t> was not well developed;</a:t>
            </a:r>
          </a:p>
          <a:p>
            <a:pPr>
              <a:lnSpc>
                <a:spcPct val="90000"/>
              </a:lnSpc>
              <a:spcBef>
                <a:spcPct val="20000"/>
              </a:spcBef>
              <a:buClr>
                <a:srgbClr val="A50021"/>
              </a:buClr>
            </a:pPr>
            <a:r>
              <a:rPr lang="en-US" altLang="zh-CN" sz="1200" dirty="0" smtClean="0"/>
              <a:t>2</a:t>
            </a:r>
            <a:r>
              <a:rPr lang="en-US" altLang="zh-CN" sz="1200" dirty="0"/>
              <a:t>.</a:t>
            </a:r>
            <a:r>
              <a:rPr lang="zh-CN" altLang="en-US" sz="1200" dirty="0"/>
              <a:t>错过校招，就业渠道有限</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Once missed the massive campus recruitment, the employment channels would be limited;</a:t>
            </a:r>
          </a:p>
          <a:p>
            <a:pPr>
              <a:lnSpc>
                <a:spcPct val="90000"/>
              </a:lnSpc>
              <a:spcBef>
                <a:spcPct val="20000"/>
              </a:spcBef>
              <a:buClr>
                <a:srgbClr val="A50021"/>
              </a:buClr>
            </a:pPr>
            <a:r>
              <a:rPr lang="en-US" altLang="zh-CN" sz="1200" dirty="0" smtClean="0"/>
              <a:t>3</a:t>
            </a:r>
            <a:r>
              <a:rPr lang="en-US" altLang="zh-CN" sz="1200" dirty="0"/>
              <a:t>.</a:t>
            </a:r>
            <a:r>
              <a:rPr lang="zh-CN" altLang="zh-CN" sz="1200" dirty="0"/>
              <a:t>尚未有效获得机械制造专业的工作经</a:t>
            </a:r>
            <a:r>
              <a:rPr lang="zh-CN" altLang="zh-CN" sz="1200" dirty="0" smtClean="0"/>
              <a:t>验</a:t>
            </a:r>
            <a:r>
              <a:rPr lang="zh-CN" altLang="en-US" sz="1200" dirty="0" smtClean="0"/>
              <a:t>。</a:t>
            </a:r>
            <a:endParaRPr lang="en-US" altLang="zh-CN" sz="1200" dirty="0" smtClean="0"/>
          </a:p>
          <a:p>
            <a:pPr>
              <a:lnSpc>
                <a:spcPct val="90000"/>
              </a:lnSpc>
              <a:spcBef>
                <a:spcPct val="20000"/>
              </a:spcBef>
              <a:buClr>
                <a:srgbClr val="A50021"/>
              </a:buClr>
            </a:pPr>
            <a:r>
              <a:rPr lang="en-US" altLang="zh-CN" sz="1200" kern="0" dirty="0" smtClean="0">
                <a:solidFill>
                  <a:srgbClr val="000000"/>
                </a:solidFill>
                <a:ea typeface="楷体_GB2312" pitchFamily="49" charset="-122"/>
              </a:rPr>
              <a:t>Lack</a:t>
            </a:r>
            <a:r>
              <a:rPr lang="en-US" altLang="zh-CN" sz="1200" b="1" kern="0" dirty="0" smtClean="0">
                <a:solidFill>
                  <a:srgbClr val="000000"/>
                </a:solidFill>
                <a:ea typeface="楷体_GB2312" pitchFamily="49" charset="-122"/>
              </a:rPr>
              <a:t> </a:t>
            </a:r>
            <a:r>
              <a:rPr lang="en-US" altLang="zh-CN" sz="1200" dirty="0" smtClean="0"/>
              <a:t>work experience related to mechanical manufacturing.</a:t>
            </a:r>
            <a:endParaRPr lang="en-US" altLang="zh-CN" sz="1200" b="1" kern="0" dirty="0">
              <a:solidFill>
                <a:srgbClr val="000000"/>
              </a:solidFill>
              <a:ea typeface="楷体_GB2312" pitchFamily="49" charset="-122"/>
            </a:endParaRPr>
          </a:p>
        </p:txBody>
      </p:sp>
      <p:sp>
        <p:nvSpPr>
          <p:cNvPr id="43" name="矩形 42"/>
          <p:cNvSpPr/>
          <p:nvPr/>
        </p:nvSpPr>
        <p:spPr>
          <a:xfrm>
            <a:off x="4828116" y="660485"/>
            <a:ext cx="1734459" cy="523220"/>
          </a:xfrm>
          <a:prstGeom prst="rect">
            <a:avLst/>
          </a:prstGeom>
        </p:spPr>
        <p:txBody>
          <a:bodyPr wrap="square">
            <a:spAutoFit/>
          </a:bodyPr>
          <a:lstStyle/>
          <a:p>
            <a:pPr algn="ctr"/>
            <a:r>
              <a:rPr lang="zh-CN" altLang="en-US" sz="1400" b="1" dirty="0">
                <a:solidFill>
                  <a:srgbClr val="BF3420"/>
                </a:solidFill>
              </a:rPr>
              <a:t>收</a:t>
            </a:r>
            <a:r>
              <a:rPr lang="zh-CN" altLang="en-US" sz="1400" b="1" dirty="0" smtClean="0">
                <a:solidFill>
                  <a:srgbClr val="BF3420"/>
                </a:solidFill>
              </a:rPr>
              <a:t>获</a:t>
            </a:r>
            <a:endParaRPr lang="en-US" altLang="zh-CN" sz="1400" b="1" dirty="0" smtClean="0">
              <a:solidFill>
                <a:srgbClr val="BF3420"/>
              </a:solidFill>
            </a:endParaRPr>
          </a:p>
          <a:p>
            <a:pPr algn="ctr"/>
            <a:r>
              <a:rPr lang="en-US" altLang="zh-CN" sz="1400" b="1" dirty="0" smtClean="0">
                <a:solidFill>
                  <a:srgbClr val="BF3420"/>
                </a:solidFill>
                <a:latin typeface="+mj-ea"/>
                <a:ea typeface="+mj-ea"/>
              </a:rPr>
              <a:t>Gains</a:t>
            </a:r>
          </a:p>
        </p:txBody>
      </p:sp>
      <p:sp>
        <p:nvSpPr>
          <p:cNvPr id="46" name="TextBox 45"/>
          <p:cNvSpPr txBox="1"/>
          <p:nvPr/>
        </p:nvSpPr>
        <p:spPr>
          <a:xfrm>
            <a:off x="4786314" y="1231989"/>
            <a:ext cx="2077884" cy="3841052"/>
          </a:xfrm>
          <a:prstGeom prst="rect">
            <a:avLst/>
          </a:prstGeom>
          <a:noFill/>
        </p:spPr>
        <p:txBody>
          <a:bodyPr wrap="square" rtlCol="0">
            <a:spAutoFit/>
          </a:bodyPr>
          <a:lstStyle/>
          <a:p>
            <a:pPr>
              <a:lnSpc>
                <a:spcPct val="90000"/>
              </a:lnSpc>
              <a:spcBef>
                <a:spcPct val="20000"/>
              </a:spcBef>
              <a:buClr>
                <a:srgbClr val="A50021"/>
              </a:buClr>
            </a:pPr>
            <a:r>
              <a:rPr lang="en-US" altLang="zh-CN" sz="1200" dirty="0"/>
              <a:t>1.</a:t>
            </a:r>
            <a:r>
              <a:rPr lang="zh-CN" altLang="en-US" sz="1200" dirty="0"/>
              <a:t>岗前培训和</a:t>
            </a:r>
            <a:r>
              <a:rPr lang="zh-CN" altLang="zh-CN" sz="1200" dirty="0"/>
              <a:t>一对一的见习师傅进行“传、帮、带</a:t>
            </a:r>
            <a:r>
              <a:rPr lang="zh-CN" altLang="zh-CN" sz="1200" dirty="0" smtClean="0"/>
              <a:t>”</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Pre-post training and one tutor in the mode of “teaching, helping and assisting”;</a:t>
            </a:r>
          </a:p>
          <a:p>
            <a:pPr>
              <a:lnSpc>
                <a:spcPct val="90000"/>
              </a:lnSpc>
              <a:spcBef>
                <a:spcPct val="20000"/>
              </a:spcBef>
              <a:buClr>
                <a:srgbClr val="A50021"/>
              </a:buClr>
            </a:pPr>
            <a:r>
              <a:rPr lang="en-US" altLang="zh-CN" sz="1200" dirty="0" smtClean="0"/>
              <a:t>2</a:t>
            </a:r>
            <a:r>
              <a:rPr lang="en-US" altLang="zh-CN" sz="1200" dirty="0"/>
              <a:t>.</a:t>
            </a:r>
            <a:r>
              <a:rPr lang="zh-CN" altLang="zh-CN" sz="1200" dirty="0"/>
              <a:t>割枪、电气焊、埋弧焊、数控机床等各项工具的操作</a:t>
            </a:r>
            <a:r>
              <a:rPr lang="zh-CN" altLang="en-US" sz="1200" dirty="0"/>
              <a:t>，项目管理的机会</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The operating skills of tools such as burning torch, chance to participate in program management;</a:t>
            </a:r>
          </a:p>
          <a:p>
            <a:pPr>
              <a:lnSpc>
                <a:spcPct val="90000"/>
              </a:lnSpc>
              <a:spcBef>
                <a:spcPct val="20000"/>
              </a:spcBef>
              <a:buClr>
                <a:srgbClr val="A50021"/>
              </a:buClr>
            </a:pPr>
            <a:r>
              <a:rPr lang="en-US" altLang="zh-CN" sz="1200" dirty="0" smtClean="0"/>
              <a:t>3</a:t>
            </a:r>
            <a:r>
              <a:rPr lang="en-US" altLang="zh-CN" sz="1200" dirty="0"/>
              <a:t>.</a:t>
            </a:r>
            <a:r>
              <a:rPr lang="zh-CN" altLang="zh-CN" sz="1200" dirty="0"/>
              <a:t>为期十八天团队培训</a:t>
            </a:r>
            <a:r>
              <a:rPr lang="zh-CN" altLang="en-US" sz="1200" dirty="0"/>
              <a:t>，团队精神得到培养和提高</a:t>
            </a:r>
            <a:r>
              <a:rPr lang="zh-CN" altLang="en-US" sz="1200" dirty="0" smtClean="0"/>
              <a:t>；</a:t>
            </a:r>
            <a:endParaRPr lang="en-US" altLang="zh-CN" sz="1200" dirty="0" smtClean="0"/>
          </a:p>
          <a:p>
            <a:pPr>
              <a:lnSpc>
                <a:spcPct val="90000"/>
              </a:lnSpc>
              <a:spcBef>
                <a:spcPct val="20000"/>
              </a:spcBef>
              <a:buClr>
                <a:srgbClr val="A50021"/>
              </a:buClr>
            </a:pPr>
            <a:r>
              <a:rPr lang="en-US" altLang="zh-CN" sz="1200" kern="0" dirty="0" smtClean="0">
                <a:ea typeface="楷体_GB2312" pitchFamily="49" charset="-122"/>
              </a:rPr>
              <a:t>18-day teamwork training and the opportunities of project management;</a:t>
            </a:r>
            <a:endParaRPr lang="en-US" altLang="zh-CN" sz="1200" dirty="0" smtClean="0"/>
          </a:p>
          <a:p>
            <a:pPr>
              <a:lnSpc>
                <a:spcPct val="90000"/>
              </a:lnSpc>
              <a:spcBef>
                <a:spcPct val="20000"/>
              </a:spcBef>
              <a:buClr>
                <a:srgbClr val="A50021"/>
              </a:buClr>
            </a:pPr>
            <a:r>
              <a:rPr lang="en-US" altLang="zh-CN" sz="1200" dirty="0" smtClean="0"/>
              <a:t>4</a:t>
            </a:r>
            <a:r>
              <a:rPr lang="en-US" altLang="zh-CN" sz="1200" dirty="0"/>
              <a:t>.</a:t>
            </a:r>
            <a:r>
              <a:rPr lang="zh-CN" altLang="en-US" sz="1200" dirty="0"/>
              <a:t>获得质检员岗位，</a:t>
            </a:r>
            <a:r>
              <a:rPr lang="zh-CN" altLang="zh-CN" sz="1200" dirty="0"/>
              <a:t>就业能力得到了实质性的提</a:t>
            </a:r>
            <a:r>
              <a:rPr lang="zh-CN" altLang="zh-CN" sz="1200" dirty="0" smtClean="0"/>
              <a:t>升</a:t>
            </a:r>
            <a:r>
              <a:rPr lang="zh-CN" altLang="en-US" sz="1200" dirty="0" smtClean="0"/>
              <a:t>。</a:t>
            </a:r>
            <a:endParaRPr lang="en-US" altLang="zh-CN" sz="1200" dirty="0" smtClean="0"/>
          </a:p>
          <a:p>
            <a:pPr>
              <a:lnSpc>
                <a:spcPct val="90000"/>
              </a:lnSpc>
              <a:spcBef>
                <a:spcPct val="20000"/>
              </a:spcBef>
              <a:buClr>
                <a:srgbClr val="A50021"/>
              </a:buClr>
            </a:pPr>
            <a:r>
              <a:rPr lang="en-US" altLang="zh-CN" sz="1200" kern="0" dirty="0" smtClean="0">
                <a:ea typeface="楷体_GB2312" pitchFamily="49" charset="-122"/>
              </a:rPr>
              <a:t>A </a:t>
            </a:r>
            <a:r>
              <a:rPr lang="en-US" altLang="zh-CN" sz="1200" dirty="0" smtClean="0"/>
              <a:t>quality inspector post.</a:t>
            </a:r>
            <a:endParaRPr lang="en-US" altLang="zh-CN" sz="1200" b="1" kern="0" dirty="0">
              <a:solidFill>
                <a:srgbClr val="000000"/>
              </a:solidFill>
              <a:ea typeface="楷体_GB2312" pitchFamily="49" charset="-122"/>
            </a:endParaRPr>
          </a:p>
        </p:txBody>
      </p:sp>
      <p:sp>
        <p:nvSpPr>
          <p:cNvPr id="47" name="矩形 46"/>
          <p:cNvSpPr/>
          <p:nvPr/>
        </p:nvSpPr>
        <p:spPr>
          <a:xfrm>
            <a:off x="6799017" y="660485"/>
            <a:ext cx="2059264" cy="523220"/>
          </a:xfrm>
          <a:prstGeom prst="rect">
            <a:avLst/>
          </a:prstGeom>
        </p:spPr>
        <p:txBody>
          <a:bodyPr wrap="square">
            <a:spAutoFit/>
          </a:bodyPr>
          <a:lstStyle/>
          <a:p>
            <a:pPr algn="ctr"/>
            <a:r>
              <a:rPr lang="zh-CN" altLang="en-US" sz="1400" b="1" dirty="0" smtClean="0">
                <a:solidFill>
                  <a:srgbClr val="BF3420"/>
                </a:solidFill>
              </a:rPr>
              <a:t>个人看法</a:t>
            </a:r>
            <a:endParaRPr lang="en-US" altLang="zh-CN" sz="1400" b="1" dirty="0" smtClean="0">
              <a:solidFill>
                <a:srgbClr val="BF3420"/>
              </a:solidFill>
            </a:endParaRPr>
          </a:p>
          <a:p>
            <a:pPr algn="ctr"/>
            <a:r>
              <a:rPr lang="en-US" altLang="zh-CN" sz="1400" b="1" dirty="0" smtClean="0">
                <a:solidFill>
                  <a:srgbClr val="BF3420"/>
                </a:solidFill>
              </a:rPr>
              <a:t>Personal Reflections</a:t>
            </a:r>
            <a:endParaRPr lang="en-US" altLang="zh-CN" sz="1400" b="1" dirty="0" smtClean="0">
              <a:solidFill>
                <a:srgbClr val="BF3420"/>
              </a:solidFill>
              <a:latin typeface="+mj-ea"/>
            </a:endParaRPr>
          </a:p>
        </p:txBody>
      </p:sp>
      <p:sp>
        <p:nvSpPr>
          <p:cNvPr id="51" name="TextBox 50"/>
          <p:cNvSpPr txBox="1"/>
          <p:nvPr/>
        </p:nvSpPr>
        <p:spPr>
          <a:xfrm>
            <a:off x="6858016" y="1231989"/>
            <a:ext cx="2166000" cy="3933384"/>
          </a:xfrm>
          <a:prstGeom prst="rect">
            <a:avLst/>
          </a:prstGeom>
          <a:noFill/>
        </p:spPr>
        <p:txBody>
          <a:bodyPr wrap="square" rtlCol="0">
            <a:spAutoFit/>
          </a:bodyPr>
          <a:lstStyle/>
          <a:p>
            <a:pPr>
              <a:lnSpc>
                <a:spcPct val="90000"/>
              </a:lnSpc>
              <a:spcBef>
                <a:spcPct val="20000"/>
              </a:spcBef>
              <a:buClr>
                <a:srgbClr val="A50021"/>
              </a:buClr>
            </a:pPr>
            <a:r>
              <a:rPr lang="en-US" altLang="zh-CN" sz="1200" b="1" kern="0" dirty="0">
                <a:solidFill>
                  <a:srgbClr val="000000"/>
                </a:solidFill>
                <a:ea typeface="楷体_GB2312" pitchFamily="49" charset="-122"/>
              </a:rPr>
              <a:t>1.</a:t>
            </a:r>
            <a:r>
              <a:rPr lang="zh-CN" altLang="zh-CN" sz="1200" dirty="0"/>
              <a:t>大学生在就业时，缺乏的并非是专业知识和学习能力，</a:t>
            </a:r>
            <a:r>
              <a:rPr lang="zh-CN" altLang="zh-CN" sz="1200" dirty="0" smtClean="0"/>
              <a:t>而</a:t>
            </a:r>
            <a:r>
              <a:rPr lang="zh-CN" altLang="en-US" sz="1200" dirty="0"/>
              <a:t>是</a:t>
            </a:r>
            <a:r>
              <a:rPr lang="zh-CN" altLang="zh-CN" sz="1200" dirty="0" smtClean="0"/>
              <a:t>工作</a:t>
            </a:r>
            <a:r>
              <a:rPr lang="zh-CN" altLang="zh-CN" sz="1200" dirty="0"/>
              <a:t>经验和相关的软技能</a:t>
            </a:r>
            <a:r>
              <a:rPr lang="zh-CN" altLang="en-US" sz="1200" dirty="0"/>
              <a:t>，</a:t>
            </a:r>
            <a:r>
              <a:rPr lang="zh-CN" altLang="zh-CN" sz="1200" dirty="0"/>
              <a:t>如沟通技能，抗压能力和团队精神等</a:t>
            </a:r>
            <a:r>
              <a:rPr lang="zh-CN" altLang="en-US" sz="1200" dirty="0"/>
              <a:t>；</a:t>
            </a:r>
            <a:r>
              <a:rPr lang="en-US" altLang="zh-CN" sz="1200" dirty="0"/>
              <a:t> </a:t>
            </a:r>
            <a:endParaRPr lang="en-US" altLang="zh-CN" sz="1200" dirty="0" smtClean="0"/>
          </a:p>
          <a:p>
            <a:pPr>
              <a:lnSpc>
                <a:spcPct val="90000"/>
              </a:lnSpc>
              <a:spcBef>
                <a:spcPct val="20000"/>
              </a:spcBef>
              <a:buClr>
                <a:srgbClr val="A50021"/>
              </a:buClr>
            </a:pPr>
            <a:r>
              <a:rPr lang="en-US" altLang="zh-CN" sz="1200" dirty="0" smtClean="0"/>
              <a:t>College students lack work experience and soft skills such as good communication skills, stress resistance capabilities, teamwork spirit and etc in employment; </a:t>
            </a:r>
          </a:p>
          <a:p>
            <a:pPr>
              <a:lnSpc>
                <a:spcPct val="90000"/>
              </a:lnSpc>
              <a:spcBef>
                <a:spcPct val="20000"/>
              </a:spcBef>
              <a:buClr>
                <a:srgbClr val="A50021"/>
              </a:buClr>
            </a:pPr>
            <a:r>
              <a:rPr lang="en-US" altLang="zh-CN" sz="1200" dirty="0" smtClean="0"/>
              <a:t>2</a:t>
            </a:r>
            <a:r>
              <a:rPr lang="en-US" altLang="zh-CN" sz="1200" dirty="0"/>
              <a:t>.</a:t>
            </a:r>
            <a:r>
              <a:rPr lang="zh-CN" altLang="zh-CN" sz="1200" dirty="0"/>
              <a:t>了解企业需求，找出自己的差距</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Know the corporation’s requirements and find out your gap.</a:t>
            </a:r>
          </a:p>
          <a:p>
            <a:pPr>
              <a:lnSpc>
                <a:spcPct val="90000"/>
              </a:lnSpc>
              <a:spcBef>
                <a:spcPct val="20000"/>
              </a:spcBef>
              <a:buClr>
                <a:srgbClr val="A50021"/>
              </a:buClr>
            </a:pPr>
            <a:r>
              <a:rPr lang="en-US" altLang="zh-CN" sz="1200" dirty="0" smtClean="0"/>
              <a:t>3</a:t>
            </a:r>
            <a:r>
              <a:rPr lang="en-US" altLang="zh-CN" sz="1200" dirty="0"/>
              <a:t>.</a:t>
            </a:r>
            <a:r>
              <a:rPr lang="zh-CN" altLang="zh-CN" sz="1200" dirty="0"/>
              <a:t>实际的工作岗位上，踏踏实实、一步一个脚印的做好自己的本职工作，学以致</a:t>
            </a:r>
            <a:r>
              <a:rPr lang="zh-CN" altLang="zh-CN" sz="1200" dirty="0" smtClean="0"/>
              <a:t>用</a:t>
            </a:r>
            <a:r>
              <a:rPr lang="zh-CN" altLang="en-US" sz="1200" dirty="0" smtClean="0"/>
              <a:t>。</a:t>
            </a:r>
            <a:endParaRPr lang="en-US" altLang="zh-CN" sz="1200" dirty="0" smtClean="0"/>
          </a:p>
          <a:p>
            <a:pPr>
              <a:lnSpc>
                <a:spcPct val="90000"/>
              </a:lnSpc>
              <a:spcBef>
                <a:spcPct val="20000"/>
              </a:spcBef>
              <a:buClr>
                <a:srgbClr val="A50021"/>
              </a:buClr>
            </a:pPr>
            <a:r>
              <a:rPr lang="en-US" altLang="zh-CN" sz="1200" dirty="0" smtClean="0"/>
              <a:t>Step by step, do your own work well and apply knowledge to work.</a:t>
            </a:r>
            <a:endParaRPr lang="en-US" altLang="zh-CN" sz="1200" dirty="0"/>
          </a:p>
        </p:txBody>
      </p:sp>
      <p:sp>
        <p:nvSpPr>
          <p:cNvPr id="57" name="矩形 56"/>
          <p:cNvSpPr/>
          <p:nvPr/>
        </p:nvSpPr>
        <p:spPr>
          <a:xfrm>
            <a:off x="231478" y="857238"/>
            <a:ext cx="2340258" cy="545916"/>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chemeClr val="bg1"/>
                </a:solidFill>
              </a:rPr>
              <a:t>基本情况</a:t>
            </a:r>
            <a:endParaRPr lang="en-US" altLang="zh-CN" sz="1400" b="1" dirty="0" smtClean="0">
              <a:solidFill>
                <a:schemeClr val="bg1"/>
              </a:solidFill>
            </a:endParaRPr>
          </a:p>
          <a:p>
            <a:r>
              <a:rPr lang="en-US" altLang="zh-CN" sz="1400" b="1" dirty="0" smtClean="0">
                <a:solidFill>
                  <a:schemeClr val="bg1"/>
                </a:solidFill>
              </a:rPr>
              <a:t>Basic Information</a:t>
            </a:r>
            <a:endParaRPr lang="en-US" altLang="zh-CN" sz="1400" b="1" dirty="0" smtClean="0">
              <a:solidFill>
                <a:schemeClr val="bg1"/>
              </a:solidFill>
              <a:latin typeface="+mj-ea"/>
            </a:endParaRPr>
          </a:p>
        </p:txBody>
      </p:sp>
      <p:sp>
        <p:nvSpPr>
          <p:cNvPr id="58" name="矩形 57"/>
          <p:cNvSpPr/>
          <p:nvPr/>
        </p:nvSpPr>
        <p:spPr>
          <a:xfrm>
            <a:off x="214282" y="1500180"/>
            <a:ext cx="2643206" cy="3083921"/>
          </a:xfrm>
          <a:prstGeom prst="rect">
            <a:avLst/>
          </a:prstGeom>
        </p:spPr>
        <p:txBody>
          <a:bodyPr wrap="square" lIns="36000" rIns="36000">
            <a:spAutoFit/>
          </a:bodyPr>
          <a:lstStyle/>
          <a:p>
            <a:pPr>
              <a:lnSpc>
                <a:spcPct val="90000"/>
              </a:lnSpc>
              <a:spcBef>
                <a:spcPct val="20000"/>
              </a:spcBef>
              <a:buClr>
                <a:srgbClr val="A50021"/>
              </a:buClr>
            </a:pPr>
            <a:r>
              <a:rPr lang="zh-CN" altLang="en-US" sz="1200" b="1" kern="0" dirty="0">
                <a:solidFill>
                  <a:srgbClr val="000000"/>
                </a:solidFill>
                <a:ea typeface="楷体_GB2312" pitchFamily="49" charset="-122"/>
              </a:rPr>
              <a:t>姓名</a:t>
            </a:r>
            <a:r>
              <a:rPr lang="zh-CN" altLang="en-US" sz="1200" kern="0" dirty="0">
                <a:solidFill>
                  <a:srgbClr val="000000"/>
                </a:solidFill>
                <a:ea typeface="楷体_GB2312" pitchFamily="49" charset="-122"/>
              </a:rPr>
              <a:t>：</a:t>
            </a:r>
            <a:r>
              <a:rPr lang="zh-CN" altLang="zh-CN" sz="1200" dirty="0"/>
              <a:t>蔡光</a:t>
            </a:r>
            <a:r>
              <a:rPr lang="zh-CN" altLang="zh-CN" sz="1200" dirty="0" smtClean="0"/>
              <a:t>璞</a:t>
            </a:r>
            <a:endParaRPr lang="en-US" altLang="zh-CN" sz="1200" dirty="0" smtClean="0"/>
          </a:p>
          <a:p>
            <a:pPr>
              <a:lnSpc>
                <a:spcPct val="90000"/>
              </a:lnSpc>
              <a:spcBef>
                <a:spcPct val="20000"/>
              </a:spcBef>
              <a:buClr>
                <a:srgbClr val="A50021"/>
              </a:buClr>
            </a:pPr>
            <a:r>
              <a:rPr lang="en-US" altLang="zh-CN" sz="1200" b="1" kern="0" dirty="0" smtClean="0">
                <a:solidFill>
                  <a:srgbClr val="000000"/>
                </a:solidFill>
                <a:ea typeface="楷体_GB2312" pitchFamily="49" charset="-122"/>
              </a:rPr>
              <a:t>Name</a:t>
            </a:r>
            <a:r>
              <a:rPr lang="zh-CN" altLang="en-US" sz="1200" kern="0" dirty="0" smtClean="0">
                <a:solidFill>
                  <a:srgbClr val="000000"/>
                </a:solidFill>
                <a:ea typeface="楷体_GB2312" pitchFamily="49" charset="-122"/>
              </a:rPr>
              <a:t>：</a:t>
            </a:r>
            <a:r>
              <a:rPr lang="en-US" altLang="zh-CN" sz="1200" dirty="0" err="1" smtClean="0"/>
              <a:t>Guangpu</a:t>
            </a:r>
            <a:r>
              <a:rPr lang="en-US" altLang="zh-CN" sz="1200" dirty="0" smtClean="0"/>
              <a:t> </a:t>
            </a:r>
            <a:r>
              <a:rPr lang="en-US" altLang="zh-CN" sz="1200" dirty="0" err="1" smtClean="0"/>
              <a:t>Cai</a:t>
            </a:r>
            <a:endParaRPr lang="en-US" altLang="zh-CN" sz="1200" kern="0" dirty="0" smtClean="0">
              <a:solidFill>
                <a:srgbClr val="000000"/>
              </a:solidFill>
              <a:ea typeface="楷体_GB2312" pitchFamily="49" charset="-122"/>
            </a:endParaRPr>
          </a:p>
          <a:p>
            <a:pPr>
              <a:lnSpc>
                <a:spcPct val="90000"/>
              </a:lnSpc>
              <a:spcBef>
                <a:spcPct val="20000"/>
              </a:spcBef>
              <a:buClr>
                <a:srgbClr val="A50021"/>
              </a:buClr>
            </a:pPr>
            <a:r>
              <a:rPr lang="zh-CN" altLang="en-US" sz="1200" b="1" kern="0" dirty="0" smtClean="0">
                <a:solidFill>
                  <a:srgbClr val="000000"/>
                </a:solidFill>
                <a:ea typeface="楷体_GB2312" pitchFamily="49" charset="-122"/>
              </a:rPr>
              <a:t>性</a:t>
            </a:r>
            <a:r>
              <a:rPr lang="zh-CN" altLang="en-US" sz="1200" b="1" kern="0" dirty="0">
                <a:solidFill>
                  <a:srgbClr val="000000"/>
                </a:solidFill>
                <a:ea typeface="楷体_GB2312" pitchFamily="49" charset="-122"/>
              </a:rPr>
              <a:t>别：</a:t>
            </a:r>
            <a:r>
              <a:rPr lang="zh-CN" altLang="en-US" sz="1200" kern="0" dirty="0">
                <a:solidFill>
                  <a:srgbClr val="000000"/>
                </a:solidFill>
                <a:ea typeface="楷体_GB2312" pitchFamily="49" charset="-122"/>
              </a:rPr>
              <a:t>男</a:t>
            </a:r>
            <a:endParaRPr lang="en-US" altLang="zh-CN" sz="1200" kern="0" dirty="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Gender</a:t>
            </a:r>
            <a:r>
              <a:rPr lang="zh-CN" altLang="en-US" sz="1200" b="1"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Male</a:t>
            </a:r>
          </a:p>
          <a:p>
            <a:pPr>
              <a:lnSpc>
                <a:spcPct val="90000"/>
              </a:lnSpc>
              <a:spcBef>
                <a:spcPct val="20000"/>
              </a:spcBef>
              <a:buClr>
                <a:srgbClr val="A50021"/>
              </a:buClr>
            </a:pPr>
            <a:r>
              <a:rPr lang="zh-CN" altLang="en-US" sz="1200" b="1" kern="0" dirty="0" smtClean="0">
                <a:solidFill>
                  <a:srgbClr val="000000"/>
                </a:solidFill>
                <a:ea typeface="楷体_GB2312" pitchFamily="49" charset="-122"/>
              </a:rPr>
              <a:t>毕</a:t>
            </a:r>
            <a:r>
              <a:rPr lang="zh-CN" altLang="en-US" sz="1200" b="1" kern="0" dirty="0">
                <a:solidFill>
                  <a:srgbClr val="000000"/>
                </a:solidFill>
                <a:ea typeface="楷体_GB2312" pitchFamily="49" charset="-122"/>
              </a:rPr>
              <a:t>业时间</a:t>
            </a:r>
            <a:r>
              <a:rPr lang="zh-CN" altLang="en-US" sz="1200" kern="0" dirty="0">
                <a:solidFill>
                  <a:srgbClr val="000000"/>
                </a:solidFill>
                <a:ea typeface="楷体_GB2312" pitchFamily="49" charset="-122"/>
              </a:rPr>
              <a:t>：</a:t>
            </a:r>
            <a:r>
              <a:rPr lang="en-US" altLang="zh-CN" sz="1200" kern="0" dirty="0">
                <a:solidFill>
                  <a:srgbClr val="000000"/>
                </a:solidFill>
                <a:ea typeface="楷体_GB2312" pitchFamily="49" charset="-122"/>
              </a:rPr>
              <a:t>2013</a:t>
            </a:r>
            <a:r>
              <a:rPr lang="zh-CN" altLang="en-US" sz="1200" kern="0" dirty="0">
                <a:solidFill>
                  <a:srgbClr val="000000"/>
                </a:solidFill>
                <a:ea typeface="楷体_GB2312" pitchFamily="49" charset="-122"/>
              </a:rPr>
              <a:t>年</a:t>
            </a:r>
            <a:r>
              <a:rPr lang="en-US" altLang="zh-CN" sz="1200" kern="0" dirty="0">
                <a:solidFill>
                  <a:srgbClr val="000000"/>
                </a:solidFill>
                <a:ea typeface="楷体_GB2312" pitchFamily="49" charset="-122"/>
              </a:rPr>
              <a:t>7</a:t>
            </a:r>
            <a:r>
              <a:rPr lang="zh-CN" altLang="en-US" sz="1200" kern="0" dirty="0">
                <a:solidFill>
                  <a:srgbClr val="000000"/>
                </a:solidFill>
                <a:ea typeface="楷体_GB2312" pitchFamily="49" charset="-122"/>
              </a:rPr>
              <a:t>月</a:t>
            </a:r>
            <a:endParaRPr lang="en-US" altLang="zh-CN" sz="1200" kern="0" dirty="0">
              <a:solidFill>
                <a:srgbClr val="000000"/>
              </a:solidFill>
              <a:ea typeface="楷体_GB2312" pitchFamily="49" charset="-122"/>
            </a:endParaRPr>
          </a:p>
          <a:p>
            <a:pPr>
              <a:lnSpc>
                <a:spcPct val="90000"/>
              </a:lnSpc>
              <a:spcBef>
                <a:spcPct val="20000"/>
              </a:spcBef>
              <a:buClr>
                <a:srgbClr val="A50021"/>
              </a:buClr>
            </a:pPr>
            <a:r>
              <a:rPr lang="en-US" altLang="zh-CN" sz="1200" b="1" kern="0" dirty="0" smtClean="0">
                <a:solidFill>
                  <a:srgbClr val="000000"/>
                </a:solidFill>
                <a:ea typeface="楷体_GB2312" pitchFamily="49" charset="-122"/>
              </a:rPr>
              <a:t>Date of Graduation</a:t>
            </a:r>
            <a:r>
              <a:rPr lang="zh-CN" altLang="en-US" sz="1200" kern="0" dirty="0" smtClean="0">
                <a:solidFill>
                  <a:srgbClr val="000000"/>
                </a:solidFill>
                <a:ea typeface="楷体_GB2312" pitchFamily="49" charset="-122"/>
              </a:rPr>
              <a:t>：</a:t>
            </a:r>
            <a:r>
              <a:rPr lang="en-US" altLang="zh-CN" sz="1200" kern="0" dirty="0" smtClean="0">
                <a:solidFill>
                  <a:srgbClr val="000000"/>
                </a:solidFill>
                <a:ea typeface="楷体_GB2312" pitchFamily="49" charset="-122"/>
              </a:rPr>
              <a:t>07/2013</a:t>
            </a:r>
          </a:p>
          <a:p>
            <a:pPr>
              <a:lnSpc>
                <a:spcPct val="90000"/>
              </a:lnSpc>
              <a:spcBef>
                <a:spcPct val="20000"/>
              </a:spcBef>
              <a:buClr>
                <a:srgbClr val="A50021"/>
              </a:buClr>
            </a:pPr>
            <a:r>
              <a:rPr lang="zh-CN" altLang="en-US" sz="1200" b="1" kern="0" dirty="0" smtClean="0">
                <a:solidFill>
                  <a:srgbClr val="000000"/>
                </a:solidFill>
                <a:ea typeface="楷体_GB2312" pitchFamily="49" charset="-122"/>
              </a:rPr>
              <a:t>毕</a:t>
            </a:r>
            <a:r>
              <a:rPr lang="zh-CN" altLang="en-US" sz="1200" b="1" kern="0" dirty="0">
                <a:solidFill>
                  <a:srgbClr val="000000"/>
                </a:solidFill>
                <a:ea typeface="楷体_GB2312" pitchFamily="49" charset="-122"/>
              </a:rPr>
              <a:t>业院校及专业：</a:t>
            </a:r>
            <a:r>
              <a:rPr lang="zh-CN" altLang="zh-CN" sz="1200" dirty="0"/>
              <a:t>河北科技大学</a:t>
            </a:r>
            <a:r>
              <a:rPr lang="en-US" altLang="zh-CN" sz="1200" dirty="0"/>
              <a:t>    </a:t>
            </a:r>
            <a:r>
              <a:rPr lang="zh-CN" altLang="zh-CN" sz="1200" dirty="0"/>
              <a:t>机械制造</a:t>
            </a:r>
            <a:r>
              <a:rPr lang="zh-CN" altLang="zh-CN" sz="1200" dirty="0" smtClean="0"/>
              <a:t>专业</a:t>
            </a:r>
            <a:endParaRPr lang="en-US" altLang="zh-CN" sz="1200" dirty="0" smtClean="0"/>
          </a:p>
          <a:p>
            <a:pPr>
              <a:lnSpc>
                <a:spcPct val="90000"/>
              </a:lnSpc>
              <a:spcBef>
                <a:spcPct val="20000"/>
              </a:spcBef>
              <a:buClr>
                <a:srgbClr val="A50021"/>
              </a:buClr>
            </a:pPr>
            <a:r>
              <a:rPr lang="en-US" altLang="zh-CN" sz="1200" b="1" dirty="0" smtClean="0"/>
              <a:t>Education Background: </a:t>
            </a:r>
            <a:r>
              <a:rPr lang="en-US" altLang="zh-CN" sz="1200" dirty="0" err="1" smtClean="0"/>
              <a:t>Hebei</a:t>
            </a:r>
            <a:r>
              <a:rPr lang="en-US" altLang="zh-CN" sz="1200" dirty="0" smtClean="0"/>
              <a:t> Science and Technology University</a:t>
            </a:r>
            <a:r>
              <a:rPr lang="en-US" altLang="zh-CN" sz="1200" b="1" dirty="0" smtClean="0"/>
              <a:t>, </a:t>
            </a:r>
            <a:r>
              <a:rPr lang="en-US" altLang="zh-CN" sz="1200" dirty="0" smtClean="0"/>
              <a:t>major in mechanical manufacturing.</a:t>
            </a:r>
          </a:p>
          <a:p>
            <a:pPr>
              <a:lnSpc>
                <a:spcPct val="90000"/>
              </a:lnSpc>
              <a:spcBef>
                <a:spcPct val="20000"/>
              </a:spcBef>
              <a:buClr>
                <a:srgbClr val="A50021"/>
              </a:buClr>
            </a:pPr>
            <a:r>
              <a:rPr lang="zh-CN" altLang="en-US" sz="1200" b="1" dirty="0" smtClean="0"/>
              <a:t>见习单位：</a:t>
            </a:r>
            <a:r>
              <a:rPr lang="zh-CN" altLang="zh-CN" sz="1200" dirty="0"/>
              <a:t>邢台市政集团</a:t>
            </a:r>
            <a:r>
              <a:rPr lang="en-US" altLang="zh-CN" sz="1200" dirty="0"/>
              <a:t>     </a:t>
            </a:r>
            <a:r>
              <a:rPr lang="zh-CN" altLang="zh-CN" sz="1200" dirty="0"/>
              <a:t>工程机械制造公</a:t>
            </a:r>
            <a:r>
              <a:rPr lang="zh-CN" altLang="zh-CN" sz="1200" dirty="0" smtClean="0"/>
              <a:t>司</a:t>
            </a:r>
            <a:endParaRPr lang="en-US" altLang="zh-CN" sz="1200" dirty="0" smtClean="0"/>
          </a:p>
          <a:p>
            <a:pPr>
              <a:lnSpc>
                <a:spcPct val="90000"/>
              </a:lnSpc>
              <a:spcBef>
                <a:spcPct val="20000"/>
              </a:spcBef>
              <a:buClr>
                <a:srgbClr val="A50021"/>
              </a:buClr>
            </a:pPr>
            <a:r>
              <a:rPr lang="en-US" altLang="zh-CN" sz="1200" b="1" dirty="0" smtClean="0"/>
              <a:t>Apprenticeship enterprise: </a:t>
            </a:r>
            <a:r>
              <a:rPr lang="en-US" altLang="zh-CN" sz="1200" dirty="0" err="1" smtClean="0"/>
              <a:t>Xingtai</a:t>
            </a:r>
            <a:r>
              <a:rPr lang="en-US" altLang="zh-CN" sz="1200" dirty="0" smtClean="0"/>
              <a:t> Municipal Construction Group, machinery manufacturing corporation</a:t>
            </a:r>
            <a:endParaRPr lang="en-US" altLang="zh-CN" sz="1200" b="1" dirty="0" smtClean="0"/>
          </a:p>
        </p:txBody>
      </p:sp>
      <p:sp>
        <p:nvSpPr>
          <p:cNvPr id="59" name="矩形 58"/>
          <p:cNvSpPr/>
          <p:nvPr/>
        </p:nvSpPr>
        <p:spPr>
          <a:xfrm>
            <a:off x="3278580" y="384224"/>
            <a:ext cx="5433879" cy="1536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CN" sz="1400" b="1" dirty="0">
              <a:solidFill>
                <a:schemeClr val="bg1"/>
              </a:solidFill>
              <a:latin typeface="+mj-ea"/>
            </a:endParaRPr>
          </a:p>
        </p:txBody>
      </p:sp>
      <p:cxnSp>
        <p:nvCxnSpPr>
          <p:cNvPr id="4" name="直接连接符 3"/>
          <p:cNvCxnSpPr/>
          <p:nvPr/>
        </p:nvCxnSpPr>
        <p:spPr>
          <a:xfrm>
            <a:off x="2951820" y="1041580"/>
            <a:ext cx="0" cy="30603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76520" y="19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见习制度案例</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Case Study</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5177472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520" y="19142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见习制度评价  </a:t>
            </a:r>
            <a:r>
              <a:rPr lang="en-US" altLang="zh-CN" sz="2000" b="1" dirty="0" smtClean="0">
                <a:solidFill>
                  <a:schemeClr val="tx1">
                    <a:lumMod val="85000"/>
                    <a:lumOff val="15000"/>
                  </a:schemeClr>
                </a:solidFill>
                <a:latin typeface="Times New Roman" pitchFamily="18" charset="0"/>
                <a:cs typeface="Times New Roman" pitchFamily="18" charset="0"/>
              </a:rPr>
              <a:t>Evaluations </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3" name="圆角矩形 9"/>
          <p:cNvSpPr>
            <a:spLocks noChangeArrowheads="1"/>
          </p:cNvSpPr>
          <p:nvPr/>
        </p:nvSpPr>
        <p:spPr bwMode="auto">
          <a:xfrm>
            <a:off x="1214414" y="616381"/>
            <a:ext cx="2187309" cy="420688"/>
          </a:xfrm>
          <a:prstGeom prst="roundRect">
            <a:avLst>
              <a:gd name="adj" fmla="val 50000"/>
            </a:avLst>
          </a:prstGeom>
          <a:noFill/>
          <a:ln w="76200">
            <a:solidFill>
              <a:srgbClr val="BCBCBC"/>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zh-CN" altLang="en-US" sz="1600" b="1" dirty="0">
                <a:solidFill>
                  <a:srgbClr val="000000"/>
                </a:solidFill>
                <a:latin typeface="黑体" panose="02010609060101010101" pitchFamily="49" charset="-122"/>
                <a:ea typeface="黑体" panose="02010609060101010101" pitchFamily="49" charset="-122"/>
              </a:rPr>
              <a:t>大学</a:t>
            </a:r>
            <a:r>
              <a:rPr lang="zh-CN" altLang="en-US" sz="1600" b="1" dirty="0" smtClean="0">
                <a:solidFill>
                  <a:srgbClr val="000000"/>
                </a:solidFill>
                <a:latin typeface="黑体" panose="02010609060101010101" pitchFamily="49" charset="-122"/>
                <a:ea typeface="黑体" panose="02010609060101010101" pitchFamily="49" charset="-122"/>
              </a:rPr>
              <a:t>生</a:t>
            </a:r>
            <a:r>
              <a:rPr lang="en-US" altLang="zh-CN" sz="1600" b="1" dirty="0" smtClean="0">
                <a:solidFill>
                  <a:srgbClr val="000000"/>
                </a:solidFill>
                <a:ea typeface="黑体" panose="02010609060101010101" pitchFamily="49" charset="-122"/>
              </a:rPr>
              <a:t>Graduates</a:t>
            </a:r>
            <a:r>
              <a:rPr lang="en-US" altLang="zh-CN" sz="2400" dirty="0" smtClean="0"/>
              <a:t> </a:t>
            </a:r>
            <a:r>
              <a:rPr lang="en-US" altLang="zh-CN" sz="1600" dirty="0" smtClean="0"/>
              <a:t> </a:t>
            </a:r>
            <a:endParaRPr lang="zh-CN" altLang="en-US" sz="1600" dirty="0"/>
          </a:p>
        </p:txBody>
      </p:sp>
      <p:sp>
        <p:nvSpPr>
          <p:cNvPr id="5" name="TextBox 13"/>
          <p:cNvSpPr txBox="1">
            <a:spLocks noChangeArrowheads="1"/>
          </p:cNvSpPr>
          <p:nvPr/>
        </p:nvSpPr>
        <p:spPr bwMode="auto">
          <a:xfrm>
            <a:off x="1214415" y="1045009"/>
            <a:ext cx="321471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eaLnBrk="1" hangingPunct="1"/>
            <a:r>
              <a:rPr lang="en-US" altLang="zh-CN" sz="1400" dirty="0" smtClean="0">
                <a:latin typeface="+mn-ea"/>
                <a:ea typeface="+mn-ea"/>
              </a:rPr>
              <a:t>1.</a:t>
            </a:r>
            <a:r>
              <a:rPr lang="zh-CN" altLang="zh-CN" sz="1400" dirty="0" smtClean="0">
                <a:latin typeface="+mn-ea"/>
                <a:ea typeface="+mn-ea"/>
              </a:rPr>
              <a:t>弥补</a:t>
            </a:r>
            <a:r>
              <a:rPr lang="zh-CN" altLang="zh-CN" sz="1400" dirty="0">
                <a:latin typeface="+mn-ea"/>
                <a:ea typeface="+mn-ea"/>
              </a:rPr>
              <a:t>了工作</a:t>
            </a:r>
            <a:r>
              <a:rPr lang="zh-CN" altLang="zh-CN" sz="1400" dirty="0" smtClean="0">
                <a:latin typeface="+mn-ea"/>
                <a:ea typeface="+mn-ea"/>
              </a:rPr>
              <a:t>技能</a:t>
            </a:r>
            <a:r>
              <a:rPr lang="zh-CN" altLang="en-US" sz="1400" dirty="0" smtClean="0">
                <a:latin typeface="+mn-ea"/>
                <a:ea typeface="+mn-ea"/>
              </a:rPr>
              <a:t>缺乏</a:t>
            </a:r>
            <a:r>
              <a:rPr lang="zh-CN" altLang="zh-CN" sz="1400" dirty="0">
                <a:latin typeface="+mn-ea"/>
                <a:ea typeface="+mn-ea"/>
              </a:rPr>
              <a:t>和软技能</a:t>
            </a:r>
            <a:r>
              <a:rPr lang="zh-CN" altLang="zh-CN" sz="1400" dirty="0" smtClean="0">
                <a:latin typeface="+mn-ea"/>
                <a:ea typeface="+mn-ea"/>
              </a:rPr>
              <a:t>不足</a:t>
            </a:r>
            <a:r>
              <a:rPr lang="zh-CN" altLang="en-US" sz="1400" dirty="0" smtClean="0">
                <a:latin typeface="+mn-ea"/>
                <a:ea typeface="+mn-ea"/>
              </a:rPr>
              <a:t>；</a:t>
            </a:r>
            <a:endParaRPr lang="en-US" altLang="zh-CN" sz="1400" dirty="0" smtClean="0">
              <a:latin typeface="+mn-ea"/>
              <a:ea typeface="+mn-ea"/>
            </a:endParaRPr>
          </a:p>
          <a:p>
            <a:pPr eaLnBrk="1" hangingPunct="1"/>
            <a:r>
              <a:rPr lang="en-US" altLang="zh-CN" sz="1400" dirty="0" smtClean="0"/>
              <a:t>Make up the shortage of work experience and soft skills.</a:t>
            </a:r>
            <a:endParaRPr lang="en-US" altLang="zh-CN" sz="1400" dirty="0" smtClean="0">
              <a:latin typeface="+mn-ea"/>
              <a:ea typeface="+mn-ea"/>
            </a:endParaRPr>
          </a:p>
          <a:p>
            <a:pPr eaLnBrk="1" hangingPunct="1"/>
            <a:r>
              <a:rPr lang="en-US" altLang="zh-CN" sz="1400" dirty="0" smtClean="0">
                <a:latin typeface="+mn-ea"/>
                <a:ea typeface="+mn-ea"/>
              </a:rPr>
              <a:t>2.</a:t>
            </a:r>
            <a:r>
              <a:rPr lang="zh-CN" altLang="zh-CN" sz="1400" dirty="0">
                <a:latin typeface="+mn-ea"/>
                <a:ea typeface="+mn-ea"/>
              </a:rPr>
              <a:t>就业能力得到显著增</a:t>
            </a:r>
            <a:r>
              <a:rPr lang="zh-CN" altLang="zh-CN" sz="1400" dirty="0" smtClean="0">
                <a:latin typeface="+mn-ea"/>
                <a:ea typeface="+mn-ea"/>
              </a:rPr>
              <a:t>强</a:t>
            </a:r>
            <a:endParaRPr lang="en-US" altLang="zh-CN" sz="1400" dirty="0" smtClean="0">
              <a:latin typeface="+mn-ea"/>
              <a:ea typeface="+mn-ea"/>
            </a:endParaRPr>
          </a:p>
          <a:p>
            <a:pPr eaLnBrk="1" hangingPunct="1"/>
            <a:r>
              <a:rPr lang="en-US" altLang="zh-CN" sz="1400" dirty="0" smtClean="0"/>
              <a:t>Improve employability</a:t>
            </a:r>
          </a:p>
        </p:txBody>
      </p:sp>
      <p:sp>
        <p:nvSpPr>
          <p:cNvPr id="6" name="TextBox 14"/>
          <p:cNvSpPr txBox="1">
            <a:spLocks noChangeArrowheads="1"/>
          </p:cNvSpPr>
          <p:nvPr/>
        </p:nvSpPr>
        <p:spPr bwMode="auto">
          <a:xfrm>
            <a:off x="214282" y="2643188"/>
            <a:ext cx="350043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eaLnBrk="1" hangingPunct="1"/>
            <a:r>
              <a:rPr lang="en-US" altLang="zh-CN" sz="1400" dirty="0" smtClean="0">
                <a:latin typeface="+mn-ea"/>
                <a:ea typeface="+mn-ea"/>
              </a:rPr>
              <a:t>1.</a:t>
            </a:r>
            <a:r>
              <a:rPr lang="zh-CN" altLang="en-US" sz="1400" dirty="0" smtClean="0">
                <a:latin typeface="+mn-ea"/>
                <a:ea typeface="+mn-ea"/>
              </a:rPr>
              <a:t>减轻招聘压力，降低人工成本</a:t>
            </a:r>
            <a:endParaRPr lang="en-US" altLang="zh-CN" sz="1400" dirty="0" smtClean="0">
              <a:latin typeface="+mn-ea"/>
              <a:ea typeface="+mn-ea"/>
            </a:endParaRPr>
          </a:p>
          <a:p>
            <a:pPr eaLnBrk="1" hangingPunct="1"/>
            <a:r>
              <a:rPr lang="en-US" altLang="zh-CN" sz="1400" dirty="0" smtClean="0"/>
              <a:t>Ease the recruitment pressure and reduce the  labor costs </a:t>
            </a:r>
            <a:endParaRPr lang="en-US" altLang="zh-CN" sz="1400" dirty="0" smtClean="0">
              <a:latin typeface="+mn-ea"/>
              <a:ea typeface="+mn-ea"/>
            </a:endParaRPr>
          </a:p>
          <a:p>
            <a:pPr eaLnBrk="1" hangingPunct="1"/>
            <a:r>
              <a:rPr lang="en-US" altLang="zh-CN" sz="1400" dirty="0" smtClean="0">
                <a:latin typeface="+mn-ea"/>
                <a:ea typeface="+mn-ea"/>
              </a:rPr>
              <a:t>2. </a:t>
            </a:r>
            <a:r>
              <a:rPr lang="zh-CN" altLang="en-US" sz="1400" dirty="0" smtClean="0">
                <a:latin typeface="+mn-ea"/>
                <a:ea typeface="+mn-ea"/>
              </a:rPr>
              <a:t>树立良好形象</a:t>
            </a:r>
            <a:endParaRPr lang="en-US" altLang="zh-CN" sz="1400" dirty="0" smtClean="0">
              <a:latin typeface="+mn-ea"/>
              <a:ea typeface="+mn-ea"/>
            </a:endParaRPr>
          </a:p>
          <a:p>
            <a:pPr eaLnBrk="1" hangingPunct="1"/>
            <a:r>
              <a:rPr lang="en-US" altLang="zh-CN" sz="1400" dirty="0" smtClean="0"/>
              <a:t>Help enterprises establish a good image.</a:t>
            </a:r>
          </a:p>
        </p:txBody>
      </p:sp>
      <p:grpSp>
        <p:nvGrpSpPr>
          <p:cNvPr id="23" name="组合 22"/>
          <p:cNvGrpSpPr/>
          <p:nvPr/>
        </p:nvGrpSpPr>
        <p:grpSpPr>
          <a:xfrm>
            <a:off x="285720" y="2238207"/>
            <a:ext cx="2270918" cy="404981"/>
            <a:chOff x="455877" y="2076695"/>
            <a:chExt cx="2270918" cy="404981"/>
          </a:xfrm>
        </p:grpSpPr>
        <p:sp>
          <p:nvSpPr>
            <p:cNvPr id="4" name="圆角矩形 10"/>
            <p:cNvSpPr>
              <a:spLocks noChangeArrowheads="1"/>
            </p:cNvSpPr>
            <p:nvPr/>
          </p:nvSpPr>
          <p:spPr bwMode="auto">
            <a:xfrm>
              <a:off x="455877" y="2076695"/>
              <a:ext cx="2270918" cy="399827"/>
            </a:xfrm>
            <a:prstGeom prst="roundRect">
              <a:avLst>
                <a:gd name="adj" fmla="val 50000"/>
              </a:avLst>
            </a:prstGeom>
            <a:noFill/>
            <a:ln w="76200">
              <a:solidFill>
                <a:srgbClr val="BCBCBC"/>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zh-CN" altLang="en-US" sz="2000" b="1" dirty="0">
                <a:latin typeface="黑体" panose="02010609060101010101" pitchFamily="49" charset="-122"/>
                <a:ea typeface="黑体" panose="02010609060101010101" pitchFamily="49" charset="-122"/>
              </a:endParaRPr>
            </a:p>
          </p:txBody>
        </p:sp>
        <p:sp>
          <p:nvSpPr>
            <p:cNvPr id="7" name="矩形 6"/>
            <p:cNvSpPr/>
            <p:nvPr/>
          </p:nvSpPr>
          <p:spPr>
            <a:xfrm>
              <a:off x="714348" y="2143122"/>
              <a:ext cx="1785950" cy="338554"/>
            </a:xfrm>
            <a:prstGeom prst="rect">
              <a:avLst/>
            </a:prstGeom>
          </p:spPr>
          <p:txBody>
            <a:bodyPr wrap="square">
              <a:spAutoFit/>
            </a:bodyPr>
            <a:lstStyle/>
            <a:p>
              <a:pPr lvl="0" algn="ctr"/>
              <a:r>
                <a:rPr lang="zh-CN" altLang="en-US" sz="1600" b="1" dirty="0">
                  <a:solidFill>
                    <a:srgbClr val="000000"/>
                  </a:solidFill>
                  <a:latin typeface="黑体" panose="02010609060101010101" pitchFamily="49" charset="-122"/>
                  <a:ea typeface="黑体" panose="02010609060101010101" pitchFamily="49" charset="-122"/>
                </a:rPr>
                <a:t>企</a:t>
              </a:r>
              <a:r>
                <a:rPr lang="zh-CN" altLang="en-US" sz="1600" b="1" dirty="0" smtClean="0">
                  <a:solidFill>
                    <a:srgbClr val="000000"/>
                  </a:solidFill>
                  <a:latin typeface="黑体" panose="02010609060101010101" pitchFamily="49" charset="-122"/>
                  <a:ea typeface="黑体" panose="02010609060101010101" pitchFamily="49" charset="-122"/>
                </a:rPr>
                <a:t>业</a:t>
              </a:r>
              <a:r>
                <a:rPr lang="en-US" altLang="zh-CN" sz="1600" b="1" dirty="0" smtClean="0">
                  <a:solidFill>
                    <a:srgbClr val="000000"/>
                  </a:solidFill>
                  <a:ea typeface="黑体" panose="02010609060101010101" pitchFamily="49" charset="-122"/>
                </a:rPr>
                <a:t>enterprises</a:t>
              </a:r>
              <a:endParaRPr lang="zh-CN" altLang="en-US" sz="1600" b="1" dirty="0">
                <a:solidFill>
                  <a:srgbClr val="000000"/>
                </a:solidFill>
                <a:latin typeface="黑体" panose="02010609060101010101" pitchFamily="49" charset="-122"/>
                <a:ea typeface="黑体" panose="02010609060101010101" pitchFamily="49" charset="-122"/>
              </a:endParaRPr>
            </a:p>
          </p:txBody>
        </p:sp>
      </p:grpSp>
      <p:sp>
        <p:nvSpPr>
          <p:cNvPr id="8" name="圆角矩形 9"/>
          <p:cNvSpPr>
            <a:spLocks noChangeArrowheads="1"/>
          </p:cNvSpPr>
          <p:nvPr/>
        </p:nvSpPr>
        <p:spPr bwMode="auto">
          <a:xfrm>
            <a:off x="2214546" y="3868333"/>
            <a:ext cx="2279798" cy="415408"/>
          </a:xfrm>
          <a:prstGeom prst="roundRect">
            <a:avLst>
              <a:gd name="adj" fmla="val 50000"/>
            </a:avLst>
          </a:prstGeom>
          <a:noFill/>
          <a:ln w="76200">
            <a:solidFill>
              <a:srgbClr val="BCBCBC"/>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zh-CN" altLang="en-US" sz="1600" b="1" dirty="0" smtClean="0">
                <a:latin typeface="黑体" panose="02010609060101010101" pitchFamily="49" charset="-122"/>
                <a:ea typeface="黑体" panose="02010609060101010101" pitchFamily="49" charset="-122"/>
              </a:rPr>
              <a:t>政府</a:t>
            </a:r>
            <a:r>
              <a:rPr lang="en-US" altLang="zh-CN" sz="1600" b="1" dirty="0" smtClean="0">
                <a:solidFill>
                  <a:srgbClr val="000000"/>
                </a:solidFill>
                <a:ea typeface="黑体" panose="02010609060101010101" pitchFamily="49" charset="-122"/>
              </a:rPr>
              <a:t>Government</a:t>
            </a:r>
            <a:endParaRPr lang="zh-CN" altLang="en-US" sz="2400" b="1" dirty="0" smtClean="0">
              <a:solidFill>
                <a:srgbClr val="000000"/>
              </a:solidFill>
              <a:ea typeface="黑体" panose="02010609060101010101" pitchFamily="49" charset="-122"/>
            </a:endParaRPr>
          </a:p>
        </p:txBody>
      </p:sp>
      <p:sp>
        <p:nvSpPr>
          <p:cNvPr id="9" name="TextBox 14"/>
          <p:cNvSpPr txBox="1">
            <a:spLocks noChangeArrowheads="1"/>
          </p:cNvSpPr>
          <p:nvPr/>
        </p:nvSpPr>
        <p:spPr bwMode="auto">
          <a:xfrm>
            <a:off x="2249162" y="4286262"/>
            <a:ext cx="296578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eaLnBrk="1" hangingPunct="1"/>
            <a:r>
              <a:rPr lang="zh-CN" altLang="en-US" sz="1400" dirty="0" smtClean="0">
                <a:latin typeface="+mn-ea"/>
                <a:ea typeface="+mn-ea"/>
              </a:rPr>
              <a:t>一定程度上解决了就业难</a:t>
            </a:r>
            <a:endParaRPr lang="en-US" altLang="zh-CN" sz="1400" dirty="0" smtClean="0">
              <a:latin typeface="+mn-ea"/>
              <a:ea typeface="+mn-ea"/>
            </a:endParaRPr>
          </a:p>
          <a:p>
            <a:pPr eaLnBrk="1" hangingPunct="1"/>
            <a:r>
              <a:rPr lang="en-US" altLang="zh-CN" sz="1400" dirty="0" smtClean="0"/>
              <a:t>Help to alleviate the employment  problems in a certain extent.</a:t>
            </a:r>
            <a:endParaRPr lang="en-US" altLang="zh-CN" sz="1400" dirty="0" smtClean="0">
              <a:latin typeface="+mn-ea"/>
              <a:ea typeface="+mn-ea"/>
            </a:endParaRPr>
          </a:p>
        </p:txBody>
      </p:sp>
      <p:grpSp>
        <p:nvGrpSpPr>
          <p:cNvPr id="10" name="组合 9"/>
          <p:cNvGrpSpPr/>
          <p:nvPr/>
        </p:nvGrpSpPr>
        <p:grpSpPr>
          <a:xfrm>
            <a:off x="3586752" y="1420406"/>
            <a:ext cx="2199694" cy="2151476"/>
            <a:chOff x="266527" y="1813124"/>
            <a:chExt cx="4255656" cy="4174632"/>
          </a:xfrm>
        </p:grpSpPr>
        <p:sp>
          <p:nvSpPr>
            <p:cNvPr id="11" name="椭圆 10"/>
            <p:cNvSpPr/>
            <p:nvPr/>
          </p:nvSpPr>
          <p:spPr>
            <a:xfrm>
              <a:off x="266527" y="2132856"/>
              <a:ext cx="3816424" cy="3816424"/>
            </a:xfrm>
            <a:prstGeom prst="ellipse">
              <a:avLst/>
            </a:prstGeom>
            <a:noFill/>
            <a:ln>
              <a:solidFill>
                <a:srgbClr val="FF8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sp>
          <p:nvSpPr>
            <p:cNvPr id="12" name="椭圆 11"/>
            <p:cNvSpPr/>
            <p:nvPr/>
          </p:nvSpPr>
          <p:spPr>
            <a:xfrm>
              <a:off x="770583" y="2924944"/>
              <a:ext cx="2232248" cy="2232248"/>
            </a:xfrm>
            <a:prstGeom prst="ellipse">
              <a:avLst/>
            </a:prstGeom>
            <a:solidFill>
              <a:srgbClr val="CD1F06"/>
            </a:solidFill>
            <a:ln>
              <a:noFill/>
            </a:ln>
          </p:spPr>
          <p:txBody>
            <a:bodyPr vert="horz" wrap="square" lIns="91440" tIns="45720" rIns="91440" bIns="45720" numCol="1" anchor="t" anchorCtr="0" compatLnSpc="1">
              <a:prstTxWarp prst="textNoShape">
                <a:avLst/>
              </a:prstTxWarp>
            </a:bodyPr>
            <a:lstStyle/>
            <a:p>
              <a:endParaRPr lang="zh-CN" altLang="en-US" sz="1400"/>
            </a:p>
          </p:txBody>
        </p:sp>
        <p:sp>
          <p:nvSpPr>
            <p:cNvPr id="13" name="矩形 12"/>
            <p:cNvSpPr/>
            <p:nvPr/>
          </p:nvSpPr>
          <p:spPr>
            <a:xfrm>
              <a:off x="717837" y="3607488"/>
              <a:ext cx="2428796" cy="665905"/>
            </a:xfrm>
            <a:prstGeom prst="rect">
              <a:avLst/>
            </a:prstGeom>
          </p:spPr>
          <p:txBody>
            <a:bodyPr wrap="square">
              <a:spAutoFit/>
            </a:bodyPr>
            <a:lstStyle/>
            <a:p>
              <a:pPr algn="ctr"/>
              <a:r>
                <a:rPr lang="zh-CN" altLang="en-US" sz="2400" b="1" dirty="0" smtClean="0">
                  <a:solidFill>
                    <a:schemeClr val="bg1"/>
                  </a:solidFill>
                  <a:latin typeface="华康俪金黑W8(P)" pitchFamily="34" charset="-122"/>
                  <a:ea typeface="华康俪金黑W8(P)" pitchFamily="34" charset="-122"/>
                </a:rPr>
                <a:t>见习制度</a:t>
              </a:r>
              <a:endParaRPr lang="en-US" altLang="zh-CN" sz="2400" b="1" dirty="0" smtClean="0">
                <a:solidFill>
                  <a:schemeClr val="bg1"/>
                </a:solidFill>
                <a:latin typeface="华康俪金黑W8(P)" pitchFamily="34" charset="-122"/>
                <a:ea typeface="华康俪金黑W8(P)" pitchFamily="34" charset="-122"/>
              </a:endParaRPr>
            </a:p>
          </p:txBody>
        </p:sp>
        <p:sp>
          <p:nvSpPr>
            <p:cNvPr id="14" name="椭圆 13"/>
            <p:cNvSpPr/>
            <p:nvPr/>
          </p:nvSpPr>
          <p:spPr>
            <a:xfrm>
              <a:off x="2518251" y="1813124"/>
              <a:ext cx="969160" cy="969161"/>
            </a:xfrm>
            <a:prstGeom prst="ellipse">
              <a:avLst/>
            </a:prstGeom>
            <a:solidFill>
              <a:srgbClr val="EE584C"/>
            </a:solidFill>
            <a:ln>
              <a:noFill/>
            </a:ln>
          </p:spPr>
          <p:txBody>
            <a:bodyPr vert="horz" wrap="square" lIns="91440" tIns="45720" rIns="91440" bIns="45720" numCol="1" anchor="ctr" anchorCtr="0" compatLnSpc="1">
              <a:prstTxWarp prst="textNoShape">
                <a:avLst/>
              </a:prstTxWarp>
            </a:bodyPr>
            <a:lstStyle/>
            <a:p>
              <a:pPr algn="ctr"/>
              <a:r>
                <a:rPr lang="en-US" altLang="zh-CN" sz="2800" dirty="0">
                  <a:solidFill>
                    <a:schemeClr val="bg1"/>
                  </a:solidFill>
                  <a:latin typeface="Impact" pitchFamily="34" charset="0"/>
                  <a:ea typeface="黑体" pitchFamily="2" charset="-122"/>
                </a:rPr>
                <a:t>1</a:t>
              </a:r>
              <a:endParaRPr lang="zh-CN" altLang="en-US" sz="2800" dirty="0">
                <a:solidFill>
                  <a:schemeClr val="bg1"/>
                </a:solidFill>
                <a:latin typeface="Impact" pitchFamily="34" charset="0"/>
                <a:ea typeface="黑体" pitchFamily="2" charset="-122"/>
              </a:endParaRPr>
            </a:p>
          </p:txBody>
        </p:sp>
        <p:sp>
          <p:nvSpPr>
            <p:cNvPr id="15" name="椭圆 14"/>
            <p:cNvSpPr/>
            <p:nvPr/>
          </p:nvSpPr>
          <p:spPr>
            <a:xfrm>
              <a:off x="3553023" y="3556486"/>
              <a:ext cx="969160" cy="969161"/>
            </a:xfrm>
            <a:prstGeom prst="ellipse">
              <a:avLst/>
            </a:prstGeom>
            <a:solidFill>
              <a:srgbClr val="C40815"/>
            </a:solidFill>
            <a:ln>
              <a:noFill/>
            </a:ln>
          </p:spPr>
          <p:txBody>
            <a:bodyPr vert="horz" wrap="square" lIns="91440" tIns="45720" rIns="91440" bIns="45720" numCol="1" anchor="t" anchorCtr="0" compatLnSpc="1">
              <a:prstTxWarp prst="textNoShape">
                <a:avLst/>
              </a:prstTxWarp>
            </a:bodyPr>
            <a:lstStyle/>
            <a:p>
              <a:pPr algn="ctr"/>
              <a:r>
                <a:rPr lang="en-US" altLang="zh-CN" sz="2800" dirty="0">
                  <a:solidFill>
                    <a:schemeClr val="bg1"/>
                  </a:solidFill>
                  <a:latin typeface="Impact" pitchFamily="34" charset="0"/>
                  <a:ea typeface="黑体" pitchFamily="2" charset="-122"/>
                </a:rPr>
                <a:t>2</a:t>
              </a:r>
              <a:endParaRPr lang="zh-CN" altLang="en-US" sz="2800" dirty="0">
                <a:solidFill>
                  <a:schemeClr val="bg1"/>
                </a:solidFill>
                <a:latin typeface="Impact" pitchFamily="34" charset="0"/>
                <a:ea typeface="黑体" pitchFamily="2" charset="-122"/>
              </a:endParaRPr>
            </a:p>
          </p:txBody>
        </p:sp>
        <p:sp>
          <p:nvSpPr>
            <p:cNvPr id="16" name="椭圆 15"/>
            <p:cNvSpPr/>
            <p:nvPr/>
          </p:nvSpPr>
          <p:spPr>
            <a:xfrm>
              <a:off x="2714799" y="5018595"/>
              <a:ext cx="969161" cy="969161"/>
            </a:xfrm>
            <a:prstGeom prst="ellipse">
              <a:avLst/>
            </a:prstGeom>
            <a:solidFill>
              <a:srgbClr val="A21902"/>
            </a:solidFill>
            <a:ln>
              <a:noFill/>
            </a:ln>
          </p:spPr>
          <p:txBody>
            <a:bodyPr vert="horz" wrap="square" lIns="91440" tIns="45720" rIns="91440" bIns="45720" numCol="1" anchor="t" anchorCtr="0" compatLnSpc="1">
              <a:prstTxWarp prst="textNoShape">
                <a:avLst/>
              </a:prstTxWarp>
            </a:bodyPr>
            <a:lstStyle/>
            <a:p>
              <a:pPr algn="ctr"/>
              <a:r>
                <a:rPr lang="en-US" altLang="zh-CN" sz="2800" dirty="0">
                  <a:solidFill>
                    <a:schemeClr val="bg1"/>
                  </a:solidFill>
                  <a:latin typeface="Impact" pitchFamily="34" charset="0"/>
                  <a:ea typeface="黑体" pitchFamily="2" charset="-122"/>
                </a:rPr>
                <a:t>3</a:t>
              </a:r>
              <a:endParaRPr lang="zh-CN" altLang="en-US" sz="2800" dirty="0">
                <a:solidFill>
                  <a:schemeClr val="bg1"/>
                </a:solidFill>
                <a:latin typeface="Impact" pitchFamily="34" charset="0"/>
                <a:ea typeface="黑体" pitchFamily="2" charset="-122"/>
              </a:endParaRPr>
            </a:p>
          </p:txBody>
        </p:sp>
      </p:grpSp>
      <p:sp>
        <p:nvSpPr>
          <p:cNvPr id="17" name="直接连接符 50"/>
          <p:cNvSpPr>
            <a:spLocks noChangeShapeType="1"/>
          </p:cNvSpPr>
          <p:nvPr/>
        </p:nvSpPr>
        <p:spPr bwMode="auto">
          <a:xfrm>
            <a:off x="5357818" y="1357304"/>
            <a:ext cx="3571900" cy="0"/>
          </a:xfrm>
          <a:prstGeom prst="line">
            <a:avLst/>
          </a:prstGeom>
          <a:noFill/>
          <a:ln w="12700" cap="flat" cmpd="sng">
            <a:solidFill>
              <a:srgbClr val="7F7F7F"/>
            </a:solidFill>
            <a:miter lim="800000"/>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sz="1400"/>
          </a:p>
        </p:txBody>
      </p:sp>
      <p:sp>
        <p:nvSpPr>
          <p:cNvPr id="18" name="直接连接符 50"/>
          <p:cNvSpPr>
            <a:spLocks noChangeShapeType="1"/>
          </p:cNvSpPr>
          <p:nvPr/>
        </p:nvSpPr>
        <p:spPr bwMode="auto">
          <a:xfrm>
            <a:off x="5429256" y="3601165"/>
            <a:ext cx="3429024" cy="0"/>
          </a:xfrm>
          <a:prstGeom prst="line">
            <a:avLst/>
          </a:prstGeom>
          <a:noFill/>
          <a:ln w="12700" cap="flat" cmpd="sng">
            <a:solidFill>
              <a:srgbClr val="7F7F7F"/>
            </a:solidFill>
            <a:miter lim="800000"/>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sz="1400"/>
          </a:p>
        </p:txBody>
      </p:sp>
      <p:sp>
        <p:nvSpPr>
          <p:cNvPr id="19" name="TextBox 18"/>
          <p:cNvSpPr txBox="1"/>
          <p:nvPr/>
        </p:nvSpPr>
        <p:spPr bwMode="auto">
          <a:xfrm>
            <a:off x="5929322" y="2143122"/>
            <a:ext cx="2557903" cy="928694"/>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a:lnSpc>
                <a:spcPct val="90000"/>
              </a:lnSpc>
              <a:spcBef>
                <a:spcPct val="20000"/>
              </a:spcBef>
              <a:buClr>
                <a:srgbClr val="A50021"/>
              </a:buClr>
            </a:pPr>
            <a:r>
              <a:rPr lang="zh-CN" altLang="zh-CN" sz="1200" dirty="0">
                <a:latin typeface="宋体" panose="02010600030101010101" pitchFamily="2" charset="-122"/>
              </a:rPr>
              <a:t>政策定位性</a:t>
            </a:r>
            <a:r>
              <a:rPr lang="zh-CN" altLang="zh-CN" sz="1200" dirty="0" smtClean="0">
                <a:latin typeface="宋体" panose="02010600030101010101" pitchFamily="2" charset="-122"/>
              </a:rPr>
              <a:t>强</a:t>
            </a:r>
            <a:r>
              <a:rPr lang="zh-CN" altLang="en-US" sz="1200" dirty="0" smtClean="0">
                <a:latin typeface="宋体" panose="02010600030101010101" pitchFamily="2" charset="-122"/>
              </a:rPr>
              <a:t>，</a:t>
            </a:r>
            <a:r>
              <a:rPr lang="zh-CN" altLang="zh-CN" sz="1200" dirty="0">
                <a:latin typeface="宋体" panose="02010600030101010101" pitchFamily="2" charset="-122"/>
              </a:rPr>
              <a:t>能够有效提升大学生的就业能</a:t>
            </a:r>
            <a:r>
              <a:rPr lang="zh-CN" altLang="zh-CN" sz="1200" dirty="0" smtClean="0">
                <a:latin typeface="宋体" panose="02010600030101010101" pitchFamily="2" charset="-122"/>
              </a:rPr>
              <a:t>力</a:t>
            </a:r>
            <a:r>
              <a:rPr lang="zh-CN" altLang="en-US" sz="1200" dirty="0" smtClean="0">
                <a:latin typeface="宋体" panose="02010600030101010101" pitchFamily="2" charset="-122"/>
              </a:rPr>
              <a:t>。</a:t>
            </a:r>
            <a:endParaRPr lang="en-US" altLang="zh-CN" sz="1200" dirty="0" smtClean="0">
              <a:latin typeface="宋体" panose="02010600030101010101" pitchFamily="2" charset="-122"/>
            </a:endParaRPr>
          </a:p>
          <a:p>
            <a:pPr>
              <a:lnSpc>
                <a:spcPct val="90000"/>
              </a:lnSpc>
              <a:spcBef>
                <a:spcPct val="20000"/>
              </a:spcBef>
              <a:buClr>
                <a:srgbClr val="A50021"/>
              </a:buClr>
            </a:pPr>
            <a:r>
              <a:rPr lang="en-US" altLang="zh-CN" sz="1200" dirty="0" smtClean="0"/>
              <a:t>The policies have an explicit and specific role, which greatly improve graduates’ employability</a:t>
            </a:r>
            <a:r>
              <a:rPr lang="en-US" altLang="zh-CN" sz="1200" kern="0" dirty="0" smtClean="0">
                <a:solidFill>
                  <a:srgbClr val="000000"/>
                </a:solidFill>
                <a:latin typeface="宋体" panose="02010600030101010101" pitchFamily="2" charset="-122"/>
              </a:rPr>
              <a:t>.</a:t>
            </a:r>
            <a:endParaRPr lang="zh-CN" altLang="en-US" sz="1200" kern="0" dirty="0" smtClean="0">
              <a:solidFill>
                <a:srgbClr val="000000"/>
              </a:solidFill>
              <a:latin typeface="宋体" panose="02010600030101010101" pitchFamily="2" charset="-122"/>
            </a:endParaRPr>
          </a:p>
        </p:txBody>
      </p:sp>
      <p:sp>
        <p:nvSpPr>
          <p:cNvPr id="20" name="TextBox 19"/>
          <p:cNvSpPr txBox="1"/>
          <p:nvPr/>
        </p:nvSpPr>
        <p:spPr bwMode="auto">
          <a:xfrm>
            <a:off x="5643570" y="3357568"/>
            <a:ext cx="2986657" cy="71438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a:lnSpc>
                <a:spcPct val="90000"/>
              </a:lnSpc>
              <a:spcBef>
                <a:spcPct val="20000"/>
              </a:spcBef>
              <a:buClr>
                <a:srgbClr val="A50021"/>
              </a:buClr>
            </a:pPr>
            <a:r>
              <a:rPr lang="zh-CN" altLang="zh-CN" sz="1200" dirty="0">
                <a:latin typeface="宋体" panose="02010600030101010101" pitchFamily="2" charset="-122"/>
              </a:rPr>
              <a:t>能有效缓解失业的结构性矛</a:t>
            </a:r>
            <a:r>
              <a:rPr lang="zh-CN" altLang="zh-CN" sz="1200" dirty="0" smtClean="0">
                <a:latin typeface="宋体" panose="02010600030101010101" pitchFamily="2" charset="-122"/>
              </a:rPr>
              <a:t>盾</a:t>
            </a:r>
            <a:r>
              <a:rPr lang="zh-CN" altLang="en-US" sz="1200" dirty="0" smtClean="0">
                <a:latin typeface="宋体" panose="02010600030101010101" pitchFamily="2" charset="-122"/>
              </a:rPr>
              <a:t>。</a:t>
            </a:r>
            <a:endParaRPr lang="en-US" altLang="zh-CN" sz="1200" dirty="0" smtClean="0">
              <a:latin typeface="宋体" panose="02010600030101010101" pitchFamily="2" charset="-122"/>
            </a:endParaRPr>
          </a:p>
          <a:p>
            <a:pPr>
              <a:lnSpc>
                <a:spcPct val="90000"/>
              </a:lnSpc>
              <a:spcBef>
                <a:spcPct val="20000"/>
              </a:spcBef>
              <a:buClr>
                <a:srgbClr val="A50021"/>
              </a:buClr>
            </a:pPr>
            <a:r>
              <a:rPr lang="en-US" altLang="zh-CN" sz="1200" dirty="0" smtClean="0"/>
              <a:t>Effectively alleviate the structural problems of unemployment</a:t>
            </a:r>
            <a:r>
              <a:rPr lang="en-US" altLang="zh-CN" sz="1200" kern="0" dirty="0" smtClean="0">
                <a:solidFill>
                  <a:srgbClr val="000000"/>
                </a:solidFill>
                <a:latin typeface="宋体" panose="02010600030101010101" pitchFamily="2" charset="-122"/>
              </a:rPr>
              <a:t>.</a:t>
            </a:r>
            <a:endParaRPr lang="zh-CN" altLang="en-US" sz="1200" kern="0" dirty="0" smtClean="0">
              <a:solidFill>
                <a:srgbClr val="000000"/>
              </a:solidFill>
              <a:latin typeface="宋体" panose="02010600030101010101" pitchFamily="2" charset="-122"/>
            </a:endParaRPr>
          </a:p>
        </p:txBody>
      </p:sp>
      <p:sp>
        <p:nvSpPr>
          <p:cNvPr id="21" name="TextBox 20"/>
          <p:cNvSpPr txBox="1"/>
          <p:nvPr/>
        </p:nvSpPr>
        <p:spPr bwMode="auto">
          <a:xfrm>
            <a:off x="5429851" y="1000114"/>
            <a:ext cx="3571305" cy="1000132"/>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a:lnSpc>
                <a:spcPct val="90000"/>
              </a:lnSpc>
              <a:spcBef>
                <a:spcPct val="20000"/>
              </a:spcBef>
              <a:buClr>
                <a:srgbClr val="A50021"/>
              </a:buClr>
            </a:pPr>
            <a:r>
              <a:rPr lang="zh-CN" altLang="zh-CN" sz="1200" dirty="0">
                <a:latin typeface="宋体" panose="02010600030101010101" pitchFamily="2" charset="-122"/>
              </a:rPr>
              <a:t>减弱了企业与大学生之间二次匹配时的信息不对称程度，从而强化了劳动力市场的信息功</a:t>
            </a:r>
            <a:r>
              <a:rPr lang="zh-CN" altLang="zh-CN" sz="1200" dirty="0" smtClean="0">
                <a:latin typeface="宋体" panose="02010600030101010101" pitchFamily="2" charset="-122"/>
              </a:rPr>
              <a:t>能</a:t>
            </a:r>
            <a:r>
              <a:rPr lang="zh-CN" altLang="en-US" sz="1200" dirty="0" smtClean="0">
                <a:latin typeface="宋体" panose="02010600030101010101" pitchFamily="2" charset="-122"/>
              </a:rPr>
              <a:t>。</a:t>
            </a:r>
            <a:endParaRPr lang="en-US" altLang="zh-CN" sz="1200" dirty="0" smtClean="0">
              <a:latin typeface="宋体" panose="02010600030101010101" pitchFamily="2" charset="-122"/>
            </a:endParaRPr>
          </a:p>
          <a:p>
            <a:pPr>
              <a:lnSpc>
                <a:spcPct val="90000"/>
              </a:lnSpc>
              <a:spcBef>
                <a:spcPct val="20000"/>
              </a:spcBef>
              <a:buClr>
                <a:srgbClr val="A50021"/>
              </a:buClr>
            </a:pPr>
            <a:r>
              <a:rPr lang="en-US" altLang="zh-CN" sz="1200" dirty="0" smtClean="0"/>
              <a:t>Weaken asymmetric information between enterprises and university students the second time they match each other in the labor market</a:t>
            </a:r>
            <a:r>
              <a:rPr lang="en-US" altLang="zh-CN" sz="1200" kern="0" dirty="0" smtClean="0">
                <a:solidFill>
                  <a:srgbClr val="000000"/>
                </a:solidFill>
                <a:latin typeface="宋体" panose="02010600030101010101" pitchFamily="2" charset="-122"/>
              </a:rPr>
              <a:t>.</a:t>
            </a:r>
            <a:endParaRPr lang="zh-CN" altLang="en-US" sz="1200" kern="0" dirty="0" smtClean="0">
              <a:solidFill>
                <a:srgbClr val="000000"/>
              </a:solidFill>
              <a:latin typeface="宋体" panose="02010600030101010101" pitchFamily="2" charset="-122"/>
            </a:endParaRPr>
          </a:p>
        </p:txBody>
      </p:sp>
      <p:cxnSp>
        <p:nvCxnSpPr>
          <p:cNvPr id="22" name="直接连接符 21"/>
          <p:cNvCxnSpPr/>
          <p:nvPr/>
        </p:nvCxnSpPr>
        <p:spPr>
          <a:xfrm flipH="1">
            <a:off x="5929322" y="2518381"/>
            <a:ext cx="2964072" cy="0"/>
          </a:xfrm>
          <a:prstGeom prst="line">
            <a:avLst/>
          </a:prstGeom>
          <a:ln w="19050">
            <a:solidFill>
              <a:srgbClr val="8BAB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213021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down)">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down)">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A7BAE"/>
        </a:solidFill>
        <a:effectLst/>
      </p:bgPr>
    </p:bg>
    <p:spTree>
      <p:nvGrpSpPr>
        <p:cNvPr id="1" name=""/>
        <p:cNvGrpSpPr/>
        <p:nvPr/>
      </p:nvGrpSpPr>
      <p:grpSpPr>
        <a:xfrm>
          <a:off x="0" y="0"/>
          <a:ext cx="0" cy="0"/>
          <a:chOff x="0" y="0"/>
          <a:chExt cx="0" cy="0"/>
        </a:xfrm>
      </p:grpSpPr>
      <p:sp>
        <p:nvSpPr>
          <p:cNvPr id="6" name="矩形 5"/>
          <p:cNvSpPr/>
          <p:nvPr/>
        </p:nvSpPr>
        <p:spPr>
          <a:xfrm>
            <a:off x="1" y="2166704"/>
            <a:ext cx="9144000" cy="573161"/>
          </a:xfrm>
          <a:prstGeom prst="rect">
            <a:avLst/>
          </a:prstGeom>
          <a:solidFill>
            <a:srgbClr val="1D8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26495" y="-1433695"/>
            <a:ext cx="2723823" cy="8094524"/>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rPr>
              <a:t>1</a:t>
            </a:r>
            <a:endParaRPr lang="zh-CN" altLang="en-US" sz="52000" dirty="0">
              <a:solidFill>
                <a:schemeClr val="bg1"/>
              </a:solidFill>
              <a:latin typeface="+mj-lt"/>
            </a:endParaRPr>
          </a:p>
        </p:txBody>
      </p:sp>
      <p:sp>
        <p:nvSpPr>
          <p:cNvPr id="5" name="矩形 4"/>
          <p:cNvSpPr/>
          <p:nvPr/>
        </p:nvSpPr>
        <p:spPr>
          <a:xfrm>
            <a:off x="3401870" y="2136298"/>
            <a:ext cx="5178376" cy="584775"/>
          </a:xfrm>
          <a:prstGeom prst="rect">
            <a:avLst/>
          </a:prstGeom>
        </p:spPr>
        <p:txBody>
          <a:bodyPr wrap="square">
            <a:spAutoFit/>
          </a:bodyPr>
          <a:lstStyle/>
          <a:p>
            <a:pPr algn="r"/>
            <a:r>
              <a:rPr lang="zh-CN" altLang="en-US" sz="3200" dirty="0" smtClean="0">
                <a:solidFill>
                  <a:schemeClr val="bg1"/>
                </a:solidFill>
              </a:rPr>
              <a:t>青年创业</a:t>
            </a:r>
            <a:endParaRPr lang="zh-CN" altLang="en-US" sz="3200" dirty="0">
              <a:solidFill>
                <a:schemeClr val="bg1"/>
              </a:solidFill>
            </a:endParaRPr>
          </a:p>
        </p:txBody>
      </p:sp>
      <p:sp>
        <p:nvSpPr>
          <p:cNvPr id="3" name="矩形 2"/>
          <p:cNvSpPr/>
          <p:nvPr/>
        </p:nvSpPr>
        <p:spPr>
          <a:xfrm>
            <a:off x="3117459" y="1397264"/>
            <a:ext cx="5640006" cy="769441"/>
          </a:xfrm>
          <a:prstGeom prst="rect">
            <a:avLst/>
          </a:prstGeom>
        </p:spPr>
        <p:txBody>
          <a:bodyPr wrap="none">
            <a:spAutoFit/>
          </a:bodyPr>
          <a:lstStyle/>
          <a:p>
            <a:pPr lvl="0" algn="r"/>
            <a:r>
              <a:rPr lang="en-US" altLang="zh-CN" sz="4400" dirty="0" smtClean="0">
                <a:solidFill>
                  <a:schemeClr val="bg1"/>
                </a:solidFill>
                <a:latin typeface="Impact"/>
              </a:rPr>
              <a:t>Youth Entrepreneurship</a:t>
            </a:r>
            <a:endParaRPr lang="zh-CN" altLang="en-US" sz="4400" dirty="0">
              <a:solidFill>
                <a:schemeClr val="bg1"/>
              </a:solidFill>
              <a:latin typeface="Impact"/>
            </a:endParaRPr>
          </a:p>
        </p:txBody>
      </p:sp>
    </p:spTree>
    <p:extLst>
      <p:ext uri="{BB962C8B-B14F-4D97-AF65-F5344CB8AC3E}">
        <p14:creationId xmlns:p14="http://schemas.microsoft.com/office/powerpoint/2010/main" val="117835216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520" y="19142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见习制度评价</a:t>
            </a:r>
            <a:r>
              <a:rPr lang="en-US" altLang="zh-CN" sz="2000" b="1" dirty="0" smtClean="0">
                <a:solidFill>
                  <a:schemeClr val="tx1">
                    <a:lumMod val="85000"/>
                    <a:lumOff val="15000"/>
                  </a:schemeClr>
                </a:solidFill>
                <a:latin typeface="Times New Roman" pitchFamily="18" charset="0"/>
                <a:ea typeface="+mj-ea"/>
                <a:cs typeface="Times New Roman" pitchFamily="18" charset="0"/>
              </a:rPr>
              <a:t>  </a:t>
            </a:r>
            <a:r>
              <a:rPr lang="en-US" altLang="zh-CN" sz="2000" b="1" dirty="0" smtClean="0">
                <a:solidFill>
                  <a:schemeClr val="tx1">
                    <a:lumMod val="85000"/>
                    <a:lumOff val="15000"/>
                  </a:schemeClr>
                </a:solidFill>
                <a:latin typeface="Times New Roman" pitchFamily="18" charset="0"/>
                <a:cs typeface="Times New Roman" pitchFamily="18" charset="0"/>
              </a:rPr>
              <a:t>Evaluations </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
        <p:nvSpPr>
          <p:cNvPr id="3" name="直接连接符 50"/>
          <p:cNvSpPr>
            <a:spLocks noChangeShapeType="1"/>
          </p:cNvSpPr>
          <p:nvPr/>
        </p:nvSpPr>
        <p:spPr bwMode="auto">
          <a:xfrm>
            <a:off x="3071802" y="1357304"/>
            <a:ext cx="5786478" cy="0"/>
          </a:xfrm>
          <a:prstGeom prst="line">
            <a:avLst/>
          </a:prstGeom>
          <a:noFill/>
          <a:ln w="12700" cap="flat" cmpd="sng">
            <a:solidFill>
              <a:srgbClr val="7F7F7F"/>
            </a:solidFill>
            <a:miter lim="800000"/>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sz="1600"/>
          </a:p>
        </p:txBody>
      </p:sp>
      <p:graphicFrame>
        <p:nvGraphicFramePr>
          <p:cNvPr id="4" name="图示 3"/>
          <p:cNvGraphicFramePr/>
          <p:nvPr>
            <p:extLst>
              <p:ext uri="{D42A27DB-BD31-4B8C-83A1-F6EECF244321}">
                <p14:modId xmlns:p14="http://schemas.microsoft.com/office/powerpoint/2010/main" val="3484429107"/>
              </p:ext>
            </p:extLst>
          </p:nvPr>
        </p:nvGraphicFramePr>
        <p:xfrm>
          <a:off x="517430" y="2055945"/>
          <a:ext cx="3334490" cy="1550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bwMode="auto">
          <a:xfrm>
            <a:off x="3500430" y="928676"/>
            <a:ext cx="5054994" cy="928694"/>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lnSpc>
                <a:spcPct val="90000"/>
              </a:lnSpc>
              <a:spcBef>
                <a:spcPct val="20000"/>
              </a:spcBef>
              <a:buClr>
                <a:srgbClr val="A50021"/>
              </a:buClr>
              <a:buFont typeface="Wingdings" pitchFamily="2" charset="2"/>
              <a:buChar char="u"/>
            </a:pPr>
            <a:r>
              <a:rPr lang="zh-CN" altLang="zh-CN" sz="1400" dirty="0"/>
              <a:t>高校和大学生更注重自己的硬技能培育</a:t>
            </a:r>
            <a:r>
              <a:rPr lang="zh-CN" altLang="en-US" sz="1400" dirty="0"/>
              <a:t>，</a:t>
            </a:r>
            <a:r>
              <a:rPr lang="zh-CN" altLang="zh-CN" sz="1400" dirty="0"/>
              <a:t>而在企业更为关注的软技能层面上，大学毕业生却相对缺</a:t>
            </a:r>
            <a:r>
              <a:rPr lang="zh-CN" altLang="zh-CN" sz="1400" dirty="0" smtClean="0"/>
              <a:t>乏</a:t>
            </a:r>
            <a:r>
              <a:rPr lang="zh-CN" altLang="en-US" sz="1400" dirty="0" smtClean="0"/>
              <a:t>。</a:t>
            </a:r>
            <a:endParaRPr lang="en-US" altLang="zh-CN" sz="1400" dirty="0" smtClean="0"/>
          </a:p>
          <a:p>
            <a:pPr marL="342900" indent="-342900">
              <a:lnSpc>
                <a:spcPct val="90000"/>
              </a:lnSpc>
              <a:spcBef>
                <a:spcPct val="20000"/>
              </a:spcBef>
              <a:buClr>
                <a:srgbClr val="A50021"/>
              </a:buClr>
              <a:buFont typeface="Wingdings" pitchFamily="2" charset="2"/>
              <a:buChar char="u"/>
            </a:pPr>
            <a:r>
              <a:rPr lang="en-US" altLang="zh-CN" sz="1400" dirty="0" smtClean="0"/>
              <a:t>Universities and students focus on hard skills and neglect soft skills which enterprises pay more attention to.</a:t>
            </a:r>
            <a:endParaRPr lang="zh-CN" altLang="en-US" sz="1400" dirty="0"/>
          </a:p>
        </p:txBody>
      </p:sp>
      <p:sp>
        <p:nvSpPr>
          <p:cNvPr id="6" name="TextBox 5"/>
          <p:cNvSpPr txBox="1"/>
          <p:nvPr/>
        </p:nvSpPr>
        <p:spPr bwMode="auto">
          <a:xfrm>
            <a:off x="3428992" y="2071684"/>
            <a:ext cx="5715040" cy="1347941"/>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lnSpc>
                <a:spcPct val="90000"/>
              </a:lnSpc>
              <a:spcBef>
                <a:spcPct val="20000"/>
              </a:spcBef>
              <a:buClr>
                <a:srgbClr val="A50021"/>
              </a:buClr>
              <a:buFont typeface="Wingdings" pitchFamily="2" charset="2"/>
              <a:buChar char="u"/>
            </a:pPr>
            <a:r>
              <a:rPr lang="zh-CN" altLang="zh-CN" sz="1300" dirty="0"/>
              <a:t>毕业大学生脱离高校这个求职信息平台之后，其搜寻工作的能力就相对受限</a:t>
            </a:r>
            <a:r>
              <a:rPr lang="zh-CN" altLang="en-US" sz="1300" dirty="0" smtClean="0"/>
              <a:t>；</a:t>
            </a:r>
            <a:endParaRPr lang="en-US" altLang="zh-CN" sz="1300" dirty="0" smtClean="0"/>
          </a:p>
          <a:p>
            <a:pPr marL="342900" indent="-342900">
              <a:lnSpc>
                <a:spcPct val="90000"/>
              </a:lnSpc>
              <a:spcBef>
                <a:spcPct val="20000"/>
              </a:spcBef>
              <a:buClr>
                <a:srgbClr val="A50021"/>
              </a:buClr>
              <a:buFont typeface="Wingdings" pitchFamily="2" charset="2"/>
              <a:buChar char="u"/>
            </a:pPr>
            <a:r>
              <a:rPr lang="en-US" altLang="zh-CN" sz="1300" dirty="0" smtClean="0"/>
              <a:t>Once leaving school, college students’ ability to seek a job is limited;</a:t>
            </a:r>
            <a:endParaRPr lang="en-US" altLang="zh-CN" sz="1300" dirty="0"/>
          </a:p>
          <a:p>
            <a:pPr marL="342900" indent="-342900">
              <a:lnSpc>
                <a:spcPct val="90000"/>
              </a:lnSpc>
              <a:spcBef>
                <a:spcPct val="20000"/>
              </a:spcBef>
              <a:buClr>
                <a:srgbClr val="A50021"/>
              </a:buClr>
              <a:buFont typeface="Wingdings" pitchFamily="2" charset="2"/>
              <a:buChar char="u"/>
            </a:pPr>
            <a:r>
              <a:rPr lang="zh-CN" altLang="zh-CN" sz="1300" dirty="0"/>
              <a:t>基于成本考虑，企业也无法将零星岗位需求的信号有效传递到市场上</a:t>
            </a:r>
            <a:r>
              <a:rPr lang="zh-CN" altLang="en-US" sz="1300" dirty="0" smtClean="0"/>
              <a:t>；</a:t>
            </a:r>
            <a:endParaRPr lang="en-US" altLang="zh-CN" sz="1300" dirty="0" smtClean="0"/>
          </a:p>
          <a:p>
            <a:pPr marL="342900" indent="-342900">
              <a:lnSpc>
                <a:spcPct val="90000"/>
              </a:lnSpc>
              <a:spcBef>
                <a:spcPct val="20000"/>
              </a:spcBef>
              <a:buClr>
                <a:srgbClr val="A50021"/>
              </a:buClr>
              <a:buFont typeface="Wingdings" pitchFamily="2" charset="2"/>
              <a:buChar char="u"/>
            </a:pPr>
            <a:r>
              <a:rPr lang="en-US" altLang="zh-CN" sz="1300" dirty="0" smtClean="0"/>
              <a:t>Considering the recruitment cost, companies could not better advertise its sporadic job demand in labor market.</a:t>
            </a:r>
            <a:endParaRPr lang="en-US" altLang="zh-CN" sz="1300" dirty="0"/>
          </a:p>
          <a:p>
            <a:pPr marL="342900" indent="-342900">
              <a:lnSpc>
                <a:spcPct val="70000"/>
              </a:lnSpc>
              <a:spcBef>
                <a:spcPct val="20000"/>
              </a:spcBef>
              <a:buClr>
                <a:srgbClr val="A50021"/>
              </a:buClr>
              <a:buFont typeface="Wingdings" pitchFamily="2" charset="2"/>
              <a:buChar char="u"/>
            </a:pPr>
            <a:endParaRPr lang="zh-CN" altLang="en-US" sz="1300" dirty="0">
              <a:latin typeface="微软雅黑" panose="020B0503020204020204" pitchFamily="34" charset="-122"/>
              <a:ea typeface="微软雅黑" panose="020B0503020204020204" pitchFamily="34" charset="-122"/>
            </a:endParaRPr>
          </a:p>
        </p:txBody>
      </p:sp>
      <p:sp>
        <p:nvSpPr>
          <p:cNvPr id="7" name="直接连接符 50"/>
          <p:cNvSpPr>
            <a:spLocks noChangeShapeType="1"/>
          </p:cNvSpPr>
          <p:nvPr/>
        </p:nvSpPr>
        <p:spPr bwMode="auto">
          <a:xfrm>
            <a:off x="3143240" y="2714626"/>
            <a:ext cx="5715040" cy="0"/>
          </a:xfrm>
          <a:prstGeom prst="line">
            <a:avLst/>
          </a:prstGeom>
          <a:noFill/>
          <a:ln w="12700" cap="flat" cmpd="sng">
            <a:solidFill>
              <a:srgbClr val="7F7F7F"/>
            </a:solidFill>
            <a:miter lim="800000"/>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sz="1600"/>
          </a:p>
        </p:txBody>
      </p:sp>
      <p:sp>
        <p:nvSpPr>
          <p:cNvPr id="8" name="直接连接符 50"/>
          <p:cNvSpPr>
            <a:spLocks noChangeShapeType="1"/>
          </p:cNvSpPr>
          <p:nvPr/>
        </p:nvSpPr>
        <p:spPr bwMode="auto">
          <a:xfrm>
            <a:off x="3143240" y="4071948"/>
            <a:ext cx="5715040" cy="0"/>
          </a:xfrm>
          <a:prstGeom prst="line">
            <a:avLst/>
          </a:prstGeom>
          <a:noFill/>
          <a:ln w="12700" cap="flat" cmpd="sng">
            <a:solidFill>
              <a:srgbClr val="7F7F7F"/>
            </a:solidFill>
            <a:miter lim="800000"/>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sz="1600"/>
          </a:p>
        </p:txBody>
      </p:sp>
      <p:sp>
        <p:nvSpPr>
          <p:cNvPr id="9" name="TextBox 8"/>
          <p:cNvSpPr txBox="1"/>
          <p:nvPr/>
        </p:nvSpPr>
        <p:spPr bwMode="auto">
          <a:xfrm>
            <a:off x="3482596" y="3643320"/>
            <a:ext cx="5232808" cy="939034"/>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342900" indent="-342900">
              <a:lnSpc>
                <a:spcPct val="90000"/>
              </a:lnSpc>
              <a:spcBef>
                <a:spcPct val="20000"/>
              </a:spcBef>
              <a:buClr>
                <a:srgbClr val="A50021"/>
              </a:buClr>
              <a:buFont typeface="Wingdings" pitchFamily="2" charset="2"/>
              <a:buChar char="u"/>
            </a:pPr>
            <a:r>
              <a:rPr lang="zh-CN" altLang="zh-CN" sz="1400" dirty="0"/>
              <a:t>高校在专业设置和课程设计上尚未能与产业发展和企业的具体需求有效衔</a:t>
            </a:r>
            <a:r>
              <a:rPr lang="zh-CN" altLang="zh-CN" sz="1400" dirty="0" smtClean="0"/>
              <a:t>接</a:t>
            </a:r>
            <a:r>
              <a:rPr lang="zh-CN" altLang="en-US" sz="1400" dirty="0" smtClean="0"/>
              <a:t>。</a:t>
            </a:r>
            <a:endParaRPr lang="en-US" altLang="zh-CN" sz="1400" dirty="0" smtClean="0"/>
          </a:p>
          <a:p>
            <a:pPr marL="342900" indent="-342900">
              <a:lnSpc>
                <a:spcPct val="90000"/>
              </a:lnSpc>
              <a:spcBef>
                <a:spcPct val="20000"/>
              </a:spcBef>
              <a:buClr>
                <a:srgbClr val="A50021"/>
              </a:buClr>
              <a:buFont typeface="Wingdings" pitchFamily="2" charset="2"/>
              <a:buChar char="u"/>
            </a:pPr>
            <a:r>
              <a:rPr lang="en-US" altLang="zh-CN" sz="1400" kern="0" dirty="0" smtClean="0">
                <a:solidFill>
                  <a:srgbClr val="000000"/>
                </a:solidFill>
                <a:ea typeface="楷体_GB2312" pitchFamily="49" charset="-122"/>
              </a:rPr>
              <a:t>The curriculums in colleges do not match  well with the development of industry.</a:t>
            </a:r>
            <a:endParaRPr lang="zh-CN" altLang="en-US" sz="1400" kern="0" dirty="0" smtClean="0">
              <a:solidFill>
                <a:srgbClr val="000000"/>
              </a:solidFill>
              <a:ea typeface="楷体_GB2312" pitchFamily="49" charset="-122"/>
            </a:endParaRPr>
          </a:p>
        </p:txBody>
      </p:sp>
      <p:graphicFrame>
        <p:nvGraphicFramePr>
          <p:cNvPr id="17" name="图示 16"/>
          <p:cNvGraphicFramePr/>
          <p:nvPr>
            <p:extLst>
              <p:ext uri="{D42A27DB-BD31-4B8C-83A1-F6EECF244321}">
                <p14:modId xmlns:p14="http://schemas.microsoft.com/office/powerpoint/2010/main" val="2538181142"/>
              </p:ext>
            </p:extLst>
          </p:nvPr>
        </p:nvGraphicFramePr>
        <p:xfrm>
          <a:off x="500034" y="-18"/>
          <a:ext cx="3195355" cy="24817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8" name="图示 17"/>
          <p:cNvGraphicFramePr/>
          <p:nvPr>
            <p:extLst>
              <p:ext uri="{D42A27DB-BD31-4B8C-83A1-F6EECF244321}">
                <p14:modId xmlns:p14="http://schemas.microsoft.com/office/powerpoint/2010/main" val="2790233834"/>
              </p:ext>
            </p:extLst>
          </p:nvPr>
        </p:nvGraphicFramePr>
        <p:xfrm>
          <a:off x="431540" y="3329406"/>
          <a:ext cx="3420380" cy="181409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2" name="矩形 11"/>
          <p:cNvSpPr/>
          <p:nvPr/>
        </p:nvSpPr>
        <p:spPr>
          <a:xfrm>
            <a:off x="71406" y="1428742"/>
            <a:ext cx="1643074" cy="646331"/>
          </a:xfrm>
          <a:prstGeom prst="rect">
            <a:avLst/>
          </a:prstGeom>
        </p:spPr>
        <p:txBody>
          <a:bodyPr wrap="square">
            <a:spAutoFit/>
          </a:bodyPr>
          <a:lstStyle/>
          <a:p>
            <a:pPr lvl="0"/>
            <a:r>
              <a:rPr lang="en-US" altLang="zh-CN" sz="1200" dirty="0" smtClean="0">
                <a:ea typeface="宋体" panose="02010600030101010101" pitchFamily="2" charset="-122"/>
              </a:rPr>
              <a:t>The quality structure of human capital in college students</a:t>
            </a:r>
            <a:endParaRPr lang="zh-CN" altLang="en-US" sz="1200" dirty="0">
              <a:ea typeface="宋体" panose="02010600030101010101" pitchFamily="2" charset="-122"/>
            </a:endParaRPr>
          </a:p>
        </p:txBody>
      </p:sp>
      <p:sp>
        <p:nvSpPr>
          <p:cNvPr id="13" name="矩形 12"/>
          <p:cNvSpPr/>
          <p:nvPr/>
        </p:nvSpPr>
        <p:spPr>
          <a:xfrm>
            <a:off x="2214546" y="1639667"/>
            <a:ext cx="1357322" cy="646331"/>
          </a:xfrm>
          <a:prstGeom prst="rect">
            <a:avLst/>
          </a:prstGeom>
        </p:spPr>
        <p:txBody>
          <a:bodyPr wrap="square">
            <a:spAutoFit/>
          </a:bodyPr>
          <a:lstStyle/>
          <a:p>
            <a:r>
              <a:rPr lang="en-US" altLang="zh-CN" sz="1200" dirty="0" smtClean="0"/>
              <a:t>The position requirements in enterprise</a:t>
            </a:r>
            <a:endParaRPr lang="en-US" altLang="zh-CN" sz="1200" dirty="0"/>
          </a:p>
        </p:txBody>
      </p:sp>
      <p:sp>
        <p:nvSpPr>
          <p:cNvPr id="14" name="矩形 13"/>
          <p:cNvSpPr/>
          <p:nvPr/>
        </p:nvSpPr>
        <p:spPr>
          <a:xfrm>
            <a:off x="500034" y="2857502"/>
            <a:ext cx="1080745" cy="276999"/>
          </a:xfrm>
          <a:prstGeom prst="rect">
            <a:avLst/>
          </a:prstGeom>
        </p:spPr>
        <p:txBody>
          <a:bodyPr wrap="none">
            <a:spAutoFit/>
          </a:bodyPr>
          <a:lstStyle/>
          <a:p>
            <a:r>
              <a:rPr lang="en-US" altLang="zh-CN" sz="1200" dirty="0" smtClean="0"/>
              <a:t>Seek for jobs</a:t>
            </a:r>
            <a:endParaRPr lang="en-US" altLang="zh-CN" sz="1200" dirty="0"/>
          </a:p>
        </p:txBody>
      </p:sp>
      <p:sp>
        <p:nvSpPr>
          <p:cNvPr id="15" name="矩形 14"/>
          <p:cNvSpPr/>
          <p:nvPr/>
        </p:nvSpPr>
        <p:spPr>
          <a:xfrm>
            <a:off x="2176726" y="3009131"/>
            <a:ext cx="1252266" cy="276999"/>
          </a:xfrm>
          <a:prstGeom prst="rect">
            <a:avLst/>
          </a:prstGeom>
        </p:spPr>
        <p:txBody>
          <a:bodyPr wrap="none">
            <a:spAutoFit/>
          </a:bodyPr>
          <a:lstStyle/>
          <a:p>
            <a:r>
              <a:rPr lang="en-US" altLang="zh-CN" sz="1200" dirty="0" smtClean="0"/>
              <a:t>Seek for talents</a:t>
            </a:r>
          </a:p>
        </p:txBody>
      </p:sp>
      <p:sp>
        <p:nvSpPr>
          <p:cNvPr id="16" name="矩形 15"/>
          <p:cNvSpPr/>
          <p:nvPr/>
        </p:nvSpPr>
        <p:spPr>
          <a:xfrm>
            <a:off x="357157" y="4143386"/>
            <a:ext cx="1214447" cy="461665"/>
          </a:xfrm>
          <a:prstGeom prst="rect">
            <a:avLst/>
          </a:prstGeom>
        </p:spPr>
        <p:txBody>
          <a:bodyPr wrap="square">
            <a:spAutoFit/>
          </a:bodyPr>
          <a:lstStyle/>
          <a:p>
            <a:r>
              <a:rPr lang="en-US" altLang="zh-CN" sz="1200" dirty="0" smtClean="0"/>
              <a:t>Curriculums in Universities</a:t>
            </a:r>
          </a:p>
        </p:txBody>
      </p:sp>
      <p:sp>
        <p:nvSpPr>
          <p:cNvPr id="19" name="矩形 18"/>
          <p:cNvSpPr/>
          <p:nvPr/>
        </p:nvSpPr>
        <p:spPr>
          <a:xfrm>
            <a:off x="2143108" y="4354311"/>
            <a:ext cx="1428760" cy="646331"/>
          </a:xfrm>
          <a:prstGeom prst="rect">
            <a:avLst/>
          </a:prstGeom>
        </p:spPr>
        <p:txBody>
          <a:bodyPr wrap="square">
            <a:spAutoFit/>
          </a:bodyPr>
          <a:lstStyle/>
          <a:p>
            <a:r>
              <a:rPr lang="en-US" altLang="zh-CN" sz="1200" dirty="0" smtClean="0"/>
              <a:t>The development of industry and its demand</a:t>
            </a:r>
            <a:endParaRPr lang="en-US" altLang="zh-CN" sz="1200" dirty="0"/>
          </a:p>
        </p:txBody>
      </p:sp>
    </p:spTree>
    <p:extLst>
      <p:ext uri="{BB962C8B-B14F-4D97-AF65-F5344CB8AC3E}">
        <p14:creationId xmlns:p14="http://schemas.microsoft.com/office/powerpoint/2010/main" val="390793238"/>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819257"/>
            <a:ext cx="8215370" cy="4324261"/>
          </a:xfrm>
          <a:prstGeom prst="rect">
            <a:avLst/>
          </a:prstGeom>
          <a:noFill/>
        </p:spPr>
        <p:txBody>
          <a:bodyPr wrap="square" rtlCol="0">
            <a:spAutoFit/>
          </a:bodyPr>
          <a:lstStyle/>
          <a:p>
            <a:pPr>
              <a:spcBef>
                <a:spcPts val="600"/>
              </a:spcBef>
            </a:pPr>
            <a:r>
              <a:rPr lang="en-US" altLang="zh-CN" sz="1600" dirty="0"/>
              <a:t>1</a:t>
            </a:r>
            <a:r>
              <a:rPr lang="zh-CN" altLang="zh-CN" sz="1600" dirty="0"/>
              <a:t>、人事部、教育部、财政部，劳动和社会保障部、国务院国有资产监督管理委员会、国防科学技术工业委员会《关于建立高校毕业生就业见习制度的通知》</a:t>
            </a:r>
            <a:r>
              <a:rPr lang="en-US" altLang="zh-CN" sz="1600" dirty="0"/>
              <a:t>(</a:t>
            </a:r>
            <a:r>
              <a:rPr lang="zh-CN" altLang="zh-CN" sz="1600" dirty="0"/>
              <a:t>国人部发〔</a:t>
            </a:r>
            <a:r>
              <a:rPr lang="en-US" altLang="zh-CN" sz="1600" dirty="0"/>
              <a:t>2006</a:t>
            </a:r>
            <a:r>
              <a:rPr lang="zh-CN" altLang="zh-CN" sz="1600" dirty="0"/>
              <a:t>〕</a:t>
            </a:r>
            <a:r>
              <a:rPr lang="en-US" altLang="zh-CN" sz="1600" dirty="0"/>
              <a:t>17</a:t>
            </a:r>
            <a:r>
              <a:rPr lang="zh-CN" altLang="zh-CN" sz="1600" dirty="0"/>
              <a:t>号</a:t>
            </a:r>
            <a:r>
              <a:rPr lang="en-US" altLang="zh-CN" sz="1600" dirty="0" smtClean="0"/>
              <a:t>)</a:t>
            </a:r>
          </a:p>
          <a:p>
            <a:pPr>
              <a:spcBef>
                <a:spcPts val="600"/>
              </a:spcBef>
            </a:pPr>
            <a:r>
              <a:rPr lang="en-US" altLang="zh-CN" sz="1600" b="1" dirty="0" smtClean="0">
                <a:solidFill>
                  <a:schemeClr val="tx2"/>
                </a:solidFill>
              </a:rPr>
              <a:t>1. </a:t>
            </a:r>
            <a:r>
              <a:rPr lang="en-US" altLang="zh-CN" sz="1600" b="1" dirty="0" smtClean="0">
                <a:solidFill>
                  <a:schemeClr val="tx2"/>
                </a:solidFill>
                <a:ea typeface="方正兰亭超细黑简体" panose="02000000000000000000" pitchFamily="2" charset="-122"/>
              </a:rPr>
              <a:t>State-owned Assets Supervision and Administration Commission of the State Council, the Ministry of Human Resources and Social Security ([2006]No.17): </a:t>
            </a:r>
            <a:r>
              <a:rPr lang="en-US" altLang="zh-CN" sz="1600" dirty="0" smtClean="0">
                <a:solidFill>
                  <a:schemeClr val="tx2"/>
                </a:solidFill>
                <a:ea typeface="方正兰亭超细黑简体" panose="02000000000000000000" pitchFamily="2" charset="-122"/>
              </a:rPr>
              <a:t>Notification on establishment of apprenticeship programs for college graduates.</a:t>
            </a:r>
            <a:endParaRPr lang="zh-CN" altLang="zh-CN" sz="1600" dirty="0">
              <a:solidFill>
                <a:schemeClr val="tx2"/>
              </a:solidFill>
            </a:endParaRPr>
          </a:p>
          <a:p>
            <a:pPr>
              <a:spcBef>
                <a:spcPts val="600"/>
              </a:spcBef>
            </a:pPr>
            <a:r>
              <a:rPr lang="en-US" altLang="zh-CN" sz="1600" dirty="0"/>
              <a:t>2</a:t>
            </a:r>
            <a:r>
              <a:rPr lang="zh-CN" altLang="zh-CN" sz="1600" dirty="0"/>
              <a:t>、人力资源和社会保障部、教育部工业和信息化部、国务院国有资产监督管理委员会、国家工商行政管理</a:t>
            </a:r>
            <a:r>
              <a:rPr lang="zh-CN" altLang="zh-CN" sz="1600" dirty="0" smtClean="0"/>
              <a:t>总局</a:t>
            </a:r>
            <a:r>
              <a:rPr lang="zh-CN" altLang="zh-CN" sz="1600" dirty="0"/>
              <a:t>、中华全国工商业联合会、共青团中央关于印发三年百万高校毕业生就业见习计划的通知</a:t>
            </a:r>
            <a:r>
              <a:rPr lang="en-US" altLang="zh-CN" sz="1600" dirty="0"/>
              <a:t>(</a:t>
            </a:r>
            <a:r>
              <a:rPr lang="zh-CN" altLang="zh-CN" sz="1600" dirty="0"/>
              <a:t>人社部发</a:t>
            </a:r>
            <a:r>
              <a:rPr lang="en-US" altLang="zh-CN" sz="1600" dirty="0"/>
              <a:t>[2009]38</a:t>
            </a:r>
            <a:r>
              <a:rPr lang="zh-CN" altLang="zh-CN" sz="1600" dirty="0"/>
              <a:t>号</a:t>
            </a:r>
            <a:r>
              <a:rPr lang="en-US" altLang="zh-CN" sz="1600" dirty="0" smtClean="0"/>
              <a:t>)</a:t>
            </a:r>
          </a:p>
          <a:p>
            <a:pPr>
              <a:spcBef>
                <a:spcPts val="600"/>
              </a:spcBef>
            </a:pPr>
            <a:r>
              <a:rPr lang="en-US" altLang="zh-CN" sz="1600" b="1" dirty="0" smtClean="0">
                <a:solidFill>
                  <a:schemeClr val="tx2"/>
                </a:solidFill>
              </a:rPr>
              <a:t>2. Ministry of Human Resources and Social Security ([2009]No.38):</a:t>
            </a:r>
          </a:p>
          <a:p>
            <a:pPr>
              <a:spcBef>
                <a:spcPts val="600"/>
              </a:spcBef>
            </a:pPr>
            <a:r>
              <a:rPr lang="en-US" altLang="zh-CN" sz="1600" dirty="0" smtClean="0">
                <a:solidFill>
                  <a:schemeClr val="tx2"/>
                </a:solidFill>
              </a:rPr>
              <a:t>Notifications on organizing 3,000,000 graduates to participate in the apprenticeship.</a:t>
            </a:r>
            <a:endParaRPr lang="zh-CN" altLang="zh-CN" sz="1600" dirty="0">
              <a:solidFill>
                <a:schemeClr val="tx2"/>
              </a:solidFill>
            </a:endParaRPr>
          </a:p>
          <a:p>
            <a:pPr>
              <a:spcBef>
                <a:spcPts val="600"/>
              </a:spcBef>
            </a:pPr>
            <a:r>
              <a:rPr lang="en-US" altLang="zh-CN" sz="1600" dirty="0"/>
              <a:t>3</a:t>
            </a:r>
            <a:r>
              <a:rPr lang="zh-CN" altLang="zh-CN" sz="1600" dirty="0"/>
              <a:t>、</a:t>
            </a:r>
            <a:r>
              <a:rPr lang="en-US" altLang="zh-CN" sz="1600" dirty="0"/>
              <a:t>[</a:t>
            </a:r>
            <a:r>
              <a:rPr lang="zh-CN" altLang="zh-CN" sz="1600" dirty="0"/>
              <a:t>河北</a:t>
            </a:r>
            <a:r>
              <a:rPr lang="en-US" altLang="zh-CN" sz="1600" dirty="0"/>
              <a:t>]</a:t>
            </a:r>
            <a:r>
              <a:rPr lang="zh-CN" altLang="zh-CN" sz="1600" dirty="0"/>
              <a:t>关于印发《河北省高校毕业生就业见习管理办法》的通知（冀人社发</a:t>
            </a:r>
            <a:r>
              <a:rPr lang="en-US" altLang="zh-CN" sz="1600" dirty="0"/>
              <a:t>[2009]19</a:t>
            </a:r>
            <a:r>
              <a:rPr lang="zh-CN" altLang="zh-CN" sz="1600" dirty="0"/>
              <a:t>号）</a:t>
            </a:r>
          </a:p>
          <a:p>
            <a:pPr>
              <a:spcBef>
                <a:spcPts val="600"/>
              </a:spcBef>
            </a:pPr>
            <a:r>
              <a:rPr lang="en-US" altLang="zh-CN" sz="1600" b="1" dirty="0" smtClean="0">
                <a:solidFill>
                  <a:schemeClr val="tx2"/>
                </a:solidFill>
              </a:rPr>
              <a:t>3. </a:t>
            </a:r>
            <a:r>
              <a:rPr lang="en-US" altLang="zh-CN" sz="1600" b="1" dirty="0" err="1" smtClean="0">
                <a:solidFill>
                  <a:schemeClr val="tx2"/>
                </a:solidFill>
              </a:rPr>
              <a:t>Hebei</a:t>
            </a:r>
            <a:r>
              <a:rPr lang="en-US" altLang="zh-CN" sz="1600" b="1" dirty="0" smtClean="0">
                <a:solidFill>
                  <a:schemeClr val="tx2"/>
                </a:solidFill>
              </a:rPr>
              <a:t> Provincial Department of Human Resources and Social Security ([2009]No.19):</a:t>
            </a:r>
          </a:p>
          <a:p>
            <a:pPr>
              <a:spcBef>
                <a:spcPts val="600"/>
              </a:spcBef>
            </a:pPr>
            <a:r>
              <a:rPr lang="en-US" altLang="zh-CN" sz="1600" dirty="0" smtClean="0">
                <a:solidFill>
                  <a:schemeClr val="tx2"/>
                </a:solidFill>
              </a:rPr>
              <a:t>Administrative measures on college students apprenticeship programs in </a:t>
            </a:r>
            <a:r>
              <a:rPr lang="en-US" altLang="zh-CN" sz="1600" dirty="0" err="1" smtClean="0">
                <a:solidFill>
                  <a:schemeClr val="tx2"/>
                </a:solidFill>
              </a:rPr>
              <a:t>Hebei</a:t>
            </a:r>
            <a:r>
              <a:rPr lang="en-US" altLang="zh-CN" sz="1600" dirty="0" smtClean="0">
                <a:solidFill>
                  <a:schemeClr val="tx2"/>
                </a:solidFill>
              </a:rPr>
              <a:t>.</a:t>
            </a:r>
          </a:p>
        </p:txBody>
      </p:sp>
      <p:sp>
        <p:nvSpPr>
          <p:cNvPr id="3" name="TextBox 2"/>
          <p:cNvSpPr txBox="1"/>
          <p:nvPr/>
        </p:nvSpPr>
        <p:spPr>
          <a:xfrm>
            <a:off x="476520" y="142858"/>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见习制度政策文件 </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cs typeface="Times New Roman" pitchFamily="18" charset="0"/>
              </a:rPr>
              <a:t>References</a:t>
            </a:r>
            <a:endParaRPr lang="zh-CN" altLang="en-US" sz="2000" b="1" dirty="0" smtClean="0">
              <a:solidFill>
                <a:schemeClr val="tx1">
                  <a:lumMod val="85000"/>
                  <a:lumOff val="1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98329718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2443344" y="2301720"/>
            <a:ext cx="4256964" cy="69124"/>
            <a:chOff x="566555" y="877035"/>
            <a:chExt cx="2340260" cy="164545"/>
          </a:xfrm>
        </p:grpSpPr>
        <p:sp>
          <p:nvSpPr>
            <p:cNvPr id="20" name="矩形 19"/>
            <p:cNvSpPr/>
            <p:nvPr/>
          </p:nvSpPr>
          <p:spPr>
            <a:xfrm>
              <a:off x="566555" y="877035"/>
              <a:ext cx="585065" cy="164545"/>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1151620" y="877035"/>
              <a:ext cx="585065" cy="164545"/>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1736685" y="877035"/>
              <a:ext cx="585065" cy="16454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2321750" y="877035"/>
              <a:ext cx="585065" cy="164545"/>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 name="TextBox 27"/>
          <p:cNvSpPr txBox="1"/>
          <p:nvPr/>
        </p:nvSpPr>
        <p:spPr>
          <a:xfrm>
            <a:off x="1623999" y="1755256"/>
            <a:ext cx="5895655" cy="523220"/>
          </a:xfrm>
          <a:prstGeom prst="rect">
            <a:avLst/>
          </a:prstGeom>
          <a:noFill/>
          <a:effectLst/>
        </p:spPr>
        <p:txBody>
          <a:bodyPr wrap="square" rtlCol="0">
            <a:spAutoFit/>
          </a:bodyPr>
          <a:lstStyle/>
          <a:p>
            <a:pPr algn="ctr"/>
            <a:r>
              <a:rPr lang="en-US" altLang="zh-CN" sz="2800" dirty="0" smtClean="0">
                <a:solidFill>
                  <a:srgbClr val="1A7BAE"/>
                </a:solidFill>
              </a:rPr>
              <a:t>THANKS</a:t>
            </a:r>
            <a:r>
              <a:rPr lang="en-US" altLang="zh-CN" sz="2800" dirty="0" smtClean="0">
                <a:solidFill>
                  <a:srgbClr val="BF3420"/>
                </a:solidFill>
              </a:rPr>
              <a:t> </a:t>
            </a:r>
            <a:r>
              <a:rPr lang="en-US" altLang="zh-CN" sz="2800" dirty="0" smtClean="0">
                <a:solidFill>
                  <a:srgbClr val="95BC49"/>
                </a:solidFill>
              </a:rPr>
              <a:t>FOR</a:t>
            </a:r>
            <a:r>
              <a:rPr lang="zh-CN" altLang="en-US" sz="2800" dirty="0" smtClean="0">
                <a:solidFill>
                  <a:srgbClr val="1A7BAE"/>
                </a:solidFill>
              </a:rPr>
              <a:t> </a:t>
            </a:r>
            <a:r>
              <a:rPr lang="en-US" altLang="zh-CN" sz="2800" dirty="0" smtClean="0">
                <a:solidFill>
                  <a:srgbClr val="FDA907"/>
                </a:solidFill>
              </a:rPr>
              <a:t>YOUR</a:t>
            </a:r>
            <a:r>
              <a:rPr lang="en-US" altLang="zh-CN" sz="2800" dirty="0" smtClean="0">
                <a:solidFill>
                  <a:srgbClr val="1A7BAE"/>
                </a:solidFill>
              </a:rPr>
              <a:t> </a:t>
            </a:r>
            <a:r>
              <a:rPr lang="en-US" altLang="zh-CN" sz="2800" dirty="0" smtClean="0">
                <a:solidFill>
                  <a:srgbClr val="BF3420"/>
                </a:solidFill>
              </a:rPr>
              <a:t>WATCHING</a:t>
            </a:r>
          </a:p>
        </p:txBody>
      </p:sp>
      <p:sp>
        <p:nvSpPr>
          <p:cNvPr id="29" name="矩形 28"/>
          <p:cNvSpPr/>
          <p:nvPr/>
        </p:nvSpPr>
        <p:spPr>
          <a:xfrm>
            <a:off x="2029043" y="2406325"/>
            <a:ext cx="5085566" cy="553998"/>
          </a:xfrm>
          <a:prstGeom prst="rect">
            <a:avLst/>
          </a:prstGeom>
        </p:spPr>
        <p:txBody>
          <a:bodyPr wrap="square">
            <a:spAutoFit/>
          </a:bodyPr>
          <a:lstStyle/>
          <a:p>
            <a:pPr algn="ctr">
              <a:lnSpc>
                <a:spcPct val="150000"/>
              </a:lnSpc>
            </a:pPr>
            <a:r>
              <a:rPr lang="zh-CN" altLang="en-US" sz="1000" dirty="0" smtClean="0">
                <a:solidFill>
                  <a:schemeClr val="tx1">
                    <a:lumMod val="50000"/>
                    <a:lumOff val="50000"/>
                  </a:schemeClr>
                </a:solidFill>
              </a:rPr>
              <a:t>中国人民大学  劳动人事学院  曾湘泉教授</a:t>
            </a:r>
            <a:endParaRPr lang="en-US" altLang="zh-CN" sz="1000" dirty="0" smtClean="0">
              <a:solidFill>
                <a:schemeClr val="tx1">
                  <a:lumMod val="50000"/>
                  <a:lumOff val="50000"/>
                </a:schemeClr>
              </a:solidFill>
            </a:endParaRPr>
          </a:p>
          <a:p>
            <a:pPr algn="ctr">
              <a:lnSpc>
                <a:spcPct val="150000"/>
              </a:lnSpc>
            </a:pPr>
            <a:r>
              <a:rPr lang="en-US" altLang="zh-CN" sz="1000" b="1" dirty="0" err="1" smtClean="0">
                <a:latin typeface="Times New Roman" panose="02020603050405020304" pitchFamily="18" charset="0"/>
                <a:cs typeface="Times New Roman" panose="02020603050405020304" pitchFamily="18" charset="0"/>
              </a:rPr>
              <a:t>Renming</a:t>
            </a:r>
            <a:r>
              <a:rPr lang="en-US" altLang="zh-CN" sz="1000" b="1" dirty="0" smtClean="0">
                <a:latin typeface="Times New Roman" panose="02020603050405020304" pitchFamily="18" charset="0"/>
                <a:cs typeface="Times New Roman" panose="02020603050405020304" pitchFamily="18" charset="0"/>
              </a:rPr>
              <a:t> University of China, </a:t>
            </a:r>
            <a:r>
              <a:rPr lang="zh-CN" altLang="en-US" sz="1000" b="1" dirty="0" smtClean="0">
                <a:latin typeface="Times New Roman" panose="02020603050405020304" pitchFamily="18" charset="0"/>
                <a:cs typeface="Times New Roman" panose="02020603050405020304" pitchFamily="18" charset="0"/>
              </a:rPr>
              <a:t> </a:t>
            </a:r>
            <a:r>
              <a:rPr lang="en-US" altLang="zh-CN" sz="1000" b="1" dirty="0" smtClean="0">
                <a:latin typeface="Times New Roman" panose="02020603050405020304" pitchFamily="18" charset="0"/>
                <a:cs typeface="Times New Roman" panose="02020603050405020304" pitchFamily="18" charset="0"/>
              </a:rPr>
              <a:t>School of Labor and Human Resources </a:t>
            </a:r>
            <a:r>
              <a:rPr lang="zh-CN" altLang="en-US" sz="1000" b="1" dirty="0" smtClean="0">
                <a:latin typeface="Times New Roman" panose="02020603050405020304" pitchFamily="18" charset="0"/>
                <a:cs typeface="Times New Roman" panose="02020603050405020304" pitchFamily="18" charset="0"/>
              </a:rPr>
              <a:t> </a:t>
            </a:r>
            <a:r>
              <a:rPr lang="en-US" altLang="zh-CN" sz="1000" b="1" dirty="0" err="1" smtClean="0">
                <a:latin typeface="Times New Roman" panose="02020603050405020304" pitchFamily="18" charset="0"/>
                <a:cs typeface="Times New Roman" panose="02020603050405020304" pitchFamily="18" charset="0"/>
              </a:rPr>
              <a:t>Xiangquan</a:t>
            </a:r>
            <a:r>
              <a:rPr lang="en-US" altLang="zh-CN" sz="1000" b="1" dirty="0" smtClean="0">
                <a:latin typeface="Times New Roman" panose="02020603050405020304" pitchFamily="18" charset="0"/>
                <a:cs typeface="Times New Roman" panose="02020603050405020304" pitchFamily="18" charset="0"/>
              </a:rPr>
              <a:t> </a:t>
            </a:r>
            <a:r>
              <a:rPr lang="en-US" altLang="zh-CN" sz="1000" b="1" dirty="0" err="1" smtClean="0">
                <a:latin typeface="Times New Roman" panose="02020603050405020304" pitchFamily="18" charset="0"/>
                <a:cs typeface="Times New Roman" panose="02020603050405020304" pitchFamily="18" charset="0"/>
              </a:rPr>
              <a:t>Zeng</a:t>
            </a:r>
            <a:r>
              <a:rPr lang="en-US" altLang="zh-CN" sz="1000" dirty="0" smtClean="0">
                <a:solidFill>
                  <a:schemeClr val="tx1">
                    <a:lumMod val="50000"/>
                    <a:lumOff val="50000"/>
                  </a:schemeClr>
                </a:solidFill>
              </a:rPr>
              <a:t> </a:t>
            </a:r>
          </a:p>
        </p:txBody>
      </p:sp>
    </p:spTree>
    <p:extLst>
      <p:ext uri="{BB962C8B-B14F-4D97-AF65-F5344CB8AC3E}">
        <p14:creationId xmlns:p14="http://schemas.microsoft.com/office/powerpoint/2010/main" val="304602243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椭圆 8"/>
          <p:cNvSpPr/>
          <p:nvPr/>
        </p:nvSpPr>
        <p:spPr>
          <a:xfrm>
            <a:off x="701570" y="785800"/>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en-US" altLang="zh-CN" b="1" dirty="0" smtClean="0">
                <a:solidFill>
                  <a:schemeClr val="bg1"/>
                </a:solidFill>
              </a:rPr>
              <a:t>What </a:t>
            </a:r>
            <a:endParaRPr lang="zh-CN" altLang="en-US" b="1" dirty="0">
              <a:solidFill>
                <a:schemeClr val="bg1"/>
              </a:solidFill>
            </a:endParaRPr>
          </a:p>
        </p:txBody>
      </p:sp>
      <p:sp>
        <p:nvSpPr>
          <p:cNvPr id="19" name="椭圆 18"/>
          <p:cNvSpPr/>
          <p:nvPr/>
        </p:nvSpPr>
        <p:spPr>
          <a:xfrm>
            <a:off x="4646842" y="785802"/>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en-US" altLang="zh-CN" b="1" dirty="0" smtClean="0">
                <a:solidFill>
                  <a:schemeClr val="bg1"/>
                </a:solidFill>
              </a:rPr>
              <a:t>How</a:t>
            </a:r>
            <a:endParaRPr lang="zh-CN" altLang="en-US" b="1" dirty="0">
              <a:solidFill>
                <a:schemeClr val="bg1"/>
              </a:solidFill>
            </a:endParaRPr>
          </a:p>
        </p:txBody>
      </p:sp>
      <p:sp>
        <p:nvSpPr>
          <p:cNvPr id="7" name="TextBox 6"/>
          <p:cNvSpPr txBox="1"/>
          <p:nvPr/>
        </p:nvSpPr>
        <p:spPr>
          <a:xfrm>
            <a:off x="476520" y="96475"/>
            <a:ext cx="5452802" cy="830997"/>
          </a:xfrm>
          <a:prstGeom prst="rect">
            <a:avLst/>
          </a:prstGeom>
          <a:noFill/>
        </p:spPr>
        <p:txBody>
          <a:bodyPr wrap="square" rtlCol="0">
            <a:spAutoFit/>
          </a:bodyPr>
          <a:lstStyle/>
          <a:p>
            <a:r>
              <a:rPr lang="zh-CN" altLang="en-US" sz="2400" b="1" dirty="0" smtClean="0">
                <a:solidFill>
                  <a:schemeClr val="tx1">
                    <a:lumMod val="85000"/>
                    <a:lumOff val="15000"/>
                  </a:schemeClr>
                </a:solidFill>
                <a:latin typeface="Impact" pitchFamily="34" charset="0"/>
                <a:ea typeface="+mj-ea"/>
              </a:rPr>
              <a:t>青年创业  </a:t>
            </a:r>
            <a:r>
              <a:rPr lang="en-US" altLang="zh-CN" sz="2400" b="1" dirty="0" smtClean="0">
                <a:solidFill>
                  <a:schemeClr val="tx1">
                    <a:lumMod val="85000"/>
                    <a:lumOff val="15000"/>
                  </a:schemeClr>
                </a:solidFill>
                <a:latin typeface="Times New Roman" pitchFamily="18" charset="0"/>
                <a:cs typeface="Times New Roman" pitchFamily="18" charset="0"/>
              </a:rPr>
              <a:t>Youth Entrepreneurship</a:t>
            </a:r>
            <a:endParaRPr lang="zh-CN" altLang="en-US" sz="2400" b="1" dirty="0" smtClean="0">
              <a:solidFill>
                <a:schemeClr val="tx1">
                  <a:lumMod val="85000"/>
                  <a:lumOff val="15000"/>
                </a:schemeClr>
              </a:solidFill>
              <a:latin typeface="Times New Roman" pitchFamily="18" charset="0"/>
              <a:cs typeface="Times New Roman" pitchFamily="18" charset="0"/>
            </a:endParaRPr>
          </a:p>
          <a:p>
            <a:endParaRPr lang="zh-CN" altLang="en-US" sz="2400" b="1" dirty="0">
              <a:solidFill>
                <a:schemeClr val="tx1">
                  <a:lumMod val="85000"/>
                  <a:lumOff val="15000"/>
                </a:schemeClr>
              </a:solidFill>
              <a:latin typeface="Impact" pitchFamily="34" charset="0"/>
              <a:ea typeface="+mj-ea"/>
            </a:endParaRPr>
          </a:p>
        </p:txBody>
      </p:sp>
      <p:sp>
        <p:nvSpPr>
          <p:cNvPr id="12" name="矩形 11"/>
          <p:cNvSpPr/>
          <p:nvPr/>
        </p:nvSpPr>
        <p:spPr>
          <a:xfrm>
            <a:off x="455194" y="553494"/>
            <a:ext cx="3870455" cy="246221"/>
          </a:xfrm>
          <a:prstGeom prst="rect">
            <a:avLst/>
          </a:prstGeom>
        </p:spPr>
        <p:txBody>
          <a:bodyPr wrap="square">
            <a:spAutoFit/>
          </a:bodyPr>
          <a:lstStyle/>
          <a:p>
            <a:r>
              <a:rPr lang="en-US" altLang="zh-CN" sz="1000" dirty="0" smtClean="0">
                <a:solidFill>
                  <a:schemeClr val="tx1">
                    <a:lumMod val="50000"/>
                    <a:lumOff val="50000"/>
                  </a:schemeClr>
                </a:solidFill>
              </a:rPr>
              <a:t>.</a:t>
            </a:r>
            <a:endParaRPr lang="zh-CN" altLang="en-US" sz="1000" dirty="0">
              <a:solidFill>
                <a:schemeClr val="tx1">
                  <a:lumMod val="50000"/>
                  <a:lumOff val="50000"/>
                </a:schemeClr>
              </a:solidFill>
            </a:endParaRPr>
          </a:p>
        </p:txBody>
      </p:sp>
      <p:sp>
        <p:nvSpPr>
          <p:cNvPr id="18" name="椭圆 17"/>
          <p:cNvSpPr/>
          <p:nvPr/>
        </p:nvSpPr>
        <p:spPr>
          <a:xfrm>
            <a:off x="2674206" y="785801"/>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en-US" altLang="zh-CN" b="1" dirty="0" smtClean="0">
                <a:solidFill>
                  <a:schemeClr val="bg1"/>
                </a:solidFill>
              </a:rPr>
              <a:t>Target </a:t>
            </a:r>
            <a:endParaRPr lang="zh-CN" altLang="en-US" b="1" dirty="0">
              <a:solidFill>
                <a:schemeClr val="bg1"/>
              </a:solidFill>
            </a:endParaRPr>
          </a:p>
        </p:txBody>
      </p:sp>
      <p:sp>
        <p:nvSpPr>
          <p:cNvPr id="20" name="椭圆 19"/>
          <p:cNvSpPr/>
          <p:nvPr/>
        </p:nvSpPr>
        <p:spPr>
          <a:xfrm>
            <a:off x="6619478" y="785803"/>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en-US" altLang="zh-CN" b="1" dirty="0" smtClean="0">
                <a:solidFill>
                  <a:schemeClr val="bg1"/>
                </a:solidFill>
              </a:rPr>
              <a:t>Goal</a:t>
            </a:r>
            <a:endParaRPr lang="zh-CN" altLang="en-US" b="1" dirty="0">
              <a:solidFill>
                <a:schemeClr val="bg1"/>
              </a:solidFill>
            </a:endParaRPr>
          </a:p>
        </p:txBody>
      </p:sp>
      <p:sp>
        <p:nvSpPr>
          <p:cNvPr id="10" name="矩形 9"/>
          <p:cNvSpPr/>
          <p:nvPr/>
        </p:nvSpPr>
        <p:spPr>
          <a:xfrm>
            <a:off x="500034" y="2568031"/>
            <a:ext cx="1928826" cy="2268313"/>
          </a:xfrm>
          <a:prstGeom prst="rect">
            <a:avLst/>
          </a:prstGeom>
        </p:spPr>
        <p:txBody>
          <a:bodyPr wrap="square" lIns="72000" rIns="72000">
            <a:spAutoFit/>
          </a:bodyPr>
          <a:lstStyle/>
          <a:p>
            <a:pPr>
              <a:lnSpc>
                <a:spcPct val="90000"/>
              </a:lnSpc>
              <a:spcBef>
                <a:spcPct val="20000"/>
              </a:spcBef>
              <a:buClr>
                <a:srgbClr val="A50021"/>
              </a:buClr>
            </a:pPr>
            <a:r>
              <a:rPr lang="zh-CN" altLang="en-US" sz="1400" dirty="0" smtClean="0"/>
              <a:t>国家</a:t>
            </a:r>
            <a:r>
              <a:rPr lang="zh-CN" altLang="en-US" sz="1400" dirty="0"/>
              <a:t>和各级政府相继出台了一系列优惠政策</a:t>
            </a:r>
            <a:r>
              <a:rPr lang="zh-CN" altLang="en-US" sz="1400" dirty="0" smtClean="0"/>
              <a:t>，鼓励和支持高校</a:t>
            </a:r>
            <a:r>
              <a:rPr lang="zh-CN" altLang="en-US" sz="1400" dirty="0"/>
              <a:t>学生</a:t>
            </a:r>
            <a:r>
              <a:rPr lang="zh-CN" altLang="en-US" sz="1400" dirty="0" smtClean="0"/>
              <a:t>创业。</a:t>
            </a:r>
            <a:endParaRPr lang="en-US" altLang="zh-CN" sz="1400" dirty="0" smtClean="0"/>
          </a:p>
          <a:p>
            <a:pPr>
              <a:lnSpc>
                <a:spcPct val="90000"/>
              </a:lnSpc>
              <a:spcBef>
                <a:spcPct val="20000"/>
              </a:spcBef>
              <a:buClr>
                <a:srgbClr val="A50021"/>
              </a:buClr>
            </a:pPr>
            <a:r>
              <a:rPr lang="en-US" altLang="zh-CN" sz="1400" dirty="0" smtClean="0">
                <a:cs typeface="Times New Roman" panose="02020603050405020304" pitchFamily="18" charset="0"/>
              </a:rPr>
              <a:t>Governments at all levels introduced a series of preferential policies, encouraging and supporting college students to be an entrepreneur.</a:t>
            </a:r>
          </a:p>
        </p:txBody>
      </p:sp>
      <p:sp>
        <p:nvSpPr>
          <p:cNvPr id="11" name="矩形 10"/>
          <p:cNvSpPr/>
          <p:nvPr/>
        </p:nvSpPr>
        <p:spPr>
          <a:xfrm>
            <a:off x="2357422" y="2590322"/>
            <a:ext cx="1928826" cy="1729704"/>
          </a:xfrm>
          <a:prstGeom prst="rect">
            <a:avLst/>
          </a:prstGeom>
        </p:spPr>
        <p:txBody>
          <a:bodyPr wrap="square" lIns="72000" rIns="72000">
            <a:spAutoFit/>
          </a:bodyPr>
          <a:lstStyle/>
          <a:p>
            <a:pPr>
              <a:lnSpc>
                <a:spcPct val="90000"/>
              </a:lnSpc>
              <a:spcBef>
                <a:spcPct val="20000"/>
              </a:spcBef>
              <a:buClr>
                <a:srgbClr val="A50021"/>
              </a:buClr>
            </a:pPr>
            <a:r>
              <a:rPr lang="en-US" altLang="zh-CN" sz="1400" dirty="0" smtClean="0"/>
              <a:t>(1). </a:t>
            </a:r>
            <a:r>
              <a:rPr lang="zh-CN" altLang="en-US" sz="1400" dirty="0" smtClean="0"/>
              <a:t>有创业意愿的在校学生；</a:t>
            </a:r>
            <a:endParaRPr lang="en-US" altLang="zh-CN" sz="1400" dirty="0" smtClean="0"/>
          </a:p>
          <a:p>
            <a:pPr>
              <a:lnSpc>
                <a:spcPct val="90000"/>
              </a:lnSpc>
              <a:spcBef>
                <a:spcPct val="20000"/>
              </a:spcBef>
              <a:buClr>
                <a:srgbClr val="A50021"/>
              </a:buClr>
            </a:pPr>
            <a:r>
              <a:rPr lang="en-US" altLang="zh-CN" sz="1400" dirty="0" smtClean="0">
                <a:cs typeface="Times New Roman" panose="02020603050405020304" pitchFamily="18" charset="0"/>
              </a:rPr>
              <a:t>College students who are willing to start a business;</a:t>
            </a:r>
            <a:endParaRPr lang="en-US" altLang="zh-CN" sz="1400" dirty="0" smtClean="0"/>
          </a:p>
          <a:p>
            <a:pPr>
              <a:lnSpc>
                <a:spcPct val="90000"/>
              </a:lnSpc>
              <a:spcBef>
                <a:spcPct val="20000"/>
              </a:spcBef>
              <a:buClr>
                <a:srgbClr val="A50021"/>
              </a:buClr>
            </a:pPr>
            <a:r>
              <a:rPr lang="en-US" altLang="zh-CN" sz="1400" dirty="0" smtClean="0"/>
              <a:t>(2). </a:t>
            </a:r>
            <a:r>
              <a:rPr lang="zh-CN" altLang="en-US" sz="1400" dirty="0" smtClean="0"/>
              <a:t>创业的高校毕业生</a:t>
            </a:r>
            <a:r>
              <a:rPr lang="en-US" altLang="zh-CN" sz="1400" dirty="0" smtClean="0">
                <a:cs typeface="Times New Roman" panose="02020603050405020304" pitchFamily="18" charset="0"/>
              </a:rPr>
              <a:t>Graduates who are entrepreneurs</a:t>
            </a:r>
            <a:endParaRPr lang="en-US" altLang="zh-CN" sz="1400" dirty="0" smtClean="0"/>
          </a:p>
        </p:txBody>
      </p:sp>
      <p:sp>
        <p:nvSpPr>
          <p:cNvPr id="13" name="矩形 12"/>
          <p:cNvSpPr/>
          <p:nvPr/>
        </p:nvSpPr>
        <p:spPr>
          <a:xfrm>
            <a:off x="4286248" y="2562446"/>
            <a:ext cx="2571768" cy="2548390"/>
          </a:xfrm>
          <a:prstGeom prst="rect">
            <a:avLst/>
          </a:prstGeom>
        </p:spPr>
        <p:txBody>
          <a:bodyPr wrap="square" lIns="72000" rIns="72000">
            <a:spAutoFit/>
          </a:bodyPr>
          <a:lstStyle/>
          <a:p>
            <a:pPr>
              <a:lnSpc>
                <a:spcPct val="90000"/>
              </a:lnSpc>
              <a:spcBef>
                <a:spcPct val="20000"/>
              </a:spcBef>
              <a:buClr>
                <a:srgbClr val="A50021"/>
              </a:buClr>
            </a:pPr>
            <a:r>
              <a:rPr lang="en-US" altLang="zh-CN" sz="1400" dirty="0" smtClean="0"/>
              <a:t>(1). </a:t>
            </a:r>
            <a:r>
              <a:rPr lang="zh-CN" altLang="en-US" sz="1400" dirty="0" smtClean="0"/>
              <a:t>出台优惠政策（包括融资、税费减免和小额贷款等）</a:t>
            </a:r>
            <a:endParaRPr lang="en-US" altLang="zh-CN" sz="1400" dirty="0" smtClean="0"/>
          </a:p>
          <a:p>
            <a:pPr>
              <a:lnSpc>
                <a:spcPct val="90000"/>
              </a:lnSpc>
              <a:spcBef>
                <a:spcPct val="20000"/>
              </a:spcBef>
              <a:buClr>
                <a:srgbClr val="A50021"/>
              </a:buClr>
            </a:pPr>
            <a:r>
              <a:rPr lang="en-US" altLang="zh-CN" sz="1400" dirty="0" smtClean="0">
                <a:cs typeface="Times New Roman" panose="02020603050405020304" pitchFamily="18" charset="0"/>
              </a:rPr>
              <a:t>Introduce preferential policies, including finance, tax and fees reduction, microcredit loans.</a:t>
            </a:r>
            <a:endParaRPr lang="en-US" altLang="zh-CN" sz="1100" dirty="0" smtClean="0">
              <a:solidFill>
                <a:schemeClr val="tx1">
                  <a:lumMod val="65000"/>
                  <a:lumOff val="35000"/>
                </a:schemeClr>
              </a:solidFill>
            </a:endParaRPr>
          </a:p>
          <a:p>
            <a:pPr>
              <a:lnSpc>
                <a:spcPct val="90000"/>
              </a:lnSpc>
              <a:spcBef>
                <a:spcPct val="20000"/>
              </a:spcBef>
              <a:buClr>
                <a:srgbClr val="A50021"/>
              </a:buClr>
            </a:pPr>
            <a:r>
              <a:rPr lang="en-US" altLang="zh-CN" sz="1400" dirty="0" smtClean="0"/>
              <a:t>(2). </a:t>
            </a:r>
            <a:r>
              <a:rPr lang="zh-CN" altLang="en-US" sz="1400" dirty="0" smtClean="0"/>
              <a:t>提供公共服务（包括场地、创</a:t>
            </a:r>
            <a:r>
              <a:rPr lang="zh-CN" altLang="en-US" sz="1400" dirty="0"/>
              <a:t>业培训及创业</a:t>
            </a:r>
            <a:r>
              <a:rPr lang="zh-CN" altLang="en-US" sz="1400" dirty="0" smtClean="0"/>
              <a:t>指导、落户政策、人事代理服务等）</a:t>
            </a:r>
            <a:endParaRPr lang="en-US" altLang="zh-CN" sz="1400" dirty="0" smtClean="0"/>
          </a:p>
          <a:p>
            <a:pPr>
              <a:lnSpc>
                <a:spcPct val="90000"/>
              </a:lnSpc>
              <a:spcBef>
                <a:spcPct val="20000"/>
              </a:spcBef>
              <a:buClr>
                <a:srgbClr val="A50021"/>
              </a:buClr>
            </a:pPr>
            <a:r>
              <a:rPr lang="en-US" altLang="zh-CN" sz="1400" dirty="0" smtClean="0">
                <a:cs typeface="Times New Roman" panose="02020603050405020304" pitchFamily="18" charset="0"/>
              </a:rPr>
              <a:t>Supply public services: business premises, entrepreneurial training and guiding and etc.</a:t>
            </a:r>
            <a:endParaRPr lang="zh-CN" altLang="en-US" sz="1400" dirty="0">
              <a:cs typeface="Times New Roman" panose="02020603050405020304" pitchFamily="18" charset="0"/>
            </a:endParaRPr>
          </a:p>
        </p:txBody>
      </p:sp>
      <p:sp>
        <p:nvSpPr>
          <p:cNvPr id="14" name="矩形 13"/>
          <p:cNvSpPr/>
          <p:nvPr/>
        </p:nvSpPr>
        <p:spPr>
          <a:xfrm>
            <a:off x="6858016" y="2500312"/>
            <a:ext cx="2285984" cy="2031325"/>
          </a:xfrm>
          <a:prstGeom prst="rect">
            <a:avLst/>
          </a:prstGeom>
        </p:spPr>
        <p:txBody>
          <a:bodyPr wrap="square" lIns="72000" rIns="72000">
            <a:spAutoFit/>
          </a:bodyPr>
          <a:lstStyle/>
          <a:p>
            <a:r>
              <a:rPr lang="en-US" altLang="zh-CN" sz="1400" dirty="0" smtClean="0"/>
              <a:t>(1). </a:t>
            </a:r>
            <a:r>
              <a:rPr lang="zh-CN" altLang="zh-CN" sz="1400" dirty="0" smtClean="0"/>
              <a:t>培</a:t>
            </a:r>
            <a:r>
              <a:rPr lang="zh-CN" altLang="zh-CN" sz="1400" dirty="0"/>
              <a:t>养</a:t>
            </a:r>
            <a:r>
              <a:rPr lang="zh-CN" altLang="en-US" sz="1400" dirty="0"/>
              <a:t>青年</a:t>
            </a:r>
            <a:r>
              <a:rPr lang="zh-CN" altLang="zh-CN" sz="1400" dirty="0"/>
              <a:t>学生的创新精神和创业能力</a:t>
            </a:r>
            <a:r>
              <a:rPr lang="zh-CN" altLang="en-US" sz="1400" dirty="0"/>
              <a:t>；</a:t>
            </a:r>
            <a:endParaRPr lang="en-US" altLang="zh-CN" sz="1400" dirty="0"/>
          </a:p>
          <a:p>
            <a:r>
              <a:rPr lang="en-US" altLang="zh-CN" sz="1400" dirty="0" smtClean="0">
                <a:cs typeface="Times New Roman" panose="02020603050405020304" pitchFamily="18" charset="0"/>
              </a:rPr>
              <a:t>Cultivate the creative spirit and entrepreneurship of the youth.</a:t>
            </a:r>
          </a:p>
          <a:p>
            <a:r>
              <a:rPr lang="en-US" altLang="zh-CN" sz="1400" dirty="0" smtClean="0"/>
              <a:t>(2). </a:t>
            </a:r>
            <a:r>
              <a:rPr lang="zh-CN" altLang="en-US" sz="1400" dirty="0" smtClean="0"/>
              <a:t>创业带动就业</a:t>
            </a:r>
            <a:endParaRPr lang="en-US" altLang="zh-CN" sz="1400" dirty="0" smtClean="0"/>
          </a:p>
          <a:p>
            <a:r>
              <a:rPr lang="en-US" altLang="zh-CN" sz="1400" dirty="0" smtClean="0">
                <a:cs typeface="Times New Roman" panose="02020603050405020304" pitchFamily="18" charset="0"/>
              </a:rPr>
              <a:t>Promote youth employment by entrepreneurship</a:t>
            </a:r>
            <a:endParaRPr lang="zh-CN" altLang="en-US" sz="1400" dirty="0"/>
          </a:p>
        </p:txBody>
      </p:sp>
    </p:spTree>
    <p:extLst>
      <p:ext uri="{BB962C8B-B14F-4D97-AF65-F5344CB8AC3E}">
        <p14:creationId xmlns:p14="http://schemas.microsoft.com/office/powerpoint/2010/main" val="35800573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zh-CN" altLang="en-US" sz="2000" dirty="0" smtClean="0">
                <a:solidFill>
                  <a:schemeClr val="tx1"/>
                </a:solidFill>
              </a:rPr>
              <a:t>青年创业政策</a:t>
            </a:r>
            <a:r>
              <a:rPr kumimoji="1" lang="en-US" altLang="zh-CN" sz="2000" dirty="0" smtClean="0">
                <a:solidFill>
                  <a:schemeClr val="tx1"/>
                </a:solidFill>
                <a:latin typeface="Times New Roman" pitchFamily="18" charset="0"/>
                <a:cs typeface="Times New Roman" pitchFamily="18" charset="0"/>
              </a:rPr>
              <a:t>Policies</a:t>
            </a:r>
            <a:endParaRPr kumimoji="1" lang="zh-CN" altLang="en-US" sz="2000" dirty="0">
              <a:solidFill>
                <a:schemeClr val="tx1"/>
              </a:solidFill>
              <a:latin typeface="Times New Roman" pitchFamily="18" charset="0"/>
              <a:cs typeface="Times New Roman" pitchFamily="18" charset="0"/>
            </a:endParaRPr>
          </a:p>
        </p:txBody>
      </p:sp>
      <p:sp>
        <p:nvSpPr>
          <p:cNvPr id="4" name="圆角右箭头 3"/>
          <p:cNvSpPr/>
          <p:nvPr/>
        </p:nvSpPr>
        <p:spPr>
          <a:xfrm rot="16200000" flipH="1" flipV="1">
            <a:off x="3761453" y="-882002"/>
            <a:ext cx="692400" cy="7215238"/>
          </a:xfrm>
          <a:prstGeom prst="bentArrow">
            <a:avLst>
              <a:gd name="adj1" fmla="val 25820"/>
              <a:gd name="adj2" fmla="val 25000"/>
              <a:gd name="adj3" fmla="val 25000"/>
              <a:gd name="adj4" fmla="val 40188"/>
            </a:avLst>
          </a:prstGeom>
          <a:solidFill>
            <a:schemeClr val="accent1"/>
          </a:solidFill>
          <a:ln>
            <a:no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sp>
        <p:nvSpPr>
          <p:cNvPr id="5" name="圆角右箭头 4"/>
          <p:cNvSpPr/>
          <p:nvPr/>
        </p:nvSpPr>
        <p:spPr>
          <a:xfrm rot="5400000" flipH="1">
            <a:off x="3438329" y="-900693"/>
            <a:ext cx="735683" cy="6209202"/>
          </a:xfrm>
          <a:prstGeom prst="bentArrow">
            <a:avLst>
              <a:gd name="adj1" fmla="val 25820"/>
              <a:gd name="adj2" fmla="val 25000"/>
              <a:gd name="adj3" fmla="val 25000"/>
              <a:gd name="adj4" fmla="val 43750"/>
            </a:avLst>
          </a:prstGeom>
          <a:solidFill>
            <a:srgbClr val="ACC8EA"/>
          </a:solidFill>
          <a:ln>
            <a:solidFill>
              <a:srgbClr val="9ABCE6"/>
            </a:solid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sp>
        <p:nvSpPr>
          <p:cNvPr id="8" name="圆角右箭头 7"/>
          <p:cNvSpPr/>
          <p:nvPr/>
        </p:nvSpPr>
        <p:spPr>
          <a:xfrm rot="16200000" flipH="1" flipV="1">
            <a:off x="2366994" y="201887"/>
            <a:ext cx="692398" cy="5146374"/>
          </a:xfrm>
          <a:prstGeom prst="bentArrow">
            <a:avLst>
              <a:gd name="adj1" fmla="val 25820"/>
              <a:gd name="adj2" fmla="val 24406"/>
              <a:gd name="adj3" fmla="val 25000"/>
              <a:gd name="adj4" fmla="val 43750"/>
            </a:avLst>
          </a:prstGeom>
          <a:solidFill>
            <a:srgbClr val="9ABCE6"/>
          </a:solidFill>
          <a:ln>
            <a:no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sp>
        <p:nvSpPr>
          <p:cNvPr id="9" name="圆角右箭头 8"/>
          <p:cNvSpPr/>
          <p:nvPr/>
        </p:nvSpPr>
        <p:spPr>
          <a:xfrm rot="5400000" flipH="1">
            <a:off x="2478038" y="513436"/>
            <a:ext cx="785140" cy="3347967"/>
          </a:xfrm>
          <a:prstGeom prst="bentArrow">
            <a:avLst>
              <a:gd name="adj1" fmla="val 25820"/>
              <a:gd name="adj2" fmla="val 25000"/>
              <a:gd name="adj3" fmla="val 25000"/>
              <a:gd name="adj4" fmla="val 43750"/>
            </a:avLst>
          </a:prstGeom>
          <a:solidFill>
            <a:srgbClr val="4785D1"/>
          </a:solidFill>
          <a:ln>
            <a:no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sp>
        <p:nvSpPr>
          <p:cNvPr id="10" name="圆角右箭头 9"/>
          <p:cNvSpPr/>
          <p:nvPr/>
        </p:nvSpPr>
        <p:spPr>
          <a:xfrm rot="16200000" flipH="1" flipV="1">
            <a:off x="781737" y="1806514"/>
            <a:ext cx="741855" cy="1887662"/>
          </a:xfrm>
          <a:prstGeom prst="bentArrow">
            <a:avLst>
              <a:gd name="adj1" fmla="val 33577"/>
              <a:gd name="adj2" fmla="val 25000"/>
              <a:gd name="adj3" fmla="val 25000"/>
              <a:gd name="adj4" fmla="val 43750"/>
            </a:avLst>
          </a:prstGeom>
          <a:solidFill>
            <a:srgbClr val="0070C0"/>
          </a:solidFill>
          <a:ln>
            <a:no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sp>
        <p:nvSpPr>
          <p:cNvPr id="11" name="圆角右箭头 10"/>
          <p:cNvSpPr/>
          <p:nvPr/>
        </p:nvSpPr>
        <p:spPr>
          <a:xfrm rot="5400000" flipH="1">
            <a:off x="350660" y="1435272"/>
            <a:ext cx="791312" cy="1492633"/>
          </a:xfrm>
          <a:prstGeom prst="bentArrow">
            <a:avLst>
              <a:gd name="adj1" fmla="val 32054"/>
              <a:gd name="adj2" fmla="val 25000"/>
              <a:gd name="adj3" fmla="val 25000"/>
              <a:gd name="adj4" fmla="val 43750"/>
            </a:avLst>
          </a:prstGeom>
          <a:solidFill>
            <a:schemeClr val="accent1">
              <a:lumMod val="75000"/>
            </a:schemeClr>
          </a:solidFill>
          <a:ln>
            <a:noFill/>
          </a:ln>
          <a:effectLst>
            <a:outerShdw blurRad="40000" dist="23000" dir="5400000"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lIns="68571" tIns="34285" rIns="68571" bIns="34285" rtlCol="0" anchor="ctr"/>
          <a:lstStyle/>
          <a:p>
            <a:pPr algn="ctr" defTabSz="457128"/>
            <a:endParaRPr kumimoji="1" lang="zh-CN" altLang="en-US">
              <a:solidFill>
                <a:srgbClr val="000000"/>
              </a:solidFill>
            </a:endParaRPr>
          </a:p>
        </p:txBody>
      </p:sp>
      <p:grpSp>
        <p:nvGrpSpPr>
          <p:cNvPr id="12" name="组 11"/>
          <p:cNvGrpSpPr/>
          <p:nvPr/>
        </p:nvGrpSpPr>
        <p:grpSpPr>
          <a:xfrm>
            <a:off x="71406" y="484660"/>
            <a:ext cx="2500330" cy="1323296"/>
            <a:chOff x="1952594" y="601425"/>
            <a:chExt cx="1391439" cy="1045869"/>
          </a:xfrm>
        </p:grpSpPr>
        <p:sp>
          <p:nvSpPr>
            <p:cNvPr id="13" name="文本框 12"/>
            <p:cNvSpPr txBox="1"/>
            <p:nvPr/>
          </p:nvSpPr>
          <p:spPr>
            <a:xfrm>
              <a:off x="1975510" y="601425"/>
              <a:ext cx="470302" cy="267577"/>
            </a:xfrm>
            <a:prstGeom prst="rect">
              <a:avLst/>
            </a:prstGeom>
            <a:noFill/>
          </p:spPr>
          <p:txBody>
            <a:bodyPr wrap="none" rtlCol="0" anchor="ctr">
              <a:spAutoFit/>
            </a:bodyPr>
            <a:lstStyle/>
            <a:p>
              <a:pPr defTabSz="457128"/>
              <a:r>
                <a:rPr kumimoji="1" lang="en-US" altLang="zh-CN" sz="1600" b="1" dirty="0" smtClean="0">
                  <a:solidFill>
                    <a:schemeClr val="accent3">
                      <a:lumMod val="75000"/>
                    </a:schemeClr>
                  </a:solidFill>
                </a:rPr>
                <a:t>2007</a:t>
              </a:r>
              <a:r>
                <a:rPr kumimoji="1" lang="zh-CN" altLang="en-US" sz="1600" b="1" dirty="0" smtClean="0">
                  <a:solidFill>
                    <a:schemeClr val="accent3">
                      <a:lumMod val="75000"/>
                    </a:schemeClr>
                  </a:solidFill>
                </a:rPr>
                <a:t>年</a:t>
              </a:r>
              <a:endParaRPr kumimoji="1" lang="zh-CN" altLang="en-US" sz="1600" b="1" dirty="0">
                <a:solidFill>
                  <a:schemeClr val="accent3">
                    <a:lumMod val="75000"/>
                  </a:schemeClr>
                </a:solidFill>
              </a:endParaRPr>
            </a:p>
          </p:txBody>
        </p:sp>
        <p:sp>
          <p:nvSpPr>
            <p:cNvPr id="14" name="文本框 13"/>
            <p:cNvSpPr txBox="1"/>
            <p:nvPr/>
          </p:nvSpPr>
          <p:spPr>
            <a:xfrm>
              <a:off x="1952594" y="783751"/>
              <a:ext cx="1391439" cy="863543"/>
            </a:xfrm>
            <a:prstGeom prst="rect">
              <a:avLst/>
            </a:prstGeom>
            <a:noFill/>
          </p:spPr>
          <p:txBody>
            <a:bodyPr wrap="square" rtlCol="0" anchor="ctr">
              <a:spAutoFit/>
            </a:bodyPr>
            <a:lstStyle/>
            <a:p>
              <a:pPr defTabSz="457128">
                <a:lnSpc>
                  <a:spcPct val="130000"/>
                </a:lnSpc>
              </a:pPr>
              <a:r>
                <a:rPr lang="zh-CN" altLang="zh-CN" sz="1000" b="1" dirty="0"/>
                <a:t>党的十七大</a:t>
              </a:r>
              <a:r>
                <a:rPr lang="zh-CN" altLang="zh-CN" sz="1000" b="1" dirty="0" smtClean="0"/>
                <a:t>报告</a:t>
              </a:r>
              <a:r>
                <a:rPr lang="zh-CN" altLang="en-US" sz="1000" b="1" dirty="0" smtClean="0"/>
                <a:t>：</a:t>
              </a:r>
              <a:r>
                <a:rPr lang="zh-CN" altLang="zh-CN" sz="1000" dirty="0" smtClean="0"/>
                <a:t>国家要实施扩大就业的发展战略，需要促进创业以带动就业</a:t>
              </a:r>
              <a:r>
                <a:rPr lang="zh-CN" altLang="en-US" sz="1000" dirty="0" smtClean="0"/>
                <a:t>。</a:t>
              </a:r>
              <a:endParaRPr lang="en-US" altLang="zh-CN" sz="1000" dirty="0" smtClean="0"/>
            </a:p>
            <a:p>
              <a:pPr lvl="0" defTabSz="457128">
                <a:lnSpc>
                  <a:spcPct val="130000"/>
                </a:lnSpc>
              </a:pPr>
              <a:r>
                <a:rPr lang="en-US" altLang="zh-CN" sz="1000" b="1" dirty="0" smtClean="0">
                  <a:solidFill>
                    <a:prstClr val="black"/>
                  </a:solidFill>
                </a:rPr>
                <a:t>Report of the 17</a:t>
              </a:r>
              <a:r>
                <a:rPr lang="en-US" altLang="zh-CN" sz="1000" b="1" baseline="30000" dirty="0" smtClean="0">
                  <a:solidFill>
                    <a:prstClr val="black"/>
                  </a:solidFill>
                </a:rPr>
                <a:t>th</a:t>
              </a:r>
              <a:r>
                <a:rPr lang="en-US" altLang="zh-CN" sz="1000" b="1" dirty="0" smtClean="0">
                  <a:solidFill>
                    <a:prstClr val="black"/>
                  </a:solidFill>
                </a:rPr>
                <a:t>  National Congress of the  CPC: </a:t>
              </a:r>
              <a:r>
                <a:rPr lang="en-US" altLang="zh-CN" sz="1000" dirty="0" smtClean="0">
                  <a:solidFill>
                    <a:prstClr val="black"/>
                  </a:solidFill>
                </a:rPr>
                <a:t>Promote employment by entrepreneurship</a:t>
              </a:r>
              <a:r>
                <a:rPr kumimoji="1" lang="en-US" altLang="zh-CN" sz="1000" dirty="0" smtClean="0">
                  <a:solidFill>
                    <a:schemeClr val="accent3">
                      <a:lumMod val="75000"/>
                    </a:schemeClr>
                  </a:solidFill>
                </a:rPr>
                <a:t>.</a:t>
              </a:r>
              <a:endParaRPr kumimoji="1" lang="zh-CN" altLang="en-US" sz="1000" dirty="0">
                <a:solidFill>
                  <a:schemeClr val="accent3">
                    <a:lumMod val="75000"/>
                  </a:schemeClr>
                </a:solidFill>
              </a:endParaRPr>
            </a:p>
          </p:txBody>
        </p:sp>
      </p:grpSp>
      <p:grpSp>
        <p:nvGrpSpPr>
          <p:cNvPr id="15" name="组 14"/>
          <p:cNvGrpSpPr/>
          <p:nvPr/>
        </p:nvGrpSpPr>
        <p:grpSpPr>
          <a:xfrm>
            <a:off x="142844" y="2906916"/>
            <a:ext cx="3071834" cy="1894800"/>
            <a:chOff x="2108543" y="3027678"/>
            <a:chExt cx="1441380" cy="1895434"/>
          </a:xfrm>
        </p:grpSpPr>
        <p:sp>
          <p:nvSpPr>
            <p:cNvPr id="16" name="文本框 15"/>
            <p:cNvSpPr txBox="1"/>
            <p:nvPr/>
          </p:nvSpPr>
          <p:spPr>
            <a:xfrm>
              <a:off x="2108543" y="3027678"/>
              <a:ext cx="378919" cy="338667"/>
            </a:xfrm>
            <a:prstGeom prst="rect">
              <a:avLst/>
            </a:prstGeom>
            <a:noFill/>
          </p:spPr>
          <p:txBody>
            <a:bodyPr wrap="none" rtlCol="0" anchor="ctr">
              <a:spAutoFit/>
            </a:bodyPr>
            <a:lstStyle/>
            <a:p>
              <a:pPr defTabSz="457128"/>
              <a:r>
                <a:rPr kumimoji="1" lang="en-US" altLang="zh-CN" sz="1600" b="1" dirty="0" smtClean="0">
                  <a:solidFill>
                    <a:schemeClr val="accent2">
                      <a:lumMod val="60000"/>
                      <a:lumOff val="40000"/>
                    </a:schemeClr>
                  </a:solidFill>
                </a:rPr>
                <a:t>2008</a:t>
              </a:r>
              <a:r>
                <a:rPr kumimoji="1" lang="zh-CN" altLang="en-US" sz="1600" b="1" dirty="0" smtClean="0">
                  <a:solidFill>
                    <a:schemeClr val="accent2">
                      <a:lumMod val="60000"/>
                      <a:lumOff val="40000"/>
                    </a:schemeClr>
                  </a:solidFill>
                </a:rPr>
                <a:t>年</a:t>
              </a:r>
              <a:endParaRPr kumimoji="1" lang="zh-CN" altLang="en-US" sz="1600" b="1" dirty="0">
                <a:solidFill>
                  <a:schemeClr val="accent2">
                    <a:lumMod val="60000"/>
                    <a:lumOff val="40000"/>
                  </a:schemeClr>
                </a:solidFill>
              </a:endParaRPr>
            </a:p>
          </p:txBody>
        </p:sp>
        <p:sp>
          <p:nvSpPr>
            <p:cNvPr id="17" name="文本框 16"/>
            <p:cNvSpPr txBox="1"/>
            <p:nvPr/>
          </p:nvSpPr>
          <p:spPr>
            <a:xfrm>
              <a:off x="2108543" y="3229775"/>
              <a:ext cx="1441380" cy="1693337"/>
            </a:xfrm>
            <a:prstGeom prst="rect">
              <a:avLst/>
            </a:prstGeom>
            <a:noFill/>
          </p:spPr>
          <p:txBody>
            <a:bodyPr wrap="square" rtlCol="0" anchor="ctr">
              <a:spAutoFit/>
            </a:bodyPr>
            <a:lstStyle/>
            <a:p>
              <a:pPr defTabSz="457128">
                <a:lnSpc>
                  <a:spcPct val="130000"/>
                </a:lnSpc>
              </a:pPr>
              <a:r>
                <a:rPr lang="zh-CN" altLang="en-US" sz="1000" b="1" dirty="0" smtClean="0"/>
                <a:t>教育部</a:t>
              </a:r>
              <a:r>
                <a:rPr lang="en-US" altLang="zh-CN" sz="1000" b="1" dirty="0"/>
                <a:t>《</a:t>
              </a:r>
              <a:r>
                <a:rPr lang="zh-CN" altLang="en-US" sz="1000" b="1" dirty="0"/>
                <a:t>关于当前形势下做好普通高等学校毕业生就业工作的</a:t>
              </a:r>
              <a:r>
                <a:rPr lang="zh-CN" altLang="en-US" sz="1000" b="1" dirty="0" smtClean="0"/>
                <a:t>通知</a:t>
              </a:r>
              <a:r>
                <a:rPr lang="en-US" altLang="zh-CN" sz="1000" b="1" dirty="0" smtClean="0"/>
                <a:t>》</a:t>
              </a:r>
              <a:r>
                <a:rPr lang="zh-CN" altLang="en-US" sz="1000" b="1" dirty="0" smtClean="0"/>
                <a:t>：</a:t>
              </a:r>
              <a:endParaRPr lang="en-US" altLang="zh-CN" sz="1000" b="1" dirty="0"/>
            </a:p>
            <a:p>
              <a:pPr defTabSz="457128">
                <a:lnSpc>
                  <a:spcPct val="130000"/>
                </a:lnSpc>
              </a:pPr>
              <a:r>
                <a:rPr lang="zh-CN" altLang="en-US" sz="1000" dirty="0" smtClean="0"/>
                <a:t>培养</a:t>
              </a:r>
              <a:r>
                <a:rPr lang="zh-CN" altLang="en-US" sz="1000" dirty="0"/>
                <a:t>学生的创新精神和创业能力；对有创业意愿的</a:t>
              </a:r>
              <a:r>
                <a:rPr lang="zh-CN" altLang="en-US" sz="1000" dirty="0" smtClean="0"/>
                <a:t>学生提供技能培训、专家指导、法律援助等服务。</a:t>
              </a:r>
              <a:endParaRPr lang="en-US" altLang="zh-CN" sz="1000" dirty="0" smtClean="0"/>
            </a:p>
            <a:p>
              <a:pPr lvl="0" defTabSz="457128">
                <a:lnSpc>
                  <a:spcPct val="130000"/>
                </a:lnSpc>
              </a:pPr>
              <a:r>
                <a:rPr lang="en-US" altLang="zh-CN" sz="1000" b="1" dirty="0" smtClean="0">
                  <a:solidFill>
                    <a:prstClr val="black"/>
                  </a:solidFill>
                </a:rPr>
                <a:t>Ministry of Education ( [2008] No.21) :  </a:t>
              </a:r>
              <a:r>
                <a:rPr lang="en-US" altLang="zh-CN" sz="1000" dirty="0" smtClean="0">
                  <a:solidFill>
                    <a:prstClr val="black"/>
                  </a:solidFill>
                </a:rPr>
                <a:t>Foster the creative spirit and entrepreneurial capability, provide college students with technical training, consultancy,  legal aid and etc.</a:t>
              </a:r>
              <a:endParaRPr kumimoji="1" lang="zh-CN" altLang="en-US" sz="1000" dirty="0">
                <a:solidFill>
                  <a:schemeClr val="accent2">
                    <a:lumMod val="60000"/>
                    <a:lumOff val="40000"/>
                  </a:schemeClr>
                </a:solidFill>
              </a:endParaRPr>
            </a:p>
          </p:txBody>
        </p:sp>
      </p:grpSp>
      <p:grpSp>
        <p:nvGrpSpPr>
          <p:cNvPr id="18" name="组 17"/>
          <p:cNvGrpSpPr/>
          <p:nvPr/>
        </p:nvGrpSpPr>
        <p:grpSpPr>
          <a:xfrm>
            <a:off x="2714615" y="232932"/>
            <a:ext cx="2928956" cy="1910190"/>
            <a:chOff x="3261862" y="570906"/>
            <a:chExt cx="1328553" cy="1651866"/>
          </a:xfrm>
        </p:grpSpPr>
        <p:sp>
          <p:nvSpPr>
            <p:cNvPr id="19" name="文本框 18"/>
            <p:cNvSpPr txBox="1"/>
            <p:nvPr/>
          </p:nvSpPr>
          <p:spPr>
            <a:xfrm>
              <a:off x="3656218" y="570906"/>
              <a:ext cx="383333" cy="296140"/>
            </a:xfrm>
            <a:prstGeom prst="rect">
              <a:avLst/>
            </a:prstGeom>
            <a:noFill/>
          </p:spPr>
          <p:txBody>
            <a:bodyPr wrap="none" rtlCol="0" anchor="ctr">
              <a:spAutoFit/>
            </a:bodyPr>
            <a:lstStyle/>
            <a:p>
              <a:pPr defTabSz="457128"/>
              <a:r>
                <a:rPr kumimoji="1" lang="en-US" altLang="zh-CN" sz="1600" b="1" dirty="0" smtClean="0">
                  <a:solidFill>
                    <a:schemeClr val="accent1">
                      <a:lumMod val="75000"/>
                    </a:schemeClr>
                  </a:solidFill>
                </a:rPr>
                <a:t>2009</a:t>
              </a:r>
              <a:r>
                <a:rPr kumimoji="1" lang="zh-CN" altLang="en-US" sz="1600" b="1" dirty="0" smtClean="0">
                  <a:solidFill>
                    <a:schemeClr val="accent1">
                      <a:lumMod val="75000"/>
                    </a:schemeClr>
                  </a:solidFill>
                </a:rPr>
                <a:t>年</a:t>
              </a:r>
              <a:endParaRPr kumimoji="1" lang="zh-CN" altLang="en-US" sz="1600" b="1" dirty="0">
                <a:solidFill>
                  <a:schemeClr val="accent1">
                    <a:lumMod val="75000"/>
                  </a:schemeClr>
                </a:solidFill>
              </a:endParaRPr>
            </a:p>
          </p:txBody>
        </p:sp>
        <p:sp>
          <p:nvSpPr>
            <p:cNvPr id="20" name="文本框 19"/>
            <p:cNvSpPr txBox="1"/>
            <p:nvPr/>
          </p:nvSpPr>
          <p:spPr>
            <a:xfrm>
              <a:off x="3261862" y="742070"/>
              <a:ext cx="1328553" cy="1480702"/>
            </a:xfrm>
            <a:prstGeom prst="rect">
              <a:avLst/>
            </a:prstGeom>
            <a:noFill/>
          </p:spPr>
          <p:txBody>
            <a:bodyPr wrap="square" rtlCol="0" anchor="ctr">
              <a:spAutoFit/>
            </a:bodyPr>
            <a:lstStyle/>
            <a:p>
              <a:pPr defTabSz="457128">
                <a:lnSpc>
                  <a:spcPct val="130000"/>
                </a:lnSpc>
              </a:pPr>
              <a:r>
                <a:rPr lang="zh-CN" altLang="en-US" sz="1000" b="1" dirty="0" smtClean="0"/>
                <a:t>国务院办公厅</a:t>
              </a:r>
              <a:r>
                <a:rPr lang="en-US" altLang="zh-CN" sz="1000" b="1" dirty="0"/>
                <a:t>《</a:t>
              </a:r>
              <a:r>
                <a:rPr lang="zh-CN" altLang="en-US" sz="1000" b="1" dirty="0"/>
                <a:t>关于加强普通高等学校毕业生就业工作的通知</a:t>
              </a:r>
              <a:r>
                <a:rPr lang="en-US" altLang="zh-CN" sz="1000" b="1" dirty="0" smtClean="0"/>
                <a:t>》</a:t>
              </a:r>
              <a:r>
                <a:rPr lang="zh-CN" altLang="zh-CN" sz="1000" dirty="0"/>
                <a:t>高校毕业生自主</a:t>
              </a:r>
              <a:r>
                <a:rPr lang="zh-CN" altLang="zh-CN" sz="1000" dirty="0" smtClean="0"/>
                <a:t>创业</a:t>
              </a:r>
              <a:r>
                <a:rPr lang="zh-CN" altLang="en-US" sz="1000" dirty="0"/>
                <a:t>：</a:t>
              </a:r>
              <a:r>
                <a:rPr lang="zh-CN" altLang="zh-CN" sz="1000" dirty="0" smtClean="0"/>
                <a:t>免</a:t>
              </a:r>
              <a:r>
                <a:rPr lang="zh-CN" altLang="zh-CN" sz="1000" dirty="0"/>
                <a:t>收行政事业费</a:t>
              </a:r>
              <a:r>
                <a:rPr lang="zh-CN" altLang="en-US" sz="1000" dirty="0"/>
                <a:t>，</a:t>
              </a:r>
              <a:r>
                <a:rPr lang="zh-CN" altLang="zh-CN" sz="1000" dirty="0"/>
                <a:t>税费减免和小额贷款</a:t>
              </a:r>
              <a:r>
                <a:rPr lang="zh-CN" altLang="en-US" sz="1000" dirty="0"/>
                <a:t>，</a:t>
              </a:r>
              <a:r>
                <a:rPr lang="zh-CN" altLang="zh-CN" sz="1000" dirty="0"/>
                <a:t>提供政策咨询</a:t>
              </a:r>
              <a:r>
                <a:rPr lang="zh-CN" altLang="en-US" sz="1000" dirty="0"/>
                <a:t>、培训服务</a:t>
              </a:r>
              <a:r>
                <a:rPr lang="zh-CN" altLang="en-US" sz="1000" dirty="0" smtClean="0"/>
                <a:t>等。</a:t>
              </a:r>
              <a:endParaRPr lang="en-US" altLang="zh-CN" sz="1000" dirty="0" smtClean="0"/>
            </a:p>
            <a:p>
              <a:pPr lvl="0" defTabSz="457128">
                <a:lnSpc>
                  <a:spcPct val="130000"/>
                </a:lnSpc>
              </a:pPr>
              <a:r>
                <a:rPr lang="en-US" altLang="zh-CN" sz="1000" b="1" dirty="0" smtClean="0">
                  <a:solidFill>
                    <a:prstClr val="black"/>
                  </a:solidFill>
                </a:rPr>
                <a:t>General Office of the State Council ( [2009 ] No.3) : </a:t>
              </a:r>
              <a:r>
                <a:rPr lang="en-US" altLang="zh-CN" sz="1000" dirty="0" smtClean="0">
                  <a:solidFill>
                    <a:prstClr val="black"/>
                  </a:solidFill>
                </a:rPr>
                <a:t>Entrepreneurial graduates could enjoy the following  benefits: administrative fees relief, tax reduction, small loans, free training and etc.</a:t>
              </a:r>
              <a:endParaRPr kumimoji="1" lang="zh-CN" altLang="en-US" sz="1000" dirty="0" smtClean="0">
                <a:solidFill>
                  <a:srgbClr val="4F81BD">
                    <a:lumMod val="75000"/>
                  </a:srgbClr>
                </a:solidFill>
              </a:endParaRPr>
            </a:p>
          </p:txBody>
        </p:sp>
      </p:grpSp>
      <p:grpSp>
        <p:nvGrpSpPr>
          <p:cNvPr id="21" name="组 20"/>
          <p:cNvGrpSpPr/>
          <p:nvPr/>
        </p:nvGrpSpPr>
        <p:grpSpPr>
          <a:xfrm>
            <a:off x="3143240" y="2922091"/>
            <a:ext cx="2786083" cy="2078551"/>
            <a:chOff x="4076247" y="3608056"/>
            <a:chExt cx="1292051" cy="1491951"/>
          </a:xfrm>
        </p:grpSpPr>
        <p:sp>
          <p:nvSpPr>
            <p:cNvPr id="22" name="文本框 21"/>
            <p:cNvSpPr txBox="1"/>
            <p:nvPr/>
          </p:nvSpPr>
          <p:spPr>
            <a:xfrm>
              <a:off x="4076247" y="3608056"/>
              <a:ext cx="1188301" cy="243009"/>
            </a:xfrm>
            <a:prstGeom prst="rect">
              <a:avLst/>
            </a:prstGeom>
            <a:noFill/>
          </p:spPr>
          <p:txBody>
            <a:bodyPr wrap="square" rtlCol="0" anchor="ctr">
              <a:spAutoFit/>
            </a:bodyPr>
            <a:lstStyle/>
            <a:p>
              <a:pPr defTabSz="457128"/>
              <a:r>
                <a:rPr kumimoji="1" lang="en-US" altLang="zh-CN" sz="1600" b="1" dirty="0" smtClean="0">
                  <a:solidFill>
                    <a:schemeClr val="accent3"/>
                  </a:solidFill>
                </a:rPr>
                <a:t>2010</a:t>
              </a:r>
              <a:r>
                <a:rPr kumimoji="1" lang="zh-CN" altLang="en-US" sz="1600" b="1" dirty="0" smtClean="0">
                  <a:solidFill>
                    <a:schemeClr val="accent3"/>
                  </a:solidFill>
                </a:rPr>
                <a:t>年</a:t>
              </a:r>
              <a:r>
                <a:rPr kumimoji="1" lang="en-US" altLang="zh-CN" sz="1600" b="1" dirty="0" smtClean="0">
                  <a:solidFill>
                    <a:schemeClr val="accent3"/>
                  </a:solidFill>
                </a:rPr>
                <a:t>/2014</a:t>
              </a:r>
              <a:r>
                <a:rPr kumimoji="1" lang="zh-CN" altLang="en-US" sz="1600" b="1" dirty="0" smtClean="0">
                  <a:solidFill>
                    <a:schemeClr val="accent3"/>
                  </a:solidFill>
                </a:rPr>
                <a:t>年</a:t>
              </a:r>
              <a:endParaRPr kumimoji="1" lang="zh-CN" altLang="en-US" sz="1600" b="1" dirty="0">
                <a:solidFill>
                  <a:schemeClr val="accent3"/>
                </a:solidFill>
              </a:endParaRPr>
            </a:p>
          </p:txBody>
        </p:sp>
        <p:sp>
          <p:nvSpPr>
            <p:cNvPr id="23" name="文本框 22"/>
            <p:cNvSpPr txBox="1"/>
            <p:nvPr/>
          </p:nvSpPr>
          <p:spPr>
            <a:xfrm>
              <a:off x="4076247" y="3741366"/>
              <a:ext cx="1292051" cy="1358641"/>
            </a:xfrm>
            <a:prstGeom prst="rect">
              <a:avLst/>
            </a:prstGeom>
            <a:noFill/>
          </p:spPr>
          <p:txBody>
            <a:bodyPr wrap="square" rtlCol="0" anchor="ctr">
              <a:spAutoFit/>
            </a:bodyPr>
            <a:lstStyle/>
            <a:p>
              <a:pPr defTabSz="457128">
                <a:lnSpc>
                  <a:spcPct val="130000"/>
                </a:lnSpc>
              </a:pPr>
              <a:r>
                <a:rPr kumimoji="1" lang="zh-CN" altLang="en-US" sz="1000" b="1" dirty="0" smtClean="0"/>
                <a:t>人社部</a:t>
              </a:r>
              <a:r>
                <a:rPr kumimoji="1" lang="en-US" altLang="zh-CN" sz="1000" b="1" dirty="0" smtClean="0"/>
                <a:t>《</a:t>
              </a:r>
              <a:r>
                <a:rPr kumimoji="1" lang="zh-CN" altLang="en-US" sz="1000" b="1" dirty="0" smtClean="0"/>
                <a:t>关于实施大学生创业引领计划的通知</a:t>
              </a:r>
              <a:r>
                <a:rPr kumimoji="1" lang="en-US" altLang="zh-CN" sz="1000" b="1" dirty="0" smtClean="0"/>
                <a:t>》</a:t>
              </a:r>
              <a:r>
                <a:rPr kumimoji="1" lang="zh-CN" altLang="en-US" sz="1000" b="1" dirty="0" smtClean="0"/>
                <a:t>：</a:t>
              </a:r>
              <a:r>
                <a:rPr kumimoji="1" lang="zh-CN" altLang="en-US" sz="1000" dirty="0" smtClean="0"/>
                <a:t>目标是三年（</a:t>
              </a:r>
              <a:r>
                <a:rPr kumimoji="1" lang="en-US" altLang="zh-CN" sz="1000" dirty="0" smtClean="0"/>
                <a:t>2010-2012</a:t>
              </a:r>
              <a:r>
                <a:rPr kumimoji="1" lang="zh-CN" altLang="en-US" sz="1000" dirty="0" smtClean="0"/>
                <a:t>）引领</a:t>
              </a:r>
              <a:r>
                <a:rPr kumimoji="1" lang="en-US" altLang="zh-CN" sz="1000" dirty="0" smtClean="0"/>
                <a:t>45</a:t>
              </a:r>
              <a:r>
                <a:rPr kumimoji="1" lang="zh-CN" altLang="en-US" sz="1000" dirty="0" smtClean="0"/>
                <a:t>万大学生实现创业；</a:t>
              </a:r>
              <a:r>
                <a:rPr kumimoji="1" lang="en-US" altLang="zh-CN" sz="1000" dirty="0" smtClean="0"/>
                <a:t>2014-2017</a:t>
              </a:r>
              <a:r>
                <a:rPr kumimoji="1" lang="zh-CN" altLang="en-US" sz="1000" dirty="0" smtClean="0"/>
                <a:t>年引领</a:t>
              </a:r>
              <a:r>
                <a:rPr kumimoji="1" lang="en-US" altLang="zh-CN" sz="1000" dirty="0" smtClean="0"/>
                <a:t>80</a:t>
              </a:r>
              <a:r>
                <a:rPr kumimoji="1" lang="zh-CN" altLang="en-US" sz="1000" dirty="0" smtClean="0"/>
                <a:t>万大学生创业。</a:t>
              </a:r>
              <a:endParaRPr kumimoji="1" lang="en-US" altLang="zh-CN" sz="1000" dirty="0" smtClean="0"/>
            </a:p>
            <a:p>
              <a:pPr lvl="0" defTabSz="457128">
                <a:lnSpc>
                  <a:spcPct val="130000"/>
                </a:lnSpc>
              </a:pPr>
              <a:r>
                <a:rPr kumimoji="1" lang="en-US" altLang="zh-CN" sz="1000" b="1" dirty="0" smtClean="0">
                  <a:solidFill>
                    <a:prstClr val="black"/>
                  </a:solidFill>
                </a:rPr>
                <a:t>The Ministry of Human Resources and  Social Security: </a:t>
              </a:r>
              <a:r>
                <a:rPr lang="en-US" altLang="zh-CN" sz="1000" b="1" dirty="0" smtClean="0">
                  <a:solidFill>
                    <a:prstClr val="black"/>
                  </a:solidFill>
                </a:rPr>
                <a:t>( [2010] No.31, [2014] No.38): </a:t>
              </a:r>
              <a:r>
                <a:rPr lang="en-US" altLang="zh-CN" sz="1000" dirty="0" smtClean="0">
                  <a:solidFill>
                    <a:prstClr val="black"/>
                  </a:solidFill>
                </a:rPr>
                <a:t>Lead more than 450000  graduates to  start  businesses within 3 years (2010-2012) and 800000 graduates  between 2014 to 2017.</a:t>
              </a:r>
              <a:endParaRPr kumimoji="1" lang="zh-CN" altLang="en-US" sz="1000" dirty="0" smtClean="0">
                <a:solidFill>
                  <a:prstClr val="black"/>
                </a:solidFill>
              </a:endParaRPr>
            </a:p>
          </p:txBody>
        </p:sp>
      </p:grpSp>
      <p:grpSp>
        <p:nvGrpSpPr>
          <p:cNvPr id="30" name="组 29"/>
          <p:cNvGrpSpPr/>
          <p:nvPr/>
        </p:nvGrpSpPr>
        <p:grpSpPr>
          <a:xfrm>
            <a:off x="5715008" y="175900"/>
            <a:ext cx="3143272" cy="1681472"/>
            <a:chOff x="2363407" y="3355214"/>
            <a:chExt cx="1391439" cy="1430473"/>
          </a:xfrm>
        </p:grpSpPr>
        <p:sp>
          <p:nvSpPr>
            <p:cNvPr id="31" name="文本框 30"/>
            <p:cNvSpPr txBox="1"/>
            <p:nvPr/>
          </p:nvSpPr>
          <p:spPr>
            <a:xfrm>
              <a:off x="2373258" y="3355214"/>
              <a:ext cx="685055" cy="288017"/>
            </a:xfrm>
            <a:prstGeom prst="rect">
              <a:avLst/>
            </a:prstGeom>
            <a:noFill/>
          </p:spPr>
          <p:txBody>
            <a:bodyPr wrap="none" rtlCol="0" anchor="ctr">
              <a:spAutoFit/>
            </a:bodyPr>
            <a:lstStyle/>
            <a:p>
              <a:pPr defTabSz="457128"/>
              <a:r>
                <a:rPr kumimoji="1" lang="en-US" altLang="zh-CN" sz="1600" b="1" dirty="0" smtClean="0">
                  <a:solidFill>
                    <a:schemeClr val="accent2"/>
                  </a:solidFill>
                </a:rPr>
                <a:t>2013</a:t>
              </a:r>
              <a:r>
                <a:rPr kumimoji="1" lang="zh-CN" altLang="en-US" sz="1600" b="1" dirty="0" smtClean="0">
                  <a:solidFill>
                    <a:schemeClr val="accent2"/>
                  </a:solidFill>
                </a:rPr>
                <a:t>年</a:t>
              </a:r>
              <a:endParaRPr kumimoji="1" lang="zh-CN" altLang="en-US" sz="1600" b="1" dirty="0">
                <a:solidFill>
                  <a:schemeClr val="accent2"/>
                </a:solidFill>
              </a:endParaRPr>
            </a:p>
          </p:txBody>
        </p:sp>
        <p:sp>
          <p:nvSpPr>
            <p:cNvPr id="32" name="文本框 31"/>
            <p:cNvSpPr txBox="1"/>
            <p:nvPr/>
          </p:nvSpPr>
          <p:spPr>
            <a:xfrm>
              <a:off x="2363407" y="3515793"/>
              <a:ext cx="1391439" cy="1269894"/>
            </a:xfrm>
            <a:prstGeom prst="rect">
              <a:avLst/>
            </a:prstGeom>
            <a:noFill/>
          </p:spPr>
          <p:txBody>
            <a:bodyPr wrap="square" rtlCol="0" anchor="ctr">
              <a:spAutoFit/>
            </a:bodyPr>
            <a:lstStyle/>
            <a:p>
              <a:pPr defTabSz="457128">
                <a:lnSpc>
                  <a:spcPct val="130000"/>
                </a:lnSpc>
              </a:pPr>
              <a:r>
                <a:rPr kumimoji="1" lang="zh-CN" altLang="en-US" sz="1000" b="1" dirty="0" smtClean="0"/>
                <a:t>人力资源和社会保障部</a:t>
              </a:r>
              <a:r>
                <a:rPr kumimoji="1" lang="en-US" altLang="zh-CN" sz="1000" b="1" dirty="0" smtClean="0"/>
                <a:t>《</a:t>
              </a:r>
              <a:r>
                <a:rPr kumimoji="1" lang="zh-CN" altLang="en-US" sz="1000" b="1" dirty="0" smtClean="0"/>
                <a:t>关于实施离校未就业高校毕业生就业促进计划的通知</a:t>
              </a:r>
              <a:r>
                <a:rPr kumimoji="1" lang="en-US" altLang="zh-CN" sz="1000" b="1" dirty="0" smtClean="0"/>
                <a:t>》</a:t>
              </a:r>
              <a:r>
                <a:rPr kumimoji="1" lang="zh-CN" altLang="en-US" sz="1000" dirty="0" smtClean="0"/>
                <a:t>推进大学孵化园建设，支持毕业生从事网络创业。</a:t>
              </a:r>
              <a:endParaRPr kumimoji="1" lang="en-US" altLang="zh-CN" sz="1000" dirty="0" smtClean="0"/>
            </a:p>
            <a:p>
              <a:pPr lvl="0" defTabSz="457128">
                <a:lnSpc>
                  <a:spcPct val="130000"/>
                </a:lnSpc>
              </a:pPr>
              <a:r>
                <a:rPr kumimoji="1" lang="en-US" altLang="zh-CN" sz="1000" b="1" dirty="0" smtClean="0">
                  <a:solidFill>
                    <a:prstClr val="black"/>
                  </a:solidFill>
                </a:rPr>
                <a:t>The Ministry of Human Resources and Social Security ( </a:t>
              </a:r>
              <a:r>
                <a:rPr lang="en-US" altLang="zh-CN" sz="1000" b="1" dirty="0" smtClean="0">
                  <a:solidFill>
                    <a:prstClr val="black"/>
                  </a:solidFill>
                </a:rPr>
                <a:t>[2013] No.41): </a:t>
              </a:r>
              <a:r>
                <a:rPr lang="en-US" altLang="zh-CN" sz="1000" dirty="0" smtClean="0">
                  <a:solidFill>
                    <a:prstClr val="black"/>
                  </a:solidFill>
                </a:rPr>
                <a:t>Promote the incubator construction in university, support graduates to engage in internet startups.</a:t>
              </a:r>
              <a:endParaRPr kumimoji="1" lang="zh-CN" altLang="en-US" sz="1000" dirty="0" smtClean="0">
                <a:solidFill>
                  <a:prstClr val="black"/>
                </a:solidFill>
              </a:endParaRPr>
            </a:p>
          </p:txBody>
        </p:sp>
      </p:grpSp>
      <p:grpSp>
        <p:nvGrpSpPr>
          <p:cNvPr id="48" name="组 26"/>
          <p:cNvGrpSpPr/>
          <p:nvPr/>
        </p:nvGrpSpPr>
        <p:grpSpPr>
          <a:xfrm>
            <a:off x="6072198" y="2876138"/>
            <a:ext cx="2948970" cy="2177305"/>
            <a:chOff x="1622024" y="-49552"/>
            <a:chExt cx="1391439" cy="1752963"/>
          </a:xfrm>
        </p:grpSpPr>
        <p:sp>
          <p:nvSpPr>
            <p:cNvPr id="49" name="文本框 27"/>
            <p:cNvSpPr txBox="1"/>
            <p:nvPr/>
          </p:nvSpPr>
          <p:spPr>
            <a:xfrm>
              <a:off x="1622024" y="-49552"/>
              <a:ext cx="453707" cy="272572"/>
            </a:xfrm>
            <a:prstGeom prst="rect">
              <a:avLst/>
            </a:prstGeom>
            <a:noFill/>
          </p:spPr>
          <p:txBody>
            <a:bodyPr wrap="none" rtlCol="0" anchor="ctr">
              <a:spAutoFit/>
            </a:bodyPr>
            <a:lstStyle/>
            <a:p>
              <a:pPr defTabSz="457128"/>
              <a:r>
                <a:rPr kumimoji="1" lang="en-US" altLang="zh-CN" sz="1600" b="1" dirty="0" smtClean="0">
                  <a:solidFill>
                    <a:schemeClr val="accent1">
                      <a:lumMod val="75000"/>
                    </a:schemeClr>
                  </a:solidFill>
                </a:rPr>
                <a:t>2015</a:t>
              </a:r>
              <a:r>
                <a:rPr kumimoji="1" lang="zh-CN" altLang="en-US" sz="1600" b="1" dirty="0" smtClean="0">
                  <a:solidFill>
                    <a:schemeClr val="accent1">
                      <a:lumMod val="75000"/>
                    </a:schemeClr>
                  </a:solidFill>
                </a:rPr>
                <a:t>年</a:t>
              </a:r>
              <a:endParaRPr kumimoji="1" lang="zh-CN" altLang="en-US" sz="1600" b="1" dirty="0">
                <a:solidFill>
                  <a:schemeClr val="accent1">
                    <a:lumMod val="75000"/>
                  </a:schemeClr>
                </a:solidFill>
              </a:endParaRPr>
            </a:p>
          </p:txBody>
        </p:sp>
        <p:sp>
          <p:nvSpPr>
            <p:cNvPr id="50" name="文本框 28"/>
            <p:cNvSpPr txBox="1"/>
            <p:nvPr/>
          </p:nvSpPr>
          <p:spPr>
            <a:xfrm>
              <a:off x="1622024" y="18419"/>
              <a:ext cx="1391439" cy="1684992"/>
            </a:xfrm>
            <a:prstGeom prst="rect">
              <a:avLst/>
            </a:prstGeom>
            <a:noFill/>
          </p:spPr>
          <p:txBody>
            <a:bodyPr wrap="square" rtlCol="0" anchor="ctr">
              <a:spAutoFit/>
            </a:bodyPr>
            <a:lstStyle/>
            <a:p>
              <a:pPr defTabSz="457128">
                <a:lnSpc>
                  <a:spcPct val="130000"/>
                </a:lnSpc>
              </a:pPr>
              <a:r>
                <a:rPr kumimoji="1" lang="zh-CN" altLang="en-US" sz="1000" b="1" dirty="0" smtClean="0"/>
                <a:t>国务院办公厅</a:t>
              </a:r>
              <a:r>
                <a:rPr kumimoji="1" lang="en-US" altLang="zh-CN" sz="1000" b="1" dirty="0" smtClean="0"/>
                <a:t>《</a:t>
              </a:r>
              <a:r>
                <a:rPr kumimoji="1" lang="zh-CN" altLang="en-US" sz="1000" b="1" dirty="0" smtClean="0"/>
                <a:t>关于发展众创空间推进大众创新创业的指导意见</a:t>
              </a:r>
              <a:r>
                <a:rPr kumimoji="1" lang="en-US" altLang="zh-CN" sz="1000" b="1" dirty="0" smtClean="0"/>
                <a:t>》</a:t>
              </a:r>
              <a:r>
                <a:rPr kumimoji="1" lang="zh-CN" altLang="en-US" sz="1000" dirty="0" smtClean="0"/>
                <a:t>鼓励高校开设创新创业课程、建立创业指导服务专门机构、发展高校毕业生就业创业基金。</a:t>
              </a:r>
              <a:endParaRPr kumimoji="1" lang="en-US" altLang="zh-CN" sz="1000" dirty="0" smtClean="0"/>
            </a:p>
            <a:p>
              <a:pPr lvl="0" defTabSz="457128">
                <a:lnSpc>
                  <a:spcPct val="130000"/>
                </a:lnSpc>
              </a:pPr>
              <a:r>
                <a:rPr kumimoji="1" lang="en-US" altLang="zh-CN" sz="1000" b="1" dirty="0" smtClean="0">
                  <a:solidFill>
                    <a:prstClr val="black"/>
                  </a:solidFill>
                </a:rPr>
                <a:t>General Office of the State Council ( [</a:t>
              </a:r>
              <a:r>
                <a:rPr lang="en-US" altLang="zh-CN" sz="1000" b="1" dirty="0" smtClean="0">
                  <a:solidFill>
                    <a:prstClr val="black"/>
                  </a:solidFill>
                </a:rPr>
                <a:t>2015</a:t>
              </a:r>
              <a:r>
                <a:rPr kumimoji="1" lang="en-US" altLang="zh-CN" sz="1000" b="1" dirty="0" smtClean="0">
                  <a:solidFill>
                    <a:prstClr val="black"/>
                  </a:solidFill>
                </a:rPr>
                <a:t>] No.9 ) : </a:t>
              </a:r>
              <a:r>
                <a:rPr kumimoji="1" lang="en-US" altLang="zh-CN" sz="1000" dirty="0" smtClean="0">
                  <a:solidFill>
                    <a:prstClr val="black"/>
                  </a:solidFill>
                </a:rPr>
                <a:t>Encourage colleges to offer innovation and entrepreneurial courses. Establish guidance service agencies for startups. Develop entrepreneurship fund for graduates.</a:t>
              </a:r>
              <a:endParaRPr kumimoji="1" lang="zh-CN" altLang="en-US" sz="1000" dirty="0" smtClean="0">
                <a:solidFill>
                  <a:prstClr val="black"/>
                </a:solidFill>
              </a:endParaRPr>
            </a:p>
          </p:txBody>
        </p:sp>
      </p:grpSp>
    </p:spTree>
    <p:extLst>
      <p:ext uri="{BB962C8B-B14F-4D97-AF65-F5344CB8AC3E}">
        <p14:creationId xmlns:p14="http://schemas.microsoft.com/office/powerpoint/2010/main" val="769055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236425"/>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青年创业政策 </a:t>
            </a:r>
            <a:r>
              <a:rPr lang="en-US" altLang="zh-CN" sz="2000" b="1" dirty="0" smtClean="0">
                <a:solidFill>
                  <a:schemeClr val="tx1">
                    <a:lumMod val="85000"/>
                    <a:lumOff val="15000"/>
                  </a:schemeClr>
                </a:solidFill>
                <a:latin typeface="Times New Roman" pitchFamily="18" charset="0"/>
                <a:ea typeface="+mj-ea"/>
                <a:cs typeface="Times New Roman" pitchFamily="18" charset="0"/>
              </a:rPr>
              <a:t>Policies</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grpSp>
        <p:nvGrpSpPr>
          <p:cNvPr id="18" name="组合 17"/>
          <p:cNvGrpSpPr/>
          <p:nvPr/>
        </p:nvGrpSpPr>
        <p:grpSpPr>
          <a:xfrm rot="2700000">
            <a:off x="3438195" y="1197758"/>
            <a:ext cx="2165756" cy="2135458"/>
            <a:chOff x="1932258" y="760101"/>
            <a:chExt cx="3767316" cy="3803319"/>
          </a:xfrm>
        </p:grpSpPr>
        <p:sp>
          <p:nvSpPr>
            <p:cNvPr id="19" name="椭圆 168"/>
            <p:cNvSpPr/>
            <p:nvPr/>
          </p:nvSpPr>
          <p:spPr>
            <a:xfrm>
              <a:off x="2710237" y="760101"/>
              <a:ext cx="2207694" cy="2207694"/>
            </a:xfrm>
            <a:custGeom>
              <a:avLst/>
              <a:gdLst/>
              <a:ahLst/>
              <a:cxnLst/>
              <a:rect l="l" t="t" r="r" b="b"/>
              <a:pathLst>
                <a:path w="2207694" h="2207694">
                  <a:moveTo>
                    <a:pt x="1240201" y="2198410"/>
                  </a:moveTo>
                  <a:cubicBezTo>
                    <a:pt x="1195601" y="2204855"/>
                    <a:pt x="1150057" y="2207694"/>
                    <a:pt x="1103851" y="2207694"/>
                  </a:cubicBezTo>
                  <a:close/>
                  <a:moveTo>
                    <a:pt x="1396176" y="2167304"/>
                  </a:moveTo>
                  <a:cubicBezTo>
                    <a:pt x="1355911" y="2179613"/>
                    <a:pt x="1314389" y="2188486"/>
                    <a:pt x="1271865" y="2193577"/>
                  </a:cubicBezTo>
                  <a:close/>
                  <a:moveTo>
                    <a:pt x="7872" y="976750"/>
                  </a:moveTo>
                  <a:lnTo>
                    <a:pt x="1" y="1103847"/>
                  </a:lnTo>
                  <a:cubicBezTo>
                    <a:pt x="1" y="1713485"/>
                    <a:pt x="494210" y="2207694"/>
                    <a:pt x="1103848" y="2207694"/>
                  </a:cubicBezTo>
                  <a:cubicBezTo>
                    <a:pt x="494209" y="2207694"/>
                    <a:pt x="0" y="1713485"/>
                    <a:pt x="0" y="1103847"/>
                  </a:cubicBezTo>
                  <a:cubicBezTo>
                    <a:pt x="0" y="1060839"/>
                    <a:pt x="2460" y="1018405"/>
                    <a:pt x="7872" y="976750"/>
                  </a:cubicBezTo>
                  <a:close/>
                  <a:moveTo>
                    <a:pt x="1103847" y="0"/>
                  </a:moveTo>
                  <a:cubicBezTo>
                    <a:pt x="1713485" y="0"/>
                    <a:pt x="2207694" y="494209"/>
                    <a:pt x="2207694" y="1103847"/>
                  </a:cubicBezTo>
                  <a:cubicBezTo>
                    <a:pt x="2207694" y="1612162"/>
                    <a:pt x="1864110" y="2040229"/>
                    <a:pt x="1396188" y="2167301"/>
                  </a:cubicBezTo>
                  <a:cubicBezTo>
                    <a:pt x="1418536" y="2082435"/>
                    <a:pt x="1429716" y="1993353"/>
                    <a:pt x="1429716" y="1901660"/>
                  </a:cubicBezTo>
                  <a:cubicBezTo>
                    <a:pt x="1429716" y="1292022"/>
                    <a:pt x="935507" y="797813"/>
                    <a:pt x="325869" y="797813"/>
                  </a:cubicBezTo>
                  <a:cubicBezTo>
                    <a:pt x="224547" y="797813"/>
                    <a:pt x="126413" y="811464"/>
                    <a:pt x="33529" y="838206"/>
                  </a:cubicBezTo>
                  <a:cubicBezTo>
                    <a:pt x="23934" y="874644"/>
                    <a:pt x="16397" y="911859"/>
                    <a:pt x="11973" y="949877"/>
                  </a:cubicBezTo>
                  <a:cubicBezTo>
                    <a:pt x="85667" y="413031"/>
                    <a:pt x="546523" y="0"/>
                    <a:pt x="1103847" y="0"/>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61"/>
            <p:cNvSpPr/>
            <p:nvPr/>
          </p:nvSpPr>
          <p:spPr>
            <a:xfrm>
              <a:off x="1932258" y="1557914"/>
              <a:ext cx="2207690" cy="2207691"/>
            </a:xfrm>
            <a:custGeom>
              <a:avLst/>
              <a:gdLst/>
              <a:ahLst/>
              <a:cxnLst/>
              <a:rect l="l" t="t" r="r" b="b"/>
              <a:pathLst>
                <a:path w="2207690" h="2207691">
                  <a:moveTo>
                    <a:pt x="967503" y="2198411"/>
                  </a:moveTo>
                  <a:lnTo>
                    <a:pt x="1103795" y="2207691"/>
                  </a:lnTo>
                  <a:cubicBezTo>
                    <a:pt x="1057608" y="2207692"/>
                    <a:pt x="1012085" y="2204853"/>
                    <a:pt x="967503" y="2198411"/>
                  </a:cubicBezTo>
                  <a:close/>
                  <a:moveTo>
                    <a:pt x="811529" y="2167307"/>
                  </a:moveTo>
                  <a:lnTo>
                    <a:pt x="935821" y="2193576"/>
                  </a:lnTo>
                  <a:cubicBezTo>
                    <a:pt x="893304" y="2188486"/>
                    <a:pt x="851788" y="2179614"/>
                    <a:pt x="811529" y="2167307"/>
                  </a:cubicBezTo>
                  <a:close/>
                  <a:moveTo>
                    <a:pt x="2199826" y="976772"/>
                  </a:moveTo>
                  <a:cubicBezTo>
                    <a:pt x="2205232" y="1018393"/>
                    <a:pt x="2207691" y="1060793"/>
                    <a:pt x="2207690" y="1103766"/>
                  </a:cubicBezTo>
                  <a:close/>
                  <a:moveTo>
                    <a:pt x="2174170" y="838223"/>
                  </a:moveTo>
                  <a:cubicBezTo>
                    <a:pt x="2184491" y="874470"/>
                    <a:pt x="2191713" y="911752"/>
                    <a:pt x="2195714" y="949832"/>
                  </a:cubicBezTo>
                  <a:close/>
                  <a:moveTo>
                    <a:pt x="1103847" y="0"/>
                  </a:moveTo>
                  <a:cubicBezTo>
                    <a:pt x="1621792" y="0"/>
                    <a:pt x="2056420" y="356726"/>
                    <a:pt x="2174166" y="838207"/>
                  </a:cubicBezTo>
                  <a:cubicBezTo>
                    <a:pt x="2081282" y="811466"/>
                    <a:pt x="1983150" y="797814"/>
                    <a:pt x="1881827" y="797814"/>
                  </a:cubicBezTo>
                  <a:cubicBezTo>
                    <a:pt x="1272189" y="797814"/>
                    <a:pt x="777980" y="1292023"/>
                    <a:pt x="777980" y="1901661"/>
                  </a:cubicBezTo>
                  <a:cubicBezTo>
                    <a:pt x="777980" y="1993354"/>
                    <a:pt x="789160" y="2082435"/>
                    <a:pt x="811508" y="2167301"/>
                  </a:cubicBezTo>
                  <a:cubicBezTo>
                    <a:pt x="343585" y="2040230"/>
                    <a:pt x="0" y="1612163"/>
                    <a:pt x="0" y="1103847"/>
                  </a:cubicBezTo>
                  <a:cubicBezTo>
                    <a:pt x="0" y="494209"/>
                    <a:pt x="494209" y="0"/>
                    <a:pt x="1103847"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162"/>
            <p:cNvSpPr/>
            <p:nvPr/>
          </p:nvSpPr>
          <p:spPr>
            <a:xfrm>
              <a:off x="3491880" y="1557913"/>
              <a:ext cx="2207694" cy="2207694"/>
            </a:xfrm>
            <a:custGeom>
              <a:avLst/>
              <a:gdLst/>
              <a:ahLst/>
              <a:cxnLst/>
              <a:rect l="l" t="t" r="r" b="b"/>
              <a:pathLst>
                <a:path w="2207694" h="2207694">
                  <a:moveTo>
                    <a:pt x="1269814" y="13804"/>
                  </a:moveTo>
                  <a:cubicBezTo>
                    <a:pt x="1800820" y="92567"/>
                    <a:pt x="2207694" y="550692"/>
                    <a:pt x="2207694" y="1103847"/>
                  </a:cubicBezTo>
                  <a:cubicBezTo>
                    <a:pt x="2207694" y="1713485"/>
                    <a:pt x="1713485" y="2207694"/>
                    <a:pt x="1103847" y="2207694"/>
                  </a:cubicBezTo>
                  <a:cubicBezTo>
                    <a:pt x="546709" y="2207694"/>
                    <a:pt x="85975" y="1794939"/>
                    <a:pt x="12055" y="1258354"/>
                  </a:cubicBezTo>
                  <a:lnTo>
                    <a:pt x="33789" y="1370498"/>
                  </a:lnTo>
                  <a:cubicBezTo>
                    <a:pt x="125494" y="1396610"/>
                    <a:pt x="222299" y="1409882"/>
                    <a:pt x="322205" y="1409882"/>
                  </a:cubicBezTo>
                  <a:cubicBezTo>
                    <a:pt x="931843" y="1409882"/>
                    <a:pt x="1426052" y="915673"/>
                    <a:pt x="1426052" y="306035"/>
                  </a:cubicBezTo>
                  <a:cubicBezTo>
                    <a:pt x="1426052" y="213979"/>
                    <a:pt x="1414784" y="124554"/>
                    <a:pt x="1392265" y="39385"/>
                  </a:cubicBezTo>
                  <a:cubicBezTo>
                    <a:pt x="1352416" y="28038"/>
                    <a:pt x="1311604" y="19116"/>
                    <a:pt x="1269814" y="13804"/>
                  </a:cubicBezTo>
                  <a:close/>
                  <a:moveTo>
                    <a:pt x="1103847" y="0"/>
                  </a:moveTo>
                  <a:cubicBezTo>
                    <a:pt x="1149577" y="0"/>
                    <a:pt x="1194657" y="2781"/>
                    <a:pt x="1238818" y="9073"/>
                  </a:cubicBezTo>
                  <a:lnTo>
                    <a:pt x="1103848" y="1"/>
                  </a:lnTo>
                  <a:cubicBezTo>
                    <a:pt x="494210" y="1"/>
                    <a:pt x="1" y="494210"/>
                    <a:pt x="1" y="1103848"/>
                  </a:cubicBezTo>
                  <a:cubicBezTo>
                    <a:pt x="1" y="1146981"/>
                    <a:pt x="2475" y="1189536"/>
                    <a:pt x="7924" y="1231287"/>
                  </a:cubicBezTo>
                  <a:cubicBezTo>
                    <a:pt x="2473" y="1189523"/>
                    <a:pt x="0" y="1146974"/>
                    <a:pt x="0" y="1103847"/>
                  </a:cubicBezTo>
                  <a:cubicBezTo>
                    <a:pt x="0" y="494209"/>
                    <a:pt x="494209" y="0"/>
                    <a:pt x="1103847"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163"/>
            <p:cNvSpPr/>
            <p:nvPr/>
          </p:nvSpPr>
          <p:spPr>
            <a:xfrm>
              <a:off x="2710237" y="2355728"/>
              <a:ext cx="2207690" cy="2207692"/>
            </a:xfrm>
            <a:custGeom>
              <a:avLst/>
              <a:gdLst/>
              <a:ahLst/>
              <a:cxnLst/>
              <a:rect l="l" t="t" r="r" b="b"/>
              <a:pathLst>
                <a:path w="2207690" h="2207692">
                  <a:moveTo>
                    <a:pt x="2195631" y="1258405"/>
                  </a:moveTo>
                  <a:cubicBezTo>
                    <a:pt x="2191595" y="1296645"/>
                    <a:pt x="2184315" y="1334081"/>
                    <a:pt x="2173913" y="1370472"/>
                  </a:cubicBezTo>
                  <a:close/>
                  <a:moveTo>
                    <a:pt x="2207690" y="1103924"/>
                  </a:moveTo>
                  <a:cubicBezTo>
                    <a:pt x="2207691" y="1147015"/>
                    <a:pt x="2205219" y="1189529"/>
                    <a:pt x="2199774" y="1231259"/>
                  </a:cubicBezTo>
                  <a:close/>
                  <a:moveTo>
                    <a:pt x="815432" y="39382"/>
                  </a:moveTo>
                  <a:cubicBezTo>
                    <a:pt x="792913" y="124550"/>
                    <a:pt x="781644" y="213975"/>
                    <a:pt x="781644" y="306031"/>
                  </a:cubicBezTo>
                  <a:cubicBezTo>
                    <a:pt x="781644" y="915669"/>
                    <a:pt x="1275853" y="1409878"/>
                    <a:pt x="1885491" y="1409878"/>
                  </a:cubicBezTo>
                  <a:cubicBezTo>
                    <a:pt x="1985397" y="1409878"/>
                    <a:pt x="2082202" y="1396606"/>
                    <a:pt x="2173907" y="1370494"/>
                  </a:cubicBezTo>
                  <a:cubicBezTo>
                    <a:pt x="2055810" y="1851467"/>
                    <a:pt x="1621429" y="2207692"/>
                    <a:pt x="1103847" y="2207692"/>
                  </a:cubicBezTo>
                  <a:cubicBezTo>
                    <a:pt x="494209" y="2207692"/>
                    <a:pt x="0" y="1713483"/>
                    <a:pt x="0" y="1103845"/>
                  </a:cubicBezTo>
                  <a:cubicBezTo>
                    <a:pt x="0" y="594112"/>
                    <a:pt x="345503" y="165076"/>
                    <a:pt x="815432" y="39382"/>
                  </a:cubicBezTo>
                  <a:close/>
                  <a:moveTo>
                    <a:pt x="937859" y="13805"/>
                  </a:moveTo>
                  <a:lnTo>
                    <a:pt x="815433" y="39382"/>
                  </a:lnTo>
                  <a:cubicBezTo>
                    <a:pt x="855095" y="27337"/>
                    <a:pt x="895991" y="18718"/>
                    <a:pt x="937859" y="13805"/>
                  </a:cubicBezTo>
                  <a:close/>
                  <a:moveTo>
                    <a:pt x="1103792" y="1"/>
                  </a:moveTo>
                  <a:lnTo>
                    <a:pt x="968896" y="9068"/>
                  </a:lnTo>
                  <a:cubicBezTo>
                    <a:pt x="1013034" y="2780"/>
                    <a:pt x="1058088" y="0"/>
                    <a:pt x="1103792" y="1"/>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4" name="椭圆 23"/>
          <p:cNvSpPr/>
          <p:nvPr/>
        </p:nvSpPr>
        <p:spPr>
          <a:xfrm>
            <a:off x="3769431" y="1523644"/>
            <a:ext cx="1548172" cy="1548172"/>
          </a:xfrm>
          <a:prstGeom prst="ellipse">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25" name="矩形 24"/>
          <p:cNvSpPr/>
          <p:nvPr/>
        </p:nvSpPr>
        <p:spPr>
          <a:xfrm>
            <a:off x="3643306" y="1928808"/>
            <a:ext cx="1785951" cy="830997"/>
          </a:xfrm>
          <a:prstGeom prst="rect">
            <a:avLst/>
          </a:prstGeom>
        </p:spPr>
        <p:txBody>
          <a:bodyPr wrap="square">
            <a:spAutoFit/>
          </a:bodyPr>
          <a:lstStyle/>
          <a:p>
            <a:pPr algn="ctr"/>
            <a:r>
              <a:rPr lang="zh-CN" altLang="en-US" sz="2000" b="1" dirty="0" smtClean="0">
                <a:solidFill>
                  <a:schemeClr val="tx1">
                    <a:lumMod val="85000"/>
                    <a:lumOff val="15000"/>
                  </a:schemeClr>
                </a:solidFill>
              </a:rPr>
              <a:t>青年创业</a:t>
            </a:r>
            <a:endParaRPr lang="en-US" altLang="zh-CN" sz="2000" b="1" dirty="0" smtClean="0">
              <a:solidFill>
                <a:schemeClr val="tx1">
                  <a:lumMod val="85000"/>
                  <a:lumOff val="15000"/>
                </a:schemeClr>
              </a:solidFill>
            </a:endParaRPr>
          </a:p>
          <a:p>
            <a:pPr algn="ctr"/>
            <a:r>
              <a:rPr lang="en-US" altLang="zh-CN" sz="1400" b="1" dirty="0" smtClean="0">
                <a:solidFill>
                  <a:schemeClr val="tx1">
                    <a:lumMod val="85000"/>
                    <a:lumOff val="15000"/>
                  </a:schemeClr>
                </a:solidFill>
                <a:latin typeface="+mj-ea"/>
                <a:ea typeface="+mj-ea"/>
              </a:rPr>
              <a:t>Youth Entrepreneurship</a:t>
            </a:r>
          </a:p>
        </p:txBody>
      </p:sp>
      <p:sp>
        <p:nvSpPr>
          <p:cNvPr id="26" name="TextBox 25"/>
          <p:cNvSpPr txBox="1"/>
          <p:nvPr/>
        </p:nvSpPr>
        <p:spPr>
          <a:xfrm>
            <a:off x="3745967" y="2071684"/>
            <a:ext cx="1479779" cy="280526"/>
          </a:xfrm>
          <a:prstGeom prst="rect">
            <a:avLst/>
          </a:prstGeom>
          <a:noFill/>
        </p:spPr>
        <p:txBody>
          <a:bodyPr wrap="square" rtlCol="0">
            <a:spAutoFit/>
          </a:bodyPr>
          <a:lstStyle/>
          <a:p>
            <a:pPr algn="ctr">
              <a:lnSpc>
                <a:spcPct val="130000"/>
              </a:lnSpc>
              <a:spcBef>
                <a:spcPts val="600"/>
              </a:spcBef>
            </a:pPr>
            <a:r>
              <a:rPr lang="en-US" altLang="zh-CN" sz="1050" dirty="0" smtClean="0">
                <a:solidFill>
                  <a:schemeClr val="tx1">
                    <a:lumMod val="50000"/>
                    <a:lumOff val="50000"/>
                  </a:schemeClr>
                </a:solidFill>
              </a:rPr>
              <a:t>.</a:t>
            </a:r>
            <a:endParaRPr lang="zh-CN" altLang="en-US" sz="1050" dirty="0">
              <a:solidFill>
                <a:schemeClr val="tx1">
                  <a:lumMod val="50000"/>
                  <a:lumOff val="50000"/>
                </a:schemeClr>
              </a:solidFill>
            </a:endParaRPr>
          </a:p>
        </p:txBody>
      </p:sp>
      <p:sp>
        <p:nvSpPr>
          <p:cNvPr id="27" name="矩形 26"/>
          <p:cNvSpPr/>
          <p:nvPr/>
        </p:nvSpPr>
        <p:spPr>
          <a:xfrm>
            <a:off x="714348" y="642924"/>
            <a:ext cx="4000528" cy="584775"/>
          </a:xfrm>
          <a:prstGeom prst="rect">
            <a:avLst/>
          </a:prstGeom>
        </p:spPr>
        <p:txBody>
          <a:bodyPr wrap="square">
            <a:spAutoFit/>
          </a:bodyPr>
          <a:lstStyle/>
          <a:p>
            <a:r>
              <a:rPr lang="en-US" altLang="zh-CN" sz="1600" b="1" dirty="0" smtClean="0">
                <a:solidFill>
                  <a:srgbClr val="00B0F0"/>
                </a:solidFill>
              </a:rPr>
              <a:t>01.</a:t>
            </a:r>
            <a:r>
              <a:rPr lang="zh-CN" altLang="en-US" sz="1600" b="1" dirty="0" smtClean="0">
                <a:solidFill>
                  <a:srgbClr val="00B0F0"/>
                </a:solidFill>
              </a:rPr>
              <a:t>普及创业教育</a:t>
            </a:r>
            <a:endParaRPr lang="en-US" altLang="zh-CN" sz="1600" b="1" dirty="0" smtClean="0">
              <a:solidFill>
                <a:srgbClr val="00B0F0"/>
              </a:solidFill>
            </a:endParaRPr>
          </a:p>
          <a:p>
            <a:r>
              <a:rPr lang="en-US" altLang="zh-CN" sz="1600" b="1" dirty="0" smtClean="0">
                <a:solidFill>
                  <a:srgbClr val="00B0F0"/>
                </a:solidFill>
              </a:rPr>
              <a:t>Popularize entrepreneurship education</a:t>
            </a:r>
            <a:endParaRPr lang="en-US" altLang="zh-CN" sz="1600" b="1" dirty="0" smtClean="0">
              <a:solidFill>
                <a:srgbClr val="00B0F0"/>
              </a:solidFill>
              <a:latin typeface="+mj-ea"/>
              <a:ea typeface="+mj-ea"/>
            </a:endParaRPr>
          </a:p>
        </p:txBody>
      </p:sp>
      <p:sp>
        <p:nvSpPr>
          <p:cNvPr id="28" name="TextBox 27"/>
          <p:cNvSpPr txBox="1"/>
          <p:nvPr/>
        </p:nvSpPr>
        <p:spPr>
          <a:xfrm>
            <a:off x="642910" y="1142990"/>
            <a:ext cx="2928958" cy="1615827"/>
          </a:xfrm>
          <a:prstGeom prst="rect">
            <a:avLst/>
          </a:prstGeom>
          <a:noFill/>
        </p:spPr>
        <p:txBody>
          <a:bodyPr wrap="square" rtlCol="0">
            <a:spAutoFit/>
          </a:bodyPr>
          <a:lstStyle/>
          <a:p>
            <a:pPr>
              <a:spcBef>
                <a:spcPts val="600"/>
              </a:spcBef>
            </a:pPr>
            <a:r>
              <a:rPr lang="zh-CN" altLang="en-US" sz="1200" dirty="0" smtClean="0"/>
              <a:t>（</a:t>
            </a:r>
            <a:r>
              <a:rPr lang="en-US" altLang="zh-CN" sz="1200" dirty="0" smtClean="0"/>
              <a:t>1</a:t>
            </a:r>
            <a:r>
              <a:rPr lang="zh-CN" altLang="en-US" sz="1200" dirty="0" smtClean="0"/>
              <a:t>）开设创新创业类课程，并纳入学分管理；</a:t>
            </a:r>
            <a:endParaRPr lang="en-US" altLang="zh-CN" sz="1200" dirty="0" smtClean="0"/>
          </a:p>
          <a:p>
            <a:pPr>
              <a:spcBef>
                <a:spcPts val="600"/>
              </a:spcBef>
            </a:pPr>
            <a:r>
              <a:rPr lang="en-US" altLang="zh-CN" sz="1200" dirty="0" smtClean="0"/>
              <a:t>Offer innovation and entrepreneurship courses, bring them into the management of academic credit.</a:t>
            </a:r>
          </a:p>
          <a:p>
            <a:pPr>
              <a:spcBef>
                <a:spcPts val="600"/>
              </a:spcBef>
            </a:pPr>
            <a:r>
              <a:rPr lang="zh-CN" altLang="en-US" sz="1200" dirty="0" smtClean="0"/>
              <a:t>（</a:t>
            </a:r>
            <a:r>
              <a:rPr lang="en-US" altLang="zh-CN" sz="1200" dirty="0" smtClean="0"/>
              <a:t>2</a:t>
            </a:r>
            <a:r>
              <a:rPr lang="zh-CN" altLang="en-US" sz="1200" dirty="0" smtClean="0"/>
              <a:t>）</a:t>
            </a:r>
            <a:r>
              <a:rPr lang="en-US" altLang="zh-CN" sz="1200" dirty="0" smtClean="0"/>
              <a:t> </a:t>
            </a:r>
            <a:r>
              <a:rPr lang="zh-CN" altLang="en-US" sz="1200" dirty="0" smtClean="0"/>
              <a:t>实行弹性学制；</a:t>
            </a:r>
            <a:endParaRPr lang="en-US" altLang="zh-CN" sz="1200" dirty="0" smtClean="0"/>
          </a:p>
          <a:p>
            <a:pPr>
              <a:spcBef>
                <a:spcPts val="600"/>
              </a:spcBef>
            </a:pPr>
            <a:r>
              <a:rPr lang="en-US" altLang="zh-CN" sz="1200" dirty="0" smtClean="0"/>
              <a:t>Implement flexible graduation schedule.</a:t>
            </a:r>
            <a:endParaRPr lang="zh-CN" altLang="en-US" sz="1200" dirty="0"/>
          </a:p>
        </p:txBody>
      </p:sp>
      <p:sp>
        <p:nvSpPr>
          <p:cNvPr id="29" name="矩形 28"/>
          <p:cNvSpPr/>
          <p:nvPr/>
        </p:nvSpPr>
        <p:spPr>
          <a:xfrm>
            <a:off x="642910" y="2802299"/>
            <a:ext cx="2786082" cy="584775"/>
          </a:xfrm>
          <a:prstGeom prst="rect">
            <a:avLst/>
          </a:prstGeom>
        </p:spPr>
        <p:txBody>
          <a:bodyPr wrap="square">
            <a:spAutoFit/>
          </a:bodyPr>
          <a:lstStyle/>
          <a:p>
            <a:r>
              <a:rPr lang="en-US" altLang="zh-CN" sz="1600" b="1" dirty="0" smtClean="0">
                <a:solidFill>
                  <a:srgbClr val="1A7BAE"/>
                </a:solidFill>
              </a:rPr>
              <a:t>03.</a:t>
            </a:r>
            <a:r>
              <a:rPr lang="zh-CN" altLang="en-US" sz="1600" b="1" dirty="0" smtClean="0">
                <a:solidFill>
                  <a:srgbClr val="1A7BAE"/>
                </a:solidFill>
              </a:rPr>
              <a:t>提供资金支持</a:t>
            </a:r>
            <a:endParaRPr lang="en-US" altLang="zh-CN" sz="1600" b="1" dirty="0" smtClean="0">
              <a:solidFill>
                <a:srgbClr val="1A7BAE"/>
              </a:solidFill>
            </a:endParaRPr>
          </a:p>
          <a:p>
            <a:r>
              <a:rPr lang="en-US" altLang="zh-CN" sz="1600" b="1" dirty="0" smtClean="0">
                <a:solidFill>
                  <a:srgbClr val="1A7BAE"/>
                </a:solidFill>
              </a:rPr>
              <a:t>Provide Financial Support</a:t>
            </a:r>
            <a:endParaRPr lang="en-US" altLang="zh-CN" sz="1600" b="1" dirty="0" smtClean="0">
              <a:solidFill>
                <a:srgbClr val="1A7BAE"/>
              </a:solidFill>
              <a:latin typeface="+mj-ea"/>
              <a:ea typeface="+mj-ea"/>
            </a:endParaRPr>
          </a:p>
        </p:txBody>
      </p:sp>
      <p:sp>
        <p:nvSpPr>
          <p:cNvPr id="30" name="TextBox 29"/>
          <p:cNvSpPr txBox="1"/>
          <p:nvPr/>
        </p:nvSpPr>
        <p:spPr>
          <a:xfrm>
            <a:off x="571472" y="3373803"/>
            <a:ext cx="3714776" cy="1769715"/>
          </a:xfrm>
          <a:prstGeom prst="rect">
            <a:avLst/>
          </a:prstGeom>
          <a:noFill/>
        </p:spPr>
        <p:txBody>
          <a:bodyPr wrap="square" rtlCol="0">
            <a:spAutoFit/>
          </a:bodyPr>
          <a:lstStyle/>
          <a:p>
            <a:pPr>
              <a:spcBef>
                <a:spcPts val="600"/>
              </a:spcBef>
            </a:pPr>
            <a:r>
              <a:rPr lang="zh-CN" altLang="en-US" sz="1200" dirty="0" smtClean="0"/>
              <a:t>（</a:t>
            </a:r>
            <a:r>
              <a:rPr lang="en-US" altLang="zh-CN" sz="1200" dirty="0" smtClean="0"/>
              <a:t>1</a:t>
            </a:r>
            <a:r>
              <a:rPr lang="zh-CN" altLang="en-US" sz="1200" dirty="0" smtClean="0"/>
              <a:t>）财政</a:t>
            </a:r>
            <a:r>
              <a:rPr lang="zh-CN" altLang="en-US" sz="1200" dirty="0"/>
              <a:t>贴息资金支持高校毕业生小额担保贷款</a:t>
            </a:r>
            <a:r>
              <a:rPr lang="zh-CN" altLang="en-US" sz="1200" dirty="0" smtClean="0"/>
              <a:t>；</a:t>
            </a:r>
            <a:endParaRPr lang="en-US" altLang="zh-CN" sz="1200" dirty="0" smtClean="0"/>
          </a:p>
          <a:p>
            <a:pPr>
              <a:spcBef>
                <a:spcPts val="600"/>
              </a:spcBef>
            </a:pPr>
            <a:r>
              <a:rPr lang="en-US" altLang="zh-CN" sz="1200" dirty="0" smtClean="0"/>
              <a:t>Offer microcredit loans with fiscal interest discounts to college students.</a:t>
            </a:r>
            <a:endParaRPr lang="en-US" altLang="zh-CN" sz="1200" dirty="0"/>
          </a:p>
          <a:p>
            <a:pPr>
              <a:spcBef>
                <a:spcPts val="600"/>
              </a:spcBef>
            </a:pPr>
            <a:r>
              <a:rPr lang="zh-CN" altLang="en-US" sz="1200" dirty="0" smtClean="0"/>
              <a:t>（</a:t>
            </a:r>
            <a:r>
              <a:rPr lang="en-US" altLang="zh-CN" sz="1200" dirty="0" smtClean="0"/>
              <a:t>2</a:t>
            </a:r>
            <a:r>
              <a:rPr lang="zh-CN" altLang="en-US" sz="1200" dirty="0" smtClean="0"/>
              <a:t>）税</a:t>
            </a:r>
            <a:r>
              <a:rPr lang="zh-CN" altLang="en-US" sz="1200" dirty="0"/>
              <a:t>费减免</a:t>
            </a:r>
            <a:r>
              <a:rPr lang="zh-CN" altLang="en-US" sz="1200" dirty="0" smtClean="0"/>
              <a:t>；</a:t>
            </a:r>
            <a:endParaRPr lang="en-US" altLang="zh-CN" sz="1200" dirty="0" smtClean="0"/>
          </a:p>
          <a:p>
            <a:pPr>
              <a:spcBef>
                <a:spcPts val="600"/>
              </a:spcBef>
            </a:pPr>
            <a:r>
              <a:rPr lang="en-US" altLang="zh-CN" sz="1200" dirty="0" smtClean="0"/>
              <a:t>Cut tax and fees </a:t>
            </a:r>
          </a:p>
          <a:p>
            <a:pPr>
              <a:spcBef>
                <a:spcPts val="600"/>
              </a:spcBef>
            </a:pPr>
            <a:r>
              <a:rPr lang="zh-CN" altLang="en-US" sz="1200" dirty="0" smtClean="0"/>
              <a:t>（</a:t>
            </a:r>
            <a:r>
              <a:rPr lang="en-US" altLang="zh-CN" sz="1200" dirty="0" smtClean="0"/>
              <a:t>3</a:t>
            </a:r>
            <a:r>
              <a:rPr lang="zh-CN" altLang="en-US" sz="1200" dirty="0" smtClean="0"/>
              <a:t>）发展高校毕业生就业创业基金；</a:t>
            </a:r>
            <a:endParaRPr lang="en-US" altLang="zh-CN" sz="1200" dirty="0"/>
          </a:p>
          <a:p>
            <a:pPr>
              <a:spcBef>
                <a:spcPts val="600"/>
              </a:spcBef>
            </a:pPr>
            <a:r>
              <a:rPr lang="en-US" altLang="zh-CN" sz="1200" dirty="0" smtClean="0"/>
              <a:t>Develop entrepreneur funding for graduates.</a:t>
            </a:r>
          </a:p>
        </p:txBody>
      </p:sp>
      <p:sp>
        <p:nvSpPr>
          <p:cNvPr id="31" name="矩形 30"/>
          <p:cNvSpPr/>
          <p:nvPr/>
        </p:nvSpPr>
        <p:spPr>
          <a:xfrm>
            <a:off x="5429256" y="356746"/>
            <a:ext cx="3571900" cy="830997"/>
          </a:xfrm>
          <a:prstGeom prst="rect">
            <a:avLst/>
          </a:prstGeom>
        </p:spPr>
        <p:txBody>
          <a:bodyPr wrap="square">
            <a:spAutoFit/>
          </a:bodyPr>
          <a:lstStyle/>
          <a:p>
            <a:r>
              <a:rPr lang="en-US" altLang="zh-CN" sz="1600" b="1" dirty="0" smtClean="0">
                <a:solidFill>
                  <a:srgbClr val="1A7BAE"/>
                </a:solidFill>
              </a:rPr>
              <a:t>02.</a:t>
            </a:r>
            <a:r>
              <a:rPr lang="zh-CN" altLang="en-US" sz="1600" b="1" dirty="0" smtClean="0">
                <a:solidFill>
                  <a:srgbClr val="1A7BAE"/>
                </a:solidFill>
              </a:rPr>
              <a:t>完善创业培训</a:t>
            </a:r>
            <a:endParaRPr lang="en-US" altLang="zh-CN" sz="1600" b="1" dirty="0" smtClean="0">
              <a:solidFill>
                <a:srgbClr val="1A7BAE"/>
              </a:solidFill>
            </a:endParaRPr>
          </a:p>
          <a:p>
            <a:r>
              <a:rPr lang="en-US" altLang="zh-CN" sz="1600" b="1" dirty="0" smtClean="0">
                <a:solidFill>
                  <a:srgbClr val="1A7BAE"/>
                </a:solidFill>
                <a:latin typeface="+mj-ea"/>
                <a:ea typeface="+mj-ea"/>
              </a:rPr>
              <a:t>Improve entrepreneur training</a:t>
            </a:r>
          </a:p>
          <a:p>
            <a:endParaRPr lang="en-US" altLang="zh-CN" sz="1600" b="1" dirty="0" smtClean="0">
              <a:solidFill>
                <a:srgbClr val="1A7BAE"/>
              </a:solidFill>
              <a:latin typeface="+mj-ea"/>
              <a:ea typeface="+mj-ea"/>
            </a:endParaRPr>
          </a:p>
        </p:txBody>
      </p:sp>
      <p:sp>
        <p:nvSpPr>
          <p:cNvPr id="32" name="TextBox 31"/>
          <p:cNvSpPr txBox="1"/>
          <p:nvPr/>
        </p:nvSpPr>
        <p:spPr>
          <a:xfrm>
            <a:off x="5429256" y="928676"/>
            <a:ext cx="3428992" cy="2169825"/>
          </a:xfrm>
          <a:prstGeom prst="rect">
            <a:avLst/>
          </a:prstGeom>
          <a:noFill/>
        </p:spPr>
        <p:txBody>
          <a:bodyPr wrap="square" rtlCol="0">
            <a:spAutoFit/>
          </a:bodyPr>
          <a:lstStyle/>
          <a:p>
            <a:pPr>
              <a:spcBef>
                <a:spcPts val="600"/>
              </a:spcBef>
            </a:pPr>
            <a:r>
              <a:rPr lang="zh-CN" altLang="en-US" sz="1200" dirty="0" smtClean="0"/>
              <a:t>（</a:t>
            </a:r>
            <a:r>
              <a:rPr lang="en-US" altLang="zh-CN" sz="1200" dirty="0" smtClean="0"/>
              <a:t>1</a:t>
            </a:r>
            <a:r>
              <a:rPr lang="zh-CN" altLang="en-US" sz="1200" dirty="0" smtClean="0"/>
              <a:t>）对有创业意愿的学生为重点，编制专项培训计划，优先安排培训资源；</a:t>
            </a:r>
            <a:endParaRPr lang="en-US" altLang="zh-CN" sz="1200" dirty="0" smtClean="0"/>
          </a:p>
          <a:p>
            <a:pPr>
              <a:spcBef>
                <a:spcPts val="600"/>
              </a:spcBef>
            </a:pPr>
            <a:r>
              <a:rPr lang="en-US" altLang="zh-CN" sz="1200" dirty="0" smtClean="0"/>
              <a:t>Develop special training programs for college students with strong willingness to start a business</a:t>
            </a:r>
          </a:p>
          <a:p>
            <a:pPr>
              <a:spcBef>
                <a:spcPts val="600"/>
              </a:spcBef>
            </a:pPr>
            <a:r>
              <a:rPr lang="zh-CN" altLang="en-US" sz="1200" dirty="0" smtClean="0"/>
              <a:t>（</a:t>
            </a:r>
            <a:r>
              <a:rPr lang="en-US" altLang="zh-CN" sz="1200" dirty="0" smtClean="0"/>
              <a:t>2</a:t>
            </a:r>
            <a:r>
              <a:rPr lang="zh-CN" altLang="en-US" sz="1200" dirty="0" smtClean="0"/>
              <a:t>）鼓励高校</a:t>
            </a:r>
            <a:r>
              <a:rPr lang="zh-CN" altLang="en-US" sz="1200" dirty="0"/>
              <a:t>学生</a:t>
            </a:r>
            <a:r>
              <a:rPr lang="zh-CN" altLang="zh-CN" sz="1200" dirty="0"/>
              <a:t>在校期间开展“试创业”实践活动和电子商务培训活动</a:t>
            </a:r>
            <a:endParaRPr lang="en-US" altLang="zh-CN" sz="1200" dirty="0"/>
          </a:p>
          <a:p>
            <a:pPr lvl="0">
              <a:spcBef>
                <a:spcPts val="600"/>
              </a:spcBef>
            </a:pPr>
            <a:r>
              <a:rPr lang="en-US" altLang="zh-CN" sz="1200" dirty="0" smtClean="0"/>
              <a:t>Encourage university students to practice entrepreneurial activities and e-commerce training activities during school days.</a:t>
            </a:r>
          </a:p>
        </p:txBody>
      </p:sp>
      <p:sp>
        <p:nvSpPr>
          <p:cNvPr id="33" name="矩形 32"/>
          <p:cNvSpPr/>
          <p:nvPr/>
        </p:nvSpPr>
        <p:spPr>
          <a:xfrm>
            <a:off x="5500726" y="3214692"/>
            <a:ext cx="3366784" cy="584775"/>
          </a:xfrm>
          <a:prstGeom prst="rect">
            <a:avLst/>
          </a:prstGeom>
        </p:spPr>
        <p:txBody>
          <a:bodyPr wrap="square">
            <a:spAutoFit/>
          </a:bodyPr>
          <a:lstStyle/>
          <a:p>
            <a:r>
              <a:rPr lang="en-US" altLang="zh-CN" sz="1600" b="1" dirty="0" smtClean="0">
                <a:solidFill>
                  <a:srgbClr val="00B0F0"/>
                </a:solidFill>
              </a:rPr>
              <a:t>04.</a:t>
            </a:r>
            <a:r>
              <a:rPr lang="zh-CN" altLang="en-US" sz="1600" b="1" dirty="0" smtClean="0">
                <a:solidFill>
                  <a:srgbClr val="00B0F0"/>
                </a:solidFill>
              </a:rPr>
              <a:t>加强创业服务</a:t>
            </a:r>
            <a:endParaRPr lang="en-US" altLang="zh-CN" sz="1600" b="1" dirty="0" smtClean="0">
              <a:solidFill>
                <a:srgbClr val="00B0F0"/>
              </a:solidFill>
            </a:endParaRPr>
          </a:p>
          <a:p>
            <a:r>
              <a:rPr lang="en-US" altLang="zh-CN" sz="1600" b="1" dirty="0" smtClean="0">
                <a:solidFill>
                  <a:srgbClr val="00B0F0"/>
                </a:solidFill>
                <a:latin typeface="+mj-ea"/>
                <a:ea typeface="+mj-ea"/>
              </a:rPr>
              <a:t>Enhance entrepreneur services</a:t>
            </a:r>
          </a:p>
        </p:txBody>
      </p:sp>
      <p:sp>
        <p:nvSpPr>
          <p:cNvPr id="41" name="TextBox 40"/>
          <p:cNvSpPr txBox="1"/>
          <p:nvPr/>
        </p:nvSpPr>
        <p:spPr>
          <a:xfrm>
            <a:off x="5429288" y="3786196"/>
            <a:ext cx="3643306" cy="1246495"/>
          </a:xfrm>
          <a:prstGeom prst="rect">
            <a:avLst/>
          </a:prstGeom>
          <a:noFill/>
        </p:spPr>
        <p:txBody>
          <a:bodyPr wrap="square" rtlCol="0">
            <a:spAutoFit/>
          </a:bodyPr>
          <a:lstStyle/>
          <a:p>
            <a:pPr>
              <a:spcBef>
                <a:spcPts val="600"/>
              </a:spcBef>
            </a:pPr>
            <a:r>
              <a:rPr lang="zh-CN" altLang="en-US" sz="1200" dirty="0" smtClean="0"/>
              <a:t>（</a:t>
            </a:r>
            <a:r>
              <a:rPr lang="en-US" altLang="zh-CN" sz="1200" dirty="0" smtClean="0"/>
              <a:t>1</a:t>
            </a:r>
            <a:r>
              <a:rPr lang="zh-CN" altLang="en-US" sz="1200" dirty="0" smtClean="0"/>
              <a:t>）提供创业经营场所支持；</a:t>
            </a:r>
            <a:endParaRPr lang="en-US" altLang="zh-CN" sz="1200" dirty="0" smtClean="0"/>
          </a:p>
          <a:p>
            <a:pPr>
              <a:spcBef>
                <a:spcPts val="600"/>
              </a:spcBef>
            </a:pPr>
            <a:r>
              <a:rPr lang="en-US" altLang="zh-CN" sz="1200" dirty="0" smtClean="0"/>
              <a:t>Provide business premises support</a:t>
            </a:r>
          </a:p>
          <a:p>
            <a:pPr>
              <a:spcBef>
                <a:spcPts val="600"/>
              </a:spcBef>
            </a:pPr>
            <a:r>
              <a:rPr lang="zh-CN" altLang="en-US" sz="1200" dirty="0" smtClean="0"/>
              <a:t>（</a:t>
            </a:r>
            <a:r>
              <a:rPr lang="en-US" altLang="zh-CN" sz="1200" dirty="0" smtClean="0"/>
              <a:t>2</a:t>
            </a:r>
            <a:r>
              <a:rPr lang="zh-CN" altLang="en-US" sz="1200" dirty="0" smtClean="0"/>
              <a:t>）提供工商登记和银行开户便利；</a:t>
            </a:r>
            <a:endParaRPr lang="en-US" altLang="zh-CN" sz="1200" dirty="0" smtClean="0"/>
          </a:p>
          <a:p>
            <a:pPr>
              <a:spcBef>
                <a:spcPts val="600"/>
              </a:spcBef>
            </a:pPr>
            <a:r>
              <a:rPr lang="en-US" altLang="zh-CN" sz="1200" dirty="0" smtClean="0"/>
              <a:t>Facilitate the procedures of industrial and business registration and opening bank accounts.. </a:t>
            </a:r>
          </a:p>
        </p:txBody>
      </p:sp>
    </p:spTree>
    <p:extLst>
      <p:ext uri="{BB962C8B-B14F-4D97-AF65-F5344CB8AC3E}">
        <p14:creationId xmlns:p14="http://schemas.microsoft.com/office/powerpoint/2010/main" val="520297644"/>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矩形 17"/>
          <p:cNvSpPr/>
          <p:nvPr/>
        </p:nvSpPr>
        <p:spPr>
          <a:xfrm>
            <a:off x="3428992" y="1000114"/>
            <a:ext cx="2643206" cy="3857652"/>
          </a:xfrm>
          <a:prstGeom prst="rect">
            <a:avLst/>
          </a:prstGeom>
          <a:noFill/>
          <a:ln w="28575"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6143636" y="1000114"/>
            <a:ext cx="2643206" cy="3857652"/>
          </a:xfrm>
          <a:prstGeom prst="rect">
            <a:avLst/>
          </a:prstGeom>
          <a:noFill/>
          <a:ln w="28575"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14348" y="1000114"/>
            <a:ext cx="2643206" cy="3857652"/>
          </a:xfrm>
          <a:prstGeom prst="rect">
            <a:avLst/>
          </a:prstGeom>
          <a:noFill/>
          <a:ln w="28575" cap="rnd">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522692" y="186485"/>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青年创业成功案例</a:t>
            </a:r>
            <a:r>
              <a:rPr lang="en-US" altLang="zh-CN" sz="2000" b="1" dirty="0" smtClean="0">
                <a:solidFill>
                  <a:schemeClr val="tx1">
                    <a:lumMod val="85000"/>
                    <a:lumOff val="15000"/>
                  </a:schemeClr>
                </a:solidFill>
                <a:latin typeface="Impact" pitchFamily="34" charset="0"/>
                <a:ea typeface="+mj-ea"/>
              </a:rPr>
              <a:t>  </a:t>
            </a:r>
            <a:r>
              <a:rPr lang="en-US" altLang="zh-CN" sz="2000" b="1" dirty="0" smtClean="0">
                <a:solidFill>
                  <a:schemeClr val="tx1">
                    <a:lumMod val="85000"/>
                    <a:lumOff val="15000"/>
                  </a:schemeClr>
                </a:solidFill>
                <a:latin typeface="Times New Roman" pitchFamily="18" charset="0"/>
                <a:ea typeface="+mj-ea"/>
                <a:cs typeface="Times New Roman" pitchFamily="18" charset="0"/>
              </a:rPr>
              <a:t>Case Study</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
        <p:nvSpPr>
          <p:cNvPr id="23" name="矩形 22"/>
          <p:cNvSpPr/>
          <p:nvPr/>
        </p:nvSpPr>
        <p:spPr>
          <a:xfrm>
            <a:off x="714348" y="1649195"/>
            <a:ext cx="2500329" cy="3208571"/>
          </a:xfrm>
          <a:prstGeom prst="rect">
            <a:avLst/>
          </a:prstGeom>
        </p:spPr>
        <p:txBody>
          <a:bodyPr wrap="square">
            <a:spAutoFit/>
          </a:bodyPr>
          <a:lstStyle/>
          <a:p>
            <a:pPr>
              <a:lnSpc>
                <a:spcPct val="90000"/>
              </a:lnSpc>
              <a:spcBef>
                <a:spcPct val="20000"/>
              </a:spcBef>
              <a:buClr>
                <a:srgbClr val="A50021"/>
              </a:buClr>
            </a:pPr>
            <a:r>
              <a:rPr lang="zh-CN" altLang="en-US" sz="1200" b="1" kern="0" dirty="0" smtClean="0">
                <a:solidFill>
                  <a:srgbClr val="000000"/>
                </a:solidFill>
                <a:latin typeface="Times New Roman" pitchFamily="18" charset="0"/>
                <a:cs typeface="Times New Roman" pitchFamily="18" charset="0"/>
              </a:rPr>
              <a:t>姓名</a:t>
            </a:r>
            <a:r>
              <a:rPr lang="zh-CN" altLang="en-US" sz="1200" kern="0" dirty="0">
                <a:solidFill>
                  <a:srgbClr val="000000"/>
                </a:solidFill>
                <a:latin typeface="Times New Roman" pitchFamily="18" charset="0"/>
                <a:cs typeface="Times New Roman" pitchFamily="18" charset="0"/>
              </a:rPr>
              <a:t>：刘泽碧   </a:t>
            </a:r>
            <a:endParaRPr lang="en-US" altLang="zh-CN" sz="1200" kern="0" dirty="0">
              <a:solidFill>
                <a:srgbClr val="000000"/>
              </a:solidFill>
              <a:latin typeface="Times New Roman" pitchFamily="18" charset="0"/>
              <a:cs typeface="Times New Roman" pitchFamily="18" charset="0"/>
            </a:endParaRPr>
          </a:p>
          <a:p>
            <a:pPr>
              <a:lnSpc>
                <a:spcPct val="90000"/>
              </a:lnSpc>
              <a:spcBef>
                <a:spcPct val="20000"/>
              </a:spcBef>
              <a:buClr>
                <a:srgbClr val="A50021"/>
              </a:buClr>
            </a:pPr>
            <a:r>
              <a:rPr lang="en-US" altLang="zh-CN" sz="1200" b="1" kern="0" dirty="0" smtClean="0">
                <a:solidFill>
                  <a:srgbClr val="000000"/>
                </a:solidFill>
                <a:cs typeface="Times New Roman" pitchFamily="18" charset="0"/>
              </a:rPr>
              <a:t>Name</a:t>
            </a:r>
            <a:r>
              <a:rPr lang="en-US" altLang="zh-CN" sz="1200" kern="0" dirty="0" smtClean="0">
                <a:solidFill>
                  <a:srgbClr val="000000"/>
                </a:solidFill>
                <a:cs typeface="Times New Roman" pitchFamily="18" charset="0"/>
              </a:rPr>
              <a:t>: </a:t>
            </a:r>
            <a:r>
              <a:rPr lang="en-US" altLang="zh-CN" sz="1200" kern="0" dirty="0" err="1" smtClean="0">
                <a:solidFill>
                  <a:srgbClr val="000000"/>
                </a:solidFill>
                <a:cs typeface="Times New Roman" pitchFamily="18" charset="0"/>
              </a:rPr>
              <a:t>Zebi</a:t>
            </a:r>
            <a:r>
              <a:rPr lang="en-US" altLang="zh-CN" sz="1200" kern="0" dirty="0" smtClean="0">
                <a:solidFill>
                  <a:srgbClr val="000000"/>
                </a:solidFill>
                <a:cs typeface="Times New Roman" pitchFamily="18" charset="0"/>
              </a:rPr>
              <a:t> Liu</a:t>
            </a:r>
            <a:r>
              <a:rPr lang="zh-CN" altLang="en-US" sz="1200" kern="0" dirty="0" smtClean="0">
                <a:solidFill>
                  <a:srgbClr val="000000"/>
                </a:solidFill>
                <a:cs typeface="Times New Roman" pitchFamily="18" charset="0"/>
              </a:rPr>
              <a:t>   </a:t>
            </a:r>
            <a:endParaRPr lang="en-US" altLang="zh-CN" sz="1200" kern="0" dirty="0" smtClean="0">
              <a:solidFill>
                <a:srgbClr val="000000"/>
              </a:solidFill>
              <a:cs typeface="Times New Roman" pitchFamily="18" charset="0"/>
            </a:endParaRPr>
          </a:p>
          <a:p>
            <a:pPr>
              <a:lnSpc>
                <a:spcPct val="90000"/>
              </a:lnSpc>
              <a:spcBef>
                <a:spcPct val="20000"/>
              </a:spcBef>
              <a:buClr>
                <a:srgbClr val="A50021"/>
              </a:buClr>
            </a:pPr>
            <a:r>
              <a:rPr lang="zh-CN" altLang="en-US" sz="1200" b="1" kern="0" dirty="0" smtClean="0">
                <a:solidFill>
                  <a:srgbClr val="000000"/>
                </a:solidFill>
                <a:latin typeface="Times New Roman" pitchFamily="18" charset="0"/>
                <a:cs typeface="Times New Roman" pitchFamily="18" charset="0"/>
              </a:rPr>
              <a:t>年</a:t>
            </a:r>
            <a:r>
              <a:rPr lang="zh-CN" altLang="en-US" sz="1200" b="1" kern="0" dirty="0">
                <a:solidFill>
                  <a:srgbClr val="000000"/>
                </a:solidFill>
                <a:latin typeface="Times New Roman" pitchFamily="18" charset="0"/>
                <a:cs typeface="Times New Roman" pitchFamily="18" charset="0"/>
              </a:rPr>
              <a:t>龄：</a:t>
            </a:r>
            <a:r>
              <a:rPr lang="en-US" altLang="zh-CN" sz="1200" kern="0" dirty="0">
                <a:solidFill>
                  <a:srgbClr val="000000"/>
                </a:solidFill>
                <a:latin typeface="Times New Roman" pitchFamily="18" charset="0"/>
                <a:cs typeface="Times New Roman" pitchFamily="18" charset="0"/>
              </a:rPr>
              <a:t>24</a:t>
            </a:r>
            <a:r>
              <a:rPr lang="zh-CN" altLang="en-US" sz="1200" kern="0" dirty="0">
                <a:solidFill>
                  <a:srgbClr val="000000"/>
                </a:solidFill>
                <a:latin typeface="Times New Roman" pitchFamily="18" charset="0"/>
                <a:cs typeface="Times New Roman" pitchFamily="18" charset="0"/>
              </a:rPr>
              <a:t>岁</a:t>
            </a:r>
            <a:endParaRPr lang="en-US" altLang="zh-CN" sz="1200" kern="0" dirty="0">
              <a:solidFill>
                <a:srgbClr val="000000"/>
              </a:solidFill>
              <a:latin typeface="Times New Roman" pitchFamily="18" charset="0"/>
              <a:cs typeface="Times New Roman" pitchFamily="18" charset="0"/>
            </a:endParaRPr>
          </a:p>
          <a:p>
            <a:pPr>
              <a:lnSpc>
                <a:spcPct val="90000"/>
              </a:lnSpc>
              <a:spcBef>
                <a:spcPct val="20000"/>
              </a:spcBef>
              <a:buClr>
                <a:srgbClr val="A50021"/>
              </a:buClr>
            </a:pPr>
            <a:r>
              <a:rPr lang="en-US" altLang="zh-CN" sz="1200" b="1" kern="0" dirty="0" smtClean="0">
                <a:solidFill>
                  <a:srgbClr val="000000"/>
                </a:solidFill>
                <a:cs typeface="Times New Roman" pitchFamily="18" charset="0"/>
              </a:rPr>
              <a:t>Age: </a:t>
            </a:r>
            <a:r>
              <a:rPr lang="en-US" altLang="zh-CN" sz="1200" kern="0" dirty="0" smtClean="0">
                <a:solidFill>
                  <a:srgbClr val="000000"/>
                </a:solidFill>
                <a:cs typeface="Times New Roman" pitchFamily="18" charset="0"/>
              </a:rPr>
              <a:t>24</a:t>
            </a:r>
            <a:r>
              <a:rPr lang="zh-CN" altLang="en-US" sz="1200" kern="0" dirty="0" smtClean="0">
                <a:solidFill>
                  <a:srgbClr val="000000"/>
                </a:solidFill>
                <a:cs typeface="Times New Roman" pitchFamily="18" charset="0"/>
              </a:rPr>
              <a:t> </a:t>
            </a:r>
            <a:r>
              <a:rPr lang="en-US" altLang="zh-CN" sz="1200" kern="0" dirty="0" smtClean="0">
                <a:solidFill>
                  <a:srgbClr val="000000"/>
                </a:solidFill>
                <a:cs typeface="Times New Roman" pitchFamily="18" charset="0"/>
              </a:rPr>
              <a:t>years old</a:t>
            </a:r>
          </a:p>
          <a:p>
            <a:pPr>
              <a:lnSpc>
                <a:spcPct val="90000"/>
              </a:lnSpc>
              <a:spcBef>
                <a:spcPct val="20000"/>
              </a:spcBef>
              <a:buClr>
                <a:srgbClr val="A50021"/>
              </a:buClr>
            </a:pPr>
            <a:r>
              <a:rPr lang="zh-CN" altLang="en-US" sz="1200" b="1" kern="0" dirty="0" smtClean="0">
                <a:solidFill>
                  <a:srgbClr val="000000"/>
                </a:solidFill>
                <a:latin typeface="Times New Roman" pitchFamily="18" charset="0"/>
                <a:cs typeface="Times New Roman" pitchFamily="18" charset="0"/>
              </a:rPr>
              <a:t>性</a:t>
            </a:r>
            <a:r>
              <a:rPr lang="zh-CN" altLang="en-US" sz="1200" b="1" kern="0" dirty="0">
                <a:solidFill>
                  <a:srgbClr val="000000"/>
                </a:solidFill>
                <a:latin typeface="Times New Roman" pitchFamily="18" charset="0"/>
                <a:cs typeface="Times New Roman" pitchFamily="18" charset="0"/>
              </a:rPr>
              <a:t>别：</a:t>
            </a:r>
            <a:r>
              <a:rPr lang="zh-CN" altLang="en-US" sz="1200" kern="0" dirty="0">
                <a:solidFill>
                  <a:srgbClr val="000000"/>
                </a:solidFill>
                <a:latin typeface="Times New Roman" pitchFamily="18" charset="0"/>
                <a:cs typeface="Times New Roman" pitchFamily="18" charset="0"/>
              </a:rPr>
              <a:t>男</a:t>
            </a:r>
            <a:endParaRPr lang="en-US" altLang="zh-CN" sz="1200" kern="0" dirty="0">
              <a:solidFill>
                <a:srgbClr val="000000"/>
              </a:solidFill>
              <a:latin typeface="Times New Roman" pitchFamily="18" charset="0"/>
              <a:cs typeface="Times New Roman" pitchFamily="18" charset="0"/>
            </a:endParaRPr>
          </a:p>
          <a:p>
            <a:pPr>
              <a:lnSpc>
                <a:spcPct val="90000"/>
              </a:lnSpc>
              <a:spcBef>
                <a:spcPct val="20000"/>
              </a:spcBef>
              <a:buClr>
                <a:srgbClr val="A50021"/>
              </a:buClr>
            </a:pPr>
            <a:r>
              <a:rPr lang="en-US" altLang="zh-CN" sz="1200" b="1" kern="0" dirty="0" smtClean="0">
                <a:solidFill>
                  <a:srgbClr val="000000"/>
                </a:solidFill>
                <a:cs typeface="Times New Roman" pitchFamily="18" charset="0"/>
              </a:rPr>
              <a:t>Gender: </a:t>
            </a:r>
            <a:r>
              <a:rPr lang="en-US" altLang="zh-CN" sz="1200" kern="0" dirty="0" smtClean="0">
                <a:solidFill>
                  <a:srgbClr val="000000"/>
                </a:solidFill>
                <a:cs typeface="Times New Roman" pitchFamily="18" charset="0"/>
              </a:rPr>
              <a:t>Male</a:t>
            </a:r>
          </a:p>
          <a:p>
            <a:pPr>
              <a:lnSpc>
                <a:spcPct val="90000"/>
              </a:lnSpc>
              <a:spcBef>
                <a:spcPct val="20000"/>
              </a:spcBef>
              <a:buClr>
                <a:srgbClr val="A50021"/>
              </a:buClr>
            </a:pPr>
            <a:r>
              <a:rPr lang="zh-CN" altLang="en-US" sz="1200" b="1" kern="0" dirty="0" smtClean="0">
                <a:solidFill>
                  <a:srgbClr val="000000"/>
                </a:solidFill>
                <a:latin typeface="Times New Roman" pitchFamily="18" charset="0"/>
                <a:cs typeface="Times New Roman" pitchFamily="18" charset="0"/>
              </a:rPr>
              <a:t>职</a:t>
            </a:r>
            <a:r>
              <a:rPr lang="zh-CN" altLang="en-US" sz="1200" b="1" kern="0" dirty="0">
                <a:solidFill>
                  <a:srgbClr val="000000"/>
                </a:solidFill>
                <a:latin typeface="Times New Roman" pitchFamily="18" charset="0"/>
                <a:cs typeface="Times New Roman" pitchFamily="18" charset="0"/>
              </a:rPr>
              <a:t>业：</a:t>
            </a:r>
            <a:r>
              <a:rPr lang="zh-CN" altLang="zh-CN" sz="1200" dirty="0">
                <a:latin typeface="Times New Roman" pitchFamily="18" charset="0"/>
                <a:cs typeface="Times New Roman" pitchFamily="18" charset="0"/>
              </a:rPr>
              <a:t>校联购（北京）网络技术有限公司</a:t>
            </a:r>
            <a:r>
              <a:rPr lang="en-US" altLang="zh-CN" sz="1200" dirty="0">
                <a:latin typeface="Times New Roman" pitchFamily="18" charset="0"/>
                <a:cs typeface="Times New Roman" pitchFamily="18" charset="0"/>
              </a:rPr>
              <a:t>CEO</a:t>
            </a:r>
            <a:r>
              <a:rPr lang="zh-CN" altLang="zh-CN" sz="1200" dirty="0">
                <a:latin typeface="Times New Roman" pitchFamily="18" charset="0"/>
                <a:cs typeface="Times New Roman" pitchFamily="18" charset="0"/>
              </a:rPr>
              <a:t>兼创始人</a:t>
            </a:r>
            <a:endParaRPr lang="en-US" altLang="zh-CN" sz="1200" b="1" kern="0" dirty="0">
              <a:solidFill>
                <a:srgbClr val="000000"/>
              </a:solidFill>
              <a:latin typeface="Times New Roman" pitchFamily="18" charset="0"/>
              <a:cs typeface="Times New Roman" pitchFamily="18" charset="0"/>
            </a:endParaRPr>
          </a:p>
          <a:p>
            <a:pPr>
              <a:lnSpc>
                <a:spcPct val="90000"/>
              </a:lnSpc>
              <a:spcBef>
                <a:spcPct val="20000"/>
              </a:spcBef>
              <a:buClr>
                <a:srgbClr val="A50021"/>
              </a:buClr>
            </a:pPr>
            <a:r>
              <a:rPr lang="en-US" altLang="zh-CN" sz="1200" b="1" kern="0" dirty="0" smtClean="0">
                <a:solidFill>
                  <a:srgbClr val="000000"/>
                </a:solidFill>
                <a:cs typeface="Times New Roman" pitchFamily="18" charset="0"/>
              </a:rPr>
              <a:t>Occupation: </a:t>
            </a:r>
            <a:r>
              <a:rPr lang="en-US" altLang="zh-CN" sz="1200" dirty="0" smtClean="0"/>
              <a:t> the School Joint Purchase (Beijing) Network Technology Co., Ltd</a:t>
            </a:r>
            <a:endParaRPr lang="en-US" altLang="zh-CN" sz="1200" b="1" kern="0" dirty="0" smtClean="0">
              <a:solidFill>
                <a:srgbClr val="000000"/>
              </a:solidFill>
              <a:cs typeface="Times New Roman" pitchFamily="18" charset="0"/>
            </a:endParaRPr>
          </a:p>
          <a:p>
            <a:pPr>
              <a:lnSpc>
                <a:spcPct val="90000"/>
              </a:lnSpc>
              <a:spcBef>
                <a:spcPct val="20000"/>
              </a:spcBef>
              <a:buClr>
                <a:srgbClr val="A50021"/>
              </a:buClr>
            </a:pPr>
            <a:r>
              <a:rPr lang="zh-CN" altLang="en-US" sz="1200" b="1" kern="0" dirty="0" smtClean="0">
                <a:solidFill>
                  <a:srgbClr val="000000"/>
                </a:solidFill>
                <a:latin typeface="Times New Roman" pitchFamily="18" charset="0"/>
                <a:cs typeface="Times New Roman" pitchFamily="18" charset="0"/>
              </a:rPr>
              <a:t>毕</a:t>
            </a:r>
            <a:r>
              <a:rPr lang="zh-CN" altLang="en-US" sz="1200" b="1" kern="0" dirty="0">
                <a:solidFill>
                  <a:srgbClr val="000000"/>
                </a:solidFill>
                <a:latin typeface="Times New Roman" pitchFamily="18" charset="0"/>
                <a:cs typeface="Times New Roman" pitchFamily="18" charset="0"/>
              </a:rPr>
              <a:t>业院校及专业：</a:t>
            </a:r>
            <a:r>
              <a:rPr lang="zh-CN" altLang="en-US" sz="1200" kern="0" dirty="0">
                <a:solidFill>
                  <a:srgbClr val="000000"/>
                </a:solidFill>
                <a:latin typeface="Times New Roman" pitchFamily="18" charset="0"/>
                <a:cs typeface="Times New Roman" pitchFamily="18" charset="0"/>
              </a:rPr>
              <a:t>北京林业大学</a:t>
            </a:r>
            <a:r>
              <a:rPr lang="en-US" altLang="zh-CN" sz="1200" dirty="0">
                <a:latin typeface="Times New Roman" pitchFamily="18" charset="0"/>
                <a:cs typeface="Times New Roman" pitchFamily="18" charset="0"/>
              </a:rPr>
              <a:t> </a:t>
            </a:r>
            <a:r>
              <a:rPr lang="zh-CN" altLang="en-US" sz="1200" dirty="0">
                <a:latin typeface="Times New Roman" pitchFamily="18" charset="0"/>
                <a:cs typeface="Times New Roman" pitchFamily="18" charset="0"/>
              </a:rPr>
              <a:t>经济管理学院</a:t>
            </a:r>
            <a:r>
              <a:rPr lang="en-US" altLang="zh-CN" sz="1200" dirty="0">
                <a:latin typeface="Times New Roman" pitchFamily="18" charset="0"/>
                <a:cs typeface="Times New Roman" pitchFamily="18" charset="0"/>
              </a:rPr>
              <a:t>    </a:t>
            </a:r>
            <a:r>
              <a:rPr lang="zh-CN" altLang="en-US" sz="1200" dirty="0">
                <a:latin typeface="Times New Roman" pitchFamily="18" charset="0"/>
                <a:cs typeface="Times New Roman" pitchFamily="18" charset="0"/>
              </a:rPr>
              <a:t>市场营</a:t>
            </a:r>
            <a:r>
              <a:rPr lang="zh-CN" altLang="en-US" sz="1200" dirty="0" smtClean="0">
                <a:latin typeface="Times New Roman" pitchFamily="18" charset="0"/>
                <a:cs typeface="Times New Roman" pitchFamily="18" charset="0"/>
              </a:rPr>
              <a:t>销</a:t>
            </a:r>
            <a:endParaRPr lang="en-US" altLang="zh-CN" sz="1200" dirty="0" smtClean="0">
              <a:latin typeface="Times New Roman" pitchFamily="18" charset="0"/>
              <a:cs typeface="Times New Roman" pitchFamily="18" charset="0"/>
            </a:endParaRPr>
          </a:p>
          <a:p>
            <a:pPr>
              <a:lnSpc>
                <a:spcPct val="90000"/>
              </a:lnSpc>
              <a:spcBef>
                <a:spcPct val="20000"/>
              </a:spcBef>
              <a:buClr>
                <a:srgbClr val="A50021"/>
              </a:buClr>
            </a:pPr>
            <a:r>
              <a:rPr lang="en-US" altLang="zh-CN" sz="1200" b="1" kern="0" dirty="0" smtClean="0">
                <a:solidFill>
                  <a:srgbClr val="000000"/>
                </a:solidFill>
                <a:cs typeface="Times New Roman" pitchFamily="18" charset="0"/>
              </a:rPr>
              <a:t>Education background: </a:t>
            </a:r>
            <a:r>
              <a:rPr lang="en-US" altLang="zh-CN" sz="1100" dirty="0" smtClean="0"/>
              <a:t>School of Economics and Management, Beijing Forestry University. Major in marketing</a:t>
            </a:r>
            <a:endParaRPr lang="zh-CN" altLang="en-US" sz="1100" dirty="0">
              <a:solidFill>
                <a:schemeClr val="tx1">
                  <a:lumMod val="65000"/>
                  <a:lumOff val="35000"/>
                </a:schemeClr>
              </a:solidFill>
            </a:endParaRPr>
          </a:p>
        </p:txBody>
      </p:sp>
      <p:sp>
        <p:nvSpPr>
          <p:cNvPr id="3" name="矩形 2"/>
          <p:cNvSpPr/>
          <p:nvPr/>
        </p:nvSpPr>
        <p:spPr>
          <a:xfrm>
            <a:off x="977123" y="1071552"/>
            <a:ext cx="1972528" cy="584775"/>
          </a:xfrm>
          <a:prstGeom prst="rect">
            <a:avLst/>
          </a:prstGeom>
        </p:spPr>
        <p:txBody>
          <a:bodyPr wrap="none">
            <a:spAutoFit/>
          </a:bodyPr>
          <a:lstStyle/>
          <a:p>
            <a:pPr lvl="0" algn="ctr"/>
            <a:r>
              <a:rPr lang="zh-CN" altLang="en-US" sz="1600" b="1" dirty="0" smtClean="0">
                <a:solidFill>
                  <a:srgbClr val="1A7BAE"/>
                </a:solidFill>
                <a:latin typeface="+mn-ea"/>
              </a:rPr>
              <a:t>基本情况</a:t>
            </a:r>
            <a:endParaRPr lang="en-US" altLang="zh-CN" sz="1600" b="1" dirty="0" smtClean="0">
              <a:solidFill>
                <a:srgbClr val="1A7BAE"/>
              </a:solidFill>
              <a:latin typeface="+mn-ea"/>
            </a:endParaRPr>
          </a:p>
          <a:p>
            <a:pPr algn="ctr"/>
            <a:r>
              <a:rPr lang="en-US" altLang="zh-CN" sz="1600" b="1" dirty="0" smtClean="0">
                <a:solidFill>
                  <a:srgbClr val="1A7BAE"/>
                </a:solidFill>
                <a:latin typeface="+mn-ea"/>
              </a:rPr>
              <a:t>Basic inform</a:t>
            </a:r>
            <a:r>
              <a:rPr lang="en-US" altLang="zh-CN" sz="1600" b="1" dirty="0" smtClean="0">
                <a:solidFill>
                  <a:srgbClr val="1A7BAE"/>
                </a:solidFill>
              </a:rPr>
              <a:t>atio</a:t>
            </a:r>
            <a:r>
              <a:rPr lang="en-US" altLang="zh-CN" sz="1600" b="1" dirty="0" smtClean="0">
                <a:solidFill>
                  <a:srgbClr val="1A7BAE"/>
                </a:solidFill>
                <a:latin typeface="+mn-ea"/>
              </a:rPr>
              <a:t>n</a:t>
            </a:r>
            <a:endParaRPr lang="zh-CN" altLang="en-US" sz="1600" b="1" dirty="0" smtClean="0">
              <a:solidFill>
                <a:srgbClr val="1A7BAE"/>
              </a:solidFill>
              <a:latin typeface="+mn-ea"/>
            </a:endParaRPr>
          </a:p>
        </p:txBody>
      </p:sp>
      <p:sp>
        <p:nvSpPr>
          <p:cNvPr id="35" name="矩形 34"/>
          <p:cNvSpPr/>
          <p:nvPr/>
        </p:nvSpPr>
        <p:spPr>
          <a:xfrm>
            <a:off x="3500430" y="1643056"/>
            <a:ext cx="2428892" cy="3065455"/>
          </a:xfrm>
          <a:prstGeom prst="rect">
            <a:avLst/>
          </a:prstGeom>
        </p:spPr>
        <p:txBody>
          <a:bodyPr wrap="square">
            <a:spAutoFit/>
          </a:bodyPr>
          <a:lstStyle/>
          <a:p>
            <a:pPr>
              <a:lnSpc>
                <a:spcPct val="90000"/>
              </a:lnSpc>
              <a:spcBef>
                <a:spcPct val="20000"/>
              </a:spcBef>
              <a:buClr>
                <a:srgbClr val="A50021"/>
              </a:buClr>
            </a:pPr>
            <a:r>
              <a:rPr lang="en-US" altLang="zh-CN" sz="1400" b="1" kern="0" dirty="0" smtClean="0">
                <a:solidFill>
                  <a:srgbClr val="000000"/>
                </a:solidFill>
                <a:latin typeface="Times New Roman" pitchFamily="18" charset="0"/>
                <a:cs typeface="Times New Roman" pitchFamily="18" charset="0"/>
              </a:rPr>
              <a:t>1.</a:t>
            </a:r>
            <a:r>
              <a:rPr lang="zh-CN" altLang="zh-CN" sz="1400" b="1" dirty="0" smtClean="0">
                <a:latin typeface="Times New Roman" pitchFamily="18" charset="0"/>
                <a:cs typeface="Times New Roman" pitchFamily="18" charset="0"/>
              </a:rPr>
              <a:t>随着团队规模的扩大，急需一个正式的办公场所来满足发展需求</a:t>
            </a:r>
            <a:r>
              <a:rPr lang="zh-CN" altLang="en-US" sz="1400" b="1" dirty="0" smtClean="0">
                <a:latin typeface="Times New Roman" pitchFamily="18" charset="0"/>
                <a:cs typeface="Times New Roman" pitchFamily="18" charset="0"/>
              </a:rPr>
              <a:t>；</a:t>
            </a:r>
            <a:endParaRPr lang="en-US" altLang="zh-CN" sz="1400" b="1" dirty="0" smtClean="0">
              <a:latin typeface="Times New Roman" pitchFamily="18" charset="0"/>
              <a:cs typeface="Times New Roman" pitchFamily="18" charset="0"/>
            </a:endParaRPr>
          </a:p>
          <a:p>
            <a:pPr>
              <a:lnSpc>
                <a:spcPct val="90000"/>
              </a:lnSpc>
              <a:spcBef>
                <a:spcPct val="20000"/>
              </a:spcBef>
              <a:buClr>
                <a:srgbClr val="A50021"/>
              </a:buClr>
            </a:pPr>
            <a:r>
              <a:rPr lang="en-US" altLang="zh-CN" sz="1400" kern="0" dirty="0" smtClean="0">
                <a:solidFill>
                  <a:srgbClr val="000000"/>
                </a:solidFill>
                <a:cs typeface="Times New Roman" pitchFamily="18" charset="0"/>
              </a:rPr>
              <a:t>A business premise in urgent need with the expansion of the team size.</a:t>
            </a:r>
          </a:p>
          <a:p>
            <a:pPr>
              <a:lnSpc>
                <a:spcPct val="90000"/>
              </a:lnSpc>
              <a:spcBef>
                <a:spcPct val="20000"/>
              </a:spcBef>
              <a:buClr>
                <a:srgbClr val="A50021"/>
              </a:buClr>
            </a:pPr>
            <a:r>
              <a:rPr lang="en-US" altLang="zh-CN" sz="1400" b="1" dirty="0" smtClean="0">
                <a:latin typeface="Times New Roman" pitchFamily="18" charset="0"/>
                <a:cs typeface="Times New Roman" pitchFamily="18" charset="0"/>
              </a:rPr>
              <a:t>2</a:t>
            </a:r>
            <a:r>
              <a:rPr lang="en-US" altLang="zh-CN" sz="1400" b="1" dirty="0">
                <a:latin typeface="Times New Roman" pitchFamily="18" charset="0"/>
                <a:cs typeface="Times New Roman" pitchFamily="18" charset="0"/>
              </a:rPr>
              <a:t>.</a:t>
            </a:r>
            <a:r>
              <a:rPr lang="zh-CN" altLang="en-US" sz="1400" b="1" dirty="0">
                <a:latin typeface="Times New Roman" pitchFamily="18" charset="0"/>
                <a:cs typeface="Times New Roman" pitchFamily="18" charset="0"/>
              </a:rPr>
              <a:t>创业</a:t>
            </a:r>
            <a:r>
              <a:rPr lang="zh-CN" altLang="en-US" sz="1400" b="1" dirty="0" smtClean="0">
                <a:latin typeface="Times New Roman" pitchFamily="18" charset="0"/>
                <a:cs typeface="Times New Roman" pitchFamily="18" charset="0"/>
              </a:rPr>
              <a:t>初期缺乏</a:t>
            </a:r>
            <a:r>
              <a:rPr lang="zh-CN" altLang="zh-CN" sz="1400" b="1" dirty="0" smtClean="0">
                <a:latin typeface="Times New Roman" pitchFamily="18" charset="0"/>
                <a:cs typeface="Times New Roman" pitchFamily="18" charset="0"/>
              </a:rPr>
              <a:t>技术方面</a:t>
            </a:r>
            <a:r>
              <a:rPr lang="zh-CN" altLang="en-US" sz="1400" b="1" dirty="0" smtClean="0">
                <a:latin typeface="Times New Roman" pitchFamily="18" charset="0"/>
                <a:cs typeface="Times New Roman" pitchFamily="18" charset="0"/>
              </a:rPr>
              <a:t>的经验；</a:t>
            </a:r>
            <a:endParaRPr lang="en-US" altLang="zh-CN" sz="1400" b="1" dirty="0" smtClean="0">
              <a:latin typeface="Times New Roman" pitchFamily="18" charset="0"/>
              <a:cs typeface="Times New Roman" pitchFamily="18" charset="0"/>
            </a:endParaRPr>
          </a:p>
          <a:p>
            <a:pPr>
              <a:lnSpc>
                <a:spcPct val="90000"/>
              </a:lnSpc>
              <a:spcBef>
                <a:spcPct val="20000"/>
              </a:spcBef>
              <a:buClr>
                <a:srgbClr val="A50021"/>
              </a:buClr>
            </a:pPr>
            <a:r>
              <a:rPr lang="en-US" altLang="zh-CN" sz="1400" dirty="0" smtClean="0">
                <a:cs typeface="Times New Roman" pitchFamily="18" charset="0"/>
              </a:rPr>
              <a:t>Less experiences in techniques at the beginning.</a:t>
            </a:r>
          </a:p>
          <a:p>
            <a:pPr>
              <a:lnSpc>
                <a:spcPct val="90000"/>
              </a:lnSpc>
              <a:spcBef>
                <a:spcPct val="20000"/>
              </a:spcBef>
              <a:buClr>
                <a:srgbClr val="A50021"/>
              </a:buClr>
            </a:pPr>
            <a:r>
              <a:rPr lang="en-US" altLang="zh-CN" sz="1400" b="1" dirty="0" smtClean="0">
                <a:latin typeface="Times New Roman" pitchFamily="18" charset="0"/>
                <a:cs typeface="Times New Roman" pitchFamily="18" charset="0"/>
              </a:rPr>
              <a:t>3</a:t>
            </a:r>
            <a:r>
              <a:rPr lang="en-US" altLang="zh-CN" sz="1400" b="1" dirty="0">
                <a:latin typeface="Times New Roman" pitchFamily="18" charset="0"/>
                <a:cs typeface="Times New Roman" pitchFamily="18" charset="0"/>
              </a:rPr>
              <a:t>.</a:t>
            </a:r>
            <a:r>
              <a:rPr lang="zh-CN" altLang="en-US" sz="1400" b="1" dirty="0">
                <a:latin typeface="Times New Roman" pitchFamily="18" charset="0"/>
                <a:cs typeface="Times New Roman" pitchFamily="18" charset="0"/>
              </a:rPr>
              <a:t>创业资金的缺</a:t>
            </a:r>
            <a:r>
              <a:rPr lang="zh-CN" altLang="en-US" sz="1400" b="1" dirty="0" smtClean="0">
                <a:latin typeface="Times New Roman" pitchFamily="18" charset="0"/>
                <a:cs typeface="Times New Roman" pitchFamily="18" charset="0"/>
              </a:rPr>
              <a:t>乏。</a:t>
            </a:r>
            <a:endParaRPr lang="en-US" altLang="zh-CN" sz="1400" b="1" dirty="0" smtClean="0">
              <a:latin typeface="Times New Roman" pitchFamily="18" charset="0"/>
              <a:cs typeface="Times New Roman" pitchFamily="18" charset="0"/>
            </a:endParaRPr>
          </a:p>
          <a:p>
            <a:pPr>
              <a:lnSpc>
                <a:spcPct val="90000"/>
              </a:lnSpc>
              <a:spcBef>
                <a:spcPct val="20000"/>
              </a:spcBef>
              <a:buClr>
                <a:srgbClr val="A50021"/>
              </a:buClr>
            </a:pPr>
            <a:r>
              <a:rPr lang="en-US" altLang="zh-CN" sz="1400" dirty="0" smtClean="0">
                <a:cs typeface="Times New Roman" pitchFamily="18" charset="0"/>
              </a:rPr>
              <a:t>Short of entrepreneurial funding</a:t>
            </a:r>
            <a:endParaRPr lang="en-US" altLang="zh-CN" sz="1400" dirty="0" smtClean="0">
              <a:latin typeface="Times New Roman" pitchFamily="18" charset="0"/>
              <a:cs typeface="Times New Roman" pitchFamily="18" charset="0"/>
            </a:endParaRPr>
          </a:p>
          <a:p>
            <a:pPr>
              <a:lnSpc>
                <a:spcPct val="90000"/>
              </a:lnSpc>
              <a:spcBef>
                <a:spcPct val="20000"/>
              </a:spcBef>
              <a:buClr>
                <a:srgbClr val="A50021"/>
              </a:buClr>
            </a:pPr>
            <a:endParaRPr lang="en-US" altLang="zh-CN" sz="1400" kern="0" dirty="0">
              <a:solidFill>
                <a:srgbClr val="000000"/>
              </a:solidFill>
              <a:latin typeface="Times New Roman" pitchFamily="18" charset="0"/>
              <a:cs typeface="Times New Roman" pitchFamily="18" charset="0"/>
            </a:endParaRPr>
          </a:p>
        </p:txBody>
      </p:sp>
      <p:sp>
        <p:nvSpPr>
          <p:cNvPr id="36" name="矩形 35"/>
          <p:cNvSpPr/>
          <p:nvPr/>
        </p:nvSpPr>
        <p:spPr>
          <a:xfrm>
            <a:off x="4010172" y="1071552"/>
            <a:ext cx="1423788" cy="584775"/>
          </a:xfrm>
          <a:prstGeom prst="rect">
            <a:avLst/>
          </a:prstGeom>
        </p:spPr>
        <p:txBody>
          <a:bodyPr wrap="none">
            <a:spAutoFit/>
          </a:bodyPr>
          <a:lstStyle/>
          <a:p>
            <a:pPr lvl="0" algn="ctr"/>
            <a:r>
              <a:rPr lang="zh-CN" altLang="en-US" sz="1600" b="1" dirty="0" smtClean="0">
                <a:solidFill>
                  <a:srgbClr val="1A7BAE"/>
                </a:solidFill>
                <a:latin typeface="+mn-ea"/>
              </a:rPr>
              <a:t>遇到的困难</a:t>
            </a:r>
            <a:endParaRPr lang="en-US" altLang="zh-CN" sz="1600" b="1" dirty="0" smtClean="0">
              <a:solidFill>
                <a:srgbClr val="1A7BAE"/>
              </a:solidFill>
              <a:latin typeface="+mn-ea"/>
            </a:endParaRPr>
          </a:p>
          <a:p>
            <a:pPr algn="ctr"/>
            <a:r>
              <a:rPr lang="en-US" altLang="zh-CN" sz="1600" b="1" dirty="0" smtClean="0">
                <a:solidFill>
                  <a:srgbClr val="1A7BAE"/>
                </a:solidFill>
                <a:latin typeface="+mn-ea"/>
              </a:rPr>
              <a:t>Difficulties  </a:t>
            </a:r>
            <a:endParaRPr lang="zh-CN" altLang="en-US" sz="1600" b="1" dirty="0">
              <a:solidFill>
                <a:srgbClr val="1A7BAE"/>
              </a:solidFill>
              <a:latin typeface="+mn-ea"/>
            </a:endParaRPr>
          </a:p>
        </p:txBody>
      </p:sp>
      <p:sp>
        <p:nvSpPr>
          <p:cNvPr id="38" name="矩形 37"/>
          <p:cNvSpPr/>
          <p:nvPr/>
        </p:nvSpPr>
        <p:spPr>
          <a:xfrm>
            <a:off x="6102480" y="1643056"/>
            <a:ext cx="2684362" cy="3302443"/>
          </a:xfrm>
          <a:prstGeom prst="rect">
            <a:avLst/>
          </a:prstGeom>
        </p:spPr>
        <p:txBody>
          <a:bodyPr wrap="square">
            <a:spAutoFit/>
          </a:bodyPr>
          <a:lstStyle/>
          <a:p>
            <a:pPr>
              <a:lnSpc>
                <a:spcPct val="90000"/>
              </a:lnSpc>
              <a:spcBef>
                <a:spcPts val="600"/>
              </a:spcBef>
              <a:buClr>
                <a:srgbClr val="A50021"/>
              </a:buClr>
            </a:pPr>
            <a:r>
              <a:rPr lang="en-US" altLang="zh-CN" sz="1200" b="1" kern="0" dirty="0">
                <a:solidFill>
                  <a:srgbClr val="000000"/>
                </a:solidFill>
                <a:latin typeface="Times New Roman" pitchFamily="18" charset="0"/>
                <a:cs typeface="Times New Roman" pitchFamily="18" charset="0"/>
              </a:rPr>
              <a:t>1.</a:t>
            </a:r>
            <a:r>
              <a:rPr lang="zh-CN" altLang="en-US" sz="1200" b="1" kern="0" dirty="0">
                <a:solidFill>
                  <a:srgbClr val="000000"/>
                </a:solidFill>
                <a:latin typeface="Times New Roman" pitchFamily="18" charset="0"/>
                <a:cs typeface="Times New Roman" pitchFamily="18" charset="0"/>
              </a:rPr>
              <a:t>学校将</a:t>
            </a:r>
            <a:r>
              <a:rPr lang="zh-CN" altLang="zh-CN" sz="1200" b="1" dirty="0">
                <a:latin typeface="Times New Roman" pitchFamily="18" charset="0"/>
                <a:cs typeface="Times New Roman" pitchFamily="18" charset="0"/>
              </a:rPr>
              <a:t>北林科技园一层</a:t>
            </a:r>
            <a:r>
              <a:rPr lang="zh-CN" altLang="zh-CN" sz="1200" b="1" dirty="0" smtClean="0">
                <a:latin typeface="Times New Roman" pitchFamily="18" charset="0"/>
                <a:cs typeface="Times New Roman" pitchFamily="18" charset="0"/>
              </a:rPr>
              <a:t>走廊</a:t>
            </a:r>
            <a:r>
              <a:rPr lang="zh-CN" altLang="zh-CN" sz="1200" b="1" dirty="0">
                <a:latin typeface="Times New Roman" pitchFamily="18" charset="0"/>
                <a:cs typeface="Times New Roman" pitchFamily="18" charset="0"/>
              </a:rPr>
              <a:t>免费</a:t>
            </a:r>
            <a:r>
              <a:rPr lang="zh-CN" altLang="en-US" sz="1200" b="1" dirty="0">
                <a:latin typeface="Times New Roman" pitchFamily="18" charset="0"/>
                <a:cs typeface="Times New Roman" pitchFamily="18" charset="0"/>
              </a:rPr>
              <a:t>提供</a:t>
            </a:r>
            <a:r>
              <a:rPr lang="zh-CN" altLang="zh-CN" sz="1200" b="1" dirty="0">
                <a:latin typeface="Times New Roman" pitchFamily="18" charset="0"/>
                <a:cs typeface="Times New Roman" pitchFamily="18" charset="0"/>
              </a:rPr>
              <a:t>一年</a:t>
            </a:r>
            <a:r>
              <a:rPr lang="zh-CN" altLang="en-US" sz="1200" b="1" dirty="0">
                <a:latin typeface="Times New Roman" pitchFamily="18" charset="0"/>
                <a:cs typeface="Times New Roman" pitchFamily="18" charset="0"/>
              </a:rPr>
              <a:t>作为创业基地</a:t>
            </a:r>
            <a:r>
              <a:rPr lang="zh-CN" altLang="en-US" sz="1200" b="1" dirty="0" smtClean="0">
                <a:latin typeface="Times New Roman" pitchFamily="18" charset="0"/>
                <a:cs typeface="Times New Roman" pitchFamily="18" charset="0"/>
              </a:rPr>
              <a:t>；</a:t>
            </a:r>
            <a:endParaRPr lang="en-US" altLang="zh-CN" sz="1200" b="1" dirty="0" smtClean="0">
              <a:latin typeface="Times New Roman" pitchFamily="18" charset="0"/>
              <a:cs typeface="Times New Roman" pitchFamily="18" charset="0"/>
            </a:endParaRPr>
          </a:p>
          <a:p>
            <a:pPr>
              <a:lnSpc>
                <a:spcPct val="90000"/>
              </a:lnSpc>
              <a:spcBef>
                <a:spcPts val="600"/>
              </a:spcBef>
              <a:buClr>
                <a:srgbClr val="A50021"/>
              </a:buClr>
            </a:pPr>
            <a:r>
              <a:rPr lang="en-US" altLang="zh-CN" sz="1200" dirty="0" smtClean="0"/>
              <a:t>The school authorities provided free premises for one year-the first floor’s hallway in Beijing Forestry University Science Park;</a:t>
            </a:r>
            <a:endParaRPr lang="en-US" altLang="zh-CN" sz="1200" dirty="0" smtClean="0">
              <a:latin typeface="Times New Roman" pitchFamily="18" charset="0"/>
              <a:cs typeface="Times New Roman" pitchFamily="18" charset="0"/>
            </a:endParaRPr>
          </a:p>
          <a:p>
            <a:pPr>
              <a:lnSpc>
                <a:spcPct val="90000"/>
              </a:lnSpc>
              <a:spcBef>
                <a:spcPts val="600"/>
              </a:spcBef>
              <a:buClr>
                <a:srgbClr val="A50021"/>
              </a:buClr>
            </a:pPr>
            <a:r>
              <a:rPr lang="en-US" altLang="zh-CN" sz="1200" b="1" dirty="0" smtClean="0">
                <a:latin typeface="Times New Roman" pitchFamily="18" charset="0"/>
                <a:cs typeface="Times New Roman" pitchFamily="18" charset="0"/>
              </a:rPr>
              <a:t>2</a:t>
            </a:r>
            <a:r>
              <a:rPr lang="en-US" altLang="zh-CN" sz="1200" b="1" dirty="0">
                <a:latin typeface="Times New Roman" pitchFamily="18" charset="0"/>
                <a:cs typeface="Times New Roman" pitchFamily="18" charset="0"/>
              </a:rPr>
              <a:t>.</a:t>
            </a:r>
            <a:r>
              <a:rPr lang="zh-CN" altLang="en-US" sz="1200" b="1" dirty="0">
                <a:latin typeface="Times New Roman" pitchFamily="18" charset="0"/>
                <a:cs typeface="Times New Roman" pitchFamily="18" charset="0"/>
              </a:rPr>
              <a:t>学院的市场营销专业老师和就业指导老师给予实践指导</a:t>
            </a:r>
            <a:r>
              <a:rPr lang="zh-CN" altLang="en-US" sz="1200" b="1" dirty="0" smtClean="0">
                <a:latin typeface="Times New Roman" pitchFamily="18" charset="0"/>
                <a:cs typeface="Times New Roman" pitchFamily="18" charset="0"/>
              </a:rPr>
              <a:t>；</a:t>
            </a:r>
            <a:endParaRPr lang="en-US" altLang="zh-CN" sz="1200" b="1" dirty="0" smtClean="0">
              <a:latin typeface="Times New Roman" pitchFamily="18" charset="0"/>
              <a:cs typeface="Times New Roman" pitchFamily="18" charset="0"/>
            </a:endParaRPr>
          </a:p>
          <a:p>
            <a:pPr>
              <a:lnSpc>
                <a:spcPct val="90000"/>
              </a:lnSpc>
              <a:spcBef>
                <a:spcPts val="600"/>
              </a:spcBef>
              <a:buClr>
                <a:srgbClr val="A50021"/>
              </a:buClr>
            </a:pPr>
            <a:r>
              <a:rPr lang="en-US" altLang="zh-CN" sz="1200" dirty="0" smtClean="0"/>
              <a:t>Professors in marketing department and teachers who are responsible for occupation guidance gave Liu some practical instructions;</a:t>
            </a:r>
          </a:p>
          <a:p>
            <a:pPr>
              <a:lnSpc>
                <a:spcPct val="90000"/>
              </a:lnSpc>
              <a:spcBef>
                <a:spcPts val="600"/>
              </a:spcBef>
              <a:buClr>
                <a:srgbClr val="A50021"/>
              </a:buClr>
            </a:pPr>
            <a:r>
              <a:rPr lang="en-US" altLang="zh-CN" sz="1200" b="1" dirty="0" smtClean="0">
                <a:latin typeface="Times New Roman" pitchFamily="18" charset="0"/>
                <a:cs typeface="Times New Roman" pitchFamily="18" charset="0"/>
              </a:rPr>
              <a:t>3</a:t>
            </a:r>
            <a:r>
              <a:rPr lang="en-US" altLang="zh-CN" sz="1200" b="1" dirty="0">
                <a:latin typeface="Times New Roman" pitchFamily="18" charset="0"/>
                <a:cs typeface="Times New Roman" pitchFamily="18" charset="0"/>
              </a:rPr>
              <a:t>.</a:t>
            </a:r>
            <a:r>
              <a:rPr lang="zh-CN" altLang="zh-CN" sz="1200" b="1" dirty="0">
                <a:latin typeface="Times New Roman" pitchFamily="18" charset="0"/>
                <a:cs typeface="Times New Roman" pitchFamily="18" charset="0"/>
              </a:rPr>
              <a:t>创投孵化机构</a:t>
            </a:r>
            <a:r>
              <a:rPr lang="zh-CN" altLang="en-US" sz="1200" b="1" dirty="0">
                <a:latin typeface="Times New Roman" pitchFamily="18" charset="0"/>
                <a:cs typeface="Times New Roman" pitchFamily="18" charset="0"/>
              </a:rPr>
              <a:t>、</a:t>
            </a:r>
            <a:r>
              <a:rPr lang="zh-CN" altLang="zh-CN" sz="1200" b="1" dirty="0">
                <a:latin typeface="Times New Roman" pitchFamily="18" charset="0"/>
                <a:cs typeface="Times New Roman" pitchFamily="18" charset="0"/>
              </a:rPr>
              <a:t>天使共赢基金</a:t>
            </a:r>
            <a:r>
              <a:rPr lang="zh-CN" altLang="en-US" sz="1200" b="1" dirty="0">
                <a:latin typeface="Times New Roman" pitchFamily="18" charset="0"/>
                <a:cs typeface="Times New Roman" pitchFamily="18" charset="0"/>
              </a:rPr>
              <a:t>对校联购进行百万级投</a:t>
            </a:r>
            <a:r>
              <a:rPr lang="zh-CN" altLang="en-US" sz="1200" b="1" dirty="0" smtClean="0">
                <a:latin typeface="Times New Roman" pitchFamily="18" charset="0"/>
                <a:cs typeface="Times New Roman" pitchFamily="18" charset="0"/>
              </a:rPr>
              <a:t>资。</a:t>
            </a:r>
            <a:endParaRPr lang="en-US" altLang="zh-CN" sz="1200" b="1" dirty="0" smtClean="0">
              <a:latin typeface="Times New Roman" pitchFamily="18" charset="0"/>
              <a:cs typeface="Times New Roman" pitchFamily="18" charset="0"/>
            </a:endParaRPr>
          </a:p>
          <a:p>
            <a:pPr>
              <a:lnSpc>
                <a:spcPct val="90000"/>
              </a:lnSpc>
              <a:spcBef>
                <a:spcPts val="600"/>
              </a:spcBef>
              <a:buClr>
                <a:srgbClr val="A50021"/>
              </a:buClr>
            </a:pPr>
            <a:r>
              <a:rPr lang="en-US" altLang="zh-CN" sz="1200" dirty="0" smtClean="0"/>
              <a:t>Got investments from venture capitalists and  entrepreneur incubators</a:t>
            </a:r>
            <a:endParaRPr lang="en-US" altLang="zh-CN" sz="1200" b="1" kern="0" dirty="0">
              <a:solidFill>
                <a:srgbClr val="000000"/>
              </a:solidFill>
              <a:latin typeface="Times New Roman" pitchFamily="18" charset="0"/>
              <a:cs typeface="Times New Roman" pitchFamily="18" charset="0"/>
            </a:endParaRPr>
          </a:p>
        </p:txBody>
      </p:sp>
      <p:sp>
        <p:nvSpPr>
          <p:cNvPr id="39" name="矩形 38"/>
          <p:cNvSpPr/>
          <p:nvPr/>
        </p:nvSpPr>
        <p:spPr>
          <a:xfrm>
            <a:off x="6559058" y="1071552"/>
            <a:ext cx="1817613" cy="584775"/>
          </a:xfrm>
          <a:prstGeom prst="rect">
            <a:avLst/>
          </a:prstGeom>
        </p:spPr>
        <p:txBody>
          <a:bodyPr wrap="none">
            <a:spAutoFit/>
          </a:bodyPr>
          <a:lstStyle/>
          <a:p>
            <a:pPr lvl="0" algn="ctr"/>
            <a:r>
              <a:rPr lang="zh-CN" altLang="en-US" sz="1600" b="1" dirty="0" smtClean="0">
                <a:solidFill>
                  <a:srgbClr val="1A7BAE"/>
                </a:solidFill>
                <a:latin typeface="+mn-ea"/>
              </a:rPr>
              <a:t>政策支持</a:t>
            </a:r>
            <a:endParaRPr lang="en-US" altLang="zh-CN" sz="1600" b="1" dirty="0" smtClean="0">
              <a:solidFill>
                <a:srgbClr val="1A7BAE"/>
              </a:solidFill>
              <a:latin typeface="+mn-ea"/>
            </a:endParaRPr>
          </a:p>
          <a:p>
            <a:pPr algn="ctr"/>
            <a:r>
              <a:rPr lang="en-US" altLang="zh-CN" sz="1600" b="1" dirty="0" smtClean="0">
                <a:solidFill>
                  <a:srgbClr val="1A7BAE"/>
                </a:solidFill>
                <a:latin typeface="+mn-ea"/>
              </a:rPr>
              <a:t>Policy Support  </a:t>
            </a:r>
            <a:endParaRPr lang="zh-CN" altLang="en-US" sz="1600" b="1" dirty="0">
              <a:solidFill>
                <a:srgbClr val="1A7BAE"/>
              </a:solidFill>
              <a:latin typeface="+mn-ea"/>
            </a:endParaRPr>
          </a:p>
        </p:txBody>
      </p:sp>
      <p:sp>
        <p:nvSpPr>
          <p:cNvPr id="2" name="椭圆 1"/>
          <p:cNvSpPr/>
          <p:nvPr/>
        </p:nvSpPr>
        <p:spPr>
          <a:xfrm>
            <a:off x="757672" y="785800"/>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1</a:t>
            </a:r>
            <a:endParaRPr lang="zh-CN" altLang="en-US" dirty="0"/>
          </a:p>
        </p:txBody>
      </p:sp>
      <p:sp>
        <p:nvSpPr>
          <p:cNvPr id="16" name="椭圆 15"/>
          <p:cNvSpPr/>
          <p:nvPr/>
        </p:nvSpPr>
        <p:spPr>
          <a:xfrm>
            <a:off x="3496588" y="785800"/>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mtClean="0"/>
              <a:t>2</a:t>
            </a:r>
            <a:endParaRPr lang="zh-CN" altLang="en-US"/>
          </a:p>
        </p:txBody>
      </p:sp>
      <p:sp>
        <p:nvSpPr>
          <p:cNvPr id="17" name="椭圆 16"/>
          <p:cNvSpPr/>
          <p:nvPr/>
        </p:nvSpPr>
        <p:spPr>
          <a:xfrm>
            <a:off x="6106878" y="785800"/>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mtClean="0"/>
              <a:t>3</a:t>
            </a:r>
            <a:endParaRPr lang="zh-CN" altLang="en-US"/>
          </a:p>
        </p:txBody>
      </p:sp>
    </p:spTree>
    <p:extLst>
      <p:ext uri="{BB962C8B-B14F-4D97-AF65-F5344CB8AC3E}">
        <p14:creationId xmlns:p14="http://schemas.microsoft.com/office/powerpoint/2010/main" val="2465805579"/>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520" y="191420"/>
            <a:ext cx="3870455" cy="400110"/>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青年创业政策评价  </a:t>
            </a:r>
            <a:r>
              <a:rPr lang="en-US" altLang="zh-CN" sz="2000" b="1" dirty="0" smtClean="0">
                <a:solidFill>
                  <a:schemeClr val="tx1">
                    <a:lumMod val="85000"/>
                    <a:lumOff val="15000"/>
                  </a:schemeClr>
                </a:solidFill>
                <a:latin typeface="Times New Roman" pitchFamily="18" charset="0"/>
                <a:ea typeface="+mj-ea"/>
                <a:cs typeface="Times New Roman" pitchFamily="18" charset="0"/>
              </a:rPr>
              <a:t>Evaluations</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
        <p:nvSpPr>
          <p:cNvPr id="13" name="椭圆 68"/>
          <p:cNvSpPr/>
          <p:nvPr/>
        </p:nvSpPr>
        <p:spPr>
          <a:xfrm>
            <a:off x="4447702" y="2590954"/>
            <a:ext cx="1401767" cy="1386644"/>
          </a:xfrm>
          <a:custGeom>
            <a:avLst/>
            <a:gdLst/>
            <a:ahLst/>
            <a:cxnLst/>
            <a:rect l="l" t="t" r="r" b="b"/>
            <a:pathLst>
              <a:path w="1401767" h="1386644">
                <a:moveTo>
                  <a:pt x="233035" y="0"/>
                </a:moveTo>
                <a:lnTo>
                  <a:pt x="640881" y="0"/>
                </a:lnTo>
                <a:cubicBezTo>
                  <a:pt x="633096" y="19935"/>
                  <a:pt x="629318" y="41634"/>
                  <a:pt x="629318" y="64216"/>
                </a:cubicBezTo>
                <a:cubicBezTo>
                  <a:pt x="629318" y="173647"/>
                  <a:pt x="718028" y="262357"/>
                  <a:pt x="827459" y="262357"/>
                </a:cubicBezTo>
                <a:cubicBezTo>
                  <a:pt x="936890" y="262357"/>
                  <a:pt x="1025600" y="173647"/>
                  <a:pt x="1025600" y="64216"/>
                </a:cubicBezTo>
                <a:cubicBezTo>
                  <a:pt x="1025600" y="41634"/>
                  <a:pt x="1021823" y="19935"/>
                  <a:pt x="1014038" y="0"/>
                </a:cubicBezTo>
                <a:lnTo>
                  <a:pt x="1401767" y="0"/>
                </a:lnTo>
                <a:lnTo>
                  <a:pt x="1401767" y="1168732"/>
                </a:lnTo>
                <a:lnTo>
                  <a:pt x="956993" y="1168732"/>
                </a:lnTo>
                <a:cubicBezTo>
                  <a:pt x="968847" y="1188427"/>
                  <a:pt x="974696" y="1211557"/>
                  <a:pt x="974696" y="1236054"/>
                </a:cubicBezTo>
                <a:cubicBezTo>
                  <a:pt x="974696" y="1319223"/>
                  <a:pt x="907275" y="1386644"/>
                  <a:pt x="824106" y="1386644"/>
                </a:cubicBezTo>
                <a:cubicBezTo>
                  <a:pt x="740937" y="1386644"/>
                  <a:pt x="673516" y="1319223"/>
                  <a:pt x="673516" y="1236054"/>
                </a:cubicBezTo>
                <a:cubicBezTo>
                  <a:pt x="673516" y="1211557"/>
                  <a:pt x="679365" y="1188427"/>
                  <a:pt x="691220" y="1168732"/>
                </a:cubicBezTo>
                <a:lnTo>
                  <a:pt x="233035" y="1168732"/>
                </a:lnTo>
                <a:lnTo>
                  <a:pt x="233035" y="733499"/>
                </a:lnTo>
                <a:cubicBezTo>
                  <a:pt x="212516" y="743855"/>
                  <a:pt x="189291" y="749187"/>
                  <a:pt x="164821" y="749187"/>
                </a:cubicBezTo>
                <a:cubicBezTo>
                  <a:pt x="73793" y="749187"/>
                  <a:pt x="0" y="675395"/>
                  <a:pt x="0" y="584366"/>
                </a:cubicBezTo>
                <a:cubicBezTo>
                  <a:pt x="0" y="493338"/>
                  <a:pt x="73793" y="419545"/>
                  <a:pt x="164821" y="419545"/>
                </a:cubicBezTo>
                <a:cubicBezTo>
                  <a:pt x="189291" y="419545"/>
                  <a:pt x="212516" y="424878"/>
                  <a:pt x="233035" y="435233"/>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65"/>
          <p:cNvSpPr/>
          <p:nvPr/>
        </p:nvSpPr>
        <p:spPr>
          <a:xfrm>
            <a:off x="3263886" y="2367126"/>
            <a:ext cx="1406366" cy="1392560"/>
          </a:xfrm>
          <a:custGeom>
            <a:avLst/>
            <a:gdLst/>
            <a:ahLst/>
            <a:cxnLst/>
            <a:rect l="l" t="t" r="r" b="b"/>
            <a:pathLst>
              <a:path w="1406366" h="1392560">
                <a:moveTo>
                  <a:pt x="822000" y="0"/>
                </a:moveTo>
                <a:cubicBezTo>
                  <a:pt x="913029" y="0"/>
                  <a:pt x="986821" y="73793"/>
                  <a:pt x="986821" y="164821"/>
                </a:cubicBezTo>
                <a:cubicBezTo>
                  <a:pt x="986821" y="185675"/>
                  <a:pt x="982948" y="205623"/>
                  <a:pt x="975467" y="223828"/>
                </a:cubicBezTo>
                <a:lnTo>
                  <a:pt x="1406366" y="223828"/>
                </a:lnTo>
                <a:lnTo>
                  <a:pt x="1406366" y="633859"/>
                </a:lnTo>
                <a:cubicBezTo>
                  <a:pt x="1386081" y="625588"/>
                  <a:pt x="1363875" y="621361"/>
                  <a:pt x="1340681" y="621361"/>
                </a:cubicBezTo>
                <a:cubicBezTo>
                  <a:pt x="1237497" y="621361"/>
                  <a:pt x="1153848" y="705009"/>
                  <a:pt x="1153848" y="808194"/>
                </a:cubicBezTo>
                <a:cubicBezTo>
                  <a:pt x="1153848" y="911379"/>
                  <a:pt x="1237497" y="995027"/>
                  <a:pt x="1340681" y="995027"/>
                </a:cubicBezTo>
                <a:cubicBezTo>
                  <a:pt x="1363875" y="995027"/>
                  <a:pt x="1386081" y="990802"/>
                  <a:pt x="1406366" y="982530"/>
                </a:cubicBezTo>
                <a:lnTo>
                  <a:pt x="1406366" y="1392560"/>
                </a:lnTo>
                <a:lnTo>
                  <a:pt x="237634" y="1392560"/>
                </a:lnTo>
                <a:lnTo>
                  <a:pt x="237634" y="927784"/>
                </a:lnTo>
                <a:cubicBezTo>
                  <a:pt x="214351" y="948086"/>
                  <a:pt x="183720" y="958784"/>
                  <a:pt x="150590" y="958784"/>
                </a:cubicBezTo>
                <a:cubicBezTo>
                  <a:pt x="67421" y="958784"/>
                  <a:pt x="0" y="891363"/>
                  <a:pt x="0" y="808194"/>
                </a:cubicBezTo>
                <a:cubicBezTo>
                  <a:pt x="0" y="725025"/>
                  <a:pt x="67421" y="657604"/>
                  <a:pt x="150590" y="657604"/>
                </a:cubicBezTo>
                <a:cubicBezTo>
                  <a:pt x="183720" y="657604"/>
                  <a:pt x="214351" y="668302"/>
                  <a:pt x="237634" y="688604"/>
                </a:cubicBezTo>
                <a:lnTo>
                  <a:pt x="237634" y="223828"/>
                </a:lnTo>
                <a:lnTo>
                  <a:pt x="668533" y="223828"/>
                </a:lnTo>
                <a:cubicBezTo>
                  <a:pt x="661052" y="205623"/>
                  <a:pt x="657179" y="185675"/>
                  <a:pt x="657179" y="164821"/>
                </a:cubicBezTo>
                <a:cubicBezTo>
                  <a:pt x="657179" y="73793"/>
                  <a:pt x="730972" y="0"/>
                  <a:pt x="822000"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75"/>
          <p:cNvSpPr/>
          <p:nvPr/>
        </p:nvSpPr>
        <p:spPr>
          <a:xfrm>
            <a:off x="3501520" y="1142990"/>
            <a:ext cx="1425662" cy="1433908"/>
          </a:xfrm>
          <a:custGeom>
            <a:avLst/>
            <a:gdLst/>
            <a:ahLst/>
            <a:cxnLst/>
            <a:rect l="l" t="t" r="r" b="b"/>
            <a:pathLst>
              <a:path w="1425662" h="1433908">
                <a:moveTo>
                  <a:pt x="584366" y="0"/>
                </a:moveTo>
                <a:cubicBezTo>
                  <a:pt x="667535" y="0"/>
                  <a:pt x="734956" y="67421"/>
                  <a:pt x="734956" y="150590"/>
                </a:cubicBezTo>
                <a:cubicBezTo>
                  <a:pt x="734956" y="197370"/>
                  <a:pt x="713626" y="239167"/>
                  <a:pt x="678832" y="265176"/>
                </a:cubicBezTo>
                <a:lnTo>
                  <a:pt x="1168733" y="265176"/>
                </a:lnTo>
                <a:lnTo>
                  <a:pt x="1168733" y="716520"/>
                </a:lnTo>
                <a:cubicBezTo>
                  <a:pt x="1193634" y="695548"/>
                  <a:pt x="1225973" y="684721"/>
                  <a:pt x="1260841" y="684721"/>
                </a:cubicBezTo>
                <a:cubicBezTo>
                  <a:pt x="1351870" y="684721"/>
                  <a:pt x="1425662" y="758513"/>
                  <a:pt x="1425662" y="849542"/>
                </a:cubicBezTo>
                <a:cubicBezTo>
                  <a:pt x="1425662" y="940571"/>
                  <a:pt x="1351870" y="1014363"/>
                  <a:pt x="1260841" y="1014363"/>
                </a:cubicBezTo>
                <a:cubicBezTo>
                  <a:pt x="1225973" y="1014363"/>
                  <a:pt x="1193634" y="1003536"/>
                  <a:pt x="1168733" y="982566"/>
                </a:cubicBezTo>
                <a:lnTo>
                  <a:pt x="1168733" y="1433908"/>
                </a:lnTo>
                <a:lnTo>
                  <a:pt x="765724" y="1433908"/>
                </a:lnTo>
                <a:cubicBezTo>
                  <a:pt x="770905" y="1418114"/>
                  <a:pt x="773249" y="1401256"/>
                  <a:pt x="773249" y="1383851"/>
                </a:cubicBezTo>
                <a:cubicBezTo>
                  <a:pt x="773249" y="1279093"/>
                  <a:pt x="688325" y="1194168"/>
                  <a:pt x="583566" y="1194168"/>
                </a:cubicBezTo>
                <a:cubicBezTo>
                  <a:pt x="478807" y="1194168"/>
                  <a:pt x="393882" y="1279093"/>
                  <a:pt x="393882" y="1383851"/>
                </a:cubicBezTo>
                <a:cubicBezTo>
                  <a:pt x="393882" y="1401256"/>
                  <a:pt x="396227" y="1418114"/>
                  <a:pt x="401408" y="1433908"/>
                </a:cubicBezTo>
                <a:lnTo>
                  <a:pt x="0" y="1433908"/>
                </a:lnTo>
                <a:lnTo>
                  <a:pt x="0" y="265176"/>
                </a:lnTo>
                <a:lnTo>
                  <a:pt x="489901" y="265176"/>
                </a:lnTo>
                <a:cubicBezTo>
                  <a:pt x="455106" y="239167"/>
                  <a:pt x="433776" y="197370"/>
                  <a:pt x="433776" y="150590"/>
                </a:cubicBezTo>
                <a:cubicBezTo>
                  <a:pt x="433776" y="67421"/>
                  <a:pt x="501197" y="0"/>
                  <a:pt x="584366" y="0"/>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76"/>
          <p:cNvSpPr/>
          <p:nvPr/>
        </p:nvSpPr>
        <p:spPr>
          <a:xfrm>
            <a:off x="4687442" y="1408166"/>
            <a:ext cx="1384756" cy="1408472"/>
          </a:xfrm>
          <a:custGeom>
            <a:avLst/>
            <a:gdLst/>
            <a:ahLst/>
            <a:cxnLst/>
            <a:rect l="l" t="t" r="r" b="b"/>
            <a:pathLst>
              <a:path w="1384756" h="1408472">
                <a:moveTo>
                  <a:pt x="0" y="0"/>
                </a:moveTo>
                <a:lnTo>
                  <a:pt x="1168732" y="0"/>
                </a:lnTo>
                <a:lnTo>
                  <a:pt x="1168732" y="450207"/>
                </a:lnTo>
                <a:cubicBezTo>
                  <a:pt x="1188073" y="439244"/>
                  <a:pt x="1210481" y="433776"/>
                  <a:pt x="1234166" y="433776"/>
                </a:cubicBezTo>
                <a:cubicBezTo>
                  <a:pt x="1317335" y="433776"/>
                  <a:pt x="1384756" y="501197"/>
                  <a:pt x="1384756" y="584366"/>
                </a:cubicBezTo>
                <a:cubicBezTo>
                  <a:pt x="1384756" y="667535"/>
                  <a:pt x="1317335" y="734956"/>
                  <a:pt x="1234166" y="734956"/>
                </a:cubicBezTo>
                <a:cubicBezTo>
                  <a:pt x="1210481" y="734956"/>
                  <a:pt x="1188073" y="729488"/>
                  <a:pt x="1168732" y="718526"/>
                </a:cubicBezTo>
                <a:lnTo>
                  <a:pt x="1168732" y="1168732"/>
                </a:lnTo>
                <a:lnTo>
                  <a:pt x="728979" y="1168732"/>
                </a:lnTo>
                <a:cubicBezTo>
                  <a:pt x="742528" y="1190517"/>
                  <a:pt x="749187" y="1216306"/>
                  <a:pt x="749187" y="1243651"/>
                </a:cubicBezTo>
                <a:cubicBezTo>
                  <a:pt x="749187" y="1334680"/>
                  <a:pt x="675394" y="1408472"/>
                  <a:pt x="584366" y="1408472"/>
                </a:cubicBezTo>
                <a:cubicBezTo>
                  <a:pt x="493337" y="1408472"/>
                  <a:pt x="419545" y="1334680"/>
                  <a:pt x="419545" y="1243651"/>
                </a:cubicBezTo>
                <a:cubicBezTo>
                  <a:pt x="419545" y="1216306"/>
                  <a:pt x="426204" y="1190517"/>
                  <a:pt x="439754" y="1168732"/>
                </a:cubicBezTo>
                <a:lnTo>
                  <a:pt x="0" y="1168732"/>
                </a:lnTo>
                <a:lnTo>
                  <a:pt x="0" y="761099"/>
                </a:lnTo>
                <a:cubicBezTo>
                  <a:pt x="24839" y="773303"/>
                  <a:pt x="52809" y="779836"/>
                  <a:pt x="82305" y="779836"/>
                </a:cubicBezTo>
                <a:cubicBezTo>
                  <a:pt x="190260" y="779836"/>
                  <a:pt x="277774" y="692321"/>
                  <a:pt x="277774" y="584366"/>
                </a:cubicBezTo>
                <a:cubicBezTo>
                  <a:pt x="277774" y="476411"/>
                  <a:pt x="190260" y="388896"/>
                  <a:pt x="82305" y="388896"/>
                </a:cubicBezTo>
                <a:cubicBezTo>
                  <a:pt x="52809" y="388896"/>
                  <a:pt x="24839" y="395429"/>
                  <a:pt x="0" y="407633"/>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3587922" y="1699890"/>
            <a:ext cx="1008112" cy="738664"/>
          </a:xfrm>
          <a:prstGeom prst="rect">
            <a:avLst/>
          </a:prstGeom>
        </p:spPr>
        <p:txBody>
          <a:bodyPr wrap="square">
            <a:spAutoFit/>
          </a:bodyPr>
          <a:lstStyle/>
          <a:p>
            <a:pPr algn="ctr"/>
            <a:r>
              <a:rPr lang="zh-CN" altLang="en-US" sz="1400" b="1" dirty="0" smtClean="0">
                <a:solidFill>
                  <a:schemeClr val="bg1"/>
                </a:solidFill>
                <a:latin typeface="+mj-ea"/>
                <a:ea typeface="+mj-ea"/>
              </a:rPr>
              <a:t>大学生</a:t>
            </a:r>
            <a:endParaRPr lang="en-US" altLang="zh-CN" sz="1400" b="1" dirty="0" smtClean="0">
              <a:solidFill>
                <a:schemeClr val="bg1"/>
              </a:solidFill>
              <a:latin typeface="+mj-ea"/>
              <a:ea typeface="+mj-ea"/>
            </a:endParaRPr>
          </a:p>
          <a:p>
            <a:pPr algn="ctr"/>
            <a:r>
              <a:rPr lang="en-US" altLang="zh-CN" sz="1400" b="1" dirty="0" smtClean="0">
                <a:solidFill>
                  <a:schemeClr val="bg1"/>
                </a:solidFill>
                <a:latin typeface="+mj-ea"/>
              </a:rPr>
              <a:t>College Students</a:t>
            </a:r>
          </a:p>
        </p:txBody>
      </p:sp>
      <p:sp>
        <p:nvSpPr>
          <p:cNvPr id="18" name="矩形 17"/>
          <p:cNvSpPr/>
          <p:nvPr/>
        </p:nvSpPr>
        <p:spPr>
          <a:xfrm>
            <a:off x="3587922" y="3058460"/>
            <a:ext cx="1008112" cy="523220"/>
          </a:xfrm>
          <a:prstGeom prst="rect">
            <a:avLst/>
          </a:prstGeom>
        </p:spPr>
        <p:txBody>
          <a:bodyPr wrap="square">
            <a:spAutoFit/>
          </a:bodyPr>
          <a:lstStyle/>
          <a:p>
            <a:pPr algn="ctr"/>
            <a:r>
              <a:rPr lang="zh-CN" altLang="en-US" sz="1400" b="1" dirty="0" smtClean="0">
                <a:solidFill>
                  <a:schemeClr val="bg1"/>
                </a:solidFill>
                <a:latin typeface="+mj-ea"/>
                <a:ea typeface="+mj-ea"/>
              </a:rPr>
              <a:t>社会</a:t>
            </a:r>
            <a:endParaRPr lang="en-US" altLang="zh-CN" sz="1400" b="1" dirty="0" smtClean="0">
              <a:solidFill>
                <a:schemeClr val="bg1"/>
              </a:solidFill>
              <a:latin typeface="+mj-ea"/>
              <a:ea typeface="+mj-ea"/>
            </a:endParaRPr>
          </a:p>
          <a:p>
            <a:pPr algn="ctr"/>
            <a:r>
              <a:rPr lang="en-US" altLang="zh-CN" sz="1400" b="1" dirty="0" smtClean="0">
                <a:solidFill>
                  <a:schemeClr val="bg1"/>
                </a:solidFill>
                <a:latin typeface="+mj-ea"/>
              </a:rPr>
              <a:t>Society</a:t>
            </a:r>
          </a:p>
        </p:txBody>
      </p:sp>
      <p:sp>
        <p:nvSpPr>
          <p:cNvPr id="19" name="矩形 18"/>
          <p:cNvSpPr/>
          <p:nvPr/>
        </p:nvSpPr>
        <p:spPr>
          <a:xfrm>
            <a:off x="4776054" y="1699890"/>
            <a:ext cx="1153268" cy="677108"/>
          </a:xfrm>
          <a:prstGeom prst="rect">
            <a:avLst/>
          </a:prstGeom>
        </p:spPr>
        <p:txBody>
          <a:bodyPr wrap="square">
            <a:spAutoFit/>
          </a:bodyPr>
          <a:lstStyle/>
          <a:p>
            <a:pPr algn="ctr"/>
            <a:r>
              <a:rPr lang="zh-CN" altLang="en-US" sz="1400" b="1" dirty="0" smtClean="0">
                <a:solidFill>
                  <a:schemeClr val="bg1"/>
                </a:solidFill>
                <a:latin typeface="+mj-ea"/>
                <a:ea typeface="+mj-ea"/>
              </a:rPr>
              <a:t>高校</a:t>
            </a:r>
            <a:endParaRPr lang="en-US" altLang="zh-CN" sz="1400" b="1" dirty="0" smtClean="0">
              <a:solidFill>
                <a:schemeClr val="bg1"/>
              </a:solidFill>
              <a:latin typeface="+mj-ea"/>
              <a:ea typeface="+mj-ea"/>
            </a:endParaRPr>
          </a:p>
          <a:p>
            <a:pPr algn="ctr"/>
            <a:r>
              <a:rPr lang="en-US" altLang="zh-CN" sz="1200" b="1" dirty="0" smtClean="0">
                <a:solidFill>
                  <a:schemeClr val="bg1"/>
                </a:solidFill>
                <a:latin typeface="+mj-ea"/>
              </a:rPr>
              <a:t>Universities and colleges</a:t>
            </a:r>
          </a:p>
        </p:txBody>
      </p:sp>
      <p:sp>
        <p:nvSpPr>
          <p:cNvPr id="23" name="矩形 22"/>
          <p:cNvSpPr/>
          <p:nvPr/>
        </p:nvSpPr>
        <p:spPr>
          <a:xfrm>
            <a:off x="4776054" y="3013455"/>
            <a:ext cx="1008112" cy="523220"/>
          </a:xfrm>
          <a:prstGeom prst="rect">
            <a:avLst/>
          </a:prstGeom>
        </p:spPr>
        <p:txBody>
          <a:bodyPr wrap="square">
            <a:spAutoFit/>
          </a:bodyPr>
          <a:lstStyle/>
          <a:p>
            <a:pPr algn="ctr"/>
            <a:r>
              <a:rPr lang="zh-CN" altLang="en-US" sz="1400" b="1" dirty="0" smtClean="0">
                <a:solidFill>
                  <a:schemeClr val="bg1"/>
                </a:solidFill>
                <a:latin typeface="+mj-ea"/>
                <a:ea typeface="+mj-ea"/>
              </a:rPr>
              <a:t>国家</a:t>
            </a:r>
            <a:endParaRPr lang="en-US" altLang="zh-CN" sz="1400" b="1" dirty="0" smtClean="0">
              <a:solidFill>
                <a:schemeClr val="bg1"/>
              </a:solidFill>
              <a:latin typeface="+mj-ea"/>
              <a:ea typeface="+mj-ea"/>
            </a:endParaRPr>
          </a:p>
          <a:p>
            <a:pPr algn="ctr"/>
            <a:r>
              <a:rPr lang="en-US" altLang="zh-CN" sz="1400" b="1" dirty="0" smtClean="0">
                <a:solidFill>
                  <a:schemeClr val="bg1"/>
                </a:solidFill>
                <a:latin typeface="+mj-ea"/>
              </a:rPr>
              <a:t>Country</a:t>
            </a:r>
          </a:p>
        </p:txBody>
      </p:sp>
      <p:sp>
        <p:nvSpPr>
          <p:cNvPr id="24" name="矩形 23"/>
          <p:cNvSpPr/>
          <p:nvPr/>
        </p:nvSpPr>
        <p:spPr>
          <a:xfrm>
            <a:off x="428596" y="906651"/>
            <a:ext cx="500066" cy="307777"/>
          </a:xfrm>
          <a:prstGeom prst="rect">
            <a:avLst/>
          </a:prstGeom>
        </p:spPr>
        <p:txBody>
          <a:bodyPr wrap="square">
            <a:spAutoFit/>
          </a:bodyPr>
          <a:lstStyle/>
          <a:p>
            <a:r>
              <a:rPr lang="en-US" altLang="zh-CN" sz="1400" b="1" dirty="0" smtClean="0">
                <a:solidFill>
                  <a:srgbClr val="1A7BAE"/>
                </a:solidFill>
              </a:rPr>
              <a:t>01.</a:t>
            </a:r>
            <a:endParaRPr lang="en-US" altLang="zh-CN" sz="1400" b="1" dirty="0" smtClean="0">
              <a:solidFill>
                <a:srgbClr val="1A7BAE"/>
              </a:solidFill>
              <a:latin typeface="+mj-ea"/>
              <a:ea typeface="+mj-ea"/>
            </a:endParaRPr>
          </a:p>
        </p:txBody>
      </p:sp>
      <p:sp>
        <p:nvSpPr>
          <p:cNvPr id="25" name="TextBox 24"/>
          <p:cNvSpPr txBox="1"/>
          <p:nvPr/>
        </p:nvSpPr>
        <p:spPr>
          <a:xfrm>
            <a:off x="857224" y="714362"/>
            <a:ext cx="2714644" cy="2160591"/>
          </a:xfrm>
          <a:prstGeom prst="rect">
            <a:avLst/>
          </a:prstGeom>
          <a:noFill/>
          <a:ln w="12700">
            <a:solidFill>
              <a:schemeClr val="accent1"/>
            </a:solidFill>
            <a:prstDash val="dashDot"/>
          </a:ln>
        </p:spPr>
        <p:txBody>
          <a:bodyPr wrap="square" rtlCol="0">
            <a:spAutoFit/>
          </a:bodyPr>
          <a:lstStyle/>
          <a:p>
            <a:pPr>
              <a:spcBef>
                <a:spcPct val="20000"/>
              </a:spcBef>
              <a:buClr>
                <a:srgbClr val="A50021"/>
              </a:buClr>
            </a:pPr>
            <a:r>
              <a:rPr lang="zh-CN" altLang="en-US" sz="1400" dirty="0" smtClean="0">
                <a:latin typeface="宋体" pitchFamily="2" charset="-122"/>
              </a:rPr>
              <a:t>培养</a:t>
            </a:r>
            <a:r>
              <a:rPr lang="zh-CN" altLang="en-US" sz="1400" dirty="0">
                <a:latin typeface="宋体" pitchFamily="2" charset="-122"/>
              </a:rPr>
              <a:t>了在校学生的创新精神和实践能</a:t>
            </a:r>
            <a:r>
              <a:rPr lang="zh-CN" altLang="en-US" sz="1400" dirty="0" smtClean="0">
                <a:latin typeface="宋体" pitchFamily="2" charset="-122"/>
              </a:rPr>
              <a:t>力；</a:t>
            </a:r>
            <a:endParaRPr lang="en-US" altLang="zh-CN" sz="1400" dirty="0" smtClean="0">
              <a:latin typeface="宋体" pitchFamily="2" charset="-122"/>
            </a:endParaRPr>
          </a:p>
          <a:p>
            <a:pPr>
              <a:spcBef>
                <a:spcPct val="20000"/>
              </a:spcBef>
              <a:buClr>
                <a:srgbClr val="A50021"/>
              </a:buClr>
            </a:pPr>
            <a:r>
              <a:rPr lang="en-US" altLang="zh-CN" sz="1400" kern="0" dirty="0" smtClean="0">
                <a:solidFill>
                  <a:srgbClr val="000000"/>
                </a:solidFill>
              </a:rPr>
              <a:t>Develop innovative spirit and practical skills among college students; </a:t>
            </a:r>
            <a:endParaRPr lang="en-US" altLang="zh-CN" sz="1400" dirty="0" smtClean="0">
              <a:latin typeface="宋体" pitchFamily="2" charset="-122"/>
            </a:endParaRPr>
          </a:p>
          <a:p>
            <a:pPr>
              <a:spcBef>
                <a:spcPct val="20000"/>
              </a:spcBef>
              <a:buClr>
                <a:srgbClr val="A50021"/>
              </a:buClr>
            </a:pPr>
            <a:r>
              <a:rPr lang="zh-CN" altLang="en-US" sz="1400" dirty="0" smtClean="0">
                <a:latin typeface="宋体" pitchFamily="2" charset="-122"/>
              </a:rPr>
              <a:t>为大学生就业提供了多元化的支持。</a:t>
            </a:r>
            <a:endParaRPr lang="en-US" altLang="zh-CN" sz="1400" dirty="0" smtClean="0">
              <a:latin typeface="宋体" pitchFamily="2" charset="-122"/>
            </a:endParaRPr>
          </a:p>
          <a:p>
            <a:pPr>
              <a:spcBef>
                <a:spcPct val="20000"/>
              </a:spcBef>
              <a:buClr>
                <a:srgbClr val="A50021"/>
              </a:buClr>
            </a:pPr>
            <a:r>
              <a:rPr lang="en-US" altLang="zh-CN" sz="1400" kern="0" dirty="0" smtClean="0">
                <a:solidFill>
                  <a:srgbClr val="000000"/>
                </a:solidFill>
              </a:rPr>
              <a:t>Provide multivariate support for graduates in employment.</a:t>
            </a:r>
            <a:endParaRPr lang="zh-CN" altLang="en-US" sz="1400" kern="0" dirty="0" smtClean="0">
              <a:solidFill>
                <a:srgbClr val="000000"/>
              </a:solidFill>
            </a:endParaRPr>
          </a:p>
        </p:txBody>
      </p:sp>
      <p:sp>
        <p:nvSpPr>
          <p:cNvPr id="26" name="矩形 25"/>
          <p:cNvSpPr/>
          <p:nvPr/>
        </p:nvSpPr>
        <p:spPr>
          <a:xfrm>
            <a:off x="133646" y="3121229"/>
            <a:ext cx="1938024" cy="307777"/>
          </a:xfrm>
          <a:prstGeom prst="rect">
            <a:avLst/>
          </a:prstGeom>
        </p:spPr>
        <p:txBody>
          <a:bodyPr wrap="square">
            <a:spAutoFit/>
          </a:bodyPr>
          <a:lstStyle/>
          <a:p>
            <a:r>
              <a:rPr lang="en-US" altLang="zh-CN" sz="1400" b="1" dirty="0" smtClean="0">
                <a:solidFill>
                  <a:srgbClr val="00B0F0"/>
                </a:solidFill>
              </a:rPr>
              <a:t>03.</a:t>
            </a:r>
            <a:endParaRPr lang="en-US" altLang="zh-CN" sz="1400" b="1" dirty="0" smtClean="0">
              <a:solidFill>
                <a:srgbClr val="00B0F0"/>
              </a:solidFill>
              <a:latin typeface="+mj-ea"/>
              <a:ea typeface="+mj-ea"/>
            </a:endParaRPr>
          </a:p>
        </p:txBody>
      </p:sp>
      <p:sp>
        <p:nvSpPr>
          <p:cNvPr id="27" name="TextBox 26"/>
          <p:cNvSpPr txBox="1"/>
          <p:nvPr/>
        </p:nvSpPr>
        <p:spPr>
          <a:xfrm>
            <a:off x="500034" y="2928940"/>
            <a:ext cx="3000396" cy="1945148"/>
          </a:xfrm>
          <a:prstGeom prst="rect">
            <a:avLst/>
          </a:prstGeom>
          <a:noFill/>
          <a:ln w="12700">
            <a:solidFill>
              <a:schemeClr val="accent1"/>
            </a:solidFill>
            <a:prstDash val="dashDot"/>
          </a:ln>
        </p:spPr>
        <p:txBody>
          <a:bodyPr wrap="square" rtlCol="0">
            <a:spAutoFit/>
          </a:bodyPr>
          <a:lstStyle/>
          <a:p>
            <a:pPr>
              <a:spcBef>
                <a:spcPct val="20000"/>
              </a:spcBef>
              <a:buClr>
                <a:srgbClr val="A50021"/>
              </a:buClr>
            </a:pPr>
            <a:r>
              <a:rPr lang="zh-CN" altLang="en-US" sz="1400" dirty="0" smtClean="0">
                <a:latin typeface="宋体" pitchFamily="2" charset="-122"/>
              </a:rPr>
              <a:t>缓解</a:t>
            </a:r>
            <a:r>
              <a:rPr lang="zh-CN" altLang="zh-CN" sz="1400" dirty="0">
                <a:latin typeface="宋体" pitchFamily="2" charset="-122"/>
              </a:rPr>
              <a:t>就业压</a:t>
            </a:r>
            <a:r>
              <a:rPr lang="zh-CN" altLang="zh-CN" sz="1400" dirty="0" smtClean="0">
                <a:latin typeface="宋体" pitchFamily="2" charset="-122"/>
              </a:rPr>
              <a:t>力</a:t>
            </a:r>
            <a:r>
              <a:rPr lang="zh-CN" altLang="en-US" sz="1400" dirty="0" smtClean="0">
                <a:latin typeface="宋体" pitchFamily="2" charset="-122"/>
              </a:rPr>
              <a:t>，</a:t>
            </a:r>
            <a:r>
              <a:rPr lang="zh-CN" altLang="zh-CN" sz="1400" dirty="0" smtClean="0">
                <a:latin typeface="宋体" pitchFamily="2" charset="-122"/>
              </a:rPr>
              <a:t>创造新</a:t>
            </a:r>
            <a:r>
              <a:rPr lang="zh-CN" altLang="zh-CN" sz="1400" dirty="0">
                <a:latin typeface="宋体" pitchFamily="2" charset="-122"/>
              </a:rPr>
              <a:t>的就业</a:t>
            </a:r>
            <a:r>
              <a:rPr lang="zh-CN" altLang="zh-CN" sz="1400" dirty="0" smtClean="0">
                <a:latin typeface="宋体" pitchFamily="2" charset="-122"/>
              </a:rPr>
              <a:t>渠道</a:t>
            </a:r>
            <a:r>
              <a:rPr lang="zh-CN" altLang="en-US" sz="1400" dirty="0" smtClean="0">
                <a:latin typeface="宋体" pitchFamily="2" charset="-122"/>
              </a:rPr>
              <a:t>；</a:t>
            </a:r>
            <a:endParaRPr lang="en-US" altLang="zh-CN" sz="1400" dirty="0" smtClean="0">
              <a:latin typeface="宋体" pitchFamily="2" charset="-122"/>
            </a:endParaRPr>
          </a:p>
          <a:p>
            <a:pPr>
              <a:spcBef>
                <a:spcPct val="20000"/>
              </a:spcBef>
              <a:buClr>
                <a:srgbClr val="A50021"/>
              </a:buClr>
            </a:pPr>
            <a:r>
              <a:rPr lang="en-US" altLang="zh-CN" sz="1400" dirty="0" smtClean="0"/>
              <a:t>Alleviate the employment pressure and create new employment channels.</a:t>
            </a:r>
          </a:p>
          <a:p>
            <a:pPr>
              <a:spcBef>
                <a:spcPct val="20000"/>
              </a:spcBef>
              <a:buClr>
                <a:srgbClr val="A50021"/>
              </a:buClr>
            </a:pPr>
            <a:r>
              <a:rPr lang="zh-CN" altLang="en-US" sz="1400" dirty="0" smtClean="0">
                <a:latin typeface="宋体" pitchFamily="2" charset="-122"/>
              </a:rPr>
              <a:t>引导</a:t>
            </a:r>
            <a:r>
              <a:rPr lang="zh-CN" altLang="en-US" sz="1400" dirty="0">
                <a:latin typeface="宋体" pitchFamily="2" charset="-122"/>
              </a:rPr>
              <a:t>社会资金和企业风险投资流向大学生创业</a:t>
            </a:r>
            <a:r>
              <a:rPr lang="zh-CN" altLang="en-US" sz="1400" dirty="0" smtClean="0">
                <a:latin typeface="宋体" pitchFamily="2" charset="-122"/>
              </a:rPr>
              <a:t>项目</a:t>
            </a:r>
            <a:r>
              <a:rPr lang="en-US" altLang="zh-CN" sz="1400" dirty="0" smtClean="0">
                <a:latin typeface="宋体" pitchFamily="2" charset="-122"/>
              </a:rPr>
              <a:t>.</a:t>
            </a:r>
          </a:p>
          <a:p>
            <a:pPr>
              <a:spcBef>
                <a:spcPct val="20000"/>
              </a:spcBef>
              <a:buClr>
                <a:srgbClr val="A50021"/>
              </a:buClr>
            </a:pPr>
            <a:r>
              <a:rPr lang="en-US" altLang="zh-CN" sz="1400" dirty="0" smtClean="0"/>
              <a:t>Attract social and venture capital to invest in entrepreneurship projects</a:t>
            </a:r>
            <a:endParaRPr lang="zh-CN" altLang="en-US" sz="1400" dirty="0" smtClean="0"/>
          </a:p>
        </p:txBody>
      </p:sp>
      <p:sp>
        <p:nvSpPr>
          <p:cNvPr id="28" name="矩形 27"/>
          <p:cNvSpPr/>
          <p:nvPr/>
        </p:nvSpPr>
        <p:spPr>
          <a:xfrm>
            <a:off x="5634372" y="978089"/>
            <a:ext cx="1938024" cy="307777"/>
          </a:xfrm>
          <a:prstGeom prst="rect">
            <a:avLst/>
          </a:prstGeom>
        </p:spPr>
        <p:txBody>
          <a:bodyPr wrap="square">
            <a:spAutoFit/>
          </a:bodyPr>
          <a:lstStyle/>
          <a:p>
            <a:r>
              <a:rPr lang="en-US" altLang="zh-CN" sz="1400" b="1" dirty="0" smtClean="0">
                <a:solidFill>
                  <a:srgbClr val="00B0F0"/>
                </a:solidFill>
              </a:rPr>
              <a:t>02.</a:t>
            </a:r>
            <a:endParaRPr lang="en-US" altLang="zh-CN" sz="1400" b="1" dirty="0" smtClean="0">
              <a:solidFill>
                <a:srgbClr val="00B0F0"/>
              </a:solidFill>
              <a:latin typeface="+mj-ea"/>
              <a:ea typeface="+mj-ea"/>
            </a:endParaRPr>
          </a:p>
        </p:txBody>
      </p:sp>
      <p:sp>
        <p:nvSpPr>
          <p:cNvPr id="29" name="TextBox 28"/>
          <p:cNvSpPr txBox="1"/>
          <p:nvPr/>
        </p:nvSpPr>
        <p:spPr>
          <a:xfrm>
            <a:off x="6072198" y="709495"/>
            <a:ext cx="2928958" cy="2219445"/>
          </a:xfrm>
          <a:prstGeom prst="rect">
            <a:avLst/>
          </a:prstGeom>
          <a:noFill/>
          <a:ln w="12700">
            <a:solidFill>
              <a:schemeClr val="accent1"/>
            </a:solidFill>
            <a:prstDash val="dashDot"/>
          </a:ln>
        </p:spPr>
        <p:txBody>
          <a:bodyPr wrap="square" lIns="36000" tIns="36000" rIns="36000" bIns="36000" rtlCol="0">
            <a:spAutoFit/>
          </a:bodyPr>
          <a:lstStyle/>
          <a:p>
            <a:pPr>
              <a:spcBef>
                <a:spcPts val="300"/>
              </a:spcBef>
            </a:pPr>
            <a:r>
              <a:rPr lang="zh-CN" altLang="en-US" sz="1200" dirty="0" smtClean="0">
                <a:latin typeface="宋体" pitchFamily="2" charset="-122"/>
              </a:rPr>
              <a:t>（</a:t>
            </a:r>
            <a:r>
              <a:rPr lang="en-US" altLang="zh-CN" sz="1200" kern="0" dirty="0" smtClean="0">
                <a:solidFill>
                  <a:srgbClr val="000000"/>
                </a:solidFill>
              </a:rPr>
              <a:t>1</a:t>
            </a:r>
            <a:r>
              <a:rPr lang="zh-CN" altLang="en-US" sz="1200" kern="0" dirty="0" smtClean="0">
                <a:solidFill>
                  <a:srgbClr val="000000"/>
                </a:solidFill>
              </a:rPr>
              <a:t>）整合</a:t>
            </a:r>
            <a:r>
              <a:rPr lang="zh-CN" altLang="en-US" sz="1200" kern="0" dirty="0">
                <a:solidFill>
                  <a:srgbClr val="000000"/>
                </a:solidFill>
              </a:rPr>
              <a:t>经济开发园区和大学科技园区，为大学生创业基地的构建提供了</a:t>
            </a:r>
            <a:r>
              <a:rPr lang="zh-CN" altLang="en-US" sz="1200" kern="0" dirty="0" smtClean="0">
                <a:solidFill>
                  <a:srgbClr val="000000"/>
                </a:solidFill>
              </a:rPr>
              <a:t>保障；</a:t>
            </a:r>
            <a:endParaRPr lang="en-US" altLang="zh-CN" sz="1200" kern="0" dirty="0" smtClean="0">
              <a:solidFill>
                <a:srgbClr val="000000"/>
              </a:solidFill>
            </a:endParaRPr>
          </a:p>
          <a:p>
            <a:pPr>
              <a:spcBef>
                <a:spcPts val="300"/>
              </a:spcBef>
            </a:pPr>
            <a:r>
              <a:rPr lang="en-US" altLang="zh-CN" sz="1200" dirty="0" smtClean="0"/>
              <a:t>Provide a guarantee for the construction of start-up bases by supporting administration department and universities to integrate economic development zones, science and technology parks.</a:t>
            </a:r>
            <a:endParaRPr lang="zh-CN" altLang="en-US" sz="1200" kern="0" dirty="0">
              <a:solidFill>
                <a:srgbClr val="000000"/>
              </a:solidFill>
            </a:endParaRPr>
          </a:p>
          <a:p>
            <a:pPr>
              <a:spcBef>
                <a:spcPts val="300"/>
              </a:spcBef>
            </a:pPr>
            <a:r>
              <a:rPr lang="zh-CN" altLang="en-US" sz="1200" kern="0" dirty="0" smtClean="0">
                <a:solidFill>
                  <a:srgbClr val="000000"/>
                </a:solidFill>
              </a:rPr>
              <a:t>（</a:t>
            </a:r>
            <a:r>
              <a:rPr lang="en-US" altLang="zh-CN" sz="1200" kern="0" dirty="0" smtClean="0">
                <a:solidFill>
                  <a:srgbClr val="000000"/>
                </a:solidFill>
              </a:rPr>
              <a:t>2</a:t>
            </a:r>
            <a:r>
              <a:rPr lang="zh-CN" altLang="en-US" sz="1200" kern="0" dirty="0" smtClean="0">
                <a:solidFill>
                  <a:srgbClr val="000000"/>
                </a:solidFill>
              </a:rPr>
              <a:t>）高校理论和实践相结合的教学宗旨得以实现。</a:t>
            </a:r>
            <a:endParaRPr lang="en-US" altLang="zh-CN" sz="1200" kern="0" dirty="0" smtClean="0">
              <a:solidFill>
                <a:srgbClr val="000000"/>
              </a:solidFill>
            </a:endParaRPr>
          </a:p>
          <a:p>
            <a:pPr>
              <a:spcBef>
                <a:spcPts val="300"/>
              </a:spcBef>
            </a:pPr>
            <a:r>
              <a:rPr lang="en-US" altLang="zh-CN" sz="1200" dirty="0" smtClean="0"/>
              <a:t>Realize the goal of combining theory and practice.</a:t>
            </a:r>
          </a:p>
        </p:txBody>
      </p:sp>
      <p:sp>
        <p:nvSpPr>
          <p:cNvPr id="30" name="矩形 29"/>
          <p:cNvSpPr/>
          <p:nvPr/>
        </p:nvSpPr>
        <p:spPr>
          <a:xfrm>
            <a:off x="5500694" y="4286262"/>
            <a:ext cx="1938024" cy="307777"/>
          </a:xfrm>
          <a:prstGeom prst="rect">
            <a:avLst/>
          </a:prstGeom>
        </p:spPr>
        <p:txBody>
          <a:bodyPr wrap="square">
            <a:spAutoFit/>
          </a:bodyPr>
          <a:lstStyle/>
          <a:p>
            <a:r>
              <a:rPr lang="en-US" altLang="zh-CN" sz="1400" b="1" dirty="0" smtClean="0">
                <a:solidFill>
                  <a:srgbClr val="1A7BAE"/>
                </a:solidFill>
              </a:rPr>
              <a:t>04.</a:t>
            </a:r>
            <a:endParaRPr lang="en-US" altLang="zh-CN" sz="1400" b="1" dirty="0" smtClean="0">
              <a:solidFill>
                <a:srgbClr val="1A7BAE"/>
              </a:solidFill>
              <a:latin typeface="+mj-ea"/>
              <a:ea typeface="+mj-ea"/>
            </a:endParaRPr>
          </a:p>
        </p:txBody>
      </p:sp>
      <p:sp>
        <p:nvSpPr>
          <p:cNvPr id="31" name="TextBox 30"/>
          <p:cNvSpPr txBox="1"/>
          <p:nvPr/>
        </p:nvSpPr>
        <p:spPr>
          <a:xfrm>
            <a:off x="5929322" y="3286130"/>
            <a:ext cx="2928958" cy="1500411"/>
          </a:xfrm>
          <a:prstGeom prst="rect">
            <a:avLst/>
          </a:prstGeom>
          <a:noFill/>
          <a:ln w="12700">
            <a:solidFill>
              <a:schemeClr val="accent1"/>
            </a:solidFill>
            <a:prstDash val="dashDot"/>
          </a:ln>
        </p:spPr>
        <p:txBody>
          <a:bodyPr wrap="square" rtlCol="0">
            <a:spAutoFit/>
          </a:bodyPr>
          <a:lstStyle/>
          <a:p>
            <a:pPr>
              <a:spcBef>
                <a:spcPts val="300"/>
              </a:spcBef>
            </a:pPr>
            <a:r>
              <a:rPr lang="zh-CN" altLang="en-US" sz="1200" dirty="0" smtClean="0"/>
              <a:t>（</a:t>
            </a:r>
            <a:r>
              <a:rPr lang="en-US" altLang="zh-CN" sz="1200" dirty="0" smtClean="0"/>
              <a:t>1</a:t>
            </a:r>
            <a:r>
              <a:rPr lang="zh-CN" altLang="en-US" sz="1200" dirty="0" smtClean="0"/>
              <a:t>）</a:t>
            </a:r>
            <a:r>
              <a:rPr lang="zh-CN" altLang="zh-CN" sz="1200" dirty="0" smtClean="0"/>
              <a:t>培养</a:t>
            </a:r>
            <a:r>
              <a:rPr lang="zh-CN" altLang="zh-CN" sz="1200" dirty="0"/>
              <a:t>高素质的实践性</a:t>
            </a:r>
            <a:r>
              <a:rPr lang="zh-CN" altLang="zh-CN" sz="1200" dirty="0" smtClean="0"/>
              <a:t>人才</a:t>
            </a:r>
            <a:r>
              <a:rPr lang="zh-CN" altLang="en-US" sz="1200" dirty="0" smtClean="0"/>
              <a:t>；</a:t>
            </a:r>
            <a:endParaRPr lang="en-US" altLang="zh-CN" sz="1200" dirty="0" smtClean="0"/>
          </a:p>
          <a:p>
            <a:pPr>
              <a:spcBef>
                <a:spcPts val="300"/>
              </a:spcBef>
            </a:pPr>
            <a:r>
              <a:rPr lang="en-US" altLang="zh-CN" sz="1200" dirty="0" smtClean="0"/>
              <a:t>Cultivate practical talents with high quality.</a:t>
            </a:r>
          </a:p>
          <a:p>
            <a:pPr>
              <a:spcBef>
                <a:spcPts val="300"/>
              </a:spcBef>
            </a:pPr>
            <a:r>
              <a:rPr lang="zh-CN" altLang="en-US" sz="1200" dirty="0" smtClean="0"/>
              <a:t>（</a:t>
            </a:r>
            <a:r>
              <a:rPr lang="en-US" altLang="zh-CN" sz="1200" dirty="0" smtClean="0"/>
              <a:t>2</a:t>
            </a:r>
            <a:r>
              <a:rPr lang="zh-CN" altLang="en-US" sz="1200" dirty="0" smtClean="0"/>
              <a:t>）</a:t>
            </a:r>
            <a:r>
              <a:rPr lang="zh-CN" altLang="zh-CN" sz="1200" dirty="0" smtClean="0">
                <a:latin typeface="宋体" pitchFamily="2" charset="-122"/>
              </a:rPr>
              <a:t>营造大众</a:t>
            </a:r>
            <a:r>
              <a:rPr lang="zh-CN" altLang="zh-CN" sz="1200" dirty="0">
                <a:latin typeface="宋体" pitchFamily="2" charset="-122"/>
              </a:rPr>
              <a:t>创业、市场</a:t>
            </a:r>
            <a:r>
              <a:rPr lang="zh-CN" altLang="zh-CN" sz="1200" dirty="0" smtClean="0">
                <a:latin typeface="宋体" pitchFamily="2" charset="-122"/>
              </a:rPr>
              <a:t>主体创新</a:t>
            </a:r>
            <a:r>
              <a:rPr lang="zh-CN" altLang="zh-CN" sz="1200" dirty="0">
                <a:latin typeface="宋体" pitchFamily="2" charset="-122"/>
              </a:rPr>
              <a:t>的政策制度</a:t>
            </a:r>
            <a:r>
              <a:rPr lang="zh-CN" altLang="zh-CN" sz="1200" dirty="0" smtClean="0">
                <a:latin typeface="宋体" pitchFamily="2" charset="-122"/>
              </a:rPr>
              <a:t>环境</a:t>
            </a:r>
            <a:r>
              <a:rPr lang="zh-CN" altLang="en-US" sz="1200" dirty="0" smtClean="0">
                <a:latin typeface="宋体" pitchFamily="2" charset="-122"/>
              </a:rPr>
              <a:t>。</a:t>
            </a:r>
            <a:endParaRPr lang="en-US" altLang="zh-CN" sz="1200" dirty="0" smtClean="0">
              <a:latin typeface="宋体" pitchFamily="2" charset="-122"/>
            </a:endParaRPr>
          </a:p>
          <a:p>
            <a:pPr>
              <a:spcBef>
                <a:spcPts val="300"/>
              </a:spcBef>
            </a:pPr>
            <a:r>
              <a:rPr lang="en-US" altLang="zh-CN" sz="1200" dirty="0" smtClean="0"/>
              <a:t>Building the policy environment of mass entrepreneurship and innovation.</a:t>
            </a:r>
          </a:p>
        </p:txBody>
      </p:sp>
    </p:spTree>
    <p:extLst>
      <p:ext uri="{BB962C8B-B14F-4D97-AF65-F5344CB8AC3E}">
        <p14:creationId xmlns:p14="http://schemas.microsoft.com/office/powerpoint/2010/main" val="387269464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7574" y="846788"/>
            <a:ext cx="8100900" cy="3939540"/>
          </a:xfrm>
          <a:prstGeom prst="rect">
            <a:avLst/>
          </a:prstGeom>
          <a:noFill/>
        </p:spPr>
        <p:txBody>
          <a:bodyPr wrap="square" rtlCol="0">
            <a:spAutoFit/>
          </a:bodyPr>
          <a:lstStyle/>
          <a:p>
            <a:pPr>
              <a:spcBef>
                <a:spcPts val="600"/>
              </a:spcBef>
            </a:pPr>
            <a:r>
              <a:rPr lang="en-US" altLang="zh-CN" sz="1400" dirty="0" smtClean="0"/>
              <a:t>1</a:t>
            </a:r>
            <a:r>
              <a:rPr lang="zh-CN" altLang="zh-CN" sz="1400" dirty="0"/>
              <a:t>、教育部关于当前形势下做好普通高等学校毕业生就业工作的通知（教学</a:t>
            </a:r>
            <a:r>
              <a:rPr lang="en-US" altLang="zh-CN" sz="1400" dirty="0"/>
              <a:t>[2008]21</a:t>
            </a:r>
            <a:r>
              <a:rPr lang="zh-CN" altLang="zh-CN" sz="1400" dirty="0"/>
              <a:t>号</a:t>
            </a:r>
            <a:r>
              <a:rPr lang="zh-CN" altLang="zh-CN" sz="1400" dirty="0" smtClean="0"/>
              <a:t>）</a:t>
            </a:r>
            <a:endParaRPr lang="en-US" altLang="zh-CN" sz="1400" dirty="0" smtClean="0"/>
          </a:p>
          <a:p>
            <a:pPr>
              <a:spcBef>
                <a:spcPts val="600"/>
              </a:spcBef>
            </a:pPr>
            <a:r>
              <a:rPr lang="en-US" altLang="zh-CN" sz="1400" b="1" dirty="0" smtClean="0">
                <a:solidFill>
                  <a:schemeClr val="tx2"/>
                </a:solidFill>
              </a:rPr>
              <a:t>1. Ministry of Education([2008] No.21): </a:t>
            </a:r>
            <a:r>
              <a:rPr lang="en-US" altLang="zh-CN" sz="1400" dirty="0" smtClean="0">
                <a:solidFill>
                  <a:schemeClr val="tx2"/>
                </a:solidFill>
              </a:rPr>
              <a:t>Notification on doing well in the employment work of university graduates at present.</a:t>
            </a:r>
            <a:endParaRPr lang="zh-CN" altLang="zh-CN" sz="1400" dirty="0">
              <a:solidFill>
                <a:schemeClr val="tx2"/>
              </a:solidFill>
            </a:endParaRPr>
          </a:p>
          <a:p>
            <a:pPr>
              <a:spcBef>
                <a:spcPts val="600"/>
              </a:spcBef>
            </a:pPr>
            <a:r>
              <a:rPr lang="en-US" altLang="zh-CN" sz="1400" dirty="0"/>
              <a:t>2</a:t>
            </a:r>
            <a:r>
              <a:rPr lang="zh-CN" altLang="zh-CN" sz="1400" dirty="0"/>
              <a:t>、国务院办公厅《关于加强普通高等学校毕业生就业工作的通知》（国发办</a:t>
            </a:r>
            <a:r>
              <a:rPr lang="en-US" altLang="zh-CN" sz="1400" dirty="0"/>
              <a:t>[2009]3</a:t>
            </a:r>
            <a:r>
              <a:rPr lang="zh-CN" altLang="zh-CN" sz="1400" dirty="0"/>
              <a:t>号</a:t>
            </a:r>
            <a:r>
              <a:rPr lang="zh-CN" altLang="zh-CN" sz="1400" dirty="0" smtClean="0"/>
              <a:t>）</a:t>
            </a:r>
            <a:endParaRPr lang="en-US" altLang="zh-CN" sz="1400" dirty="0" smtClean="0"/>
          </a:p>
          <a:p>
            <a:pPr>
              <a:spcBef>
                <a:spcPts val="600"/>
              </a:spcBef>
            </a:pPr>
            <a:r>
              <a:rPr lang="en-US" altLang="zh-CN" sz="1400" b="1" dirty="0" smtClean="0">
                <a:solidFill>
                  <a:schemeClr val="tx2"/>
                </a:solidFill>
              </a:rPr>
              <a:t>2. General Office of the State Council ( [2009 ] No.3) : </a:t>
            </a:r>
            <a:r>
              <a:rPr lang="en-US" altLang="zh-CN" sz="1400" dirty="0" smtClean="0">
                <a:solidFill>
                  <a:schemeClr val="tx2"/>
                </a:solidFill>
              </a:rPr>
              <a:t>Notification on enforcing the employment work of university graduates.</a:t>
            </a:r>
            <a:endParaRPr lang="zh-CN" altLang="zh-CN" sz="1400" dirty="0">
              <a:solidFill>
                <a:schemeClr val="tx2"/>
              </a:solidFill>
            </a:endParaRPr>
          </a:p>
          <a:p>
            <a:pPr>
              <a:spcBef>
                <a:spcPts val="600"/>
              </a:spcBef>
            </a:pPr>
            <a:r>
              <a:rPr lang="en-US" altLang="zh-CN" sz="1400" dirty="0"/>
              <a:t>3</a:t>
            </a:r>
            <a:r>
              <a:rPr lang="zh-CN" altLang="zh-CN" sz="1400" dirty="0"/>
              <a:t>、关于实施大学生创业引领计划的通知（人社部发〔</a:t>
            </a:r>
            <a:r>
              <a:rPr lang="en-US" altLang="zh-CN" sz="1400" dirty="0"/>
              <a:t>2010</a:t>
            </a:r>
            <a:r>
              <a:rPr lang="zh-CN" altLang="zh-CN" sz="1400" dirty="0"/>
              <a:t>〕</a:t>
            </a:r>
            <a:r>
              <a:rPr lang="en-US" altLang="zh-CN" sz="1400" dirty="0"/>
              <a:t>31</a:t>
            </a:r>
            <a:r>
              <a:rPr lang="zh-CN" altLang="zh-CN" sz="1400" dirty="0" smtClean="0"/>
              <a:t>号</a:t>
            </a:r>
            <a:r>
              <a:rPr lang="zh-CN" altLang="en-US" sz="1400" dirty="0" smtClean="0"/>
              <a:t>，</a:t>
            </a:r>
            <a:r>
              <a:rPr lang="zh-CN" altLang="zh-CN" sz="1400" dirty="0" smtClean="0"/>
              <a:t> 〔</a:t>
            </a:r>
            <a:r>
              <a:rPr lang="en-US" altLang="zh-CN" sz="1400" dirty="0" smtClean="0"/>
              <a:t>2014</a:t>
            </a:r>
            <a:r>
              <a:rPr lang="zh-CN" altLang="zh-CN" sz="1400" dirty="0" smtClean="0"/>
              <a:t>〕</a:t>
            </a:r>
            <a:r>
              <a:rPr lang="en-US" altLang="zh-CN" sz="1400" dirty="0" smtClean="0"/>
              <a:t>38</a:t>
            </a:r>
            <a:r>
              <a:rPr lang="zh-CN" altLang="zh-CN" sz="1400" dirty="0" smtClean="0"/>
              <a:t>号）</a:t>
            </a:r>
            <a:endParaRPr lang="en-US" altLang="zh-CN" sz="1400" dirty="0" smtClean="0"/>
          </a:p>
          <a:p>
            <a:pPr>
              <a:spcBef>
                <a:spcPts val="600"/>
              </a:spcBef>
            </a:pPr>
            <a:r>
              <a:rPr kumimoji="1" lang="en-US" altLang="zh-CN" sz="1400" b="1" dirty="0" smtClean="0">
                <a:solidFill>
                  <a:schemeClr val="tx2"/>
                </a:solidFill>
              </a:rPr>
              <a:t>3. The Ministry of Human Resources and  Social Security: </a:t>
            </a:r>
            <a:r>
              <a:rPr lang="en-US" altLang="zh-CN" sz="1400" b="1" dirty="0" smtClean="0">
                <a:solidFill>
                  <a:schemeClr val="tx2"/>
                </a:solidFill>
              </a:rPr>
              <a:t>( [2010] No.31, [2014] No.38): </a:t>
            </a:r>
            <a:r>
              <a:rPr lang="en-US" altLang="zh-CN" sz="1400" dirty="0" smtClean="0">
                <a:solidFill>
                  <a:schemeClr val="tx2"/>
                </a:solidFill>
              </a:rPr>
              <a:t>Notification on conducting the entrepreneurship leading plan of college students.</a:t>
            </a:r>
            <a:endParaRPr lang="en-US" altLang="zh-CN" sz="1400" b="1" dirty="0" smtClean="0">
              <a:solidFill>
                <a:schemeClr val="tx2"/>
              </a:solidFill>
            </a:endParaRPr>
          </a:p>
          <a:p>
            <a:pPr>
              <a:spcBef>
                <a:spcPts val="600"/>
              </a:spcBef>
            </a:pPr>
            <a:r>
              <a:rPr lang="en-US" altLang="zh-CN" sz="1400" dirty="0" smtClean="0"/>
              <a:t>4</a:t>
            </a:r>
            <a:r>
              <a:rPr lang="zh-CN" altLang="zh-CN" sz="1400" dirty="0" smtClean="0"/>
              <a:t>、</a:t>
            </a:r>
            <a:r>
              <a:rPr lang="zh-CN" altLang="zh-CN" sz="1400" dirty="0"/>
              <a:t>财政部 国家税务总局关于支持和促进就业有关税收政策的通知（财税〔</a:t>
            </a:r>
            <a:r>
              <a:rPr lang="en-US" altLang="zh-CN" sz="1400" dirty="0"/>
              <a:t>2010</a:t>
            </a:r>
            <a:r>
              <a:rPr lang="zh-CN" altLang="zh-CN" sz="1400" dirty="0"/>
              <a:t>〕</a:t>
            </a:r>
            <a:r>
              <a:rPr lang="en-US" altLang="zh-CN" sz="1400" dirty="0"/>
              <a:t>84</a:t>
            </a:r>
            <a:r>
              <a:rPr lang="zh-CN" altLang="zh-CN" sz="1400" dirty="0"/>
              <a:t>号</a:t>
            </a:r>
            <a:r>
              <a:rPr lang="zh-CN" altLang="zh-CN" sz="1400" dirty="0" smtClean="0"/>
              <a:t>）</a:t>
            </a:r>
            <a:endParaRPr lang="en-US" altLang="zh-CN" sz="1400" dirty="0" smtClean="0"/>
          </a:p>
          <a:p>
            <a:pPr>
              <a:spcBef>
                <a:spcPts val="600"/>
              </a:spcBef>
            </a:pPr>
            <a:r>
              <a:rPr lang="en-US" altLang="zh-CN" sz="1400" b="1" dirty="0" smtClean="0">
                <a:solidFill>
                  <a:schemeClr val="tx2"/>
                </a:solidFill>
              </a:rPr>
              <a:t>4. The Ministry of Finance, State Administration of Taxation ( [2010] No.84): </a:t>
            </a:r>
            <a:r>
              <a:rPr lang="en-US" altLang="zh-CN" sz="1400" dirty="0" smtClean="0">
                <a:solidFill>
                  <a:schemeClr val="tx2"/>
                </a:solidFill>
              </a:rPr>
              <a:t>Notification on tax policies about supporting and promoting entrepreneurship. </a:t>
            </a:r>
          </a:p>
          <a:p>
            <a:pPr>
              <a:spcBef>
                <a:spcPts val="600"/>
              </a:spcBef>
            </a:pPr>
            <a:r>
              <a:rPr lang="en-US" altLang="zh-CN" sz="1400" dirty="0" smtClean="0"/>
              <a:t>5</a:t>
            </a:r>
            <a:r>
              <a:rPr lang="zh-CN" altLang="zh-CN" sz="1400" dirty="0" smtClean="0"/>
              <a:t>、人力资源社会保障部关于实施离校未就业高校毕业生就业促进计划的通知（人社部发</a:t>
            </a:r>
            <a:r>
              <a:rPr lang="en-US" altLang="zh-CN" sz="1400" dirty="0" smtClean="0"/>
              <a:t>[2013]41</a:t>
            </a:r>
            <a:r>
              <a:rPr lang="zh-CN" altLang="zh-CN" sz="1400" dirty="0" smtClean="0"/>
              <a:t>号）</a:t>
            </a:r>
            <a:endParaRPr lang="en-US" altLang="zh-CN" sz="1400" dirty="0" smtClean="0"/>
          </a:p>
          <a:p>
            <a:r>
              <a:rPr kumimoji="1" lang="en-US" altLang="zh-CN" sz="1400" b="1" dirty="0" smtClean="0">
                <a:solidFill>
                  <a:schemeClr val="tx2"/>
                </a:solidFill>
              </a:rPr>
              <a:t>5. The Ministry of Human Resources and Social Security ( </a:t>
            </a:r>
            <a:r>
              <a:rPr lang="en-US" altLang="zh-CN" sz="1400" b="1" dirty="0" smtClean="0">
                <a:solidFill>
                  <a:schemeClr val="tx2"/>
                </a:solidFill>
              </a:rPr>
              <a:t>[2013] No.41):</a:t>
            </a:r>
          </a:p>
          <a:p>
            <a:r>
              <a:rPr lang="en-US" altLang="zh-CN" sz="1400" dirty="0" smtClean="0">
                <a:solidFill>
                  <a:schemeClr val="tx2"/>
                </a:solidFill>
              </a:rPr>
              <a:t>     Notification on the employment promotion plan for unemployed graduates.</a:t>
            </a:r>
            <a:endParaRPr lang="en-US" altLang="zh-CN" sz="1400" dirty="0" smtClean="0"/>
          </a:p>
        </p:txBody>
      </p:sp>
      <p:sp>
        <p:nvSpPr>
          <p:cNvPr id="4" name="TextBox 3"/>
          <p:cNvSpPr txBox="1"/>
          <p:nvPr/>
        </p:nvSpPr>
        <p:spPr>
          <a:xfrm>
            <a:off x="476520" y="191420"/>
            <a:ext cx="3870455" cy="707886"/>
          </a:xfrm>
          <a:prstGeom prst="rect">
            <a:avLst/>
          </a:prstGeom>
          <a:noFill/>
        </p:spPr>
        <p:txBody>
          <a:bodyPr wrap="square" rtlCol="0">
            <a:spAutoFit/>
          </a:bodyPr>
          <a:lstStyle/>
          <a:p>
            <a:r>
              <a:rPr lang="zh-CN" altLang="en-US" sz="2000" b="1" dirty="0" smtClean="0">
                <a:solidFill>
                  <a:schemeClr val="tx1">
                    <a:lumMod val="85000"/>
                    <a:lumOff val="15000"/>
                  </a:schemeClr>
                </a:solidFill>
                <a:latin typeface="Impact" pitchFamily="34" charset="0"/>
                <a:ea typeface="+mj-ea"/>
              </a:rPr>
              <a:t>青年创业政策文件</a:t>
            </a:r>
            <a:endParaRPr lang="en-US" altLang="zh-CN" sz="2000" b="1" dirty="0" smtClean="0">
              <a:solidFill>
                <a:schemeClr val="tx1">
                  <a:lumMod val="85000"/>
                  <a:lumOff val="15000"/>
                </a:schemeClr>
              </a:solidFill>
              <a:latin typeface="Impact" pitchFamily="34" charset="0"/>
              <a:ea typeface="+mj-ea"/>
            </a:endParaRPr>
          </a:p>
          <a:p>
            <a:r>
              <a:rPr lang="en-US" altLang="zh-CN" sz="2000" b="1" dirty="0" smtClean="0">
                <a:solidFill>
                  <a:schemeClr val="tx1">
                    <a:lumMod val="85000"/>
                    <a:lumOff val="15000"/>
                  </a:schemeClr>
                </a:solidFill>
                <a:latin typeface="Times New Roman" pitchFamily="18" charset="0"/>
                <a:ea typeface="+mj-ea"/>
                <a:cs typeface="Times New Roman" pitchFamily="18" charset="0"/>
              </a:rPr>
              <a:t>References</a:t>
            </a:r>
            <a:endParaRPr lang="zh-CN" altLang="en-US" sz="2000" b="1" dirty="0">
              <a:solidFill>
                <a:schemeClr val="tx1">
                  <a:lumMod val="85000"/>
                  <a:lumOff val="15000"/>
                </a:schemeClr>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281086458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常用字体2">
      <a:majorFont>
        <a:latin typeface="Impact"/>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A7BAE"/>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6650</TotalTime>
  <Words>5526</Words>
  <Application>Microsoft Macintosh PowerPoint</Application>
  <PresentationFormat>On-screen Show (16:9)</PresentationFormat>
  <Paragraphs>611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JVG</cp:lastModifiedBy>
  <cp:revision>740</cp:revision>
  <dcterms:modified xsi:type="dcterms:W3CDTF">2016-09-19T14:35:50Z</dcterms:modified>
</cp:coreProperties>
</file>