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74" r:id="rId7"/>
    <p:sldId id="268" r:id="rId8"/>
    <p:sldId id="269" r:id="rId9"/>
    <p:sldId id="275" r:id="rId10"/>
    <p:sldId id="276" r:id="rId11"/>
    <p:sldId id="285" r:id="rId12"/>
    <p:sldId id="281" r:id="rId13"/>
    <p:sldId id="282" r:id="rId14"/>
    <p:sldId id="283" r:id="rId15"/>
    <p:sldId id="292" r:id="rId16"/>
    <p:sldId id="286" r:id="rId17"/>
    <p:sldId id="287" r:id="rId18"/>
    <p:sldId id="288" r:id="rId19"/>
    <p:sldId id="284" r:id="rId20"/>
    <p:sldId id="293" r:id="rId21"/>
    <p:sldId id="289" r:id="rId22"/>
    <p:sldId id="294" r:id="rId23"/>
    <p:sldId id="290" r:id="rId24"/>
    <p:sldId id="277" r:id="rId25"/>
    <p:sldId id="278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altLang="zh-CN" sz="1200" dirty="0" smtClean="0"/>
              <a:t>Ratio of People Aged 65 and above to </a:t>
            </a:r>
            <a:br>
              <a:rPr lang="en-US" altLang="zh-CN" sz="1200" dirty="0" smtClean="0"/>
            </a:br>
            <a:r>
              <a:rPr lang="en-US" altLang="zh-CN" sz="1200" dirty="0" smtClean="0"/>
              <a:t>Working-age (15-64) Population</a:t>
            </a:r>
            <a:endParaRPr lang="en-US" altLang="zh-CN" sz="1200" dirty="0"/>
          </a:p>
        </c:rich>
      </c:tx>
      <c:layout>
        <c:manualLayout>
          <c:xMode val="edge"/>
          <c:yMode val="edge"/>
          <c:x val="0.2233171815061579"/>
          <c:y val="3.02419354838709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87729658792651"/>
          <c:y val="4.2525153105861774E-2"/>
          <c:w val="0.87389151356080474"/>
          <c:h val="0.791655730533683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65+/15-64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1.282051282051282E-2"/>
                  <c:y val="5.542634643966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7C-4565-8243-F4C491F9DB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051282051282048E-2"/>
                  <c:y val="3.527131137069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7C-4565-8243-F4C491F9DB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807692307692308E-2"/>
                  <c:y val="4.534882890517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7C-4565-8243-F4C491F9DB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5.4487179487179488E-2"/>
                  <c:y val="6.046510520690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7C-4565-8243-F4C491F9DB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1.1752000992018454E-16"/>
                  <c:y val="-4.534882890517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7C-4565-8243-F4C491F9DB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Sheet1!$A$16:$A$50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</c:numRef>
          </c:cat>
          <c:val>
            <c:numRef>
              <c:f>Sheet1!$B$16:$B$50</c:f>
              <c:numCache>
                <c:formatCode>General</c:formatCode>
                <c:ptCount val="35"/>
                <c:pt idx="0">
                  <c:v>15.183105449041109</c:v>
                </c:pt>
                <c:pt idx="1">
                  <c:v>16.008275014597075</c:v>
                </c:pt>
                <c:pt idx="2">
                  <c:v>16.920889466835305</c:v>
                </c:pt>
                <c:pt idx="3">
                  <c:v>17.788434747698506</c:v>
                </c:pt>
                <c:pt idx="4">
                  <c:v>18.612031234640767</c:v>
                </c:pt>
                <c:pt idx="5">
                  <c:v>19.246629878694289</c:v>
                </c:pt>
                <c:pt idx="6">
                  <c:v>19.839759061514446</c:v>
                </c:pt>
                <c:pt idx="7">
                  <c:v>20.39309800057611</c:v>
                </c:pt>
                <c:pt idx="8">
                  <c:v>21.018290403056461</c:v>
                </c:pt>
                <c:pt idx="9">
                  <c:v>21.72759538261861</c:v>
                </c:pt>
                <c:pt idx="10">
                  <c:v>22.631613288750508</c:v>
                </c:pt>
                <c:pt idx="11">
                  <c:v>23.637294028444973</c:v>
                </c:pt>
                <c:pt idx="12">
                  <c:v>24.758054953660693</c:v>
                </c:pt>
                <c:pt idx="13">
                  <c:v>25.934184191055841</c:v>
                </c:pt>
                <c:pt idx="14">
                  <c:v>27.187049463154217</c:v>
                </c:pt>
                <c:pt idx="15">
                  <c:v>28.512232243102048</c:v>
                </c:pt>
                <c:pt idx="16">
                  <c:v>29.880275574015254</c:v>
                </c:pt>
                <c:pt idx="17">
                  <c:v>31.348853487641303</c:v>
                </c:pt>
                <c:pt idx="18">
                  <c:v>32.780169804574854</c:v>
                </c:pt>
                <c:pt idx="19">
                  <c:v>34.230762974143929</c:v>
                </c:pt>
                <c:pt idx="20">
                  <c:v>35.656736823492658</c:v>
                </c:pt>
                <c:pt idx="21">
                  <c:v>37.054468292359061</c:v>
                </c:pt>
                <c:pt idx="22">
                  <c:v>38.424855623900818</c:v>
                </c:pt>
                <c:pt idx="23">
                  <c:v>39.672446299680857</c:v>
                </c:pt>
                <c:pt idx="24">
                  <c:v>40.797425285685726</c:v>
                </c:pt>
                <c:pt idx="25">
                  <c:v>41.659924546499056</c:v>
                </c:pt>
                <c:pt idx="26">
                  <c:v>42.400705384862711</c:v>
                </c:pt>
                <c:pt idx="27">
                  <c:v>43.019715006464672</c:v>
                </c:pt>
                <c:pt idx="28">
                  <c:v>43.649789809858675</c:v>
                </c:pt>
                <c:pt idx="29">
                  <c:v>44.290827922963707</c:v>
                </c:pt>
                <c:pt idx="30">
                  <c:v>44.957213982802543</c:v>
                </c:pt>
                <c:pt idx="31">
                  <c:v>45.635445040143807</c:v>
                </c:pt>
                <c:pt idx="32">
                  <c:v>46.327214513303431</c:v>
                </c:pt>
                <c:pt idx="33">
                  <c:v>47.163885882900722</c:v>
                </c:pt>
                <c:pt idx="34">
                  <c:v>48.16107903263039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57C-4565-8243-F4C491F9D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246864"/>
        <c:axId val="1406248496"/>
      </c:lineChart>
      <c:catAx>
        <c:axId val="140624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zh-CN"/>
          </a:p>
        </c:txPr>
        <c:crossAx val="1406248496"/>
        <c:crosses val="autoZero"/>
        <c:auto val="1"/>
        <c:lblAlgn val="ctr"/>
        <c:lblOffset val="100"/>
        <c:noMultiLvlLbl val="0"/>
      </c:catAx>
      <c:valAx>
        <c:axId val="1406248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dirty="0" smtClean="0"/>
                  <a:t>Unit</a:t>
                </a:r>
                <a:r>
                  <a:rPr lang="zh-CN" altLang="en-US" dirty="0" smtClean="0"/>
                  <a:t>：</a:t>
                </a:r>
                <a:r>
                  <a:rPr lang="en-US" altLang="zh-CN" dirty="0"/>
                  <a:t>%</a:t>
                </a:r>
                <a:endParaRPr lang="zh-CN" altLang="en-US" dirty="0"/>
              </a:p>
            </c:rich>
          </c:tx>
          <c:layout>
            <c:manualLayout>
              <c:xMode val="edge"/>
              <c:yMode val="edge"/>
              <c:x val="0"/>
              <c:y val="0.3826700215900432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06246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Current Year Fund Balance and Accumulated Balance</a:t>
            </a:r>
          </a:p>
        </c:rich>
      </c:tx>
      <c:layout>
        <c:manualLayout>
          <c:xMode val="edge"/>
          <c:yMode val="edge"/>
          <c:x val="0.2155971128608923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22462817147858"/>
          <c:y val="0.10232648002333042"/>
          <c:w val="0.72041185476815406"/>
          <c:h val="0.670198673082531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基金收支及结余!$H$2</c:f>
              <c:strCache>
                <c:ptCount val="1"/>
                <c:pt idx="0">
                  <c:v>Accumulated Balance (Billion Yuan)</c:v>
                </c:pt>
              </c:strCache>
            </c:strRef>
          </c:tx>
          <c:invertIfNegative val="0"/>
          <c:cat>
            <c:numRef>
              <c:f>基金收支及结余!$D$3:$D$22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基金收支及结余!$H$3:$H$22</c:f>
              <c:numCache>
                <c:formatCode>General</c:formatCode>
                <c:ptCount val="20"/>
                <c:pt idx="0">
                  <c:v>429.8</c:v>
                </c:pt>
                <c:pt idx="1">
                  <c:v>578.6</c:v>
                </c:pt>
                <c:pt idx="2">
                  <c:v>682.8</c:v>
                </c:pt>
                <c:pt idx="3">
                  <c:v>587.79999999999995</c:v>
                </c:pt>
                <c:pt idx="4">
                  <c:v>733.5</c:v>
                </c:pt>
                <c:pt idx="5">
                  <c:v>947.1</c:v>
                </c:pt>
                <c:pt idx="6">
                  <c:v>1054.0999999999999</c:v>
                </c:pt>
                <c:pt idx="7">
                  <c:v>1608</c:v>
                </c:pt>
                <c:pt idx="8">
                  <c:v>2206.5</c:v>
                </c:pt>
                <c:pt idx="9">
                  <c:v>2975</c:v>
                </c:pt>
                <c:pt idx="10">
                  <c:v>4041</c:v>
                </c:pt>
                <c:pt idx="11">
                  <c:v>5488.9</c:v>
                </c:pt>
                <c:pt idx="12">
                  <c:v>7391.4</c:v>
                </c:pt>
                <c:pt idx="13">
                  <c:v>9931</c:v>
                </c:pt>
                <c:pt idx="14">
                  <c:v>12526.1</c:v>
                </c:pt>
                <c:pt idx="15">
                  <c:v>15365.3</c:v>
                </c:pt>
                <c:pt idx="16">
                  <c:v>19496.599999999999</c:v>
                </c:pt>
                <c:pt idx="17">
                  <c:v>23941.3</c:v>
                </c:pt>
                <c:pt idx="18">
                  <c:v>28269.200000000001</c:v>
                </c:pt>
                <c:pt idx="19">
                  <c:v>31800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2-48B8-98F8-3AB66E0F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03120"/>
        <c:axId val="1472503664"/>
      </c:barChart>
      <c:lineChart>
        <c:grouping val="standard"/>
        <c:varyColors val="0"/>
        <c:ser>
          <c:idx val="0"/>
          <c:order val="0"/>
          <c:tx>
            <c:strRef>
              <c:f>基金收支及结余!$G$2</c:f>
              <c:strCache>
                <c:ptCount val="1"/>
                <c:pt idx="0">
                  <c:v>Current Year Balance (Billion Yuan)</c:v>
                </c:pt>
              </c:strCache>
            </c:strRef>
          </c:tx>
          <c:marker>
            <c:symbol val="none"/>
          </c:marker>
          <c:cat>
            <c:numRef>
              <c:f>基金收支及结余!$D$3:$D$22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基金收支及结余!$G$3:$G$22</c:f>
              <c:numCache>
                <c:formatCode>General</c:formatCode>
                <c:ptCount val="20"/>
                <c:pt idx="0">
                  <c:v>102.5</c:v>
                </c:pt>
                <c:pt idx="1">
                  <c:v>139.89999999999986</c:v>
                </c:pt>
                <c:pt idx="2">
                  <c:v>86.600000000000136</c:v>
                </c:pt>
                <c:pt idx="3">
                  <c:v>-52.599999999999909</c:v>
                </c:pt>
                <c:pt idx="4">
                  <c:v>40.199999999999818</c:v>
                </c:pt>
                <c:pt idx="5">
                  <c:v>163</c:v>
                </c:pt>
                <c:pt idx="6">
                  <c:v>167.69999999999982</c:v>
                </c:pt>
                <c:pt idx="7">
                  <c:v>328.59999999999991</c:v>
                </c:pt>
                <c:pt idx="8">
                  <c:v>557.90000000000009</c:v>
                </c:pt>
                <c:pt idx="9">
                  <c:v>756.29999999999973</c:v>
                </c:pt>
                <c:pt idx="10">
                  <c:v>1053</c:v>
                </c:pt>
                <c:pt idx="11">
                  <c:v>1413.1000000000004</c:v>
                </c:pt>
                <c:pt idx="12">
                  <c:v>1869.3000000000002</c:v>
                </c:pt>
                <c:pt idx="13">
                  <c:v>2350.6000000000004</c:v>
                </c:pt>
                <c:pt idx="14">
                  <c:v>2596.3999999999996</c:v>
                </c:pt>
                <c:pt idx="15">
                  <c:v>2864.6000000000004</c:v>
                </c:pt>
                <c:pt idx="16">
                  <c:v>4129.8000000000011</c:v>
                </c:pt>
                <c:pt idx="17">
                  <c:v>4439.2000000000007</c:v>
                </c:pt>
                <c:pt idx="18">
                  <c:v>4210</c:v>
                </c:pt>
                <c:pt idx="19">
                  <c:v>3555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C2-48B8-98F8-3AB66E0F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608352"/>
        <c:axId val="1145607264"/>
      </c:lineChart>
      <c:catAx>
        <c:axId val="14725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503664"/>
        <c:crosses val="autoZero"/>
        <c:auto val="1"/>
        <c:lblAlgn val="ctr"/>
        <c:lblOffset val="100"/>
        <c:noMultiLvlLbl val="0"/>
      </c:catAx>
      <c:valAx>
        <c:axId val="1472503664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Accumulated Balance</a:t>
                </a:r>
                <a:r>
                  <a:rPr lang="en-US" altLang="zh-CN" baseline="0" dirty="0" smtClean="0"/>
                  <a:t> (hundred million Yuan)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503120"/>
        <c:crosses val="autoZero"/>
        <c:crossBetween val="between"/>
      </c:valAx>
      <c:valAx>
        <c:axId val="1145607264"/>
        <c:scaling>
          <c:orientation val="minMax"/>
          <c:min val="0"/>
        </c:scaling>
        <c:delete val="0"/>
        <c:axPos val="r"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Current Year Balance (hundred million Yuan)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5608352"/>
        <c:crosses val="max"/>
        <c:crossBetween val="between"/>
      </c:valAx>
      <c:catAx>
        <c:axId val="114560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6072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9702230971128606"/>
          <c:y val="0.9116531787693205"/>
          <c:w val="0.60039982502187228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Growth of Fund Revenue and Expenditure by Province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182852143482071E-2"/>
          <c:y val="0.15510425780110818"/>
          <c:w val="0.86402449693788264"/>
          <c:h val="0.79311132983377075"/>
        </c:manualLayout>
      </c:layout>
      <c:lineChart>
        <c:grouping val="standard"/>
        <c:varyColors val="0"/>
        <c:ser>
          <c:idx val="0"/>
          <c:order val="0"/>
          <c:tx>
            <c:strRef>
              <c:f>分地区基金收支!$L$4</c:f>
              <c:strCache>
                <c:ptCount val="1"/>
                <c:pt idx="0">
                  <c:v>收入增长率-支出增长率</c:v>
                </c:pt>
              </c:strCache>
            </c:strRef>
          </c:tx>
          <c:cat>
            <c:strRef>
              <c:f>分地区基金收支!$K$5:$K$38</c:f>
              <c:strCache>
                <c:ptCount val="34"/>
                <c:pt idx="0">
                  <c:v>Beijing</c:v>
                </c:pt>
                <c:pt idx="1">
                  <c:v>Tianjing</c:v>
                </c:pt>
                <c:pt idx="2">
                  <c:v>Hebei</c:v>
                </c:pt>
                <c:pt idx="3">
                  <c:v>Shanxi</c:v>
                </c:pt>
                <c:pt idx="4">
                  <c:v>Inner Mongolia</c:v>
                </c:pt>
                <c:pt idx="5">
                  <c:v>Liaoning</c:v>
                </c:pt>
                <c:pt idx="6">
                  <c:v>Jilin</c:v>
                </c:pt>
                <c:pt idx="7">
                  <c:v>Heilongjiang</c:v>
                </c:pt>
                <c:pt idx="8">
                  <c:v>Shanghai</c:v>
                </c:pt>
                <c:pt idx="9">
                  <c:v>Jiangsu</c:v>
                </c:pt>
                <c:pt idx="10">
                  <c:v>Zhejiang</c:v>
                </c:pt>
                <c:pt idx="11">
                  <c:v>Anhui</c:v>
                </c:pt>
                <c:pt idx="12">
                  <c:v>Fujian</c:v>
                </c:pt>
                <c:pt idx="13">
                  <c:v>Jiangxi</c:v>
                </c:pt>
                <c:pt idx="14">
                  <c:v>Shandong</c:v>
                </c:pt>
                <c:pt idx="15">
                  <c:v>Henan</c:v>
                </c:pt>
                <c:pt idx="16">
                  <c:v>Hubei</c:v>
                </c:pt>
                <c:pt idx="17">
                  <c:v>Hunan</c:v>
                </c:pt>
                <c:pt idx="18">
                  <c:v>Guangdong</c:v>
                </c:pt>
                <c:pt idx="19">
                  <c:v>Guangxi</c:v>
                </c:pt>
                <c:pt idx="20">
                  <c:v>Hainan</c:v>
                </c:pt>
                <c:pt idx="21">
                  <c:v>Chongqing</c:v>
                </c:pt>
                <c:pt idx="22">
                  <c:v>Sichuan</c:v>
                </c:pt>
                <c:pt idx="23">
                  <c:v>Guizhou</c:v>
                </c:pt>
                <c:pt idx="24">
                  <c:v>Yunnan</c:v>
                </c:pt>
                <c:pt idx="25">
                  <c:v>Tibet</c:v>
                </c:pt>
                <c:pt idx="26">
                  <c:v>Shaanxi</c:v>
                </c:pt>
                <c:pt idx="27">
                  <c:v>Gansu</c:v>
                </c:pt>
                <c:pt idx="28">
                  <c:v>Qinghai</c:v>
                </c:pt>
                <c:pt idx="29">
                  <c:v>Ningxia</c:v>
                </c:pt>
                <c:pt idx="30">
                  <c:v>Xinjiang</c:v>
                </c:pt>
                <c:pt idx="31">
                  <c:v>Eastern Region</c:v>
                </c:pt>
                <c:pt idx="32">
                  <c:v>Central</c:v>
                </c:pt>
                <c:pt idx="33">
                  <c:v>Western</c:v>
                </c:pt>
              </c:strCache>
            </c:strRef>
          </c:cat>
          <c:val>
            <c:numRef>
              <c:f>分地区基金收支!$L$5:$L$38</c:f>
              <c:numCache>
                <c:formatCode>General</c:formatCode>
                <c:ptCount val="34"/>
                <c:pt idx="0">
                  <c:v>3.7000000000000028</c:v>
                </c:pt>
                <c:pt idx="1">
                  <c:v>0.60000000000000142</c:v>
                </c:pt>
                <c:pt idx="2">
                  <c:v>-0.69999999999999929</c:v>
                </c:pt>
                <c:pt idx="3">
                  <c:v>0.5</c:v>
                </c:pt>
                <c:pt idx="4">
                  <c:v>0</c:v>
                </c:pt>
                <c:pt idx="5">
                  <c:v>-0.30000000000000071</c:v>
                </c:pt>
                <c:pt idx="6">
                  <c:v>0</c:v>
                </c:pt>
                <c:pt idx="7">
                  <c:v>-2.1999999999999993</c:v>
                </c:pt>
                <c:pt idx="8">
                  <c:v>1.8000000000000007</c:v>
                </c:pt>
                <c:pt idx="9">
                  <c:v>1.6000000000000014</c:v>
                </c:pt>
                <c:pt idx="10">
                  <c:v>0.69999999999999929</c:v>
                </c:pt>
                <c:pt idx="11">
                  <c:v>1.6999999999999993</c:v>
                </c:pt>
                <c:pt idx="12">
                  <c:v>1.1999999999999993</c:v>
                </c:pt>
                <c:pt idx="13">
                  <c:v>0.90000000000000213</c:v>
                </c:pt>
                <c:pt idx="14">
                  <c:v>-0.10000000000000142</c:v>
                </c:pt>
                <c:pt idx="15">
                  <c:v>1.5999999999999979</c:v>
                </c:pt>
                <c:pt idx="16">
                  <c:v>0.10000000000000142</c:v>
                </c:pt>
                <c:pt idx="17">
                  <c:v>1.1999999999999993</c:v>
                </c:pt>
                <c:pt idx="18">
                  <c:v>0.5</c:v>
                </c:pt>
                <c:pt idx="19">
                  <c:v>-0.89999999999999858</c:v>
                </c:pt>
                <c:pt idx="20">
                  <c:v>-0.90000000000000213</c:v>
                </c:pt>
                <c:pt idx="21">
                  <c:v>1.8999999999999986</c:v>
                </c:pt>
                <c:pt idx="22">
                  <c:v>1.1999999999999993</c:v>
                </c:pt>
                <c:pt idx="23">
                  <c:v>0.90000000000000213</c:v>
                </c:pt>
                <c:pt idx="24">
                  <c:v>2.2999999999999989</c:v>
                </c:pt>
                <c:pt idx="25">
                  <c:v>3.9000000000000004</c:v>
                </c:pt>
                <c:pt idx="26">
                  <c:v>-0.19999999999999929</c:v>
                </c:pt>
                <c:pt idx="27">
                  <c:v>1.1000000000000014</c:v>
                </c:pt>
                <c:pt idx="28">
                  <c:v>0.19999999999999929</c:v>
                </c:pt>
                <c:pt idx="29">
                  <c:v>-1.4000000000000021</c:v>
                </c:pt>
                <c:pt idx="30">
                  <c:v>0.69999999999999929</c:v>
                </c:pt>
                <c:pt idx="31">
                  <c:v>0.90000000000000213</c:v>
                </c:pt>
                <c:pt idx="32">
                  <c:v>0.30000000000000071</c:v>
                </c:pt>
                <c:pt idx="33">
                  <c:v>0.80000000000000071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EE-4325-9431-B01D05011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40080"/>
        <c:axId val="1516138992"/>
      </c:lineChart>
      <c:catAx>
        <c:axId val="151614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1516138992"/>
        <c:crosses val="autoZero"/>
        <c:auto val="1"/>
        <c:lblAlgn val="ctr"/>
        <c:lblOffset val="100"/>
        <c:tickLblSkip val="1"/>
        <c:noMultiLvlLbl val="0"/>
      </c:catAx>
      <c:valAx>
        <c:axId val="1516138992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sz="900" dirty="0" smtClean="0"/>
                  <a:t>Growth rate</a:t>
                </a:r>
                <a:r>
                  <a:rPr lang="en-US" altLang="zh-CN" sz="900" baseline="0" dirty="0" smtClean="0"/>
                  <a:t> of revenue minus growth rate of expenditure (%)</a:t>
                </a:r>
                <a:endParaRPr lang="zh-CN" altLang="en-US" sz="900" dirty="0"/>
              </a:p>
            </c:rich>
          </c:tx>
          <c:layout>
            <c:manualLayout>
              <c:xMode val="edge"/>
              <c:yMode val="edge"/>
              <c:x val="0"/>
              <c:y val="0.127326480023330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6140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Growth of Fund Accumulated Balance by Province</a:t>
            </a:r>
            <a:endParaRPr lang="zh-CN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169072615923"/>
          <c:y val="0.16899314668999707"/>
          <c:w val="0.86327537182852143"/>
          <c:h val="0.58634660250801984"/>
        </c:manualLayout>
      </c:layout>
      <c:lineChart>
        <c:grouping val="standard"/>
        <c:varyColors val="0"/>
        <c:ser>
          <c:idx val="1"/>
          <c:order val="0"/>
          <c:tx>
            <c:strRef>
              <c:f>分地区基金收支!$M$4</c:f>
              <c:strCache>
                <c:ptCount val="1"/>
                <c:pt idx="0">
                  <c:v>累计结余增长率</c:v>
                </c:pt>
              </c:strCache>
            </c:strRef>
          </c:tx>
          <c:cat>
            <c:strRef>
              <c:f>分地区基金收支!$K$5:$K$38</c:f>
              <c:strCache>
                <c:ptCount val="34"/>
                <c:pt idx="0">
                  <c:v>Beijing</c:v>
                </c:pt>
                <c:pt idx="1">
                  <c:v>Tianjing</c:v>
                </c:pt>
                <c:pt idx="2">
                  <c:v>Hebei</c:v>
                </c:pt>
                <c:pt idx="3">
                  <c:v>Shanxi</c:v>
                </c:pt>
                <c:pt idx="4">
                  <c:v>Inner Mongolia</c:v>
                </c:pt>
                <c:pt idx="5">
                  <c:v>Liaoning</c:v>
                </c:pt>
                <c:pt idx="6">
                  <c:v>Jilin</c:v>
                </c:pt>
                <c:pt idx="7">
                  <c:v>Heilongjiang</c:v>
                </c:pt>
                <c:pt idx="8">
                  <c:v>Shanghai</c:v>
                </c:pt>
                <c:pt idx="9">
                  <c:v>Jiangsu</c:v>
                </c:pt>
                <c:pt idx="10">
                  <c:v>Zhejiang</c:v>
                </c:pt>
                <c:pt idx="11">
                  <c:v>Anhui</c:v>
                </c:pt>
                <c:pt idx="12">
                  <c:v>Fujian</c:v>
                </c:pt>
                <c:pt idx="13">
                  <c:v>Jiangxi</c:v>
                </c:pt>
                <c:pt idx="14">
                  <c:v>Shandong</c:v>
                </c:pt>
                <c:pt idx="15">
                  <c:v>Henan</c:v>
                </c:pt>
                <c:pt idx="16">
                  <c:v>Hubei</c:v>
                </c:pt>
                <c:pt idx="17">
                  <c:v>Hunan</c:v>
                </c:pt>
                <c:pt idx="18">
                  <c:v>Guangdong</c:v>
                </c:pt>
                <c:pt idx="19">
                  <c:v>Guangxi</c:v>
                </c:pt>
                <c:pt idx="20">
                  <c:v>Hainan</c:v>
                </c:pt>
                <c:pt idx="21">
                  <c:v>Chongqing</c:v>
                </c:pt>
                <c:pt idx="22">
                  <c:v>Sichuan</c:v>
                </c:pt>
                <c:pt idx="23">
                  <c:v>Guizhou</c:v>
                </c:pt>
                <c:pt idx="24">
                  <c:v>Yunnan</c:v>
                </c:pt>
                <c:pt idx="25">
                  <c:v>Tibet</c:v>
                </c:pt>
                <c:pt idx="26">
                  <c:v>Shaanxi</c:v>
                </c:pt>
                <c:pt idx="27">
                  <c:v>Gansu</c:v>
                </c:pt>
                <c:pt idx="28">
                  <c:v>Qinghai</c:v>
                </c:pt>
                <c:pt idx="29">
                  <c:v>Ningxia</c:v>
                </c:pt>
                <c:pt idx="30">
                  <c:v>Xinjiang</c:v>
                </c:pt>
                <c:pt idx="31">
                  <c:v>Eastern Region</c:v>
                </c:pt>
                <c:pt idx="32">
                  <c:v>Central Region</c:v>
                </c:pt>
                <c:pt idx="33">
                  <c:v>Western Region</c:v>
                </c:pt>
              </c:strCache>
            </c:strRef>
          </c:cat>
          <c:val>
            <c:numRef>
              <c:f>分地区基金收支!$M$5:$M$38</c:f>
              <c:numCache>
                <c:formatCode>General</c:formatCode>
                <c:ptCount val="34"/>
                <c:pt idx="0">
                  <c:v>42.2</c:v>
                </c:pt>
                <c:pt idx="1">
                  <c:v>30.9</c:v>
                </c:pt>
                <c:pt idx="2">
                  <c:v>23.7</c:v>
                </c:pt>
                <c:pt idx="3">
                  <c:v>35.200000000000003</c:v>
                </c:pt>
                <c:pt idx="4">
                  <c:v>29.5</c:v>
                </c:pt>
                <c:pt idx="5">
                  <c:v>30.3</c:v>
                </c:pt>
                <c:pt idx="6">
                  <c:v>35.799999999999997</c:v>
                </c:pt>
                <c:pt idx="7">
                  <c:v>17.600000000000001</c:v>
                </c:pt>
                <c:pt idx="8">
                  <c:v>22.2</c:v>
                </c:pt>
                <c:pt idx="9">
                  <c:v>35.1</c:v>
                </c:pt>
                <c:pt idx="10">
                  <c:v>29.2</c:v>
                </c:pt>
                <c:pt idx="11">
                  <c:v>36.700000000000003</c:v>
                </c:pt>
                <c:pt idx="12">
                  <c:v>23.2</c:v>
                </c:pt>
                <c:pt idx="13">
                  <c:v>29.1</c:v>
                </c:pt>
                <c:pt idx="14">
                  <c:v>25.4</c:v>
                </c:pt>
                <c:pt idx="15">
                  <c:v>33.799999999999997</c:v>
                </c:pt>
                <c:pt idx="16">
                  <c:v>35.799999999999997</c:v>
                </c:pt>
                <c:pt idx="17">
                  <c:v>32.200000000000003</c:v>
                </c:pt>
                <c:pt idx="18">
                  <c:v>28.6</c:v>
                </c:pt>
                <c:pt idx="19">
                  <c:v>24.8</c:v>
                </c:pt>
                <c:pt idx="20">
                  <c:v>23.2</c:v>
                </c:pt>
                <c:pt idx="21">
                  <c:v>41.6</c:v>
                </c:pt>
                <c:pt idx="22">
                  <c:v>34.9</c:v>
                </c:pt>
                <c:pt idx="23">
                  <c:v>26</c:v>
                </c:pt>
                <c:pt idx="24">
                  <c:v>34.799999999999997</c:v>
                </c:pt>
                <c:pt idx="25">
                  <c:v>93.5</c:v>
                </c:pt>
                <c:pt idx="26">
                  <c:v>35.9</c:v>
                </c:pt>
                <c:pt idx="27">
                  <c:v>33.700000000000003</c:v>
                </c:pt>
                <c:pt idx="28">
                  <c:v>44</c:v>
                </c:pt>
                <c:pt idx="29">
                  <c:v>26.9</c:v>
                </c:pt>
                <c:pt idx="30">
                  <c:v>31.6</c:v>
                </c:pt>
                <c:pt idx="31">
                  <c:v>28.8</c:v>
                </c:pt>
                <c:pt idx="32">
                  <c:v>31.9</c:v>
                </c:pt>
                <c:pt idx="33">
                  <c:v>32.4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14-4C42-B9B0-468848563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41168"/>
        <c:axId val="1516132464"/>
      </c:lineChart>
      <c:catAx>
        <c:axId val="151614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6132464"/>
        <c:crosses val="autoZero"/>
        <c:auto val="1"/>
        <c:lblAlgn val="ctr"/>
        <c:lblOffset val="100"/>
        <c:tickLblSkip val="1"/>
        <c:noMultiLvlLbl val="0"/>
      </c:catAx>
      <c:valAx>
        <c:axId val="1516132464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Growth</a:t>
                </a:r>
                <a:r>
                  <a:rPr lang="en-US" altLang="zh-CN" baseline="0" dirty="0" smtClean="0"/>
                  <a:t> Rate (%)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14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Growth of Fund Accumulated Balance per capita by Province</a:t>
            </a:r>
            <a:endParaRPr lang="zh-CN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169072615923"/>
          <c:y val="0.16899314668999707"/>
          <c:w val="0.86327537182852143"/>
          <c:h val="0.76585265383493728"/>
        </c:manualLayout>
      </c:layout>
      <c:lineChart>
        <c:grouping val="standard"/>
        <c:varyColors val="0"/>
        <c:ser>
          <c:idx val="1"/>
          <c:order val="0"/>
          <c:tx>
            <c:strRef>
              <c:f>分地区基金收支!$E$59</c:f>
              <c:strCache>
                <c:ptCount val="1"/>
                <c:pt idx="0">
                  <c:v>2010-2014年人均结余增长率（%）</c:v>
                </c:pt>
              </c:strCache>
            </c:strRef>
          </c:tx>
          <c:cat>
            <c:strRef>
              <c:f>分地区基金收支!$D$60:$D$90</c:f>
              <c:strCache>
                <c:ptCount val="31"/>
                <c:pt idx="0">
                  <c:v>Beijing</c:v>
                </c:pt>
                <c:pt idx="1">
                  <c:v>Tianjing</c:v>
                </c:pt>
                <c:pt idx="2">
                  <c:v>Hebei</c:v>
                </c:pt>
                <c:pt idx="3">
                  <c:v>Shanxi</c:v>
                </c:pt>
                <c:pt idx="4">
                  <c:v>Inner Mongolia</c:v>
                </c:pt>
                <c:pt idx="5">
                  <c:v>Liaoning</c:v>
                </c:pt>
                <c:pt idx="6">
                  <c:v>Jilin</c:v>
                </c:pt>
                <c:pt idx="7">
                  <c:v>Heilongjiang</c:v>
                </c:pt>
                <c:pt idx="8">
                  <c:v>Shanghai</c:v>
                </c:pt>
                <c:pt idx="9">
                  <c:v>Jiangsu</c:v>
                </c:pt>
                <c:pt idx="10">
                  <c:v>Zhejiang</c:v>
                </c:pt>
                <c:pt idx="11">
                  <c:v>Anhui</c:v>
                </c:pt>
                <c:pt idx="12">
                  <c:v>Fujian</c:v>
                </c:pt>
                <c:pt idx="13">
                  <c:v>Jiangxi</c:v>
                </c:pt>
                <c:pt idx="14">
                  <c:v>Shandong</c:v>
                </c:pt>
                <c:pt idx="15">
                  <c:v>Henan</c:v>
                </c:pt>
                <c:pt idx="16">
                  <c:v>Hubei</c:v>
                </c:pt>
                <c:pt idx="17">
                  <c:v>Hunan</c:v>
                </c:pt>
                <c:pt idx="18">
                  <c:v>Guangdong</c:v>
                </c:pt>
                <c:pt idx="19">
                  <c:v>Guangxi</c:v>
                </c:pt>
                <c:pt idx="20">
                  <c:v>Hainan</c:v>
                </c:pt>
                <c:pt idx="21">
                  <c:v>Chongqing</c:v>
                </c:pt>
                <c:pt idx="22">
                  <c:v>Sichuan</c:v>
                </c:pt>
                <c:pt idx="23">
                  <c:v>Guizhou</c:v>
                </c:pt>
                <c:pt idx="24">
                  <c:v>Yunnan</c:v>
                </c:pt>
                <c:pt idx="25">
                  <c:v>Tibet</c:v>
                </c:pt>
                <c:pt idx="26">
                  <c:v>Shaanxi</c:v>
                </c:pt>
                <c:pt idx="27">
                  <c:v>Gansu</c:v>
                </c:pt>
                <c:pt idx="28">
                  <c:v>Qinghai</c:v>
                </c:pt>
                <c:pt idx="29">
                  <c:v>Ningxia</c:v>
                </c:pt>
                <c:pt idx="30">
                  <c:v>Xinjiang</c:v>
                </c:pt>
              </c:strCache>
            </c:strRef>
          </c:cat>
          <c:val>
            <c:numRef>
              <c:f>分地区基金收支!$E$60:$E$90</c:f>
              <c:numCache>
                <c:formatCode>General</c:formatCode>
                <c:ptCount val="31"/>
                <c:pt idx="0">
                  <c:v>25.29</c:v>
                </c:pt>
                <c:pt idx="1">
                  <c:v>8.9600000000000009</c:v>
                </c:pt>
                <c:pt idx="2">
                  <c:v>3.31</c:v>
                </c:pt>
                <c:pt idx="3">
                  <c:v>13.37</c:v>
                </c:pt>
                <c:pt idx="4">
                  <c:v>10.67</c:v>
                </c:pt>
                <c:pt idx="5">
                  <c:v>10.1</c:v>
                </c:pt>
                <c:pt idx="6">
                  <c:v>1.65</c:v>
                </c:pt>
                <c:pt idx="7">
                  <c:v>-12.37</c:v>
                </c:pt>
                <c:pt idx="8">
                  <c:v>18.38</c:v>
                </c:pt>
                <c:pt idx="9">
                  <c:v>14.1</c:v>
                </c:pt>
                <c:pt idx="10">
                  <c:v>11.57</c:v>
                </c:pt>
                <c:pt idx="11">
                  <c:v>19.18</c:v>
                </c:pt>
                <c:pt idx="12">
                  <c:v>27</c:v>
                </c:pt>
                <c:pt idx="13">
                  <c:v>13.14</c:v>
                </c:pt>
                <c:pt idx="14">
                  <c:v>8.18</c:v>
                </c:pt>
                <c:pt idx="15">
                  <c:v>8.91</c:v>
                </c:pt>
                <c:pt idx="16">
                  <c:v>12.08</c:v>
                </c:pt>
                <c:pt idx="17">
                  <c:v>12.77</c:v>
                </c:pt>
                <c:pt idx="18">
                  <c:v>10.16</c:v>
                </c:pt>
                <c:pt idx="19">
                  <c:v>-1.21</c:v>
                </c:pt>
                <c:pt idx="20">
                  <c:v>4.49</c:v>
                </c:pt>
                <c:pt idx="21">
                  <c:v>16.36</c:v>
                </c:pt>
                <c:pt idx="22">
                  <c:v>11.28</c:v>
                </c:pt>
                <c:pt idx="23">
                  <c:v>12.98</c:v>
                </c:pt>
                <c:pt idx="24">
                  <c:v>18.82</c:v>
                </c:pt>
                <c:pt idx="25">
                  <c:v>28.24</c:v>
                </c:pt>
                <c:pt idx="26">
                  <c:v>12.22</c:v>
                </c:pt>
                <c:pt idx="27">
                  <c:v>13.24</c:v>
                </c:pt>
                <c:pt idx="28">
                  <c:v>7</c:v>
                </c:pt>
                <c:pt idx="29">
                  <c:v>2.0099999999999998</c:v>
                </c:pt>
                <c:pt idx="30">
                  <c:v>11.57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66-4C23-A9F6-3BC74116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31376"/>
        <c:axId val="1516139536"/>
      </c:lineChart>
      <c:catAx>
        <c:axId val="151613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6139536"/>
        <c:crosses val="autoZero"/>
        <c:auto val="1"/>
        <c:lblAlgn val="ctr"/>
        <c:lblOffset val="100"/>
        <c:tickLblSkip val="1"/>
        <c:noMultiLvlLbl val="0"/>
      </c:catAx>
      <c:valAx>
        <c:axId val="1516139536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Growth</a:t>
                </a:r>
                <a:r>
                  <a:rPr lang="en-US" altLang="zh-CN" baseline="0" dirty="0" smtClean="0"/>
                  <a:t> Rate (%)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13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Growth</a:t>
            </a:r>
            <a:r>
              <a:rPr lang="en-US" altLang="zh-CN" baseline="0" dirty="0" smtClean="0"/>
              <a:t> Rate of Fund Accumulated Balance per capita by Region (%)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分地区基金收支!$D$91:$D$93</c:f>
              <c:strCache>
                <c:ptCount val="3"/>
                <c:pt idx="0">
                  <c:v>Eastern Region</c:v>
                </c:pt>
                <c:pt idx="1">
                  <c:v>Central Region</c:v>
                </c:pt>
                <c:pt idx="2">
                  <c:v>Western Region</c:v>
                </c:pt>
              </c:strCache>
            </c:strRef>
          </c:cat>
          <c:val>
            <c:numRef>
              <c:f>分地区基金收支!$E$91:$E$93</c:f>
              <c:numCache>
                <c:formatCode>General</c:formatCode>
                <c:ptCount val="3"/>
                <c:pt idx="0">
                  <c:v>12.65</c:v>
                </c:pt>
                <c:pt idx="1">
                  <c:v>9.31</c:v>
                </c:pt>
                <c:pt idx="2">
                  <c:v>11.02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C4-4371-88EC-CDC69EC31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141712"/>
        <c:axId val="1516128112"/>
      </c:barChart>
      <c:catAx>
        <c:axId val="151614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6128112"/>
        <c:crosses val="autoZero"/>
        <c:auto val="1"/>
        <c:lblAlgn val="ctr"/>
        <c:lblOffset val="100"/>
        <c:noMultiLvlLbl val="0"/>
      </c:catAx>
      <c:valAx>
        <c:axId val="151612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14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zh-CN" sz="1600" dirty="0" smtClean="0"/>
              <a:t>Numbers of persons Corresponding to Supporting One Retiree</a:t>
            </a:r>
            <a:endParaRPr lang="zh-CN" alt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41907261592302"/>
          <c:y val="0.16158573928258971"/>
          <c:w val="0.86902537182852135"/>
          <c:h val="0.57355533683289583"/>
        </c:manualLayout>
      </c:layout>
      <c:lineChart>
        <c:grouping val="standard"/>
        <c:varyColors val="0"/>
        <c:ser>
          <c:idx val="0"/>
          <c:order val="0"/>
          <c:tx>
            <c:strRef>
              <c:f>供养!$B$3</c:f>
              <c:strCache>
                <c:ptCount val="1"/>
                <c:pt idx="0">
                  <c:v>15-59 years old</c:v>
                </c:pt>
              </c:strCache>
            </c:strRef>
          </c:tx>
          <c:cat>
            <c:numRef>
              <c:f>供养!$A$9:$A$28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供养!$B$9:$B$28</c:f>
              <c:numCache>
                <c:formatCode>General</c:formatCode>
                <c:ptCount val="20"/>
                <c:pt idx="0">
                  <c:v>34.1</c:v>
                </c:pt>
                <c:pt idx="1">
                  <c:v>33</c:v>
                </c:pt>
                <c:pt idx="2">
                  <c:v>31.4</c:v>
                </c:pt>
                <c:pt idx="3">
                  <c:v>29.5</c:v>
                </c:pt>
                <c:pt idx="4">
                  <c:v>27.3</c:v>
                </c:pt>
                <c:pt idx="5">
                  <c:v>26.2</c:v>
                </c:pt>
                <c:pt idx="6">
                  <c:v>24.9</c:v>
                </c:pt>
                <c:pt idx="7">
                  <c:v>23.8</c:v>
                </c:pt>
                <c:pt idx="8">
                  <c:v>22.6</c:v>
                </c:pt>
                <c:pt idx="9">
                  <c:v>21.7</c:v>
                </c:pt>
                <c:pt idx="10">
                  <c:v>20.2</c:v>
                </c:pt>
                <c:pt idx="11">
                  <c:v>19.3</c:v>
                </c:pt>
                <c:pt idx="12">
                  <c:v>18.3</c:v>
                </c:pt>
                <c:pt idx="13">
                  <c:v>17.2</c:v>
                </c:pt>
                <c:pt idx="14">
                  <c:v>15.8</c:v>
                </c:pt>
                <c:pt idx="15">
                  <c:v>14.9</c:v>
                </c:pt>
                <c:pt idx="16">
                  <c:v>13.8</c:v>
                </c:pt>
                <c:pt idx="17">
                  <c:v>12.6</c:v>
                </c:pt>
                <c:pt idx="18">
                  <c:v>11.6</c:v>
                </c:pt>
                <c:pt idx="19">
                  <c:v>10.8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E7-4344-AD07-80BEB525E072}"/>
            </c:ext>
          </c:extLst>
        </c:ser>
        <c:ser>
          <c:idx val="1"/>
          <c:order val="1"/>
          <c:tx>
            <c:strRef>
              <c:f>供养!$C$3</c:f>
              <c:strCache>
                <c:ptCount val="1"/>
                <c:pt idx="0">
                  <c:v>Employed Persons</c:v>
                </c:pt>
              </c:strCache>
            </c:strRef>
          </c:tx>
          <c:cat>
            <c:numRef>
              <c:f>供养!$A$9:$A$28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供养!$C$9:$C$28</c:f>
              <c:numCache>
                <c:formatCode>General</c:formatCode>
                <c:ptCount val="20"/>
                <c:pt idx="0">
                  <c:v>30.4</c:v>
                </c:pt>
                <c:pt idx="1">
                  <c:v>29.2</c:v>
                </c:pt>
                <c:pt idx="2">
                  <c:v>27.6</c:v>
                </c:pt>
                <c:pt idx="3">
                  <c:v>25.9</c:v>
                </c:pt>
                <c:pt idx="4">
                  <c:v>23.9</c:v>
                </c:pt>
                <c:pt idx="5">
                  <c:v>22.7</c:v>
                </c:pt>
                <c:pt idx="6">
                  <c:v>21.5</c:v>
                </c:pt>
                <c:pt idx="7">
                  <c:v>20.3</c:v>
                </c:pt>
                <c:pt idx="8">
                  <c:v>19.100000000000001</c:v>
                </c:pt>
                <c:pt idx="9">
                  <c:v>18.100000000000001</c:v>
                </c:pt>
                <c:pt idx="10">
                  <c:v>17.100000000000001</c:v>
                </c:pt>
                <c:pt idx="11">
                  <c:v>16.2</c:v>
                </c:pt>
                <c:pt idx="12">
                  <c:v>15.2</c:v>
                </c:pt>
                <c:pt idx="13">
                  <c:v>14.2</c:v>
                </c:pt>
                <c:pt idx="14">
                  <c:v>13.1</c:v>
                </c:pt>
                <c:pt idx="15">
                  <c:v>12.1</c:v>
                </c:pt>
                <c:pt idx="16">
                  <c:v>11.2</c:v>
                </c:pt>
                <c:pt idx="17">
                  <c:v>10.3</c:v>
                </c:pt>
                <c:pt idx="18">
                  <c:v>9.6</c:v>
                </c:pt>
                <c:pt idx="19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E7-4344-AD07-80BEB525E072}"/>
            </c:ext>
          </c:extLst>
        </c:ser>
        <c:ser>
          <c:idx val="2"/>
          <c:order val="2"/>
          <c:tx>
            <c:strRef>
              <c:f>供养!$D$3</c:f>
              <c:strCache>
                <c:ptCount val="1"/>
                <c:pt idx="0">
                  <c:v>Employed Non-farm Persons</c:v>
                </c:pt>
              </c:strCache>
            </c:strRef>
          </c:tx>
          <c:cat>
            <c:numRef>
              <c:f>供养!$A$9:$A$28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供养!$D$9:$D$28</c:f>
              <c:numCache>
                <c:formatCode>General</c:formatCode>
                <c:ptCount val="20"/>
                <c:pt idx="0">
                  <c:v>14.5</c:v>
                </c:pt>
                <c:pt idx="1">
                  <c:v>14.5</c:v>
                </c:pt>
                <c:pt idx="2">
                  <c:v>13.8</c:v>
                </c:pt>
                <c:pt idx="3">
                  <c:v>13</c:v>
                </c:pt>
                <c:pt idx="4">
                  <c:v>11.9</c:v>
                </c:pt>
                <c:pt idx="5">
                  <c:v>11.4</c:v>
                </c:pt>
                <c:pt idx="6">
                  <c:v>10.8</c:v>
                </c:pt>
                <c:pt idx="7">
                  <c:v>10.199999999999999</c:v>
                </c:pt>
                <c:pt idx="8">
                  <c:v>9.6999999999999993</c:v>
                </c:pt>
                <c:pt idx="9">
                  <c:v>9.6</c:v>
                </c:pt>
                <c:pt idx="10">
                  <c:v>9.4</c:v>
                </c:pt>
                <c:pt idx="11">
                  <c:v>9.3000000000000007</c:v>
                </c:pt>
                <c:pt idx="12">
                  <c:v>9</c:v>
                </c:pt>
                <c:pt idx="13">
                  <c:v>8.6</c:v>
                </c:pt>
                <c:pt idx="14">
                  <c:v>8.1</c:v>
                </c:pt>
                <c:pt idx="15">
                  <c:v>7.6</c:v>
                </c:pt>
                <c:pt idx="16">
                  <c:v>7.3</c:v>
                </c:pt>
                <c:pt idx="17">
                  <c:v>6.8</c:v>
                </c:pt>
                <c:pt idx="18">
                  <c:v>6.6</c:v>
                </c:pt>
                <c:pt idx="19">
                  <c:v>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E7-4344-AD07-80BEB525E072}"/>
            </c:ext>
          </c:extLst>
        </c:ser>
        <c:ser>
          <c:idx val="3"/>
          <c:order val="3"/>
          <c:tx>
            <c:strRef>
              <c:f>供养!$E$3</c:f>
              <c:strCache>
                <c:ptCount val="1"/>
                <c:pt idx="0">
                  <c:v>Employees</c:v>
                </c:pt>
              </c:strCache>
            </c:strRef>
          </c:tx>
          <c:cat>
            <c:numRef>
              <c:f>供养!$A$9:$A$28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供养!$E$9:$E$28</c:f>
              <c:numCache>
                <c:formatCode>General</c:formatCode>
                <c:ptCount val="20"/>
                <c:pt idx="0">
                  <c:v>13</c:v>
                </c:pt>
                <c:pt idx="1">
                  <c:v>12.7</c:v>
                </c:pt>
                <c:pt idx="2">
                  <c:v>11.6</c:v>
                </c:pt>
                <c:pt idx="3">
                  <c:v>9.9</c:v>
                </c:pt>
                <c:pt idx="4">
                  <c:v>9</c:v>
                </c:pt>
                <c:pt idx="5">
                  <c:v>8.5</c:v>
                </c:pt>
                <c:pt idx="6">
                  <c:v>8</c:v>
                </c:pt>
                <c:pt idx="7">
                  <c:v>7.6</c:v>
                </c:pt>
                <c:pt idx="8">
                  <c:v>7.4</c:v>
                </c:pt>
                <c:pt idx="9">
                  <c:v>7.3</c:v>
                </c:pt>
                <c:pt idx="10">
                  <c:v>7.2</c:v>
                </c:pt>
                <c:pt idx="11">
                  <c:v>7.1</c:v>
                </c:pt>
                <c:pt idx="12">
                  <c:v>6.9</c:v>
                </c:pt>
                <c:pt idx="13">
                  <c:v>6.7</c:v>
                </c:pt>
                <c:pt idx="14">
                  <c:v>6.3</c:v>
                </c:pt>
                <c:pt idx="15">
                  <c:v>6</c:v>
                </c:pt>
                <c:pt idx="16">
                  <c:v>5.9</c:v>
                </c:pt>
                <c:pt idx="17">
                  <c:v>5.7</c:v>
                </c:pt>
                <c:pt idx="18">
                  <c:v>5.8</c:v>
                </c:pt>
                <c:pt idx="19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E7-4344-AD07-80BEB525E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27024"/>
        <c:axId val="1516133008"/>
      </c:lineChart>
      <c:catAx>
        <c:axId val="151612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6133008"/>
        <c:crosses val="autoZero"/>
        <c:auto val="1"/>
        <c:lblAlgn val="ctr"/>
        <c:lblOffset val="100"/>
        <c:noMultiLvlLbl val="0"/>
      </c:catAx>
      <c:valAx>
        <c:axId val="1516133008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Unit (Person)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127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zh-CN" sz="1600" dirty="0" smtClean="0"/>
              <a:t>Numbers of contributors</a:t>
            </a:r>
            <a:r>
              <a:rPr lang="en-US" altLang="zh-CN" sz="1600" baseline="0" dirty="0" smtClean="0"/>
              <a:t> to Supporting One Retiree</a:t>
            </a:r>
            <a:endParaRPr lang="zh-CN" alt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41907261592302"/>
          <c:y val="0.16158573928258971"/>
          <c:w val="0.86902537182852135"/>
          <c:h val="0.68003681831437746"/>
        </c:manualLayout>
      </c:layout>
      <c:lineChart>
        <c:grouping val="standard"/>
        <c:varyColors val="0"/>
        <c:ser>
          <c:idx val="0"/>
          <c:order val="0"/>
          <c:tx>
            <c:strRef>
              <c:f>供养!$F$3</c:f>
              <c:strCache>
                <c:ptCount val="1"/>
                <c:pt idx="0">
                  <c:v>缴费人员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93-48B6-91AF-D5228FC055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93-48B6-91AF-D5228FC055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93-48B6-91AF-D5228FC055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供养!$A$4:$A$28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供养!$F$4:$F$28</c:f>
              <c:numCache>
                <c:formatCode>General</c:formatCode>
                <c:ptCount val="25"/>
                <c:pt idx="0">
                  <c:v>5.4</c:v>
                </c:pt>
                <c:pt idx="1">
                  <c:v>5.2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4.0999999999999996</c:v>
                </c:pt>
                <c:pt idx="5">
                  <c:v>3.9</c:v>
                </c:pt>
                <c:pt idx="6">
                  <c:v>3.7</c:v>
                </c:pt>
                <c:pt idx="7">
                  <c:v>3.4</c:v>
                </c:pt>
                <c:pt idx="8">
                  <c:v>3.1</c:v>
                </c:pt>
                <c:pt idx="9">
                  <c:v>3.2</c:v>
                </c:pt>
                <c:pt idx="10">
                  <c:v>3.3</c:v>
                </c:pt>
                <c:pt idx="11">
                  <c:v>3.2</c:v>
                </c:pt>
                <c:pt idx="12">
                  <c:v>3.1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3.1</c:v>
                </c:pt>
                <c:pt idx="18">
                  <c:v>3.1</c:v>
                </c:pt>
                <c:pt idx="19">
                  <c:v>3.1</c:v>
                </c:pt>
                <c:pt idx="20">
                  <c:v>3.1</c:v>
                </c:pt>
                <c:pt idx="21">
                  <c:v>3.2</c:v>
                </c:pt>
                <c:pt idx="22">
                  <c:v>3.1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493-48B6-91AF-D5228FC0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38448"/>
        <c:axId val="1516129744"/>
      </c:lineChart>
      <c:catAx>
        <c:axId val="151613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6129744"/>
        <c:crosses val="autoZero"/>
        <c:auto val="1"/>
        <c:lblAlgn val="ctr"/>
        <c:lblOffset val="100"/>
        <c:noMultiLvlLbl val="0"/>
      </c:catAx>
      <c:valAx>
        <c:axId val="1516129744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Unit (Person)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13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968503937008"/>
          <c:y val="7.6849552122617945E-2"/>
          <c:w val="0.86624759405074359"/>
          <c:h val="0.66948174564351803"/>
        </c:manualLayout>
      </c:layout>
      <c:lineChart>
        <c:grouping val="standard"/>
        <c:varyColors val="0"/>
        <c:ser>
          <c:idx val="0"/>
          <c:order val="0"/>
          <c:tx>
            <c:strRef>
              <c:f>替代率!$B$2</c:f>
              <c:strCache>
                <c:ptCount val="1"/>
                <c:pt idx="0">
                  <c:v>养老金占全部雇员平均工资比例（%）</c:v>
                </c:pt>
              </c:strCache>
            </c:strRef>
          </c:tx>
          <c:spPr>
            <a:ln w="34925"/>
          </c:spP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56-434C-BDDA-17ACBC2BB6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56-434C-BDDA-17ACBC2BB6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替代率!$A$3:$A$26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替代率!$B$3:$B$26</c:f>
              <c:numCache>
                <c:formatCode>0%</c:formatCode>
                <c:ptCount val="24"/>
                <c:pt idx="0">
                  <c:v>0.78181818181818186</c:v>
                </c:pt>
                <c:pt idx="1">
                  <c:v>0.72282608695652173</c:v>
                </c:pt>
                <c:pt idx="2">
                  <c:v>0.59028129844691801</c:v>
                </c:pt>
                <c:pt idx="3">
                  <c:v>0.67896721612636857</c:v>
                </c:pt>
                <c:pt idx="4">
                  <c:v>0.61781456160148607</c:v>
                </c:pt>
                <c:pt idx="5">
                  <c:v>0.58738689889795048</c:v>
                </c:pt>
                <c:pt idx="6">
                  <c:v>0.60866266639321154</c:v>
                </c:pt>
                <c:pt idx="7">
                  <c:v>0.60172181038051709</c:v>
                </c:pt>
                <c:pt idx="8">
                  <c:v>0.59604980735750768</c:v>
                </c:pt>
                <c:pt idx="9">
                  <c:v>0.64618613903879019</c:v>
                </c:pt>
                <c:pt idx="10">
                  <c:v>0.5619849858051934</c:v>
                </c:pt>
                <c:pt idx="11">
                  <c:v>0.5234299682931669</c:v>
                </c:pt>
                <c:pt idx="12">
                  <c:v>0.55085934267110792</c:v>
                </c:pt>
                <c:pt idx="13">
                  <c:v>0.53454615279208784</c:v>
                </c:pt>
                <c:pt idx="14">
                  <c:v>0.52963334511925697</c:v>
                </c:pt>
                <c:pt idx="15">
                  <c:v>0.53119175796515361</c:v>
                </c:pt>
                <c:pt idx="16">
                  <c:v>0.55866452778018516</c:v>
                </c:pt>
                <c:pt idx="17">
                  <c:v>0.55938061181175025</c:v>
                </c:pt>
                <c:pt idx="18">
                  <c:v>0.57746518132487368</c:v>
                </c:pt>
                <c:pt idx="19">
                  <c:v>0.59900576234776737</c:v>
                </c:pt>
                <c:pt idx="20">
                  <c:v>0.60221579264284542</c:v>
                </c:pt>
                <c:pt idx="21">
                  <c:v>0.64745533378150033</c:v>
                </c:pt>
                <c:pt idx="22">
                  <c:v>0.66996066469668991</c:v>
                </c:pt>
                <c:pt idx="23">
                  <c:v>0.62009178942192777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C56-434C-BDDA-17ACBC2BB6EE}"/>
            </c:ext>
          </c:extLst>
        </c:ser>
        <c:ser>
          <c:idx val="1"/>
          <c:order val="1"/>
          <c:tx>
            <c:strRef>
              <c:f>替代率!$C$2</c:f>
              <c:strCache>
                <c:ptCount val="1"/>
                <c:pt idx="0">
                  <c:v>养老金占城镇职工平均工资比例（%）</c:v>
                </c:pt>
              </c:strCache>
            </c:strRef>
          </c:tx>
          <c:spPr>
            <a:ln w="38100"/>
          </c:spP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56-434C-BDDA-17ACBC2BB6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56-434C-BDDA-17ACBC2BB6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替代率!$A$3:$A$26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替代率!$C$3:$C$26</c:f>
              <c:numCache>
                <c:formatCode>0%</c:formatCode>
                <c:ptCount val="24"/>
                <c:pt idx="0">
                  <c:v>0.7247191011235955</c:v>
                </c:pt>
                <c:pt idx="1">
                  <c:v>0.68205128205128207</c:v>
                </c:pt>
                <c:pt idx="2">
                  <c:v>0.70796460176991149</c:v>
                </c:pt>
                <c:pt idx="3">
                  <c:v>0.94276807183836364</c:v>
                </c:pt>
                <c:pt idx="4">
                  <c:v>0.94325159999999986</c:v>
                </c:pt>
                <c:pt idx="5">
                  <c:v>0.8329656069364163</c:v>
                </c:pt>
                <c:pt idx="6">
                  <c:v>0.8313833511258969</c:v>
                </c:pt>
                <c:pt idx="7">
                  <c:v>0.83896443710677793</c:v>
                </c:pt>
                <c:pt idx="8">
                  <c:v>0.86713046738315436</c:v>
                </c:pt>
                <c:pt idx="9">
                  <c:v>0.85848112198905679</c:v>
                </c:pt>
                <c:pt idx="10">
                  <c:v>0.79548419342451171</c:v>
                </c:pt>
                <c:pt idx="11">
                  <c:v>0.72589586089623626</c:v>
                </c:pt>
                <c:pt idx="12">
                  <c:v>0.7185089026168745</c:v>
                </c:pt>
                <c:pt idx="13">
                  <c:v>0.64461563414258571</c:v>
                </c:pt>
                <c:pt idx="14">
                  <c:v>0.60157454163187563</c:v>
                </c:pt>
                <c:pt idx="15">
                  <c:v>0.57446358682940668</c:v>
                </c:pt>
                <c:pt idx="16">
                  <c:v>0.57467117506581133</c:v>
                </c:pt>
                <c:pt idx="17">
                  <c:v>0.5697618747618135</c:v>
                </c:pt>
                <c:pt idx="18">
                  <c:v>0.55786589902681694</c:v>
                </c:pt>
                <c:pt idx="19">
                  <c:v>0.51946125102733709</c:v>
                </c:pt>
                <c:pt idx="20">
                  <c:v>0.512065838570817</c:v>
                </c:pt>
                <c:pt idx="21">
                  <c:v>0.52860197603516335</c:v>
                </c:pt>
                <c:pt idx="22">
                  <c:v>0.52751420837468332</c:v>
                </c:pt>
                <c:pt idx="23">
                  <c:v>0.51653107662133468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C56-434C-BDDA-17ACBC2BB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35184"/>
        <c:axId val="1516135728"/>
      </c:lineChart>
      <c:catAx>
        <c:axId val="151613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6135728"/>
        <c:crosses val="autoZero"/>
        <c:auto val="1"/>
        <c:lblAlgn val="ctr"/>
        <c:lblOffset val="100"/>
        <c:noMultiLvlLbl val="0"/>
      </c:catAx>
      <c:valAx>
        <c:axId val="1516135728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/>
                  <a:t>单位（</a:t>
                </a:r>
                <a:r>
                  <a:rPr lang="en-US"/>
                  <a:t>%</a:t>
                </a:r>
                <a:r>
                  <a:rPr lang="zh-CN"/>
                  <a:t>）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516135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451377952755906"/>
          <c:y val="0.89043598716827066"/>
          <c:w val="0.58097222222222222"/>
          <c:h val="0.100304753572470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39962018859256E-2"/>
          <c:y val="3.3265893846602515E-2"/>
          <c:w val="0.75267110841913987"/>
          <c:h val="0.7731372120151647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15-64岁人口(万人)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Sheet1!$B$3:$U$3</c:f>
              <c:numCache>
                <c:formatCode>General</c:formatCode>
                <c:ptCount val="20"/>
                <c:pt idx="0">
                  <c:v>81393</c:v>
                </c:pt>
                <c:pt idx="1">
                  <c:v>82245</c:v>
                </c:pt>
                <c:pt idx="2">
                  <c:v>83448</c:v>
                </c:pt>
                <c:pt idx="3">
                  <c:v>84338</c:v>
                </c:pt>
                <c:pt idx="4">
                  <c:v>85157</c:v>
                </c:pt>
                <c:pt idx="5">
                  <c:v>88910</c:v>
                </c:pt>
                <c:pt idx="6">
                  <c:v>89849</c:v>
                </c:pt>
                <c:pt idx="7">
                  <c:v>90302</c:v>
                </c:pt>
                <c:pt idx="8">
                  <c:v>90976</c:v>
                </c:pt>
                <c:pt idx="9">
                  <c:v>92184</c:v>
                </c:pt>
                <c:pt idx="10">
                  <c:v>94197</c:v>
                </c:pt>
                <c:pt idx="11">
                  <c:v>95068</c:v>
                </c:pt>
                <c:pt idx="12">
                  <c:v>95833</c:v>
                </c:pt>
                <c:pt idx="13">
                  <c:v>96680</c:v>
                </c:pt>
                <c:pt idx="14">
                  <c:v>97484</c:v>
                </c:pt>
                <c:pt idx="15">
                  <c:v>99938</c:v>
                </c:pt>
                <c:pt idx="16">
                  <c:v>100283</c:v>
                </c:pt>
                <c:pt idx="17">
                  <c:v>100403</c:v>
                </c:pt>
                <c:pt idx="18">
                  <c:v>100582</c:v>
                </c:pt>
                <c:pt idx="19">
                  <c:v>100469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41-41D8-99DA-93404848B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249584"/>
        <c:axId val="1406255024"/>
      </c:barChar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15-64岁人口比重(%)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Sheet1!$B$1:$U$1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Sheet1!$B$4:$U$4</c:f>
              <c:numCache>
                <c:formatCode>General</c:formatCode>
                <c:ptCount val="20"/>
                <c:pt idx="0">
                  <c:v>67.199742406353977</c:v>
                </c:pt>
                <c:pt idx="1">
                  <c:v>67.199666636707548</c:v>
                </c:pt>
                <c:pt idx="2">
                  <c:v>67.500364001100081</c:v>
                </c:pt>
                <c:pt idx="3">
                  <c:v>67.599650531816835</c:v>
                </c:pt>
                <c:pt idx="4">
                  <c:v>67.699903009873907</c:v>
                </c:pt>
                <c:pt idx="5">
                  <c:v>70.149830759884182</c:v>
                </c:pt>
                <c:pt idx="6">
                  <c:v>70.399680318427912</c:v>
                </c:pt>
                <c:pt idx="7">
                  <c:v>70.299642670860166</c:v>
                </c:pt>
                <c:pt idx="8">
                  <c:v>70.400148575762032</c:v>
                </c:pt>
                <c:pt idx="9">
                  <c:v>70.917315444502577</c:v>
                </c:pt>
                <c:pt idx="10">
                  <c:v>72.040288782159138</c:v>
                </c:pt>
                <c:pt idx="11">
                  <c:v>72.323656502951735</c:v>
                </c:pt>
                <c:pt idx="12">
                  <c:v>72.529876105926789</c:v>
                </c:pt>
                <c:pt idx="13">
                  <c:v>72.800108432101922</c:v>
                </c:pt>
                <c:pt idx="14">
                  <c:v>73.049082053203449</c:v>
                </c:pt>
                <c:pt idx="15">
                  <c:v>74.529983369502801</c:v>
                </c:pt>
                <c:pt idx="16">
                  <c:v>74.429806657512898</c:v>
                </c:pt>
                <c:pt idx="17">
                  <c:v>74.150689787598594</c:v>
                </c:pt>
                <c:pt idx="18">
                  <c:v>73.918219766006231</c:v>
                </c:pt>
                <c:pt idx="19">
                  <c:v>73.451916187802496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41-41D8-99DA-93404848B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249040"/>
        <c:axId val="1406253936"/>
      </c:lineChart>
      <c:catAx>
        <c:axId val="140624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zh-CN"/>
          </a:p>
        </c:txPr>
        <c:crossAx val="1406253936"/>
        <c:crosses val="autoZero"/>
        <c:auto val="1"/>
        <c:lblAlgn val="ctr"/>
        <c:lblOffset val="100"/>
        <c:noMultiLvlLbl val="0"/>
      </c:catAx>
      <c:valAx>
        <c:axId val="1406253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CN"/>
                  <a:t>人口比重：</a:t>
                </a:r>
                <a:r>
                  <a:rPr lang="en-US"/>
                  <a:t>%</a:t>
                </a:r>
                <a:endParaRPr lang="zh-CN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406249040"/>
        <c:crosses val="autoZero"/>
        <c:crossBetween val="between"/>
      </c:valAx>
      <c:valAx>
        <c:axId val="1406255024"/>
        <c:scaling>
          <c:orientation val="minMax"/>
          <c:min val="5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CN"/>
                  <a:t>人口规模：万人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6249584"/>
        <c:crosses val="max"/>
        <c:crossBetween val="between"/>
      </c:valAx>
      <c:catAx>
        <c:axId val="140624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40625502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8331314354936"/>
          <c:y val="7.0075168275336552E-2"/>
          <c:w val="0.74718066491688551"/>
          <c:h val="0.7740365750551188"/>
        </c:manualLayout>
      </c:layout>
      <c:barChart>
        <c:barDir val="col"/>
        <c:grouping val="clustered"/>
        <c:varyColors val="0"/>
        <c:ser>
          <c:idx val="1"/>
          <c:order val="1"/>
          <c:tx>
            <c:v>经济活动人口</c:v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劳动参与和就业分布!$B$10:$U$10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劳动参与和就业分布!$B$3:$U$3</c:f>
              <c:numCache>
                <c:formatCode>General</c:formatCode>
                <c:ptCount val="20"/>
                <c:pt idx="0">
                  <c:v>68855</c:v>
                </c:pt>
                <c:pt idx="1">
                  <c:v>69765</c:v>
                </c:pt>
                <c:pt idx="2">
                  <c:v>70800</c:v>
                </c:pt>
                <c:pt idx="3">
                  <c:v>72087</c:v>
                </c:pt>
                <c:pt idx="4">
                  <c:v>72791</c:v>
                </c:pt>
                <c:pt idx="5">
                  <c:v>73992</c:v>
                </c:pt>
                <c:pt idx="6">
                  <c:v>73884</c:v>
                </c:pt>
                <c:pt idx="7">
                  <c:v>74492</c:v>
                </c:pt>
                <c:pt idx="8">
                  <c:v>74911</c:v>
                </c:pt>
                <c:pt idx="9">
                  <c:v>75290</c:v>
                </c:pt>
                <c:pt idx="10">
                  <c:v>76120</c:v>
                </c:pt>
                <c:pt idx="11">
                  <c:v>76315</c:v>
                </c:pt>
                <c:pt idx="12">
                  <c:v>76531</c:v>
                </c:pt>
                <c:pt idx="13">
                  <c:v>77046</c:v>
                </c:pt>
                <c:pt idx="14">
                  <c:v>77510</c:v>
                </c:pt>
                <c:pt idx="15">
                  <c:v>78388</c:v>
                </c:pt>
                <c:pt idx="16">
                  <c:v>78579</c:v>
                </c:pt>
                <c:pt idx="17">
                  <c:v>78894</c:v>
                </c:pt>
                <c:pt idx="18">
                  <c:v>79300</c:v>
                </c:pt>
                <c:pt idx="19">
                  <c:v>79690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C9-4E5B-85CB-7E8459226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259920"/>
        <c:axId val="1406260464"/>
      </c:barChart>
      <c:lineChart>
        <c:grouping val="standard"/>
        <c:varyColors val="0"/>
        <c:ser>
          <c:idx val="0"/>
          <c:order val="0"/>
          <c:tx>
            <c:strRef>
              <c:f>劳动参与和就业分布!$A$11</c:f>
              <c:strCache>
                <c:ptCount val="1"/>
                <c:pt idx="0">
                  <c:v>劳动参与率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C9-4E5B-85CB-7E84592268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C9-4E5B-85CB-7E84592268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C9-4E5B-85CB-7E84592268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C9-4E5B-85CB-7E84592268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C9-4E5B-85CB-7E84592268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劳动参与和就业分布!$B$10:$U$10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劳动参与和就业分布!$B$11:$U$11</c:f>
              <c:numCache>
                <c:formatCode>General</c:formatCode>
                <c:ptCount val="20"/>
                <c:pt idx="0">
                  <c:v>84.595726905262126</c:v>
                </c:pt>
                <c:pt idx="1">
                  <c:v>84.825825278132399</c:v>
                </c:pt>
                <c:pt idx="2">
                  <c:v>84.843255680184072</c:v>
                </c:pt>
                <c:pt idx="3">
                  <c:v>85.47392634399678</c:v>
                </c:pt>
                <c:pt idx="4">
                  <c:v>85.478586610613334</c:v>
                </c:pt>
                <c:pt idx="5">
                  <c:v>83.221234956697785</c:v>
                </c:pt>
                <c:pt idx="6">
                  <c:v>82.23129917973489</c:v>
                </c:pt>
                <c:pt idx="7">
                  <c:v>82.492082124426929</c:v>
                </c:pt>
                <c:pt idx="8">
                  <c:v>82.341496658459377</c:v>
                </c:pt>
                <c:pt idx="9">
                  <c:v>81.673609303132864</c:v>
                </c:pt>
                <c:pt idx="10">
                  <c:v>80.809367601940622</c:v>
                </c:pt>
                <c:pt idx="11">
                  <c:v>80.274119577565529</c:v>
                </c:pt>
                <c:pt idx="12">
                  <c:v>79.85871255204367</c:v>
                </c:pt>
                <c:pt idx="13">
                  <c:v>79.691766652875458</c:v>
                </c:pt>
                <c:pt idx="14">
                  <c:v>79.510483771695874</c:v>
                </c:pt>
                <c:pt idx="15">
                  <c:v>78.436630711040848</c:v>
                </c:pt>
                <c:pt idx="16">
                  <c:v>78.357248985371399</c:v>
                </c:pt>
                <c:pt idx="17">
                  <c:v>78.577333346613159</c:v>
                </c:pt>
                <c:pt idx="18">
                  <c:v>78.841144538784278</c:v>
                </c:pt>
                <c:pt idx="19">
                  <c:v>79.317998586628718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2C9-4E5B-85CB-7E8459226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250128"/>
        <c:axId val="1406245776"/>
      </c:lineChart>
      <c:catAx>
        <c:axId val="140625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zh-CN"/>
          </a:p>
        </c:txPr>
        <c:crossAx val="1406260464"/>
        <c:crosses val="autoZero"/>
        <c:auto val="1"/>
        <c:lblAlgn val="ctr"/>
        <c:lblOffset val="100"/>
        <c:noMultiLvlLbl val="0"/>
      </c:catAx>
      <c:valAx>
        <c:axId val="1406260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CN" altLang="en-US"/>
                  <a:t>经济活动人口（万人）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6259920"/>
        <c:crosses val="autoZero"/>
        <c:crossBetween val="between"/>
      </c:valAx>
      <c:valAx>
        <c:axId val="14062457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CN" altLang="en-US"/>
                  <a:t>劳动参与率（</a:t>
                </a:r>
                <a:r>
                  <a:rPr lang="en-US" altLang="zh-CN"/>
                  <a:t>%</a:t>
                </a:r>
                <a:r>
                  <a:rPr lang="zh-CN" altLang="en-US"/>
                  <a:t>）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6250128"/>
        <c:crosses val="max"/>
        <c:crossBetween val="between"/>
      </c:valAx>
      <c:catAx>
        <c:axId val="140625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6245776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87729658792651"/>
          <c:y val="7.9562190142898795E-2"/>
          <c:w val="0.84889151356080483"/>
          <c:h val="0.75461869349664612"/>
        </c:manualLayout>
      </c:layout>
      <c:lineChart>
        <c:grouping val="standard"/>
        <c:varyColors val="0"/>
        <c:ser>
          <c:idx val="1"/>
          <c:order val="0"/>
          <c:tx>
            <c:strRef>
              <c:f>劳动参与和就业分布!$A$13</c:f>
              <c:strCache>
                <c:ptCount val="1"/>
                <c:pt idx="0">
                  <c:v>第一产业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diamond"/>
            <c:size val="5"/>
            <c:spPr>
              <a:solidFill>
                <a:srgbClr val="FFFFFF"/>
              </a:solidFill>
              <a:ln w="6350">
                <a:solidFill>
                  <a:sysClr val="windowText" lastClr="000000"/>
                </a:solidFill>
              </a:ln>
            </c:spPr>
          </c:marker>
          <c:cat>
            <c:numRef>
              <c:f>劳动参与和就业分布!$B$10:$U$10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劳动参与和就业分布!$B$13:$U$13</c:f>
              <c:numCache>
                <c:formatCode>General</c:formatCode>
                <c:ptCount val="20"/>
                <c:pt idx="0">
                  <c:v>52.199955924483952</c:v>
                </c:pt>
                <c:pt idx="1">
                  <c:v>50.500072516316173</c:v>
                </c:pt>
                <c:pt idx="2">
                  <c:v>49.90002864508736</c:v>
                </c:pt>
                <c:pt idx="3">
                  <c:v>49.799963192094793</c:v>
                </c:pt>
                <c:pt idx="4">
                  <c:v>50.100008404067573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49.100032548551589</c:v>
                </c:pt>
                <c:pt idx="9">
                  <c:v>46.899978455240763</c:v>
                </c:pt>
                <c:pt idx="10">
                  <c:v>44.800058944096882</c:v>
                </c:pt>
                <c:pt idx="11">
                  <c:v>42.599962655712339</c:v>
                </c:pt>
                <c:pt idx="12">
                  <c:v>40.800042484831586</c:v>
                </c:pt>
                <c:pt idx="13">
                  <c:v>39.599941771213807</c:v>
                </c:pt>
                <c:pt idx="14">
                  <c:v>38.100042200770162</c:v>
                </c:pt>
                <c:pt idx="15">
                  <c:v>36.699954010905984</c:v>
                </c:pt>
                <c:pt idx="16">
                  <c:v>34.800052342318764</c:v>
                </c:pt>
                <c:pt idx="17">
                  <c:v>33.600594493116397</c:v>
                </c:pt>
                <c:pt idx="18">
                  <c:v>31.400288397833119</c:v>
                </c:pt>
                <c:pt idx="19">
                  <c:v>29.500472473560897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BA-445D-B08F-45E0ABD3254C}"/>
            </c:ext>
          </c:extLst>
        </c:ser>
        <c:ser>
          <c:idx val="2"/>
          <c:order val="1"/>
          <c:tx>
            <c:strRef>
              <c:f>劳动参与和就业分布!$A$14</c:f>
              <c:strCache>
                <c:ptCount val="1"/>
                <c:pt idx="0">
                  <c:v>第二产业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劳动参与和就业分布!$B$10:$U$10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劳动参与和就业分布!$B$14:$U$14</c:f>
              <c:numCache>
                <c:formatCode>General</c:formatCode>
                <c:ptCount val="20"/>
                <c:pt idx="0">
                  <c:v>23.00007345919342</c:v>
                </c:pt>
                <c:pt idx="1">
                  <c:v>23.50007251631617</c:v>
                </c:pt>
                <c:pt idx="2">
                  <c:v>23.699942709825265</c:v>
                </c:pt>
                <c:pt idx="3">
                  <c:v>23.500007078443311</c:v>
                </c:pt>
                <c:pt idx="4">
                  <c:v>22.999971986441437</c:v>
                </c:pt>
                <c:pt idx="5">
                  <c:v>22.499965318720953</c:v>
                </c:pt>
                <c:pt idx="6">
                  <c:v>22.299957415827578</c:v>
                </c:pt>
                <c:pt idx="7">
                  <c:v>21.399972707423583</c:v>
                </c:pt>
                <c:pt idx="8">
                  <c:v>21.600032548551589</c:v>
                </c:pt>
                <c:pt idx="9">
                  <c:v>22.500000000000004</c:v>
                </c:pt>
                <c:pt idx="10">
                  <c:v>23.800018754939916</c:v>
                </c:pt>
                <c:pt idx="11">
                  <c:v>25.200058683880606</c:v>
                </c:pt>
                <c:pt idx="12">
                  <c:v>26.799962825772361</c:v>
                </c:pt>
                <c:pt idx="13">
                  <c:v>27.199989412947968</c:v>
                </c:pt>
                <c:pt idx="14">
                  <c:v>27.800021100385081</c:v>
                </c:pt>
                <c:pt idx="15">
                  <c:v>28.69995401090598</c:v>
                </c:pt>
                <c:pt idx="16">
                  <c:v>29.500000000000004</c:v>
                </c:pt>
                <c:pt idx="17">
                  <c:v>30.299593241551943</c:v>
                </c:pt>
                <c:pt idx="18">
                  <c:v>30.099899970120948</c:v>
                </c:pt>
                <c:pt idx="19">
                  <c:v>29.900456940183552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BA-445D-B08F-45E0ABD3254C}"/>
            </c:ext>
          </c:extLst>
        </c:ser>
        <c:ser>
          <c:idx val="3"/>
          <c:order val="2"/>
          <c:tx>
            <c:strRef>
              <c:f>劳动参与和就业分布!$A$15</c:f>
              <c:strCache>
                <c:ptCount val="1"/>
                <c:pt idx="0">
                  <c:v>第三产业</c:v>
                </c:pt>
              </c:strCache>
            </c:strRef>
          </c:tx>
          <c:spPr>
            <a:ln w="15875"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cat>
            <c:numRef>
              <c:f>劳动参与和就业分布!$B$10:$U$10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劳动参与和就业分布!$B$15:$U$15</c:f>
              <c:numCache>
                <c:formatCode>General</c:formatCode>
                <c:ptCount val="20"/>
                <c:pt idx="0">
                  <c:v>24.799970616322632</c:v>
                </c:pt>
                <c:pt idx="1">
                  <c:v>26</c:v>
                </c:pt>
                <c:pt idx="2">
                  <c:v>26.400028645087371</c:v>
                </c:pt>
                <c:pt idx="3">
                  <c:v>26.700029729461892</c:v>
                </c:pt>
                <c:pt idx="4">
                  <c:v>26.900019609490993</c:v>
                </c:pt>
                <c:pt idx="5">
                  <c:v>27.500034681279047</c:v>
                </c:pt>
                <c:pt idx="6">
                  <c:v>27.700042584172422</c:v>
                </c:pt>
                <c:pt idx="7">
                  <c:v>28.600027292576417</c:v>
                </c:pt>
                <c:pt idx="8">
                  <c:v>29.299934902896819</c:v>
                </c:pt>
                <c:pt idx="9">
                  <c:v>30.600021544759237</c:v>
                </c:pt>
                <c:pt idx="10">
                  <c:v>31.400056264819753</c:v>
                </c:pt>
                <c:pt idx="11">
                  <c:v>32.199978660407055</c:v>
                </c:pt>
                <c:pt idx="12">
                  <c:v>32.399994689396053</c:v>
                </c:pt>
                <c:pt idx="13">
                  <c:v>33.199936477687793</c:v>
                </c:pt>
                <c:pt idx="14">
                  <c:v>34.099936698844751</c:v>
                </c:pt>
                <c:pt idx="15">
                  <c:v>34.599960580776553</c:v>
                </c:pt>
                <c:pt idx="16">
                  <c:v>35.699947657681236</c:v>
                </c:pt>
                <c:pt idx="17">
                  <c:v>36.099812265331664</c:v>
                </c:pt>
                <c:pt idx="18">
                  <c:v>38.49981163204594</c:v>
                </c:pt>
                <c:pt idx="19">
                  <c:v>40.59907058625555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BA-445D-B08F-45E0ABD32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251216"/>
        <c:axId val="1406251760"/>
      </c:lineChart>
      <c:catAx>
        <c:axId val="140625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zh-CN"/>
          </a:p>
        </c:txPr>
        <c:crossAx val="1406251760"/>
        <c:crosses val="autoZero"/>
        <c:auto val="1"/>
        <c:lblAlgn val="ctr"/>
        <c:lblOffset val="100"/>
        <c:noMultiLvlLbl val="0"/>
      </c:catAx>
      <c:valAx>
        <c:axId val="1406251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CN"/>
                  <a:t>就业比重：</a:t>
                </a:r>
                <a:r>
                  <a:rPr lang="en-US"/>
                  <a:t>%</a:t>
                </a:r>
                <a:endParaRPr lang="zh-CN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406251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888888888888888"/>
          <c:y val="1.3888888888888888E-2"/>
          <c:w val="0.68675222087623666"/>
          <c:h val="0.1392727471566054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Trends of Employees in the Labor Market</a:t>
            </a:r>
            <a:endParaRPr lang="zh-CN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01618547681541"/>
          <c:y val="0.13936351706036745"/>
          <c:w val="0.75543985126859148"/>
          <c:h val="0.6037718722659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雇员化趋势!$J$4</c:f>
              <c:strCache>
                <c:ptCount val="1"/>
                <c:pt idx="0">
                  <c:v>Employed Persons in Urban and Rural Areas </c:v>
                </c:pt>
              </c:strCache>
            </c:strRef>
          </c:tx>
          <c:invertIfNegative val="0"/>
          <c:cat>
            <c:numRef>
              <c:f>雇员化趋势!$I$5:$I$19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雇员化趋势!$J$5:$J$19</c:f>
              <c:numCache>
                <c:formatCode>General</c:formatCode>
                <c:ptCount val="15"/>
                <c:pt idx="0">
                  <c:v>72085</c:v>
                </c:pt>
                <c:pt idx="1">
                  <c:v>73025</c:v>
                </c:pt>
                <c:pt idx="2">
                  <c:v>73740</c:v>
                </c:pt>
                <c:pt idx="3">
                  <c:v>74432</c:v>
                </c:pt>
                <c:pt idx="4">
                  <c:v>75200</c:v>
                </c:pt>
                <c:pt idx="5">
                  <c:v>74647</c:v>
                </c:pt>
                <c:pt idx="6">
                  <c:v>74978</c:v>
                </c:pt>
                <c:pt idx="7">
                  <c:v>75321</c:v>
                </c:pt>
                <c:pt idx="8">
                  <c:v>75564</c:v>
                </c:pt>
                <c:pt idx="9">
                  <c:v>75828</c:v>
                </c:pt>
                <c:pt idx="10">
                  <c:v>76105</c:v>
                </c:pt>
                <c:pt idx="11">
                  <c:v>76420</c:v>
                </c:pt>
                <c:pt idx="12">
                  <c:v>76704</c:v>
                </c:pt>
                <c:pt idx="13">
                  <c:v>76977</c:v>
                </c:pt>
                <c:pt idx="14">
                  <c:v>77253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9-4906-9E9A-043D6E388948}"/>
            </c:ext>
          </c:extLst>
        </c:ser>
        <c:ser>
          <c:idx val="1"/>
          <c:order val="1"/>
          <c:tx>
            <c:strRef>
              <c:f>雇员化趋势!$K$4</c:f>
              <c:strCache>
                <c:ptCount val="1"/>
                <c:pt idx="0">
                  <c:v>Employees in Urban and Rural Areas </c:v>
                </c:pt>
              </c:strCache>
            </c:strRef>
          </c:tx>
          <c:invertIfNegative val="0"/>
          <c:cat>
            <c:numRef>
              <c:f>雇员化趋势!$I$5:$I$19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雇员化趋势!$K$5:$K$19</c:f>
              <c:numCache>
                <c:formatCode>General</c:formatCode>
                <c:ptCount val="15"/>
                <c:pt idx="0">
                  <c:v>26811</c:v>
                </c:pt>
                <c:pt idx="1">
                  <c:v>26924</c:v>
                </c:pt>
                <c:pt idx="2">
                  <c:v>27568</c:v>
                </c:pt>
                <c:pt idx="3">
                  <c:v>28681</c:v>
                </c:pt>
                <c:pt idx="4">
                  <c:v>29821</c:v>
                </c:pt>
                <c:pt idx="5">
                  <c:v>31321</c:v>
                </c:pt>
                <c:pt idx="6">
                  <c:v>32752</c:v>
                </c:pt>
                <c:pt idx="7">
                  <c:v>34144</c:v>
                </c:pt>
                <c:pt idx="8">
                  <c:v>35327</c:v>
                </c:pt>
                <c:pt idx="9">
                  <c:v>36519</c:v>
                </c:pt>
                <c:pt idx="10">
                  <c:v>37910</c:v>
                </c:pt>
                <c:pt idx="11">
                  <c:v>40313</c:v>
                </c:pt>
                <c:pt idx="12">
                  <c:v>42163</c:v>
                </c:pt>
                <c:pt idx="13">
                  <c:v>46476</c:v>
                </c:pt>
                <c:pt idx="14">
                  <c:v>48533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09-4906-9E9A-043D6E388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10192"/>
        <c:axId val="1472505296"/>
      </c:barChart>
      <c:lineChart>
        <c:grouping val="standard"/>
        <c:varyColors val="0"/>
        <c:ser>
          <c:idx val="2"/>
          <c:order val="2"/>
          <c:tx>
            <c:strRef>
              <c:f>雇员化趋势!$L$4</c:f>
              <c:strCache>
                <c:ptCount val="1"/>
                <c:pt idx="0">
                  <c:v>Proportion of Employees  to Total Employed Persons in Urban and Rural Areas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雇员化趋势!$I$5:$I$19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雇员化趋势!$L$5:$L$19</c:f>
              <c:numCache>
                <c:formatCode>General</c:formatCode>
                <c:ptCount val="15"/>
                <c:pt idx="0">
                  <c:v>37.200000000000003</c:v>
                </c:pt>
                <c:pt idx="1">
                  <c:v>36.9</c:v>
                </c:pt>
                <c:pt idx="2">
                  <c:v>37.4</c:v>
                </c:pt>
                <c:pt idx="3">
                  <c:v>38.5</c:v>
                </c:pt>
                <c:pt idx="4">
                  <c:v>39.700000000000003</c:v>
                </c:pt>
                <c:pt idx="5">
                  <c:v>42</c:v>
                </c:pt>
                <c:pt idx="6">
                  <c:v>43.7</c:v>
                </c:pt>
                <c:pt idx="7">
                  <c:v>45.3</c:v>
                </c:pt>
                <c:pt idx="8">
                  <c:v>46.8</c:v>
                </c:pt>
                <c:pt idx="9">
                  <c:v>48.2</c:v>
                </c:pt>
                <c:pt idx="10">
                  <c:v>49.8</c:v>
                </c:pt>
                <c:pt idx="11">
                  <c:v>52.8</c:v>
                </c:pt>
                <c:pt idx="12">
                  <c:v>55</c:v>
                </c:pt>
                <c:pt idx="13">
                  <c:v>60.4</c:v>
                </c:pt>
                <c:pt idx="14">
                  <c:v>62.8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09-4906-9E9A-043D6E388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13456"/>
        <c:axId val="1472510736"/>
      </c:lineChart>
      <c:catAx>
        <c:axId val="147251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505296"/>
        <c:crosses val="autoZero"/>
        <c:auto val="1"/>
        <c:lblAlgn val="ctr"/>
        <c:lblOffset val="100"/>
        <c:noMultiLvlLbl val="0"/>
      </c:catAx>
      <c:valAx>
        <c:axId val="1472505296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>
                    <a:latin typeface="+mn-lt"/>
                  </a:rPr>
                  <a:t>Number (10,000 </a:t>
                </a:r>
                <a:r>
                  <a:rPr lang="en-US" altLang="zh-CN" dirty="0" smtClean="0"/>
                  <a:t>persons)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510192"/>
        <c:crosses val="autoZero"/>
        <c:crossBetween val="between"/>
      </c:valAx>
      <c:valAx>
        <c:axId val="1472510736"/>
        <c:scaling>
          <c:orientation val="minMax"/>
        </c:scaling>
        <c:delete val="0"/>
        <c:axPos val="r"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Proportion (%)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513456"/>
        <c:crosses val="max"/>
        <c:crossBetween val="between"/>
      </c:valAx>
      <c:catAx>
        <c:axId val="147251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25107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Trends of Employees </a:t>
            </a:r>
            <a:r>
              <a:rPr lang="en-US" altLang="zh-CN" baseline="0" dirty="0" smtClean="0"/>
              <a:t>in the Labor Market in Urban Areas</a:t>
            </a:r>
            <a:endParaRPr lang="zh-CN" altLang="en-US" dirty="0"/>
          </a:p>
        </c:rich>
      </c:tx>
      <c:layout>
        <c:manualLayout>
          <c:xMode val="edge"/>
          <c:yMode val="edge"/>
          <c:x val="0.1848565424884322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01618547681541"/>
          <c:y val="0.13936351706036745"/>
          <c:w val="0.75543985126859148"/>
          <c:h val="0.6037718722659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雇员化趋势!$O$4</c:f>
              <c:strCache>
                <c:ptCount val="1"/>
                <c:pt idx="0">
                  <c:v>Employed Persons in Urban Areas </c:v>
                </c:pt>
              </c:strCache>
            </c:strRef>
          </c:tx>
          <c:invertIfNegative val="0"/>
          <c:cat>
            <c:numRef>
              <c:f>雇员化趋势!$I$5:$I$19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雇员化趋势!$O$5:$O$19</c:f>
              <c:numCache>
                <c:formatCode>General</c:formatCode>
                <c:ptCount val="15"/>
                <c:pt idx="0">
                  <c:v>23151</c:v>
                </c:pt>
                <c:pt idx="1">
                  <c:v>23940</c:v>
                </c:pt>
                <c:pt idx="2">
                  <c:v>24780</c:v>
                </c:pt>
                <c:pt idx="3">
                  <c:v>25639</c:v>
                </c:pt>
                <c:pt idx="4">
                  <c:v>26476</c:v>
                </c:pt>
                <c:pt idx="5">
                  <c:v>28389</c:v>
                </c:pt>
                <c:pt idx="6">
                  <c:v>29630</c:v>
                </c:pt>
                <c:pt idx="7">
                  <c:v>30953</c:v>
                </c:pt>
                <c:pt idx="8">
                  <c:v>32103</c:v>
                </c:pt>
                <c:pt idx="9">
                  <c:v>33322</c:v>
                </c:pt>
                <c:pt idx="10">
                  <c:v>34687</c:v>
                </c:pt>
                <c:pt idx="11">
                  <c:v>35914</c:v>
                </c:pt>
                <c:pt idx="12">
                  <c:v>37102</c:v>
                </c:pt>
                <c:pt idx="13">
                  <c:v>38240</c:v>
                </c:pt>
                <c:pt idx="14">
                  <c:v>39310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D-4FDA-93B1-A9FE9A6FBFCB}"/>
            </c:ext>
          </c:extLst>
        </c:ser>
        <c:ser>
          <c:idx val="1"/>
          <c:order val="1"/>
          <c:tx>
            <c:strRef>
              <c:f>雇员化趋势!$P$4</c:f>
              <c:strCache>
                <c:ptCount val="1"/>
                <c:pt idx="0">
                  <c:v>Employees in Urban Areas</c:v>
                </c:pt>
              </c:strCache>
            </c:strRef>
          </c:tx>
          <c:invertIfNegative val="0"/>
          <c:cat>
            <c:numRef>
              <c:f>雇员化趋势!$I$5:$I$19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雇员化趋势!$P$5:$P$19</c:f>
              <c:numCache>
                <c:formatCode>General</c:formatCode>
                <c:ptCount val="15"/>
                <c:pt idx="0">
                  <c:v>12852</c:v>
                </c:pt>
                <c:pt idx="1">
                  <c:v>12651</c:v>
                </c:pt>
                <c:pt idx="2">
                  <c:v>12869</c:v>
                </c:pt>
                <c:pt idx="3">
                  <c:v>13354</c:v>
                </c:pt>
                <c:pt idx="4">
                  <c:v>13931</c:v>
                </c:pt>
                <c:pt idx="5">
                  <c:v>14684</c:v>
                </c:pt>
                <c:pt idx="6">
                  <c:v>15440</c:v>
                </c:pt>
                <c:pt idx="7">
                  <c:v>16382</c:v>
                </c:pt>
                <c:pt idx="8">
                  <c:v>17096</c:v>
                </c:pt>
                <c:pt idx="9">
                  <c:v>17868</c:v>
                </c:pt>
                <c:pt idx="10">
                  <c:v>18838</c:v>
                </c:pt>
                <c:pt idx="11">
                  <c:v>21006</c:v>
                </c:pt>
                <c:pt idx="12">
                  <c:v>22418</c:v>
                </c:pt>
                <c:pt idx="13">
                  <c:v>26049</c:v>
                </c:pt>
                <c:pt idx="14">
                  <c:v>27852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9D-4FDA-93B1-A9FE9A6FB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14000"/>
        <c:axId val="1472499312"/>
      </c:barChart>
      <c:lineChart>
        <c:grouping val="standard"/>
        <c:varyColors val="0"/>
        <c:ser>
          <c:idx val="2"/>
          <c:order val="2"/>
          <c:tx>
            <c:strRef>
              <c:f>雇员化趋势!$Q$4</c:f>
              <c:strCache>
                <c:ptCount val="1"/>
                <c:pt idx="0">
                  <c:v>Proportion of Employees to Total Employed Persons in Urban Areas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雇员化趋势!$I$5:$I$19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雇员化趋势!$Q$5:$Q$19</c:f>
              <c:numCache>
                <c:formatCode>General</c:formatCode>
                <c:ptCount val="15"/>
                <c:pt idx="0">
                  <c:v>55.5</c:v>
                </c:pt>
                <c:pt idx="1">
                  <c:v>52.8</c:v>
                </c:pt>
                <c:pt idx="2">
                  <c:v>51.9</c:v>
                </c:pt>
                <c:pt idx="3">
                  <c:v>52.1</c:v>
                </c:pt>
                <c:pt idx="4">
                  <c:v>52.6</c:v>
                </c:pt>
                <c:pt idx="5">
                  <c:v>51.7</c:v>
                </c:pt>
                <c:pt idx="6">
                  <c:v>52.1</c:v>
                </c:pt>
                <c:pt idx="7">
                  <c:v>52.9</c:v>
                </c:pt>
                <c:pt idx="8">
                  <c:v>53.3</c:v>
                </c:pt>
                <c:pt idx="9">
                  <c:v>53.6</c:v>
                </c:pt>
                <c:pt idx="10">
                  <c:v>54.3</c:v>
                </c:pt>
                <c:pt idx="11">
                  <c:v>58.5</c:v>
                </c:pt>
                <c:pt idx="12">
                  <c:v>60.4</c:v>
                </c:pt>
                <c:pt idx="13">
                  <c:v>68.099999999999994</c:v>
                </c:pt>
                <c:pt idx="14">
                  <c:v>70.900000000000006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69D-4FDA-93B1-A9FE9A6FB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499856"/>
        <c:axId val="1472505840"/>
      </c:lineChart>
      <c:catAx>
        <c:axId val="147251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499312"/>
        <c:crosses val="autoZero"/>
        <c:auto val="1"/>
        <c:lblAlgn val="ctr"/>
        <c:lblOffset val="100"/>
        <c:noMultiLvlLbl val="0"/>
      </c:catAx>
      <c:valAx>
        <c:axId val="1472499312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Number (10,000 persons)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514000"/>
        <c:crosses val="autoZero"/>
        <c:crossBetween val="between"/>
      </c:valAx>
      <c:valAx>
        <c:axId val="1472505840"/>
        <c:scaling>
          <c:orientation val="minMax"/>
        </c:scaling>
        <c:delete val="0"/>
        <c:axPos val="r"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Proportion (%)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499856"/>
        <c:crosses val="max"/>
        <c:crossBetween val="between"/>
      </c:valAx>
      <c:catAx>
        <c:axId val="147249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250584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dirty="0" smtClean="0"/>
              <a:t>Changes of the Number of Participants</a:t>
            </a:r>
            <a:r>
              <a:rPr lang="en-US" altLang="zh-CN" sz="1800" baseline="0" dirty="0" smtClean="0"/>
              <a:t> in Pension Insurance and the number of retirees</a:t>
            </a:r>
          </a:p>
        </c:rich>
      </c:tx>
      <c:layout>
        <c:manualLayout>
          <c:xMode val="edge"/>
          <c:yMode val="edge"/>
          <c:x val="0.15227777777777776"/>
          <c:y val="5.312289173658664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79396325459318"/>
          <c:y val="0.11158573928258968"/>
          <c:w val="0.8246504811898514"/>
          <c:h val="0.6883701516477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离退休和参保人!$J$1</c:f>
              <c:strCache>
                <c:ptCount val="1"/>
                <c:pt idx="0">
                  <c:v>Number of Retirees</c:v>
                </c:pt>
              </c:strCache>
            </c:strRef>
          </c:tx>
          <c:invertIfNegative val="0"/>
          <c:cat>
            <c:numRef>
              <c:f>离退休和参保人!$F$2:$F$26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离退休和参保人!$J$2:$J$26</c:f>
              <c:numCache>
                <c:formatCode>General</c:formatCode>
                <c:ptCount val="25"/>
                <c:pt idx="0">
                  <c:v>965</c:v>
                </c:pt>
                <c:pt idx="1">
                  <c:v>1087</c:v>
                </c:pt>
                <c:pt idx="2">
                  <c:v>1682</c:v>
                </c:pt>
                <c:pt idx="3">
                  <c:v>1839</c:v>
                </c:pt>
                <c:pt idx="4">
                  <c:v>2079</c:v>
                </c:pt>
                <c:pt idx="5">
                  <c:v>2241</c:v>
                </c:pt>
                <c:pt idx="6">
                  <c:v>2358</c:v>
                </c:pt>
                <c:pt idx="7">
                  <c:v>2533</c:v>
                </c:pt>
                <c:pt idx="8">
                  <c:v>2727</c:v>
                </c:pt>
                <c:pt idx="9">
                  <c:v>2984</c:v>
                </c:pt>
                <c:pt idx="10">
                  <c:v>3170</c:v>
                </c:pt>
                <c:pt idx="11">
                  <c:v>3381</c:v>
                </c:pt>
                <c:pt idx="12">
                  <c:v>3608</c:v>
                </c:pt>
                <c:pt idx="13">
                  <c:v>3860</c:v>
                </c:pt>
                <c:pt idx="14">
                  <c:v>4103</c:v>
                </c:pt>
                <c:pt idx="15">
                  <c:v>4368</c:v>
                </c:pt>
                <c:pt idx="16">
                  <c:v>4635</c:v>
                </c:pt>
                <c:pt idx="17">
                  <c:v>4954</c:v>
                </c:pt>
                <c:pt idx="18">
                  <c:v>5304</c:v>
                </c:pt>
                <c:pt idx="19">
                  <c:v>5807</c:v>
                </c:pt>
                <c:pt idx="20">
                  <c:v>6305</c:v>
                </c:pt>
                <c:pt idx="21">
                  <c:v>6826</c:v>
                </c:pt>
                <c:pt idx="22">
                  <c:v>7446</c:v>
                </c:pt>
                <c:pt idx="23">
                  <c:v>8041</c:v>
                </c:pt>
                <c:pt idx="24">
                  <c:v>8593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B9-40DF-A780-F0B8A74EFD45}"/>
            </c:ext>
          </c:extLst>
        </c:ser>
        <c:ser>
          <c:idx val="1"/>
          <c:order val="1"/>
          <c:tx>
            <c:strRef>
              <c:f>离退休和参保人!$H$1</c:f>
              <c:strCache>
                <c:ptCount val="1"/>
                <c:pt idx="0">
                  <c:v>Number of Participants in Pension Insurance</c:v>
                </c:pt>
              </c:strCache>
            </c:strRef>
          </c:tx>
          <c:invertIfNegative val="0"/>
          <c:cat>
            <c:numRef>
              <c:f>离退休和参保人!$F$2:$F$26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离退休和参保人!$H$2:$H$26</c:f>
              <c:numCache>
                <c:formatCode>General</c:formatCode>
                <c:ptCount val="25"/>
                <c:pt idx="0">
                  <c:v>6166</c:v>
                </c:pt>
                <c:pt idx="1">
                  <c:v>6740</c:v>
                </c:pt>
                <c:pt idx="2">
                  <c:v>9456</c:v>
                </c:pt>
                <c:pt idx="3">
                  <c:v>9848</c:v>
                </c:pt>
                <c:pt idx="4">
                  <c:v>10574</c:v>
                </c:pt>
                <c:pt idx="5">
                  <c:v>10979</c:v>
                </c:pt>
                <c:pt idx="6">
                  <c:v>11117</c:v>
                </c:pt>
                <c:pt idx="7">
                  <c:v>11204</c:v>
                </c:pt>
                <c:pt idx="8">
                  <c:v>11203</c:v>
                </c:pt>
                <c:pt idx="9">
                  <c:v>12485</c:v>
                </c:pt>
                <c:pt idx="10">
                  <c:v>13617</c:v>
                </c:pt>
                <c:pt idx="11">
                  <c:v>14183</c:v>
                </c:pt>
                <c:pt idx="12">
                  <c:v>14737</c:v>
                </c:pt>
                <c:pt idx="13">
                  <c:v>15507</c:v>
                </c:pt>
                <c:pt idx="14">
                  <c:v>16353</c:v>
                </c:pt>
                <c:pt idx="15">
                  <c:v>17488</c:v>
                </c:pt>
                <c:pt idx="16">
                  <c:v>18766</c:v>
                </c:pt>
                <c:pt idx="17">
                  <c:v>20137</c:v>
                </c:pt>
                <c:pt idx="18">
                  <c:v>21891</c:v>
                </c:pt>
                <c:pt idx="19">
                  <c:v>23550</c:v>
                </c:pt>
                <c:pt idx="20">
                  <c:v>25707</c:v>
                </c:pt>
                <c:pt idx="21">
                  <c:v>28391</c:v>
                </c:pt>
                <c:pt idx="22">
                  <c:v>30427</c:v>
                </c:pt>
                <c:pt idx="23">
                  <c:v>32218</c:v>
                </c:pt>
                <c:pt idx="24">
                  <c:v>34124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B9-40DF-A780-F0B8A74EF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08016"/>
        <c:axId val="1472504208"/>
      </c:barChart>
      <c:catAx>
        <c:axId val="147250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504208"/>
        <c:crosses val="autoZero"/>
        <c:auto val="1"/>
        <c:lblAlgn val="ctr"/>
        <c:lblOffset val="100"/>
        <c:noMultiLvlLbl val="0"/>
      </c:catAx>
      <c:valAx>
        <c:axId val="1472504208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Total Numbers (10,000 persons)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508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338495188101489"/>
          <c:y val="0.89776428988043167"/>
          <c:w val="0.37322987751531056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Coverage Rate from</a:t>
            </a:r>
            <a:r>
              <a:rPr lang="en-US" altLang="zh-CN" baseline="0" dirty="0" smtClean="0"/>
              <a:t> Different Criteria</a:t>
            </a:r>
            <a:endParaRPr lang="zh-CN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97462817147858"/>
          <c:y val="0.13473388743073783"/>
          <c:w val="0.85474759405074363"/>
          <c:h val="0.6377912656751239"/>
        </c:manualLayout>
      </c:layout>
      <c:lineChart>
        <c:grouping val="standard"/>
        <c:varyColors val="0"/>
        <c:ser>
          <c:idx val="2"/>
          <c:order val="0"/>
          <c:tx>
            <c:strRef>
              <c:f>不同口径覆盖率!$D$1</c:f>
              <c:strCache>
                <c:ptCount val="1"/>
                <c:pt idx="0">
                  <c:v>Total Employed Persons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不同口径覆盖率!$A$2:$A$26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不同口径覆盖率!$D$2:$D$26</c:f>
              <c:numCache>
                <c:formatCode>General</c:formatCode>
                <c:ptCount val="25"/>
                <c:pt idx="0">
                  <c:v>8.0299999999999994</c:v>
                </c:pt>
                <c:pt idx="1">
                  <c:v>8.6300000000000008</c:v>
                </c:pt>
                <c:pt idx="2">
                  <c:v>11.75</c:v>
                </c:pt>
                <c:pt idx="3">
                  <c:v>11.99</c:v>
                </c:pt>
                <c:pt idx="4">
                  <c:v>12.59</c:v>
                </c:pt>
                <c:pt idx="5">
                  <c:v>12.84</c:v>
                </c:pt>
                <c:pt idx="6">
                  <c:v>12.7</c:v>
                </c:pt>
                <c:pt idx="7">
                  <c:v>12.42</c:v>
                </c:pt>
                <c:pt idx="8">
                  <c:v>12</c:v>
                </c:pt>
                <c:pt idx="9">
                  <c:v>13.31</c:v>
                </c:pt>
                <c:pt idx="10">
                  <c:v>14.49</c:v>
                </c:pt>
                <c:pt idx="11">
                  <c:v>14.84</c:v>
                </c:pt>
                <c:pt idx="12">
                  <c:v>15.19</c:v>
                </c:pt>
                <c:pt idx="13">
                  <c:v>15.79</c:v>
                </c:pt>
                <c:pt idx="14">
                  <c:v>16.5</c:v>
                </c:pt>
                <c:pt idx="15">
                  <c:v>17.579999999999998</c:v>
                </c:pt>
                <c:pt idx="16">
                  <c:v>18.850000000000001</c:v>
                </c:pt>
                <c:pt idx="17">
                  <c:v>20.16</c:v>
                </c:pt>
                <c:pt idx="18">
                  <c:v>21.95</c:v>
                </c:pt>
                <c:pt idx="19">
                  <c:v>23.4</c:v>
                </c:pt>
                <c:pt idx="20">
                  <c:v>25.49</c:v>
                </c:pt>
                <c:pt idx="21">
                  <c:v>28.22</c:v>
                </c:pt>
                <c:pt idx="22">
                  <c:v>29.96</c:v>
                </c:pt>
                <c:pt idx="23">
                  <c:v>31.41</c:v>
                </c:pt>
                <c:pt idx="24">
                  <c:v>33.049999999999997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766-43DE-B5BA-971E14C09788}"/>
            </c:ext>
          </c:extLst>
        </c:ser>
        <c:ser>
          <c:idx val="3"/>
          <c:order val="1"/>
          <c:tx>
            <c:strRef>
              <c:f>不同口径覆盖率!$E$1</c:f>
              <c:strCache>
                <c:ptCount val="1"/>
                <c:pt idx="0">
                  <c:v>Total Employed Non-farm Persons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不同口径覆盖率!$A$2:$A$26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不同口径覆盖率!$E$2:$E$26</c:f>
              <c:numCache>
                <c:formatCode>General</c:formatCode>
                <c:ptCount val="25"/>
                <c:pt idx="0">
                  <c:v>20.13</c:v>
                </c:pt>
                <c:pt idx="1">
                  <c:v>21.42</c:v>
                </c:pt>
                <c:pt idx="2">
                  <c:v>28.32</c:v>
                </c:pt>
                <c:pt idx="3">
                  <c:v>27.49</c:v>
                </c:pt>
                <c:pt idx="4">
                  <c:v>27.55</c:v>
                </c:pt>
                <c:pt idx="5">
                  <c:v>26.86</c:v>
                </c:pt>
                <c:pt idx="6">
                  <c:v>25.66</c:v>
                </c:pt>
                <c:pt idx="7">
                  <c:v>24.79</c:v>
                </c:pt>
                <c:pt idx="8">
                  <c:v>23.9</c:v>
                </c:pt>
                <c:pt idx="9">
                  <c:v>26.67</c:v>
                </c:pt>
                <c:pt idx="10">
                  <c:v>28.99</c:v>
                </c:pt>
                <c:pt idx="11">
                  <c:v>29.68</c:v>
                </c:pt>
                <c:pt idx="12">
                  <c:v>30.37</c:v>
                </c:pt>
                <c:pt idx="13">
                  <c:v>31.03</c:v>
                </c:pt>
                <c:pt idx="14">
                  <c:v>31.07</c:v>
                </c:pt>
                <c:pt idx="15">
                  <c:v>31.84</c:v>
                </c:pt>
                <c:pt idx="16">
                  <c:v>32.83</c:v>
                </c:pt>
                <c:pt idx="17">
                  <c:v>34.049999999999997</c:v>
                </c:pt>
                <c:pt idx="18">
                  <c:v>36.340000000000003</c:v>
                </c:pt>
                <c:pt idx="19">
                  <c:v>37.799999999999997</c:v>
                </c:pt>
                <c:pt idx="20">
                  <c:v>40.28</c:v>
                </c:pt>
                <c:pt idx="21">
                  <c:v>43.28</c:v>
                </c:pt>
                <c:pt idx="22">
                  <c:v>45.12</c:v>
                </c:pt>
                <c:pt idx="23">
                  <c:v>45.79</c:v>
                </c:pt>
                <c:pt idx="24">
                  <c:v>46.88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766-43DE-B5BA-971E14C09788}"/>
            </c:ext>
          </c:extLst>
        </c:ser>
        <c:ser>
          <c:idx val="4"/>
          <c:order val="2"/>
          <c:tx>
            <c:strRef>
              <c:f>不同口径覆盖率!$F$1</c:f>
              <c:strCache>
                <c:ptCount val="1"/>
                <c:pt idx="0">
                  <c:v>Total Employees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766-43DE-B5BA-971E14C09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不同口径覆盖率!$A$2:$A$26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不同口径覆盖率!$F$2:$F$26</c:f>
              <c:numCache>
                <c:formatCode>General</c:formatCode>
                <c:ptCount val="25"/>
                <c:pt idx="0">
                  <c:v>22.14</c:v>
                </c:pt>
                <c:pt idx="1">
                  <c:v>23.27</c:v>
                </c:pt>
                <c:pt idx="2">
                  <c:v>30.31</c:v>
                </c:pt>
                <c:pt idx="3">
                  <c:v>29.07</c:v>
                </c:pt>
                <c:pt idx="4">
                  <c:v>30.43</c:v>
                </c:pt>
                <c:pt idx="5">
                  <c:v>30.02</c:v>
                </c:pt>
                <c:pt idx="6">
                  <c:v>29.3</c:v>
                </c:pt>
                <c:pt idx="7">
                  <c:v>29.47</c:v>
                </c:pt>
                <c:pt idx="8">
                  <c:v>31.47</c:v>
                </c:pt>
                <c:pt idx="9">
                  <c:v>35.409999999999997</c:v>
                </c:pt>
                <c:pt idx="10">
                  <c:v>38.97</c:v>
                </c:pt>
                <c:pt idx="11">
                  <c:v>40.130000000000003</c:v>
                </c:pt>
                <c:pt idx="12">
                  <c:v>40.369999999999997</c:v>
                </c:pt>
                <c:pt idx="13">
                  <c:v>40.6</c:v>
                </c:pt>
                <c:pt idx="14">
                  <c:v>41.08</c:v>
                </c:pt>
                <c:pt idx="15">
                  <c:v>41.89</c:v>
                </c:pt>
                <c:pt idx="16">
                  <c:v>43.15</c:v>
                </c:pt>
                <c:pt idx="17">
                  <c:v>44.47</c:v>
                </c:pt>
                <c:pt idx="18">
                  <c:v>46.96</c:v>
                </c:pt>
                <c:pt idx="19">
                  <c:v>48.59</c:v>
                </c:pt>
                <c:pt idx="20">
                  <c:v>50.96</c:v>
                </c:pt>
                <c:pt idx="21">
                  <c:v>53.49</c:v>
                </c:pt>
                <c:pt idx="22">
                  <c:v>54.51</c:v>
                </c:pt>
                <c:pt idx="23">
                  <c:v>52.02</c:v>
                </c:pt>
                <c:pt idx="24">
                  <c:v>52.61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766-43DE-B5BA-971E14C09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07472"/>
        <c:axId val="1472502576"/>
      </c:lineChart>
      <c:catAx>
        <c:axId val="14725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502576"/>
        <c:crosses val="autoZero"/>
        <c:auto val="1"/>
        <c:lblAlgn val="ctr"/>
        <c:lblOffset val="100"/>
        <c:noMultiLvlLbl val="0"/>
      </c:catAx>
      <c:valAx>
        <c:axId val="1472502576"/>
        <c:scaling>
          <c:orientation val="minMax"/>
        </c:scaling>
        <c:delete val="0"/>
        <c:axPos val="l"/>
        <c:majorGridlines/>
        <c:title>
          <c:tx>
            <c:rich>
              <a:bodyPr rot="0" vert="eaVert"/>
              <a:lstStyle/>
              <a:p>
                <a:pPr>
                  <a:defRPr/>
                </a:pPr>
                <a:r>
                  <a:rPr lang="en-US" altLang="zh-CN" dirty="0" smtClean="0"/>
                  <a:t>Percentage:%</a:t>
                </a:r>
                <a:endParaRPr lang="zh-CN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507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444444444444448E-2"/>
          <c:y val="0.9043248760571595"/>
          <c:w val="0.8666666666666667"/>
          <c:h val="9.567512394284047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Current Year Fund Revenue and Expenditure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基金收支及结余!$E$2</c:f>
              <c:strCache>
                <c:ptCount val="1"/>
                <c:pt idx="0">
                  <c:v>Fund Revenue (Billion Yuan)</c:v>
                </c:pt>
              </c:strCache>
            </c:strRef>
          </c:tx>
          <c:invertIfNegative val="0"/>
          <c:cat>
            <c:numRef>
              <c:f>基金收支及结余!$D$3:$D$22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基金收支及结余!$E$3:$E$22</c:f>
              <c:numCache>
                <c:formatCode>General</c:formatCode>
                <c:ptCount val="20"/>
                <c:pt idx="0">
                  <c:v>950.1</c:v>
                </c:pt>
                <c:pt idx="1">
                  <c:v>1171.8</c:v>
                </c:pt>
                <c:pt idx="2">
                  <c:v>1337.9</c:v>
                </c:pt>
                <c:pt idx="3">
                  <c:v>1459</c:v>
                </c:pt>
                <c:pt idx="4">
                  <c:v>1965.1</c:v>
                </c:pt>
                <c:pt idx="5">
                  <c:v>2278.5</c:v>
                </c:pt>
                <c:pt idx="6">
                  <c:v>2489</c:v>
                </c:pt>
                <c:pt idx="7">
                  <c:v>3171.5</c:v>
                </c:pt>
                <c:pt idx="8">
                  <c:v>3680</c:v>
                </c:pt>
                <c:pt idx="9">
                  <c:v>4258.3999999999996</c:v>
                </c:pt>
                <c:pt idx="10">
                  <c:v>5093.3</c:v>
                </c:pt>
                <c:pt idx="11">
                  <c:v>6309.8</c:v>
                </c:pt>
                <c:pt idx="12">
                  <c:v>7834.2</c:v>
                </c:pt>
                <c:pt idx="13">
                  <c:v>9740.2000000000007</c:v>
                </c:pt>
                <c:pt idx="14">
                  <c:v>11490.8</c:v>
                </c:pt>
                <c:pt idx="15">
                  <c:v>13419.5</c:v>
                </c:pt>
                <c:pt idx="16">
                  <c:v>16894.7</c:v>
                </c:pt>
                <c:pt idx="17">
                  <c:v>20001</c:v>
                </c:pt>
                <c:pt idx="18">
                  <c:v>22680.400000000001</c:v>
                </c:pt>
                <c:pt idx="19">
                  <c:v>25309.7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76-406B-A4DA-4A5F2D4A758A}"/>
            </c:ext>
          </c:extLst>
        </c:ser>
        <c:ser>
          <c:idx val="1"/>
          <c:order val="1"/>
          <c:tx>
            <c:strRef>
              <c:f>基金收支及结余!$F$2</c:f>
              <c:strCache>
                <c:ptCount val="1"/>
                <c:pt idx="0">
                  <c:v>Fund Expenditure (Billion Yuan)</c:v>
                </c:pt>
              </c:strCache>
            </c:strRef>
          </c:tx>
          <c:invertIfNegative val="0"/>
          <c:cat>
            <c:numRef>
              <c:f>基金收支及结余!$D$3:$D$22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基金收支及结余!$F$3:$F$22</c:f>
              <c:numCache>
                <c:formatCode>General</c:formatCode>
                <c:ptCount val="20"/>
                <c:pt idx="0">
                  <c:v>847.6</c:v>
                </c:pt>
                <c:pt idx="1">
                  <c:v>1031.9000000000001</c:v>
                </c:pt>
                <c:pt idx="2">
                  <c:v>1251.3</c:v>
                </c:pt>
                <c:pt idx="3">
                  <c:v>1511.6</c:v>
                </c:pt>
                <c:pt idx="4">
                  <c:v>1924.9</c:v>
                </c:pt>
                <c:pt idx="5">
                  <c:v>2115.5</c:v>
                </c:pt>
                <c:pt idx="6">
                  <c:v>2321.3000000000002</c:v>
                </c:pt>
                <c:pt idx="7">
                  <c:v>2842.9</c:v>
                </c:pt>
                <c:pt idx="8">
                  <c:v>3122.1</c:v>
                </c:pt>
                <c:pt idx="9">
                  <c:v>3502.1</c:v>
                </c:pt>
                <c:pt idx="10">
                  <c:v>4040.3</c:v>
                </c:pt>
                <c:pt idx="11">
                  <c:v>4896.7</c:v>
                </c:pt>
                <c:pt idx="12">
                  <c:v>5964.9</c:v>
                </c:pt>
                <c:pt idx="13">
                  <c:v>7389.6</c:v>
                </c:pt>
                <c:pt idx="14">
                  <c:v>8894.4</c:v>
                </c:pt>
                <c:pt idx="15">
                  <c:v>10554.9</c:v>
                </c:pt>
                <c:pt idx="16">
                  <c:v>12764.9</c:v>
                </c:pt>
                <c:pt idx="17">
                  <c:v>15561.8</c:v>
                </c:pt>
                <c:pt idx="18">
                  <c:v>18470.400000000001</c:v>
                </c:pt>
                <c:pt idx="19">
                  <c:v>21754.7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76-406B-A4DA-4A5F2D4A7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09104"/>
        <c:axId val="1472500944"/>
      </c:barChart>
      <c:catAx>
        <c:axId val="147250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500944"/>
        <c:crosses val="autoZero"/>
        <c:auto val="1"/>
        <c:lblAlgn val="ctr"/>
        <c:lblOffset val="100"/>
        <c:noMultiLvlLbl val="0"/>
      </c:catAx>
      <c:valAx>
        <c:axId val="147250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2509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3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69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04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16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7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7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1351-BFC4-4F3F-BAE1-968D401E4EC9}" type="datetimeFigureOut">
              <a:rPr lang="zh-CN" altLang="en-US" smtClean="0"/>
              <a:t>2016/9/14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1DC8-2BDC-4427-9DE8-0887A22D8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0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5645"/>
            <a:ext cx="9144000" cy="1882971"/>
          </a:xfrm>
        </p:spPr>
        <p:txBody>
          <a:bodyPr>
            <a:noAutofit/>
          </a:bodyPr>
          <a:lstStyle/>
          <a:p>
            <a:r>
              <a:rPr lang="en-US" altLang="zh-CN" sz="4400" b="1" dirty="0" smtClean="0"/>
              <a:t>Population Changes, Labor Market, and Reform of </a:t>
            </a:r>
            <a:r>
              <a:rPr lang="en-US" altLang="zh-CN" sz="4400" b="1" dirty="0"/>
              <a:t>Urban Employee Basic Pension </a:t>
            </a:r>
            <a:r>
              <a:rPr lang="en-US" altLang="zh-CN" sz="4400" b="1" dirty="0" smtClean="0"/>
              <a:t>Insurance System</a:t>
            </a:r>
            <a:endParaRPr lang="zh-CN" alt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0530"/>
            <a:ext cx="9144000" cy="2718486"/>
          </a:xfrm>
        </p:spPr>
        <p:txBody>
          <a:bodyPr>
            <a:normAutofit fontScale="92500"/>
          </a:bodyPr>
          <a:lstStyle/>
          <a:p>
            <a:r>
              <a:rPr lang="en-US" altLang="zh-CN" sz="4000" dirty="0"/>
              <a:t>ZHANG </a:t>
            </a:r>
            <a:r>
              <a:rPr lang="en-US" altLang="zh-CN" sz="4000" dirty="0" err="1"/>
              <a:t>Juwei</a:t>
            </a:r>
            <a:endParaRPr lang="en-US" altLang="zh-CN" sz="4000" dirty="0"/>
          </a:p>
          <a:p>
            <a:r>
              <a:rPr lang="en-US" altLang="zh-CN" sz="4000" dirty="0"/>
              <a:t>Institute of Population and Labor Economics</a:t>
            </a:r>
          </a:p>
          <a:p>
            <a:r>
              <a:rPr lang="en-US" altLang="zh-CN" sz="4000" dirty="0"/>
              <a:t>Chinese Academy of Social Sciences</a:t>
            </a:r>
          </a:p>
          <a:p>
            <a:r>
              <a:rPr lang="en-US" altLang="zh-CN" sz="4000" dirty="0" smtClean="0"/>
              <a:t>Beijing, September 28, 2016</a:t>
            </a:r>
            <a:endParaRPr lang="zh-CN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Employment Structure Changes: by Three Strata of Industry</a:t>
            </a:r>
            <a:endParaRPr lang="zh-CN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62622572"/>
              </p:ext>
            </p:extLst>
          </p:nvPr>
        </p:nvGraphicFramePr>
        <p:xfrm>
          <a:off x="2084173" y="2259647"/>
          <a:ext cx="8279027" cy="37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7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/>
              <a:t>Characteristics of Employment Structure Changes: Trends of Employees</a:t>
            </a:r>
            <a:endParaRPr lang="zh-CN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0335"/>
              </p:ext>
            </p:extLst>
          </p:nvPr>
        </p:nvGraphicFramePr>
        <p:xfrm>
          <a:off x="1944131" y="1993559"/>
          <a:ext cx="8550875" cy="4505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0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0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2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37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37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3192">
                <a:tc rowSpan="2"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Employed Persons in Urban and Rural Areas (10,000 persons)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Employed Persons in Urban Areas (10,000 persons)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Employees in Urban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and Rural Areas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Employees in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Urban Areas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3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Number (10,000 persons)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Proportion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to Total Employed Persons in Urban and Rural Areas (%)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Number (10,000 persons)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Proportion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to Total Employed Persons in Urban Areas (%)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72085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23151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26811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12852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73025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23940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26924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36.9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12651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73740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24780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27568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12869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51.9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74432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25639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28681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38.5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13354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75200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26476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29821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39.7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13931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74647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28389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31321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42.0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14684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51.7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74978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29630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32752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43.7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15440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75321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30953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34144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45.3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16382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75564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32103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35327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46.8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17096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53.3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75828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33322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36519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48.2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17868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53.6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76105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34687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37910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49.8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18838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54.3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76420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35914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40313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21006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58.5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8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76704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37102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42163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22418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76977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38240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46476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26049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68.1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77253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39310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48533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62.8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27852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70.9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Trends of Employees in the Labor Market</a:t>
            </a:r>
            <a:endParaRPr lang="zh-CN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524473"/>
              </p:ext>
            </p:extLst>
          </p:nvPr>
        </p:nvGraphicFramePr>
        <p:xfrm>
          <a:off x="1384985" y="1968843"/>
          <a:ext cx="5105400" cy="425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363002"/>
              </p:ext>
            </p:extLst>
          </p:nvPr>
        </p:nvGraphicFramePr>
        <p:xfrm>
          <a:off x="6639697" y="1968843"/>
          <a:ext cx="4489622" cy="425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98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The Number of Participants in Pension Insurance and the Number of Retirees</a:t>
            </a:r>
            <a:endParaRPr lang="zh-CN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19355"/>
              </p:ext>
            </p:extLst>
          </p:nvPr>
        </p:nvGraphicFramePr>
        <p:xfrm>
          <a:off x="1524000" y="1868558"/>
          <a:ext cx="9144000" cy="462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1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Pension Insurance Coverage</a:t>
            </a:r>
            <a:r>
              <a:rPr lang="en-US" altLang="zh-CN" sz="4800" dirty="0"/>
              <a:t> </a:t>
            </a:r>
            <a:r>
              <a:rPr lang="en-US" altLang="zh-CN" sz="4800" dirty="0" smtClean="0"/>
              <a:t>Rate: Different Definitions</a:t>
            </a:r>
            <a:endParaRPr lang="zh-CN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962456"/>
              </p:ext>
            </p:extLst>
          </p:nvPr>
        </p:nvGraphicFramePr>
        <p:xfrm>
          <a:off x="1425146" y="2124074"/>
          <a:ext cx="9242854" cy="410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Contributions </a:t>
            </a:r>
            <a:r>
              <a:rPr lang="en-US" altLang="zh-CN" sz="4000" dirty="0"/>
              <a:t>of Urban Employee Basic Pension </a:t>
            </a:r>
            <a:r>
              <a:rPr lang="en-US" altLang="zh-CN" sz="4000" dirty="0" smtClean="0"/>
              <a:t>Insurance and Growth of Fund Revenue and Expenditure (%)</a:t>
            </a:r>
            <a:endParaRPr lang="zh-CN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82258"/>
              </p:ext>
            </p:extLst>
          </p:nvPr>
        </p:nvGraphicFramePr>
        <p:xfrm>
          <a:off x="1902689" y="2355273"/>
          <a:ext cx="8423566" cy="3454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5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92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24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7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79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8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  <a:latin typeface="+mn-lt"/>
                          <a:ea typeface="+mn-ea"/>
                        </a:rPr>
                        <a:t>Time</a:t>
                      </a:r>
                      <a:r>
                        <a:rPr lang="en-US" altLang="zh-CN" sz="1200" kern="0" baseline="0" dirty="0" smtClean="0">
                          <a:effectLst/>
                          <a:latin typeface="+mn-lt"/>
                          <a:ea typeface="+mn-ea"/>
                        </a:rPr>
                        <a:t> Period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Fund Revenue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Fund Expenditure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Accumulated Balance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Contributions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per capita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Expenditure per capita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Balance per capita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92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1995-2014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18.86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18.63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25.42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12.34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10.52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18.16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92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1995-2000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19.12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20.07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17.12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14.94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12.03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12.18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92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2000-2010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19.40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17.44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32.13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12.23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9.63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24.00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92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2010-2014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17.19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19.82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19.94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9.42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10.89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11.74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Revenue, Expenditure, and Balance of Pension Insurance Fund</a:t>
            </a:r>
            <a:endParaRPr lang="zh-CN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5554"/>
              </p:ext>
            </p:extLst>
          </p:nvPr>
        </p:nvGraphicFramePr>
        <p:xfrm>
          <a:off x="1375719" y="1952368"/>
          <a:ext cx="4473146" cy="413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658121"/>
              </p:ext>
            </p:extLst>
          </p:nvPr>
        </p:nvGraphicFramePr>
        <p:xfrm>
          <a:off x="6425513" y="2034746"/>
          <a:ext cx="4481383" cy="405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0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sz="3200" dirty="0"/>
              <a:t>Growth of Fund </a:t>
            </a:r>
            <a:r>
              <a:rPr lang="en-US" altLang="zh-CN" sz="3200" dirty="0" smtClean="0"/>
              <a:t>Revenue, Expenditure and Balance by Province (2001-2014)</a:t>
            </a:r>
            <a:endParaRPr lang="zh-CN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22567"/>
              </p:ext>
            </p:extLst>
          </p:nvPr>
        </p:nvGraphicFramePr>
        <p:xfrm>
          <a:off x="1459127" y="2026508"/>
          <a:ext cx="4686300" cy="38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35163"/>
              </p:ext>
            </p:extLst>
          </p:nvPr>
        </p:nvGraphicFramePr>
        <p:xfrm>
          <a:off x="6334898" y="2026508"/>
          <a:ext cx="4604952" cy="38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26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Growth of Fund Accumulated Balance per capita by Province (2001-2014)</a:t>
            </a:r>
            <a:endParaRPr lang="zh-CN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329400"/>
              </p:ext>
            </p:extLst>
          </p:nvPr>
        </p:nvGraphicFramePr>
        <p:xfrm>
          <a:off x="1598141" y="2124075"/>
          <a:ext cx="8971005" cy="404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70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Growth Rate of Fund Accumulated Balance per capita by Region (2001-2014)</a:t>
            </a:r>
            <a:endParaRPr lang="zh-CN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92939"/>
              </p:ext>
            </p:extLst>
          </p:nvPr>
        </p:nvGraphicFramePr>
        <p:xfrm>
          <a:off x="1639330" y="2124074"/>
          <a:ext cx="8839200" cy="403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438" y="2425147"/>
            <a:ext cx="8167816" cy="374087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Forecast of Population Change Trends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Characteristics of Labor Market Changes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Labor Market Changes and Situations and Issues </a:t>
            </a:r>
            <a:r>
              <a:rPr lang="en-US" altLang="zh-CN" sz="3600" dirty="0"/>
              <a:t>of Urban Employee Basic Pension Insurance</a:t>
            </a:r>
            <a:endParaRPr lang="en-US" altLang="zh-CN" sz="3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Reform </a:t>
            </a:r>
            <a:r>
              <a:rPr lang="en-US" altLang="zh-CN" sz="3600" dirty="0"/>
              <a:t>of Urban Employee Basic Pension </a:t>
            </a:r>
            <a:r>
              <a:rPr lang="en-US" altLang="zh-CN" sz="3600" dirty="0" smtClean="0"/>
              <a:t>Insurance System</a:t>
            </a:r>
            <a:endParaRPr lang="zh-CN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Supporting One </a:t>
            </a:r>
            <a:r>
              <a:rPr lang="en-US" altLang="zh-CN" sz="3600" b="1" dirty="0" smtClean="0"/>
              <a:t>Retiree</a:t>
            </a:r>
            <a:r>
              <a:rPr lang="en-US" altLang="zh-CN" sz="3600" b="1" dirty="0" smtClean="0"/>
              <a:t>: number of persons</a:t>
            </a:r>
            <a:endParaRPr lang="zh-CN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4228"/>
              </p:ext>
            </p:extLst>
          </p:nvPr>
        </p:nvGraphicFramePr>
        <p:xfrm>
          <a:off x="1524000" y="2020102"/>
          <a:ext cx="9143999" cy="4250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1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41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Year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smtClean="0">
                          <a:effectLst/>
                        </a:rPr>
                        <a:t>15-59 years old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Employed Persons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Employed Non-farm 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Persons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Employees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  <a:latin typeface="+mn-lt"/>
                          <a:ea typeface="+mn-ea"/>
                        </a:rPr>
                        <a:t>Participants</a:t>
                      </a:r>
                      <a:r>
                        <a:rPr lang="en-US" altLang="zh-CN" sz="1000" kern="0" baseline="0" dirty="0" smtClean="0">
                          <a:effectLst/>
                          <a:latin typeface="+mn-lt"/>
                          <a:ea typeface="+mn-ea"/>
                        </a:rPr>
                        <a:t> Made Contributions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75.5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67.1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24.3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67.3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24.3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44.0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39.3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36.3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36.4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32.4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34.1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30.4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31.4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27.6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1999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27.3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23.9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24.9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23.8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13.8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11.2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7.3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5.9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3.2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12.6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10.3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6.8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5.7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3.1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11.6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9.6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6.6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5.8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78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2014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10.8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9.0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6.3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5.6 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3.0 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Pension Insurance Burden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60386"/>
              </p:ext>
            </p:extLst>
          </p:nvPr>
        </p:nvGraphicFramePr>
        <p:xfrm>
          <a:off x="1124465" y="2092411"/>
          <a:ext cx="4707924" cy="392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452425"/>
              </p:ext>
            </p:extLst>
          </p:nvPr>
        </p:nvGraphicFramePr>
        <p:xfrm>
          <a:off x="6722076" y="2092411"/>
          <a:ext cx="4596507" cy="400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17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236" y="544940"/>
            <a:ext cx="9134764" cy="44360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Average Wage Level of waged workers and the level of pension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9484"/>
              </p:ext>
            </p:extLst>
          </p:nvPr>
        </p:nvGraphicFramePr>
        <p:xfrm>
          <a:off x="1219198" y="1095635"/>
          <a:ext cx="9448802" cy="5662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5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4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4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55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75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  <a:latin typeface="+mn-lt"/>
                          <a:ea typeface="+mn-ea"/>
                        </a:rPr>
                        <a:t>Year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Monthly Average Wage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of All Employees (Yuan)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Monthly Average Wage of Employees in Urban Areas (Yuan)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Monthly Average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Pensions Received by Retirees (Yuan)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Ratio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of Pension to Average Wage of All Employees (%)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0" dirty="0" smtClean="0">
                          <a:effectLst/>
                        </a:rPr>
                        <a:t>Ratio of Pension</a:t>
                      </a:r>
                      <a:r>
                        <a:rPr lang="en-US" altLang="zh-CN" sz="1000" kern="0" baseline="0" dirty="0" smtClean="0">
                          <a:effectLst/>
                        </a:rPr>
                        <a:t> to Average Wage of Employees in Urban Areas (%)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1990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129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1991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315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365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</a:rPr>
                        <a:t>412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</a:rPr>
                        <a:t>462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538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556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572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657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1999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</a:rPr>
                        <a:t>674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</a:rPr>
                        <a:t>711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</a:rPr>
                        <a:t>771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880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1003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1161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1276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1395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1631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1870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2009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2054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2262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129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315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</a:rPr>
                        <a:t>365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2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</a:rPr>
                        <a:t>412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3827"/>
            <a:ext cx="9144000" cy="733168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Replacement rate of the pensions</a:t>
            </a:r>
            <a:endParaRPr lang="zh-CN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69221"/>
              </p:ext>
            </p:extLst>
          </p:nvPr>
        </p:nvGraphicFramePr>
        <p:xfrm>
          <a:off x="1457325" y="2051222"/>
          <a:ext cx="9086850" cy="431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Reform of Urban Employee Basic Pension </a:t>
            </a:r>
            <a:r>
              <a:rPr lang="en-US" altLang="zh-CN" sz="4400" dirty="0" smtClean="0"/>
              <a:t>Insurance System</a:t>
            </a:r>
            <a:endParaRPr lang="zh-CN" alt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25147"/>
            <a:ext cx="9144000" cy="406841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Urban Employee Basic Pension </a:t>
            </a:r>
            <a:r>
              <a:rPr lang="en-US" altLang="zh-CN" dirty="0" smtClean="0"/>
              <a:t>Insurance System: under the current situation that personal accounts are not real, the fund revenue and expenditure are basically balanced, and accumulated balance is more than 3 trillion yuan; however, the problem of imbalances among different regions is significant, and the growth rate of expenditure exceeds the growth rate of revenue in several provinces, respectively.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The system replacement rate has been lower than 50%, so that it would be a lot of social pressure to improve the benefits of pension insurance.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From the perspective of people who should be fully covered, only 52% of employees participated in this system. Considering the current ratio of employees in the Chinese labor market is only about 62%, this system still has large potential to expand.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Overall, if the reform can keep up, this system should be able to continue.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Suggestions for Reform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25147"/>
            <a:ext cx="9144000" cy="40684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Further clarify the rules of the system: combine social integration with personal accounts: achieve a complete pay-as-you-go pension system under the nominal account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National Integration of basic pensions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Expand Coverage: still has large potential, but how to collect and contribute is a problem worthy of studying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Financial subsidies should clearly be resources of statutory revenue; should be studied to determine the proportion of financial investment funds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Consider an appropriate reduction in the contribution rate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9600" dirty="0" smtClean="0"/>
              <a:t>Thank You!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303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Current Population Situation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977081"/>
            <a:ext cx="9734551" cy="4516483"/>
          </a:xfrm>
        </p:spPr>
        <p:txBody>
          <a:bodyPr>
            <a:noAutofit/>
          </a:bodyPr>
          <a:lstStyle/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楷体" panose="02010609060101010101" pitchFamily="49" charset="-122"/>
              </a:rPr>
              <a:t>Since the early 1990s, the total fertility rate has been below the replacement level; China’s fertility level has been declining steadily. Since 1996, it has already been in a ultra-low fertility status of less than 1.5 for a long </a:t>
            </a:r>
            <a:r>
              <a:rPr lang="en-US" altLang="zh-CN" sz="2000" dirty="0" smtClean="0">
                <a:ea typeface="楷体" panose="02010609060101010101" pitchFamily="49" charset="-122"/>
              </a:rPr>
              <a:t>time</a:t>
            </a:r>
            <a:endParaRPr lang="en-US" altLang="zh-CN" sz="2000" dirty="0">
              <a:ea typeface="楷体" panose="02010609060101010101" pitchFamily="49" charset="-122"/>
            </a:endParaRPr>
          </a:p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楷体" panose="02010609060101010101" pitchFamily="49" charset="-122"/>
              </a:rPr>
              <a:t>Since 2010, the total fertility rate has been at a level close to 1.5</a:t>
            </a:r>
          </a:p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楷体" panose="02010609060101010101" pitchFamily="49" charset="-122"/>
              </a:rPr>
              <a:t>Since the selective two-child policy in 2014, the total fertility rate has been slightly higher than 1.5</a:t>
            </a:r>
          </a:p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楷体" panose="02010609060101010101" pitchFamily="49" charset="-122"/>
              </a:rPr>
              <a:t>The universal two-child policy has </a:t>
            </a:r>
            <a:r>
              <a:rPr lang="en-US" altLang="zh-CN" sz="2000" dirty="0">
                <a:ea typeface="楷体" panose="02010609060101010101" pitchFamily="49" charset="-122"/>
              </a:rPr>
              <a:t>been </a:t>
            </a:r>
            <a:r>
              <a:rPr lang="en-US" altLang="zh-CN" sz="2000" dirty="0" smtClean="0">
                <a:ea typeface="楷体" panose="02010609060101010101" pitchFamily="49" charset="-122"/>
              </a:rPr>
              <a:t>implemented since 2015, but it takes some time to assess the impacts of the policy </a:t>
            </a:r>
          </a:p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楷体" panose="02010609060101010101" pitchFamily="49" charset="-122"/>
              </a:rPr>
              <a:t>Overall, it seems that the universal two-child policy will not significantly change the trends of population changes</a:t>
            </a:r>
            <a:endParaRPr lang="zh-CN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Forecast of Population Change Trends</a:t>
            </a:r>
            <a:endParaRPr lang="zh-CN" alt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47" y="1965279"/>
            <a:ext cx="6263018" cy="277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297459" y="4853718"/>
            <a:ext cx="9724768" cy="145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楷体" panose="02010609060101010101" pitchFamily="49" charset="-122"/>
              </a:rPr>
              <a:t>China’s population will continue to maintain an upward trend and reach the peak of 1.413 billion around 2026 and decline since then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楷体" panose="02010609060101010101" pitchFamily="49" charset="-122"/>
              </a:rPr>
              <a:t>China’s population will reach about 1.375 billion in 2015, 1.403 billion in 2020, 1.409 billion in 2030, down to 1.341 billion in 2040, and drop to 1.300 billion in </a:t>
            </a:r>
            <a:r>
              <a:rPr lang="en-US" altLang="zh-CN" sz="2000" dirty="0" smtClean="0">
                <a:ea typeface="楷体" panose="02010609060101010101" pitchFamily="49" charset="-122"/>
              </a:rPr>
              <a:t>2050</a:t>
            </a:r>
            <a:endParaRPr lang="en-US" altLang="zh-CN" sz="2000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0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Forecast of Population Structure Change Trends</a:t>
            </a:r>
            <a:endParaRPr lang="zh-CN" alt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98" y="2001795"/>
            <a:ext cx="5818244" cy="294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816443" y="5067069"/>
            <a:ext cx="9137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楷体" panose="02010609060101010101" pitchFamily="49" charset="-122"/>
              </a:rPr>
              <a:t>The number and the proportion of 15-59 years old working-age population remain downward trend throughout the forecast period. By 2050, the working-age population will be around 651 million, accounting for 50.05% of the total </a:t>
            </a:r>
            <a:r>
              <a:rPr lang="en-US" altLang="zh-CN" sz="1600" dirty="0" smtClean="0">
                <a:ea typeface="楷体" panose="02010609060101010101" pitchFamily="49" charset="-122"/>
              </a:rPr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楷体" panose="02010609060101010101" pitchFamily="49" charset="-122"/>
              </a:rPr>
              <a:t>The number and the proportion of elderly population continue to grow: by 2050, the number of people aged 60 and </a:t>
            </a:r>
            <a:r>
              <a:rPr lang="en-US" altLang="zh-CN" sz="1600" dirty="0" smtClean="0">
                <a:ea typeface="楷体" panose="02010609060101010101" pitchFamily="49" charset="-122"/>
              </a:rPr>
              <a:t>above </a:t>
            </a:r>
            <a:r>
              <a:rPr lang="en-US" altLang="zh-CN" sz="1600" dirty="0">
                <a:ea typeface="楷体" panose="02010609060101010101" pitchFamily="49" charset="-122"/>
              </a:rPr>
              <a:t>will be 492 million, accounting for a high proportion of the total population as up to 37.88%; the number of people aged 65 and </a:t>
            </a:r>
            <a:r>
              <a:rPr lang="en-US" altLang="zh-CN" sz="1600" dirty="0" smtClean="0">
                <a:ea typeface="楷体" panose="02010609060101010101" pitchFamily="49" charset="-122"/>
              </a:rPr>
              <a:t>above </a:t>
            </a:r>
            <a:r>
              <a:rPr lang="en-US" altLang="zh-CN" sz="1600" dirty="0">
                <a:ea typeface="楷体" panose="02010609060101010101" pitchFamily="49" charset="-122"/>
              </a:rPr>
              <a:t>will be 375 million and the </a:t>
            </a:r>
            <a:r>
              <a:rPr lang="en-US" altLang="zh-CN" sz="1600" dirty="0" smtClean="0">
                <a:ea typeface="楷体" panose="02010609060101010101" pitchFamily="49" charset="-122"/>
              </a:rPr>
              <a:t>proportion </a:t>
            </a:r>
            <a:r>
              <a:rPr lang="en-US" altLang="zh-CN" sz="1600" dirty="0">
                <a:ea typeface="楷体" panose="02010609060101010101" pitchFamily="49" charset="-122"/>
              </a:rPr>
              <a:t>will increase to 28.81 </a:t>
            </a:r>
            <a:r>
              <a:rPr lang="en-US" altLang="zh-CN" sz="1600" dirty="0" smtClean="0">
                <a:ea typeface="楷体" panose="02010609060101010101" pitchFamily="49" charset="-122"/>
              </a:rPr>
              <a:t>%</a:t>
            </a:r>
            <a:endParaRPr lang="en-US" altLang="zh-CN" sz="1600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2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Forecast of Change Trends for the Ratio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People Aged </a:t>
            </a:r>
            <a:r>
              <a:rPr lang="en-US" altLang="zh-CN" sz="2400" dirty="0"/>
              <a:t>65 and </a:t>
            </a:r>
            <a:r>
              <a:rPr lang="en-US" altLang="zh-CN" sz="2400" dirty="0" smtClean="0"/>
              <a:t>above to </a:t>
            </a:r>
            <a:br>
              <a:rPr lang="en-US" altLang="zh-CN" sz="2400" dirty="0" smtClean="0"/>
            </a:br>
            <a:r>
              <a:rPr lang="en-US" altLang="zh-CN" sz="2400" dirty="0" smtClean="0"/>
              <a:t>Working-age (15-64 years old) Population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988220322"/>
              </p:ext>
            </p:extLst>
          </p:nvPr>
        </p:nvGraphicFramePr>
        <p:xfrm>
          <a:off x="2298357" y="2169159"/>
          <a:ext cx="7842422" cy="41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9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346"/>
            <a:ext cx="9144000" cy="1668162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Challenges of Rapidly Aging </a:t>
            </a:r>
            <a:r>
              <a:rPr lang="en-US" altLang="zh-CN" sz="4400" dirty="0" smtClean="0"/>
              <a:t>Population </a:t>
            </a:r>
            <a:r>
              <a:rPr lang="en-US" altLang="zh-CN" sz="4400" dirty="0"/>
              <a:t>on </a:t>
            </a:r>
            <a:r>
              <a:rPr lang="en-US" altLang="zh-CN" sz="4400" dirty="0" smtClean="0"/>
              <a:t>Pension </a:t>
            </a:r>
            <a:r>
              <a:rPr lang="en-US" altLang="zh-CN" sz="4400" dirty="0"/>
              <a:t>Insurance </a:t>
            </a:r>
            <a:r>
              <a:rPr lang="en-US" altLang="zh-CN" sz="4400" dirty="0" smtClean="0"/>
              <a:t>System</a:t>
            </a:r>
            <a:endParaRPr lang="zh-CN" alt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sp>
        <p:nvSpPr>
          <p:cNvPr id="6" name="内容占位符 7"/>
          <p:cNvSpPr txBox="1">
            <a:spLocks/>
          </p:cNvSpPr>
          <p:nvPr/>
        </p:nvSpPr>
        <p:spPr>
          <a:xfrm>
            <a:off x="1767015" y="2273643"/>
            <a:ext cx="9443909" cy="447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/>
              <a:t>Distinct characteristics of China’s population aging is getting old before getting rich </a:t>
            </a:r>
          </a:p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--</a:t>
            </a:r>
            <a:r>
              <a:rPr lang="en-US" altLang="zh-CN" sz="1800" dirty="0">
                <a:ea typeface="楷体" panose="02010609060101010101" pitchFamily="49" charset="-122"/>
              </a:rPr>
              <a:t>In 2010, among the 161 countries and regions where the degree of population aging and the national income per capita can be collected, China’s national income per capita ranked </a:t>
            </a:r>
            <a:r>
              <a:rPr lang="en-US" altLang="zh-CN" sz="1800" dirty="0" smtClean="0">
                <a:ea typeface="楷体" panose="02010609060101010101" pitchFamily="49" charset="-122"/>
              </a:rPr>
              <a:t>81</a:t>
            </a:r>
            <a:r>
              <a:rPr lang="en-US" altLang="zh-CN" sz="1800" baseline="30000" dirty="0" smtClean="0">
                <a:ea typeface="楷体" panose="02010609060101010101" pitchFamily="49" charset="-122"/>
              </a:rPr>
              <a:t>st</a:t>
            </a:r>
            <a:r>
              <a:rPr lang="en-US" altLang="zh-CN" sz="1800" dirty="0" smtClean="0">
                <a:ea typeface="楷体" panose="02010609060101010101" pitchFamily="49" charset="-122"/>
              </a:rPr>
              <a:t> </a:t>
            </a:r>
            <a:r>
              <a:rPr lang="en-US" altLang="zh-CN" sz="1800" dirty="0">
                <a:ea typeface="楷体" panose="02010609060101010101" pitchFamily="49" charset="-122"/>
              </a:rPr>
              <a:t>(from high to low), but the proportion of population aged 60 and </a:t>
            </a:r>
            <a:r>
              <a:rPr lang="en-US" altLang="zh-CN" sz="1800" dirty="0" smtClean="0">
                <a:ea typeface="楷体" panose="02010609060101010101" pitchFamily="49" charset="-122"/>
              </a:rPr>
              <a:t>above </a:t>
            </a:r>
            <a:r>
              <a:rPr lang="en-US" altLang="zh-CN" sz="1800" dirty="0">
                <a:ea typeface="楷体" panose="02010609060101010101" pitchFamily="49" charset="-122"/>
              </a:rPr>
              <a:t>ranked </a:t>
            </a:r>
            <a:r>
              <a:rPr lang="en-US" altLang="zh-CN" sz="1800" dirty="0" smtClean="0">
                <a:ea typeface="楷体" panose="02010609060101010101" pitchFamily="49" charset="-122"/>
              </a:rPr>
              <a:t>55</a:t>
            </a:r>
            <a:r>
              <a:rPr lang="en-US" altLang="zh-CN" sz="1800" baseline="30000" dirty="0" smtClean="0">
                <a:ea typeface="楷体" panose="02010609060101010101" pitchFamily="49" charset="-122"/>
              </a:rPr>
              <a:t>th</a:t>
            </a:r>
            <a:r>
              <a:rPr lang="en-US" altLang="zh-CN" sz="1800" dirty="0" smtClean="0">
                <a:ea typeface="楷体" panose="02010609060101010101" pitchFamily="49" charset="-122"/>
              </a:rPr>
              <a:t> </a:t>
            </a:r>
            <a:r>
              <a:rPr lang="en-US" altLang="zh-CN" sz="1800" dirty="0">
                <a:ea typeface="楷体" panose="02010609060101010101" pitchFamily="49" charset="-122"/>
              </a:rPr>
              <a:t>(from high to low), the proportion of population aged 65 and </a:t>
            </a:r>
            <a:r>
              <a:rPr lang="en-US" altLang="zh-CN" sz="1800" dirty="0" smtClean="0">
                <a:ea typeface="楷体" panose="02010609060101010101" pitchFamily="49" charset="-122"/>
              </a:rPr>
              <a:t>above ranked 56</a:t>
            </a:r>
            <a:r>
              <a:rPr lang="en-US" altLang="zh-CN" sz="1800" baseline="30000" dirty="0" smtClean="0">
                <a:ea typeface="楷体" panose="02010609060101010101" pitchFamily="49" charset="-122"/>
              </a:rPr>
              <a:t>th</a:t>
            </a:r>
            <a:r>
              <a:rPr lang="en-US" altLang="zh-CN" sz="1800" dirty="0" smtClean="0">
                <a:ea typeface="楷体" panose="02010609060101010101" pitchFamily="49" charset="-122"/>
              </a:rPr>
              <a:t> </a:t>
            </a:r>
          </a:p>
          <a:p>
            <a:pPr marL="3429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/>
              <a:t>China’s population is aging rapidly</a:t>
            </a:r>
          </a:p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--</a:t>
            </a:r>
            <a:r>
              <a:rPr lang="en-US" altLang="zh-CN" sz="1800" dirty="0">
                <a:ea typeface="楷体" panose="02010609060101010101" pitchFamily="49" charset="-122"/>
              </a:rPr>
              <a:t>The world’s proportion of population aged 65 and </a:t>
            </a:r>
            <a:r>
              <a:rPr lang="en-US" altLang="zh-CN" sz="1800" dirty="0" smtClean="0">
                <a:ea typeface="楷体" panose="02010609060101010101" pitchFamily="49" charset="-122"/>
              </a:rPr>
              <a:t>above needs </a:t>
            </a:r>
            <a:r>
              <a:rPr lang="en-US" altLang="zh-CN" sz="1800" dirty="0">
                <a:ea typeface="楷体" panose="02010609060101010101" pitchFamily="49" charset="-122"/>
              </a:rPr>
              <a:t>about 40 years to increase from 7% to 14%; while China’s may only need about 23 years</a:t>
            </a:r>
          </a:p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--</a:t>
            </a:r>
            <a:r>
              <a:rPr lang="en-US" altLang="zh-CN" sz="1800" dirty="0">
                <a:ea typeface="楷体" panose="02010609060101010101" pitchFamily="49" charset="-122"/>
              </a:rPr>
              <a:t>The world’s proportion of population aged 65 and </a:t>
            </a:r>
            <a:r>
              <a:rPr lang="en-US" altLang="zh-CN" sz="1800" dirty="0" smtClean="0">
                <a:ea typeface="楷体" panose="02010609060101010101" pitchFamily="49" charset="-122"/>
              </a:rPr>
              <a:t>above </a:t>
            </a:r>
            <a:r>
              <a:rPr lang="en-US" altLang="zh-CN" sz="1800" dirty="0">
                <a:ea typeface="楷体" panose="02010609060101010101" pitchFamily="49" charset="-122"/>
              </a:rPr>
              <a:t>needs about 50 years to increase from 14% to 21%; while China’s may only need about 11 years</a:t>
            </a:r>
          </a:p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56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The Number and the Proportion of Working-age Population</a:t>
            </a:r>
            <a:endParaRPr lang="zh-CN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545702660"/>
              </p:ext>
            </p:extLst>
          </p:nvPr>
        </p:nvGraphicFramePr>
        <p:xfrm>
          <a:off x="1746422" y="2331308"/>
          <a:ext cx="799070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3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Economically Active </a:t>
            </a:r>
            <a:r>
              <a:rPr lang="en-US" altLang="zh-CN" sz="4800" dirty="0" smtClean="0"/>
              <a:t>Population and Labor Force Participation Rate</a:t>
            </a:r>
            <a:endParaRPr lang="zh-CN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74" y="224427"/>
            <a:ext cx="1031218" cy="103121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622140487"/>
              </p:ext>
            </p:extLst>
          </p:nvPr>
        </p:nvGraphicFramePr>
        <p:xfrm>
          <a:off x="1927654" y="2169160"/>
          <a:ext cx="8435546" cy="39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91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等线 Light"/>
        <a:cs typeface="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1774</Words>
  <Application>Microsoft Office PowerPoint</Application>
  <PresentationFormat>宽屏</PresentationFormat>
  <Paragraphs>577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等线 Light</vt:lpstr>
      <vt:lpstr>楷体</vt:lpstr>
      <vt:lpstr>宋体</vt:lpstr>
      <vt:lpstr>Arial</vt:lpstr>
      <vt:lpstr>Calibri</vt:lpstr>
      <vt:lpstr>Times New Roman</vt:lpstr>
      <vt:lpstr>Office Theme</vt:lpstr>
      <vt:lpstr>Population Changes, Labor Market, and Reform of Urban Employee Basic Pension Insurance System</vt:lpstr>
      <vt:lpstr>Outline</vt:lpstr>
      <vt:lpstr>Current Population Situation</vt:lpstr>
      <vt:lpstr>Forecast of Population Change Trends</vt:lpstr>
      <vt:lpstr>Forecast of Population Structure Change Trends</vt:lpstr>
      <vt:lpstr>Forecast of Change Trends for the Ratio of People Aged 65 and above to  Working-age (15-64 years old) Population</vt:lpstr>
      <vt:lpstr>Challenges of Rapidly Aging Population on Pension Insurance System</vt:lpstr>
      <vt:lpstr>The Number and the Proportion of Working-age Population</vt:lpstr>
      <vt:lpstr>Economically Active Population and Labor Force Participation Rate</vt:lpstr>
      <vt:lpstr>Employment Structure Changes: by Three Strata of Industry</vt:lpstr>
      <vt:lpstr>Characteristics of Employment Structure Changes: Trends of Employees</vt:lpstr>
      <vt:lpstr>Trends of Employees in the Labor Market</vt:lpstr>
      <vt:lpstr>The Number of Participants in Pension Insurance and the Number of Retirees</vt:lpstr>
      <vt:lpstr>Pension Insurance Coverage Rate: Different Definitions</vt:lpstr>
      <vt:lpstr>Contributions of Urban Employee Basic Pension Insurance and Growth of Fund Revenue and Expenditure (%)</vt:lpstr>
      <vt:lpstr>Revenue, Expenditure, and Balance of Pension Insurance Fund</vt:lpstr>
      <vt:lpstr>Growth of Fund Revenue, Expenditure and Balance by Province (2001-2014)</vt:lpstr>
      <vt:lpstr>Growth of Fund Accumulated Balance per capita by Province (2001-2014)</vt:lpstr>
      <vt:lpstr>Growth Rate of Fund Accumulated Balance per capita by Region (2001-2014)</vt:lpstr>
      <vt:lpstr>Supporting One Retiree: number of persons</vt:lpstr>
      <vt:lpstr>Pension Insurance Burden</vt:lpstr>
      <vt:lpstr>Average Wage Level of waged workers and the level of pension</vt:lpstr>
      <vt:lpstr>Replacement rate of the pensions</vt:lpstr>
      <vt:lpstr>Reform of Urban Employee Basic Pension Insurance System</vt:lpstr>
      <vt:lpstr>Suggestions for Reform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马岚</dc:creator>
  <cp:lastModifiedBy>lenovo</cp:lastModifiedBy>
  <cp:revision>243</cp:revision>
  <dcterms:created xsi:type="dcterms:W3CDTF">2016-08-26T02:33:15Z</dcterms:created>
  <dcterms:modified xsi:type="dcterms:W3CDTF">2016-09-14T07:34:40Z</dcterms:modified>
</cp:coreProperties>
</file>