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0"/>
  </p:notesMasterIdLst>
  <p:handoutMasterIdLst>
    <p:handoutMasterId r:id="rId21"/>
  </p:handout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ek Lipinski" initials="ML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9AF55-34F5-4ED9-AF60-E7531BB0B5BC}" type="doc">
      <dgm:prSet loTypeId="urn:microsoft.com/office/officeart/2005/8/layout/orgChart1" loCatId="hierarchy" qsTypeId="urn:microsoft.com/office/officeart/2005/8/quickstyle/simple1#1" qsCatId="simple" csTypeId="urn:microsoft.com/office/officeart/2005/8/colors/accent1_2#1" csCatId="accent1" phldr="1"/>
      <dgm:spPr/>
    </dgm:pt>
    <dgm:pt modelId="{4B5B7051-60FE-4114-A7EB-59BFBA789E7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Reformed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pension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b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system</a:t>
          </a:r>
        </a:p>
      </dgm:t>
    </dgm:pt>
    <dgm:pt modelId="{7809469A-7022-4743-9C36-51A90F033E42}" type="parTrans" cxnId="{A97C7A74-8813-42C5-8FA5-194B221D3BC1}">
      <dgm:prSet/>
      <dgm:spPr/>
      <dgm:t>
        <a:bodyPr/>
        <a:lstStyle/>
        <a:p>
          <a:endParaRPr lang="pl-PL"/>
        </a:p>
      </dgm:t>
    </dgm:pt>
    <dgm:pt modelId="{5B17E76D-089B-462A-9111-E2F9C488ADC4}" type="sibTrans" cxnId="{A97C7A74-8813-42C5-8FA5-194B221D3BC1}">
      <dgm:prSet/>
      <dgm:spPr/>
      <dgm:t>
        <a:bodyPr/>
        <a:lstStyle/>
        <a:p>
          <a:endParaRPr lang="pl-PL"/>
        </a:p>
      </dgm:t>
    </dgm:pt>
    <dgm:pt modelId="{0E7C5111-78E6-4A80-89CC-5B94BF50CB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Mandatory</a:t>
          </a:r>
          <a:endParaRPr kumimoji="0" lang="pl-PL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public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PAYG </a:t>
          </a:r>
        </a:p>
      </dgm:t>
    </dgm:pt>
    <dgm:pt modelId="{4CBE62D2-CD22-4BF8-8ECF-D2DBDBFA81D3}" type="parTrans" cxnId="{E65B00EC-F70C-474B-BFFE-21C7ED04D9A2}">
      <dgm:prSet/>
      <dgm:spPr/>
      <dgm:t>
        <a:bodyPr/>
        <a:lstStyle/>
        <a:p>
          <a:endParaRPr lang="pl-PL"/>
        </a:p>
      </dgm:t>
    </dgm:pt>
    <dgm:pt modelId="{58D3C4B6-515E-460A-8EDA-2D65229AF2D6}" type="sibTrans" cxnId="{E65B00EC-F70C-474B-BFFE-21C7ED04D9A2}">
      <dgm:prSet/>
      <dgm:spPr/>
      <dgm:t>
        <a:bodyPr/>
        <a:lstStyle/>
        <a:p>
          <a:endParaRPr lang="pl-PL"/>
        </a:p>
      </dgm:t>
    </dgm:pt>
    <dgm:pt modelId="{957F53FA-B976-494A-84FD-17E4E265582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Mandatory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privately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managed</a:t>
          </a:r>
          <a:endParaRPr kumimoji="0" lang="pl-PL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funded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gm:t>
    </dgm:pt>
    <dgm:pt modelId="{FF76E93D-3B65-4309-8C7F-258D8CD66C19}" type="parTrans" cxnId="{2CA1E64D-5BA7-47C7-9BCF-05513ED594D5}">
      <dgm:prSet/>
      <dgm:spPr/>
      <dgm:t>
        <a:bodyPr/>
        <a:lstStyle/>
        <a:p>
          <a:endParaRPr lang="pl-PL"/>
        </a:p>
      </dgm:t>
    </dgm:pt>
    <dgm:pt modelId="{F48C44C8-146E-47B1-96CB-898B7F77873A}" type="sibTrans" cxnId="{2CA1E64D-5BA7-47C7-9BCF-05513ED594D5}">
      <dgm:prSet/>
      <dgm:spPr/>
      <dgm:t>
        <a:bodyPr/>
        <a:lstStyle/>
        <a:p>
          <a:endParaRPr lang="pl-PL"/>
        </a:p>
      </dgm:t>
    </dgm:pt>
    <dgm:pt modelId="{8DFB42C9-1781-4450-BBCE-3EB17CEE8EA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Voluntary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private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funded</a:t>
          </a:r>
          <a:r>
            <a:rPr kumimoji="0" 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gm:t>
    </dgm:pt>
    <dgm:pt modelId="{690DC220-B6D4-49E1-9B77-A5FA602E7762}" type="parTrans" cxnId="{54B1E2FF-C4F9-4015-8A38-D7E9F7623B99}">
      <dgm:prSet/>
      <dgm:spPr/>
      <dgm:t>
        <a:bodyPr/>
        <a:lstStyle/>
        <a:p>
          <a:endParaRPr lang="pl-PL"/>
        </a:p>
      </dgm:t>
    </dgm:pt>
    <dgm:pt modelId="{FA9ED59E-0E92-4755-BF3C-4A4A9A5E61B0}" type="sibTrans" cxnId="{54B1E2FF-C4F9-4015-8A38-D7E9F7623B99}">
      <dgm:prSet/>
      <dgm:spPr/>
      <dgm:t>
        <a:bodyPr/>
        <a:lstStyle/>
        <a:p>
          <a:endParaRPr lang="pl-PL"/>
        </a:p>
      </dgm:t>
    </dgm:pt>
    <dgm:pt modelId="{2B26A984-0101-4731-9432-BFDC87BC37BC}">
      <dgm:prSet/>
      <dgm:spPr/>
      <dgm:t>
        <a:bodyPr/>
        <a:lstStyle/>
        <a:p>
          <a:r>
            <a:rPr lang="pl-PL" dirty="0" err="1" smtClean="0">
              <a:solidFill>
                <a:schemeClr val="tx1"/>
              </a:solidFill>
            </a:rPr>
            <a:t>Social</a:t>
          </a:r>
          <a:r>
            <a:rPr lang="pl-PL" dirty="0" smtClean="0">
              <a:solidFill>
                <a:schemeClr val="tx1"/>
              </a:solidFill>
            </a:rPr>
            <a:t> Security </a:t>
          </a:r>
          <a:r>
            <a:rPr lang="pl-PL" dirty="0" err="1" smtClean="0">
              <a:solidFill>
                <a:schemeClr val="tx1"/>
              </a:solidFill>
            </a:rPr>
            <a:t>Institution</a:t>
          </a:r>
          <a:r>
            <a:rPr lang="pl-PL" dirty="0" smtClean="0">
              <a:solidFill>
                <a:schemeClr val="tx1"/>
              </a:solidFill>
            </a:rPr>
            <a:t> (ZUS)</a:t>
          </a:r>
          <a:endParaRPr lang="pl-PL" dirty="0">
            <a:solidFill>
              <a:schemeClr val="tx1"/>
            </a:solidFill>
          </a:endParaRPr>
        </a:p>
      </dgm:t>
    </dgm:pt>
    <dgm:pt modelId="{05F8A91D-6FE6-46A5-93F8-F3E88E3E78B6}" type="parTrans" cxnId="{F15E1E7A-2990-4DBE-866B-528FB65CB0AD}">
      <dgm:prSet/>
      <dgm:spPr/>
      <dgm:t>
        <a:bodyPr/>
        <a:lstStyle/>
        <a:p>
          <a:endParaRPr lang="pl-PL"/>
        </a:p>
      </dgm:t>
    </dgm:pt>
    <dgm:pt modelId="{F836160A-1C8B-42DB-8070-128136F0FAFD}" type="sibTrans" cxnId="{F15E1E7A-2990-4DBE-866B-528FB65CB0AD}">
      <dgm:prSet/>
      <dgm:spPr/>
      <dgm:t>
        <a:bodyPr/>
        <a:lstStyle/>
        <a:p>
          <a:endParaRPr lang="pl-PL"/>
        </a:p>
      </dgm:t>
    </dgm:pt>
    <dgm:pt modelId="{5CA73DAC-62D6-489E-934D-E8F4ED595F92}">
      <dgm:prSet/>
      <dgm:spPr/>
      <dgm:t>
        <a:bodyPr/>
        <a:lstStyle/>
        <a:p>
          <a:r>
            <a:rPr lang="pl-PL" dirty="0" err="1" smtClean="0">
              <a:solidFill>
                <a:schemeClr val="tx1"/>
              </a:solidFill>
            </a:rPr>
            <a:t>open</a:t>
          </a:r>
          <a:r>
            <a:rPr lang="pl-PL" dirty="0" smtClean="0">
              <a:solidFill>
                <a:schemeClr val="tx1"/>
              </a:solidFill>
            </a:rPr>
            <a:t> </a:t>
          </a:r>
          <a:r>
            <a:rPr lang="pl-PL" dirty="0" err="1" smtClean="0">
              <a:solidFill>
                <a:schemeClr val="tx1"/>
              </a:solidFill>
            </a:rPr>
            <a:t>pension</a:t>
          </a:r>
          <a:r>
            <a:rPr lang="pl-PL" dirty="0" smtClean="0">
              <a:solidFill>
                <a:schemeClr val="tx1"/>
              </a:solidFill>
            </a:rPr>
            <a:t> </a:t>
          </a:r>
          <a:r>
            <a:rPr lang="pl-PL" dirty="0" err="1" smtClean="0">
              <a:solidFill>
                <a:schemeClr val="tx1"/>
              </a:solidFill>
            </a:rPr>
            <a:t>funds</a:t>
          </a:r>
          <a:endParaRPr lang="pl-PL" dirty="0">
            <a:solidFill>
              <a:schemeClr val="tx1"/>
            </a:solidFill>
          </a:endParaRPr>
        </a:p>
      </dgm:t>
    </dgm:pt>
    <dgm:pt modelId="{446A4190-C60B-44E7-BF06-23CCDEA49E3F}" type="parTrans" cxnId="{6DCD1C10-6A63-4247-AF5F-43B443B256F7}">
      <dgm:prSet/>
      <dgm:spPr/>
      <dgm:t>
        <a:bodyPr/>
        <a:lstStyle/>
        <a:p>
          <a:endParaRPr lang="pl-PL"/>
        </a:p>
      </dgm:t>
    </dgm:pt>
    <dgm:pt modelId="{A2E5285E-8542-458D-BA3B-2E60BA12957C}" type="sibTrans" cxnId="{6DCD1C10-6A63-4247-AF5F-43B443B256F7}">
      <dgm:prSet/>
      <dgm:spPr/>
      <dgm:t>
        <a:bodyPr/>
        <a:lstStyle/>
        <a:p>
          <a:endParaRPr lang="pl-PL"/>
        </a:p>
      </dgm:t>
    </dgm:pt>
    <dgm:pt modelId="{01FA65E8-BC1C-4B7F-99A7-54049A03A936}">
      <dgm:prSet/>
      <dgm:spPr/>
      <dgm:t>
        <a:bodyPr/>
        <a:lstStyle/>
        <a:p>
          <a:r>
            <a:rPr lang="pl-PL" dirty="0" err="1" smtClean="0">
              <a:solidFill>
                <a:schemeClr val="tx1"/>
              </a:solidFill>
            </a:rPr>
            <a:t>occupational</a:t>
          </a:r>
          <a:r>
            <a:rPr lang="pl-PL" dirty="0" smtClean="0">
              <a:solidFill>
                <a:schemeClr val="tx1"/>
              </a:solidFill>
            </a:rPr>
            <a:t> </a:t>
          </a:r>
          <a:r>
            <a:rPr lang="pl-PL" dirty="0" err="1" smtClean="0">
              <a:solidFill>
                <a:schemeClr val="tx1"/>
              </a:solidFill>
            </a:rPr>
            <a:t>pension</a:t>
          </a:r>
          <a:r>
            <a:rPr lang="pl-PL" dirty="0" smtClean="0">
              <a:solidFill>
                <a:schemeClr val="tx1"/>
              </a:solidFill>
            </a:rPr>
            <a:t> </a:t>
          </a:r>
          <a:r>
            <a:rPr lang="pl-PL" dirty="0" err="1" smtClean="0">
              <a:solidFill>
                <a:schemeClr val="tx1"/>
              </a:solidFill>
            </a:rPr>
            <a:t>funds</a:t>
          </a:r>
          <a:r>
            <a:rPr lang="pl-PL" dirty="0" smtClean="0">
              <a:solidFill>
                <a:schemeClr val="tx1"/>
              </a:solidFill>
            </a:rPr>
            <a:t>, banks, insurance </a:t>
          </a:r>
          <a:r>
            <a:rPr lang="pl-PL" dirty="0" err="1" smtClean="0">
              <a:solidFill>
                <a:schemeClr val="tx1"/>
              </a:solidFill>
            </a:rPr>
            <a:t>companies</a:t>
          </a:r>
          <a:r>
            <a:rPr lang="pl-PL" dirty="0" smtClean="0">
              <a:solidFill>
                <a:schemeClr val="tx1"/>
              </a:solidFill>
            </a:rPr>
            <a:t>, investment fund </a:t>
          </a:r>
          <a:r>
            <a:rPr lang="pl-PL" dirty="0" err="1" smtClean="0">
              <a:solidFill>
                <a:schemeClr val="tx1"/>
              </a:solidFill>
            </a:rPr>
            <a:t>companies</a:t>
          </a:r>
          <a:endParaRPr lang="pl-PL" dirty="0">
            <a:solidFill>
              <a:schemeClr val="tx1"/>
            </a:solidFill>
          </a:endParaRPr>
        </a:p>
      </dgm:t>
    </dgm:pt>
    <dgm:pt modelId="{9099B955-CC95-4762-9B19-63E3D673ABA8}" type="parTrans" cxnId="{30F9245E-D418-4B3B-90B7-E2A6BFDD8609}">
      <dgm:prSet/>
      <dgm:spPr/>
      <dgm:t>
        <a:bodyPr/>
        <a:lstStyle/>
        <a:p>
          <a:endParaRPr lang="pl-PL"/>
        </a:p>
      </dgm:t>
    </dgm:pt>
    <dgm:pt modelId="{335FC046-F657-45F0-AA4E-A1CB70CE749C}" type="sibTrans" cxnId="{30F9245E-D418-4B3B-90B7-E2A6BFDD8609}">
      <dgm:prSet/>
      <dgm:spPr/>
      <dgm:t>
        <a:bodyPr/>
        <a:lstStyle/>
        <a:p>
          <a:endParaRPr lang="pl-PL"/>
        </a:p>
      </dgm:t>
    </dgm:pt>
    <dgm:pt modelId="{EAF15798-AC65-4AB4-9456-46C25779A71F}" type="pres">
      <dgm:prSet presAssocID="{3FA9AF55-34F5-4ED9-AF60-E7531BB0B5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F6E192-DA8A-405F-B818-B485870CD350}" type="pres">
      <dgm:prSet presAssocID="{4B5B7051-60FE-4114-A7EB-59BFBA789E7C}" presName="hierRoot1" presStyleCnt="0">
        <dgm:presLayoutVars>
          <dgm:hierBranch/>
        </dgm:presLayoutVars>
      </dgm:prSet>
      <dgm:spPr/>
    </dgm:pt>
    <dgm:pt modelId="{5E2854EF-35A5-4227-9DD4-7CAE702BA39D}" type="pres">
      <dgm:prSet presAssocID="{4B5B7051-60FE-4114-A7EB-59BFBA789E7C}" presName="rootComposite1" presStyleCnt="0"/>
      <dgm:spPr/>
    </dgm:pt>
    <dgm:pt modelId="{4EF692C9-0259-43EA-8E3C-EACF2652457B}" type="pres">
      <dgm:prSet presAssocID="{4B5B7051-60FE-4114-A7EB-59BFBA789E7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87217217-2A6B-48EB-80EF-8E50C5EFF99A}" type="pres">
      <dgm:prSet presAssocID="{4B5B7051-60FE-4114-A7EB-59BFBA789E7C}" presName="rootConnector1" presStyleLbl="node1" presStyleIdx="0" presStyleCnt="0"/>
      <dgm:spPr/>
      <dgm:t>
        <a:bodyPr/>
        <a:lstStyle/>
        <a:p>
          <a:endParaRPr lang="pl-PL"/>
        </a:p>
      </dgm:t>
    </dgm:pt>
    <dgm:pt modelId="{B2105AA3-9274-446C-8E6D-12098B6A0A48}" type="pres">
      <dgm:prSet presAssocID="{4B5B7051-60FE-4114-A7EB-59BFBA789E7C}" presName="hierChild2" presStyleCnt="0"/>
      <dgm:spPr/>
    </dgm:pt>
    <dgm:pt modelId="{1C4F3FF0-CEF7-4090-8593-75DC18BE320F}" type="pres">
      <dgm:prSet presAssocID="{4CBE62D2-CD22-4BF8-8ECF-D2DBDBFA81D3}" presName="Name35" presStyleLbl="parChTrans1D2" presStyleIdx="0" presStyleCnt="3"/>
      <dgm:spPr/>
      <dgm:t>
        <a:bodyPr/>
        <a:lstStyle/>
        <a:p>
          <a:endParaRPr lang="pl-PL"/>
        </a:p>
      </dgm:t>
    </dgm:pt>
    <dgm:pt modelId="{7C6C8676-B65D-456A-B925-A74B46680039}" type="pres">
      <dgm:prSet presAssocID="{0E7C5111-78E6-4A80-89CC-5B94BF50CB02}" presName="hierRoot2" presStyleCnt="0">
        <dgm:presLayoutVars>
          <dgm:hierBranch/>
        </dgm:presLayoutVars>
      </dgm:prSet>
      <dgm:spPr/>
    </dgm:pt>
    <dgm:pt modelId="{16221F75-AEB6-425C-9878-CBBBA1CF15E3}" type="pres">
      <dgm:prSet presAssocID="{0E7C5111-78E6-4A80-89CC-5B94BF50CB02}" presName="rootComposite" presStyleCnt="0"/>
      <dgm:spPr/>
    </dgm:pt>
    <dgm:pt modelId="{464D2833-FADA-47CC-B2A6-D3E76D94051C}" type="pres">
      <dgm:prSet presAssocID="{0E7C5111-78E6-4A80-89CC-5B94BF50CB0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499B17E-A99F-4A07-B5D8-9D6AF91E6727}" type="pres">
      <dgm:prSet presAssocID="{0E7C5111-78E6-4A80-89CC-5B94BF50CB02}" presName="rootConnector" presStyleLbl="node2" presStyleIdx="0" presStyleCnt="3"/>
      <dgm:spPr/>
      <dgm:t>
        <a:bodyPr/>
        <a:lstStyle/>
        <a:p>
          <a:endParaRPr lang="pl-PL"/>
        </a:p>
      </dgm:t>
    </dgm:pt>
    <dgm:pt modelId="{99CF5269-7459-4961-89ED-B1AB55C134CC}" type="pres">
      <dgm:prSet presAssocID="{0E7C5111-78E6-4A80-89CC-5B94BF50CB02}" presName="hierChild4" presStyleCnt="0"/>
      <dgm:spPr/>
    </dgm:pt>
    <dgm:pt modelId="{C2C3C4A1-E57B-4274-970A-23693A4F8D26}" type="pres">
      <dgm:prSet presAssocID="{05F8A91D-6FE6-46A5-93F8-F3E88E3E78B6}" presName="Name35" presStyleLbl="parChTrans1D3" presStyleIdx="0" presStyleCnt="3"/>
      <dgm:spPr/>
      <dgm:t>
        <a:bodyPr/>
        <a:lstStyle/>
        <a:p>
          <a:endParaRPr lang="pl-PL"/>
        </a:p>
      </dgm:t>
    </dgm:pt>
    <dgm:pt modelId="{EF02C2E9-6812-4A40-90DB-8E23CC4022E8}" type="pres">
      <dgm:prSet presAssocID="{2B26A984-0101-4731-9432-BFDC87BC37BC}" presName="hierRoot2" presStyleCnt="0">
        <dgm:presLayoutVars>
          <dgm:hierBranch val="init"/>
        </dgm:presLayoutVars>
      </dgm:prSet>
      <dgm:spPr/>
    </dgm:pt>
    <dgm:pt modelId="{1D28F8B9-320A-460F-8D2C-31FBFF33F0CE}" type="pres">
      <dgm:prSet presAssocID="{2B26A984-0101-4731-9432-BFDC87BC37BC}" presName="rootComposite" presStyleCnt="0"/>
      <dgm:spPr/>
    </dgm:pt>
    <dgm:pt modelId="{FE5920B0-442C-46AA-92E3-77D91303B217}" type="pres">
      <dgm:prSet presAssocID="{2B26A984-0101-4731-9432-BFDC87BC37BC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D0A8F33A-AF43-4C26-B756-66667648C550}" type="pres">
      <dgm:prSet presAssocID="{2B26A984-0101-4731-9432-BFDC87BC37BC}" presName="rootConnector" presStyleLbl="node3" presStyleIdx="0" presStyleCnt="3"/>
      <dgm:spPr/>
      <dgm:t>
        <a:bodyPr/>
        <a:lstStyle/>
        <a:p>
          <a:endParaRPr lang="pl-PL"/>
        </a:p>
      </dgm:t>
    </dgm:pt>
    <dgm:pt modelId="{5D414F50-FF4C-46B2-B36C-69C58684D5B8}" type="pres">
      <dgm:prSet presAssocID="{2B26A984-0101-4731-9432-BFDC87BC37BC}" presName="hierChild4" presStyleCnt="0"/>
      <dgm:spPr/>
    </dgm:pt>
    <dgm:pt modelId="{D50685A3-438E-4868-B2F7-8B801FB56D32}" type="pres">
      <dgm:prSet presAssocID="{2B26A984-0101-4731-9432-BFDC87BC37BC}" presName="hierChild5" presStyleCnt="0"/>
      <dgm:spPr/>
    </dgm:pt>
    <dgm:pt modelId="{CC07F0F6-0D4C-44D8-B1E2-FC9372849D37}" type="pres">
      <dgm:prSet presAssocID="{0E7C5111-78E6-4A80-89CC-5B94BF50CB02}" presName="hierChild5" presStyleCnt="0"/>
      <dgm:spPr/>
    </dgm:pt>
    <dgm:pt modelId="{959B2571-9C0C-40EC-9FD1-E0D0C98F29AD}" type="pres">
      <dgm:prSet presAssocID="{FF76E93D-3B65-4309-8C7F-258D8CD66C19}" presName="Name35" presStyleLbl="parChTrans1D2" presStyleIdx="1" presStyleCnt="3"/>
      <dgm:spPr/>
      <dgm:t>
        <a:bodyPr/>
        <a:lstStyle/>
        <a:p>
          <a:endParaRPr lang="pl-PL"/>
        </a:p>
      </dgm:t>
    </dgm:pt>
    <dgm:pt modelId="{3E081B8D-AF10-4B80-875A-FF7C05E31FC9}" type="pres">
      <dgm:prSet presAssocID="{957F53FA-B976-494A-84FD-17E4E2655823}" presName="hierRoot2" presStyleCnt="0">
        <dgm:presLayoutVars>
          <dgm:hierBranch/>
        </dgm:presLayoutVars>
      </dgm:prSet>
      <dgm:spPr/>
    </dgm:pt>
    <dgm:pt modelId="{2B5C6C1E-610F-4BC9-B27A-C2CC8322EF21}" type="pres">
      <dgm:prSet presAssocID="{957F53FA-B976-494A-84FD-17E4E2655823}" presName="rootComposite" presStyleCnt="0"/>
      <dgm:spPr/>
    </dgm:pt>
    <dgm:pt modelId="{FE456E90-5D48-437B-BB21-984FD1CE3726}" type="pres">
      <dgm:prSet presAssocID="{957F53FA-B976-494A-84FD-17E4E265582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F1C69A8D-FC14-41F2-B40B-5D096866FAF5}" type="pres">
      <dgm:prSet presAssocID="{957F53FA-B976-494A-84FD-17E4E2655823}" presName="rootConnector" presStyleLbl="node2" presStyleIdx="1" presStyleCnt="3"/>
      <dgm:spPr/>
      <dgm:t>
        <a:bodyPr/>
        <a:lstStyle/>
        <a:p>
          <a:endParaRPr lang="pl-PL"/>
        </a:p>
      </dgm:t>
    </dgm:pt>
    <dgm:pt modelId="{25668F31-8424-4A5B-8C03-471243CF2A59}" type="pres">
      <dgm:prSet presAssocID="{957F53FA-B976-494A-84FD-17E4E2655823}" presName="hierChild4" presStyleCnt="0"/>
      <dgm:spPr/>
    </dgm:pt>
    <dgm:pt modelId="{52FCFC93-6EEE-4D8B-8F36-1C0928FDCA19}" type="pres">
      <dgm:prSet presAssocID="{446A4190-C60B-44E7-BF06-23CCDEA49E3F}" presName="Name35" presStyleLbl="parChTrans1D3" presStyleIdx="1" presStyleCnt="3"/>
      <dgm:spPr/>
      <dgm:t>
        <a:bodyPr/>
        <a:lstStyle/>
        <a:p>
          <a:endParaRPr lang="pl-PL"/>
        </a:p>
      </dgm:t>
    </dgm:pt>
    <dgm:pt modelId="{018D525D-5566-4DAA-895F-E73B638ECF6C}" type="pres">
      <dgm:prSet presAssocID="{5CA73DAC-62D6-489E-934D-E8F4ED595F92}" presName="hierRoot2" presStyleCnt="0">
        <dgm:presLayoutVars>
          <dgm:hierBranch val="init"/>
        </dgm:presLayoutVars>
      </dgm:prSet>
      <dgm:spPr/>
    </dgm:pt>
    <dgm:pt modelId="{B62AE491-6574-482A-8227-A9C4C6F7B764}" type="pres">
      <dgm:prSet presAssocID="{5CA73DAC-62D6-489E-934D-E8F4ED595F92}" presName="rootComposite" presStyleCnt="0"/>
      <dgm:spPr/>
    </dgm:pt>
    <dgm:pt modelId="{C540D523-E0D2-4CC8-8F75-E8FF0DA61F1D}" type="pres">
      <dgm:prSet presAssocID="{5CA73DAC-62D6-489E-934D-E8F4ED595F92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AD9F3C40-2812-481A-8B66-9D2CA07433C7}" type="pres">
      <dgm:prSet presAssocID="{5CA73DAC-62D6-489E-934D-E8F4ED595F92}" presName="rootConnector" presStyleLbl="node3" presStyleIdx="1" presStyleCnt="3"/>
      <dgm:spPr/>
      <dgm:t>
        <a:bodyPr/>
        <a:lstStyle/>
        <a:p>
          <a:endParaRPr lang="pl-PL"/>
        </a:p>
      </dgm:t>
    </dgm:pt>
    <dgm:pt modelId="{1C8BD8D2-E423-4C83-AA92-2029628B98D0}" type="pres">
      <dgm:prSet presAssocID="{5CA73DAC-62D6-489E-934D-E8F4ED595F92}" presName="hierChild4" presStyleCnt="0"/>
      <dgm:spPr/>
    </dgm:pt>
    <dgm:pt modelId="{3FBA83FD-B2CC-4A99-9383-EC0ED5DAC8BE}" type="pres">
      <dgm:prSet presAssocID="{5CA73DAC-62D6-489E-934D-E8F4ED595F92}" presName="hierChild5" presStyleCnt="0"/>
      <dgm:spPr/>
    </dgm:pt>
    <dgm:pt modelId="{46E81DF4-AE71-455E-A3CA-9F9D10CE3476}" type="pres">
      <dgm:prSet presAssocID="{957F53FA-B976-494A-84FD-17E4E2655823}" presName="hierChild5" presStyleCnt="0"/>
      <dgm:spPr/>
    </dgm:pt>
    <dgm:pt modelId="{4E7D0981-6F31-4E9B-B4ED-DD78F382F757}" type="pres">
      <dgm:prSet presAssocID="{690DC220-B6D4-49E1-9B77-A5FA602E7762}" presName="Name35" presStyleLbl="parChTrans1D2" presStyleIdx="2" presStyleCnt="3"/>
      <dgm:spPr/>
      <dgm:t>
        <a:bodyPr/>
        <a:lstStyle/>
        <a:p>
          <a:endParaRPr lang="pl-PL"/>
        </a:p>
      </dgm:t>
    </dgm:pt>
    <dgm:pt modelId="{996CF2A9-5E54-415D-BED5-9A619DF58586}" type="pres">
      <dgm:prSet presAssocID="{8DFB42C9-1781-4450-BBCE-3EB17CEE8EAA}" presName="hierRoot2" presStyleCnt="0">
        <dgm:presLayoutVars>
          <dgm:hierBranch/>
        </dgm:presLayoutVars>
      </dgm:prSet>
      <dgm:spPr/>
    </dgm:pt>
    <dgm:pt modelId="{0D90B3BB-1304-401B-997B-8FEA6EFF4949}" type="pres">
      <dgm:prSet presAssocID="{8DFB42C9-1781-4450-BBCE-3EB17CEE8EAA}" presName="rootComposite" presStyleCnt="0"/>
      <dgm:spPr/>
    </dgm:pt>
    <dgm:pt modelId="{FC03897E-6C2D-423D-8DF0-A4E1F9B876FC}" type="pres">
      <dgm:prSet presAssocID="{8DFB42C9-1781-4450-BBCE-3EB17CEE8EA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16B5736-DB6F-4236-BAFD-E5A4C5E7A50D}" type="pres">
      <dgm:prSet presAssocID="{8DFB42C9-1781-4450-BBCE-3EB17CEE8EAA}" presName="rootConnector" presStyleLbl="node2" presStyleIdx="2" presStyleCnt="3"/>
      <dgm:spPr/>
      <dgm:t>
        <a:bodyPr/>
        <a:lstStyle/>
        <a:p>
          <a:endParaRPr lang="pl-PL"/>
        </a:p>
      </dgm:t>
    </dgm:pt>
    <dgm:pt modelId="{BC7BB700-873D-4ECB-B215-E4D7A3BAB568}" type="pres">
      <dgm:prSet presAssocID="{8DFB42C9-1781-4450-BBCE-3EB17CEE8EAA}" presName="hierChild4" presStyleCnt="0"/>
      <dgm:spPr/>
    </dgm:pt>
    <dgm:pt modelId="{2BCB9E00-63F0-429A-A2A3-985916CD7375}" type="pres">
      <dgm:prSet presAssocID="{9099B955-CC95-4762-9B19-63E3D673ABA8}" presName="Name35" presStyleLbl="parChTrans1D3" presStyleIdx="2" presStyleCnt="3"/>
      <dgm:spPr/>
      <dgm:t>
        <a:bodyPr/>
        <a:lstStyle/>
        <a:p>
          <a:endParaRPr lang="pl-PL"/>
        </a:p>
      </dgm:t>
    </dgm:pt>
    <dgm:pt modelId="{F2358E90-71C9-4BD5-A7D5-19280742A4B9}" type="pres">
      <dgm:prSet presAssocID="{01FA65E8-BC1C-4B7F-99A7-54049A03A936}" presName="hierRoot2" presStyleCnt="0">
        <dgm:presLayoutVars>
          <dgm:hierBranch val="init"/>
        </dgm:presLayoutVars>
      </dgm:prSet>
      <dgm:spPr/>
    </dgm:pt>
    <dgm:pt modelId="{B1633051-B90F-4582-964B-A68DE84456FC}" type="pres">
      <dgm:prSet presAssocID="{01FA65E8-BC1C-4B7F-99A7-54049A03A936}" presName="rootComposite" presStyleCnt="0"/>
      <dgm:spPr/>
    </dgm:pt>
    <dgm:pt modelId="{E2F0FCB1-1CD1-4F99-9CEA-09AF0809FB1C}" type="pres">
      <dgm:prSet presAssocID="{01FA65E8-BC1C-4B7F-99A7-54049A03A936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3E7EF4D-FB9C-4314-BE2A-0AF9A29ACBEC}" type="pres">
      <dgm:prSet presAssocID="{01FA65E8-BC1C-4B7F-99A7-54049A03A936}" presName="rootConnector" presStyleLbl="node3" presStyleIdx="2" presStyleCnt="3"/>
      <dgm:spPr/>
      <dgm:t>
        <a:bodyPr/>
        <a:lstStyle/>
        <a:p>
          <a:endParaRPr lang="pl-PL"/>
        </a:p>
      </dgm:t>
    </dgm:pt>
    <dgm:pt modelId="{44B76F0A-E2F7-448F-B154-07BB47959B38}" type="pres">
      <dgm:prSet presAssocID="{01FA65E8-BC1C-4B7F-99A7-54049A03A936}" presName="hierChild4" presStyleCnt="0"/>
      <dgm:spPr/>
    </dgm:pt>
    <dgm:pt modelId="{71D9351A-98A6-43AD-A7EA-DEB9446CC3D3}" type="pres">
      <dgm:prSet presAssocID="{01FA65E8-BC1C-4B7F-99A7-54049A03A936}" presName="hierChild5" presStyleCnt="0"/>
      <dgm:spPr/>
    </dgm:pt>
    <dgm:pt modelId="{C72C1172-38DF-464D-BAFF-545B39C55DE6}" type="pres">
      <dgm:prSet presAssocID="{8DFB42C9-1781-4450-BBCE-3EB17CEE8EAA}" presName="hierChild5" presStyleCnt="0"/>
      <dgm:spPr/>
    </dgm:pt>
    <dgm:pt modelId="{21A6B887-0B48-4D34-A4EA-94C534CB06A3}" type="pres">
      <dgm:prSet presAssocID="{4B5B7051-60FE-4114-A7EB-59BFBA789E7C}" presName="hierChild3" presStyleCnt="0"/>
      <dgm:spPr/>
    </dgm:pt>
  </dgm:ptLst>
  <dgm:cxnLst>
    <dgm:cxn modelId="{486BE801-E599-4039-9918-E56A3034322B}" type="presOf" srcId="{3FA9AF55-34F5-4ED9-AF60-E7531BB0B5BC}" destId="{EAF15798-AC65-4AB4-9456-46C25779A71F}" srcOrd="0" destOrd="0" presId="urn:microsoft.com/office/officeart/2005/8/layout/orgChart1"/>
    <dgm:cxn modelId="{087FFBD7-BAD4-49E7-87B4-B72CE3CD6D53}" type="presOf" srcId="{FF76E93D-3B65-4309-8C7F-258D8CD66C19}" destId="{959B2571-9C0C-40EC-9FD1-E0D0C98F29AD}" srcOrd="0" destOrd="0" presId="urn:microsoft.com/office/officeart/2005/8/layout/orgChart1"/>
    <dgm:cxn modelId="{E65B00EC-F70C-474B-BFFE-21C7ED04D9A2}" srcId="{4B5B7051-60FE-4114-A7EB-59BFBA789E7C}" destId="{0E7C5111-78E6-4A80-89CC-5B94BF50CB02}" srcOrd="0" destOrd="0" parTransId="{4CBE62D2-CD22-4BF8-8ECF-D2DBDBFA81D3}" sibTransId="{58D3C4B6-515E-460A-8EDA-2D65229AF2D6}"/>
    <dgm:cxn modelId="{022DB564-DCD5-4633-99E9-B3EED8F79D60}" type="presOf" srcId="{957F53FA-B976-494A-84FD-17E4E2655823}" destId="{F1C69A8D-FC14-41F2-B40B-5D096866FAF5}" srcOrd="1" destOrd="0" presId="urn:microsoft.com/office/officeart/2005/8/layout/orgChart1"/>
    <dgm:cxn modelId="{1D3357B3-37DB-4C5E-9AD7-2ABDACB4EC05}" type="presOf" srcId="{690DC220-B6D4-49E1-9B77-A5FA602E7762}" destId="{4E7D0981-6F31-4E9B-B4ED-DD78F382F757}" srcOrd="0" destOrd="0" presId="urn:microsoft.com/office/officeart/2005/8/layout/orgChart1"/>
    <dgm:cxn modelId="{BA448E5F-09A8-4E9F-BB65-195BE910BFA7}" type="presOf" srcId="{957F53FA-B976-494A-84FD-17E4E2655823}" destId="{FE456E90-5D48-437B-BB21-984FD1CE3726}" srcOrd="0" destOrd="0" presId="urn:microsoft.com/office/officeart/2005/8/layout/orgChart1"/>
    <dgm:cxn modelId="{9D632498-82A7-4EAB-AF3A-157B6089FDE5}" type="presOf" srcId="{446A4190-C60B-44E7-BF06-23CCDEA49E3F}" destId="{52FCFC93-6EEE-4D8B-8F36-1C0928FDCA19}" srcOrd="0" destOrd="0" presId="urn:microsoft.com/office/officeart/2005/8/layout/orgChart1"/>
    <dgm:cxn modelId="{30F9245E-D418-4B3B-90B7-E2A6BFDD8609}" srcId="{8DFB42C9-1781-4450-BBCE-3EB17CEE8EAA}" destId="{01FA65E8-BC1C-4B7F-99A7-54049A03A936}" srcOrd="0" destOrd="0" parTransId="{9099B955-CC95-4762-9B19-63E3D673ABA8}" sibTransId="{335FC046-F657-45F0-AA4E-A1CB70CE749C}"/>
    <dgm:cxn modelId="{50B081F4-FCAC-4064-81DF-5F3DB3F48539}" type="presOf" srcId="{05F8A91D-6FE6-46A5-93F8-F3E88E3E78B6}" destId="{C2C3C4A1-E57B-4274-970A-23693A4F8D26}" srcOrd="0" destOrd="0" presId="urn:microsoft.com/office/officeart/2005/8/layout/orgChart1"/>
    <dgm:cxn modelId="{6768FBE1-8D5C-4D67-86F0-713FCD69CBBC}" type="presOf" srcId="{9099B955-CC95-4762-9B19-63E3D673ABA8}" destId="{2BCB9E00-63F0-429A-A2A3-985916CD7375}" srcOrd="0" destOrd="0" presId="urn:microsoft.com/office/officeart/2005/8/layout/orgChart1"/>
    <dgm:cxn modelId="{2CA1E64D-5BA7-47C7-9BCF-05513ED594D5}" srcId="{4B5B7051-60FE-4114-A7EB-59BFBA789E7C}" destId="{957F53FA-B976-494A-84FD-17E4E2655823}" srcOrd="1" destOrd="0" parTransId="{FF76E93D-3B65-4309-8C7F-258D8CD66C19}" sibTransId="{F48C44C8-146E-47B1-96CB-898B7F77873A}"/>
    <dgm:cxn modelId="{8BEEF65F-6F23-44E4-96E1-0A19EC681529}" type="presOf" srcId="{2B26A984-0101-4731-9432-BFDC87BC37BC}" destId="{D0A8F33A-AF43-4C26-B756-66667648C550}" srcOrd="1" destOrd="0" presId="urn:microsoft.com/office/officeart/2005/8/layout/orgChart1"/>
    <dgm:cxn modelId="{D045219A-67AD-41D7-BF7E-179F90A07B29}" type="presOf" srcId="{4CBE62D2-CD22-4BF8-8ECF-D2DBDBFA81D3}" destId="{1C4F3FF0-CEF7-4090-8593-75DC18BE320F}" srcOrd="0" destOrd="0" presId="urn:microsoft.com/office/officeart/2005/8/layout/orgChart1"/>
    <dgm:cxn modelId="{93295ABF-B1E5-4BD3-BDD6-2E661F46E962}" type="presOf" srcId="{8DFB42C9-1781-4450-BBCE-3EB17CEE8EAA}" destId="{B16B5736-DB6F-4236-BAFD-E5A4C5E7A50D}" srcOrd="1" destOrd="0" presId="urn:microsoft.com/office/officeart/2005/8/layout/orgChart1"/>
    <dgm:cxn modelId="{7FA130D0-467A-4BF2-8D55-73088510E670}" type="presOf" srcId="{5CA73DAC-62D6-489E-934D-E8F4ED595F92}" destId="{C540D523-E0D2-4CC8-8F75-E8FF0DA61F1D}" srcOrd="0" destOrd="0" presId="urn:microsoft.com/office/officeart/2005/8/layout/orgChart1"/>
    <dgm:cxn modelId="{6DCD1C10-6A63-4247-AF5F-43B443B256F7}" srcId="{957F53FA-B976-494A-84FD-17E4E2655823}" destId="{5CA73DAC-62D6-489E-934D-E8F4ED595F92}" srcOrd="0" destOrd="0" parTransId="{446A4190-C60B-44E7-BF06-23CCDEA49E3F}" sibTransId="{A2E5285E-8542-458D-BA3B-2E60BA12957C}"/>
    <dgm:cxn modelId="{A232830E-A869-4211-90B9-9C5C8445A289}" type="presOf" srcId="{01FA65E8-BC1C-4B7F-99A7-54049A03A936}" destId="{E2F0FCB1-1CD1-4F99-9CEA-09AF0809FB1C}" srcOrd="0" destOrd="0" presId="urn:microsoft.com/office/officeart/2005/8/layout/orgChart1"/>
    <dgm:cxn modelId="{0F73C2EA-4BFF-4D96-B5A0-E67E54DC55AB}" type="presOf" srcId="{01FA65E8-BC1C-4B7F-99A7-54049A03A936}" destId="{93E7EF4D-FB9C-4314-BE2A-0AF9A29ACBEC}" srcOrd="1" destOrd="0" presId="urn:microsoft.com/office/officeart/2005/8/layout/orgChart1"/>
    <dgm:cxn modelId="{A97C7A74-8813-42C5-8FA5-194B221D3BC1}" srcId="{3FA9AF55-34F5-4ED9-AF60-E7531BB0B5BC}" destId="{4B5B7051-60FE-4114-A7EB-59BFBA789E7C}" srcOrd="0" destOrd="0" parTransId="{7809469A-7022-4743-9C36-51A90F033E42}" sibTransId="{5B17E76D-089B-462A-9111-E2F9C488ADC4}"/>
    <dgm:cxn modelId="{54B1E2FF-C4F9-4015-8A38-D7E9F7623B99}" srcId="{4B5B7051-60FE-4114-A7EB-59BFBA789E7C}" destId="{8DFB42C9-1781-4450-BBCE-3EB17CEE8EAA}" srcOrd="2" destOrd="0" parTransId="{690DC220-B6D4-49E1-9B77-A5FA602E7762}" sibTransId="{FA9ED59E-0E92-4755-BF3C-4A4A9A5E61B0}"/>
    <dgm:cxn modelId="{A44B6934-3AE2-436B-B19C-A6852EDD8D2E}" type="presOf" srcId="{2B26A984-0101-4731-9432-BFDC87BC37BC}" destId="{FE5920B0-442C-46AA-92E3-77D91303B217}" srcOrd="0" destOrd="0" presId="urn:microsoft.com/office/officeart/2005/8/layout/orgChart1"/>
    <dgm:cxn modelId="{F15E1E7A-2990-4DBE-866B-528FB65CB0AD}" srcId="{0E7C5111-78E6-4A80-89CC-5B94BF50CB02}" destId="{2B26A984-0101-4731-9432-BFDC87BC37BC}" srcOrd="0" destOrd="0" parTransId="{05F8A91D-6FE6-46A5-93F8-F3E88E3E78B6}" sibTransId="{F836160A-1C8B-42DB-8070-128136F0FAFD}"/>
    <dgm:cxn modelId="{A3B40229-57CC-475B-8532-2C64F478545C}" type="presOf" srcId="{0E7C5111-78E6-4A80-89CC-5B94BF50CB02}" destId="{464D2833-FADA-47CC-B2A6-D3E76D94051C}" srcOrd="0" destOrd="0" presId="urn:microsoft.com/office/officeart/2005/8/layout/orgChart1"/>
    <dgm:cxn modelId="{770F8F45-0122-4EFC-BEB4-4894DEE1567D}" type="presOf" srcId="{8DFB42C9-1781-4450-BBCE-3EB17CEE8EAA}" destId="{FC03897E-6C2D-423D-8DF0-A4E1F9B876FC}" srcOrd="0" destOrd="0" presId="urn:microsoft.com/office/officeart/2005/8/layout/orgChart1"/>
    <dgm:cxn modelId="{DB4FBC1D-98F9-406F-B8D2-7BAF108688E3}" type="presOf" srcId="{5CA73DAC-62D6-489E-934D-E8F4ED595F92}" destId="{AD9F3C40-2812-481A-8B66-9D2CA07433C7}" srcOrd="1" destOrd="0" presId="urn:microsoft.com/office/officeart/2005/8/layout/orgChart1"/>
    <dgm:cxn modelId="{0A2BB984-D373-4B0B-9A2F-C304CA597A66}" type="presOf" srcId="{4B5B7051-60FE-4114-A7EB-59BFBA789E7C}" destId="{4EF692C9-0259-43EA-8E3C-EACF2652457B}" srcOrd="0" destOrd="0" presId="urn:microsoft.com/office/officeart/2005/8/layout/orgChart1"/>
    <dgm:cxn modelId="{FE923A90-9487-45E9-B751-77B6C76F2238}" type="presOf" srcId="{4B5B7051-60FE-4114-A7EB-59BFBA789E7C}" destId="{87217217-2A6B-48EB-80EF-8E50C5EFF99A}" srcOrd="1" destOrd="0" presId="urn:microsoft.com/office/officeart/2005/8/layout/orgChart1"/>
    <dgm:cxn modelId="{2C249C3B-64B0-4312-84B7-C2C3FC4801C6}" type="presOf" srcId="{0E7C5111-78E6-4A80-89CC-5B94BF50CB02}" destId="{5499B17E-A99F-4A07-B5D8-9D6AF91E6727}" srcOrd="1" destOrd="0" presId="urn:microsoft.com/office/officeart/2005/8/layout/orgChart1"/>
    <dgm:cxn modelId="{D06AC170-7337-406A-9E3A-846BB3DFF9A9}" type="presParOf" srcId="{EAF15798-AC65-4AB4-9456-46C25779A71F}" destId="{3BF6E192-DA8A-405F-B818-B485870CD350}" srcOrd="0" destOrd="0" presId="urn:microsoft.com/office/officeart/2005/8/layout/orgChart1"/>
    <dgm:cxn modelId="{BFCCCE32-5DDD-433C-843D-CA5EB54C1AD0}" type="presParOf" srcId="{3BF6E192-DA8A-405F-B818-B485870CD350}" destId="{5E2854EF-35A5-4227-9DD4-7CAE702BA39D}" srcOrd="0" destOrd="0" presId="urn:microsoft.com/office/officeart/2005/8/layout/orgChart1"/>
    <dgm:cxn modelId="{0024C879-2BD0-41F6-B8D3-12BA1858B7EB}" type="presParOf" srcId="{5E2854EF-35A5-4227-9DD4-7CAE702BA39D}" destId="{4EF692C9-0259-43EA-8E3C-EACF2652457B}" srcOrd="0" destOrd="0" presId="urn:microsoft.com/office/officeart/2005/8/layout/orgChart1"/>
    <dgm:cxn modelId="{5761C20C-102D-4AE3-800F-45A1245FEBFA}" type="presParOf" srcId="{5E2854EF-35A5-4227-9DD4-7CAE702BA39D}" destId="{87217217-2A6B-48EB-80EF-8E50C5EFF99A}" srcOrd="1" destOrd="0" presId="urn:microsoft.com/office/officeart/2005/8/layout/orgChart1"/>
    <dgm:cxn modelId="{44FCB8BD-5738-4EFC-968D-A38783912F3D}" type="presParOf" srcId="{3BF6E192-DA8A-405F-B818-B485870CD350}" destId="{B2105AA3-9274-446C-8E6D-12098B6A0A48}" srcOrd="1" destOrd="0" presId="urn:microsoft.com/office/officeart/2005/8/layout/orgChart1"/>
    <dgm:cxn modelId="{7483201C-1F12-490B-BF6A-5D325A18F1F6}" type="presParOf" srcId="{B2105AA3-9274-446C-8E6D-12098B6A0A48}" destId="{1C4F3FF0-CEF7-4090-8593-75DC18BE320F}" srcOrd="0" destOrd="0" presId="urn:microsoft.com/office/officeart/2005/8/layout/orgChart1"/>
    <dgm:cxn modelId="{09B0966E-D1C1-46E1-8186-777351883BC7}" type="presParOf" srcId="{B2105AA3-9274-446C-8E6D-12098B6A0A48}" destId="{7C6C8676-B65D-456A-B925-A74B46680039}" srcOrd="1" destOrd="0" presId="urn:microsoft.com/office/officeart/2005/8/layout/orgChart1"/>
    <dgm:cxn modelId="{D3AA7BDD-6D35-45AC-8B08-6E66A01D21CB}" type="presParOf" srcId="{7C6C8676-B65D-456A-B925-A74B46680039}" destId="{16221F75-AEB6-425C-9878-CBBBA1CF15E3}" srcOrd="0" destOrd="0" presId="urn:microsoft.com/office/officeart/2005/8/layout/orgChart1"/>
    <dgm:cxn modelId="{8AF39336-25E0-4673-8F78-B4E8E49D0C1F}" type="presParOf" srcId="{16221F75-AEB6-425C-9878-CBBBA1CF15E3}" destId="{464D2833-FADA-47CC-B2A6-D3E76D94051C}" srcOrd="0" destOrd="0" presId="urn:microsoft.com/office/officeart/2005/8/layout/orgChart1"/>
    <dgm:cxn modelId="{5AA6C54F-08E1-4195-8B84-13A218782108}" type="presParOf" srcId="{16221F75-AEB6-425C-9878-CBBBA1CF15E3}" destId="{5499B17E-A99F-4A07-B5D8-9D6AF91E6727}" srcOrd="1" destOrd="0" presId="urn:microsoft.com/office/officeart/2005/8/layout/orgChart1"/>
    <dgm:cxn modelId="{DE8D39B5-0CF5-49DD-BB6C-388F583DD9D3}" type="presParOf" srcId="{7C6C8676-B65D-456A-B925-A74B46680039}" destId="{99CF5269-7459-4961-89ED-B1AB55C134CC}" srcOrd="1" destOrd="0" presId="urn:microsoft.com/office/officeart/2005/8/layout/orgChart1"/>
    <dgm:cxn modelId="{22544B53-B03A-45EC-9350-7F2A37EA29AE}" type="presParOf" srcId="{99CF5269-7459-4961-89ED-B1AB55C134CC}" destId="{C2C3C4A1-E57B-4274-970A-23693A4F8D26}" srcOrd="0" destOrd="0" presId="urn:microsoft.com/office/officeart/2005/8/layout/orgChart1"/>
    <dgm:cxn modelId="{FF1E87CF-6DA3-49EE-A3A3-504B12B8CB38}" type="presParOf" srcId="{99CF5269-7459-4961-89ED-B1AB55C134CC}" destId="{EF02C2E9-6812-4A40-90DB-8E23CC4022E8}" srcOrd="1" destOrd="0" presId="urn:microsoft.com/office/officeart/2005/8/layout/orgChart1"/>
    <dgm:cxn modelId="{2A512778-D749-4201-BAE2-2DAA80680D67}" type="presParOf" srcId="{EF02C2E9-6812-4A40-90DB-8E23CC4022E8}" destId="{1D28F8B9-320A-460F-8D2C-31FBFF33F0CE}" srcOrd="0" destOrd="0" presId="urn:microsoft.com/office/officeart/2005/8/layout/orgChart1"/>
    <dgm:cxn modelId="{AA41EFBC-C8FD-4538-91BB-73584E190A11}" type="presParOf" srcId="{1D28F8B9-320A-460F-8D2C-31FBFF33F0CE}" destId="{FE5920B0-442C-46AA-92E3-77D91303B217}" srcOrd="0" destOrd="0" presId="urn:microsoft.com/office/officeart/2005/8/layout/orgChart1"/>
    <dgm:cxn modelId="{657387FB-98E2-4C92-9E42-3200D57C2764}" type="presParOf" srcId="{1D28F8B9-320A-460F-8D2C-31FBFF33F0CE}" destId="{D0A8F33A-AF43-4C26-B756-66667648C550}" srcOrd="1" destOrd="0" presId="urn:microsoft.com/office/officeart/2005/8/layout/orgChart1"/>
    <dgm:cxn modelId="{C8D70032-F6A5-443F-B0FF-C86E4547DC77}" type="presParOf" srcId="{EF02C2E9-6812-4A40-90DB-8E23CC4022E8}" destId="{5D414F50-FF4C-46B2-B36C-69C58684D5B8}" srcOrd="1" destOrd="0" presId="urn:microsoft.com/office/officeart/2005/8/layout/orgChart1"/>
    <dgm:cxn modelId="{6B78BF00-701F-44FC-ACF1-CEA7CB7BF3C1}" type="presParOf" srcId="{EF02C2E9-6812-4A40-90DB-8E23CC4022E8}" destId="{D50685A3-438E-4868-B2F7-8B801FB56D32}" srcOrd="2" destOrd="0" presId="urn:microsoft.com/office/officeart/2005/8/layout/orgChart1"/>
    <dgm:cxn modelId="{337FA577-DAC3-4CE1-ACF7-240FBFD80D0E}" type="presParOf" srcId="{7C6C8676-B65D-456A-B925-A74B46680039}" destId="{CC07F0F6-0D4C-44D8-B1E2-FC9372849D37}" srcOrd="2" destOrd="0" presId="urn:microsoft.com/office/officeart/2005/8/layout/orgChart1"/>
    <dgm:cxn modelId="{27692A65-7762-4FC1-94EF-AC9913A5D43E}" type="presParOf" srcId="{B2105AA3-9274-446C-8E6D-12098B6A0A48}" destId="{959B2571-9C0C-40EC-9FD1-E0D0C98F29AD}" srcOrd="2" destOrd="0" presId="urn:microsoft.com/office/officeart/2005/8/layout/orgChart1"/>
    <dgm:cxn modelId="{E0600E8A-1327-4C21-9B31-F3407429E19A}" type="presParOf" srcId="{B2105AA3-9274-446C-8E6D-12098B6A0A48}" destId="{3E081B8D-AF10-4B80-875A-FF7C05E31FC9}" srcOrd="3" destOrd="0" presId="urn:microsoft.com/office/officeart/2005/8/layout/orgChart1"/>
    <dgm:cxn modelId="{038D70F9-1FB7-43BA-A36B-45B743C23C5D}" type="presParOf" srcId="{3E081B8D-AF10-4B80-875A-FF7C05E31FC9}" destId="{2B5C6C1E-610F-4BC9-B27A-C2CC8322EF21}" srcOrd="0" destOrd="0" presId="urn:microsoft.com/office/officeart/2005/8/layout/orgChart1"/>
    <dgm:cxn modelId="{97FB8900-FE8A-4C7F-AAC9-483479A79593}" type="presParOf" srcId="{2B5C6C1E-610F-4BC9-B27A-C2CC8322EF21}" destId="{FE456E90-5D48-437B-BB21-984FD1CE3726}" srcOrd="0" destOrd="0" presId="urn:microsoft.com/office/officeart/2005/8/layout/orgChart1"/>
    <dgm:cxn modelId="{C890AA10-3FA3-4467-AE2A-3BA953C0ED41}" type="presParOf" srcId="{2B5C6C1E-610F-4BC9-B27A-C2CC8322EF21}" destId="{F1C69A8D-FC14-41F2-B40B-5D096866FAF5}" srcOrd="1" destOrd="0" presId="urn:microsoft.com/office/officeart/2005/8/layout/orgChart1"/>
    <dgm:cxn modelId="{968B682A-8D12-47CD-81A1-C3B7DFAC23C5}" type="presParOf" srcId="{3E081B8D-AF10-4B80-875A-FF7C05E31FC9}" destId="{25668F31-8424-4A5B-8C03-471243CF2A59}" srcOrd="1" destOrd="0" presId="urn:microsoft.com/office/officeart/2005/8/layout/orgChart1"/>
    <dgm:cxn modelId="{B2DEDC28-9445-48D4-9644-02BBBE845A39}" type="presParOf" srcId="{25668F31-8424-4A5B-8C03-471243CF2A59}" destId="{52FCFC93-6EEE-4D8B-8F36-1C0928FDCA19}" srcOrd="0" destOrd="0" presId="urn:microsoft.com/office/officeart/2005/8/layout/orgChart1"/>
    <dgm:cxn modelId="{408D3E27-07F1-42D0-8E71-A7F76E6161F4}" type="presParOf" srcId="{25668F31-8424-4A5B-8C03-471243CF2A59}" destId="{018D525D-5566-4DAA-895F-E73B638ECF6C}" srcOrd="1" destOrd="0" presId="urn:microsoft.com/office/officeart/2005/8/layout/orgChart1"/>
    <dgm:cxn modelId="{8F9213CF-A8F1-4069-9231-851AFDFBE10D}" type="presParOf" srcId="{018D525D-5566-4DAA-895F-E73B638ECF6C}" destId="{B62AE491-6574-482A-8227-A9C4C6F7B764}" srcOrd="0" destOrd="0" presId="urn:microsoft.com/office/officeart/2005/8/layout/orgChart1"/>
    <dgm:cxn modelId="{1B1976C5-C119-491A-9A65-025595613C20}" type="presParOf" srcId="{B62AE491-6574-482A-8227-A9C4C6F7B764}" destId="{C540D523-E0D2-4CC8-8F75-E8FF0DA61F1D}" srcOrd="0" destOrd="0" presId="urn:microsoft.com/office/officeart/2005/8/layout/orgChart1"/>
    <dgm:cxn modelId="{5CAA1E4F-6D06-4AD4-8735-D9C759882108}" type="presParOf" srcId="{B62AE491-6574-482A-8227-A9C4C6F7B764}" destId="{AD9F3C40-2812-481A-8B66-9D2CA07433C7}" srcOrd="1" destOrd="0" presId="urn:microsoft.com/office/officeart/2005/8/layout/orgChart1"/>
    <dgm:cxn modelId="{A600539D-BB1F-4E36-9B67-625D1B499360}" type="presParOf" srcId="{018D525D-5566-4DAA-895F-E73B638ECF6C}" destId="{1C8BD8D2-E423-4C83-AA92-2029628B98D0}" srcOrd="1" destOrd="0" presId="urn:microsoft.com/office/officeart/2005/8/layout/orgChart1"/>
    <dgm:cxn modelId="{D871654E-89C6-4526-9A0D-E9A80FE7C75C}" type="presParOf" srcId="{018D525D-5566-4DAA-895F-E73B638ECF6C}" destId="{3FBA83FD-B2CC-4A99-9383-EC0ED5DAC8BE}" srcOrd="2" destOrd="0" presId="urn:microsoft.com/office/officeart/2005/8/layout/orgChart1"/>
    <dgm:cxn modelId="{44A4FE7B-BAD8-4FE8-8F59-DA2BEBA4926F}" type="presParOf" srcId="{3E081B8D-AF10-4B80-875A-FF7C05E31FC9}" destId="{46E81DF4-AE71-455E-A3CA-9F9D10CE3476}" srcOrd="2" destOrd="0" presId="urn:microsoft.com/office/officeart/2005/8/layout/orgChart1"/>
    <dgm:cxn modelId="{7C09F6E7-518B-4F6D-B009-E8FBE144FAB5}" type="presParOf" srcId="{B2105AA3-9274-446C-8E6D-12098B6A0A48}" destId="{4E7D0981-6F31-4E9B-B4ED-DD78F382F757}" srcOrd="4" destOrd="0" presId="urn:microsoft.com/office/officeart/2005/8/layout/orgChart1"/>
    <dgm:cxn modelId="{ECD83129-165A-4EFE-902C-91C12464DF28}" type="presParOf" srcId="{B2105AA3-9274-446C-8E6D-12098B6A0A48}" destId="{996CF2A9-5E54-415D-BED5-9A619DF58586}" srcOrd="5" destOrd="0" presId="urn:microsoft.com/office/officeart/2005/8/layout/orgChart1"/>
    <dgm:cxn modelId="{6B925E00-6DEA-47AC-BB78-570386D2286B}" type="presParOf" srcId="{996CF2A9-5E54-415D-BED5-9A619DF58586}" destId="{0D90B3BB-1304-401B-997B-8FEA6EFF4949}" srcOrd="0" destOrd="0" presId="urn:microsoft.com/office/officeart/2005/8/layout/orgChart1"/>
    <dgm:cxn modelId="{2F8F0E47-8CD1-49C9-908C-19B5533CEE64}" type="presParOf" srcId="{0D90B3BB-1304-401B-997B-8FEA6EFF4949}" destId="{FC03897E-6C2D-423D-8DF0-A4E1F9B876FC}" srcOrd="0" destOrd="0" presId="urn:microsoft.com/office/officeart/2005/8/layout/orgChart1"/>
    <dgm:cxn modelId="{F1B2B27E-C9B1-4F45-8499-1F7E20A8428A}" type="presParOf" srcId="{0D90B3BB-1304-401B-997B-8FEA6EFF4949}" destId="{B16B5736-DB6F-4236-BAFD-E5A4C5E7A50D}" srcOrd="1" destOrd="0" presId="urn:microsoft.com/office/officeart/2005/8/layout/orgChart1"/>
    <dgm:cxn modelId="{968E9512-34EB-4A5E-95D1-C9FBA846D983}" type="presParOf" srcId="{996CF2A9-5E54-415D-BED5-9A619DF58586}" destId="{BC7BB700-873D-4ECB-B215-E4D7A3BAB568}" srcOrd="1" destOrd="0" presId="urn:microsoft.com/office/officeart/2005/8/layout/orgChart1"/>
    <dgm:cxn modelId="{1C7E8A42-78D4-4F2D-A17A-3A2F09AB5D4D}" type="presParOf" srcId="{BC7BB700-873D-4ECB-B215-E4D7A3BAB568}" destId="{2BCB9E00-63F0-429A-A2A3-985916CD7375}" srcOrd="0" destOrd="0" presId="urn:microsoft.com/office/officeart/2005/8/layout/orgChart1"/>
    <dgm:cxn modelId="{311B0153-ABF2-49EB-95A6-06F43E218A7D}" type="presParOf" srcId="{BC7BB700-873D-4ECB-B215-E4D7A3BAB568}" destId="{F2358E90-71C9-4BD5-A7D5-19280742A4B9}" srcOrd="1" destOrd="0" presId="urn:microsoft.com/office/officeart/2005/8/layout/orgChart1"/>
    <dgm:cxn modelId="{FC26B8CF-52C5-4C29-9853-D33D666D30E2}" type="presParOf" srcId="{F2358E90-71C9-4BD5-A7D5-19280742A4B9}" destId="{B1633051-B90F-4582-964B-A68DE84456FC}" srcOrd="0" destOrd="0" presId="urn:microsoft.com/office/officeart/2005/8/layout/orgChart1"/>
    <dgm:cxn modelId="{A3EEE56C-6A77-416E-A6CB-9328895BA194}" type="presParOf" srcId="{B1633051-B90F-4582-964B-A68DE84456FC}" destId="{E2F0FCB1-1CD1-4F99-9CEA-09AF0809FB1C}" srcOrd="0" destOrd="0" presId="urn:microsoft.com/office/officeart/2005/8/layout/orgChart1"/>
    <dgm:cxn modelId="{43006DD0-193B-4FE5-8547-D4BFD1C5E1E0}" type="presParOf" srcId="{B1633051-B90F-4582-964B-A68DE84456FC}" destId="{93E7EF4D-FB9C-4314-BE2A-0AF9A29ACBEC}" srcOrd="1" destOrd="0" presId="urn:microsoft.com/office/officeart/2005/8/layout/orgChart1"/>
    <dgm:cxn modelId="{6B555461-200A-4302-BF56-7A509C1E0233}" type="presParOf" srcId="{F2358E90-71C9-4BD5-A7D5-19280742A4B9}" destId="{44B76F0A-E2F7-448F-B154-07BB47959B38}" srcOrd="1" destOrd="0" presId="urn:microsoft.com/office/officeart/2005/8/layout/orgChart1"/>
    <dgm:cxn modelId="{EBBAD9F0-579A-4BA9-8260-7EA611C15FE7}" type="presParOf" srcId="{F2358E90-71C9-4BD5-A7D5-19280742A4B9}" destId="{71D9351A-98A6-43AD-A7EA-DEB9446CC3D3}" srcOrd="2" destOrd="0" presId="urn:microsoft.com/office/officeart/2005/8/layout/orgChart1"/>
    <dgm:cxn modelId="{34EA1625-8DB0-4B88-B080-7AE98E3F3DE4}" type="presParOf" srcId="{996CF2A9-5E54-415D-BED5-9A619DF58586}" destId="{C72C1172-38DF-464D-BAFF-545B39C55DE6}" srcOrd="2" destOrd="0" presId="urn:microsoft.com/office/officeart/2005/8/layout/orgChart1"/>
    <dgm:cxn modelId="{6287AFB1-B1DC-4C64-8456-F657361A39E7}" type="presParOf" srcId="{3BF6E192-DA8A-405F-B818-B485870CD350}" destId="{21A6B887-0B48-4D34-A4EA-94C534CB06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CB9E00-63F0-429A-A2A3-985916CD7375}">
      <dsp:nvSpPr>
        <dsp:cNvPr id="0" name=""/>
        <dsp:cNvSpPr/>
      </dsp:nvSpPr>
      <dsp:spPr>
        <a:xfrm>
          <a:off x="6655170" y="2586544"/>
          <a:ext cx="91440" cy="448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88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7D0981-6F31-4E9B-B4ED-DD78F382F757}">
      <dsp:nvSpPr>
        <dsp:cNvPr id="0" name=""/>
        <dsp:cNvSpPr/>
      </dsp:nvSpPr>
      <dsp:spPr>
        <a:xfrm>
          <a:off x="4114799" y="1069086"/>
          <a:ext cx="2586090" cy="448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412"/>
              </a:lnTo>
              <a:lnTo>
                <a:pt x="2586090" y="224412"/>
              </a:lnTo>
              <a:lnTo>
                <a:pt x="2586090" y="448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CFC93-6EEE-4D8B-8F36-1C0928FDCA19}">
      <dsp:nvSpPr>
        <dsp:cNvPr id="0" name=""/>
        <dsp:cNvSpPr/>
      </dsp:nvSpPr>
      <dsp:spPr>
        <a:xfrm>
          <a:off x="4069079" y="2586544"/>
          <a:ext cx="91440" cy="448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88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B2571-9C0C-40EC-9FD1-E0D0C98F29AD}">
      <dsp:nvSpPr>
        <dsp:cNvPr id="0" name=""/>
        <dsp:cNvSpPr/>
      </dsp:nvSpPr>
      <dsp:spPr>
        <a:xfrm>
          <a:off x="4069079" y="1069086"/>
          <a:ext cx="91440" cy="448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8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3C4A1-E57B-4274-970A-23693A4F8D26}">
      <dsp:nvSpPr>
        <dsp:cNvPr id="0" name=""/>
        <dsp:cNvSpPr/>
      </dsp:nvSpPr>
      <dsp:spPr>
        <a:xfrm>
          <a:off x="1482989" y="2586544"/>
          <a:ext cx="91440" cy="448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88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F3FF0-CEF7-4090-8593-75DC18BE320F}">
      <dsp:nvSpPr>
        <dsp:cNvPr id="0" name=""/>
        <dsp:cNvSpPr/>
      </dsp:nvSpPr>
      <dsp:spPr>
        <a:xfrm>
          <a:off x="1528709" y="1069086"/>
          <a:ext cx="2586090" cy="448825"/>
        </a:xfrm>
        <a:custGeom>
          <a:avLst/>
          <a:gdLst/>
          <a:ahLst/>
          <a:cxnLst/>
          <a:rect l="0" t="0" r="0" b="0"/>
          <a:pathLst>
            <a:path>
              <a:moveTo>
                <a:pt x="2586090" y="0"/>
              </a:moveTo>
              <a:lnTo>
                <a:pt x="2586090" y="224412"/>
              </a:lnTo>
              <a:lnTo>
                <a:pt x="0" y="224412"/>
              </a:lnTo>
              <a:lnTo>
                <a:pt x="0" y="448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692C9-0259-43EA-8E3C-EACF2652457B}">
      <dsp:nvSpPr>
        <dsp:cNvPr id="0" name=""/>
        <dsp:cNvSpPr/>
      </dsp:nvSpPr>
      <dsp:spPr>
        <a:xfrm>
          <a:off x="3046167" y="454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Reformed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pension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b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</a:b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system</a:t>
          </a:r>
        </a:p>
      </dsp:txBody>
      <dsp:txXfrm>
        <a:off x="3046167" y="454"/>
        <a:ext cx="2137264" cy="1068632"/>
      </dsp:txXfrm>
    </dsp:sp>
    <dsp:sp modelId="{464D2833-FADA-47CC-B2A6-D3E76D94051C}">
      <dsp:nvSpPr>
        <dsp:cNvPr id="0" name=""/>
        <dsp:cNvSpPr/>
      </dsp:nvSpPr>
      <dsp:spPr>
        <a:xfrm>
          <a:off x="460077" y="1517912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Mandatory</a:t>
          </a:r>
          <a:endParaRPr kumimoji="0" lang="pl-PL" sz="1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public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PAYG </a:t>
          </a:r>
        </a:p>
      </dsp:txBody>
      <dsp:txXfrm>
        <a:off x="460077" y="1517912"/>
        <a:ext cx="2137264" cy="1068632"/>
      </dsp:txXfrm>
    </dsp:sp>
    <dsp:sp modelId="{FE5920B0-442C-46AA-92E3-77D91303B217}">
      <dsp:nvSpPr>
        <dsp:cNvPr id="0" name=""/>
        <dsp:cNvSpPr/>
      </dsp:nvSpPr>
      <dsp:spPr>
        <a:xfrm>
          <a:off x="460077" y="3035370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err="1" smtClean="0">
              <a:solidFill>
                <a:schemeClr val="tx1"/>
              </a:solidFill>
            </a:rPr>
            <a:t>Social</a:t>
          </a:r>
          <a:r>
            <a:rPr lang="pl-PL" sz="1700" kern="1200" dirty="0" smtClean="0">
              <a:solidFill>
                <a:schemeClr val="tx1"/>
              </a:solidFill>
            </a:rPr>
            <a:t> Security </a:t>
          </a:r>
          <a:r>
            <a:rPr lang="pl-PL" sz="1700" kern="1200" dirty="0" err="1" smtClean="0">
              <a:solidFill>
                <a:schemeClr val="tx1"/>
              </a:solidFill>
            </a:rPr>
            <a:t>Institution</a:t>
          </a:r>
          <a:r>
            <a:rPr lang="pl-PL" sz="1700" kern="1200" dirty="0" smtClean="0">
              <a:solidFill>
                <a:schemeClr val="tx1"/>
              </a:solidFill>
            </a:rPr>
            <a:t> (ZUS)</a:t>
          </a:r>
          <a:endParaRPr lang="pl-PL" sz="1700" kern="1200" dirty="0">
            <a:solidFill>
              <a:schemeClr val="tx1"/>
            </a:solidFill>
          </a:endParaRPr>
        </a:p>
      </dsp:txBody>
      <dsp:txXfrm>
        <a:off x="460077" y="3035370"/>
        <a:ext cx="2137264" cy="1068632"/>
      </dsp:txXfrm>
    </dsp:sp>
    <dsp:sp modelId="{FE456E90-5D48-437B-BB21-984FD1CE3726}">
      <dsp:nvSpPr>
        <dsp:cNvPr id="0" name=""/>
        <dsp:cNvSpPr/>
      </dsp:nvSpPr>
      <dsp:spPr>
        <a:xfrm>
          <a:off x="3046167" y="1517912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Mandatory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privately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managed</a:t>
          </a:r>
          <a:endParaRPr kumimoji="0" lang="pl-PL" sz="1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funded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sp:txBody>
      <dsp:txXfrm>
        <a:off x="3046167" y="1517912"/>
        <a:ext cx="2137264" cy="1068632"/>
      </dsp:txXfrm>
    </dsp:sp>
    <dsp:sp modelId="{C540D523-E0D2-4CC8-8F75-E8FF0DA61F1D}">
      <dsp:nvSpPr>
        <dsp:cNvPr id="0" name=""/>
        <dsp:cNvSpPr/>
      </dsp:nvSpPr>
      <dsp:spPr>
        <a:xfrm>
          <a:off x="3046167" y="3035370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err="1" smtClean="0">
              <a:solidFill>
                <a:schemeClr val="tx1"/>
              </a:solidFill>
            </a:rPr>
            <a:t>open</a:t>
          </a:r>
          <a:r>
            <a:rPr lang="pl-PL" sz="1700" kern="1200" dirty="0" smtClean="0">
              <a:solidFill>
                <a:schemeClr val="tx1"/>
              </a:solidFill>
            </a:rPr>
            <a:t> </a:t>
          </a:r>
          <a:r>
            <a:rPr lang="pl-PL" sz="1700" kern="1200" dirty="0" err="1" smtClean="0">
              <a:solidFill>
                <a:schemeClr val="tx1"/>
              </a:solidFill>
            </a:rPr>
            <a:t>pension</a:t>
          </a:r>
          <a:r>
            <a:rPr lang="pl-PL" sz="1700" kern="1200" dirty="0" smtClean="0">
              <a:solidFill>
                <a:schemeClr val="tx1"/>
              </a:solidFill>
            </a:rPr>
            <a:t> </a:t>
          </a:r>
          <a:r>
            <a:rPr lang="pl-PL" sz="1700" kern="1200" dirty="0" err="1" smtClean="0">
              <a:solidFill>
                <a:schemeClr val="tx1"/>
              </a:solidFill>
            </a:rPr>
            <a:t>funds</a:t>
          </a:r>
          <a:endParaRPr lang="pl-PL" sz="1700" kern="1200" dirty="0">
            <a:solidFill>
              <a:schemeClr val="tx1"/>
            </a:solidFill>
          </a:endParaRPr>
        </a:p>
      </dsp:txBody>
      <dsp:txXfrm>
        <a:off x="3046167" y="3035370"/>
        <a:ext cx="2137264" cy="1068632"/>
      </dsp:txXfrm>
    </dsp:sp>
    <dsp:sp modelId="{FC03897E-6C2D-423D-8DF0-A4E1F9B876FC}">
      <dsp:nvSpPr>
        <dsp:cNvPr id="0" name=""/>
        <dsp:cNvSpPr/>
      </dsp:nvSpPr>
      <dsp:spPr>
        <a:xfrm>
          <a:off x="5632258" y="1517912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Voluntary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private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17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funded</a:t>
          </a:r>
          <a:r>
            <a:rPr kumimoji="0" lang="pl-PL" sz="1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</a:p>
      </dsp:txBody>
      <dsp:txXfrm>
        <a:off x="5632258" y="1517912"/>
        <a:ext cx="2137264" cy="1068632"/>
      </dsp:txXfrm>
    </dsp:sp>
    <dsp:sp modelId="{E2F0FCB1-1CD1-4F99-9CEA-09AF0809FB1C}">
      <dsp:nvSpPr>
        <dsp:cNvPr id="0" name=""/>
        <dsp:cNvSpPr/>
      </dsp:nvSpPr>
      <dsp:spPr>
        <a:xfrm>
          <a:off x="5632258" y="3035370"/>
          <a:ext cx="2137264" cy="1068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err="1" smtClean="0">
              <a:solidFill>
                <a:schemeClr val="tx1"/>
              </a:solidFill>
            </a:rPr>
            <a:t>occupational</a:t>
          </a:r>
          <a:r>
            <a:rPr lang="pl-PL" sz="1700" kern="1200" dirty="0" smtClean="0">
              <a:solidFill>
                <a:schemeClr val="tx1"/>
              </a:solidFill>
            </a:rPr>
            <a:t> </a:t>
          </a:r>
          <a:r>
            <a:rPr lang="pl-PL" sz="1700" kern="1200" dirty="0" err="1" smtClean="0">
              <a:solidFill>
                <a:schemeClr val="tx1"/>
              </a:solidFill>
            </a:rPr>
            <a:t>pension</a:t>
          </a:r>
          <a:r>
            <a:rPr lang="pl-PL" sz="1700" kern="1200" dirty="0" smtClean="0">
              <a:solidFill>
                <a:schemeClr val="tx1"/>
              </a:solidFill>
            </a:rPr>
            <a:t> </a:t>
          </a:r>
          <a:r>
            <a:rPr lang="pl-PL" sz="1700" kern="1200" dirty="0" err="1" smtClean="0">
              <a:solidFill>
                <a:schemeClr val="tx1"/>
              </a:solidFill>
            </a:rPr>
            <a:t>funds</a:t>
          </a:r>
          <a:r>
            <a:rPr lang="pl-PL" sz="1700" kern="1200" dirty="0" smtClean="0">
              <a:solidFill>
                <a:schemeClr val="tx1"/>
              </a:solidFill>
            </a:rPr>
            <a:t>, banks, insurance </a:t>
          </a:r>
          <a:r>
            <a:rPr lang="pl-PL" sz="1700" kern="1200" dirty="0" err="1" smtClean="0">
              <a:solidFill>
                <a:schemeClr val="tx1"/>
              </a:solidFill>
            </a:rPr>
            <a:t>companies</a:t>
          </a:r>
          <a:r>
            <a:rPr lang="pl-PL" sz="1700" kern="1200" dirty="0" smtClean="0">
              <a:solidFill>
                <a:schemeClr val="tx1"/>
              </a:solidFill>
            </a:rPr>
            <a:t>, investment fund </a:t>
          </a:r>
          <a:r>
            <a:rPr lang="pl-PL" sz="1700" kern="1200" dirty="0" err="1" smtClean="0">
              <a:solidFill>
                <a:schemeClr val="tx1"/>
              </a:solidFill>
            </a:rPr>
            <a:t>companies</a:t>
          </a:r>
          <a:endParaRPr lang="pl-PL" sz="1700" kern="1200" dirty="0">
            <a:solidFill>
              <a:schemeClr val="tx1"/>
            </a:solidFill>
          </a:endParaRPr>
        </a:p>
      </dsp:txBody>
      <dsp:txXfrm>
        <a:off x="5632258" y="3035370"/>
        <a:ext cx="2137264" cy="1068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DEA3-6F4B-4C39-88B5-5D0DFCFE4927}" type="datetimeFigureOut">
              <a:rPr lang="pl-PL" smtClean="0"/>
              <a:t>2015-10-30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0A12B-D24B-4126-8A52-A628C2EEE845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88E3E-952F-43A3-B7A3-6369DAEA8ADF}" type="datetimeFigureOut">
              <a:rPr lang="pl-PL" smtClean="0"/>
              <a:pPr/>
              <a:t>2015-10-30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A9720-41ED-4C9E-B172-7F4BE855A58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693571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A9720-41ED-4C9E-B172-7F4BE855A58E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55776" y="1484784"/>
            <a:ext cx="5902424" cy="2952328"/>
          </a:xfrm>
        </p:spPr>
        <p:txBody>
          <a:bodyPr>
            <a:normAutofit/>
          </a:bodyPr>
          <a:lstStyle>
            <a:lvl1pPr algn="r">
              <a:defRPr sz="32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7" name="Title 1"/>
          <p:cNvSpPr txBox="1">
            <a:spLocks noChangeAspect="1"/>
          </p:cNvSpPr>
          <p:nvPr/>
        </p:nvSpPr>
        <p:spPr>
          <a:xfrm>
            <a:off x="0" y="0"/>
            <a:ext cx="5796136" cy="908720"/>
          </a:xfrm>
          <a:prstGeom prst="rect">
            <a:avLst/>
          </a:prstGeo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smtClean="0">
                <a:solidFill>
                  <a:prstClr val="white"/>
                </a:solidFill>
              </a:rPr>
              <a:t> </a:t>
            </a:r>
            <a:endParaRPr lang="sv-SE" sz="2800" dirty="0">
              <a:solidFill>
                <a:prstClr val="white"/>
              </a:solidFill>
            </a:endParaRPr>
          </a:p>
        </p:txBody>
      </p:sp>
      <p:pic>
        <p:nvPicPr>
          <p:cNvPr id="8" name="Picture 2" descr="Ministerstwo Pracy i Polityki Społeczne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5652" y="44624"/>
            <a:ext cx="3168348" cy="7920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  <p:extLst>
      <p:ext uri="{BB962C8B-B14F-4D97-AF65-F5344CB8AC3E}">
        <p14:creationId xmlns="" xmlns:p14="http://schemas.microsoft.com/office/powerpoint/2010/main" val="4148657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3888432"/>
          </a:xfrm>
        </p:spPr>
        <p:txBody>
          <a:bodyPr/>
          <a:lstStyle>
            <a:lvl1pPr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marL="742950" indent="-285750">
              <a:buFont typeface="Courier New" pitchFamily="49" charset="0"/>
              <a:buChar char="o"/>
              <a:defRPr sz="24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020272" y="6060703"/>
            <a:ext cx="1666528" cy="365125"/>
          </a:xfrm>
        </p:spPr>
        <p:txBody>
          <a:bodyPr/>
          <a:lstStyle/>
          <a:p>
            <a:fld id="{23C8447D-0137-4D52-BBFC-137FF8AF07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859351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447D-0137-4D52-BBFC-137FF8AF07C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3488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8447D-0137-4D52-BBFC-137FF8AF07CB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 descr="Ministerstwo Pracy i Polityki Społeczne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5652" y="44624"/>
            <a:ext cx="3168348" cy="7920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8" name="Title 1"/>
          <p:cNvSpPr txBox="1">
            <a:spLocks noChangeAspect="1"/>
          </p:cNvSpPr>
          <p:nvPr/>
        </p:nvSpPr>
        <p:spPr>
          <a:xfrm>
            <a:off x="0" y="0"/>
            <a:ext cx="5796136" cy="908720"/>
          </a:xfrm>
          <a:prstGeom prst="rect">
            <a:avLst/>
          </a:prstGeo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smtClean="0">
                <a:solidFill>
                  <a:prstClr val="white"/>
                </a:solidFill>
              </a:rPr>
              <a:t> </a:t>
            </a:r>
            <a:endParaRPr lang="sv-SE" sz="2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000" kern="1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emf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 eaLnBrk="1" hangingPunct="1"/>
            <a:r>
              <a:rPr lang="pl-PL" dirty="0" err="1" smtClean="0"/>
              <a:t>Polish</a:t>
            </a:r>
            <a:r>
              <a:rPr lang="pl-PL" dirty="0" smtClean="0"/>
              <a:t> </a:t>
            </a:r>
            <a:r>
              <a:rPr lang="pl-PL" dirty="0" err="1" smtClean="0"/>
              <a:t>pension</a:t>
            </a:r>
            <a:r>
              <a:rPr lang="pl-PL" dirty="0" smtClean="0"/>
              <a:t> system – </a:t>
            </a:r>
            <a:r>
              <a:rPr lang="pl-PL" dirty="0" err="1" smtClean="0"/>
              <a:t>principles</a:t>
            </a:r>
            <a:r>
              <a:rPr lang="pl-PL" dirty="0" smtClean="0"/>
              <a:t> and </a:t>
            </a:r>
            <a:r>
              <a:rPr lang="pl-PL" dirty="0" err="1" smtClean="0"/>
              <a:t>reforms</a:t>
            </a:r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Consequences</a:t>
            </a:r>
            <a:r>
              <a:rPr lang="pl-PL" dirty="0" smtClean="0"/>
              <a:t> of </a:t>
            </a:r>
            <a:r>
              <a:rPr lang="pl-PL" dirty="0" err="1" smtClean="0"/>
              <a:t>functioning</a:t>
            </a:r>
            <a:r>
              <a:rPr lang="pl-PL" dirty="0" smtClean="0"/>
              <a:t> of </a:t>
            </a:r>
            <a:r>
              <a:rPr lang="pl-PL" dirty="0" err="1" smtClean="0"/>
              <a:t>funded</a:t>
            </a:r>
            <a:r>
              <a:rPr lang="pl-PL" dirty="0" smtClean="0"/>
              <a:t> </a:t>
            </a:r>
            <a:r>
              <a:rPr lang="pl-PL" dirty="0" err="1" smtClean="0"/>
              <a:t>pillar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growing</a:t>
            </a:r>
            <a:r>
              <a:rPr lang="pl-PL" sz="3200" dirty="0" smtClean="0"/>
              <a:t> </a:t>
            </a:r>
            <a:r>
              <a:rPr lang="pl-PL" sz="3200" dirty="0" err="1" smtClean="0"/>
              <a:t>burden</a:t>
            </a:r>
            <a:r>
              <a:rPr lang="pl-PL" sz="3200" dirty="0" smtClean="0"/>
              <a:t> for public </a:t>
            </a:r>
            <a:r>
              <a:rPr lang="pl-PL" sz="3200" dirty="0" err="1" smtClean="0"/>
              <a:t>finances</a:t>
            </a:r>
            <a:r>
              <a:rPr lang="pl-PL" sz="3200" dirty="0" smtClean="0"/>
              <a:t> </a:t>
            </a:r>
            <a:r>
              <a:rPr lang="pl-PL" sz="3200" dirty="0" smtClean="0"/>
              <a:t>as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contributions</a:t>
            </a:r>
            <a:r>
              <a:rPr lang="pl-PL" sz="3200" dirty="0" smtClean="0"/>
              <a:t> </a:t>
            </a:r>
            <a:r>
              <a:rPr lang="pl-PL" sz="3200" dirty="0" err="1" smtClean="0"/>
              <a:t>transferred</a:t>
            </a:r>
            <a:r>
              <a:rPr lang="pl-PL" sz="3200" dirty="0" smtClean="0"/>
              <a:t> to </a:t>
            </a:r>
            <a:r>
              <a:rPr lang="pl-PL" sz="3200" dirty="0" err="1" smtClean="0"/>
              <a:t>opfs</a:t>
            </a:r>
            <a:r>
              <a:rPr lang="pl-PL" sz="3200" dirty="0" smtClean="0"/>
              <a:t> </a:t>
            </a:r>
            <a:r>
              <a:rPr lang="pl-PL" sz="3200" dirty="0" err="1" smtClean="0"/>
              <a:t>caused</a:t>
            </a:r>
            <a:r>
              <a:rPr lang="pl-PL" sz="3200" dirty="0" smtClean="0"/>
              <a:t> </a:t>
            </a:r>
            <a:r>
              <a:rPr lang="pl-PL" sz="3200" dirty="0" err="1" smtClean="0"/>
              <a:t>large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shortfall</a:t>
            </a:r>
            <a:r>
              <a:rPr lang="pl-PL" sz="3200" dirty="0" smtClean="0"/>
              <a:t> </a:t>
            </a:r>
            <a:r>
              <a:rPr lang="pl-PL" sz="3200" dirty="0" smtClean="0"/>
              <a:t>of </a:t>
            </a:r>
            <a:r>
              <a:rPr lang="pl-PL" sz="3200" dirty="0" err="1" smtClean="0"/>
              <a:t>funds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PAYG </a:t>
            </a:r>
            <a:r>
              <a:rPr lang="pl-PL" sz="3200" dirty="0" err="1" smtClean="0"/>
              <a:t>scheme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vicious</a:t>
            </a:r>
            <a:r>
              <a:rPr lang="pl-PL" sz="3200" dirty="0" smtClean="0"/>
              <a:t> </a:t>
            </a:r>
            <a:r>
              <a:rPr lang="pl-PL" sz="3200" dirty="0" err="1" smtClean="0"/>
              <a:t>circle</a:t>
            </a:r>
            <a:r>
              <a:rPr lang="pl-PL" sz="3200" dirty="0" smtClean="0"/>
              <a:t> of </a:t>
            </a:r>
            <a:r>
              <a:rPr lang="pl-PL" sz="3200" dirty="0" err="1" smtClean="0"/>
              <a:t>government</a:t>
            </a:r>
            <a:r>
              <a:rPr lang="pl-PL" sz="3200" dirty="0" smtClean="0"/>
              <a:t> </a:t>
            </a:r>
            <a:r>
              <a:rPr lang="pl-PL" sz="3200" dirty="0" err="1" smtClean="0"/>
              <a:t>bond</a:t>
            </a:r>
            <a:r>
              <a:rPr lang="pl-PL" sz="3200" dirty="0" smtClean="0"/>
              <a:t> </a:t>
            </a:r>
            <a:r>
              <a:rPr lang="pl-PL" sz="3200" dirty="0" err="1" smtClean="0"/>
              <a:t>issues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performance </a:t>
            </a:r>
            <a:r>
              <a:rPr lang="pl-PL" sz="3200" dirty="0" smtClean="0"/>
              <a:t>of </a:t>
            </a:r>
            <a:r>
              <a:rPr lang="pl-PL" sz="3200" dirty="0" err="1" smtClean="0"/>
              <a:t>opfs</a:t>
            </a:r>
            <a:r>
              <a:rPr lang="pl-PL" sz="3200" dirty="0" smtClean="0"/>
              <a:t> </a:t>
            </a:r>
            <a:r>
              <a:rPr lang="pl-PL" sz="3200" dirty="0" err="1" smtClean="0"/>
              <a:t>highly</a:t>
            </a:r>
            <a:r>
              <a:rPr lang="pl-PL" sz="3200" dirty="0" smtClean="0"/>
              <a:t> </a:t>
            </a:r>
            <a:r>
              <a:rPr lang="pl-PL" sz="3200" dirty="0" err="1" smtClean="0"/>
              <a:t>influenced</a:t>
            </a:r>
            <a:r>
              <a:rPr lang="pl-PL" sz="3200" dirty="0" smtClean="0"/>
              <a:t> </a:t>
            </a:r>
            <a:r>
              <a:rPr lang="pl-PL" sz="3200" dirty="0" smtClean="0"/>
              <a:t>by</a:t>
            </a:r>
            <a:br>
              <a:rPr lang="pl-PL" sz="3200" dirty="0" smtClean="0"/>
            </a:br>
            <a:r>
              <a:rPr lang="pl-PL" sz="3200" dirty="0" smtClean="0"/>
              <a:t>  financial </a:t>
            </a:r>
            <a:r>
              <a:rPr lang="pl-PL" sz="3200" dirty="0" err="1" smtClean="0"/>
              <a:t>crisis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2009 </a:t>
            </a:r>
            <a:r>
              <a:rPr lang="pl-PL" dirty="0" err="1" smtClean="0"/>
              <a:t>abolishing</a:t>
            </a:r>
            <a:r>
              <a:rPr lang="pl-PL" dirty="0" smtClean="0"/>
              <a:t> of </a:t>
            </a:r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retirement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replaced</a:t>
            </a:r>
            <a:r>
              <a:rPr lang="pl-PL" sz="3200" dirty="0" smtClean="0"/>
              <a:t> </a:t>
            </a:r>
            <a:r>
              <a:rPr lang="pl-PL" sz="3200" dirty="0" smtClean="0"/>
              <a:t>by </a:t>
            </a:r>
            <a:r>
              <a:rPr lang="pl-PL" sz="3200" dirty="0" err="1" smtClean="0"/>
              <a:t>framework</a:t>
            </a:r>
            <a:r>
              <a:rPr lang="pl-PL" sz="3200" dirty="0" smtClean="0"/>
              <a:t> of </a:t>
            </a:r>
            <a:r>
              <a:rPr lang="pl-PL" sz="3200" dirty="0" err="1" smtClean="0"/>
              <a:t>bridging</a:t>
            </a:r>
            <a:r>
              <a:rPr lang="pl-PL" sz="3200" dirty="0" smtClean="0"/>
              <a:t> </a:t>
            </a:r>
            <a:r>
              <a:rPr lang="pl-PL" sz="3200" dirty="0" err="1" smtClean="0"/>
              <a:t>pensions</a:t>
            </a:r>
            <a:r>
              <a:rPr lang="pl-PL" sz="3200" dirty="0" smtClean="0"/>
              <a:t> </a:t>
            </a:r>
            <a:r>
              <a:rPr lang="pl-PL" sz="3200" dirty="0" smtClean="0"/>
              <a:t>for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people</a:t>
            </a:r>
            <a:r>
              <a:rPr lang="pl-PL" sz="3200" dirty="0" smtClean="0"/>
              <a:t> </a:t>
            </a:r>
            <a:r>
              <a:rPr lang="pl-PL" sz="3200" dirty="0" err="1" smtClean="0"/>
              <a:t>working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arduous</a:t>
            </a:r>
            <a:r>
              <a:rPr lang="pl-PL" sz="3200" dirty="0" smtClean="0"/>
              <a:t> </a:t>
            </a:r>
            <a:r>
              <a:rPr lang="pl-PL" sz="3200" dirty="0" err="1" smtClean="0"/>
              <a:t>jobs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limited </a:t>
            </a:r>
            <a:r>
              <a:rPr lang="pl-PL" sz="3200" dirty="0" err="1" smtClean="0"/>
              <a:t>coverage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comparison</a:t>
            </a:r>
            <a:r>
              <a:rPr lang="pl-PL" sz="3200" dirty="0" smtClean="0"/>
              <a:t> </a:t>
            </a:r>
            <a:r>
              <a:rPr lang="pl-PL" sz="3200" dirty="0" err="1" smtClean="0"/>
              <a:t>with</a:t>
            </a:r>
            <a:r>
              <a:rPr lang="pl-PL" sz="3200" dirty="0" smtClean="0"/>
              <a:t> </a:t>
            </a:r>
            <a:r>
              <a:rPr lang="pl-PL" sz="3200" dirty="0" err="1" smtClean="0"/>
              <a:t>previous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rules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expiring</a:t>
            </a:r>
            <a:r>
              <a:rPr lang="pl-PL" sz="3200" dirty="0" smtClean="0"/>
              <a:t> </a:t>
            </a:r>
            <a:r>
              <a:rPr lang="pl-PL" sz="3200" dirty="0" err="1" smtClean="0"/>
              <a:t>nature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additional</a:t>
            </a:r>
            <a:r>
              <a:rPr lang="pl-PL" sz="3200" dirty="0" smtClean="0"/>
              <a:t> </a:t>
            </a:r>
            <a:r>
              <a:rPr lang="pl-PL" sz="3200" dirty="0" err="1" smtClean="0"/>
              <a:t>source</a:t>
            </a:r>
            <a:r>
              <a:rPr lang="pl-PL" sz="3200" dirty="0" smtClean="0"/>
              <a:t> of </a:t>
            </a:r>
            <a:r>
              <a:rPr lang="pl-PL" sz="3200" dirty="0" err="1" smtClean="0"/>
              <a:t>financing</a:t>
            </a:r>
            <a:r>
              <a:rPr lang="pl-PL" sz="32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2012 </a:t>
            </a:r>
            <a:r>
              <a:rPr lang="pl-PL" dirty="0" err="1" smtClean="0"/>
              <a:t>raising</a:t>
            </a:r>
            <a:r>
              <a:rPr lang="pl-PL" dirty="0" smtClean="0"/>
              <a:t> </a:t>
            </a:r>
            <a:r>
              <a:rPr lang="pl-PL" dirty="0" err="1" smtClean="0"/>
              <a:t>retirement</a:t>
            </a:r>
            <a:r>
              <a:rPr lang="pl-PL" dirty="0" smtClean="0"/>
              <a:t> </a:t>
            </a:r>
            <a:r>
              <a:rPr lang="pl-PL" dirty="0" err="1" smtClean="0"/>
              <a:t>age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started</a:t>
            </a:r>
            <a:r>
              <a:rPr lang="pl-PL" sz="3200" dirty="0" smtClean="0"/>
              <a:t> on </a:t>
            </a:r>
            <a:r>
              <a:rPr lang="pl-PL" sz="3200" dirty="0" smtClean="0"/>
              <a:t>1.01.2013 </a:t>
            </a:r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</a:t>
            </a:r>
            <a:r>
              <a:rPr lang="pl-PL" sz="3200" dirty="0" err="1" smtClean="0"/>
              <a:t>the</a:t>
            </a:r>
            <a:r>
              <a:rPr lang="pl-PL" sz="3200" dirty="0" smtClean="0"/>
              <a:t> </a:t>
            </a:r>
            <a:r>
              <a:rPr lang="pl-PL" sz="3200" dirty="0" err="1" smtClean="0"/>
              <a:t>level</a:t>
            </a:r>
            <a:r>
              <a:rPr lang="pl-PL" sz="3200" dirty="0" smtClean="0"/>
              <a:t> of 60 </a:t>
            </a:r>
            <a:r>
              <a:rPr lang="pl-PL" sz="3200" dirty="0" err="1" smtClean="0"/>
              <a:t>years</a:t>
            </a:r>
            <a:r>
              <a:rPr lang="pl-PL" sz="3200" dirty="0" smtClean="0"/>
              <a:t> for </a:t>
            </a:r>
            <a:r>
              <a:rPr lang="pl-PL" sz="3200" dirty="0" err="1" smtClean="0"/>
              <a:t>women</a:t>
            </a:r>
            <a:r>
              <a:rPr lang="pl-PL" sz="3200" dirty="0" smtClean="0"/>
              <a:t> and 65 </a:t>
            </a:r>
            <a:r>
              <a:rPr lang="pl-PL" sz="3200" dirty="0" smtClean="0"/>
              <a:t>for</a:t>
            </a:r>
            <a:br>
              <a:rPr lang="pl-PL" sz="3200" dirty="0" smtClean="0"/>
            </a:br>
            <a:r>
              <a:rPr lang="pl-PL" sz="3200" dirty="0" smtClean="0"/>
              <a:t>   men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increase</a:t>
            </a:r>
            <a:r>
              <a:rPr lang="pl-PL" sz="3200" dirty="0" smtClean="0"/>
              <a:t> </a:t>
            </a:r>
            <a:r>
              <a:rPr lang="pl-PL" sz="3200" dirty="0" smtClean="0"/>
              <a:t>3 </a:t>
            </a:r>
            <a:r>
              <a:rPr lang="pl-PL" sz="3200" dirty="0" err="1" smtClean="0"/>
              <a:t>months</a:t>
            </a:r>
            <a:r>
              <a:rPr lang="pl-PL" sz="3200" dirty="0" smtClean="0"/>
              <a:t> per </a:t>
            </a:r>
            <a:r>
              <a:rPr lang="pl-PL" sz="3200" dirty="0" err="1" smtClean="0"/>
              <a:t>year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equal</a:t>
            </a:r>
            <a:r>
              <a:rPr lang="pl-PL" sz="3200" dirty="0" smtClean="0"/>
              <a:t> </a:t>
            </a:r>
            <a:r>
              <a:rPr lang="pl-PL" sz="3200" dirty="0" err="1" smtClean="0"/>
              <a:t>age</a:t>
            </a:r>
            <a:r>
              <a:rPr lang="pl-PL" sz="3200" dirty="0" smtClean="0"/>
              <a:t> of 67 will be </a:t>
            </a:r>
            <a:r>
              <a:rPr lang="pl-PL" sz="3200" dirty="0" err="1" smtClean="0"/>
              <a:t>achieved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2020 for </a:t>
            </a:r>
            <a:r>
              <a:rPr lang="pl-PL" sz="3200" dirty="0" smtClean="0"/>
              <a:t>men</a:t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smtClean="0"/>
              <a:t>and 2040 for </a:t>
            </a:r>
            <a:r>
              <a:rPr lang="pl-PL" sz="3200" dirty="0" err="1" smtClean="0"/>
              <a:t>women</a:t>
            </a:r>
            <a:r>
              <a:rPr lang="pl-PL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expected</a:t>
            </a:r>
            <a:r>
              <a:rPr lang="pl-PL" sz="3200" dirty="0" smtClean="0"/>
              <a:t> </a:t>
            </a:r>
            <a:r>
              <a:rPr lang="pl-PL" sz="3200" dirty="0" err="1" smtClean="0"/>
              <a:t>increase</a:t>
            </a:r>
            <a:r>
              <a:rPr lang="pl-PL" sz="3200" dirty="0" smtClean="0"/>
              <a:t> of </a:t>
            </a:r>
            <a:r>
              <a:rPr lang="pl-PL" sz="3200" dirty="0" err="1" smtClean="0"/>
              <a:t>future</a:t>
            </a:r>
            <a:r>
              <a:rPr lang="pl-PL" sz="3200" dirty="0" smtClean="0"/>
              <a:t> </a:t>
            </a:r>
            <a:r>
              <a:rPr lang="pl-PL" sz="3200" dirty="0" err="1" smtClean="0"/>
              <a:t>benefits</a:t>
            </a:r>
            <a:r>
              <a:rPr lang="pl-PL" sz="3200" dirty="0" smtClean="0"/>
              <a:t> 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2013 </a:t>
            </a:r>
            <a:r>
              <a:rPr lang="pl-PL" dirty="0" err="1" smtClean="0"/>
              <a:t>Review</a:t>
            </a:r>
            <a:r>
              <a:rPr lang="pl-PL" dirty="0" smtClean="0"/>
              <a:t> of </a:t>
            </a:r>
            <a:r>
              <a:rPr lang="pl-PL" dirty="0" err="1" smtClean="0"/>
              <a:t>system’s</a:t>
            </a:r>
            <a:r>
              <a:rPr lang="pl-PL" dirty="0" smtClean="0"/>
              <a:t> </a:t>
            </a:r>
            <a:r>
              <a:rPr lang="pl-PL" dirty="0" err="1" smtClean="0"/>
              <a:t>functioning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In </a:t>
            </a:r>
            <a:r>
              <a:rPr lang="pl-PL" sz="2400" dirty="0" err="1" smtClean="0"/>
              <a:t>depth</a:t>
            </a:r>
            <a:r>
              <a:rPr lang="pl-PL" sz="2400" dirty="0" smtClean="0"/>
              <a:t> </a:t>
            </a:r>
            <a:r>
              <a:rPr lang="pl-PL" sz="2400" dirty="0" err="1" smtClean="0"/>
              <a:t>analysis</a:t>
            </a:r>
            <a:r>
              <a:rPr lang="pl-PL" sz="2400" dirty="0" smtClean="0"/>
              <a:t> </a:t>
            </a:r>
            <a:r>
              <a:rPr lang="pl-PL" sz="2400" dirty="0" smtClean="0"/>
              <a:t>of </a:t>
            </a:r>
            <a:r>
              <a:rPr lang="pl-PL" sz="2400" dirty="0" err="1" smtClean="0"/>
              <a:t>effectiveness</a:t>
            </a:r>
            <a:r>
              <a:rPr lang="pl-PL" sz="2400" dirty="0" smtClean="0"/>
              <a:t> </a:t>
            </a:r>
            <a:r>
              <a:rPr lang="pl-PL" sz="2400" dirty="0" smtClean="0"/>
              <a:t>of </a:t>
            </a:r>
            <a:r>
              <a:rPr lang="pl-PL" sz="2400" dirty="0" err="1" smtClean="0"/>
              <a:t>open</a:t>
            </a:r>
            <a:r>
              <a:rPr lang="pl-PL" sz="2400" dirty="0" smtClean="0"/>
              <a:t> </a:t>
            </a:r>
            <a:r>
              <a:rPr lang="pl-PL" sz="2400" dirty="0" err="1" smtClean="0"/>
              <a:t>pension</a:t>
            </a:r>
            <a:r>
              <a:rPr lang="pl-PL" sz="2400" dirty="0" smtClean="0"/>
              <a:t> </a:t>
            </a:r>
            <a:r>
              <a:rPr lang="pl-PL" sz="2400" dirty="0" err="1" smtClean="0"/>
              <a:t>funds</a:t>
            </a:r>
            <a:r>
              <a:rPr lang="pl-PL" sz="2400" dirty="0" smtClean="0"/>
              <a:t> and influence </a:t>
            </a:r>
            <a:r>
              <a:rPr lang="pl-PL" sz="2400" dirty="0" smtClean="0"/>
              <a:t>of 1999 reform on public </a:t>
            </a:r>
            <a:r>
              <a:rPr lang="pl-PL" sz="2400" dirty="0" err="1" smtClean="0"/>
              <a:t>finances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 smtClean="0"/>
          </a:p>
          <a:p>
            <a:r>
              <a:rPr lang="pl-PL" sz="2400" dirty="0" err="1" smtClean="0"/>
              <a:t>Key</a:t>
            </a:r>
            <a:r>
              <a:rPr lang="pl-PL" sz="2400" dirty="0" smtClean="0"/>
              <a:t> </a:t>
            </a:r>
            <a:r>
              <a:rPr lang="pl-PL" sz="2400" dirty="0" err="1" smtClean="0"/>
              <a:t>findings</a:t>
            </a:r>
            <a:r>
              <a:rPr lang="pl-PL" sz="2400" dirty="0" smtClean="0"/>
              <a:t>:</a:t>
            </a:r>
          </a:p>
          <a:p>
            <a:pPr>
              <a:buFontTx/>
              <a:buChar char="-"/>
            </a:pPr>
            <a:r>
              <a:rPr lang="pl-PL" sz="2400" dirty="0" smtClean="0"/>
              <a:t> </a:t>
            </a:r>
            <a:r>
              <a:rPr lang="pl-PL" sz="2400" dirty="0" err="1" smtClean="0"/>
              <a:t>negative</a:t>
            </a:r>
            <a:r>
              <a:rPr lang="pl-PL" sz="2400" dirty="0" smtClean="0"/>
              <a:t> </a:t>
            </a:r>
            <a:r>
              <a:rPr lang="pl-PL" sz="2400" dirty="0" err="1" smtClean="0"/>
              <a:t>impact</a:t>
            </a:r>
            <a:r>
              <a:rPr lang="pl-PL" sz="2400" dirty="0" smtClean="0"/>
              <a:t> of </a:t>
            </a:r>
            <a:r>
              <a:rPr lang="pl-PL" sz="2400" dirty="0" err="1" smtClean="0"/>
              <a:t>functioning</a:t>
            </a:r>
            <a:r>
              <a:rPr lang="pl-PL" sz="2400" dirty="0" smtClean="0"/>
              <a:t> of </a:t>
            </a:r>
            <a:r>
              <a:rPr lang="pl-PL" sz="2400" dirty="0" err="1" smtClean="0"/>
              <a:t>opfs</a:t>
            </a:r>
            <a:r>
              <a:rPr lang="pl-PL" sz="2400" dirty="0" smtClean="0"/>
              <a:t> for </a:t>
            </a:r>
            <a:r>
              <a:rPr lang="pl-PL" sz="2400" dirty="0" err="1" smtClean="0"/>
              <a:t>level</a:t>
            </a:r>
            <a:r>
              <a:rPr lang="pl-PL" sz="2400" dirty="0" smtClean="0"/>
              <a:t> of </a:t>
            </a:r>
            <a:r>
              <a:rPr lang="pl-PL" sz="2400" dirty="0" err="1" smtClean="0"/>
              <a:t>future</a:t>
            </a:r>
            <a:r>
              <a:rPr lang="pl-PL" sz="2400" dirty="0" smtClean="0"/>
              <a:t> </a:t>
            </a:r>
            <a:r>
              <a:rPr lang="pl-PL" sz="2400" dirty="0" err="1" smtClean="0"/>
              <a:t>old-age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   </a:t>
            </a:r>
            <a:r>
              <a:rPr lang="pl-PL" sz="2400" dirty="0" err="1" smtClean="0"/>
              <a:t>pensions</a:t>
            </a:r>
            <a:r>
              <a:rPr lang="pl-PL" sz="2400" dirty="0" smtClean="0"/>
              <a:t> </a:t>
            </a:r>
            <a:r>
              <a:rPr lang="pl-PL" sz="2400" dirty="0" err="1" smtClean="0"/>
              <a:t>through</a:t>
            </a:r>
            <a:r>
              <a:rPr lang="pl-PL" sz="2400" dirty="0" smtClean="0"/>
              <a:t> </a:t>
            </a:r>
            <a:r>
              <a:rPr lang="pl-PL" sz="2400" dirty="0" err="1" smtClean="0"/>
              <a:t>excessive</a:t>
            </a:r>
            <a:r>
              <a:rPr lang="pl-PL" sz="2400" dirty="0" smtClean="0"/>
              <a:t> </a:t>
            </a:r>
            <a:r>
              <a:rPr lang="pl-PL" sz="2400" dirty="0" err="1" smtClean="0"/>
              <a:t>cost</a:t>
            </a:r>
            <a:r>
              <a:rPr lang="pl-PL" sz="2400" dirty="0" smtClean="0"/>
              <a:t> for public </a:t>
            </a:r>
            <a:r>
              <a:rPr lang="pl-PL" sz="2400" dirty="0" err="1" smtClean="0"/>
              <a:t>finances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 </a:t>
            </a:r>
            <a:r>
              <a:rPr lang="pl-PL" sz="2400" dirty="0" err="1" smtClean="0"/>
              <a:t>low</a:t>
            </a:r>
            <a:r>
              <a:rPr lang="pl-PL" sz="2400" dirty="0" smtClean="0"/>
              <a:t> </a:t>
            </a:r>
            <a:r>
              <a:rPr lang="pl-PL" sz="2400" dirty="0" err="1" smtClean="0"/>
              <a:t>effectiveness</a:t>
            </a:r>
            <a:r>
              <a:rPr lang="pl-PL" sz="2400" dirty="0" smtClean="0"/>
              <a:t> of </a:t>
            </a:r>
            <a:r>
              <a:rPr lang="pl-PL" sz="2400" dirty="0" err="1" smtClean="0"/>
              <a:t>opfs</a:t>
            </a:r>
            <a:r>
              <a:rPr lang="pl-PL" sz="2400" dirty="0" smtClean="0"/>
              <a:t> investment </a:t>
            </a:r>
            <a:r>
              <a:rPr lang="pl-PL" sz="2400" dirty="0" err="1" smtClean="0"/>
              <a:t>activity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 </a:t>
            </a:r>
            <a:r>
              <a:rPr lang="pl-PL" sz="2400" dirty="0" err="1" smtClean="0"/>
              <a:t>forecasted</a:t>
            </a:r>
            <a:r>
              <a:rPr lang="pl-PL" sz="2400" dirty="0" smtClean="0"/>
              <a:t> </a:t>
            </a:r>
            <a:r>
              <a:rPr lang="pl-PL" sz="2400" dirty="0" smtClean="0"/>
              <a:t>link </a:t>
            </a:r>
            <a:r>
              <a:rPr lang="pl-PL" sz="2400" dirty="0" err="1" smtClean="0"/>
              <a:t>between</a:t>
            </a:r>
            <a:r>
              <a:rPr lang="pl-PL" sz="2400" dirty="0" smtClean="0"/>
              <a:t> </a:t>
            </a:r>
            <a:r>
              <a:rPr lang="pl-PL" sz="2400" dirty="0" err="1" smtClean="0"/>
              <a:t>demographic</a:t>
            </a:r>
            <a:r>
              <a:rPr lang="pl-PL" sz="2400" dirty="0" smtClean="0"/>
              <a:t> </a:t>
            </a:r>
            <a:r>
              <a:rPr lang="pl-PL" sz="2400" dirty="0" err="1" smtClean="0"/>
              <a:t>situation</a:t>
            </a:r>
            <a:r>
              <a:rPr lang="pl-PL" sz="2400" dirty="0" smtClean="0"/>
              <a:t> and </a:t>
            </a:r>
            <a:r>
              <a:rPr lang="pl-PL" sz="2400" dirty="0" smtClean="0"/>
              <a:t>performance</a:t>
            </a:r>
            <a:br>
              <a:rPr lang="pl-PL" sz="2400" dirty="0" smtClean="0"/>
            </a:br>
            <a:r>
              <a:rPr lang="pl-PL" sz="2400" dirty="0" smtClean="0"/>
              <a:t>   of </a:t>
            </a:r>
            <a:r>
              <a:rPr lang="pl-PL" sz="2400" dirty="0" err="1" smtClean="0"/>
              <a:t>opfs</a:t>
            </a:r>
            <a:r>
              <a:rPr lang="pl-PL" sz="2400" dirty="0" smtClean="0"/>
              <a:t> on financial </a:t>
            </a:r>
            <a:r>
              <a:rPr lang="pl-PL" sz="2400" dirty="0" err="1" smtClean="0"/>
              <a:t>markets</a:t>
            </a:r>
            <a:endParaRPr lang="pl-PL" sz="2400" dirty="0" smtClean="0"/>
          </a:p>
          <a:p>
            <a:pPr>
              <a:buFontTx/>
              <a:buChar char="-"/>
            </a:pPr>
            <a:r>
              <a:rPr lang="pl-PL" sz="2400" dirty="0" smtClean="0"/>
              <a:t> </a:t>
            </a:r>
            <a:r>
              <a:rPr lang="pl-PL" sz="2400" dirty="0" err="1" smtClean="0"/>
              <a:t>risk</a:t>
            </a:r>
            <a:r>
              <a:rPr lang="pl-PL" sz="2400" dirty="0" smtClean="0"/>
              <a:t> </a:t>
            </a:r>
            <a:r>
              <a:rPr lang="pl-PL" sz="2400" dirty="0" smtClean="0"/>
              <a:t>of </a:t>
            </a:r>
            <a:r>
              <a:rPr lang="pl-PL" sz="2400" dirty="0" err="1" smtClean="0"/>
              <a:t>„ba</a:t>
            </a:r>
            <a:r>
              <a:rPr lang="pl-PL" sz="2400" dirty="0" smtClean="0"/>
              <a:t>d </a:t>
            </a:r>
            <a:r>
              <a:rPr lang="pl-PL" sz="2400" dirty="0" err="1" smtClean="0"/>
              <a:t>date</a:t>
            </a:r>
            <a:r>
              <a:rPr lang="pl-PL" sz="2400" dirty="0" smtClean="0"/>
              <a:t>” for </a:t>
            </a:r>
            <a:r>
              <a:rPr lang="pl-PL" sz="2400" dirty="0" err="1" smtClean="0"/>
              <a:t>retirement</a:t>
            </a:r>
            <a:endParaRPr lang="pl-PL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Cost</a:t>
            </a:r>
            <a:r>
              <a:rPr lang="pl-PL" dirty="0" smtClean="0"/>
              <a:t> of 1999 reform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years</a:t>
            </a:r>
            <a:r>
              <a:rPr lang="pl-PL" sz="3200" dirty="0" smtClean="0"/>
              <a:t> 1999 - 2012 </a:t>
            </a:r>
            <a:r>
              <a:rPr lang="pl-PL" sz="3200" dirty="0" err="1" smtClean="0"/>
              <a:t>cost</a:t>
            </a:r>
            <a:r>
              <a:rPr lang="pl-PL" sz="3200" dirty="0" smtClean="0"/>
              <a:t> of reform </a:t>
            </a:r>
            <a:r>
              <a:rPr lang="pl-PL" sz="3200" dirty="0" err="1" smtClean="0"/>
              <a:t>amounted</a:t>
            </a:r>
            <a:r>
              <a:rPr lang="pl-PL" sz="3200" dirty="0" smtClean="0"/>
              <a:t> </a:t>
            </a:r>
            <a:r>
              <a:rPr lang="pl-PL" sz="3200" dirty="0" smtClean="0"/>
              <a:t>to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smtClean="0"/>
              <a:t>11.59% of GDP (2012)</a:t>
            </a:r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revenues</a:t>
            </a: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</a:t>
            </a:r>
            <a:r>
              <a:rPr lang="pl-PL" sz="3200" dirty="0" err="1" smtClean="0"/>
              <a:t>privatisation</a:t>
            </a:r>
            <a:r>
              <a:rPr lang="pl-PL" sz="3200" dirty="0" smtClean="0"/>
              <a:t> </a:t>
            </a:r>
            <a:r>
              <a:rPr lang="pl-PL" sz="3200" dirty="0" err="1" smtClean="0"/>
              <a:t>equaled</a:t>
            </a:r>
            <a:r>
              <a:rPr lang="pl-PL" sz="3200" dirty="0" smtClean="0"/>
              <a:t> to 5,26% </a:t>
            </a:r>
            <a:r>
              <a:rPr lang="pl-PL" sz="3200" dirty="0" smtClean="0"/>
              <a:t>of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smtClean="0"/>
              <a:t>GDP (2012)</a:t>
            </a:r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derivative</a:t>
            </a:r>
            <a:r>
              <a:rPr lang="pl-PL" sz="3200" dirty="0" smtClean="0"/>
              <a:t> </a:t>
            </a:r>
            <a:r>
              <a:rPr lang="pl-PL" sz="3200" dirty="0" err="1" smtClean="0"/>
              <a:t>costs</a:t>
            </a:r>
            <a:r>
              <a:rPr lang="pl-PL" sz="3200" dirty="0" smtClean="0"/>
              <a:t> of </a:t>
            </a:r>
            <a:r>
              <a:rPr lang="pl-PL" sz="3200" dirty="0" err="1" smtClean="0"/>
              <a:t>the</a:t>
            </a:r>
            <a:r>
              <a:rPr lang="pl-PL" sz="3200" dirty="0" smtClean="0"/>
              <a:t> </a:t>
            </a:r>
            <a:r>
              <a:rPr lang="pl-PL" sz="3200" dirty="0" err="1" smtClean="0"/>
              <a:t>debt</a:t>
            </a:r>
            <a:r>
              <a:rPr lang="pl-PL" sz="3200" dirty="0" smtClean="0"/>
              <a:t> </a:t>
            </a:r>
            <a:r>
              <a:rPr lang="pl-PL" sz="3200" dirty="0" err="1" smtClean="0"/>
              <a:t>amounts</a:t>
            </a:r>
            <a:r>
              <a:rPr lang="pl-PL" sz="3200" dirty="0" smtClean="0"/>
              <a:t> to 6,8% </a:t>
            </a:r>
            <a:r>
              <a:rPr lang="pl-PL" sz="3200" dirty="0" smtClean="0"/>
              <a:t>of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smtClean="0"/>
              <a:t>GDP</a:t>
            </a:r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Recommendations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s</a:t>
            </a:r>
            <a:r>
              <a:rPr lang="en-GB" sz="3200" dirty="0" err="1" smtClean="0"/>
              <a:t>hifting</a:t>
            </a:r>
            <a:r>
              <a:rPr lang="en-GB" sz="3200" dirty="0" smtClean="0"/>
              <a:t> the part of pension funds’ </a:t>
            </a:r>
            <a:r>
              <a:rPr lang="en-GB" sz="3200" dirty="0" smtClean="0"/>
              <a:t>assets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en-GB" sz="3200" dirty="0" smtClean="0"/>
              <a:t> </a:t>
            </a:r>
            <a:r>
              <a:rPr lang="en-GB" sz="3200" dirty="0" smtClean="0"/>
              <a:t>invested in government bonds to the </a:t>
            </a:r>
            <a:r>
              <a:rPr lang="pl-PL" sz="3200" dirty="0" smtClean="0"/>
              <a:t>PAYG</a:t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err="1" smtClean="0"/>
              <a:t>scheme</a:t>
            </a:r>
            <a:r>
              <a:rPr lang="en-GB" sz="3200" dirty="0" smtClean="0"/>
              <a:t> </a:t>
            </a:r>
            <a:r>
              <a:rPr lang="en-GB" sz="3200" dirty="0" smtClean="0"/>
              <a:t>and redeem</a:t>
            </a:r>
            <a:r>
              <a:rPr lang="pl-PL" sz="3200" dirty="0" err="1" smtClean="0"/>
              <a:t>ing</a:t>
            </a:r>
            <a:r>
              <a:rPr lang="en-GB" sz="3200" dirty="0" smtClean="0"/>
              <a:t> them, contributing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err="1" smtClean="0"/>
              <a:t>sub</a:t>
            </a:r>
            <a:r>
              <a:rPr lang="pl-PL" sz="3200" dirty="0" smtClean="0"/>
              <a:t>-</a:t>
            </a:r>
            <a:r>
              <a:rPr lang="en-GB" sz="3200" dirty="0" smtClean="0"/>
              <a:t>accounts </a:t>
            </a:r>
            <a:r>
              <a:rPr lang="en-GB" sz="3200" dirty="0" smtClean="0"/>
              <a:t>with respective amount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making</a:t>
            </a:r>
            <a:r>
              <a:rPr lang="pl-PL" sz="3200" dirty="0" smtClean="0"/>
              <a:t> </a:t>
            </a:r>
            <a:r>
              <a:rPr lang="pl-PL" sz="3200" dirty="0" err="1" smtClean="0"/>
              <a:t>membership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opf</a:t>
            </a:r>
            <a:r>
              <a:rPr lang="pl-PL" sz="3200" dirty="0" smtClean="0"/>
              <a:t> </a:t>
            </a:r>
            <a:r>
              <a:rPr lang="pl-PL" sz="3200" dirty="0" err="1" smtClean="0"/>
              <a:t>voluntary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setting</a:t>
            </a:r>
            <a:r>
              <a:rPr lang="pl-PL" sz="3200" dirty="0" smtClean="0"/>
              <a:t> </a:t>
            </a:r>
            <a:r>
              <a:rPr lang="pl-PL" sz="3200" dirty="0" err="1" smtClean="0"/>
              <a:t>up</a:t>
            </a:r>
            <a:r>
              <a:rPr lang="pl-PL" sz="3200" dirty="0" smtClean="0"/>
              <a:t> </a:t>
            </a:r>
            <a:r>
              <a:rPr lang="pl-PL" sz="3200" dirty="0" err="1" smtClean="0"/>
              <a:t>payouts</a:t>
            </a: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2nd </a:t>
            </a:r>
            <a:r>
              <a:rPr lang="pl-PL" sz="3200" dirty="0" err="1" smtClean="0"/>
              <a:t>pillar</a:t>
            </a:r>
            <a:r>
              <a:rPr lang="pl-PL" sz="3200" dirty="0" smtClean="0"/>
              <a:t> by ZUS </a:t>
            </a:r>
            <a:r>
              <a:rPr lang="pl-PL" sz="3200" dirty="0" err="1" smtClean="0"/>
              <a:t>with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gradual</a:t>
            </a:r>
            <a:r>
              <a:rPr lang="pl-PL" sz="3200" dirty="0" smtClean="0"/>
              <a:t> transfer of </a:t>
            </a:r>
            <a:r>
              <a:rPr lang="pl-PL" sz="3200" dirty="0" err="1" smtClean="0"/>
              <a:t>assets</a:t>
            </a: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</a:t>
            </a:r>
            <a:r>
              <a:rPr lang="pl-PL" sz="3200" dirty="0" err="1" smtClean="0"/>
              <a:t>opf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2014 </a:t>
            </a:r>
            <a:r>
              <a:rPr lang="pl-PL" dirty="0" err="1" smtClean="0"/>
              <a:t>new</a:t>
            </a:r>
            <a:r>
              <a:rPr lang="pl-PL" dirty="0" smtClean="0"/>
              <a:t> </a:t>
            </a:r>
            <a:r>
              <a:rPr lang="pl-PL" dirty="0" err="1" smtClean="0"/>
              <a:t>framework</a:t>
            </a:r>
            <a:r>
              <a:rPr lang="pl-PL" dirty="0" smtClean="0"/>
              <a:t> for 2nd </a:t>
            </a:r>
            <a:r>
              <a:rPr lang="pl-PL" dirty="0" err="1" smtClean="0"/>
              <a:t>pillar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 err="1" smtClean="0"/>
              <a:t>creation</a:t>
            </a:r>
            <a:r>
              <a:rPr lang="pl-PL" sz="2400" dirty="0" smtClean="0"/>
              <a:t> </a:t>
            </a:r>
            <a:r>
              <a:rPr lang="pl-PL" sz="2400" dirty="0" smtClean="0"/>
              <a:t>of </a:t>
            </a:r>
            <a:r>
              <a:rPr lang="pl-PL" sz="2400" dirty="0" err="1" smtClean="0"/>
              <a:t>framework</a:t>
            </a:r>
            <a:r>
              <a:rPr lang="pl-PL" sz="2400" dirty="0" smtClean="0"/>
              <a:t> </a:t>
            </a:r>
            <a:r>
              <a:rPr lang="pl-PL" sz="2400" dirty="0" smtClean="0"/>
              <a:t>for </a:t>
            </a:r>
            <a:r>
              <a:rPr lang="pl-PL" sz="2400" dirty="0" err="1" smtClean="0"/>
              <a:t>payouts</a:t>
            </a:r>
            <a:r>
              <a:rPr lang="pl-PL" sz="2400" dirty="0" smtClean="0"/>
              <a:t> </a:t>
            </a:r>
            <a:r>
              <a:rPr lang="pl-PL" sz="2400" dirty="0" err="1" smtClean="0"/>
              <a:t>from</a:t>
            </a:r>
            <a:r>
              <a:rPr lang="pl-PL" sz="2400" dirty="0" smtClean="0"/>
              <a:t> 2nd </a:t>
            </a:r>
            <a:r>
              <a:rPr lang="pl-PL" sz="2400" dirty="0" err="1" smtClean="0"/>
              <a:t>pillar</a:t>
            </a:r>
            <a:r>
              <a:rPr lang="pl-PL" sz="2400" dirty="0" smtClean="0"/>
              <a:t> (</a:t>
            </a:r>
            <a:r>
              <a:rPr lang="pl-PL" sz="2400" dirty="0" err="1" smtClean="0"/>
              <a:t>slider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  </a:t>
            </a:r>
            <a:r>
              <a:rPr lang="pl-PL" sz="2400" dirty="0" err="1" smtClean="0"/>
              <a:t>mechanism</a:t>
            </a:r>
            <a:r>
              <a:rPr lang="pl-PL" sz="2400" dirty="0" smtClean="0"/>
              <a:t>);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 err="1" smtClean="0"/>
              <a:t>introduction</a:t>
            </a:r>
            <a:r>
              <a:rPr lang="pl-PL" sz="2400" dirty="0" smtClean="0"/>
              <a:t> </a:t>
            </a:r>
            <a:r>
              <a:rPr lang="pl-PL" sz="2400" dirty="0" smtClean="0"/>
              <a:t>of </a:t>
            </a:r>
            <a:r>
              <a:rPr lang="pl-PL" sz="2400" dirty="0" err="1" smtClean="0"/>
              <a:t>voluntary</a:t>
            </a:r>
            <a:r>
              <a:rPr lang="pl-PL" sz="2400" dirty="0" smtClean="0"/>
              <a:t> </a:t>
            </a:r>
            <a:r>
              <a:rPr lang="pl-PL" sz="2400" dirty="0" err="1" smtClean="0"/>
              <a:t>partcipation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opfs</a:t>
            </a:r>
            <a:r>
              <a:rPr lang="pl-PL" sz="2400" dirty="0" smtClean="0"/>
              <a:t>;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 s</a:t>
            </a:r>
            <a:r>
              <a:rPr lang="en-GB" sz="2400" dirty="0" err="1" smtClean="0"/>
              <a:t>etting</a:t>
            </a:r>
            <a:r>
              <a:rPr lang="en-GB" sz="2400" dirty="0" smtClean="0"/>
              <a:t> contribution to </a:t>
            </a:r>
            <a:r>
              <a:rPr lang="pl-PL" sz="2400" dirty="0" err="1" smtClean="0"/>
              <a:t>opf</a:t>
            </a:r>
            <a:r>
              <a:rPr lang="pl-PL" sz="2400" dirty="0" smtClean="0"/>
              <a:t> </a:t>
            </a:r>
            <a:r>
              <a:rPr lang="pl-PL" sz="2400" dirty="0" err="1" smtClean="0"/>
              <a:t>at</a:t>
            </a:r>
            <a:r>
              <a:rPr lang="en-GB" sz="2400" dirty="0" smtClean="0"/>
              <a:t> 2.92% of </a:t>
            </a:r>
            <a:r>
              <a:rPr lang="en-GB" sz="2400" dirty="0" smtClean="0"/>
              <a:t>gross</a:t>
            </a:r>
            <a:r>
              <a:rPr lang="pl-PL" sz="2400" dirty="0" smtClean="0"/>
              <a:t> </a:t>
            </a:r>
            <a:r>
              <a:rPr lang="en-GB" sz="2400" dirty="0" smtClean="0"/>
              <a:t>wage</a:t>
            </a:r>
            <a:r>
              <a:rPr lang="pl-PL" sz="2400" dirty="0" smtClean="0"/>
              <a:t>;</a:t>
            </a:r>
            <a:r>
              <a:rPr lang="en-GB" sz="2400" dirty="0" smtClean="0"/>
              <a:t> </a:t>
            </a:r>
            <a:endParaRPr lang="pl-PL" sz="2400" dirty="0" smtClean="0"/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 transfer </a:t>
            </a:r>
            <a:r>
              <a:rPr lang="pl-PL" sz="2400" dirty="0" smtClean="0"/>
              <a:t>of  </a:t>
            </a:r>
            <a:r>
              <a:rPr lang="pl-PL" sz="2400" dirty="0" err="1" smtClean="0"/>
              <a:t>old-age</a:t>
            </a:r>
            <a:r>
              <a:rPr lang="pl-PL" sz="2400" dirty="0" smtClean="0"/>
              <a:t> </a:t>
            </a:r>
            <a:r>
              <a:rPr lang="pl-PL" sz="2400" dirty="0" err="1" smtClean="0"/>
              <a:t>pension</a:t>
            </a:r>
            <a:r>
              <a:rPr lang="pl-PL" sz="2400" dirty="0" smtClean="0"/>
              <a:t> </a:t>
            </a:r>
            <a:r>
              <a:rPr lang="pl-PL" sz="2400" dirty="0" err="1" smtClean="0"/>
              <a:t>entitlements</a:t>
            </a:r>
            <a:r>
              <a:rPr lang="pl-PL" sz="2400" dirty="0" smtClean="0"/>
              <a:t> </a:t>
            </a:r>
            <a:r>
              <a:rPr lang="pl-PL" sz="2400" dirty="0" err="1" smtClean="0"/>
              <a:t>denominated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value</a:t>
            </a:r>
            <a:r>
              <a:rPr lang="pl-PL" sz="2400" dirty="0" smtClean="0"/>
              <a:t> </a:t>
            </a:r>
            <a:r>
              <a:rPr lang="pl-PL" sz="2400" dirty="0" smtClean="0"/>
              <a:t>of</a:t>
            </a:r>
            <a:br>
              <a:rPr lang="pl-PL" sz="2400" dirty="0" smtClean="0"/>
            </a:br>
            <a:r>
              <a:rPr lang="pl-PL" sz="2400" dirty="0" smtClean="0"/>
              <a:t>  </a:t>
            </a:r>
            <a:r>
              <a:rPr lang="pl-PL" sz="2400" dirty="0" err="1" smtClean="0"/>
              <a:t>government</a:t>
            </a:r>
            <a:r>
              <a:rPr lang="pl-PL" sz="2400" dirty="0" smtClean="0"/>
              <a:t> </a:t>
            </a:r>
            <a:r>
              <a:rPr lang="pl-PL" sz="2400" dirty="0" err="1" smtClean="0"/>
              <a:t>bonds</a:t>
            </a:r>
            <a:r>
              <a:rPr lang="pl-PL" sz="2400" dirty="0" smtClean="0"/>
              <a:t> (51,5</a:t>
            </a:r>
            <a:r>
              <a:rPr lang="pl-PL" sz="2400" dirty="0" smtClean="0"/>
              <a:t>% of </a:t>
            </a:r>
            <a:r>
              <a:rPr lang="pl-PL" sz="2400" dirty="0" err="1" smtClean="0"/>
              <a:t>opfs</a:t>
            </a:r>
            <a:r>
              <a:rPr lang="pl-PL" sz="2400" dirty="0" smtClean="0"/>
              <a:t>’ </a:t>
            </a:r>
            <a:r>
              <a:rPr lang="pl-PL" sz="2400" dirty="0" err="1" smtClean="0"/>
              <a:t>assets</a:t>
            </a:r>
            <a:r>
              <a:rPr lang="pl-PL" sz="2400" dirty="0" smtClean="0"/>
              <a:t>) </a:t>
            </a:r>
            <a:r>
              <a:rPr lang="pl-PL" sz="2400" dirty="0" err="1" smtClean="0"/>
              <a:t>from</a:t>
            </a:r>
            <a:r>
              <a:rPr lang="pl-PL" sz="2400" dirty="0" smtClean="0"/>
              <a:t> </a:t>
            </a:r>
            <a:r>
              <a:rPr lang="pl-PL" sz="2400" dirty="0" err="1" smtClean="0"/>
              <a:t>opf</a:t>
            </a:r>
            <a:r>
              <a:rPr lang="pl-PL" sz="2400" dirty="0" smtClean="0"/>
              <a:t> to </a:t>
            </a:r>
            <a:r>
              <a:rPr lang="pl-PL" sz="2400" dirty="0" err="1" smtClean="0"/>
              <a:t>sub-account</a:t>
            </a:r>
            <a:r>
              <a:rPr lang="pl-PL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 err="1" smtClean="0"/>
              <a:t>execution</a:t>
            </a:r>
            <a:r>
              <a:rPr lang="pl-PL" sz="2400" dirty="0" smtClean="0"/>
              <a:t> </a:t>
            </a:r>
            <a:r>
              <a:rPr lang="pl-PL" sz="2400" dirty="0" smtClean="0"/>
              <a:t>of ECJ </a:t>
            </a:r>
            <a:r>
              <a:rPr lang="pl-PL" sz="2400" dirty="0" err="1" smtClean="0"/>
              <a:t>ruling</a:t>
            </a:r>
            <a:r>
              <a:rPr lang="pl-PL" sz="2400" dirty="0" smtClean="0"/>
              <a:t> on foreign </a:t>
            </a:r>
            <a:r>
              <a:rPr lang="pl-PL" sz="2400" dirty="0" smtClean="0"/>
              <a:t>investment </a:t>
            </a:r>
            <a:r>
              <a:rPr lang="pl-PL" sz="2400" dirty="0" err="1" smtClean="0"/>
              <a:t>limits</a:t>
            </a:r>
            <a:r>
              <a:rPr lang="pl-PL" sz="2400" dirty="0" smtClean="0"/>
              <a:t> </a:t>
            </a:r>
            <a:r>
              <a:rPr lang="pl-PL" sz="2400" dirty="0" smtClean="0"/>
              <a:t>for </a:t>
            </a:r>
            <a:r>
              <a:rPr lang="pl-PL" sz="2400" dirty="0" err="1" smtClean="0"/>
              <a:t>opfs</a:t>
            </a:r>
            <a:r>
              <a:rPr lang="pl-PL" sz="2400" dirty="0" smtClean="0"/>
              <a:t> </a:t>
            </a:r>
          </a:p>
          <a:p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Results</a:t>
            </a:r>
            <a:r>
              <a:rPr lang="pl-PL" dirty="0" smtClean="0"/>
              <a:t> of „transfer </a:t>
            </a:r>
            <a:r>
              <a:rPr lang="pl-PL" dirty="0" err="1" smtClean="0"/>
              <a:t>window</a:t>
            </a:r>
            <a:r>
              <a:rPr lang="pl-PL" dirty="0" smtClean="0"/>
              <a:t>”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</a:t>
            </a:r>
            <a:r>
              <a:rPr lang="pl-PL" sz="2800" dirty="0" err="1" smtClean="0"/>
              <a:t>taking</a:t>
            </a:r>
            <a:r>
              <a:rPr lang="pl-PL" sz="2800" dirty="0" smtClean="0"/>
              <a:t> </a:t>
            </a:r>
            <a:r>
              <a:rPr lang="pl-PL" sz="2800" dirty="0" err="1" smtClean="0"/>
              <a:t>decision</a:t>
            </a:r>
            <a:r>
              <a:rPr lang="pl-PL" sz="2800" dirty="0" smtClean="0"/>
              <a:t> </a:t>
            </a:r>
            <a:r>
              <a:rPr lang="pl-PL" sz="2800" dirty="0" err="1" smtClean="0"/>
              <a:t>allowed</a:t>
            </a:r>
            <a:r>
              <a:rPr lang="pl-PL" sz="2800" dirty="0" smtClean="0"/>
              <a:t> </a:t>
            </a:r>
            <a:r>
              <a:rPr lang="pl-PL" sz="2800" dirty="0" err="1" smtClean="0"/>
              <a:t>between</a:t>
            </a:r>
            <a:r>
              <a:rPr lang="pl-PL" sz="2800" dirty="0" smtClean="0"/>
              <a:t> 1 </a:t>
            </a:r>
            <a:r>
              <a:rPr lang="pl-PL" sz="2800" dirty="0" err="1" smtClean="0"/>
              <a:t>April</a:t>
            </a:r>
            <a:r>
              <a:rPr lang="pl-PL" sz="2800" dirty="0" smtClean="0"/>
              <a:t> and 31 </a:t>
            </a:r>
            <a:r>
              <a:rPr lang="pl-PL" sz="2800" dirty="0" err="1" smtClean="0"/>
              <a:t>July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  2014</a:t>
            </a:r>
            <a:endParaRPr lang="pl-PL" sz="2800" dirty="0" smtClean="0"/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16</a:t>
            </a:r>
            <a:r>
              <a:rPr lang="pl-PL" sz="2800" dirty="0" smtClean="0"/>
              <a:t>% of </a:t>
            </a:r>
            <a:r>
              <a:rPr lang="pl-PL" sz="2800" dirty="0" err="1" smtClean="0"/>
              <a:t>insured</a:t>
            </a:r>
            <a:r>
              <a:rPr lang="pl-PL" sz="2800" dirty="0" smtClean="0"/>
              <a:t> </a:t>
            </a:r>
            <a:r>
              <a:rPr lang="pl-PL" sz="2800" dirty="0" err="1" smtClean="0"/>
              <a:t>chose</a:t>
            </a:r>
            <a:r>
              <a:rPr lang="pl-PL" sz="2800" dirty="0" smtClean="0"/>
              <a:t> to </a:t>
            </a:r>
            <a:r>
              <a:rPr lang="pl-PL" sz="2800" dirty="0" err="1" smtClean="0"/>
              <a:t>continue</a:t>
            </a:r>
            <a:r>
              <a:rPr lang="pl-PL" sz="2800" dirty="0" smtClean="0"/>
              <a:t> </a:t>
            </a:r>
            <a:r>
              <a:rPr lang="pl-PL" sz="2800" dirty="0" err="1" smtClean="0"/>
              <a:t>contributing</a:t>
            </a:r>
            <a:r>
              <a:rPr lang="pl-PL" sz="2800" dirty="0" smtClean="0"/>
              <a:t> to </a:t>
            </a:r>
            <a:r>
              <a:rPr lang="pl-PL" sz="2800" dirty="0" err="1" smtClean="0"/>
              <a:t>opfs</a:t>
            </a:r>
            <a:endParaRPr lang="pl-PL" sz="2800" dirty="0" smtClean="0"/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</a:t>
            </a:r>
            <a:r>
              <a:rPr lang="pl-PL" sz="2800" dirty="0" err="1" smtClean="0"/>
              <a:t>next</a:t>
            </a:r>
            <a:r>
              <a:rPr lang="pl-PL" sz="2800" dirty="0" smtClean="0"/>
              <a:t> </a:t>
            </a:r>
            <a:r>
              <a:rPr lang="pl-PL" sz="2800" dirty="0" smtClean="0"/>
              <a:t>„transfer </a:t>
            </a:r>
            <a:r>
              <a:rPr lang="pl-PL" sz="2800" dirty="0" err="1" smtClean="0"/>
              <a:t>windows</a:t>
            </a:r>
            <a:r>
              <a:rPr lang="pl-PL" sz="2800" dirty="0" smtClean="0"/>
              <a:t>” </a:t>
            </a:r>
            <a:r>
              <a:rPr lang="pl-PL" sz="2800" dirty="0" err="1" smtClean="0"/>
              <a:t>scheduled</a:t>
            </a:r>
            <a:r>
              <a:rPr lang="pl-PL" sz="2800" dirty="0" smtClean="0"/>
              <a:t> for 2016 and </a:t>
            </a:r>
            <a:r>
              <a:rPr lang="pl-PL" sz="2800" dirty="0" err="1" smtClean="0"/>
              <a:t>then</a:t>
            </a:r>
            <a:r>
              <a:rPr lang="pl-PL" sz="2800" dirty="0" smtClean="0"/>
              <a:t> </a:t>
            </a:r>
            <a:r>
              <a:rPr lang="pl-PL" sz="2800" dirty="0" err="1" smtClean="0"/>
              <a:t>in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  4 </a:t>
            </a:r>
            <a:r>
              <a:rPr lang="pl-PL" sz="2800" dirty="0" err="1" smtClean="0"/>
              <a:t>year</a:t>
            </a:r>
            <a:r>
              <a:rPr lang="pl-PL" sz="2800" dirty="0" smtClean="0"/>
              <a:t> </a:t>
            </a:r>
            <a:r>
              <a:rPr lang="pl-PL" sz="2800" dirty="0" err="1" smtClean="0"/>
              <a:t>intervals</a:t>
            </a:r>
            <a:endParaRPr lang="pl-PL" sz="2800" dirty="0" smtClean="0"/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as </a:t>
            </a:r>
            <a:r>
              <a:rPr lang="pl-PL" sz="2800" dirty="0" smtClean="0"/>
              <a:t>of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end</a:t>
            </a:r>
            <a:r>
              <a:rPr lang="pl-PL" sz="2800" dirty="0" smtClean="0"/>
              <a:t> of 2014 4% of </a:t>
            </a:r>
            <a:r>
              <a:rPr lang="pl-PL" sz="2800" dirty="0" err="1" smtClean="0"/>
              <a:t>new</a:t>
            </a:r>
            <a:r>
              <a:rPr lang="pl-PL" sz="2800" dirty="0" smtClean="0"/>
              <a:t> </a:t>
            </a:r>
            <a:r>
              <a:rPr lang="pl-PL" sz="2800" dirty="0" err="1" smtClean="0"/>
              <a:t>entrants</a:t>
            </a:r>
            <a:r>
              <a:rPr lang="pl-PL" sz="2800" dirty="0" smtClean="0"/>
              <a:t> to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smtClean="0"/>
              <a:t>general</a:t>
            </a:r>
            <a:br>
              <a:rPr lang="pl-PL" sz="2800" dirty="0" smtClean="0"/>
            </a:br>
            <a:r>
              <a:rPr lang="pl-PL" sz="2800" dirty="0" smtClean="0"/>
              <a:t>  system </a:t>
            </a:r>
            <a:r>
              <a:rPr lang="pl-PL" sz="2800" dirty="0" err="1" smtClean="0"/>
              <a:t>decided</a:t>
            </a:r>
            <a:r>
              <a:rPr lang="pl-PL" sz="2800" dirty="0" smtClean="0"/>
              <a:t> to </a:t>
            </a:r>
            <a:r>
              <a:rPr lang="pl-PL" sz="2800" dirty="0" err="1" smtClean="0"/>
              <a:t>join</a:t>
            </a:r>
            <a:r>
              <a:rPr lang="pl-PL" sz="2800" dirty="0" smtClean="0"/>
              <a:t> </a:t>
            </a:r>
            <a:r>
              <a:rPr lang="pl-PL" sz="2800" dirty="0" err="1" smtClean="0"/>
              <a:t>some</a:t>
            </a:r>
            <a:r>
              <a:rPr lang="pl-PL" sz="2800" dirty="0" smtClean="0"/>
              <a:t> </a:t>
            </a:r>
            <a:r>
              <a:rPr lang="pl-PL" sz="2800" dirty="0" err="1" smtClean="0"/>
              <a:t>opf</a:t>
            </a:r>
            <a:r>
              <a:rPr lang="pl-PL" sz="2800" dirty="0" smtClean="0"/>
              <a:t> </a:t>
            </a:r>
          </a:p>
          <a:p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916238" y="4076700"/>
            <a:ext cx="5770562" cy="2049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your attention</a:t>
            </a: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Pre</a:t>
            </a:r>
            <a:r>
              <a:rPr lang="pl-PL" dirty="0" smtClean="0"/>
              <a:t> 1999 </a:t>
            </a:r>
            <a:r>
              <a:rPr lang="pl-PL" dirty="0" err="1" smtClean="0"/>
              <a:t>pension</a:t>
            </a:r>
            <a:r>
              <a:rPr lang="pl-PL" dirty="0" smtClean="0"/>
              <a:t> system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easy</a:t>
            </a:r>
            <a:r>
              <a:rPr lang="pl-PL" sz="3200" dirty="0" smtClean="0"/>
              <a:t> </a:t>
            </a:r>
            <a:r>
              <a:rPr lang="pl-PL" sz="3200" dirty="0" err="1" smtClean="0"/>
              <a:t>pathways</a:t>
            </a:r>
            <a:r>
              <a:rPr lang="pl-PL" sz="3200" dirty="0" smtClean="0"/>
              <a:t> of </a:t>
            </a:r>
            <a:r>
              <a:rPr lang="pl-PL" sz="3200" dirty="0" err="1" smtClean="0"/>
              <a:t>early</a:t>
            </a:r>
            <a:r>
              <a:rPr lang="pl-PL" sz="3200" dirty="0" smtClean="0"/>
              <a:t> </a:t>
            </a:r>
            <a:r>
              <a:rPr lang="pl-PL" sz="3200" dirty="0" err="1" smtClean="0"/>
              <a:t>retirement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the</a:t>
            </a:r>
            <a:r>
              <a:rPr lang="pl-PL" sz="3200" dirty="0" smtClean="0"/>
              <a:t> </a:t>
            </a:r>
            <a:r>
              <a:rPr lang="pl-PL" sz="3200" dirty="0" err="1" smtClean="0"/>
              <a:t>amount</a:t>
            </a:r>
            <a:r>
              <a:rPr lang="pl-PL" sz="3200" dirty="0" smtClean="0"/>
              <a:t> of benefit not </a:t>
            </a:r>
            <a:r>
              <a:rPr lang="pl-PL" sz="3200" dirty="0" err="1" smtClean="0"/>
              <a:t>linked</a:t>
            </a:r>
            <a:r>
              <a:rPr lang="pl-PL" sz="3200" dirty="0" smtClean="0"/>
              <a:t> </a:t>
            </a:r>
            <a:r>
              <a:rPr lang="pl-PL" sz="3200" dirty="0" err="1" smtClean="0"/>
              <a:t>with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contributions</a:t>
            </a:r>
            <a:r>
              <a:rPr lang="pl-PL" sz="3200" dirty="0" smtClean="0"/>
              <a:t> – </a:t>
            </a:r>
            <a:r>
              <a:rPr lang="pl-PL" sz="3200" dirty="0" err="1" smtClean="0"/>
              <a:t>defined</a:t>
            </a:r>
            <a:r>
              <a:rPr lang="pl-PL" sz="3200" dirty="0" smtClean="0"/>
              <a:t> benefit </a:t>
            </a:r>
            <a:r>
              <a:rPr lang="pl-PL" sz="3200" dirty="0" err="1" smtClean="0"/>
              <a:t>principle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growing</a:t>
            </a:r>
            <a:r>
              <a:rPr lang="pl-PL" sz="3200" dirty="0" smtClean="0"/>
              <a:t> </a:t>
            </a:r>
            <a:r>
              <a:rPr lang="pl-PL" sz="3200" dirty="0" err="1" smtClean="0"/>
              <a:t>numbers</a:t>
            </a:r>
            <a:r>
              <a:rPr lang="pl-PL" sz="3200" dirty="0" smtClean="0"/>
              <a:t> of </a:t>
            </a:r>
            <a:r>
              <a:rPr lang="pl-PL" sz="3200" dirty="0" err="1" smtClean="0"/>
              <a:t>beneficiaries</a:t>
            </a:r>
            <a:r>
              <a:rPr lang="pl-PL" sz="3200" dirty="0" smtClean="0"/>
              <a:t> </a:t>
            </a:r>
            <a:r>
              <a:rPr lang="pl-PL" sz="3200" dirty="0" err="1" smtClean="0"/>
              <a:t>causing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pressure</a:t>
            </a:r>
            <a:r>
              <a:rPr lang="pl-PL" sz="3200" dirty="0" smtClean="0"/>
              <a:t> on public </a:t>
            </a:r>
            <a:r>
              <a:rPr lang="pl-PL" sz="3200" dirty="0" err="1" smtClean="0"/>
              <a:t>finances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Aims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reform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improving</a:t>
            </a:r>
            <a:r>
              <a:rPr lang="pl-PL" sz="3200" dirty="0" smtClean="0"/>
              <a:t> financial </a:t>
            </a:r>
            <a:r>
              <a:rPr lang="pl-PL" sz="3200" dirty="0" err="1" smtClean="0"/>
              <a:t>sustainability</a:t>
            </a:r>
            <a:r>
              <a:rPr lang="pl-PL" sz="3200" dirty="0" smtClean="0"/>
              <a:t> of </a:t>
            </a:r>
            <a:r>
              <a:rPr lang="pl-PL" sz="3200" dirty="0" err="1" smtClean="0"/>
              <a:t>the</a:t>
            </a:r>
            <a:r>
              <a:rPr lang="pl-PL" sz="3200" dirty="0" smtClean="0"/>
              <a:t> system</a:t>
            </a:r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introducing</a:t>
            </a:r>
            <a:r>
              <a:rPr lang="pl-PL" sz="3200" dirty="0" smtClean="0"/>
              <a:t> </a:t>
            </a:r>
            <a:r>
              <a:rPr lang="pl-PL" sz="3200" dirty="0" err="1" smtClean="0"/>
              <a:t>fairness</a:t>
            </a:r>
            <a:r>
              <a:rPr lang="pl-PL" sz="3200" dirty="0" smtClean="0"/>
              <a:t> by </a:t>
            </a:r>
            <a:r>
              <a:rPr lang="pl-PL" sz="3200" dirty="0" err="1" smtClean="0"/>
              <a:t>restoring</a:t>
            </a:r>
            <a:r>
              <a:rPr lang="pl-PL" sz="3200" dirty="0" smtClean="0"/>
              <a:t> </a:t>
            </a:r>
            <a:r>
              <a:rPr lang="pl-PL" sz="3200" dirty="0" err="1" smtClean="0"/>
              <a:t>realistic</a:t>
            </a:r>
            <a:r>
              <a:rPr lang="pl-PL" sz="3200" dirty="0" smtClean="0"/>
              <a:t>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proportions</a:t>
            </a:r>
            <a:r>
              <a:rPr lang="pl-PL" sz="3200" dirty="0" smtClean="0"/>
              <a:t> </a:t>
            </a:r>
            <a:r>
              <a:rPr lang="pl-PL" sz="3200" dirty="0" err="1" smtClean="0"/>
              <a:t>between</a:t>
            </a:r>
            <a:r>
              <a:rPr lang="pl-PL" sz="3200" dirty="0" smtClean="0"/>
              <a:t> </a:t>
            </a:r>
            <a:r>
              <a:rPr lang="pl-PL" sz="3200" dirty="0" err="1" smtClean="0"/>
              <a:t>contributions</a:t>
            </a:r>
            <a:r>
              <a:rPr lang="pl-PL" sz="3200" dirty="0" smtClean="0"/>
              <a:t> and </a:t>
            </a:r>
            <a:r>
              <a:rPr lang="pl-PL" sz="3200" dirty="0" err="1" smtClean="0"/>
              <a:t>benefits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facilitating</a:t>
            </a:r>
            <a:r>
              <a:rPr lang="pl-PL" sz="3200" dirty="0" smtClean="0"/>
              <a:t> </a:t>
            </a:r>
            <a:r>
              <a:rPr lang="pl-PL" sz="3200" dirty="0" err="1" smtClean="0"/>
              <a:t>higher</a:t>
            </a:r>
            <a:r>
              <a:rPr lang="pl-PL" sz="3200" dirty="0" smtClean="0"/>
              <a:t> </a:t>
            </a:r>
            <a:r>
              <a:rPr lang="pl-PL" sz="3200" dirty="0" err="1" smtClean="0"/>
              <a:t>inflow</a:t>
            </a:r>
            <a:r>
              <a:rPr lang="pl-PL" sz="3200" dirty="0" smtClean="0"/>
              <a:t> of </a:t>
            </a:r>
            <a:r>
              <a:rPr lang="pl-PL" sz="3200" dirty="0" err="1" smtClean="0"/>
              <a:t>contributions</a:t>
            </a:r>
            <a:r>
              <a:rPr lang="pl-PL" sz="3200" dirty="0" smtClean="0"/>
              <a:t> to </a:t>
            </a:r>
            <a:r>
              <a:rPr lang="pl-PL" sz="3200" dirty="0" err="1" smtClean="0"/>
              <a:t>the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system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Assumptions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increased</a:t>
            </a:r>
            <a:r>
              <a:rPr lang="pl-PL" sz="3200" dirty="0" smtClean="0"/>
              <a:t> </a:t>
            </a:r>
            <a:r>
              <a:rPr lang="pl-PL" sz="3200" dirty="0" err="1" smtClean="0"/>
              <a:t>coverage</a:t>
            </a:r>
            <a:r>
              <a:rPr lang="pl-PL" sz="3200" dirty="0" smtClean="0"/>
              <a:t> </a:t>
            </a:r>
            <a:r>
              <a:rPr lang="pl-PL" sz="3200" dirty="0" err="1" smtClean="0"/>
              <a:t>due</a:t>
            </a:r>
            <a:r>
              <a:rPr lang="pl-PL" sz="3200" dirty="0" smtClean="0"/>
              <a:t> to </a:t>
            </a:r>
            <a:r>
              <a:rPr lang="pl-PL" sz="3200" dirty="0" err="1" smtClean="0"/>
              <a:t>simplification</a:t>
            </a:r>
            <a:r>
              <a:rPr lang="pl-PL" sz="3200" dirty="0" smtClean="0"/>
              <a:t> of </a:t>
            </a:r>
            <a:r>
              <a:rPr lang="pl-PL" sz="3200" dirty="0" err="1" smtClean="0"/>
              <a:t>rules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higher</a:t>
            </a:r>
            <a:r>
              <a:rPr lang="pl-PL" sz="3200" dirty="0" smtClean="0"/>
              <a:t> </a:t>
            </a:r>
            <a:r>
              <a:rPr lang="pl-PL" sz="3200" dirty="0" err="1" smtClean="0"/>
              <a:t>economic</a:t>
            </a:r>
            <a:r>
              <a:rPr lang="pl-PL" sz="3200" dirty="0" smtClean="0"/>
              <a:t> growth </a:t>
            </a:r>
            <a:r>
              <a:rPr lang="pl-PL" sz="3200" dirty="0" err="1" smtClean="0"/>
              <a:t>due</a:t>
            </a:r>
            <a:r>
              <a:rPr lang="pl-PL" sz="3200" dirty="0" smtClean="0"/>
              <a:t> to </a:t>
            </a:r>
            <a:r>
              <a:rPr lang="pl-PL" sz="3200" dirty="0" err="1" smtClean="0"/>
              <a:t>increase</a:t>
            </a:r>
            <a:r>
              <a:rPr lang="pl-PL" sz="3200" dirty="0" smtClean="0"/>
              <a:t> </a:t>
            </a:r>
            <a:r>
              <a:rPr lang="pl-PL" sz="3200" dirty="0" smtClean="0"/>
              <a:t>of</a:t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err="1" smtClean="0"/>
              <a:t>professional</a:t>
            </a:r>
            <a:r>
              <a:rPr lang="pl-PL" sz="3200" dirty="0" smtClean="0"/>
              <a:t> </a:t>
            </a:r>
            <a:r>
              <a:rPr lang="pl-PL" sz="3200" dirty="0" err="1" smtClean="0"/>
              <a:t>activity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higher</a:t>
            </a:r>
            <a:r>
              <a:rPr lang="pl-PL" sz="3200" dirty="0" smtClean="0"/>
              <a:t> </a:t>
            </a:r>
            <a:r>
              <a:rPr lang="pl-PL" sz="3200" dirty="0" err="1" smtClean="0"/>
              <a:t>future</a:t>
            </a:r>
            <a:r>
              <a:rPr lang="pl-PL" sz="3200" dirty="0" smtClean="0"/>
              <a:t> </a:t>
            </a:r>
            <a:r>
              <a:rPr lang="pl-PL" sz="3200" dirty="0" err="1" smtClean="0"/>
              <a:t>benefits</a:t>
            </a:r>
            <a:r>
              <a:rPr lang="pl-PL" sz="3200" dirty="0" smtClean="0"/>
              <a:t> </a:t>
            </a:r>
            <a:r>
              <a:rPr lang="pl-PL" sz="3200" dirty="0" err="1" smtClean="0"/>
              <a:t>expected</a:t>
            </a:r>
            <a:r>
              <a:rPr lang="pl-PL" sz="3200" dirty="0" smtClean="0"/>
              <a:t> </a:t>
            </a:r>
            <a:r>
              <a:rPr lang="pl-PL" sz="3200" dirty="0" err="1" smtClean="0"/>
              <a:t>due</a:t>
            </a:r>
            <a:r>
              <a:rPr lang="pl-PL" sz="3200" dirty="0" smtClean="0"/>
              <a:t> </a:t>
            </a:r>
            <a:r>
              <a:rPr lang="pl-PL" sz="3200" dirty="0" smtClean="0"/>
              <a:t>to</a:t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err="1" smtClean="0"/>
              <a:t>involvement</a:t>
            </a:r>
            <a:r>
              <a:rPr lang="pl-PL" sz="3200" dirty="0" smtClean="0"/>
              <a:t> </a:t>
            </a:r>
            <a:r>
              <a:rPr lang="pl-PL" sz="3200" dirty="0" smtClean="0"/>
              <a:t>of financial </a:t>
            </a:r>
            <a:r>
              <a:rPr lang="pl-PL" sz="3200" dirty="0" err="1" smtClean="0"/>
              <a:t>institutions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shortfalls</a:t>
            </a:r>
            <a:r>
              <a:rPr lang="pl-PL" sz="3200" dirty="0" smtClean="0"/>
              <a:t> </a:t>
            </a:r>
            <a:r>
              <a:rPr lang="pl-PL" sz="3200" dirty="0" smtClean="0"/>
              <a:t>of </a:t>
            </a:r>
            <a:r>
              <a:rPr lang="pl-PL" sz="3200" dirty="0" err="1" smtClean="0"/>
              <a:t>funding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PAYG </a:t>
            </a:r>
            <a:r>
              <a:rPr lang="pl-PL" sz="3200" dirty="0" err="1" smtClean="0"/>
              <a:t>scheme</a:t>
            </a:r>
            <a:r>
              <a:rPr lang="pl-PL" sz="3200" dirty="0" smtClean="0"/>
              <a:t> to </a:t>
            </a:r>
            <a:r>
              <a:rPr lang="pl-PL" sz="3200" dirty="0" smtClean="0"/>
              <a:t>be</a:t>
            </a:r>
            <a:br>
              <a:rPr lang="pl-PL" sz="3200" dirty="0" smtClean="0"/>
            </a:br>
            <a:r>
              <a:rPr lang="pl-PL" sz="3200" dirty="0" smtClean="0"/>
              <a:t>   </a:t>
            </a:r>
            <a:r>
              <a:rPr lang="pl-PL" sz="3200" dirty="0" err="1" smtClean="0"/>
              <a:t>covered</a:t>
            </a:r>
            <a:r>
              <a:rPr lang="pl-PL" sz="3200" dirty="0" smtClean="0"/>
              <a:t> </a:t>
            </a:r>
            <a:r>
              <a:rPr lang="pl-PL" sz="3200" dirty="0" smtClean="0"/>
              <a:t>by </a:t>
            </a:r>
            <a:r>
              <a:rPr lang="pl-PL" sz="3200" dirty="0" err="1" smtClean="0"/>
              <a:t>revenues</a:t>
            </a: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</a:t>
            </a:r>
            <a:r>
              <a:rPr lang="pl-PL" sz="3200" dirty="0" err="1" smtClean="0"/>
              <a:t>privatisation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1999 </a:t>
            </a:r>
            <a:r>
              <a:rPr lang="pl-PL" dirty="0" err="1" smtClean="0"/>
              <a:t>Essential</a:t>
            </a:r>
            <a:r>
              <a:rPr lang="pl-PL" dirty="0" smtClean="0"/>
              <a:t> reform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Arial" pitchFamily="34" charset="0"/>
              <a:buChar char="•"/>
            </a:pPr>
            <a:r>
              <a:rPr lang="pl-PL" sz="3200" dirty="0" err="1" smtClean="0"/>
              <a:t>switch</a:t>
            </a:r>
            <a:r>
              <a:rPr lang="pl-PL" sz="3200" dirty="0" smtClean="0"/>
              <a:t> </a:t>
            </a:r>
            <a:r>
              <a:rPr lang="pl-PL" sz="3200" dirty="0" err="1" smtClean="0"/>
              <a:t>from</a:t>
            </a:r>
            <a:r>
              <a:rPr lang="pl-PL" sz="3200" dirty="0" smtClean="0"/>
              <a:t> DB to DC </a:t>
            </a:r>
          </a:p>
          <a:p>
            <a:pPr marL="609600" indent="-609600">
              <a:buFont typeface="Arial" pitchFamily="34" charset="0"/>
              <a:buChar char="•"/>
            </a:pPr>
            <a:r>
              <a:rPr lang="pl-PL" sz="3200" dirty="0" err="1" smtClean="0"/>
              <a:t>individualization</a:t>
            </a:r>
            <a:endParaRPr lang="pl-PL" sz="3200" dirty="0" smtClean="0"/>
          </a:p>
          <a:p>
            <a:pPr marL="609600" indent="-609600">
              <a:buFont typeface="Arial" pitchFamily="34" charset="0"/>
              <a:buChar char="•"/>
            </a:pPr>
            <a:r>
              <a:rPr lang="pl-PL" sz="3200" dirty="0" err="1" smtClean="0"/>
              <a:t>equalization</a:t>
            </a:r>
            <a:r>
              <a:rPr lang="pl-PL" sz="3200" dirty="0" smtClean="0"/>
              <a:t> of </a:t>
            </a:r>
            <a:r>
              <a:rPr lang="pl-PL" sz="3200" dirty="0" err="1" smtClean="0"/>
              <a:t>conditions</a:t>
            </a:r>
            <a:endParaRPr lang="pl-PL" sz="3200" dirty="0" smtClean="0"/>
          </a:p>
          <a:p>
            <a:pPr marL="609600" indent="-609600">
              <a:buFont typeface="Arial" pitchFamily="34" charset="0"/>
              <a:buChar char="•"/>
            </a:pPr>
            <a:r>
              <a:rPr lang="pl-PL" sz="3200" dirty="0" err="1" smtClean="0"/>
              <a:t>multipillar</a:t>
            </a:r>
            <a:r>
              <a:rPr lang="pl-PL" sz="3200" dirty="0" smtClean="0"/>
              <a:t> </a:t>
            </a:r>
            <a:r>
              <a:rPr lang="pl-PL" sz="3200" dirty="0" err="1" smtClean="0"/>
              <a:t>structure</a:t>
            </a:r>
            <a:endParaRPr lang="pl-PL" sz="3200" dirty="0" smtClean="0"/>
          </a:p>
          <a:p>
            <a:pPr marL="609600" indent="-609600">
              <a:buFont typeface="Arial" pitchFamily="34" charset="0"/>
              <a:buChar char="•"/>
            </a:pPr>
            <a:r>
              <a:rPr lang="pl-PL" sz="3200" dirty="0" err="1" smtClean="0"/>
              <a:t>involvement</a:t>
            </a:r>
            <a:r>
              <a:rPr lang="pl-PL" sz="3200" dirty="0" smtClean="0"/>
              <a:t> of </a:t>
            </a:r>
            <a:r>
              <a:rPr lang="pl-PL" sz="3200" dirty="0" err="1" smtClean="0"/>
              <a:t>private</a:t>
            </a:r>
            <a:r>
              <a:rPr lang="pl-PL" sz="3200" dirty="0" smtClean="0"/>
              <a:t> </a:t>
            </a:r>
            <a:r>
              <a:rPr lang="pl-PL" sz="3200" dirty="0" err="1" smtClean="0"/>
              <a:t>entities</a:t>
            </a:r>
            <a:endParaRPr lang="pl-PL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Structure</a:t>
            </a:r>
            <a:r>
              <a:rPr lang="pl-PL" dirty="0" smtClean="0"/>
              <a:t> </a:t>
            </a:r>
            <a:r>
              <a:rPr lang="pl-PL" dirty="0" err="1" smtClean="0"/>
              <a:t>since</a:t>
            </a:r>
            <a:r>
              <a:rPr lang="pl-PL" dirty="0" smtClean="0"/>
              <a:t> 1999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Diagram 6"/>
          <p:cNvGraphicFramePr/>
          <p:nvPr/>
        </p:nvGraphicFramePr>
        <p:xfrm>
          <a:off x="457200" y="1916831"/>
          <a:ext cx="8229600" cy="4104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Breakdown</a:t>
            </a:r>
            <a:r>
              <a:rPr lang="pl-PL" dirty="0" smtClean="0"/>
              <a:t> by </a:t>
            </a:r>
            <a:r>
              <a:rPr lang="pl-PL" dirty="0" err="1" smtClean="0"/>
              <a:t>age</a:t>
            </a:r>
            <a:r>
              <a:rPr lang="pl-PL" dirty="0" smtClean="0"/>
              <a:t> group of </a:t>
            </a:r>
            <a:r>
              <a:rPr lang="pl-PL" dirty="0" err="1" smtClean="0"/>
              <a:t>insured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err="1" smtClean="0"/>
              <a:t>Membership</a:t>
            </a:r>
            <a:r>
              <a:rPr lang="pl-PL" sz="2800" dirty="0" smtClean="0"/>
              <a:t> </a:t>
            </a:r>
            <a:r>
              <a:rPr lang="pl-PL" sz="2800" dirty="0" err="1" smtClean="0"/>
              <a:t>in</a:t>
            </a:r>
            <a:r>
              <a:rPr lang="pl-PL" sz="2800" dirty="0" smtClean="0"/>
              <a:t> </a:t>
            </a:r>
            <a:r>
              <a:rPr lang="pl-PL" sz="2800" dirty="0" err="1" smtClean="0"/>
              <a:t>opfs</a:t>
            </a:r>
            <a:r>
              <a:rPr lang="pl-PL" sz="2800" dirty="0" smtClean="0"/>
              <a:t> for </a:t>
            </a:r>
            <a:r>
              <a:rPr lang="pl-PL" sz="2800" dirty="0" err="1" smtClean="0"/>
              <a:t>people</a:t>
            </a:r>
            <a:r>
              <a:rPr lang="pl-PL" sz="2800" dirty="0" smtClean="0"/>
              <a:t> </a:t>
            </a:r>
            <a:r>
              <a:rPr lang="pl-PL" sz="2800" dirty="0" err="1" smtClean="0"/>
              <a:t>born</a:t>
            </a:r>
            <a:r>
              <a:rPr lang="pl-PL" sz="2800" dirty="0" smtClean="0"/>
              <a:t> </a:t>
            </a:r>
            <a:r>
              <a:rPr lang="pl-PL" sz="2800" dirty="0" err="1" smtClean="0"/>
              <a:t>in</a:t>
            </a:r>
            <a:r>
              <a:rPr lang="pl-PL" sz="2800" dirty="0" smtClean="0"/>
              <a:t>:</a:t>
            </a:r>
          </a:p>
          <a:p>
            <a:r>
              <a:rPr lang="pl-PL" sz="2800" dirty="0" smtClean="0"/>
              <a:t> &lt; 1949 – not </a:t>
            </a:r>
            <a:r>
              <a:rPr lang="pl-PL" sz="2800" dirty="0" err="1" smtClean="0"/>
              <a:t>possible</a:t>
            </a:r>
            <a:endParaRPr lang="pl-PL" sz="2800" dirty="0" smtClean="0"/>
          </a:p>
          <a:p>
            <a:r>
              <a:rPr lang="pl-PL" sz="2800" dirty="0" smtClean="0"/>
              <a:t> 1949 – 1968 </a:t>
            </a:r>
            <a:r>
              <a:rPr lang="pl-PL" sz="2800" dirty="0" err="1" smtClean="0"/>
              <a:t>voluntary</a:t>
            </a:r>
            <a:endParaRPr lang="pl-PL" sz="2800" dirty="0" smtClean="0"/>
          </a:p>
          <a:p>
            <a:r>
              <a:rPr lang="pl-PL" sz="2800" dirty="0" smtClean="0"/>
              <a:t> &gt; 1968 </a:t>
            </a:r>
            <a:r>
              <a:rPr lang="pl-PL" sz="2800" dirty="0" err="1" smtClean="0"/>
              <a:t>mandatory</a:t>
            </a:r>
            <a:endParaRPr lang="pl-PL" sz="2800" dirty="0" smtClean="0"/>
          </a:p>
          <a:p>
            <a:endParaRPr lang="pl-PL" sz="2800" dirty="0" smtClean="0"/>
          </a:p>
          <a:p>
            <a:r>
              <a:rPr lang="pl-PL" sz="2800" dirty="0" err="1" smtClean="0"/>
              <a:t>distribution</a:t>
            </a:r>
            <a:r>
              <a:rPr lang="pl-PL" sz="2800" dirty="0" smtClean="0"/>
              <a:t> of </a:t>
            </a:r>
            <a:r>
              <a:rPr lang="pl-PL" sz="2800" dirty="0" err="1" smtClean="0"/>
              <a:t>mandatory</a:t>
            </a:r>
            <a:r>
              <a:rPr lang="pl-PL" sz="2800" dirty="0" smtClean="0"/>
              <a:t> </a:t>
            </a:r>
            <a:r>
              <a:rPr lang="pl-PL" sz="2800" dirty="0" err="1" smtClean="0"/>
              <a:t>contribution</a:t>
            </a:r>
            <a:r>
              <a:rPr lang="pl-PL" sz="2800" dirty="0" smtClean="0"/>
              <a:t> for </a:t>
            </a:r>
            <a:r>
              <a:rPr lang="pl-PL" sz="2800" dirty="0" err="1" smtClean="0"/>
              <a:t>opf</a:t>
            </a:r>
            <a:r>
              <a:rPr lang="pl-PL" sz="2800" dirty="0" smtClean="0"/>
              <a:t> </a:t>
            </a:r>
            <a:r>
              <a:rPr lang="pl-PL" sz="2800" dirty="0" err="1" smtClean="0"/>
              <a:t>members</a:t>
            </a:r>
            <a:r>
              <a:rPr lang="pl-PL" sz="2800" dirty="0" smtClean="0"/>
              <a:t>:</a:t>
            </a:r>
          </a:p>
          <a:p>
            <a:r>
              <a:rPr lang="pl-PL" sz="2800" dirty="0" smtClean="0"/>
              <a:t>12,22% - PAYG</a:t>
            </a:r>
          </a:p>
          <a:p>
            <a:r>
              <a:rPr lang="pl-PL" sz="2800" dirty="0" smtClean="0"/>
              <a:t>7,3% - </a:t>
            </a:r>
            <a:r>
              <a:rPr lang="pl-PL" sz="2800" dirty="0" err="1" smtClean="0"/>
              <a:t>opf</a:t>
            </a:r>
            <a:endParaRPr lang="pl-PL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2009 </a:t>
            </a:r>
            <a:r>
              <a:rPr lang="pl-PL" dirty="0" err="1" smtClean="0"/>
              <a:t>abolishing</a:t>
            </a:r>
            <a:r>
              <a:rPr lang="pl-PL" dirty="0" smtClean="0"/>
              <a:t> of </a:t>
            </a:r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retirement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5"/>
          <p:cNvSpPr/>
          <p:nvPr/>
        </p:nvSpPr>
        <p:spPr>
          <a:xfrm>
            <a:off x="251520" y="2060848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replaced</a:t>
            </a:r>
            <a:r>
              <a:rPr lang="pl-PL" sz="3200" dirty="0" smtClean="0"/>
              <a:t> </a:t>
            </a:r>
            <a:r>
              <a:rPr lang="pl-PL" sz="3200" dirty="0" smtClean="0"/>
              <a:t>by </a:t>
            </a:r>
            <a:r>
              <a:rPr lang="pl-PL" sz="3200" dirty="0" err="1" smtClean="0"/>
              <a:t>framework</a:t>
            </a:r>
            <a:r>
              <a:rPr lang="pl-PL" sz="3200" dirty="0" smtClean="0"/>
              <a:t> of </a:t>
            </a:r>
            <a:r>
              <a:rPr lang="pl-PL" sz="3200" dirty="0" err="1" smtClean="0"/>
              <a:t>bridging</a:t>
            </a:r>
            <a:r>
              <a:rPr lang="pl-PL" sz="3200" dirty="0" smtClean="0"/>
              <a:t> </a:t>
            </a:r>
            <a:r>
              <a:rPr lang="pl-PL" sz="3200" dirty="0" err="1" smtClean="0"/>
              <a:t>pensions</a:t>
            </a:r>
            <a:r>
              <a:rPr lang="pl-PL" sz="3200" dirty="0" smtClean="0"/>
              <a:t> </a:t>
            </a:r>
            <a:r>
              <a:rPr lang="pl-PL" sz="3200" dirty="0" smtClean="0"/>
              <a:t>for</a:t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people</a:t>
            </a:r>
            <a:r>
              <a:rPr lang="pl-PL" sz="3200" dirty="0" smtClean="0"/>
              <a:t> </a:t>
            </a:r>
            <a:r>
              <a:rPr lang="pl-PL" sz="3200" dirty="0" err="1" smtClean="0"/>
              <a:t>working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arduous</a:t>
            </a:r>
            <a:r>
              <a:rPr lang="pl-PL" sz="3200" dirty="0" smtClean="0"/>
              <a:t> </a:t>
            </a:r>
            <a:r>
              <a:rPr lang="pl-PL" sz="3200" dirty="0" err="1" smtClean="0"/>
              <a:t>jobs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limited </a:t>
            </a:r>
            <a:r>
              <a:rPr lang="pl-PL" sz="3200" dirty="0" err="1" smtClean="0"/>
              <a:t>coverage</a:t>
            </a:r>
            <a:r>
              <a:rPr lang="pl-PL" sz="3200" dirty="0" smtClean="0"/>
              <a:t> </a:t>
            </a:r>
            <a:r>
              <a:rPr lang="pl-PL" sz="3200" dirty="0" err="1" smtClean="0"/>
              <a:t>in</a:t>
            </a:r>
            <a:r>
              <a:rPr lang="pl-PL" sz="3200" dirty="0" smtClean="0"/>
              <a:t> </a:t>
            </a:r>
            <a:r>
              <a:rPr lang="pl-PL" sz="3200" dirty="0" err="1" smtClean="0"/>
              <a:t>comparison</a:t>
            </a:r>
            <a:r>
              <a:rPr lang="pl-PL" sz="3200" dirty="0" smtClean="0"/>
              <a:t> </a:t>
            </a:r>
            <a:r>
              <a:rPr lang="pl-PL" sz="3200" dirty="0" err="1" smtClean="0"/>
              <a:t>with</a:t>
            </a:r>
            <a:r>
              <a:rPr lang="pl-PL" sz="3200" dirty="0" smtClean="0"/>
              <a:t> </a:t>
            </a:r>
            <a:r>
              <a:rPr lang="pl-PL" sz="3200" dirty="0" err="1" smtClean="0"/>
              <a:t>previous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 </a:t>
            </a:r>
            <a:r>
              <a:rPr lang="pl-PL" sz="3200" dirty="0" err="1" smtClean="0"/>
              <a:t>rules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expiring</a:t>
            </a:r>
            <a:r>
              <a:rPr lang="pl-PL" sz="3200" dirty="0" smtClean="0"/>
              <a:t> </a:t>
            </a:r>
            <a:r>
              <a:rPr lang="pl-PL" sz="3200" dirty="0" err="1" smtClean="0"/>
              <a:t>nature</a:t>
            </a:r>
            <a:endParaRPr lang="pl-PL" sz="3200" dirty="0" smtClean="0"/>
          </a:p>
          <a:p>
            <a:pPr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err="1" smtClean="0"/>
              <a:t>additional</a:t>
            </a:r>
            <a:r>
              <a:rPr lang="pl-PL" sz="3200" dirty="0" smtClean="0"/>
              <a:t> </a:t>
            </a:r>
            <a:r>
              <a:rPr lang="pl-PL" sz="3200" dirty="0" err="1" smtClean="0"/>
              <a:t>source</a:t>
            </a:r>
            <a:r>
              <a:rPr lang="pl-PL" sz="3200" dirty="0" smtClean="0"/>
              <a:t> of </a:t>
            </a:r>
            <a:r>
              <a:rPr lang="pl-PL" sz="3200" dirty="0" err="1" smtClean="0"/>
              <a:t>financing</a:t>
            </a:r>
            <a:r>
              <a:rPr lang="pl-PL" sz="32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 smtClean="0"/>
              <a:t>Phasing-out</a:t>
            </a:r>
            <a:r>
              <a:rPr lang="pl-PL" dirty="0" smtClean="0"/>
              <a:t> of </a:t>
            </a:r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retirement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dirty="0" smtClean="0"/>
              <a:t>first </a:t>
            </a:r>
            <a:r>
              <a:rPr lang="pl-PL" sz="2800" dirty="0" err="1" smtClean="0"/>
              <a:t>effects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63688" y="623731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Social Protection Reform Project</a:t>
            </a:r>
            <a:endParaRPr lang="pl-PL" sz="1400" dirty="0" smtClean="0"/>
          </a:p>
          <a:p>
            <a:r>
              <a:rPr lang="en-US" sz="1400" b="1" dirty="0" smtClean="0"/>
              <a:t>Component 1: Study Visit, Spain, Czech Republic and Poland, Oct.-Nov. 2015</a:t>
            </a:r>
            <a:endParaRPr lang="pl-PL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6" y="33288"/>
            <a:ext cx="3236913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0"/>
          <p:cNvPicPr>
            <a:picLocks noChangeAspect="1" noChangeArrowheads="1"/>
          </p:cNvPicPr>
          <p:nvPr/>
        </p:nvPicPr>
        <p:blipFill>
          <a:blip r:embed="rId4" cstate="print"/>
          <a:srcRect l="1961" t="3020" r="2744" b="4391"/>
          <a:stretch>
            <a:fillRect/>
          </a:stretch>
        </p:blipFill>
        <p:spPr bwMode="auto">
          <a:xfrm>
            <a:off x="323529" y="6039042"/>
            <a:ext cx="936104" cy="705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Symbol zastępczy zawartości 3"/>
          <p:cNvGraphicFramePr>
            <a:graphicFrameLocks/>
          </p:cNvGraphicFramePr>
          <p:nvPr/>
        </p:nvGraphicFramePr>
        <p:xfrm>
          <a:off x="457200" y="2249488"/>
          <a:ext cx="8229550" cy="2354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0365"/>
                <a:gridCol w="834285"/>
                <a:gridCol w="821863"/>
                <a:gridCol w="832731"/>
                <a:gridCol w="812546"/>
                <a:gridCol w="838942"/>
                <a:gridCol w="832731"/>
                <a:gridCol w="798571"/>
                <a:gridCol w="767516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89439" marR="89439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2004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2005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2006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2007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2008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2009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2010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2011</a:t>
                      </a:r>
                      <a:endParaRPr lang="pl-PL" dirty="0"/>
                    </a:p>
                  </a:txBody>
                  <a:tcPr marL="89439" marR="88030" anchor="ctr"/>
                </a:tc>
              </a:tr>
              <a:tr h="1343672"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Newly granted old-age pensions</a:t>
                      </a:r>
                      <a:endParaRPr lang="pl-PL" dirty="0"/>
                    </a:p>
                  </a:txBody>
                  <a:tcPr marL="89439" marR="89439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143,2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103,9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103,9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215,4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340,5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243,0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92,3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102,5</a:t>
                      </a:r>
                      <a:endParaRPr lang="pl-PL" dirty="0"/>
                    </a:p>
                  </a:txBody>
                  <a:tcPr marL="89439" marR="8803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Effecitve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retirement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</a:t>
                      </a:r>
                      <a:endParaRPr lang="pl-PL" dirty="0"/>
                    </a:p>
                  </a:txBody>
                  <a:tcPr marL="89439" marR="89439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56,8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56,8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56,6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57,1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59,0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59,3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59,6</a:t>
                      </a:r>
                      <a:endParaRPr lang="pl-PL" dirty="0"/>
                    </a:p>
                  </a:txBody>
                  <a:tcPr marL="89439" marR="88030"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59,8</a:t>
                      </a:r>
                      <a:endParaRPr lang="pl-PL" dirty="0"/>
                    </a:p>
                  </a:txBody>
                  <a:tcPr marL="89439" marR="8803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975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 50_odnowiony_konfMIR_10012014</Template>
  <TotalTime>1681</TotalTime>
  <Words>753</Words>
  <Application>Microsoft Office PowerPoint</Application>
  <PresentationFormat>Pokaz na ekranie (4:3)</PresentationFormat>
  <Paragraphs>171</Paragraphs>
  <Slides>18</Slides>
  <Notes>18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1_Motyw pakietu Office</vt:lpstr>
      <vt:lpstr>Polish pension system – principles and reforms</vt:lpstr>
      <vt:lpstr>Pre 1999 pension system</vt:lpstr>
      <vt:lpstr>Aims of the reform</vt:lpstr>
      <vt:lpstr>Assumptions</vt:lpstr>
      <vt:lpstr>1999 Essential reform</vt:lpstr>
      <vt:lpstr>Structure since 1999</vt:lpstr>
      <vt:lpstr>Breakdown by age group of insured</vt:lpstr>
      <vt:lpstr>2009 abolishing of early retirement</vt:lpstr>
      <vt:lpstr>Phasing-out of early retirement first effects</vt:lpstr>
      <vt:lpstr>Consequences of functioning of funded pillar</vt:lpstr>
      <vt:lpstr>2009 abolishing of early retirement</vt:lpstr>
      <vt:lpstr>2012 raising retirement age</vt:lpstr>
      <vt:lpstr>2013 Review of system’s functioning </vt:lpstr>
      <vt:lpstr>Cost of 1999 reform</vt:lpstr>
      <vt:lpstr>Recommendations:</vt:lpstr>
      <vt:lpstr>2014 new framework for 2nd pillar</vt:lpstr>
      <vt:lpstr>Results of „transfer window”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WSAD PLAN DZIAŁALNOŚCI</dc:title>
  <dc:creator>Adrian Chodubski</dc:creator>
  <cp:lastModifiedBy>Krzysztof Szymański</cp:lastModifiedBy>
  <cp:revision>129</cp:revision>
  <dcterms:created xsi:type="dcterms:W3CDTF">2014-05-30T08:12:00Z</dcterms:created>
  <dcterms:modified xsi:type="dcterms:W3CDTF">2015-10-30T09:36:55Z</dcterms:modified>
</cp:coreProperties>
</file>