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gif" ContentType="image/gif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9"/>
  </p:notesMasterIdLst>
  <p:sldIdLst>
    <p:sldId id="257" r:id="rId2"/>
    <p:sldId id="262" r:id="rId3"/>
    <p:sldId id="267" r:id="rId4"/>
    <p:sldId id="266" r:id="rId5"/>
    <p:sldId id="265" r:id="rId6"/>
    <p:sldId id="268" r:id="rId7"/>
    <p:sldId id="263" r:id="rId8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ek Lipinski" initials="ML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Lbl>
              <c:idx val="5"/>
              <c:layout>
                <c:manualLayout>
                  <c:x val="4.4510696222534098E-2"/>
                  <c:y val="-7.228249684461263E-4"/>
                </c:manualLayout>
              </c:layout>
              <c:showVal val="1"/>
            </c:dLbl>
            <c:delete val="1"/>
          </c:dLbls>
          <c:cat>
            <c:strRef>
              <c:f>Arkusz1!$A$2:$A$7</c:f>
              <c:strCache>
                <c:ptCount val="6"/>
                <c:pt idx="0">
                  <c:v>Employees</c:v>
                </c:pt>
                <c:pt idx="1">
                  <c:v>Self employed</c:v>
                </c:pt>
                <c:pt idx="2">
                  <c:v>CL contracts</c:v>
                </c:pt>
                <c:pt idx="3">
                  <c:v>Unemployed</c:v>
                </c:pt>
                <c:pt idx="4">
                  <c:v>Maternity allow</c:v>
                </c:pt>
                <c:pt idx="5">
                  <c:v>Other</c:v>
                </c:pt>
              </c:strCache>
            </c:strRef>
          </c:cat>
          <c:val>
            <c:numRef>
              <c:f>Arkusz1!$B$2:$B$7</c:f>
              <c:numCache>
                <c:formatCode>#\ ###\ ##0</c:formatCode>
                <c:ptCount val="6"/>
                <c:pt idx="0">
                  <c:v>10449564</c:v>
                </c:pt>
                <c:pt idx="1">
                  <c:v>1497445</c:v>
                </c:pt>
                <c:pt idx="2">
                  <c:v>991239</c:v>
                </c:pt>
                <c:pt idx="3">
                  <c:v>339117</c:v>
                </c:pt>
                <c:pt idx="4">
                  <c:v>231348</c:v>
                </c:pt>
                <c:pt idx="5">
                  <c:v>1115505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88E3E-952F-43A3-B7A3-6369DAEA8ADF}" type="datetimeFigureOut">
              <a:rPr lang="pl-PL" smtClean="0"/>
              <a:pPr/>
              <a:t>2015-11-03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A9720-41ED-4C9E-B172-7F4BE855A58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93571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A9720-41ED-4C9E-B172-7F4BE855A58E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55776" y="1484784"/>
            <a:ext cx="5902424" cy="2952328"/>
          </a:xfrm>
        </p:spPr>
        <p:txBody>
          <a:bodyPr>
            <a:normAutofit/>
          </a:bodyPr>
          <a:lstStyle>
            <a:lvl1pPr algn="r">
              <a:defRPr sz="3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7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smtClean="0">
                <a:solidFill>
                  <a:prstClr val="white"/>
                </a:solidFill>
              </a:rPr>
              <a:t> </a:t>
            </a:r>
            <a:endParaRPr lang="sv-SE" sz="2800" dirty="0">
              <a:solidFill>
                <a:prstClr val="white"/>
              </a:solidFill>
            </a:endParaRPr>
          </a:p>
        </p:txBody>
      </p:sp>
      <p:pic>
        <p:nvPicPr>
          <p:cNvPr id="8" name="Picture 2" descr="Ministerstwo Pracy i Polityki Społeczne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75652" y="44624"/>
            <a:ext cx="3168348" cy="7920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xmlns="" val="4148657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3888432"/>
          </a:xfrm>
        </p:spPr>
        <p:txBody>
          <a:bodyPr/>
          <a:lstStyle>
            <a:lvl1pPr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marL="742950" indent="-285750">
              <a:buFont typeface="Courier New" pitchFamily="49" charset="0"/>
              <a:buChar char="o"/>
              <a:defRPr sz="24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020272" y="6060703"/>
            <a:ext cx="1666528" cy="365125"/>
          </a:xfrm>
        </p:spPr>
        <p:txBody>
          <a:bodyPr/>
          <a:lstStyle/>
          <a:p>
            <a:fld id="{23C8447D-0137-4D52-BBFC-137FF8AF07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59351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8447D-0137-4D52-BBFC-137FF8AF07C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4886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8447D-0137-4D52-BBFC-137FF8AF07CB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Picture 2" descr="Ministerstwo Pracy i Polityki Społecznej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75652" y="44624"/>
            <a:ext cx="3168348" cy="7920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8" name="Title 1"/>
          <p:cNvSpPr txBox="1">
            <a:spLocks noChangeAspect="1"/>
          </p:cNvSpPr>
          <p:nvPr/>
        </p:nvSpPr>
        <p:spPr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smtClean="0">
                <a:solidFill>
                  <a:prstClr val="white"/>
                </a:solidFill>
              </a:rPr>
              <a:t> </a:t>
            </a:r>
            <a:endParaRPr lang="sv-SE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2000" kern="1200">
          <a:solidFill>
            <a:schemeClr val="tx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835696" y="2276872"/>
            <a:ext cx="5904656" cy="1944216"/>
          </a:xfrm>
        </p:spPr>
        <p:txBody>
          <a:bodyPr>
            <a:normAutofit/>
          </a:bodyPr>
          <a:lstStyle/>
          <a:p>
            <a:pPr algn="ctr"/>
            <a:r>
              <a:rPr lang="pl-PL" dirty="0" err="1" smtClean="0"/>
              <a:t>Adaptations</a:t>
            </a:r>
            <a:r>
              <a:rPr lang="pl-PL" dirty="0" smtClean="0"/>
              <a:t> of </a:t>
            </a:r>
            <a:r>
              <a:rPr lang="pl-PL" dirty="0" err="1" smtClean="0"/>
              <a:t>pension</a:t>
            </a:r>
            <a:r>
              <a:rPr lang="pl-PL" dirty="0" smtClean="0"/>
              <a:t> system to </a:t>
            </a:r>
            <a:r>
              <a:rPr lang="pl-PL" dirty="0" err="1" smtClean="0"/>
              <a:t>changes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employment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Link </a:t>
            </a:r>
            <a:r>
              <a:rPr lang="pl-PL" sz="2800" dirty="0" err="1" smtClean="0"/>
              <a:t>between</a:t>
            </a:r>
            <a:r>
              <a:rPr lang="pl-PL" sz="2800" dirty="0" smtClean="0"/>
              <a:t> </a:t>
            </a:r>
            <a:r>
              <a:rPr lang="pl-PL" sz="2800" dirty="0" err="1" smtClean="0"/>
              <a:t>labour</a:t>
            </a:r>
            <a:r>
              <a:rPr lang="pl-PL" sz="2800" dirty="0" smtClean="0"/>
              <a:t> market and </a:t>
            </a:r>
            <a:r>
              <a:rPr lang="pl-PL" sz="2800" dirty="0" err="1" smtClean="0"/>
              <a:t>pension</a:t>
            </a:r>
            <a:r>
              <a:rPr lang="pl-PL" sz="2800" dirty="0" smtClean="0"/>
              <a:t> system</a:t>
            </a:r>
            <a:endParaRPr lang="pl-PL" sz="2800" dirty="0"/>
          </a:p>
        </p:txBody>
      </p:sp>
      <p:sp>
        <p:nvSpPr>
          <p:cNvPr id="4" name="Podtytu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endParaRPr lang="pl-PL" dirty="0" smtClean="0"/>
          </a:p>
          <a:p>
            <a:pPr marL="0"/>
            <a:r>
              <a:rPr lang="pl-PL" dirty="0" err="1" smtClean="0"/>
              <a:t>course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whole</a:t>
            </a:r>
            <a:r>
              <a:rPr lang="pl-PL" dirty="0" smtClean="0"/>
              <a:t> </a:t>
            </a:r>
            <a:r>
              <a:rPr lang="pl-PL" dirty="0" err="1" smtClean="0"/>
              <a:t>career</a:t>
            </a:r>
            <a:r>
              <a:rPr lang="pl-PL" dirty="0" smtClean="0"/>
              <a:t> </a:t>
            </a:r>
            <a:r>
              <a:rPr lang="pl-PL" dirty="0" err="1" smtClean="0"/>
              <a:t>relevant</a:t>
            </a:r>
            <a:r>
              <a:rPr lang="pl-PL" dirty="0" smtClean="0"/>
              <a:t> for </a:t>
            </a:r>
            <a:r>
              <a:rPr lang="pl-PL" dirty="0" err="1" smtClean="0"/>
              <a:t>pension</a:t>
            </a:r>
            <a:r>
              <a:rPr lang="pl-PL" dirty="0" smtClean="0"/>
              <a:t> </a:t>
            </a:r>
            <a:r>
              <a:rPr lang="pl-PL" dirty="0" err="1" smtClean="0"/>
              <a:t>entitlements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DC systems</a:t>
            </a:r>
            <a:endParaRPr lang="pl-PL" dirty="0" smtClean="0"/>
          </a:p>
          <a:p>
            <a:pPr marL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pl-PL" dirty="0" smtClean="0"/>
          </a:p>
          <a:p>
            <a:pPr marL="0"/>
            <a:r>
              <a:rPr lang="pl-PL" dirty="0" err="1" smtClean="0"/>
              <a:t>Affiliation</a:t>
            </a:r>
            <a:r>
              <a:rPr lang="pl-PL" dirty="0" smtClean="0"/>
              <a:t> to </a:t>
            </a:r>
            <a:r>
              <a:rPr lang="pl-PL" dirty="0" err="1" smtClean="0"/>
              <a:t>social</a:t>
            </a:r>
            <a:r>
              <a:rPr lang="pl-PL" dirty="0" smtClean="0"/>
              <a:t> security system as an </a:t>
            </a:r>
            <a:r>
              <a:rPr lang="pl-PL" dirty="0" err="1" smtClean="0"/>
              <a:t>essential</a:t>
            </a:r>
            <a:r>
              <a:rPr lang="pl-PL" dirty="0" smtClean="0"/>
              <a:t> </a:t>
            </a:r>
            <a:r>
              <a:rPr lang="pl-PL" dirty="0" err="1" smtClean="0"/>
              <a:t>issue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pl-PL" sz="2800" dirty="0" smtClean="0"/>
          </a:p>
          <a:p>
            <a:endParaRPr lang="pl-PL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tytuł 3"/>
          <p:cNvSpPr txBox="1">
            <a:spLocks/>
          </p:cNvSpPr>
          <p:nvPr/>
        </p:nvSpPr>
        <p:spPr>
          <a:xfrm>
            <a:off x="1763688" y="6237312"/>
            <a:ext cx="6400800" cy="4816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Social Protection Reform Project</a:t>
            </a:r>
            <a:endParaRPr kumimoji="0" lang="pl-PL" sz="1400" b="0" i="0" u="none" strike="noStrike" kern="1200" cap="none" spc="0" normalizeH="0" baseline="0" noProof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Component 1: Study Visit, Spain, Czech Republic and Poland, Oct.-Nov. 2015</a:t>
            </a: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err="1" smtClean="0"/>
              <a:t>Coverage</a:t>
            </a:r>
            <a:r>
              <a:rPr lang="pl-PL" sz="2800" dirty="0" smtClean="0"/>
              <a:t> of </a:t>
            </a:r>
            <a:r>
              <a:rPr lang="pl-PL" sz="2800" dirty="0" err="1" smtClean="0"/>
              <a:t>social</a:t>
            </a:r>
            <a:r>
              <a:rPr lang="pl-PL" sz="2800" dirty="0" smtClean="0"/>
              <a:t> security system</a:t>
            </a:r>
            <a:endParaRPr lang="pl-PL" sz="2800" dirty="0"/>
          </a:p>
        </p:txBody>
      </p:sp>
      <p:sp>
        <p:nvSpPr>
          <p:cNvPr id="4" name="Podtytu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sz="1600" dirty="0" smtClean="0"/>
              <a:t>The Polish legislation provides for mandatory and voluntary insurances, as well as options to continue insurance. Nearly all occupational groups are covered by the mandatory old-age and invalidity pension insurance, while not all of them are subject to the mandatory accident and sickness insurance.</a:t>
            </a:r>
            <a:endParaRPr lang="pl-PL" sz="1600" dirty="0" smtClean="0"/>
          </a:p>
          <a:p>
            <a:pPr marL="0">
              <a:buNone/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pl-PL" sz="1600" dirty="0" smtClean="0"/>
              <a:t>O</a:t>
            </a:r>
            <a:r>
              <a:rPr lang="en-US" sz="1600" dirty="0" err="1" smtClean="0"/>
              <a:t>bligation</a:t>
            </a:r>
            <a:r>
              <a:rPr lang="en-US" sz="1600" dirty="0" smtClean="0"/>
              <a:t> </a:t>
            </a:r>
            <a:r>
              <a:rPr lang="pl-PL" sz="1600" dirty="0" smtClean="0"/>
              <a:t>of insurance </a:t>
            </a:r>
            <a:r>
              <a:rPr lang="pl-PL" sz="1600" dirty="0" err="1" smtClean="0"/>
              <a:t>covers</a:t>
            </a:r>
            <a:r>
              <a:rPr lang="pl-PL" sz="1600" dirty="0" smtClean="0"/>
              <a:t>: </a:t>
            </a:r>
            <a:r>
              <a:rPr lang="en-US" sz="1600" dirty="0" smtClean="0"/>
              <a:t>employed person</a:t>
            </a:r>
            <a:r>
              <a:rPr lang="pl-PL" sz="1600" dirty="0" smtClean="0"/>
              <a:t>,</a:t>
            </a:r>
            <a:r>
              <a:rPr lang="en-US" sz="1600" dirty="0" smtClean="0"/>
              <a:t> agricultural co-operative member, self-employed person or such person’s co-worker, parliament member, unemployment allowance recipient, clerical, </a:t>
            </a:r>
            <a:r>
              <a:rPr lang="pl-PL" sz="1600" dirty="0" err="1" smtClean="0"/>
              <a:t>persons</a:t>
            </a:r>
            <a:r>
              <a:rPr lang="pl-PL" sz="1600" dirty="0" smtClean="0"/>
              <a:t> </a:t>
            </a:r>
            <a:r>
              <a:rPr lang="en-US" sz="1600" dirty="0" smtClean="0"/>
              <a:t>on maternity leave or </a:t>
            </a:r>
            <a:r>
              <a:rPr lang="pl-PL" sz="1600" dirty="0" err="1" smtClean="0"/>
              <a:t>r</a:t>
            </a:r>
            <a:r>
              <a:rPr lang="en-US" sz="1600" dirty="0" err="1" smtClean="0"/>
              <a:t>eceiv</a:t>
            </a:r>
            <a:r>
              <a:rPr lang="pl-PL" sz="1600" dirty="0" err="1" smtClean="0"/>
              <a:t>ing</a:t>
            </a:r>
            <a:r>
              <a:rPr lang="en-US" sz="1600" dirty="0" smtClean="0"/>
              <a:t> maternity allowance, or </a:t>
            </a:r>
            <a:r>
              <a:rPr lang="en-US" sz="1600" dirty="0" err="1" smtClean="0"/>
              <a:t>provid</a:t>
            </a:r>
            <a:r>
              <a:rPr lang="pl-PL" sz="1600" dirty="0" err="1" smtClean="0"/>
              <a:t>ing</a:t>
            </a:r>
            <a:r>
              <a:rPr lang="pl-PL" sz="1600" dirty="0" smtClean="0"/>
              <a:t> </a:t>
            </a:r>
            <a:r>
              <a:rPr lang="en-US" sz="1600" dirty="0" smtClean="0"/>
              <a:t>care for </a:t>
            </a:r>
            <a:r>
              <a:rPr lang="pl-PL" sz="1600" dirty="0" err="1" smtClean="0"/>
              <a:t>their</a:t>
            </a:r>
            <a:r>
              <a:rPr lang="en-US" sz="1600" dirty="0" smtClean="0"/>
              <a:t> relative</a:t>
            </a:r>
            <a:r>
              <a:rPr lang="pl-PL" sz="1600" dirty="0" smtClean="0"/>
              <a:t>s </a:t>
            </a:r>
            <a:r>
              <a:rPr lang="pl-PL" sz="1600" dirty="0" err="1" smtClean="0"/>
              <a:t>incapable</a:t>
            </a:r>
            <a:r>
              <a:rPr lang="pl-PL" sz="1600" dirty="0" smtClean="0"/>
              <a:t> of independent </a:t>
            </a:r>
            <a:r>
              <a:rPr lang="pl-PL" sz="1600" dirty="0" err="1" smtClean="0"/>
              <a:t>existence</a:t>
            </a:r>
            <a:r>
              <a:rPr lang="pl-PL" sz="1600" dirty="0" smtClean="0"/>
              <a:t>.</a:t>
            </a:r>
          </a:p>
          <a:p>
            <a:pPr marL="0">
              <a:buNone/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Pursuant to the social insurance scheme act anybody shall be deemed employed, who works under a contract</a:t>
            </a:r>
            <a:r>
              <a:rPr lang="pl-PL" sz="1600" dirty="0" smtClean="0"/>
              <a:t> </a:t>
            </a:r>
            <a:r>
              <a:rPr lang="en-US" sz="1600" dirty="0" smtClean="0"/>
              <a:t>of mandate, or contract for specific work</a:t>
            </a:r>
            <a:r>
              <a:rPr lang="pl-PL" sz="1600" dirty="0" smtClean="0"/>
              <a:t>.</a:t>
            </a:r>
            <a:r>
              <a:rPr lang="en-US" sz="1600" dirty="0" smtClean="0"/>
              <a:t> </a:t>
            </a:r>
            <a:r>
              <a:rPr lang="pl-PL" sz="1600" dirty="0" smtClean="0"/>
              <a:t>In </a:t>
            </a:r>
            <a:r>
              <a:rPr lang="pl-PL" sz="1600" dirty="0" err="1" smtClean="0"/>
              <a:t>case</a:t>
            </a:r>
            <a:r>
              <a:rPr lang="pl-PL" sz="1600" dirty="0" smtClean="0"/>
              <a:t> of </a:t>
            </a:r>
            <a:r>
              <a:rPr lang="pl-PL" sz="1600" dirty="0" err="1" smtClean="0"/>
              <a:t>employment</a:t>
            </a:r>
            <a:r>
              <a:rPr lang="pl-PL" sz="1600" dirty="0" smtClean="0"/>
              <a:t> </a:t>
            </a:r>
            <a:r>
              <a:rPr lang="pl-PL" sz="1600" dirty="0" err="1" smtClean="0"/>
              <a:t>relation</a:t>
            </a:r>
            <a:r>
              <a:rPr lang="en-US" sz="1600" dirty="0" smtClean="0"/>
              <a:t> employer shall transfer insurance contribution</a:t>
            </a:r>
            <a:r>
              <a:rPr lang="pl-PL" sz="1600" dirty="0" smtClean="0"/>
              <a:t>s.</a:t>
            </a:r>
            <a:r>
              <a:rPr lang="en-US" sz="1600" dirty="0" smtClean="0"/>
              <a:t> </a:t>
            </a:r>
            <a:r>
              <a:rPr lang="pl-PL" sz="1600" dirty="0" smtClean="0"/>
              <a:t>S</a:t>
            </a:r>
            <a:r>
              <a:rPr lang="en-US" sz="1600" dirty="0" smtClean="0"/>
              <a:t>elf-employed</a:t>
            </a:r>
            <a:r>
              <a:rPr lang="pl-PL" sz="1600" dirty="0" smtClean="0"/>
              <a:t> </a:t>
            </a:r>
            <a:r>
              <a:rPr lang="pl-PL" sz="1600" dirty="0" err="1" smtClean="0"/>
              <a:t>are</a:t>
            </a:r>
            <a:r>
              <a:rPr lang="pl-PL" sz="1600" dirty="0" smtClean="0"/>
              <a:t> </a:t>
            </a:r>
            <a:r>
              <a:rPr lang="pl-PL" sz="1600" dirty="0" err="1" smtClean="0"/>
              <a:t>obliged</a:t>
            </a:r>
            <a:r>
              <a:rPr lang="pl-PL" sz="1600" dirty="0" smtClean="0"/>
              <a:t> </a:t>
            </a:r>
            <a:r>
              <a:rPr lang="en-US" sz="1600" dirty="0" smtClean="0"/>
              <a:t>to do it </a:t>
            </a:r>
            <a:r>
              <a:rPr lang="pl-PL" sz="1600" dirty="0" err="1" smtClean="0"/>
              <a:t>them</a:t>
            </a:r>
            <a:r>
              <a:rPr lang="en-US" sz="1600" dirty="0" smtClean="0"/>
              <a:t>self. </a:t>
            </a:r>
            <a:endParaRPr lang="pl-PL" sz="1600" dirty="0" smtClean="0"/>
          </a:p>
          <a:p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tytuł 3"/>
          <p:cNvSpPr txBox="1">
            <a:spLocks/>
          </p:cNvSpPr>
          <p:nvPr/>
        </p:nvSpPr>
        <p:spPr>
          <a:xfrm>
            <a:off x="1763688" y="6237312"/>
            <a:ext cx="6400800" cy="4816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Social Protection Reform Project</a:t>
            </a:r>
            <a:endParaRPr kumimoji="0" lang="pl-PL" sz="1400" b="0" i="0" u="none" strike="noStrike" kern="1200" cap="none" spc="0" normalizeH="0" baseline="0" noProof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Component 1: Study Visit, Spain, Czech Republic and Poland, Oct.-Nov. 2015</a:t>
            </a: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ytuł 5"/>
          <p:cNvSpPr txBox="1">
            <a:spLocks/>
          </p:cNvSpPr>
          <p:nvPr/>
        </p:nvSpPr>
        <p:spPr>
          <a:xfrm>
            <a:off x="467544" y="908720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Structure</a:t>
            </a:r>
            <a:r>
              <a:rPr kumimoji="0" lang="pl-PL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</a:t>
            </a:r>
            <a:r>
              <a:rPr kumimoji="0" lang="pl-PL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insured</a:t>
            </a:r>
            <a:r>
              <a:rPr kumimoji="0" lang="pl-PL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l-PL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pl-PL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l-PL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old-age</a:t>
            </a:r>
            <a:r>
              <a:rPr kumimoji="0" lang="pl-PL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and </a:t>
            </a:r>
            <a:r>
              <a:rPr kumimoji="0" lang="pl-PL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disability</a:t>
            </a:r>
            <a:r>
              <a:rPr kumimoji="0" lang="pl-PL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l-PL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insurances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Wykres 7"/>
          <p:cNvGraphicFramePr/>
          <p:nvPr/>
        </p:nvGraphicFramePr>
        <p:xfrm>
          <a:off x="395536" y="1556792"/>
          <a:ext cx="741682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tytuł 3"/>
          <p:cNvSpPr txBox="1">
            <a:spLocks/>
          </p:cNvSpPr>
          <p:nvPr/>
        </p:nvSpPr>
        <p:spPr>
          <a:xfrm>
            <a:off x="457200" y="1916833"/>
            <a:ext cx="822960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Podtytuł 3"/>
          <p:cNvSpPr txBox="1">
            <a:spLocks/>
          </p:cNvSpPr>
          <p:nvPr/>
        </p:nvSpPr>
        <p:spPr>
          <a:xfrm>
            <a:off x="609600" y="2069233"/>
            <a:ext cx="822960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Present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labour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market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features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affecting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negatively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situation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individuals</a:t>
            </a:r>
            <a:endParaRPr kumimoji="0" lang="pl-PL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unemployment</a:t>
            </a:r>
            <a:r>
              <a:rPr kumimoji="0" lang="pl-PL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l-PL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problems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with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entering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labour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market by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young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people</a:t>
            </a:r>
            <a:endParaRPr lang="pl-PL" sz="29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flexible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forms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employment</a:t>
            </a:r>
            <a:endParaRPr lang="pl-PL" sz="29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fragmented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kumimoji="0" lang="pl-PL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carreers</a:t>
            </a:r>
            <a:r>
              <a:rPr kumimoji="0" lang="pl-PL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l-PL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pl-PL" sz="29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Upcoming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i</a:t>
            </a:r>
            <a:r>
              <a:rPr kumimoji="0" lang="pl-PL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mprovement</a:t>
            </a:r>
            <a:r>
              <a:rPr kumimoji="0" lang="pl-PL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</a:t>
            </a:r>
            <a:r>
              <a:rPr kumimoji="0" lang="pl-PL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situation</a:t>
            </a:r>
            <a:r>
              <a:rPr kumimoji="0" lang="pl-PL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</a:t>
            </a:r>
            <a:r>
              <a:rPr kumimoji="0" lang="pl-PL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workers</a:t>
            </a:r>
            <a:r>
              <a:rPr kumimoji="0" lang="pl-PL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pl-PL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labour</a:t>
            </a:r>
            <a:r>
              <a:rPr kumimoji="0" lang="pl-PL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market </a:t>
            </a:r>
            <a:r>
              <a:rPr kumimoji="0" lang="pl-PL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due</a:t>
            </a:r>
            <a:r>
              <a:rPr kumimoji="0" lang="pl-PL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pl-PL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diminishing</a:t>
            </a:r>
            <a:r>
              <a:rPr kumimoji="0" lang="pl-PL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workforce</a:t>
            </a:r>
            <a:r>
              <a:rPr kumimoji="0" lang="pl-PL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</a:t>
            </a:r>
            <a:endParaRPr kumimoji="0" lang="pl-PL" sz="2900" b="0" i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900" noProof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noProof="0" dirty="0" err="1" smtClean="0">
                <a:solidFill>
                  <a:schemeClr val="tx2">
                    <a:lumMod val="75000"/>
                  </a:schemeClr>
                </a:solidFill>
              </a:rPr>
              <a:t>facilitated</a:t>
            </a:r>
            <a:r>
              <a:rPr lang="pl-PL" sz="2900" noProof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noProof="0" dirty="0" err="1" smtClean="0">
                <a:solidFill>
                  <a:schemeClr val="tx2">
                    <a:lumMod val="75000"/>
                  </a:schemeClr>
                </a:solidFill>
              </a:rPr>
              <a:t>entrance</a:t>
            </a:r>
            <a:r>
              <a:rPr lang="pl-PL" sz="2900" noProof="0" dirty="0" smtClean="0">
                <a:solidFill>
                  <a:schemeClr val="tx2">
                    <a:lumMod val="75000"/>
                  </a:schemeClr>
                </a:solidFill>
              </a:rPr>
              <a:t> for </a:t>
            </a:r>
            <a:r>
              <a:rPr lang="pl-PL" sz="2900" noProof="0" dirty="0" err="1" smtClean="0">
                <a:solidFill>
                  <a:schemeClr val="tx2">
                    <a:lumMod val="75000"/>
                  </a:schemeClr>
                </a:solidFill>
              </a:rPr>
              <a:t>young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unexperinced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workers</a:t>
            </a:r>
            <a:endParaRPr lang="pl-PL" sz="29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better</a:t>
            </a:r>
            <a:r>
              <a:rPr kumimoji="0" lang="pl-PL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opportunities</a:t>
            </a:r>
            <a:r>
              <a:rPr kumimoji="0" lang="pl-PL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</a:t>
            </a:r>
            <a:r>
              <a:rPr kumimoji="0" lang="pl-PL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older</a:t>
            </a:r>
            <a:r>
              <a:rPr kumimoji="0" lang="pl-PL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workers</a:t>
            </a:r>
            <a:r>
              <a:rPr kumimoji="0" lang="pl-PL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pl-PL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remain</a:t>
            </a:r>
            <a:r>
              <a:rPr kumimoji="0" lang="pl-PL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active</a:t>
            </a:r>
            <a:r>
              <a:rPr kumimoji="0" lang="pl-PL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l-PL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l-PL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ytuł 5"/>
          <p:cNvSpPr txBox="1">
            <a:spLocks/>
          </p:cNvSpPr>
          <p:nvPr/>
        </p:nvSpPr>
        <p:spPr>
          <a:xfrm>
            <a:off x="467544" y="908720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Situation</a:t>
            </a:r>
            <a:r>
              <a:rPr kumimoji="0" lang="pl-PL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on </a:t>
            </a:r>
            <a:r>
              <a:rPr kumimoji="0" lang="pl-PL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labour</a:t>
            </a:r>
            <a:r>
              <a:rPr kumimoji="0" lang="pl-PL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market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tytuł 3"/>
          <p:cNvSpPr txBox="1">
            <a:spLocks/>
          </p:cNvSpPr>
          <p:nvPr/>
        </p:nvSpPr>
        <p:spPr>
          <a:xfrm>
            <a:off x="457200" y="1916833"/>
            <a:ext cx="822960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Podtytuł 3"/>
          <p:cNvSpPr txBox="1">
            <a:spLocks/>
          </p:cNvSpPr>
          <p:nvPr/>
        </p:nvSpPr>
        <p:spPr>
          <a:xfrm>
            <a:off x="609600" y="2069233"/>
            <a:ext cx="822960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Related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to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developments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labour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market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l-PL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Related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to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breaks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career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caused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by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care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pl-PL" sz="2900" dirty="0" err="1" smtClean="0">
                <a:solidFill>
                  <a:schemeClr val="tx2">
                    <a:lumMod val="75000"/>
                  </a:schemeClr>
                </a:solidFill>
              </a:rPr>
              <a:t>responsibilities</a:t>
            </a:r>
            <a:r>
              <a:rPr lang="pl-PL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kumimoji="0" lang="pl-PL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pl-PL" sz="29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l-PL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ytuł 5"/>
          <p:cNvSpPr txBox="1">
            <a:spLocks/>
          </p:cNvSpPr>
          <p:nvPr/>
        </p:nvSpPr>
        <p:spPr>
          <a:xfrm>
            <a:off x="467544" y="908720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Actions</a:t>
            </a: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l-PL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taken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763688" y="623731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en-US" sz="1400" b="1" dirty="0" smtClean="0"/>
              <a:t>Social Protection Reform Project</a:t>
            </a:r>
            <a:endParaRPr lang="pl-PL" sz="1400" dirty="0" smtClean="0"/>
          </a:p>
          <a:p>
            <a:r>
              <a:rPr lang="en-US" sz="1400" b="1" dirty="0" smtClean="0"/>
              <a:t>Component 1: Study Visit, Spain, Czech Republic and Poland, Oct.-Nov. 2015</a:t>
            </a:r>
            <a:endParaRPr lang="pl-PL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07086" y="33288"/>
            <a:ext cx="3236913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0"/>
          <p:cNvPicPr>
            <a:picLocks noChangeAspect="1" noChangeArrowheads="1"/>
          </p:cNvPicPr>
          <p:nvPr/>
        </p:nvPicPr>
        <p:blipFill>
          <a:blip r:embed="rId4" cstate="print"/>
          <a:srcRect l="1961" t="3020" r="2744" b="4391"/>
          <a:stretch>
            <a:fillRect/>
          </a:stretch>
        </p:blipFill>
        <p:spPr bwMode="auto">
          <a:xfrm>
            <a:off x="323529" y="6039042"/>
            <a:ext cx="936104" cy="70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916238" y="4076700"/>
            <a:ext cx="5770562" cy="2049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</a:t>
            </a: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attention</a:t>
            </a: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5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Program 50_odnowiony_konfMIR_10012014</Template>
  <TotalTime>2031</TotalTime>
  <Words>352</Words>
  <Application>Microsoft Office PowerPoint</Application>
  <PresentationFormat>Pokaz na ekranie (4:3)</PresentationFormat>
  <Paragraphs>65</Paragraphs>
  <Slides>7</Slides>
  <Notes>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1_Motyw pakietu Office</vt:lpstr>
      <vt:lpstr>Adaptations of pension system to changes in employment</vt:lpstr>
      <vt:lpstr>Link between labour market and pension system</vt:lpstr>
      <vt:lpstr>Coverage of social security system</vt:lpstr>
      <vt:lpstr>Slajd 4</vt:lpstr>
      <vt:lpstr>Slajd 5</vt:lpstr>
      <vt:lpstr>Slajd 6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WSAD PLAN DZIAŁALNOŚCI</dc:title>
  <dc:creator>Adrian Chodubski</dc:creator>
  <cp:lastModifiedBy>Krzysztof Szymański</cp:lastModifiedBy>
  <cp:revision>133</cp:revision>
  <dcterms:created xsi:type="dcterms:W3CDTF">2014-05-30T08:12:00Z</dcterms:created>
  <dcterms:modified xsi:type="dcterms:W3CDTF">2015-11-03T12:23:47Z</dcterms:modified>
</cp:coreProperties>
</file>