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1" r:id="rId3"/>
    <p:sldId id="264" r:id="rId4"/>
    <p:sldId id="263" r:id="rId5"/>
    <p:sldId id="26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ek Lipinski" initials="ML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79E8E-5C2F-4241-A385-52A34A0A9F91}" type="datetimeFigureOut">
              <a:rPr lang="pl-PL" smtClean="0"/>
              <a:pPr/>
              <a:t>2015-10-30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D1BE-E45F-46B7-B4DE-B054F6FBBE2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8E3E-952F-43A3-B7A3-6369DAEA8ADF}" type="datetimeFigureOut">
              <a:rPr lang="pl-PL" smtClean="0"/>
              <a:pPr/>
              <a:t>2015-10-30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A9720-41ED-4C9E-B172-7F4BE855A58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9357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5776" y="1484784"/>
            <a:ext cx="5902424" cy="2952328"/>
          </a:xfrm>
        </p:spPr>
        <p:txBody>
          <a:bodyPr>
            <a:normAutofit/>
          </a:bodyPr>
          <a:lstStyle>
            <a:lvl1pPr algn="r"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7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  <p:pic>
        <p:nvPicPr>
          <p:cNvPr id="8" name="Picture 2" descr="Ministerstwo Pracy i Polityki Społeczn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="" xmlns:p14="http://schemas.microsoft.com/office/powerpoint/2010/main" val="414865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888432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marL="742950" indent="-285750">
              <a:buFont typeface="Courier New" pitchFamily="49" charset="0"/>
              <a:buChar char="o"/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20272" y="6060703"/>
            <a:ext cx="1666528" cy="365125"/>
          </a:xfrm>
        </p:spPr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5935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488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 descr="Ministerstwo Pracy i Polityki Społeczne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547664" y="2276872"/>
            <a:ext cx="6192688" cy="1944216"/>
          </a:xfrm>
        </p:spPr>
        <p:txBody>
          <a:bodyPr>
            <a:normAutofit/>
          </a:bodyPr>
          <a:lstStyle/>
          <a:p>
            <a:pPr algn="ctr"/>
            <a:r>
              <a:rPr lang="pl-PL" dirty="0" err="1" smtClean="0"/>
              <a:t>Social</a:t>
            </a:r>
            <a:r>
              <a:rPr lang="pl-PL" dirty="0" smtClean="0"/>
              <a:t> insurance </a:t>
            </a:r>
            <a:r>
              <a:rPr lang="pl-PL" dirty="0" err="1" smtClean="0"/>
              <a:t>in</a:t>
            </a:r>
            <a:r>
              <a:rPr lang="pl-PL" dirty="0" smtClean="0"/>
              <a:t> Poland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context</a:t>
            </a:r>
            <a:r>
              <a:rPr lang="pl-PL" dirty="0" smtClean="0"/>
              <a:t> of </a:t>
            </a:r>
            <a:r>
              <a:rPr lang="pl-PL" dirty="0" err="1" smtClean="0"/>
              <a:t>population</a:t>
            </a:r>
            <a:r>
              <a:rPr lang="pl-PL" dirty="0" smtClean="0"/>
              <a:t> </a:t>
            </a:r>
            <a:r>
              <a:rPr lang="pl-PL" dirty="0" err="1" smtClean="0"/>
              <a:t>ageing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Efficiency</a:t>
            </a:r>
            <a:r>
              <a:rPr lang="pl-PL" dirty="0"/>
              <a:t> of </a:t>
            </a:r>
            <a:r>
              <a:rPr lang="pl-PL" dirty="0" err="1"/>
              <a:t>old-age</a:t>
            </a:r>
            <a:r>
              <a:rPr lang="pl-PL" dirty="0"/>
              <a:t> </a:t>
            </a:r>
            <a:r>
              <a:rPr lang="pl-PL" dirty="0" err="1"/>
              <a:t>pension</a:t>
            </a:r>
            <a:r>
              <a:rPr lang="pl-PL" dirty="0"/>
              <a:t> system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94" y="1916113"/>
            <a:ext cx="6966411" cy="3889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916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85698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Numbers</a:t>
            </a:r>
            <a:r>
              <a:rPr lang="pl-PL" dirty="0" smtClean="0"/>
              <a:t> </a:t>
            </a:r>
            <a:r>
              <a:rPr lang="pl-PL" dirty="0"/>
              <a:t>of </a:t>
            </a:r>
            <a:r>
              <a:rPr lang="pl-PL" dirty="0" err="1"/>
              <a:t>insured</a:t>
            </a:r>
            <a:r>
              <a:rPr lang="pl-PL" dirty="0"/>
              <a:t> and </a:t>
            </a:r>
            <a:r>
              <a:rPr lang="pl-PL" dirty="0" err="1"/>
              <a:t>recipients</a:t>
            </a:r>
            <a:r>
              <a:rPr lang="pl-PL" dirty="0"/>
              <a:t> of </a:t>
            </a:r>
            <a:r>
              <a:rPr lang="pl-PL" dirty="0" err="1"/>
              <a:t>old-age</a:t>
            </a:r>
            <a:r>
              <a:rPr lang="pl-PL" dirty="0"/>
              <a:t> </a:t>
            </a:r>
            <a:r>
              <a:rPr lang="pl-PL" dirty="0" err="1" smtClean="0"/>
              <a:t>pensions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ymbol zastępczy zawartości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37" y="1916113"/>
            <a:ext cx="7002526" cy="388937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00192" y="4941168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insured</a:t>
            </a:r>
            <a:endParaRPr lang="pl-PL" sz="1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400925" y="4941168"/>
            <a:ext cx="4834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ben</a:t>
            </a:r>
            <a:r>
              <a:rPr lang="pl-PL" sz="1200" dirty="0" smtClean="0"/>
              <a:t>.</a:t>
            </a:r>
            <a:endParaRPr lang="pl-PL" sz="1200" dirty="0"/>
          </a:p>
        </p:txBody>
      </p:sp>
    </p:spTree>
    <p:extLst>
      <p:ext uri="{BB962C8B-B14F-4D97-AF65-F5344CB8AC3E}">
        <p14:creationId xmlns="" xmlns:p14="http://schemas.microsoft.com/office/powerpoint/2010/main" val="33000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System </a:t>
            </a:r>
            <a:r>
              <a:rPr lang="pl-PL" dirty="0" err="1"/>
              <a:t>dependancy</a:t>
            </a:r>
            <a:r>
              <a:rPr lang="pl-PL" dirty="0"/>
              <a:t> ratio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75" y="1916113"/>
            <a:ext cx="6938249" cy="3889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5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87016" y="1556792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Raising</a:t>
            </a:r>
            <a:r>
              <a:rPr lang="pl-PL" dirty="0" smtClean="0"/>
              <a:t> of </a:t>
            </a:r>
            <a:r>
              <a:rPr lang="pl-PL" dirty="0" err="1" smtClean="0"/>
              <a:t>retirement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context</a:t>
            </a:r>
            <a:r>
              <a:rPr lang="pl-PL" dirty="0" smtClean="0"/>
              <a:t> of </a:t>
            </a:r>
            <a:r>
              <a:rPr lang="pl-PL" dirty="0" err="1" smtClean="0"/>
              <a:t>ageing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251520" y="2204864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 smtClean="0"/>
              <a:t>Improves</a:t>
            </a:r>
            <a:r>
              <a:rPr lang="pl-PL" sz="3200" dirty="0" smtClean="0"/>
              <a:t> </a:t>
            </a:r>
            <a:r>
              <a:rPr lang="pl-PL" sz="3200" dirty="0" err="1" smtClean="0"/>
              <a:t>the</a:t>
            </a:r>
            <a:r>
              <a:rPr lang="pl-PL" sz="3200" dirty="0" smtClean="0"/>
              <a:t> financial </a:t>
            </a:r>
            <a:r>
              <a:rPr lang="pl-PL" sz="3200" dirty="0" err="1" smtClean="0"/>
              <a:t>situation</a:t>
            </a:r>
            <a:r>
              <a:rPr lang="pl-PL" sz="3200" dirty="0" smtClean="0"/>
              <a:t> of </a:t>
            </a:r>
            <a:r>
              <a:rPr lang="pl-PL" sz="3200" dirty="0" err="1" smtClean="0"/>
              <a:t>old-age</a:t>
            </a:r>
            <a:r>
              <a:rPr lang="pl-PL" sz="3200" dirty="0" smtClean="0"/>
              <a:t> </a:t>
            </a:r>
            <a:r>
              <a:rPr lang="pl-PL" sz="3200" dirty="0" err="1" smtClean="0"/>
              <a:t>pension</a:t>
            </a:r>
            <a:r>
              <a:rPr lang="pl-PL" sz="3200" dirty="0" smtClean="0"/>
              <a:t> fund</a:t>
            </a:r>
            <a:endParaRPr lang="pl-PL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 smtClean="0"/>
              <a:t>Increases</a:t>
            </a:r>
            <a:r>
              <a:rPr lang="pl-PL" sz="3200" dirty="0" smtClean="0"/>
              <a:t> </a:t>
            </a:r>
            <a:r>
              <a:rPr lang="pl-PL" sz="3200" dirty="0" err="1" smtClean="0"/>
              <a:t>the</a:t>
            </a:r>
            <a:r>
              <a:rPr lang="pl-PL" sz="3200" dirty="0" smtClean="0"/>
              <a:t> </a:t>
            </a:r>
            <a:r>
              <a:rPr lang="pl-PL" sz="3200" dirty="0" err="1" smtClean="0"/>
              <a:t>share</a:t>
            </a:r>
            <a:r>
              <a:rPr lang="pl-PL" sz="3200" dirty="0" smtClean="0"/>
              <a:t> of </a:t>
            </a:r>
            <a:r>
              <a:rPr lang="pl-PL" sz="3200" dirty="0" err="1" smtClean="0"/>
              <a:t>economically</a:t>
            </a:r>
            <a:r>
              <a:rPr lang="pl-PL" sz="3200" dirty="0" smtClean="0"/>
              <a:t> </a:t>
            </a:r>
            <a:r>
              <a:rPr lang="pl-PL" sz="3200" dirty="0" err="1" smtClean="0"/>
              <a:t>active</a:t>
            </a:r>
            <a:r>
              <a:rPr lang="pl-PL" sz="3200" dirty="0" smtClean="0"/>
              <a:t> </a:t>
            </a:r>
            <a:r>
              <a:rPr lang="pl-PL" sz="3200" dirty="0" err="1" smtClean="0"/>
              <a:t>persons</a:t>
            </a:r>
            <a:r>
              <a:rPr lang="pl-PL" sz="3200" dirty="0" smtClean="0"/>
              <a:t> </a:t>
            </a:r>
            <a:r>
              <a:rPr lang="pl-PL" sz="3200" dirty="0" err="1" smtClean="0"/>
              <a:t>in</a:t>
            </a:r>
            <a:r>
              <a:rPr lang="pl-PL" sz="3200" dirty="0" smtClean="0"/>
              <a:t> </a:t>
            </a:r>
            <a:r>
              <a:rPr lang="pl-PL" sz="3200" dirty="0" err="1" smtClean="0"/>
              <a:t>population</a:t>
            </a:r>
            <a:endParaRPr lang="pl-PL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575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16238" y="4076700"/>
            <a:ext cx="5770562" cy="2049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attention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Demographic</a:t>
            </a:r>
            <a:r>
              <a:rPr lang="pl-PL" dirty="0" smtClean="0"/>
              <a:t> </a:t>
            </a:r>
            <a:r>
              <a:rPr lang="pl-PL" dirty="0" err="1" smtClean="0"/>
              <a:t>constraints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0609056"/>
              </p:ext>
            </p:extLst>
          </p:nvPr>
        </p:nvGraphicFramePr>
        <p:xfrm>
          <a:off x="788530" y="2420888"/>
          <a:ext cx="736848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/>
                <a:gridCol w="1008112"/>
                <a:gridCol w="936104"/>
                <a:gridCol w="1008112"/>
                <a:gridCol w="1008112"/>
                <a:gridCol w="936104"/>
                <a:gridCol w="887759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2060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Population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38 353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38 343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37 362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35 886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34 292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32 390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Pre</a:t>
                      </a:r>
                      <a:r>
                        <a:rPr lang="pl-PL" dirty="0" smtClean="0"/>
                        <a:t> 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6 998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7 037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6 203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5 282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5 151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4 741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24 217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22 696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21 525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19 931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17 118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15 477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Post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age</a:t>
                      </a:r>
                      <a:r>
                        <a:rPr lang="pl-PL" baseline="0" dirty="0" smtClean="0"/>
                        <a:t>*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7 138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8 611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9 634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10 672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12 022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12 172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683568" y="508518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*Post </a:t>
            </a:r>
            <a:r>
              <a:rPr lang="pl-PL" dirty="0" err="1" smtClean="0"/>
              <a:t>working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r>
              <a:rPr lang="pl-PL" dirty="0" smtClean="0"/>
              <a:t> – 65+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91581" y="5454516"/>
            <a:ext cx="730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Source: EUROSTAT </a:t>
            </a:r>
            <a:r>
              <a:rPr lang="pl-PL" dirty="0" err="1" smtClean="0"/>
              <a:t>demographic</a:t>
            </a:r>
            <a:r>
              <a:rPr lang="pl-PL" dirty="0" smtClean="0"/>
              <a:t> </a:t>
            </a:r>
            <a:r>
              <a:rPr lang="pl-PL" dirty="0" err="1" smtClean="0"/>
              <a:t>forecast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Share</a:t>
            </a:r>
            <a:r>
              <a:rPr lang="pl-PL" dirty="0" smtClean="0"/>
              <a:t> of </a:t>
            </a:r>
            <a:r>
              <a:rPr lang="pl-PL" dirty="0" err="1" smtClean="0"/>
              <a:t>economic</a:t>
            </a:r>
            <a:r>
              <a:rPr lang="pl-PL" dirty="0" smtClean="0"/>
              <a:t> </a:t>
            </a:r>
            <a:r>
              <a:rPr lang="pl-PL" dirty="0" err="1" smtClean="0"/>
              <a:t>groups</a:t>
            </a:r>
            <a:r>
              <a:rPr lang="pl-PL" dirty="0" smtClean="0"/>
              <a:t> in </a:t>
            </a:r>
            <a:r>
              <a:rPr lang="pl-PL" dirty="0" err="1" smtClean="0"/>
              <a:t>population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7522416"/>
              </p:ext>
            </p:extLst>
          </p:nvPr>
        </p:nvGraphicFramePr>
        <p:xfrm>
          <a:off x="826258" y="2276872"/>
          <a:ext cx="736848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/>
                <a:gridCol w="1008112"/>
                <a:gridCol w="936104"/>
                <a:gridCol w="1008112"/>
                <a:gridCol w="1008112"/>
                <a:gridCol w="936104"/>
                <a:gridCol w="887759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2060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Population</a:t>
                      </a:r>
                      <a:r>
                        <a:rPr lang="pl-PL" dirty="0" smtClean="0"/>
                        <a:t> in: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Pre</a:t>
                      </a:r>
                      <a:r>
                        <a:rPr lang="pl-PL" dirty="0" smtClean="0"/>
                        <a:t> 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18,2 %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18,4 %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16,6 %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14,7 %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15,0 %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14,6 %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63,1 %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59,2 %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57,6 %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55,5 %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49,9 %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47,8 %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Post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18,6 %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22,5 %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25,8 %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29,7 %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35,1 %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37,6 %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683568" y="508518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*Post </a:t>
            </a:r>
            <a:r>
              <a:rPr lang="pl-PL" dirty="0" err="1" smtClean="0"/>
              <a:t>working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r>
              <a:rPr lang="pl-PL" dirty="0" smtClean="0"/>
              <a:t> – 65+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559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Raising</a:t>
            </a:r>
            <a:r>
              <a:rPr lang="pl-PL" dirty="0" smtClean="0"/>
              <a:t> of </a:t>
            </a:r>
            <a:r>
              <a:rPr lang="pl-PL" dirty="0" err="1" smtClean="0"/>
              <a:t>retirement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251520" y="206084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 smtClean="0"/>
              <a:t>started</a:t>
            </a:r>
            <a:r>
              <a:rPr lang="pl-PL" sz="3200" dirty="0" smtClean="0"/>
              <a:t> on </a:t>
            </a:r>
            <a:r>
              <a:rPr lang="pl-PL" sz="3200" dirty="0"/>
              <a:t>1.01.2013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/>
              <a:t>from the </a:t>
            </a:r>
            <a:r>
              <a:rPr lang="pl-PL" sz="3200" dirty="0" err="1"/>
              <a:t>level</a:t>
            </a:r>
            <a:r>
              <a:rPr lang="pl-PL" sz="3200" dirty="0"/>
              <a:t> of 60 </a:t>
            </a:r>
            <a:r>
              <a:rPr lang="pl-PL" sz="3200" dirty="0" err="1"/>
              <a:t>years</a:t>
            </a:r>
            <a:r>
              <a:rPr lang="pl-PL" sz="3200" dirty="0"/>
              <a:t> for </a:t>
            </a:r>
            <a:r>
              <a:rPr lang="pl-PL" sz="3200" dirty="0" err="1"/>
              <a:t>women</a:t>
            </a:r>
            <a:r>
              <a:rPr lang="pl-PL" sz="3200" dirty="0"/>
              <a:t> and 65 for men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/>
              <a:t>increase</a:t>
            </a:r>
            <a:r>
              <a:rPr lang="pl-PL" sz="3200" dirty="0"/>
              <a:t> 3 </a:t>
            </a:r>
            <a:r>
              <a:rPr lang="pl-PL" sz="3200" dirty="0" err="1"/>
              <a:t>months</a:t>
            </a:r>
            <a:r>
              <a:rPr lang="pl-PL" sz="3200" dirty="0"/>
              <a:t> per </a:t>
            </a:r>
            <a:r>
              <a:rPr lang="pl-PL" sz="3200" dirty="0" err="1"/>
              <a:t>year</a:t>
            </a:r>
            <a:endParaRPr lang="pl-PL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 smtClean="0"/>
              <a:t>age</a:t>
            </a:r>
            <a:r>
              <a:rPr lang="pl-PL" sz="3200" dirty="0" smtClean="0"/>
              <a:t> </a:t>
            </a:r>
            <a:r>
              <a:rPr lang="pl-PL" sz="3200" dirty="0"/>
              <a:t>of 67 </a:t>
            </a:r>
            <a:r>
              <a:rPr lang="pl-PL" sz="3200" dirty="0" err="1"/>
              <a:t>will</a:t>
            </a:r>
            <a:r>
              <a:rPr lang="pl-PL" sz="3200" dirty="0"/>
              <a:t> be </a:t>
            </a:r>
            <a:r>
              <a:rPr lang="pl-PL" sz="3200" dirty="0" err="1"/>
              <a:t>achieved</a:t>
            </a:r>
            <a:r>
              <a:rPr lang="pl-PL" sz="3200" dirty="0"/>
              <a:t> in 2020 for men and 2040 for </a:t>
            </a:r>
            <a:r>
              <a:rPr lang="pl-PL" sz="3200" dirty="0" err="1"/>
              <a:t>women</a:t>
            </a:r>
            <a:r>
              <a:rPr lang="pl-PL" sz="32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dirty="0" err="1"/>
              <a:t>expected</a:t>
            </a:r>
            <a:r>
              <a:rPr lang="pl-PL" sz="3200" dirty="0"/>
              <a:t> </a:t>
            </a:r>
            <a:r>
              <a:rPr lang="pl-PL" sz="3200" dirty="0" err="1"/>
              <a:t>increase</a:t>
            </a:r>
            <a:r>
              <a:rPr lang="pl-PL" sz="3200" dirty="0"/>
              <a:t> of </a:t>
            </a:r>
            <a:r>
              <a:rPr lang="pl-PL" sz="3200" dirty="0" err="1"/>
              <a:t>future</a:t>
            </a:r>
            <a:r>
              <a:rPr lang="pl-PL" sz="3200" dirty="0"/>
              <a:t> </a:t>
            </a:r>
            <a:r>
              <a:rPr lang="pl-PL" sz="3200" dirty="0" err="1"/>
              <a:t>benefits</a:t>
            </a:r>
            <a:r>
              <a:rPr lang="pl-PL" sz="3200" dirty="0"/>
              <a:t> </a:t>
            </a:r>
            <a:endParaRPr lang="pl-PL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 smtClean="0"/>
              <a:t>Share</a:t>
            </a:r>
            <a:r>
              <a:rPr lang="pl-PL" dirty="0" smtClean="0"/>
              <a:t> of </a:t>
            </a:r>
            <a:r>
              <a:rPr lang="pl-PL" dirty="0" err="1" smtClean="0"/>
              <a:t>economic</a:t>
            </a:r>
            <a:r>
              <a:rPr lang="pl-PL" dirty="0" smtClean="0"/>
              <a:t> </a:t>
            </a:r>
            <a:r>
              <a:rPr lang="pl-PL" dirty="0" err="1" smtClean="0"/>
              <a:t>groups</a:t>
            </a:r>
            <a:r>
              <a:rPr lang="pl-PL" dirty="0" smtClean="0"/>
              <a:t> in </a:t>
            </a:r>
            <a:r>
              <a:rPr lang="pl-PL" dirty="0" err="1" smtClean="0"/>
              <a:t>population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557082"/>
              </p:ext>
            </p:extLst>
          </p:nvPr>
        </p:nvGraphicFramePr>
        <p:xfrm>
          <a:off x="811822" y="2276872"/>
          <a:ext cx="7504593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441"/>
                <a:gridCol w="969448"/>
                <a:gridCol w="1010682"/>
                <a:gridCol w="1026734"/>
                <a:gridCol w="1026734"/>
                <a:gridCol w="953396"/>
                <a:gridCol w="904158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2060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Population</a:t>
                      </a:r>
                      <a:r>
                        <a:rPr lang="pl-PL" dirty="0" smtClean="0"/>
                        <a:t> in: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Pre</a:t>
                      </a:r>
                      <a:r>
                        <a:rPr lang="pl-PL" dirty="0" smtClean="0"/>
                        <a:t> 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18,2%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18,4%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16,6%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14,7%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15,0%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14,6%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Working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age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63,3%</a:t>
                      </a:r>
                    </a:p>
                    <a:p>
                      <a:pPr algn="r"/>
                      <a:r>
                        <a:rPr lang="pl-PL" dirty="0" smtClean="0"/>
                        <a:t>(+0,2%)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61,8%</a:t>
                      </a:r>
                    </a:p>
                    <a:p>
                      <a:pPr algn="r"/>
                      <a:r>
                        <a:rPr lang="pl-PL" dirty="0" smtClean="0"/>
                        <a:t>(+2,6%)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61,3%</a:t>
                      </a:r>
                    </a:p>
                    <a:p>
                      <a:pPr algn="r"/>
                      <a:r>
                        <a:rPr lang="pl-PL" dirty="0" smtClean="0"/>
                        <a:t>(+3,7%)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62,4%</a:t>
                      </a:r>
                    </a:p>
                    <a:p>
                      <a:pPr algn="r"/>
                      <a:r>
                        <a:rPr lang="pl-PL" dirty="0" smtClean="0"/>
                        <a:t>(+6,9%)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57,1%</a:t>
                      </a:r>
                    </a:p>
                    <a:p>
                      <a:pPr algn="r"/>
                      <a:r>
                        <a:rPr lang="pl-PL" dirty="0" smtClean="0"/>
                        <a:t>(+7,2%)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53,1%</a:t>
                      </a:r>
                    </a:p>
                    <a:p>
                      <a:pPr algn="r"/>
                      <a:r>
                        <a:rPr lang="pl-PL" dirty="0" smtClean="0"/>
                        <a:t>(+5,3%)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Post</a:t>
                      </a:r>
                    </a:p>
                    <a:p>
                      <a:r>
                        <a:rPr lang="pl-PL" dirty="0" err="1" smtClean="0"/>
                        <a:t>working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age</a:t>
                      </a:r>
                      <a:r>
                        <a:rPr lang="pl-PL" baseline="0" dirty="0" smtClean="0"/>
                        <a:t>*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18,4%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19,8%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22,1%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22,9%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27,8%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32,3%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683568" y="508518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*Post </a:t>
            </a:r>
            <a:r>
              <a:rPr lang="pl-PL" dirty="0" err="1" smtClean="0"/>
              <a:t>working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r>
              <a:rPr lang="pl-PL" dirty="0" smtClean="0"/>
              <a:t> – 67+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Demographic</a:t>
            </a:r>
            <a:r>
              <a:rPr lang="pl-PL" dirty="0"/>
              <a:t> </a:t>
            </a:r>
            <a:r>
              <a:rPr lang="pl-PL" dirty="0" err="1"/>
              <a:t>dependancy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85042"/>
            <a:ext cx="6403032" cy="3889375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1763688" y="2060848"/>
            <a:ext cx="573248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No of post </a:t>
            </a:r>
            <a:r>
              <a:rPr lang="pl-PL" sz="1400" dirty="0" err="1" smtClean="0"/>
              <a:t>working</a:t>
            </a:r>
            <a:r>
              <a:rPr lang="pl-PL" sz="1400" dirty="0" smtClean="0"/>
              <a:t> </a:t>
            </a:r>
            <a:r>
              <a:rPr lang="pl-PL" sz="1400" dirty="0" err="1" smtClean="0"/>
              <a:t>age</a:t>
            </a:r>
            <a:r>
              <a:rPr lang="pl-PL" sz="1400" dirty="0" smtClean="0"/>
              <a:t> and non </a:t>
            </a:r>
            <a:r>
              <a:rPr lang="pl-PL" sz="1400" dirty="0" err="1" smtClean="0"/>
              <a:t>working</a:t>
            </a:r>
            <a:r>
              <a:rPr lang="pl-PL" sz="1400" dirty="0" smtClean="0"/>
              <a:t> </a:t>
            </a:r>
            <a:r>
              <a:rPr lang="pl-PL" sz="1400" dirty="0" err="1" smtClean="0"/>
              <a:t>age</a:t>
            </a:r>
            <a:r>
              <a:rPr lang="pl-PL" sz="1400" dirty="0" smtClean="0"/>
              <a:t> </a:t>
            </a:r>
            <a:r>
              <a:rPr lang="pl-PL" sz="1400" dirty="0" err="1" smtClean="0"/>
              <a:t>persons</a:t>
            </a:r>
            <a:r>
              <a:rPr lang="pl-PL" sz="1400" dirty="0" smtClean="0"/>
              <a:t> in </a:t>
            </a:r>
            <a:r>
              <a:rPr lang="pl-PL" sz="1400" dirty="0" err="1" smtClean="0"/>
              <a:t>relation</a:t>
            </a:r>
            <a:r>
              <a:rPr lang="pl-PL" sz="1400" dirty="0" smtClean="0"/>
              <a:t> to 1000 </a:t>
            </a:r>
            <a:r>
              <a:rPr lang="pl-PL" sz="1400" dirty="0" err="1" smtClean="0"/>
              <a:t>persons</a:t>
            </a:r>
            <a:r>
              <a:rPr lang="pl-PL" sz="1400" dirty="0" smtClean="0"/>
              <a:t> in </a:t>
            </a:r>
            <a:r>
              <a:rPr lang="pl-PL" sz="1400" dirty="0" err="1" smtClean="0"/>
              <a:t>working</a:t>
            </a:r>
            <a:r>
              <a:rPr lang="pl-PL" sz="1400" dirty="0" smtClean="0"/>
              <a:t> </a:t>
            </a:r>
            <a:r>
              <a:rPr lang="pl-PL" sz="1400" dirty="0" err="1" smtClean="0"/>
              <a:t>age</a:t>
            </a:r>
            <a:endParaRPr lang="pl-PL" sz="14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008287" y="5037559"/>
            <a:ext cx="54878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Post </a:t>
            </a:r>
            <a:r>
              <a:rPr lang="pl-PL" sz="1000" dirty="0" err="1" smtClean="0"/>
              <a:t>working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r>
              <a:rPr lang="pl-PL" sz="1000" dirty="0" smtClean="0"/>
              <a:t> – </a:t>
            </a:r>
            <a:r>
              <a:rPr lang="pl-PL" sz="1000" dirty="0" err="1" smtClean="0"/>
              <a:t>after</a:t>
            </a:r>
            <a:r>
              <a:rPr lang="pl-PL" sz="1000" dirty="0" smtClean="0"/>
              <a:t> </a:t>
            </a:r>
            <a:r>
              <a:rPr lang="pl-PL" sz="1000" dirty="0" err="1" smtClean="0"/>
              <a:t>raising</a:t>
            </a:r>
            <a:r>
              <a:rPr lang="pl-PL" sz="1000" dirty="0" smtClean="0"/>
              <a:t> </a:t>
            </a:r>
            <a:r>
              <a:rPr lang="pl-PL" sz="1000" dirty="0" err="1" smtClean="0"/>
              <a:t>retirement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endParaRPr lang="pl-PL" sz="1000" dirty="0" smtClean="0"/>
          </a:p>
          <a:p>
            <a:r>
              <a:rPr lang="pl-PL" sz="1000" dirty="0" smtClean="0"/>
              <a:t>Non </a:t>
            </a:r>
            <a:r>
              <a:rPr lang="pl-PL" sz="1000" dirty="0" err="1" smtClean="0"/>
              <a:t>working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r>
              <a:rPr lang="pl-PL" sz="1000" dirty="0" smtClean="0"/>
              <a:t> – </a:t>
            </a:r>
            <a:r>
              <a:rPr lang="pl-PL" sz="1000" dirty="0" err="1" smtClean="0"/>
              <a:t>after</a:t>
            </a:r>
            <a:r>
              <a:rPr lang="pl-PL" sz="1000" dirty="0" smtClean="0"/>
              <a:t> </a:t>
            </a:r>
            <a:r>
              <a:rPr lang="pl-PL" sz="1000" dirty="0" err="1" smtClean="0"/>
              <a:t>raising</a:t>
            </a:r>
            <a:r>
              <a:rPr lang="pl-PL" sz="1000" dirty="0" smtClean="0"/>
              <a:t>  </a:t>
            </a:r>
            <a:r>
              <a:rPr lang="pl-PL" sz="1000" dirty="0" err="1" smtClean="0"/>
              <a:t>retirement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endParaRPr lang="pl-PL" sz="1000" dirty="0" smtClean="0"/>
          </a:p>
          <a:p>
            <a:r>
              <a:rPr lang="pl-PL" sz="1000" dirty="0" smtClean="0"/>
              <a:t>Post </a:t>
            </a:r>
            <a:r>
              <a:rPr lang="pl-PL" sz="1000" dirty="0" err="1" smtClean="0"/>
              <a:t>working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r>
              <a:rPr lang="pl-PL" sz="1000" dirty="0" smtClean="0"/>
              <a:t> – </a:t>
            </a:r>
            <a:r>
              <a:rPr lang="pl-PL" sz="1000" dirty="0" err="1" smtClean="0"/>
              <a:t>before</a:t>
            </a:r>
            <a:r>
              <a:rPr lang="pl-PL" sz="1000" dirty="0" smtClean="0"/>
              <a:t> </a:t>
            </a:r>
            <a:r>
              <a:rPr lang="pl-PL" sz="1000" dirty="0" err="1" smtClean="0"/>
              <a:t>raising</a:t>
            </a:r>
            <a:r>
              <a:rPr lang="pl-PL" sz="1000" dirty="0" smtClean="0"/>
              <a:t> </a:t>
            </a:r>
            <a:r>
              <a:rPr lang="pl-PL" sz="1000" dirty="0" err="1" smtClean="0"/>
              <a:t>retirement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endParaRPr lang="pl-PL" sz="1000" dirty="0" smtClean="0"/>
          </a:p>
          <a:p>
            <a:r>
              <a:rPr lang="pl-PL" sz="1000" dirty="0" smtClean="0"/>
              <a:t>Non </a:t>
            </a:r>
            <a:r>
              <a:rPr lang="pl-PL" sz="1000" dirty="0" err="1" smtClean="0"/>
              <a:t>working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r>
              <a:rPr lang="pl-PL" sz="1000" dirty="0" smtClean="0"/>
              <a:t> – </a:t>
            </a:r>
            <a:r>
              <a:rPr lang="pl-PL" sz="1000" dirty="0" err="1" smtClean="0"/>
              <a:t>before</a:t>
            </a:r>
            <a:r>
              <a:rPr lang="pl-PL" sz="1000" dirty="0" smtClean="0"/>
              <a:t> </a:t>
            </a:r>
            <a:r>
              <a:rPr lang="pl-PL" sz="1000" dirty="0" err="1" smtClean="0"/>
              <a:t>raising</a:t>
            </a:r>
            <a:r>
              <a:rPr lang="pl-PL" sz="1000" dirty="0" smtClean="0"/>
              <a:t> </a:t>
            </a:r>
            <a:r>
              <a:rPr lang="pl-PL" sz="1000" dirty="0" err="1" smtClean="0"/>
              <a:t>retirement</a:t>
            </a:r>
            <a:r>
              <a:rPr lang="pl-PL" sz="1000" dirty="0" smtClean="0"/>
              <a:t> </a:t>
            </a:r>
            <a:r>
              <a:rPr lang="pl-PL" sz="1000" dirty="0" err="1" smtClean="0"/>
              <a:t>age</a:t>
            </a:r>
            <a:endParaRPr lang="pl-PL" sz="1000" dirty="0"/>
          </a:p>
        </p:txBody>
      </p:sp>
    </p:spTree>
    <p:extLst>
      <p:ext uri="{BB962C8B-B14F-4D97-AF65-F5344CB8AC3E}">
        <p14:creationId xmlns="" xmlns:p14="http://schemas.microsoft.com/office/powerpoint/2010/main" val="27720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Forecast</a:t>
            </a:r>
            <a:r>
              <a:rPr lang="pl-PL" dirty="0"/>
              <a:t> of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Insurance</a:t>
            </a:r>
            <a:r>
              <a:rPr lang="pl-PL" dirty="0"/>
              <a:t> Fund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457200" y="1916833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3 </a:t>
            </a:r>
            <a:r>
              <a:rPr lang="pl-PL" dirty="0" err="1" smtClean="0">
                <a:solidFill>
                  <a:schemeClr val="tx1"/>
                </a:solidFill>
              </a:rPr>
              <a:t>scenarios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analised</a:t>
            </a:r>
            <a:r>
              <a:rPr lang="pl-PL" dirty="0" smtClean="0">
                <a:solidFill>
                  <a:schemeClr val="tx1"/>
                </a:solidFill>
              </a:rPr>
              <a:t>: </a:t>
            </a:r>
            <a:r>
              <a:rPr lang="pl-PL" dirty="0" err="1" smtClean="0">
                <a:solidFill>
                  <a:schemeClr val="tx1"/>
                </a:solidFill>
              </a:rPr>
              <a:t>realistic</a:t>
            </a:r>
            <a:r>
              <a:rPr lang="pl-PL" dirty="0" smtClean="0">
                <a:solidFill>
                  <a:schemeClr val="tx1"/>
                </a:solidFill>
              </a:rPr>
              <a:t>, </a:t>
            </a:r>
            <a:r>
              <a:rPr lang="pl-PL" dirty="0" err="1" smtClean="0">
                <a:solidFill>
                  <a:schemeClr val="tx1"/>
                </a:solidFill>
              </a:rPr>
              <a:t>pesimistic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optimistic</a:t>
            </a:r>
            <a:endParaRPr lang="pl-PL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in </a:t>
            </a:r>
            <a:r>
              <a:rPr lang="pl-PL" dirty="0" err="1" smtClean="0">
                <a:solidFill>
                  <a:schemeClr val="tx1"/>
                </a:solidFill>
              </a:rPr>
              <a:t>assumptions</a:t>
            </a:r>
            <a:r>
              <a:rPr lang="pl-PL" dirty="0" smtClean="0">
                <a:solidFill>
                  <a:schemeClr val="tx1"/>
                </a:solidFill>
              </a:rPr>
              <a:t> as </a:t>
            </a:r>
            <a:r>
              <a:rPr lang="pl-PL" dirty="0" err="1" smtClean="0">
                <a:solidFill>
                  <a:schemeClr val="tx1"/>
                </a:solidFill>
              </a:rPr>
              <a:t>regards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coverage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social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insurance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likelihood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disability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dirty="0" err="1" smtClean="0">
                <a:solidFill>
                  <a:schemeClr val="tx1"/>
                </a:solidFill>
              </a:rPr>
              <a:t>Common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assumptions</a:t>
            </a:r>
            <a:r>
              <a:rPr lang="pl-PL" dirty="0" smtClean="0">
                <a:solidFill>
                  <a:schemeClr val="tx1"/>
                </a:solidFill>
              </a:rPr>
              <a:t> as </a:t>
            </a:r>
            <a:r>
              <a:rPr lang="pl-PL" dirty="0" err="1" smtClean="0">
                <a:solidFill>
                  <a:schemeClr val="tx1"/>
                </a:solidFill>
              </a:rPr>
              <a:t>regards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indexation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benefits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macroeconomic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conditions</a:t>
            </a:r>
            <a:endParaRPr lang="pl-PL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378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Yearly</a:t>
            </a:r>
            <a:r>
              <a:rPr lang="pl-PL" dirty="0"/>
              <a:t> </a:t>
            </a:r>
            <a:r>
              <a:rPr lang="pl-PL" dirty="0" err="1"/>
              <a:t>balance</a:t>
            </a:r>
            <a:r>
              <a:rPr lang="pl-PL" dirty="0"/>
              <a:t> of </a:t>
            </a:r>
            <a:r>
              <a:rPr lang="pl-PL" dirty="0" err="1"/>
              <a:t>old-age</a:t>
            </a:r>
            <a:r>
              <a:rPr lang="pl-PL" dirty="0"/>
              <a:t> </a:t>
            </a:r>
            <a:r>
              <a:rPr lang="pl-PL" dirty="0" err="1"/>
              <a:t>pension</a:t>
            </a:r>
            <a:r>
              <a:rPr lang="pl-PL" dirty="0"/>
              <a:t> fund as a </a:t>
            </a:r>
            <a:r>
              <a:rPr lang="pl-PL" dirty="0" err="1"/>
              <a:t>share</a:t>
            </a:r>
            <a:r>
              <a:rPr lang="pl-PL" dirty="0"/>
              <a:t> of GDP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5" y="1916113"/>
            <a:ext cx="6976049" cy="388937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00192" y="4941168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inflow</a:t>
            </a:r>
            <a:endParaRPr lang="pl-PL" sz="1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181851" y="4941168"/>
            <a:ext cx="5923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exp</a:t>
            </a:r>
            <a:r>
              <a:rPr lang="pl-PL" sz="1200" dirty="0" smtClean="0"/>
              <a:t>.</a:t>
            </a:r>
            <a:endParaRPr lang="pl-PL" sz="1200" dirty="0"/>
          </a:p>
        </p:txBody>
      </p:sp>
    </p:spTree>
    <p:extLst>
      <p:ext uri="{BB962C8B-B14F-4D97-AF65-F5344CB8AC3E}">
        <p14:creationId xmlns="" xmlns:p14="http://schemas.microsoft.com/office/powerpoint/2010/main" val="2670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Yearly</a:t>
            </a:r>
            <a:r>
              <a:rPr lang="pl-PL" dirty="0"/>
              <a:t> </a:t>
            </a:r>
            <a:r>
              <a:rPr lang="pl-PL" dirty="0" err="1"/>
              <a:t>balance</a:t>
            </a:r>
            <a:r>
              <a:rPr lang="pl-PL" dirty="0"/>
              <a:t> of </a:t>
            </a:r>
            <a:r>
              <a:rPr lang="pl-PL" dirty="0" err="1"/>
              <a:t>old-age</a:t>
            </a:r>
            <a:r>
              <a:rPr lang="pl-PL" dirty="0"/>
              <a:t> </a:t>
            </a:r>
            <a:r>
              <a:rPr lang="pl-PL" dirty="0" err="1"/>
              <a:t>pension</a:t>
            </a:r>
            <a:r>
              <a:rPr lang="pl-PL" dirty="0"/>
              <a:t> fund as a </a:t>
            </a:r>
            <a:r>
              <a:rPr lang="pl-PL" dirty="0" err="1"/>
              <a:t>share</a:t>
            </a:r>
            <a:r>
              <a:rPr lang="pl-PL" dirty="0"/>
              <a:t> of GDP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852" y="1916113"/>
            <a:ext cx="6976295" cy="3889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86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Program 50_odnowiony_konfMIR_10012014</Template>
  <TotalTime>1914</TotalTime>
  <Words>768</Words>
  <Application>Microsoft Office PowerPoint</Application>
  <PresentationFormat>Pokaz na ekranie (4:3)</PresentationFormat>
  <Paragraphs>181</Paragraphs>
  <Slides>14</Slides>
  <Notes>14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1_Motyw pakietu Office</vt:lpstr>
      <vt:lpstr>Social insurance in Poland in the context of population ageing</vt:lpstr>
      <vt:lpstr>Demographic constraints</vt:lpstr>
      <vt:lpstr>Share of economic groups in population </vt:lpstr>
      <vt:lpstr>Raising of retirement age</vt:lpstr>
      <vt:lpstr>Share of economic groups in population </vt:lpstr>
      <vt:lpstr>Demographic dependancy</vt:lpstr>
      <vt:lpstr>Forecast of Social Insurance Fund</vt:lpstr>
      <vt:lpstr>Yearly balance of old-age pension fund as a share of GDP</vt:lpstr>
      <vt:lpstr>Yearly balance of old-age pension fund as a share of GDP</vt:lpstr>
      <vt:lpstr>Efficiency of old-age pension system</vt:lpstr>
      <vt:lpstr>Numbers of insured and recipients of old-age pensions </vt:lpstr>
      <vt:lpstr>System dependancy ratio</vt:lpstr>
      <vt:lpstr>Raising of retirement age in the context of ageing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WSAD PLAN DZIAŁALNOŚCI</dc:title>
  <dc:creator>Adrian Chodubski</dc:creator>
  <cp:lastModifiedBy>Krzysztof Szymański</cp:lastModifiedBy>
  <cp:revision>148</cp:revision>
  <dcterms:created xsi:type="dcterms:W3CDTF">2014-05-30T08:12:00Z</dcterms:created>
  <dcterms:modified xsi:type="dcterms:W3CDTF">2015-10-30T10:03:06Z</dcterms:modified>
</cp:coreProperties>
</file>