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2" r:id="rId3"/>
    <p:sldId id="261" r:id="rId4"/>
    <p:sldId id="260" r:id="rId5"/>
    <p:sldId id="263" r:id="rId6"/>
    <p:sldId id="259" r:id="rId7"/>
    <p:sldId id="264" r:id="rId8"/>
    <p:sldId id="265" r:id="rId9"/>
    <p:sldId id="266" r:id="rId1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ek Lipinski" initials="ML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6.7345308398950046E-2"/>
          <c:y val="0.15933587598425197"/>
          <c:w val="0.74052444225721781"/>
          <c:h val="0.71597145669291506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cat>
            <c:strRef>
              <c:f>Arkusz1!$A$2:$A$11</c:f>
              <c:strCache>
                <c:ptCount val="10"/>
                <c:pt idx="0">
                  <c:v>Ukrainian</c:v>
                </c:pt>
                <c:pt idx="1">
                  <c:v>Belarusian</c:v>
                </c:pt>
                <c:pt idx="2">
                  <c:v>Vietnamese</c:v>
                </c:pt>
                <c:pt idx="3">
                  <c:v>Russian</c:v>
                </c:pt>
                <c:pt idx="4">
                  <c:v>Chinese</c:v>
                </c:pt>
                <c:pt idx="5">
                  <c:v>Bulgarian</c:v>
                </c:pt>
                <c:pt idx="6">
                  <c:v>German</c:v>
                </c:pt>
                <c:pt idx="7">
                  <c:v>Romanian</c:v>
                </c:pt>
                <c:pt idx="8">
                  <c:v>Italian</c:v>
                </c:pt>
                <c:pt idx="9">
                  <c:v>French</c:v>
                </c:pt>
              </c:strCache>
            </c:strRef>
          </c:cat>
          <c:val>
            <c:numRef>
              <c:f>Arkusz1!$B$2:$B$11</c:f>
              <c:numCache>
                <c:formatCode>General</c:formatCode>
                <c:ptCount val="10"/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Kolumna2</c:v>
                </c:pt>
              </c:strCache>
            </c:strRef>
          </c:tx>
          <c:cat>
            <c:strRef>
              <c:f>Arkusz1!$A$2:$A$11</c:f>
              <c:strCache>
                <c:ptCount val="10"/>
                <c:pt idx="0">
                  <c:v>Ukrainian</c:v>
                </c:pt>
                <c:pt idx="1">
                  <c:v>Belarusian</c:v>
                </c:pt>
                <c:pt idx="2">
                  <c:v>Vietnamese</c:v>
                </c:pt>
                <c:pt idx="3">
                  <c:v>Russian</c:v>
                </c:pt>
                <c:pt idx="4">
                  <c:v>Chinese</c:v>
                </c:pt>
                <c:pt idx="5">
                  <c:v>Bulgarian</c:v>
                </c:pt>
                <c:pt idx="6">
                  <c:v>German</c:v>
                </c:pt>
                <c:pt idx="7">
                  <c:v>Romanian</c:v>
                </c:pt>
                <c:pt idx="8">
                  <c:v>Italian</c:v>
                </c:pt>
                <c:pt idx="9">
                  <c:v>French</c:v>
                </c:pt>
              </c:strCache>
            </c:strRef>
          </c:cat>
          <c:val>
            <c:numRef>
              <c:f>Arkusz1!$C$2:$C$11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Total</c:v>
                </c:pt>
              </c:strCache>
            </c:strRef>
          </c:tx>
          <c:dLbls>
            <c:showVal val="1"/>
          </c:dLbls>
          <c:cat>
            <c:strRef>
              <c:f>Arkusz1!$A$2:$A$11</c:f>
              <c:strCache>
                <c:ptCount val="10"/>
                <c:pt idx="0">
                  <c:v>Ukrainian</c:v>
                </c:pt>
                <c:pt idx="1">
                  <c:v>Belarusian</c:v>
                </c:pt>
                <c:pt idx="2">
                  <c:v>Vietnamese</c:v>
                </c:pt>
                <c:pt idx="3">
                  <c:v>Russian</c:v>
                </c:pt>
                <c:pt idx="4">
                  <c:v>Chinese</c:v>
                </c:pt>
                <c:pt idx="5">
                  <c:v>Bulgarian</c:v>
                </c:pt>
                <c:pt idx="6">
                  <c:v>German</c:v>
                </c:pt>
                <c:pt idx="7">
                  <c:v>Romanian</c:v>
                </c:pt>
                <c:pt idx="8">
                  <c:v>Italian</c:v>
                </c:pt>
                <c:pt idx="9">
                  <c:v>French</c:v>
                </c:pt>
              </c:strCache>
            </c:strRef>
          </c:cat>
          <c:val>
            <c:numRef>
              <c:f>Arkusz1!$D$2:$D$11</c:f>
              <c:numCache>
                <c:formatCode>General</c:formatCode>
                <c:ptCount val="10"/>
                <c:pt idx="0">
                  <c:v>75597</c:v>
                </c:pt>
                <c:pt idx="1">
                  <c:v>7674</c:v>
                </c:pt>
                <c:pt idx="2">
                  <c:v>6115</c:v>
                </c:pt>
                <c:pt idx="3">
                  <c:v>4399</c:v>
                </c:pt>
                <c:pt idx="4">
                  <c:v>3765</c:v>
                </c:pt>
                <c:pt idx="5">
                  <c:v>3263</c:v>
                </c:pt>
                <c:pt idx="6">
                  <c:v>3196</c:v>
                </c:pt>
                <c:pt idx="7">
                  <c:v>3084</c:v>
                </c:pt>
                <c:pt idx="8">
                  <c:v>2993</c:v>
                </c:pt>
                <c:pt idx="9">
                  <c:v>2295</c:v>
                </c:pt>
              </c:numCache>
            </c:numRef>
          </c:val>
        </c:ser>
        <c:axId val="60836480"/>
        <c:axId val="60855808"/>
      </c:barChart>
      <c:catAx>
        <c:axId val="60836480"/>
        <c:scaling>
          <c:orientation val="minMax"/>
        </c:scaling>
        <c:axPos val="b"/>
        <c:tickLblPos val="nextTo"/>
        <c:crossAx val="60855808"/>
        <c:crosses val="autoZero"/>
        <c:auto val="1"/>
        <c:lblAlgn val="ctr"/>
        <c:lblOffset val="100"/>
      </c:catAx>
      <c:valAx>
        <c:axId val="60855808"/>
        <c:scaling>
          <c:orientation val="minMax"/>
        </c:scaling>
        <c:axPos val="l"/>
        <c:majorGridlines/>
        <c:numFmt formatCode="General" sourceLinked="1"/>
        <c:tickLblPos val="nextTo"/>
        <c:crossAx val="608364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6.7345308398950046E-2"/>
          <c:y val="0.15933587598425197"/>
          <c:w val="0.74052444225721781"/>
          <c:h val="0.71597145669291484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cat>
            <c:strRef>
              <c:f>Arkusz1!$A$2:$A$11</c:f>
              <c:strCache>
                <c:ptCount val="10"/>
                <c:pt idx="0">
                  <c:v>Ukrainian</c:v>
                </c:pt>
                <c:pt idx="1">
                  <c:v>Belarusian</c:v>
                </c:pt>
                <c:pt idx="2">
                  <c:v>Vietnamese</c:v>
                </c:pt>
                <c:pt idx="3">
                  <c:v>Russian</c:v>
                </c:pt>
                <c:pt idx="4">
                  <c:v>German</c:v>
                </c:pt>
                <c:pt idx="5">
                  <c:v>Chinese</c:v>
                </c:pt>
                <c:pt idx="6">
                  <c:v>Bulgarian</c:v>
                </c:pt>
                <c:pt idx="7">
                  <c:v>French</c:v>
                </c:pt>
                <c:pt idx="8">
                  <c:v>Italian</c:v>
                </c:pt>
                <c:pt idx="9">
                  <c:v>Turkish</c:v>
                </c:pt>
              </c:strCache>
            </c:strRef>
          </c:cat>
          <c:val>
            <c:numRef>
              <c:f>Arkusz1!$B$2:$B$11</c:f>
              <c:numCache>
                <c:formatCode>General</c:formatCode>
                <c:ptCount val="10"/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Kolumna2</c:v>
                </c:pt>
              </c:strCache>
            </c:strRef>
          </c:tx>
          <c:cat>
            <c:strRef>
              <c:f>Arkusz1!$A$2:$A$11</c:f>
              <c:strCache>
                <c:ptCount val="10"/>
                <c:pt idx="0">
                  <c:v>Ukrainian</c:v>
                </c:pt>
                <c:pt idx="1">
                  <c:v>Belarusian</c:v>
                </c:pt>
                <c:pt idx="2">
                  <c:v>Vietnamese</c:v>
                </c:pt>
                <c:pt idx="3">
                  <c:v>Russian</c:v>
                </c:pt>
                <c:pt idx="4">
                  <c:v>German</c:v>
                </c:pt>
                <c:pt idx="5">
                  <c:v>Chinese</c:v>
                </c:pt>
                <c:pt idx="6">
                  <c:v>Bulgarian</c:v>
                </c:pt>
                <c:pt idx="7">
                  <c:v>French</c:v>
                </c:pt>
                <c:pt idx="8">
                  <c:v>Italian</c:v>
                </c:pt>
                <c:pt idx="9">
                  <c:v>Turkish</c:v>
                </c:pt>
              </c:strCache>
            </c:strRef>
          </c:cat>
          <c:val>
            <c:numRef>
              <c:f>Arkusz1!$C$2:$C$11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Total</c:v>
                </c:pt>
              </c:strCache>
            </c:strRef>
          </c:tx>
          <c:dLbls>
            <c:showVal val="1"/>
          </c:dLbls>
          <c:cat>
            <c:strRef>
              <c:f>Arkusz1!$A$2:$A$11</c:f>
              <c:strCache>
                <c:ptCount val="10"/>
                <c:pt idx="0">
                  <c:v>Ukrainian</c:v>
                </c:pt>
                <c:pt idx="1">
                  <c:v>Belarusian</c:v>
                </c:pt>
                <c:pt idx="2">
                  <c:v>Vietnamese</c:v>
                </c:pt>
                <c:pt idx="3">
                  <c:v>Russian</c:v>
                </c:pt>
                <c:pt idx="4">
                  <c:v>German</c:v>
                </c:pt>
                <c:pt idx="5">
                  <c:v>Chinese</c:v>
                </c:pt>
                <c:pt idx="6">
                  <c:v>Bulgarian</c:v>
                </c:pt>
                <c:pt idx="7">
                  <c:v>French</c:v>
                </c:pt>
                <c:pt idx="8">
                  <c:v>Italian</c:v>
                </c:pt>
                <c:pt idx="9">
                  <c:v>Turkish</c:v>
                </c:pt>
              </c:strCache>
            </c:strRef>
          </c:cat>
          <c:val>
            <c:numRef>
              <c:f>Arkusz1!$D$2:$D$11</c:f>
              <c:numCache>
                <c:formatCode>#,##0</c:formatCode>
                <c:ptCount val="10"/>
                <c:pt idx="0">
                  <c:v>27012</c:v>
                </c:pt>
                <c:pt idx="1">
                  <c:v>5663</c:v>
                </c:pt>
                <c:pt idx="2">
                  <c:v>4350</c:v>
                </c:pt>
                <c:pt idx="3">
                  <c:v>3544</c:v>
                </c:pt>
                <c:pt idx="4" formatCode="General">
                  <c:v>2987</c:v>
                </c:pt>
                <c:pt idx="5">
                  <c:v>2939</c:v>
                </c:pt>
                <c:pt idx="6" formatCode="General">
                  <c:v>2432</c:v>
                </c:pt>
                <c:pt idx="7" formatCode="General">
                  <c:v>1776</c:v>
                </c:pt>
                <c:pt idx="8" formatCode="General">
                  <c:v>1643</c:v>
                </c:pt>
                <c:pt idx="9" formatCode="General">
                  <c:v>1639</c:v>
                </c:pt>
              </c:numCache>
            </c:numRef>
          </c:val>
        </c:ser>
        <c:axId val="61984128"/>
        <c:axId val="62135296"/>
      </c:barChart>
      <c:catAx>
        <c:axId val="61984128"/>
        <c:scaling>
          <c:orientation val="minMax"/>
        </c:scaling>
        <c:axPos val="b"/>
        <c:tickLblPos val="nextTo"/>
        <c:crossAx val="62135296"/>
        <c:crosses val="autoZero"/>
        <c:auto val="1"/>
        <c:lblAlgn val="ctr"/>
        <c:lblOffset val="100"/>
      </c:catAx>
      <c:valAx>
        <c:axId val="62135296"/>
        <c:scaling>
          <c:orientation val="minMax"/>
        </c:scaling>
        <c:axPos val="l"/>
        <c:majorGridlines/>
        <c:numFmt formatCode="General" sourceLinked="1"/>
        <c:tickLblPos val="nextTo"/>
        <c:crossAx val="619841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BAF5B-FEAB-4553-8D6C-BB7069AFEDD3}" type="datetimeFigureOut">
              <a:rPr lang="pl-PL" smtClean="0"/>
              <a:pPr/>
              <a:t>2015-10-30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819D6-A110-4A60-9456-F4A498B9BB2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88E3E-952F-43A3-B7A3-6369DAEA8ADF}" type="datetimeFigureOut">
              <a:rPr lang="pl-PL" smtClean="0"/>
              <a:pPr/>
              <a:t>2015-10-30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A9720-41ED-4C9E-B172-7F4BE855A58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9357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55776" y="1484784"/>
            <a:ext cx="5902424" cy="2952328"/>
          </a:xfrm>
        </p:spPr>
        <p:txBody>
          <a:bodyPr>
            <a:normAutofit/>
          </a:bodyPr>
          <a:lstStyle>
            <a:lvl1pPr algn="r"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7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smtClean="0">
                <a:solidFill>
                  <a:prstClr val="white"/>
                </a:solidFill>
              </a:rPr>
              <a:t> </a:t>
            </a:r>
            <a:endParaRPr lang="sv-SE" sz="2800" dirty="0">
              <a:solidFill>
                <a:prstClr val="white"/>
              </a:solidFill>
            </a:endParaRPr>
          </a:p>
        </p:txBody>
      </p:sp>
      <p:pic>
        <p:nvPicPr>
          <p:cNvPr id="8" name="Picture 2" descr="Ministerstwo Pracy i Polityki Społeczne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5652" y="44624"/>
            <a:ext cx="316834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="" xmlns:p14="http://schemas.microsoft.com/office/powerpoint/2010/main" val="414865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888432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marL="742950" indent="-285750">
              <a:buFont typeface="Courier New" pitchFamily="49" charset="0"/>
              <a:buChar char="o"/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020272" y="6060703"/>
            <a:ext cx="1666528" cy="365125"/>
          </a:xfrm>
        </p:spPr>
        <p:txBody>
          <a:bodyPr/>
          <a:lstStyle/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59351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488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Picture 2" descr="Ministerstwo Pracy i Polityki Społeczne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5652" y="44624"/>
            <a:ext cx="316834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8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smtClean="0">
                <a:solidFill>
                  <a:prstClr val="white"/>
                </a:solidFill>
              </a:rPr>
              <a:t> </a:t>
            </a:r>
            <a:endParaRPr lang="sv-SE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835696" y="2276872"/>
            <a:ext cx="5904656" cy="1944216"/>
          </a:xfrm>
        </p:spPr>
        <p:txBody>
          <a:bodyPr>
            <a:normAutofit/>
          </a:bodyPr>
          <a:lstStyle/>
          <a:p>
            <a:pPr algn="ctr"/>
            <a:r>
              <a:rPr lang="pl-PL" dirty="0" err="1" smtClean="0"/>
              <a:t>Impacts</a:t>
            </a:r>
            <a:r>
              <a:rPr lang="pl-PL" dirty="0" smtClean="0"/>
              <a:t> of </a:t>
            </a:r>
            <a:r>
              <a:rPr lang="pl-PL" dirty="0" err="1" smtClean="0"/>
              <a:t>migrants</a:t>
            </a:r>
            <a:r>
              <a:rPr lang="pl-PL" dirty="0" smtClean="0"/>
              <a:t> to </a:t>
            </a:r>
            <a:r>
              <a:rPr lang="pl-PL" dirty="0" err="1" smtClean="0"/>
              <a:t>social</a:t>
            </a:r>
            <a:r>
              <a:rPr lang="pl-PL" dirty="0" smtClean="0"/>
              <a:t> security system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600" dirty="0" err="1" smtClean="0"/>
              <a:t>Principles</a:t>
            </a:r>
            <a:r>
              <a:rPr lang="pl-PL" sz="2600" dirty="0" smtClean="0"/>
              <a:t> of </a:t>
            </a:r>
            <a:r>
              <a:rPr lang="pl-PL" sz="2600" dirty="0" err="1" smtClean="0"/>
              <a:t>social</a:t>
            </a:r>
            <a:r>
              <a:rPr lang="pl-PL" sz="2600" dirty="0" smtClean="0"/>
              <a:t> security system </a:t>
            </a:r>
            <a:r>
              <a:rPr lang="pl-PL" sz="2600" dirty="0" err="1" smtClean="0"/>
              <a:t>in</a:t>
            </a:r>
            <a:r>
              <a:rPr lang="pl-PL" sz="2600" dirty="0" smtClean="0"/>
              <a:t> Poland</a:t>
            </a:r>
            <a:endParaRPr lang="pl-PL" sz="2600" dirty="0"/>
          </a:p>
        </p:txBody>
      </p:sp>
      <p:sp>
        <p:nvSpPr>
          <p:cNvPr id="4" name="Podtytu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err="1" smtClean="0"/>
              <a:t>Equal</a:t>
            </a:r>
            <a:r>
              <a:rPr lang="pl-PL" sz="2000" dirty="0" smtClean="0"/>
              <a:t> </a:t>
            </a:r>
            <a:r>
              <a:rPr lang="pl-PL" sz="2000" dirty="0" err="1" smtClean="0"/>
              <a:t>treatment</a:t>
            </a:r>
            <a:r>
              <a:rPr lang="pl-PL" sz="2000" dirty="0" smtClean="0"/>
              <a:t> </a:t>
            </a:r>
            <a:r>
              <a:rPr lang="pl-PL" sz="2000" dirty="0" err="1" smtClean="0"/>
              <a:t>irrespective</a:t>
            </a:r>
            <a:r>
              <a:rPr lang="pl-PL" sz="2000" dirty="0" smtClean="0"/>
              <a:t> of: </a:t>
            </a:r>
          </a:p>
          <a:p>
            <a:r>
              <a:rPr lang="pl-PL" sz="2000" dirty="0" err="1" smtClean="0"/>
              <a:t>nationality</a:t>
            </a:r>
            <a:r>
              <a:rPr lang="pl-PL" sz="2000" dirty="0" smtClean="0"/>
              <a:t>,</a:t>
            </a:r>
            <a:endParaRPr lang="pl-PL" sz="2000" dirty="0" smtClean="0"/>
          </a:p>
          <a:p>
            <a:r>
              <a:rPr lang="pl-PL" sz="2000" dirty="0" err="1" smtClean="0"/>
              <a:t>citizenship</a:t>
            </a:r>
            <a:r>
              <a:rPr lang="pl-PL" sz="2000" dirty="0" smtClean="0"/>
              <a:t>,</a:t>
            </a:r>
            <a:endParaRPr lang="pl-PL" sz="2000" dirty="0" smtClean="0"/>
          </a:p>
          <a:p>
            <a:r>
              <a:rPr lang="pl-PL" sz="2000" dirty="0" smtClean="0"/>
              <a:t>place of </a:t>
            </a:r>
            <a:r>
              <a:rPr lang="pl-PL" sz="2000" dirty="0" err="1" smtClean="0"/>
              <a:t>living</a:t>
            </a:r>
            <a:r>
              <a:rPr lang="pl-PL" sz="2000" dirty="0" smtClean="0"/>
              <a:t>.</a:t>
            </a:r>
            <a:endParaRPr lang="pl-PL" sz="2000" dirty="0" smtClean="0"/>
          </a:p>
          <a:p>
            <a:endParaRPr lang="pl-PL" sz="2000" dirty="0" smtClean="0"/>
          </a:p>
          <a:p>
            <a:pPr>
              <a:buNone/>
            </a:pPr>
            <a:r>
              <a:rPr lang="pl-PL" sz="2000" dirty="0" err="1" smtClean="0"/>
              <a:t>With</a:t>
            </a:r>
            <a:r>
              <a:rPr lang="pl-PL" sz="2000" dirty="0" smtClean="0"/>
              <a:t> </a:t>
            </a:r>
            <a:r>
              <a:rPr lang="pl-PL" sz="2000" dirty="0" err="1" smtClean="0"/>
              <a:t>regard</a:t>
            </a:r>
            <a:r>
              <a:rPr lang="pl-PL" sz="2000" dirty="0" smtClean="0"/>
              <a:t> to:</a:t>
            </a:r>
          </a:p>
          <a:p>
            <a:pPr lvl="0"/>
            <a:r>
              <a:rPr lang="pl-PL" sz="2000" dirty="0" err="1" smtClean="0"/>
              <a:t>conditions</a:t>
            </a:r>
            <a:r>
              <a:rPr lang="pl-PL" sz="2000" dirty="0" smtClean="0"/>
              <a:t> of </a:t>
            </a:r>
            <a:r>
              <a:rPr lang="pl-PL" sz="2000" dirty="0" err="1" smtClean="0"/>
              <a:t>affiliation</a:t>
            </a:r>
            <a:r>
              <a:rPr lang="pl-PL" sz="2000" dirty="0" smtClean="0"/>
              <a:t> to insurance,</a:t>
            </a:r>
          </a:p>
          <a:p>
            <a:pPr lvl="0"/>
            <a:r>
              <a:rPr lang="pl-PL" sz="2000" dirty="0" err="1" smtClean="0"/>
              <a:t>obligations</a:t>
            </a:r>
            <a:r>
              <a:rPr lang="pl-PL" sz="2000" dirty="0" smtClean="0"/>
              <a:t> of </a:t>
            </a:r>
            <a:r>
              <a:rPr lang="pl-PL" sz="2000" dirty="0" err="1" smtClean="0"/>
              <a:t>calcuation</a:t>
            </a:r>
            <a:r>
              <a:rPr lang="pl-PL" sz="2000" dirty="0" smtClean="0"/>
              <a:t> and </a:t>
            </a:r>
            <a:r>
              <a:rPr lang="pl-PL" sz="2000" dirty="0" err="1" smtClean="0"/>
              <a:t>payment</a:t>
            </a:r>
            <a:r>
              <a:rPr lang="pl-PL" sz="2000" dirty="0" smtClean="0"/>
              <a:t> of </a:t>
            </a:r>
            <a:r>
              <a:rPr lang="pl-PL" sz="2000" dirty="0" err="1" smtClean="0"/>
              <a:t>social</a:t>
            </a:r>
            <a:r>
              <a:rPr lang="pl-PL" sz="2000" dirty="0" smtClean="0"/>
              <a:t> security </a:t>
            </a:r>
            <a:r>
              <a:rPr lang="pl-PL" sz="2000" dirty="0" err="1" smtClean="0"/>
              <a:t>contributions</a:t>
            </a:r>
            <a:r>
              <a:rPr lang="pl-PL" sz="2000" dirty="0" smtClean="0"/>
              <a:t>, </a:t>
            </a:r>
          </a:p>
          <a:p>
            <a:pPr lvl="0"/>
            <a:r>
              <a:rPr lang="pl-PL" sz="2000" dirty="0" err="1" smtClean="0"/>
              <a:t>calculation</a:t>
            </a:r>
            <a:r>
              <a:rPr lang="pl-PL" sz="2000" dirty="0" smtClean="0"/>
              <a:t> of </a:t>
            </a:r>
            <a:r>
              <a:rPr lang="pl-PL" sz="2000" dirty="0" err="1" smtClean="0"/>
              <a:t>benefits</a:t>
            </a:r>
            <a:r>
              <a:rPr lang="pl-PL" sz="2000" dirty="0" smtClean="0"/>
              <a:t>,</a:t>
            </a:r>
          </a:p>
          <a:p>
            <a:pPr lvl="0"/>
            <a:r>
              <a:rPr lang="pl-PL" sz="2000" dirty="0" err="1" smtClean="0"/>
              <a:t>periods</a:t>
            </a:r>
            <a:r>
              <a:rPr lang="pl-PL" sz="2000" dirty="0" smtClean="0"/>
              <a:t> of </a:t>
            </a:r>
            <a:r>
              <a:rPr lang="pl-PL" sz="2000" dirty="0" err="1" smtClean="0"/>
              <a:t>payment</a:t>
            </a:r>
            <a:r>
              <a:rPr lang="pl-PL" sz="2000" dirty="0" smtClean="0"/>
              <a:t> of </a:t>
            </a:r>
            <a:r>
              <a:rPr lang="pl-PL" sz="2000" dirty="0" err="1" smtClean="0"/>
              <a:t>benefits</a:t>
            </a:r>
            <a:r>
              <a:rPr lang="pl-PL" sz="2000" dirty="0" smtClean="0"/>
              <a:t> and </a:t>
            </a:r>
            <a:r>
              <a:rPr lang="pl-PL" sz="2000" dirty="0" err="1" smtClean="0"/>
              <a:t>preservation</a:t>
            </a:r>
            <a:r>
              <a:rPr lang="pl-PL" sz="2000" dirty="0" smtClean="0"/>
              <a:t> of </a:t>
            </a:r>
            <a:r>
              <a:rPr lang="pl-PL" sz="2000" dirty="0" err="1" smtClean="0"/>
              <a:t>rights</a:t>
            </a:r>
            <a:r>
              <a:rPr lang="pl-PL" sz="2000" dirty="0" smtClean="0"/>
              <a:t> to </a:t>
            </a:r>
            <a:r>
              <a:rPr lang="pl-PL" sz="2000" dirty="0" err="1" smtClean="0"/>
              <a:t>them</a:t>
            </a:r>
            <a:r>
              <a:rPr lang="pl-PL" sz="2000" dirty="0" smtClean="0"/>
              <a:t>.</a:t>
            </a:r>
            <a:endParaRPr lang="pl-PL" sz="2000" dirty="0" smtClean="0"/>
          </a:p>
          <a:p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Wykres 6"/>
          <p:cNvGraphicFramePr/>
          <p:nvPr/>
        </p:nvGraphicFramePr>
        <p:xfrm>
          <a:off x="395536" y="1844824"/>
          <a:ext cx="8280920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ytuł 5"/>
          <p:cNvSpPr txBox="1">
            <a:spLocks/>
          </p:cNvSpPr>
          <p:nvPr/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pl-PL" sz="2800" dirty="0" smtClean="0"/>
              <a:t>I</a:t>
            </a:r>
            <a:r>
              <a:rPr lang="en-US" sz="2800" dirty="0" err="1" smtClean="0"/>
              <a:t>nsured</a:t>
            </a:r>
            <a:r>
              <a:rPr lang="en-US" sz="2800" dirty="0" smtClean="0"/>
              <a:t> persons </a:t>
            </a:r>
            <a:r>
              <a:rPr lang="pl-PL" sz="2800" dirty="0" smtClean="0"/>
              <a:t>of </a:t>
            </a:r>
            <a:r>
              <a:rPr lang="en-US" sz="2800" dirty="0" smtClean="0"/>
              <a:t>nationality other than Polish </a:t>
            </a:r>
            <a:r>
              <a:rPr lang="pl-PL" sz="2800" dirty="0" smtClean="0"/>
              <a:t>Q2</a:t>
            </a:r>
            <a:r>
              <a:rPr lang="en-US" sz="2800" dirty="0" smtClean="0"/>
              <a:t> 2015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Wykres 6"/>
          <p:cNvGraphicFramePr/>
          <p:nvPr/>
        </p:nvGraphicFramePr>
        <p:xfrm>
          <a:off x="395536" y="1844824"/>
          <a:ext cx="8280920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ytuł 5"/>
          <p:cNvSpPr txBox="1">
            <a:spLocks/>
          </p:cNvSpPr>
          <p:nvPr/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pl-PL" sz="2800" dirty="0" smtClean="0"/>
              <a:t>I</a:t>
            </a:r>
            <a:r>
              <a:rPr lang="en-US" sz="2800" dirty="0" err="1" smtClean="0"/>
              <a:t>nsured</a:t>
            </a:r>
            <a:r>
              <a:rPr lang="en-US" sz="2800" dirty="0" smtClean="0"/>
              <a:t> persons </a:t>
            </a:r>
            <a:r>
              <a:rPr lang="pl-PL" sz="2800" dirty="0" smtClean="0"/>
              <a:t>of </a:t>
            </a:r>
            <a:r>
              <a:rPr lang="en-US" sz="2800" dirty="0" smtClean="0"/>
              <a:t>nationality other than Polish </a:t>
            </a:r>
            <a:r>
              <a:rPr lang="pl-PL" sz="2800" dirty="0" smtClean="0"/>
              <a:t>Q1</a:t>
            </a:r>
            <a:r>
              <a:rPr lang="en-US" sz="2800" dirty="0" smtClean="0"/>
              <a:t> 201</a:t>
            </a:r>
            <a:r>
              <a:rPr lang="pl-PL" sz="2800" dirty="0" smtClean="0"/>
              <a:t>2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/>
              <a:t>Relations</a:t>
            </a:r>
            <a:r>
              <a:rPr lang="pl-PL" sz="2800" dirty="0" smtClean="0"/>
              <a:t> </a:t>
            </a:r>
            <a:r>
              <a:rPr lang="pl-PL" sz="2800" dirty="0" err="1" smtClean="0"/>
              <a:t>with</a:t>
            </a:r>
            <a:r>
              <a:rPr lang="pl-PL" sz="2800" dirty="0" smtClean="0"/>
              <a:t> foreign </a:t>
            </a:r>
            <a:r>
              <a:rPr lang="pl-PL" sz="2800" dirty="0" err="1" smtClean="0"/>
              <a:t>social</a:t>
            </a:r>
            <a:r>
              <a:rPr lang="pl-PL" sz="2800" dirty="0" smtClean="0"/>
              <a:t> security systems</a:t>
            </a:r>
            <a:endParaRPr lang="pl-PL" sz="2800" dirty="0"/>
          </a:p>
        </p:txBody>
      </p:sp>
      <p:sp>
        <p:nvSpPr>
          <p:cNvPr id="4" name="Podtytu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pl-PL" sz="1400" dirty="0" err="1" smtClean="0"/>
              <a:t>Coordination</a:t>
            </a:r>
            <a:r>
              <a:rPr lang="pl-PL" sz="1400" dirty="0" smtClean="0"/>
              <a:t> of </a:t>
            </a:r>
            <a:r>
              <a:rPr lang="pl-PL" sz="1400" dirty="0" err="1" smtClean="0"/>
              <a:t>social</a:t>
            </a:r>
            <a:r>
              <a:rPr lang="pl-PL" sz="1400" dirty="0" smtClean="0"/>
              <a:t> security systems </a:t>
            </a:r>
            <a:r>
              <a:rPr lang="pl-PL" sz="1400" dirty="0" err="1" smtClean="0"/>
              <a:t>stemming</a:t>
            </a:r>
            <a:r>
              <a:rPr lang="pl-PL" sz="1400" dirty="0" smtClean="0"/>
              <a:t> </a:t>
            </a:r>
            <a:r>
              <a:rPr lang="pl-PL" sz="1400" dirty="0" err="1" smtClean="0"/>
              <a:t>from</a:t>
            </a:r>
            <a:r>
              <a:rPr lang="pl-PL" sz="1400" dirty="0" smtClean="0"/>
              <a:t> </a:t>
            </a:r>
            <a:r>
              <a:rPr lang="pl-PL" sz="1400" dirty="0" err="1" smtClean="0"/>
              <a:t>the</a:t>
            </a:r>
            <a:r>
              <a:rPr lang="pl-PL" sz="1400" dirty="0" smtClean="0"/>
              <a:t> EU </a:t>
            </a:r>
            <a:r>
              <a:rPr lang="pl-PL" sz="1400" dirty="0" err="1" smtClean="0"/>
              <a:t>legislation</a:t>
            </a:r>
            <a:r>
              <a:rPr lang="pl-PL" sz="1400" dirty="0" smtClean="0"/>
              <a:t>: REGULATION (EC) No 883/2004 and REGULATION (EC) No 987/2009.</a:t>
            </a:r>
          </a:p>
          <a:p>
            <a:pPr>
              <a:buNone/>
            </a:pPr>
            <a:r>
              <a:rPr lang="pl-PL" sz="1400" dirty="0" smtClean="0"/>
              <a:t>General </a:t>
            </a:r>
            <a:r>
              <a:rPr lang="pl-PL" sz="1400" dirty="0" err="1" smtClean="0"/>
              <a:t>rules</a:t>
            </a:r>
            <a:r>
              <a:rPr lang="pl-PL" sz="1400" dirty="0" smtClean="0"/>
              <a:t> of </a:t>
            </a:r>
            <a:r>
              <a:rPr lang="pl-PL" sz="1400" dirty="0" err="1" smtClean="0"/>
              <a:t>this</a:t>
            </a:r>
            <a:r>
              <a:rPr lang="pl-PL" sz="1400" dirty="0" smtClean="0"/>
              <a:t> system </a:t>
            </a:r>
            <a:r>
              <a:rPr lang="pl-PL" sz="1400" dirty="0" err="1" smtClean="0"/>
              <a:t>are</a:t>
            </a:r>
            <a:r>
              <a:rPr lang="pl-PL" sz="1400" dirty="0" smtClean="0"/>
              <a:t>:</a:t>
            </a:r>
          </a:p>
          <a:p>
            <a:r>
              <a:rPr lang="en-US" sz="1400" dirty="0" smtClean="0"/>
              <a:t>principle of equal </a:t>
            </a:r>
            <a:r>
              <a:rPr lang="en-US" sz="1400" dirty="0" smtClean="0"/>
              <a:t>treatment</a:t>
            </a:r>
            <a:r>
              <a:rPr lang="pl-PL" sz="1400" dirty="0" smtClean="0"/>
              <a:t>,</a:t>
            </a:r>
            <a:r>
              <a:rPr lang="en-US" sz="1400" dirty="0" smtClean="0"/>
              <a:t> </a:t>
            </a:r>
            <a:endParaRPr lang="pl-PL" sz="1400" dirty="0" smtClean="0"/>
          </a:p>
          <a:p>
            <a:r>
              <a:rPr lang="en-US" sz="1400" dirty="0" smtClean="0"/>
              <a:t>principle of place of </a:t>
            </a:r>
            <a:r>
              <a:rPr lang="en-US" sz="1400" dirty="0" smtClean="0"/>
              <a:t>work</a:t>
            </a:r>
            <a:r>
              <a:rPr lang="pl-PL" sz="1400" dirty="0" smtClean="0"/>
              <a:t>,</a:t>
            </a:r>
            <a:endParaRPr lang="pl-PL" sz="1400" dirty="0" smtClean="0"/>
          </a:p>
          <a:p>
            <a:r>
              <a:rPr lang="en-US" sz="1400" dirty="0" smtClean="0"/>
              <a:t>principle of one </a:t>
            </a:r>
            <a:r>
              <a:rPr lang="en-US" sz="1400" dirty="0" smtClean="0"/>
              <a:t>legislation</a:t>
            </a:r>
            <a:r>
              <a:rPr lang="pl-PL" sz="1400" dirty="0" smtClean="0"/>
              <a:t>,</a:t>
            </a:r>
            <a:endParaRPr lang="pl-PL" sz="1400" dirty="0" smtClean="0"/>
          </a:p>
          <a:p>
            <a:r>
              <a:rPr lang="en-US" sz="1400" dirty="0" smtClean="0"/>
              <a:t>principle of retention of acquired rights or social benefit </a:t>
            </a:r>
            <a:r>
              <a:rPr lang="en-US" sz="1400" dirty="0" smtClean="0"/>
              <a:t>exportability</a:t>
            </a:r>
            <a:r>
              <a:rPr lang="pl-PL" sz="1400" dirty="0" smtClean="0"/>
              <a:t>,</a:t>
            </a:r>
            <a:endParaRPr lang="pl-PL" sz="1400" dirty="0" smtClean="0"/>
          </a:p>
          <a:p>
            <a:r>
              <a:rPr lang="en-US" sz="1400" dirty="0" smtClean="0"/>
              <a:t>principle of aggregation of insurance </a:t>
            </a:r>
            <a:r>
              <a:rPr lang="en-US" sz="1400" dirty="0" smtClean="0"/>
              <a:t>periods</a:t>
            </a:r>
            <a:r>
              <a:rPr lang="pl-PL" sz="1400" dirty="0" smtClean="0"/>
              <a:t>.</a:t>
            </a:r>
            <a:endParaRPr lang="pl-PL" sz="1400" dirty="0" smtClean="0"/>
          </a:p>
          <a:p>
            <a:endParaRPr lang="pl-PL" sz="1400" dirty="0" smtClean="0"/>
          </a:p>
          <a:p>
            <a:pPr>
              <a:buNone/>
            </a:pPr>
            <a:r>
              <a:rPr lang="pl-PL" sz="1400" dirty="0" err="1" smtClean="0"/>
              <a:t>Bilateral</a:t>
            </a:r>
            <a:r>
              <a:rPr lang="pl-PL" sz="1400" dirty="0" smtClean="0"/>
              <a:t> international </a:t>
            </a:r>
            <a:r>
              <a:rPr lang="pl-PL" sz="1400" dirty="0" err="1" smtClean="0"/>
              <a:t>agreements</a:t>
            </a:r>
            <a:r>
              <a:rPr lang="pl-PL" sz="1400" dirty="0" smtClean="0"/>
              <a:t>: </a:t>
            </a:r>
            <a:r>
              <a:rPr lang="pl-PL" sz="1400" dirty="0" err="1" smtClean="0"/>
              <a:t>setting</a:t>
            </a:r>
            <a:r>
              <a:rPr lang="pl-PL" sz="1400" dirty="0" smtClean="0"/>
              <a:t> </a:t>
            </a:r>
            <a:r>
              <a:rPr lang="pl-PL" sz="1400" dirty="0" err="1" smtClean="0"/>
              <a:t>specific</a:t>
            </a:r>
            <a:r>
              <a:rPr lang="pl-PL" sz="1400" dirty="0" smtClean="0"/>
              <a:t> </a:t>
            </a:r>
            <a:r>
              <a:rPr lang="pl-PL" sz="1400" dirty="0" err="1" smtClean="0"/>
              <a:t>rules</a:t>
            </a:r>
            <a:r>
              <a:rPr lang="pl-PL" sz="1400" dirty="0" smtClean="0"/>
              <a:t> </a:t>
            </a:r>
            <a:r>
              <a:rPr lang="pl-PL" sz="1400" dirty="0" err="1" smtClean="0"/>
              <a:t>in</a:t>
            </a:r>
            <a:r>
              <a:rPr lang="pl-PL" sz="1400" dirty="0" smtClean="0"/>
              <a:t> </a:t>
            </a:r>
            <a:r>
              <a:rPr lang="pl-PL" sz="1400" dirty="0" err="1" smtClean="0"/>
              <a:t>relation</a:t>
            </a:r>
            <a:r>
              <a:rPr lang="pl-PL" sz="1400" dirty="0" smtClean="0"/>
              <a:t> </a:t>
            </a:r>
            <a:r>
              <a:rPr lang="pl-PL" sz="1400" dirty="0" err="1" smtClean="0"/>
              <a:t>between</a:t>
            </a:r>
            <a:r>
              <a:rPr lang="pl-PL" sz="1400" dirty="0" smtClean="0"/>
              <a:t> </a:t>
            </a:r>
            <a:r>
              <a:rPr lang="pl-PL" sz="1400" dirty="0" err="1" smtClean="0"/>
              <a:t>two</a:t>
            </a:r>
            <a:r>
              <a:rPr lang="pl-PL" sz="1400" dirty="0" smtClean="0"/>
              <a:t> </a:t>
            </a:r>
            <a:r>
              <a:rPr lang="pl-PL" sz="1400" dirty="0" err="1" smtClean="0"/>
              <a:t>countries</a:t>
            </a:r>
            <a:r>
              <a:rPr lang="pl-PL" sz="1400" dirty="0" smtClean="0"/>
              <a:t> as </a:t>
            </a:r>
            <a:r>
              <a:rPr lang="pl-PL" sz="1400" dirty="0" err="1" smtClean="0"/>
              <a:t>regards</a:t>
            </a:r>
            <a:r>
              <a:rPr lang="pl-PL" sz="1400" dirty="0" smtClean="0"/>
              <a:t>:</a:t>
            </a:r>
          </a:p>
          <a:p>
            <a:pPr lvl="0"/>
            <a:r>
              <a:rPr lang="pl-PL" sz="1400" dirty="0" err="1" smtClean="0"/>
              <a:t>legislation</a:t>
            </a:r>
            <a:r>
              <a:rPr lang="pl-PL" sz="1400" dirty="0" smtClean="0"/>
              <a:t> </a:t>
            </a:r>
            <a:r>
              <a:rPr lang="pl-PL" sz="1400" dirty="0" err="1" smtClean="0"/>
              <a:t>applicable</a:t>
            </a:r>
            <a:r>
              <a:rPr lang="pl-PL" sz="1400" dirty="0" smtClean="0"/>
              <a:t>,</a:t>
            </a:r>
          </a:p>
          <a:p>
            <a:pPr lvl="0"/>
            <a:r>
              <a:rPr lang="pl-PL" sz="1400" dirty="0" err="1" smtClean="0"/>
              <a:t>recognition</a:t>
            </a:r>
            <a:r>
              <a:rPr lang="pl-PL" sz="1400" dirty="0" smtClean="0"/>
              <a:t> of </a:t>
            </a:r>
            <a:r>
              <a:rPr lang="pl-PL" sz="1400" dirty="0" err="1" smtClean="0"/>
              <a:t>periods</a:t>
            </a:r>
            <a:r>
              <a:rPr lang="pl-PL" sz="1400" dirty="0" smtClean="0"/>
              <a:t>,</a:t>
            </a:r>
          </a:p>
          <a:p>
            <a:pPr lvl="0"/>
            <a:r>
              <a:rPr lang="pl-PL" sz="1400" dirty="0" err="1" smtClean="0"/>
              <a:t>transfers</a:t>
            </a:r>
            <a:r>
              <a:rPr lang="pl-PL" sz="1400" dirty="0" smtClean="0"/>
              <a:t> of </a:t>
            </a:r>
            <a:r>
              <a:rPr lang="pl-PL" sz="1400" dirty="0" err="1" smtClean="0"/>
              <a:t>benefits</a:t>
            </a:r>
            <a:r>
              <a:rPr lang="pl-PL" sz="1400" smtClean="0"/>
              <a:t>.</a:t>
            </a:r>
            <a:endParaRPr lang="pl-PL" sz="1400" dirty="0" smtClean="0"/>
          </a:p>
          <a:p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tytuł 3"/>
          <p:cNvSpPr txBox="1">
            <a:spLocks/>
          </p:cNvSpPr>
          <p:nvPr/>
        </p:nvSpPr>
        <p:spPr>
          <a:xfrm>
            <a:off x="1763688" y="6237312"/>
            <a:ext cx="6400800" cy="481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 Protection Reform Project</a:t>
            </a:r>
            <a:endParaRPr kumimoji="0" lang="pl-PL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 1: Study Visit, Spain, Czech Republic and Poland, Oct.-Nov. 2015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55576" y="2204864"/>
          <a:ext cx="7009839" cy="3168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960"/>
                <a:gridCol w="2300960"/>
                <a:gridCol w="2407919"/>
              </a:tblGrid>
              <a:tr h="63367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no</a:t>
                      </a:r>
                      <a:r>
                        <a:rPr lang="pl-PL" baseline="0" dirty="0" smtClean="0"/>
                        <a:t> of </a:t>
                      </a:r>
                      <a:r>
                        <a:rPr lang="pl-PL" baseline="0" dirty="0" err="1" smtClean="0"/>
                        <a:t>benefits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 smtClean="0"/>
                        <a:t>amount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in</a:t>
                      </a:r>
                      <a:r>
                        <a:rPr lang="pl-PL" dirty="0" smtClean="0"/>
                        <a:t> PLN</a:t>
                      </a:r>
                      <a:endParaRPr lang="pl-PL" dirty="0"/>
                    </a:p>
                  </a:txBody>
                  <a:tcPr anchor="ctr"/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Payments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118 414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960 484,4</a:t>
                      </a:r>
                      <a:endParaRPr lang="pl-PL" dirty="0"/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Domestic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73 174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683 613,9</a:t>
                      </a:r>
                      <a:endParaRPr lang="pl-PL" dirty="0"/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Transfers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abroad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45 420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276</a:t>
                      </a:r>
                      <a:r>
                        <a:rPr lang="pl-PL" baseline="0" dirty="0" smtClean="0"/>
                        <a:t> 870,5</a:t>
                      </a:r>
                      <a:endParaRPr lang="pl-PL" dirty="0"/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Within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the</a:t>
                      </a:r>
                      <a:r>
                        <a:rPr lang="pl-PL" dirty="0" smtClean="0"/>
                        <a:t> EU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32 713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196 827,5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755576" y="544522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In I – VI 2015</a:t>
            </a:r>
            <a:endParaRPr lang="pl-PL" dirty="0"/>
          </a:p>
        </p:txBody>
      </p:sp>
      <p:sp>
        <p:nvSpPr>
          <p:cNvPr id="11" name="Tytuł 5"/>
          <p:cNvSpPr txBox="1">
            <a:spLocks/>
          </p:cNvSpPr>
          <p:nvPr/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pl-PL" sz="2800" dirty="0" err="1" smtClean="0"/>
              <a:t>Pensions</a:t>
            </a:r>
            <a:r>
              <a:rPr lang="pl-PL" sz="2800" dirty="0" smtClean="0"/>
              <a:t> </a:t>
            </a:r>
            <a:r>
              <a:rPr lang="pl-PL" sz="2800" dirty="0" err="1" smtClean="0"/>
              <a:t>paid</a:t>
            </a:r>
            <a:r>
              <a:rPr lang="pl-PL" sz="2800" dirty="0" smtClean="0"/>
              <a:t> on </a:t>
            </a:r>
            <a:r>
              <a:rPr lang="pl-PL" sz="2800" dirty="0" err="1" smtClean="0"/>
              <a:t>the</a:t>
            </a:r>
            <a:r>
              <a:rPr lang="pl-PL" sz="2800" dirty="0" smtClean="0"/>
              <a:t> </a:t>
            </a:r>
            <a:r>
              <a:rPr lang="pl-PL" sz="2800" dirty="0" err="1" smtClean="0"/>
              <a:t>basis</a:t>
            </a:r>
            <a:r>
              <a:rPr lang="pl-PL" sz="2800" dirty="0" smtClean="0"/>
              <a:t> of international </a:t>
            </a:r>
            <a:r>
              <a:rPr lang="pl-PL" sz="2800" dirty="0" err="1" smtClean="0"/>
              <a:t>agreements</a:t>
            </a:r>
            <a:r>
              <a:rPr lang="pl-PL" sz="2800" dirty="0" smtClean="0"/>
              <a:t> 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55576" y="2204864"/>
          <a:ext cx="7009839" cy="360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960"/>
                <a:gridCol w="2300960"/>
                <a:gridCol w="2407919"/>
              </a:tblGrid>
              <a:tr h="60006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no</a:t>
                      </a:r>
                      <a:r>
                        <a:rPr lang="pl-PL" baseline="0" dirty="0" smtClean="0"/>
                        <a:t> of </a:t>
                      </a:r>
                      <a:r>
                        <a:rPr lang="pl-PL" baseline="0" dirty="0" err="1" smtClean="0"/>
                        <a:t>benefits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 smtClean="0"/>
                        <a:t>amount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in</a:t>
                      </a:r>
                      <a:r>
                        <a:rPr lang="pl-PL" dirty="0" smtClean="0"/>
                        <a:t> PLN</a:t>
                      </a:r>
                      <a:endParaRPr lang="pl-PL" dirty="0"/>
                    </a:p>
                  </a:txBody>
                  <a:tcPr anchor="ctr"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pl-PL" dirty="0" smtClean="0"/>
                        <a:t>Austria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2 395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11 374,1</a:t>
                      </a:r>
                      <a:endParaRPr lang="pl-PL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pl-PL" dirty="0" smtClean="0"/>
                        <a:t>Czech Republic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2 554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7 761,7</a:t>
                      </a:r>
                      <a:endParaRPr lang="pl-PL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pl-PL" dirty="0" smtClean="0"/>
                        <a:t>France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4 152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aseline="0" dirty="0" smtClean="0"/>
                        <a:t>19 139,8</a:t>
                      </a:r>
                      <a:endParaRPr lang="pl-PL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pl-PL" dirty="0" smtClean="0"/>
                        <a:t>Germany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15 290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113 270,0</a:t>
                      </a:r>
                      <a:endParaRPr lang="pl-PL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Sweden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2 578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11 412,2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ytuł 5"/>
          <p:cNvSpPr txBox="1">
            <a:spLocks/>
          </p:cNvSpPr>
          <p:nvPr/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Most </a:t>
            </a:r>
            <a:r>
              <a:rPr kumimoji="0" lang="pl-P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</a:t>
            </a: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destinations</a:t>
            </a: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</a:t>
            </a:r>
            <a:r>
              <a:rPr kumimoji="0" lang="pl-P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transfers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/>
              <a:t>Impact</a:t>
            </a:r>
            <a:r>
              <a:rPr lang="pl-PL" sz="2800" dirty="0" smtClean="0"/>
              <a:t> of </a:t>
            </a:r>
            <a:r>
              <a:rPr lang="pl-PL" sz="2800" dirty="0" err="1" smtClean="0"/>
              <a:t>migrants</a:t>
            </a:r>
            <a:r>
              <a:rPr lang="pl-PL" sz="2800" dirty="0" smtClean="0"/>
              <a:t> on finance of </a:t>
            </a:r>
            <a:r>
              <a:rPr lang="pl-PL" sz="2800" dirty="0" err="1" smtClean="0"/>
              <a:t>social</a:t>
            </a:r>
            <a:r>
              <a:rPr lang="pl-PL" sz="2800" dirty="0" smtClean="0"/>
              <a:t> security</a:t>
            </a:r>
            <a:endParaRPr lang="pl-PL" sz="2800" dirty="0"/>
          </a:p>
        </p:txBody>
      </p:sp>
      <p:sp>
        <p:nvSpPr>
          <p:cNvPr id="4" name="Podtytu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endParaRPr lang="pl-PL" sz="1400" dirty="0" smtClean="0"/>
          </a:p>
          <a:p>
            <a:pPr marL="0">
              <a:buNone/>
            </a:pPr>
            <a:endParaRPr lang="pl-PL" sz="1400" dirty="0" smtClean="0"/>
          </a:p>
          <a:p>
            <a:endParaRPr lang="pl-PL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3"/>
          <p:cNvSpPr txBox="1">
            <a:spLocks/>
          </p:cNvSpPr>
          <p:nvPr/>
        </p:nvSpPr>
        <p:spPr>
          <a:xfrm>
            <a:off x="1763688" y="6237312"/>
            <a:ext cx="6400800" cy="481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 Protection Reform Project</a:t>
            </a:r>
            <a:endParaRPr kumimoji="0" lang="pl-PL" sz="1400" b="0" i="0" u="none" strike="noStrike" kern="1200" cap="none" spc="0" normalizeH="0" baseline="0" noProof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 1: Study Visit, Spain, Czech Republic and Poland, Oct.-Nov. 2015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51520" y="1772816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dirty="0" smtClean="0"/>
              <a:t> In </a:t>
            </a:r>
            <a:r>
              <a:rPr lang="pl-PL" sz="3200" dirty="0" err="1" smtClean="0"/>
              <a:t>short</a:t>
            </a:r>
            <a:r>
              <a:rPr lang="pl-PL" sz="3200" dirty="0" smtClean="0"/>
              <a:t> term </a:t>
            </a:r>
            <a:r>
              <a:rPr lang="pl-PL" sz="3200" dirty="0" err="1" smtClean="0"/>
              <a:t>positive</a:t>
            </a:r>
            <a:r>
              <a:rPr lang="pl-PL" sz="3200" dirty="0" smtClean="0"/>
              <a:t>, </a:t>
            </a:r>
            <a:r>
              <a:rPr lang="pl-PL" sz="3200" dirty="0" err="1" smtClean="0"/>
              <a:t>due</a:t>
            </a:r>
            <a:r>
              <a:rPr lang="pl-PL" sz="3200" dirty="0" smtClean="0"/>
              <a:t> to </a:t>
            </a:r>
            <a:r>
              <a:rPr lang="pl-PL" sz="3200" dirty="0" err="1" smtClean="0"/>
              <a:t>broadening</a:t>
            </a:r>
            <a:r>
              <a:rPr lang="pl-PL" sz="3200" dirty="0" smtClean="0"/>
              <a:t> </a:t>
            </a:r>
            <a:r>
              <a:rPr lang="pl-PL" sz="3200" dirty="0" err="1" smtClean="0"/>
              <a:t>the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   </a:t>
            </a:r>
            <a:r>
              <a:rPr lang="pl-PL" sz="3200" dirty="0" err="1" smtClean="0"/>
              <a:t>basis</a:t>
            </a:r>
            <a:r>
              <a:rPr lang="pl-PL" sz="3200" dirty="0" smtClean="0"/>
              <a:t> of </a:t>
            </a:r>
            <a:r>
              <a:rPr lang="pl-PL" sz="3200" dirty="0" err="1" smtClean="0"/>
              <a:t>contributions</a:t>
            </a:r>
            <a:r>
              <a:rPr lang="pl-PL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/>
              <a:t> In </a:t>
            </a:r>
            <a:r>
              <a:rPr lang="pl-PL" sz="3200" dirty="0" err="1" smtClean="0"/>
              <a:t>the</a:t>
            </a:r>
            <a:r>
              <a:rPr lang="pl-PL" sz="3200" dirty="0" smtClean="0"/>
              <a:t> long term </a:t>
            </a:r>
            <a:r>
              <a:rPr lang="pl-PL" sz="3200" dirty="0" err="1" smtClean="0"/>
              <a:t>neutral</a:t>
            </a:r>
            <a:r>
              <a:rPr lang="pl-PL" sz="3200" dirty="0" smtClean="0"/>
              <a:t> </a:t>
            </a:r>
            <a:r>
              <a:rPr lang="pl-PL" sz="3200" dirty="0" err="1" smtClean="0"/>
              <a:t>due</a:t>
            </a:r>
            <a:r>
              <a:rPr lang="pl-PL" sz="3200" dirty="0" smtClean="0"/>
              <a:t> to </a:t>
            </a:r>
            <a:r>
              <a:rPr lang="pl-PL" sz="3200" dirty="0" err="1" smtClean="0"/>
              <a:t>increased</a:t>
            </a:r>
            <a:r>
              <a:rPr lang="pl-PL" sz="3200" dirty="0" smtClean="0"/>
              <a:t> </a:t>
            </a:r>
            <a:br>
              <a:rPr lang="pl-PL" sz="3200" dirty="0" smtClean="0"/>
            </a:br>
            <a:r>
              <a:rPr lang="pl-PL" sz="3200" dirty="0" smtClean="0"/>
              <a:t>   </a:t>
            </a:r>
            <a:r>
              <a:rPr lang="pl-PL" sz="3200" dirty="0" err="1" smtClean="0"/>
              <a:t>entitlements</a:t>
            </a:r>
            <a:r>
              <a:rPr lang="pl-PL" sz="3200" dirty="0" smtClean="0"/>
              <a:t> to </a:t>
            </a:r>
            <a:r>
              <a:rPr lang="pl-PL" sz="3200" dirty="0" err="1" smtClean="0"/>
              <a:t>benefits</a:t>
            </a:r>
            <a:r>
              <a:rPr lang="pl-PL" sz="3200" dirty="0" smtClean="0"/>
              <a:t> </a:t>
            </a:r>
            <a:endParaRPr lang="pl-PL" sz="3200" dirty="0"/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3"/>
          <p:cNvSpPr txBox="1">
            <a:spLocks/>
          </p:cNvSpPr>
          <p:nvPr/>
        </p:nvSpPr>
        <p:spPr>
          <a:xfrm>
            <a:off x="1763688" y="6237312"/>
            <a:ext cx="6400800" cy="481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 Protection Reform Project</a:t>
            </a:r>
            <a:endParaRPr kumimoji="0" lang="pl-PL" sz="1400" b="0" i="0" u="none" strike="noStrike" kern="1200" cap="none" spc="0" normalizeH="0" baseline="0" noProof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 1: Study Visit, Spain, Czech Republic and Poland, Oct.-Nov. 2015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916238" y="4076700"/>
            <a:ext cx="5770562" cy="2049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attention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Program 50_odnowiony_konfMIR_10012014</Template>
  <TotalTime>1846</TotalTime>
  <Words>469</Words>
  <Application>Microsoft Office PowerPoint</Application>
  <PresentationFormat>Pokaz na ekranie (4:3)</PresentationFormat>
  <Paragraphs>91</Paragraphs>
  <Slides>9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1_Motyw pakietu Office</vt:lpstr>
      <vt:lpstr>Impacts of migrants to social security system</vt:lpstr>
      <vt:lpstr>Principles of social security system in Poland</vt:lpstr>
      <vt:lpstr>Slajd 3</vt:lpstr>
      <vt:lpstr>Slajd 4</vt:lpstr>
      <vt:lpstr>Relations with foreign social security systems</vt:lpstr>
      <vt:lpstr>Slajd 6</vt:lpstr>
      <vt:lpstr>Slajd 7</vt:lpstr>
      <vt:lpstr>Impact of migrants on finance of social security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WSAD PLAN DZIAŁALNOŚCI</dc:title>
  <dc:creator>Adrian Chodubski</dc:creator>
  <cp:lastModifiedBy>Krzysztof Szymański</cp:lastModifiedBy>
  <cp:revision>115</cp:revision>
  <dcterms:created xsi:type="dcterms:W3CDTF">2014-05-30T08:12:00Z</dcterms:created>
  <dcterms:modified xsi:type="dcterms:W3CDTF">2015-10-30T13:44:49Z</dcterms:modified>
</cp:coreProperties>
</file>