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heme/themeOverride8.xml" ContentType="application/vnd.openxmlformats-officedocument.themeOverr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0" r:id="rId2"/>
    <p:sldId id="295" r:id="rId3"/>
    <p:sldId id="333" r:id="rId4"/>
    <p:sldId id="334" r:id="rId5"/>
    <p:sldId id="335" r:id="rId6"/>
    <p:sldId id="336" r:id="rId7"/>
    <p:sldId id="339" r:id="rId8"/>
    <p:sldId id="326" r:id="rId9"/>
    <p:sldId id="338" r:id="rId10"/>
    <p:sldId id="341" r:id="rId11"/>
    <p:sldId id="340" r:id="rId12"/>
    <p:sldId id="305" r:id="rId13"/>
  </p:sldIdLst>
  <p:sldSz cx="9144000" cy="6858000" type="screen4x3"/>
  <p:notesSz cx="6797675" cy="9928225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200" b="1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200" b="1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200" b="1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200" b="1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200" b="1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200" b="1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200" b="1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200" b="1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200" b="1" kern="1200">
        <a:solidFill>
          <a:schemeClr val="accent2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76547" autoAdjust="0"/>
  </p:normalViewPr>
  <p:slideViewPr>
    <p:cSldViewPr>
      <p:cViewPr>
        <p:scale>
          <a:sx n="79" d="100"/>
          <a:sy n="79" d="100"/>
        </p:scale>
        <p:origin x="-78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Cezary_Gawel\Pulpit\china%20-%20presentation\Data_Extract_From_World_Development_Indicators_PKB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ezary_Gawel.COSINUS\AppData\Local\Temp\gini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Cezary_Gawel\Moje%20dokumenty\Pobrane\Data_Extract_From.xls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ezary_Gawel.COSINUS\AppData\Local\Temp\gini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Cezary_Gawel\Moje%20dokumenty\Pobrane\Data_Extract_From.xls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ezary_Gawel.COSINUS\AppData\Local\Temp\gini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Cezary_Gawel\Moje%20dokumenty\Pobrane\Data_Extract_From.xls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ezary_Gawel.COSINUS\AppData\Local\Temp\gini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Cezary_Gawel\Moje%20dokumenty\Pobrane\Data_Extract_From.xls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ser>
          <c:idx val="0"/>
          <c:order val="0"/>
          <c:tx>
            <c:strRef>
              <c:f>Data!$C$22</c:f>
              <c:strCache>
                <c:ptCount val="1"/>
                <c:pt idx="0">
                  <c:v>China</c:v>
                </c:pt>
              </c:strCache>
            </c:strRef>
          </c:tx>
          <c:marker>
            <c:symbol val="none"/>
          </c:marker>
          <c:cat>
            <c:numRef>
              <c:f>Data!$D$21:$M$21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Data!$D$22:$M$22</c:f>
              <c:numCache>
                <c:formatCode>0</c:formatCode>
                <c:ptCount val="10"/>
                <c:pt idx="0">
                  <c:v>10.699422203140371</c:v>
                </c:pt>
                <c:pt idx="1">
                  <c:v>12.060756382959992</c:v>
                </c:pt>
                <c:pt idx="2">
                  <c:v>13.600108242940692</c:v>
                </c:pt>
                <c:pt idx="3">
                  <c:v>9.0631181993813641</c:v>
                </c:pt>
                <c:pt idx="4">
                  <c:v>8.6915926456046506</c:v>
                </c:pt>
                <c:pt idx="5">
                  <c:v>10.0986898480121</c:v>
                </c:pt>
                <c:pt idx="6">
                  <c:v>8.9611654886855199</c:v>
                </c:pt>
                <c:pt idx="7">
                  <c:v>7.226581503531861</c:v>
                </c:pt>
                <c:pt idx="8">
                  <c:v>7.15347486099789</c:v>
                </c:pt>
                <c:pt idx="9">
                  <c:v>6.8088431246165584</c:v>
                </c:pt>
              </c:numCache>
            </c:numRef>
          </c:val>
        </c:ser>
        <c:ser>
          <c:idx val="1"/>
          <c:order val="1"/>
          <c:tx>
            <c:strRef>
              <c:f>Data!$C$23</c:f>
              <c:strCache>
                <c:ptCount val="1"/>
                <c:pt idx="0">
                  <c:v>Poland</c:v>
                </c:pt>
              </c:strCache>
            </c:strRef>
          </c:tx>
          <c:marker>
            <c:symbol val="none"/>
          </c:marker>
          <c:dLbls>
            <c:dLbl>
              <c:idx val="3"/>
              <c:layout>
                <c:manualLayout>
                  <c:x val="-8.8184646150427995E-3"/>
                  <c:y val="-2.8912998737845211E-2"/>
                </c:manualLayout>
              </c:layout>
              <c:spPr/>
              <c:txPr>
                <a:bodyPr/>
                <a:lstStyle/>
                <a:p>
                  <a:pPr>
                    <a:defRPr sz="1200"/>
                  </a:pPr>
                  <a:endParaRPr lang="pl-PL"/>
                </a:p>
              </c:txPr>
              <c:showVal val="1"/>
            </c:dLbl>
            <c:dLbl>
              <c:idx val="4"/>
              <c:layout>
                <c:manualLayout>
                  <c:x val="-1.7636929230085585E-2"/>
                  <c:y val="-4.0478198232983292E-2"/>
                </c:manualLayout>
              </c:layout>
              <c:spPr/>
              <c:txPr>
                <a:bodyPr/>
                <a:lstStyle/>
                <a:p>
                  <a:pPr>
                    <a:defRPr sz="1100"/>
                  </a:pPr>
                  <a:endParaRPr lang="pl-PL"/>
                </a:p>
              </c:txPr>
              <c:showVal val="1"/>
            </c:dLbl>
            <c:delete val="1"/>
          </c:dLbls>
          <c:cat>
            <c:numRef>
              <c:f>Data!$D$21:$M$21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Data!$D$23:$M$23</c:f>
              <c:numCache>
                <c:formatCode>0</c:formatCode>
                <c:ptCount val="10"/>
                <c:pt idx="0">
                  <c:v>3.5925756652075478</c:v>
                </c:pt>
                <c:pt idx="1">
                  <c:v>6.2673208784595351</c:v>
                </c:pt>
                <c:pt idx="2">
                  <c:v>7.2145159102857139</c:v>
                </c:pt>
                <c:pt idx="3">
                  <c:v>3.8522686434936793</c:v>
                </c:pt>
                <c:pt idx="4">
                  <c:v>2.5531565557816291</c:v>
                </c:pt>
                <c:pt idx="5">
                  <c:v>4.0064384626427909</c:v>
                </c:pt>
                <c:pt idx="6">
                  <c:v>4.7131562584824476</c:v>
                </c:pt>
                <c:pt idx="7" formatCode="0.0">
                  <c:v>1.8211842491501626</c:v>
                </c:pt>
                <c:pt idx="8" formatCode="0.0">
                  <c:v>1.7752729467923427</c:v>
                </c:pt>
                <c:pt idx="9">
                  <c:v>3.4914836191970378</c:v>
                </c:pt>
              </c:numCache>
            </c:numRef>
          </c:val>
        </c:ser>
        <c:ser>
          <c:idx val="2"/>
          <c:order val="2"/>
          <c:tx>
            <c:strRef>
              <c:f>Data!$C$24</c:f>
              <c:strCache>
                <c:ptCount val="1"/>
                <c:pt idx="0">
                  <c:v>United States</c:v>
                </c:pt>
              </c:strCache>
            </c:strRef>
          </c:tx>
          <c:marker>
            <c:symbol val="none"/>
          </c:marker>
          <c:cat>
            <c:numRef>
              <c:f>Data!$D$21:$M$21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Data!$D$24:$M$24</c:f>
              <c:numCache>
                <c:formatCode>0</c:formatCode>
                <c:ptCount val="10"/>
                <c:pt idx="0">
                  <c:v>2.3970458420237404</c:v>
                </c:pt>
                <c:pt idx="1">
                  <c:v>1.6814166165153779</c:v>
                </c:pt>
                <c:pt idx="2">
                  <c:v>0.81518835168496651</c:v>
                </c:pt>
                <c:pt idx="3">
                  <c:v>-1.2302822879771598</c:v>
                </c:pt>
                <c:pt idx="4">
                  <c:v>-3.6241239857625414</c:v>
                </c:pt>
                <c:pt idx="5">
                  <c:v>1.678271296505216</c:v>
                </c:pt>
                <c:pt idx="6">
                  <c:v>0.82749363512879015</c:v>
                </c:pt>
                <c:pt idx="7">
                  <c:v>1.5424039937978762</c:v>
                </c:pt>
                <c:pt idx="8">
                  <c:v>1.4488774791056755</c:v>
                </c:pt>
                <c:pt idx="9">
                  <c:v>1.630559555622952</c:v>
                </c:pt>
              </c:numCache>
            </c:numRef>
          </c:val>
        </c:ser>
        <c:ser>
          <c:idx val="3"/>
          <c:order val="3"/>
          <c:tx>
            <c:strRef>
              <c:f>Data!$C$25</c:f>
              <c:strCache>
                <c:ptCount val="1"/>
                <c:pt idx="0">
                  <c:v>Germany</c:v>
                </c:pt>
              </c:strCache>
            </c:strRef>
          </c:tx>
          <c:marker>
            <c:symbol val="none"/>
          </c:marker>
          <c:cat>
            <c:numRef>
              <c:f>Data!$D$21:$M$21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Data!$D$25:$M$25</c:f>
              <c:numCache>
                <c:formatCode>0</c:formatCode>
                <c:ptCount val="10"/>
                <c:pt idx="0">
                  <c:v>0.76375706396984888</c:v>
                </c:pt>
                <c:pt idx="1">
                  <c:v>3.8270516845190037</c:v>
                </c:pt>
                <c:pt idx="2">
                  <c:v>3.4079666013037837</c:v>
                </c:pt>
                <c:pt idx="3">
                  <c:v>1.2444350833733466</c:v>
                </c:pt>
                <c:pt idx="4">
                  <c:v>-5.3985529496633085</c:v>
                </c:pt>
                <c:pt idx="5">
                  <c:v>4.2503571662698905</c:v>
                </c:pt>
                <c:pt idx="6">
                  <c:v>3.5637279460120284</c:v>
                </c:pt>
                <c:pt idx="7">
                  <c:v>2.0886387024410062</c:v>
                </c:pt>
                <c:pt idx="8">
                  <c:v>-0.16702445224514423</c:v>
                </c:pt>
                <c:pt idx="9">
                  <c:v>1.2980210091827757</c:v>
                </c:pt>
              </c:numCache>
            </c:numRef>
          </c:val>
        </c:ser>
        <c:ser>
          <c:idx val="4"/>
          <c:order val="4"/>
          <c:tx>
            <c:strRef>
              <c:f>Data!$C$26</c:f>
              <c:strCache>
                <c:ptCount val="1"/>
                <c:pt idx="0">
                  <c:v>Euro area</c:v>
                </c:pt>
              </c:strCache>
            </c:strRef>
          </c:tx>
          <c:marker>
            <c:symbol val="none"/>
          </c:marker>
          <c:cat>
            <c:numRef>
              <c:f>Data!$D$21:$M$21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Data!$D$26:$M$26</c:f>
              <c:numCache>
                <c:formatCode>0</c:formatCode>
                <c:ptCount val="10"/>
                <c:pt idx="0">
                  <c:v>1.1542083290213181</c:v>
                </c:pt>
                <c:pt idx="1">
                  <c:v>2.7774508037694261</c:v>
                </c:pt>
                <c:pt idx="2">
                  <c:v>2.5259328710301392</c:v>
                </c:pt>
                <c:pt idx="3">
                  <c:v>7.7601504441986539E-3</c:v>
                </c:pt>
                <c:pt idx="4">
                  <c:v>-4.8436657736706143</c:v>
                </c:pt>
                <c:pt idx="5">
                  <c:v>1.820929071816366</c:v>
                </c:pt>
                <c:pt idx="6">
                  <c:v>1.4322910007782355</c:v>
                </c:pt>
                <c:pt idx="7">
                  <c:v>-0.60168985254918805</c:v>
                </c:pt>
                <c:pt idx="8">
                  <c:v>-0.68802490536174365</c:v>
                </c:pt>
                <c:pt idx="9">
                  <c:v>0.41949245370358312</c:v>
                </c:pt>
              </c:numCache>
            </c:numRef>
          </c:val>
        </c:ser>
        <c:dLbls/>
        <c:marker val="1"/>
        <c:axId val="65811968"/>
        <c:axId val="65813504"/>
      </c:lineChart>
      <c:catAx>
        <c:axId val="658119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pl-PL"/>
          </a:p>
        </c:txPr>
        <c:crossAx val="65813504"/>
        <c:crosses val="autoZero"/>
        <c:auto val="1"/>
        <c:lblAlgn val="ctr"/>
        <c:lblOffset val="100"/>
      </c:catAx>
      <c:valAx>
        <c:axId val="65813504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sz="1600"/>
            </a:pPr>
            <a:endParaRPr lang="pl-PL"/>
          </a:p>
        </c:txPr>
        <c:crossAx val="65811968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400"/>
          </a:pPr>
          <a:endParaRPr lang="pl-PL"/>
        </a:p>
      </c:txPr>
    </c:legend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stacked"/>
        <c:ser>
          <c:idx val="1"/>
          <c:order val="1"/>
          <c:tx>
            <c:strRef>
              <c:f>[gini.xlsx]Arkusz1!$B$64</c:f>
              <c:strCache>
                <c:ptCount val="1"/>
                <c:pt idx="0">
                  <c:v>Domestic demand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ysClr val="windowText" lastClr="000000"/>
              </a:solidFill>
            </a:ln>
          </c:spPr>
          <c:cat>
            <c:numRef>
              <c:f>[gini.xlsx]Arkusz1!$C$62:$K$62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[gini.xlsx]Arkusz1!$C$64:$K$64</c:f>
              <c:numCache>
                <c:formatCode>General</c:formatCode>
                <c:ptCount val="9"/>
                <c:pt idx="0">
                  <c:v>7</c:v>
                </c:pt>
                <c:pt idx="1">
                  <c:v>7.2</c:v>
                </c:pt>
                <c:pt idx="2">
                  <c:v>6.9</c:v>
                </c:pt>
                <c:pt idx="3">
                  <c:v>1.3</c:v>
                </c:pt>
                <c:pt idx="4">
                  <c:v>2.7</c:v>
                </c:pt>
                <c:pt idx="5">
                  <c:v>3.2</c:v>
                </c:pt>
                <c:pt idx="6">
                  <c:v>0.30000000000000032</c:v>
                </c:pt>
                <c:pt idx="7">
                  <c:v>1.3</c:v>
                </c:pt>
                <c:pt idx="8">
                  <c:v>4.4000000000000004</c:v>
                </c:pt>
              </c:numCache>
            </c:numRef>
          </c:val>
        </c:ser>
        <c:ser>
          <c:idx val="2"/>
          <c:order val="2"/>
          <c:tx>
            <c:strRef>
              <c:f>[gini.xlsx]Arkusz1!$B$65</c:f>
              <c:strCache>
                <c:ptCount val="1"/>
                <c:pt idx="0">
                  <c:v>Inventories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solidFill>
                <a:sysClr val="windowText" lastClr="000000"/>
              </a:solidFill>
            </a:ln>
          </c:spPr>
          <c:cat>
            <c:numRef>
              <c:f>[gini.xlsx]Arkusz1!$C$62:$K$62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[gini.xlsx]Arkusz1!$C$65:$K$65</c:f>
              <c:numCache>
                <c:formatCode>General</c:formatCode>
                <c:ptCount val="9"/>
                <c:pt idx="0">
                  <c:v>0.4</c:v>
                </c:pt>
                <c:pt idx="1">
                  <c:v>1.7</c:v>
                </c:pt>
                <c:pt idx="2">
                  <c:v>-1.1000000000000001</c:v>
                </c:pt>
                <c:pt idx="3">
                  <c:v>-2.5</c:v>
                </c:pt>
                <c:pt idx="4">
                  <c:v>1.9000000000000001</c:v>
                </c:pt>
                <c:pt idx="5">
                  <c:v>0.70000000000000062</c:v>
                </c:pt>
                <c:pt idx="6">
                  <c:v>-0.60000000000000064</c:v>
                </c:pt>
                <c:pt idx="7">
                  <c:v>-0.9</c:v>
                </c:pt>
                <c:pt idx="8">
                  <c:v>0.4</c:v>
                </c:pt>
              </c:numCache>
            </c:numRef>
          </c:val>
        </c:ser>
        <c:ser>
          <c:idx val="3"/>
          <c:order val="3"/>
          <c:tx>
            <c:strRef>
              <c:f>[gini.xlsx]Arkusz1!$B$66</c:f>
              <c:strCache>
                <c:ptCount val="1"/>
                <c:pt idx="0">
                  <c:v>Net exports</c:v>
                </c:pt>
              </c:strCache>
            </c:strRef>
          </c:tx>
          <c:spPr>
            <a:pattFill prst="smCheck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ysClr val="windowText" lastClr="000000"/>
              </a:solidFill>
            </a:ln>
          </c:spPr>
          <c:cat>
            <c:numRef>
              <c:f>[gini.xlsx]Arkusz1!$C$62:$K$62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[gini.xlsx]Arkusz1!$C$66:$K$66</c:f>
              <c:numCache>
                <c:formatCode>General</c:formatCode>
                <c:ptCount val="9"/>
                <c:pt idx="0">
                  <c:v>-1.1000000000000001</c:v>
                </c:pt>
                <c:pt idx="1">
                  <c:v>-2.1</c:v>
                </c:pt>
                <c:pt idx="2">
                  <c:v>-0.60000000000000064</c:v>
                </c:pt>
                <c:pt idx="3">
                  <c:v>2.7</c:v>
                </c:pt>
                <c:pt idx="4">
                  <c:v>-0.70000000000000062</c:v>
                </c:pt>
                <c:pt idx="5">
                  <c:v>0.9</c:v>
                </c:pt>
                <c:pt idx="6">
                  <c:v>2.1</c:v>
                </c:pt>
                <c:pt idx="7">
                  <c:v>1.3</c:v>
                </c:pt>
                <c:pt idx="8">
                  <c:v>-1.4</c:v>
                </c:pt>
              </c:numCache>
            </c:numRef>
          </c:val>
        </c:ser>
        <c:dLbls/>
        <c:overlap val="100"/>
        <c:axId val="66166784"/>
        <c:axId val="66168320"/>
      </c:barChart>
      <c:lineChart>
        <c:grouping val="standard"/>
        <c:ser>
          <c:idx val="0"/>
          <c:order val="0"/>
          <c:tx>
            <c:strRef>
              <c:f>[gini.xlsx]Arkusz1!$B$63</c:f>
              <c:strCache>
                <c:ptCount val="1"/>
                <c:pt idx="0">
                  <c:v>GDP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dLblPos val="t"/>
            <c:showVal val="1"/>
          </c:dLbls>
          <c:cat>
            <c:numRef>
              <c:f>[gini.xlsx]Arkusz1!$C$62:$K$62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[gini.xlsx]Arkusz1!$C$63:$K$63</c:f>
              <c:numCache>
                <c:formatCode>General</c:formatCode>
                <c:ptCount val="9"/>
                <c:pt idx="0">
                  <c:v>6.2</c:v>
                </c:pt>
                <c:pt idx="1">
                  <c:v>6.8</c:v>
                </c:pt>
                <c:pt idx="2">
                  <c:v>5.0999999999999996</c:v>
                </c:pt>
                <c:pt idx="3">
                  <c:v>1.6</c:v>
                </c:pt>
                <c:pt idx="4">
                  <c:v>3.9</c:v>
                </c:pt>
                <c:pt idx="5">
                  <c:v>4.8</c:v>
                </c:pt>
                <c:pt idx="6">
                  <c:v>1.8</c:v>
                </c:pt>
                <c:pt idx="7">
                  <c:v>1.7</c:v>
                </c:pt>
                <c:pt idx="8">
                  <c:v>3.4</c:v>
                </c:pt>
              </c:numCache>
            </c:numRef>
          </c:val>
        </c:ser>
        <c:dLbls/>
        <c:marker val="1"/>
        <c:axId val="66166784"/>
        <c:axId val="66168320"/>
      </c:lineChart>
      <c:catAx>
        <c:axId val="66166784"/>
        <c:scaling>
          <c:orientation val="minMax"/>
        </c:scaling>
        <c:axPos val="b"/>
        <c:numFmt formatCode="General" sourceLinked="1"/>
        <c:tickLblPos val="low"/>
        <c:crossAx val="66168320"/>
        <c:crosses val="autoZero"/>
        <c:auto val="1"/>
        <c:lblAlgn val="ctr"/>
        <c:lblOffset val="100"/>
      </c:catAx>
      <c:valAx>
        <c:axId val="66168320"/>
        <c:scaling>
          <c:orientation val="minMax"/>
        </c:scaling>
        <c:axPos val="l"/>
        <c:majorGridlines/>
        <c:numFmt formatCode="General" sourceLinked="1"/>
        <c:tickLblPos val="nextTo"/>
        <c:crossAx val="6616678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400"/>
          </a:pPr>
          <a:endParaRPr lang="pl-PL"/>
        </a:p>
      </c:txPr>
    </c:legend>
    <c:plotVisOnly val="1"/>
    <c:dispBlanksAs val="gap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pl-PL" sz="1800" b="1" i="0" baseline="0" dirty="0"/>
              <a:t>PL </a:t>
            </a:r>
            <a:r>
              <a:rPr lang="pl-PL" sz="1800" b="1" i="0" baseline="0" dirty="0" err="1"/>
              <a:t>distance</a:t>
            </a:r>
            <a:r>
              <a:rPr lang="pl-PL" sz="1800" b="1" i="0" baseline="0" dirty="0"/>
              <a:t> to EU</a:t>
            </a:r>
            <a:endParaRPr lang="pl-PL" dirty="0"/>
          </a:p>
          <a:p>
            <a:pPr>
              <a:defRPr/>
            </a:pPr>
            <a:r>
              <a:rPr lang="pl-PL" sz="1100" b="1" i="0" baseline="0" dirty="0" err="1"/>
              <a:t>source</a:t>
            </a:r>
            <a:r>
              <a:rPr lang="pl-PL" sz="1100" b="1" i="0" baseline="0" dirty="0"/>
              <a:t>: </a:t>
            </a:r>
            <a:r>
              <a:rPr lang="pl-PL" sz="1100" b="1" i="0" baseline="0" dirty="0" err="1"/>
              <a:t>own</a:t>
            </a:r>
            <a:r>
              <a:rPr lang="pl-PL" sz="1100" b="1" i="0" baseline="0" dirty="0"/>
              <a:t> </a:t>
            </a:r>
            <a:r>
              <a:rPr lang="pl-PL" sz="1100" b="1" i="0" baseline="0" dirty="0" err="1"/>
              <a:t>calculations</a:t>
            </a:r>
            <a:r>
              <a:rPr lang="pl-PL" sz="1100" b="1" i="0" baseline="0" dirty="0"/>
              <a:t> </a:t>
            </a:r>
            <a:r>
              <a:rPr lang="pl-PL" sz="1100" b="1" i="0" baseline="0" dirty="0" err="1"/>
              <a:t>based</a:t>
            </a:r>
            <a:r>
              <a:rPr lang="pl-PL" sz="1100" b="1" i="0" baseline="0" dirty="0"/>
              <a:t> on </a:t>
            </a:r>
            <a:r>
              <a:rPr lang="pl-PL" sz="1100" b="1" i="0" baseline="0" dirty="0" err="1"/>
              <a:t>World</a:t>
            </a:r>
            <a:r>
              <a:rPr lang="pl-PL" sz="1100" b="1" i="0" baseline="0" dirty="0"/>
              <a:t> Bank data</a:t>
            </a:r>
          </a:p>
        </c:rich>
      </c:tx>
      <c:layout/>
    </c:title>
    <c:plotArea>
      <c:layout/>
      <c:lineChart>
        <c:grouping val="standard"/>
        <c:dLbls/>
        <c:marker val="1"/>
        <c:axId val="66196608"/>
        <c:axId val="66155648"/>
      </c:lineChart>
      <c:catAx>
        <c:axId val="66196608"/>
        <c:scaling>
          <c:orientation val="minMax"/>
        </c:scaling>
        <c:axPos val="b"/>
        <c:numFmt formatCode="General" sourceLinked="1"/>
        <c:tickLblPos val="nextTo"/>
        <c:crossAx val="66155648"/>
        <c:crosses val="autoZero"/>
        <c:auto val="1"/>
        <c:lblAlgn val="ctr"/>
        <c:lblOffset val="100"/>
      </c:catAx>
      <c:valAx>
        <c:axId val="66155648"/>
        <c:scaling>
          <c:orientation val="minMax"/>
        </c:scaling>
        <c:axPos val="l"/>
        <c:majorGridlines/>
        <c:numFmt formatCode="0%" sourceLinked="1"/>
        <c:tickLblPos val="nextTo"/>
        <c:crossAx val="66196608"/>
        <c:crosses val="autoZero"/>
        <c:crossBetween val="between"/>
      </c:valAx>
    </c:plotArea>
    <c:legend>
      <c:legendPos val="t"/>
      <c:layout/>
    </c:legend>
    <c:plotVisOnly val="1"/>
    <c:dispBlanksAs val="gap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lrMapOvr bg1="lt1" tx1="dk1" bg2="lt2" tx2="dk2" accent1="accent1" accent2="accent2" accent3="accent3" accent4="accent4" accent5="accent5" accent6="accent6" hlink="hlink" folHlink="folHlink"/>
  <c:chart>
    <c:plotArea>
      <c:layout/>
      <c:lineChart>
        <c:grouping val="standard"/>
        <c:ser>
          <c:idx val="0"/>
          <c:order val="0"/>
          <c:tx>
            <c:strRef>
              <c:f>[gini.xlsx]Arkusz1!$B$12</c:f>
              <c:strCache>
                <c:ptCount val="1"/>
                <c:pt idx="0">
                  <c:v>UE27 (EU-SILC)</c:v>
                </c:pt>
              </c:strCache>
            </c:strRef>
          </c:tx>
          <c:spPr>
            <a:ln>
              <a:prstDash val="sysDot"/>
            </a:ln>
          </c:spPr>
          <c:marker>
            <c:symbol val="none"/>
          </c:marker>
          <c:cat>
            <c:numRef>
              <c:f>[gini.xlsx]Arkusz1!$C$11:$O$11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</c:numCache>
            </c:numRef>
          </c:cat>
          <c:val>
            <c:numRef>
              <c:f>[gini.xlsx]Arkusz1!$C$12:$O$12</c:f>
              <c:numCache>
                <c:formatCode>General</c:formatCode>
                <c:ptCount val="13"/>
                <c:pt idx="2">
                  <c:v>30.6</c:v>
                </c:pt>
                <c:pt idx="3">
                  <c:v>30.3</c:v>
                </c:pt>
                <c:pt idx="4">
                  <c:v>30.6</c:v>
                </c:pt>
                <c:pt idx="5">
                  <c:v>30.9</c:v>
                </c:pt>
                <c:pt idx="6">
                  <c:v>30.5</c:v>
                </c:pt>
                <c:pt idx="7">
                  <c:v>30.4</c:v>
                </c:pt>
                <c:pt idx="8">
                  <c:v>30.7</c:v>
                </c:pt>
                <c:pt idx="9">
                  <c:v>30.4</c:v>
                </c:pt>
                <c:pt idx="10">
                  <c:v>30.5</c:v>
                </c:pt>
              </c:numCache>
            </c:numRef>
          </c:val>
        </c:ser>
        <c:ser>
          <c:idx val="1"/>
          <c:order val="1"/>
          <c:tx>
            <c:strRef>
              <c:f>[gini.xlsx]Arkusz1!$B$13</c:f>
              <c:strCache>
                <c:ptCount val="1"/>
                <c:pt idx="0">
                  <c:v>PL (EU-SILC)</c:v>
                </c:pt>
              </c:strCache>
            </c:strRef>
          </c:tx>
          <c:spPr>
            <a:ln w="57150"/>
          </c:spPr>
          <c:marker>
            <c:symbol val="none"/>
          </c:marker>
          <c:cat>
            <c:numRef>
              <c:f>[gini.xlsx]Arkusz1!$C$11:$O$11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</c:numCache>
            </c:numRef>
          </c:cat>
          <c:val>
            <c:numRef>
              <c:f>[gini.xlsx]Arkusz1!$C$13:$O$13</c:f>
              <c:numCache>
                <c:formatCode>General</c:formatCode>
                <c:ptCount val="13"/>
                <c:pt idx="2">
                  <c:v>35.6</c:v>
                </c:pt>
                <c:pt idx="3">
                  <c:v>33.300000000000004</c:v>
                </c:pt>
                <c:pt idx="4">
                  <c:v>32.200000000000003</c:v>
                </c:pt>
                <c:pt idx="5">
                  <c:v>32</c:v>
                </c:pt>
                <c:pt idx="6">
                  <c:v>31.4</c:v>
                </c:pt>
                <c:pt idx="7">
                  <c:v>31.1</c:v>
                </c:pt>
                <c:pt idx="8">
                  <c:v>31.1</c:v>
                </c:pt>
                <c:pt idx="9">
                  <c:v>30.9</c:v>
                </c:pt>
                <c:pt idx="10">
                  <c:v>30.7</c:v>
                </c:pt>
                <c:pt idx="11">
                  <c:v>30.8</c:v>
                </c:pt>
              </c:numCache>
            </c:numRef>
          </c:val>
        </c:ser>
        <c:ser>
          <c:idx val="2"/>
          <c:order val="2"/>
          <c:tx>
            <c:strRef>
              <c:f>[gini.xlsx]Arkusz1!$B$14</c:f>
              <c:strCache>
                <c:ptCount val="1"/>
                <c:pt idx="0">
                  <c:v>PL (HBS)</c:v>
                </c:pt>
              </c:strCache>
            </c:strRef>
          </c:tx>
          <c:spPr>
            <a:ln w="57150"/>
          </c:spPr>
          <c:marker>
            <c:symbol val="none"/>
          </c:marker>
          <c:dLbls>
            <c:dLbl>
              <c:idx val="0"/>
              <c:layout>
                <c:manualLayout>
                  <c:x val="-3.6111111111111149E-2"/>
                  <c:y val="-4.1666666666666692E-2"/>
                </c:manualLayout>
              </c:layout>
              <c:showVal val="1"/>
            </c:dLbl>
            <c:dLbl>
              <c:idx val="6"/>
              <c:layout>
                <c:manualLayout>
                  <c:x val="-2.5000000000000001E-2"/>
                  <c:y val="-4.1956200787401567E-2"/>
                </c:manualLayout>
              </c:layout>
              <c:showVal val="1"/>
            </c:dLbl>
            <c:dLbl>
              <c:idx val="11"/>
              <c:layout>
                <c:manualLayout>
                  <c:x val="-3.888888888888889E-2"/>
                  <c:y val="-5.5555555555555469E-2"/>
                </c:manualLayout>
              </c:layout>
              <c:showVal val="1"/>
            </c:dLbl>
            <c:delete val="1"/>
            <c:txPr>
              <a:bodyPr/>
              <a:lstStyle/>
              <a:p>
                <a:pPr>
                  <a:defRPr sz="1800"/>
                </a:pPr>
                <a:endParaRPr lang="pl-PL"/>
              </a:p>
            </c:txPr>
          </c:dLbls>
          <c:cat>
            <c:numRef>
              <c:f>[gini.xlsx]Arkusz1!$C$11:$O$11</c:f>
              <c:numCache>
                <c:formatCode>General</c:formatCode>
                <c:ptCount val="13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</c:numCache>
            </c:numRef>
          </c:cat>
          <c:val>
            <c:numRef>
              <c:f>[gini.xlsx]Arkusz1!$C$14:$O$14</c:f>
              <c:numCache>
                <c:formatCode>General</c:formatCode>
                <c:ptCount val="13"/>
                <c:pt idx="0">
                  <c:v>34.300000000000004</c:v>
                </c:pt>
                <c:pt idx="1">
                  <c:v>34.4</c:v>
                </c:pt>
                <c:pt idx="2">
                  <c:v>34.5</c:v>
                </c:pt>
                <c:pt idx="3">
                  <c:v>34</c:v>
                </c:pt>
                <c:pt idx="4">
                  <c:v>34</c:v>
                </c:pt>
                <c:pt idx="5">
                  <c:v>33.9</c:v>
                </c:pt>
                <c:pt idx="6">
                  <c:v>33.6</c:v>
                </c:pt>
                <c:pt idx="7">
                  <c:v>34.200000000000003</c:v>
                </c:pt>
                <c:pt idx="8">
                  <c:v>33.800000000000004</c:v>
                </c:pt>
                <c:pt idx="9">
                  <c:v>33.800000000000004</c:v>
                </c:pt>
                <c:pt idx="10">
                  <c:v>33.800000000000004</c:v>
                </c:pt>
                <c:pt idx="11">
                  <c:v>32.6</c:v>
                </c:pt>
              </c:numCache>
            </c:numRef>
          </c:val>
        </c:ser>
        <c:dLbls/>
        <c:marker val="1"/>
        <c:axId val="66308352"/>
        <c:axId val="66355200"/>
      </c:lineChart>
      <c:scatterChart>
        <c:scatterStyle val="lineMarker"/>
        <c:ser>
          <c:idx val="3"/>
          <c:order val="3"/>
          <c:tx>
            <c:strRef>
              <c:f>[gini.xlsx]Arkusz1!$B$15</c:f>
              <c:strCache>
                <c:ptCount val="1"/>
                <c:pt idx="0">
                  <c:v>PL (Social Diagnosis)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chemeClr val="accent4"/>
              </a:solidFill>
            </c:spPr>
          </c:marker>
          <c:dLbls>
            <c:dLbl>
              <c:idx val="2"/>
              <c:layout>
                <c:manualLayout>
                  <c:x val="-0.05"/>
                  <c:y val="-5.5555555555555469E-2"/>
                </c:manualLayout>
              </c:layout>
              <c:showVal val="1"/>
            </c:dLbl>
            <c:dLbl>
              <c:idx val="6"/>
              <c:layout>
                <c:manualLayout>
                  <c:x val="-2.6388888888888878E-2"/>
                  <c:y val="-5.1794414370078763E-2"/>
                </c:manualLayout>
              </c:layout>
              <c:showVal val="1"/>
            </c:dLbl>
            <c:dLbl>
              <c:idx val="12"/>
              <c:layout>
                <c:manualLayout>
                  <c:x val="-3.3333333333333229E-2"/>
                  <c:y val="-6.4814814814814922E-2"/>
                </c:manualLayout>
              </c:layout>
              <c:showVal val="1"/>
            </c:dLbl>
            <c:delete val="1"/>
            <c:txPr>
              <a:bodyPr/>
              <a:lstStyle/>
              <a:p>
                <a:pPr>
                  <a:defRPr sz="1800"/>
                </a:pPr>
                <a:endParaRPr lang="pl-PL"/>
              </a:p>
            </c:txPr>
          </c:dLbls>
          <c:yVal>
            <c:numRef>
              <c:f>[gini.xlsx]Arkusz1!$C$15:$O$15</c:f>
              <c:numCache>
                <c:formatCode>General</c:formatCode>
                <c:ptCount val="13"/>
                <c:pt idx="2">
                  <c:v>32.700000000000003</c:v>
                </c:pt>
                <c:pt idx="4">
                  <c:v>32.4</c:v>
                </c:pt>
                <c:pt idx="6">
                  <c:v>31.3</c:v>
                </c:pt>
                <c:pt idx="8">
                  <c:v>30.8</c:v>
                </c:pt>
                <c:pt idx="10">
                  <c:v>29.9</c:v>
                </c:pt>
                <c:pt idx="12">
                  <c:v>28.5</c:v>
                </c:pt>
              </c:numCache>
            </c:numRef>
          </c:yVal>
        </c:ser>
        <c:dLbls/>
        <c:axId val="66308352"/>
        <c:axId val="66355200"/>
      </c:scatterChart>
      <c:catAx>
        <c:axId val="6630835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66355200"/>
        <c:crosses val="autoZero"/>
        <c:auto val="1"/>
        <c:lblAlgn val="ctr"/>
        <c:lblOffset val="100"/>
      </c:catAx>
      <c:valAx>
        <c:axId val="66355200"/>
        <c:scaling>
          <c:orientation val="minMax"/>
          <c:min val="25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6630835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400"/>
          </a:pPr>
          <a:endParaRPr lang="pl-PL"/>
        </a:p>
      </c:txPr>
    </c:legend>
    <c:plotVisOnly val="1"/>
    <c:dispBlanksAs val="gap"/>
  </c:chart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pl-PL" sz="1800" b="1" i="0" baseline="0" dirty="0"/>
              <a:t>PL </a:t>
            </a:r>
            <a:r>
              <a:rPr lang="pl-PL" sz="1800" b="1" i="0" baseline="0" dirty="0" err="1"/>
              <a:t>distance</a:t>
            </a:r>
            <a:r>
              <a:rPr lang="pl-PL" sz="1800" b="1" i="0" baseline="0" dirty="0"/>
              <a:t> to EU</a:t>
            </a:r>
            <a:endParaRPr lang="pl-PL" dirty="0"/>
          </a:p>
          <a:p>
            <a:pPr>
              <a:defRPr/>
            </a:pPr>
            <a:r>
              <a:rPr lang="pl-PL" sz="1100" b="1" i="0" baseline="0" dirty="0" err="1"/>
              <a:t>source</a:t>
            </a:r>
            <a:r>
              <a:rPr lang="pl-PL" sz="1100" b="1" i="0" baseline="0" dirty="0"/>
              <a:t>: </a:t>
            </a:r>
            <a:r>
              <a:rPr lang="pl-PL" sz="1100" b="1" i="0" baseline="0" dirty="0" err="1"/>
              <a:t>own</a:t>
            </a:r>
            <a:r>
              <a:rPr lang="pl-PL" sz="1100" b="1" i="0" baseline="0" dirty="0"/>
              <a:t> </a:t>
            </a:r>
            <a:r>
              <a:rPr lang="pl-PL" sz="1100" b="1" i="0" baseline="0" dirty="0" err="1"/>
              <a:t>calculations</a:t>
            </a:r>
            <a:r>
              <a:rPr lang="pl-PL" sz="1100" b="1" i="0" baseline="0" dirty="0"/>
              <a:t> </a:t>
            </a:r>
            <a:r>
              <a:rPr lang="pl-PL" sz="1100" b="1" i="0" baseline="0" dirty="0" err="1"/>
              <a:t>based</a:t>
            </a:r>
            <a:r>
              <a:rPr lang="pl-PL" sz="1100" b="1" i="0" baseline="0" dirty="0"/>
              <a:t> on </a:t>
            </a:r>
            <a:r>
              <a:rPr lang="pl-PL" sz="1100" b="1" i="0" baseline="0" dirty="0" err="1"/>
              <a:t>World</a:t>
            </a:r>
            <a:r>
              <a:rPr lang="pl-PL" sz="1100" b="1" i="0" baseline="0" dirty="0"/>
              <a:t> Bank data</a:t>
            </a:r>
          </a:p>
        </c:rich>
      </c:tx>
      <c:layout/>
    </c:title>
    <c:plotArea>
      <c:layout/>
      <c:lineChart>
        <c:grouping val="standard"/>
        <c:dLbls/>
        <c:marker val="1"/>
        <c:axId val="66363776"/>
        <c:axId val="66457600"/>
      </c:lineChart>
      <c:catAx>
        <c:axId val="66363776"/>
        <c:scaling>
          <c:orientation val="minMax"/>
        </c:scaling>
        <c:axPos val="b"/>
        <c:numFmt formatCode="General" sourceLinked="1"/>
        <c:tickLblPos val="nextTo"/>
        <c:crossAx val="66457600"/>
        <c:crosses val="autoZero"/>
        <c:auto val="1"/>
        <c:lblAlgn val="ctr"/>
        <c:lblOffset val="100"/>
      </c:catAx>
      <c:valAx>
        <c:axId val="66457600"/>
        <c:scaling>
          <c:orientation val="minMax"/>
        </c:scaling>
        <c:axPos val="l"/>
        <c:majorGridlines/>
        <c:numFmt formatCode="0%" sourceLinked="1"/>
        <c:tickLblPos val="nextTo"/>
        <c:crossAx val="66363776"/>
        <c:crosses val="autoZero"/>
        <c:crossBetween val="between"/>
      </c:valAx>
    </c:plotArea>
    <c:legend>
      <c:legendPos val="t"/>
      <c:layout/>
    </c:legend>
    <c:plotVisOnly val="1"/>
    <c:dispBlanksAs val="gap"/>
  </c:chart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4.6775481189851302E-2"/>
          <c:y val="3.5193721879148057E-2"/>
          <c:w val="0.93794674103237097"/>
          <c:h val="0.73061062655181408"/>
        </c:manualLayout>
      </c:layout>
      <c:lineChart>
        <c:grouping val="standard"/>
        <c:ser>
          <c:idx val="0"/>
          <c:order val="0"/>
          <c:tx>
            <c:strRef>
              <c:f>[gini.xlsx]Arkusz1!$B$30</c:f>
              <c:strCache>
                <c:ptCount val="1"/>
                <c:pt idx="0">
                  <c:v>POLAND -AVARAGE</c:v>
                </c:pt>
              </c:strCache>
            </c:strRef>
          </c:tx>
          <c:spPr>
            <a:ln>
              <a:solidFill>
                <a:srgbClr val="FF0000"/>
              </a:solidFill>
              <a:prstDash val="sysDash"/>
            </a:ln>
          </c:spPr>
          <c:marker>
            <c:symbol val="none"/>
          </c:marker>
          <c:cat>
            <c:numRef>
              <c:f>[gini.xlsx]Arkusz1!$C$29:$N$29</c:f>
              <c:numCache>
                <c:formatCode>General</c:formatCode>
                <c:ptCount val="12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</c:numCache>
            </c:numRef>
          </c:cat>
          <c:val>
            <c:numRef>
              <c:f>[gini.xlsx]Arkusz1!$C$30:$N$30</c:f>
              <c:numCache>
                <c:formatCode>General</c:formatCode>
                <c:ptCount val="12"/>
                <c:pt idx="0">
                  <c:v>34.300000000000004</c:v>
                </c:pt>
                <c:pt idx="1">
                  <c:v>34.4</c:v>
                </c:pt>
                <c:pt idx="2">
                  <c:v>34.5</c:v>
                </c:pt>
                <c:pt idx="3">
                  <c:v>34</c:v>
                </c:pt>
                <c:pt idx="4">
                  <c:v>34</c:v>
                </c:pt>
                <c:pt idx="5">
                  <c:v>33.900000000000006</c:v>
                </c:pt>
                <c:pt idx="6">
                  <c:v>33.6</c:v>
                </c:pt>
                <c:pt idx="7">
                  <c:v>34.200000000000003</c:v>
                </c:pt>
                <c:pt idx="8">
                  <c:v>33.800000000000004</c:v>
                </c:pt>
                <c:pt idx="9">
                  <c:v>33.800000000000004</c:v>
                </c:pt>
                <c:pt idx="10">
                  <c:v>33.800000000000004</c:v>
                </c:pt>
                <c:pt idx="11">
                  <c:v>32.6</c:v>
                </c:pt>
              </c:numCache>
            </c:numRef>
          </c:val>
        </c:ser>
        <c:ser>
          <c:idx val="1"/>
          <c:order val="1"/>
          <c:tx>
            <c:strRef>
              <c:f>[gini.xlsx]Arkusz1!$B$31</c:f>
              <c:strCache>
                <c:ptCount val="1"/>
                <c:pt idx="0">
                  <c:v>Employees</c:v>
                </c:pt>
              </c:strCache>
            </c:strRef>
          </c:tx>
          <c:marker>
            <c:symbol val="none"/>
          </c:marker>
          <c:cat>
            <c:numRef>
              <c:f>[gini.xlsx]Arkusz1!$C$29:$N$29</c:f>
              <c:numCache>
                <c:formatCode>General</c:formatCode>
                <c:ptCount val="12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</c:numCache>
            </c:numRef>
          </c:cat>
          <c:val>
            <c:numRef>
              <c:f>[gini.xlsx]Arkusz1!$C$31:$N$31</c:f>
              <c:numCache>
                <c:formatCode>General</c:formatCode>
                <c:ptCount val="12"/>
                <c:pt idx="0">
                  <c:v>36.4</c:v>
                </c:pt>
                <c:pt idx="1">
                  <c:v>37.1</c:v>
                </c:pt>
                <c:pt idx="2">
                  <c:v>37.1</c:v>
                </c:pt>
                <c:pt idx="3">
                  <c:v>35.800000000000004</c:v>
                </c:pt>
                <c:pt idx="4">
                  <c:v>35.20000000000001</c:v>
                </c:pt>
                <c:pt idx="5">
                  <c:v>34</c:v>
                </c:pt>
                <c:pt idx="6">
                  <c:v>34.300000000000004</c:v>
                </c:pt>
                <c:pt idx="7">
                  <c:v>34.70000000000001</c:v>
                </c:pt>
                <c:pt idx="8">
                  <c:v>34.600000000000009</c:v>
                </c:pt>
                <c:pt idx="9">
                  <c:v>34.300000000000004</c:v>
                </c:pt>
                <c:pt idx="10">
                  <c:v>34.1</c:v>
                </c:pt>
                <c:pt idx="11">
                  <c:v>33.4</c:v>
                </c:pt>
              </c:numCache>
            </c:numRef>
          </c:val>
        </c:ser>
        <c:ser>
          <c:idx val="2"/>
          <c:order val="2"/>
          <c:tx>
            <c:strRef>
              <c:f>[gini.xlsx]Arkusz1!$B$32</c:f>
              <c:strCache>
                <c:ptCount val="1"/>
                <c:pt idx="0">
                  <c:v>Farmers</c:v>
                </c:pt>
              </c:strCache>
            </c:strRef>
          </c:tx>
          <c:marker>
            <c:symbol val="none"/>
          </c:marker>
          <c:cat>
            <c:numRef>
              <c:f>[gini.xlsx]Arkusz1!$C$29:$N$29</c:f>
              <c:numCache>
                <c:formatCode>General</c:formatCode>
                <c:ptCount val="12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</c:numCache>
            </c:numRef>
          </c:cat>
          <c:val>
            <c:numRef>
              <c:f>[gini.xlsx]Arkusz1!$C$32:$N$32</c:f>
              <c:numCache>
                <c:formatCode>General</c:formatCode>
                <c:ptCount val="12"/>
                <c:pt idx="0">
                  <c:v>47.3</c:v>
                </c:pt>
                <c:pt idx="1">
                  <c:v>49.1</c:v>
                </c:pt>
                <c:pt idx="2">
                  <c:v>49.7</c:v>
                </c:pt>
                <c:pt idx="3">
                  <c:v>49.6</c:v>
                </c:pt>
                <c:pt idx="4">
                  <c:v>54.800000000000004</c:v>
                </c:pt>
                <c:pt idx="5">
                  <c:v>57.20000000000001</c:v>
                </c:pt>
                <c:pt idx="6">
                  <c:v>53.6</c:v>
                </c:pt>
                <c:pt idx="7">
                  <c:v>53.300000000000004</c:v>
                </c:pt>
                <c:pt idx="8">
                  <c:v>53.900000000000006</c:v>
                </c:pt>
                <c:pt idx="9">
                  <c:v>55.900000000000006</c:v>
                </c:pt>
                <c:pt idx="10">
                  <c:v>59.9</c:v>
                </c:pt>
                <c:pt idx="11">
                  <c:v>54.400000000000006</c:v>
                </c:pt>
              </c:numCache>
            </c:numRef>
          </c:val>
        </c:ser>
        <c:ser>
          <c:idx val="3"/>
          <c:order val="3"/>
          <c:tx>
            <c:strRef>
              <c:f>[gini.xlsx]Arkusz1!$B$33</c:f>
              <c:strCache>
                <c:ptCount val="1"/>
                <c:pt idx="0">
                  <c:v>The self-employed </c:v>
                </c:pt>
              </c:strCache>
            </c:strRef>
          </c:tx>
          <c:marker>
            <c:symbol val="none"/>
          </c:marker>
          <c:cat>
            <c:numRef>
              <c:f>[gini.xlsx]Arkusz1!$C$29:$N$29</c:f>
              <c:numCache>
                <c:formatCode>General</c:formatCode>
                <c:ptCount val="12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</c:numCache>
            </c:numRef>
          </c:cat>
          <c:val>
            <c:numRef>
              <c:f>[gini.xlsx]Arkusz1!$C$33:$N$33</c:f>
              <c:numCache>
                <c:formatCode>General</c:formatCode>
                <c:ptCount val="12"/>
                <c:pt idx="0">
                  <c:v>40.800000000000004</c:v>
                </c:pt>
                <c:pt idx="1">
                  <c:v>40.300000000000004</c:v>
                </c:pt>
                <c:pt idx="2">
                  <c:v>39.700000000000003</c:v>
                </c:pt>
                <c:pt idx="3">
                  <c:v>41.5</c:v>
                </c:pt>
                <c:pt idx="4">
                  <c:v>41.3</c:v>
                </c:pt>
                <c:pt idx="5">
                  <c:v>38.700000000000003</c:v>
                </c:pt>
                <c:pt idx="6">
                  <c:v>37.800000000000004</c:v>
                </c:pt>
                <c:pt idx="7">
                  <c:v>37.5</c:v>
                </c:pt>
                <c:pt idx="8">
                  <c:v>37.300000000000004</c:v>
                </c:pt>
                <c:pt idx="9">
                  <c:v>38.200000000000003</c:v>
                </c:pt>
                <c:pt idx="10">
                  <c:v>37.4</c:v>
                </c:pt>
                <c:pt idx="11">
                  <c:v>37.800000000000004</c:v>
                </c:pt>
              </c:numCache>
            </c:numRef>
          </c:val>
        </c:ser>
        <c:ser>
          <c:idx val="4"/>
          <c:order val="4"/>
          <c:tx>
            <c:strRef>
              <c:f>[gini.xlsx]Arkusz1!$B$34</c:f>
              <c:strCache>
                <c:ptCount val="1"/>
                <c:pt idx="0">
                  <c:v>Retirees</c:v>
                </c:pt>
              </c:strCache>
            </c:strRef>
          </c:tx>
          <c:marker>
            <c:symbol val="none"/>
          </c:marker>
          <c:cat>
            <c:numRef>
              <c:f>[gini.xlsx]Arkusz1!$C$29:$N$29</c:f>
              <c:numCache>
                <c:formatCode>General</c:formatCode>
                <c:ptCount val="12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</c:numCache>
            </c:numRef>
          </c:cat>
          <c:val>
            <c:numRef>
              <c:f>[gini.xlsx]Arkusz1!$C$34:$N$34</c:f>
              <c:numCache>
                <c:formatCode>General</c:formatCode>
                <c:ptCount val="12"/>
                <c:pt idx="0">
                  <c:v>25.2</c:v>
                </c:pt>
                <c:pt idx="1">
                  <c:v>24.3</c:v>
                </c:pt>
                <c:pt idx="2">
                  <c:v>24.099999999999987</c:v>
                </c:pt>
                <c:pt idx="3">
                  <c:v>24.5</c:v>
                </c:pt>
                <c:pt idx="4">
                  <c:v>23.599999999999987</c:v>
                </c:pt>
                <c:pt idx="5">
                  <c:v>24.2</c:v>
                </c:pt>
                <c:pt idx="6">
                  <c:v>24.099999999999987</c:v>
                </c:pt>
                <c:pt idx="7">
                  <c:v>24.9</c:v>
                </c:pt>
                <c:pt idx="8">
                  <c:v>24.4</c:v>
                </c:pt>
                <c:pt idx="9">
                  <c:v>24.2</c:v>
                </c:pt>
                <c:pt idx="10">
                  <c:v>23.9</c:v>
                </c:pt>
                <c:pt idx="11">
                  <c:v>23.599999999999987</c:v>
                </c:pt>
              </c:numCache>
            </c:numRef>
          </c:val>
        </c:ser>
        <c:ser>
          <c:idx val="5"/>
          <c:order val="5"/>
          <c:tx>
            <c:strRef>
              <c:f>[gini.xlsx]Arkusz1!$B$35</c:f>
              <c:strCache>
                <c:ptCount val="1"/>
                <c:pt idx="0">
                  <c:v>Pensioners</c:v>
                </c:pt>
              </c:strCache>
            </c:strRef>
          </c:tx>
          <c:marker>
            <c:symbol val="none"/>
          </c:marker>
          <c:cat>
            <c:numRef>
              <c:f>[gini.xlsx]Arkusz1!$C$29:$N$29</c:f>
              <c:numCache>
                <c:formatCode>General</c:formatCode>
                <c:ptCount val="12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</c:numCache>
            </c:numRef>
          </c:cat>
          <c:val>
            <c:numRef>
              <c:f>[gini.xlsx]Arkusz1!$C$35:$N$35</c:f>
              <c:numCache>
                <c:formatCode>General</c:formatCode>
                <c:ptCount val="12"/>
                <c:pt idx="0">
                  <c:v>28.199999999999996</c:v>
                </c:pt>
                <c:pt idx="1">
                  <c:v>28.999999999999989</c:v>
                </c:pt>
                <c:pt idx="2">
                  <c:v>28.1</c:v>
                </c:pt>
                <c:pt idx="3">
                  <c:v>28.299999999999986</c:v>
                </c:pt>
                <c:pt idx="4">
                  <c:v>28.9</c:v>
                </c:pt>
                <c:pt idx="5">
                  <c:v>29.4</c:v>
                </c:pt>
                <c:pt idx="6">
                  <c:v>28.7</c:v>
                </c:pt>
                <c:pt idx="7">
                  <c:v>29.099999999999987</c:v>
                </c:pt>
                <c:pt idx="8">
                  <c:v>29.2</c:v>
                </c:pt>
                <c:pt idx="9">
                  <c:v>27.900000000000002</c:v>
                </c:pt>
                <c:pt idx="10">
                  <c:v>28.000000000000004</c:v>
                </c:pt>
                <c:pt idx="11">
                  <c:v>27.6</c:v>
                </c:pt>
              </c:numCache>
            </c:numRef>
          </c:val>
        </c:ser>
        <c:dLbls/>
        <c:marker val="1"/>
        <c:axId val="66575360"/>
        <c:axId val="66601728"/>
      </c:lineChart>
      <c:catAx>
        <c:axId val="665753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66601728"/>
        <c:crosses val="autoZero"/>
        <c:auto val="1"/>
        <c:lblAlgn val="ctr"/>
        <c:lblOffset val="100"/>
      </c:catAx>
      <c:valAx>
        <c:axId val="66601728"/>
        <c:scaling>
          <c:orientation val="minMax"/>
          <c:max val="60"/>
          <c:min val="2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665753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5.0857878876251587E-2"/>
          <c:y val="0.85590318979866653"/>
          <c:w val="0.93120589093030071"/>
          <c:h val="0.11631905515574173"/>
        </c:manualLayout>
      </c:layout>
      <c:txPr>
        <a:bodyPr/>
        <a:lstStyle/>
        <a:p>
          <a:pPr>
            <a:defRPr sz="1400"/>
          </a:pPr>
          <a:endParaRPr lang="pl-PL"/>
        </a:p>
      </c:txPr>
    </c:legend>
    <c:plotVisOnly val="1"/>
    <c:dispBlanksAs val="gap"/>
  </c:chart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pl-PL" sz="1800" b="1" i="0" baseline="0" dirty="0"/>
              <a:t>PL </a:t>
            </a:r>
            <a:r>
              <a:rPr lang="pl-PL" sz="1800" b="1" i="0" baseline="0" dirty="0" err="1"/>
              <a:t>distance</a:t>
            </a:r>
            <a:r>
              <a:rPr lang="pl-PL" sz="1800" b="1" i="0" baseline="0" dirty="0"/>
              <a:t> to EU</a:t>
            </a:r>
            <a:endParaRPr lang="pl-PL" dirty="0"/>
          </a:p>
          <a:p>
            <a:pPr>
              <a:defRPr/>
            </a:pPr>
            <a:r>
              <a:rPr lang="pl-PL" sz="1100" b="1" i="0" baseline="0" dirty="0" err="1"/>
              <a:t>source</a:t>
            </a:r>
            <a:r>
              <a:rPr lang="pl-PL" sz="1100" b="1" i="0" baseline="0" dirty="0"/>
              <a:t>: </a:t>
            </a:r>
            <a:r>
              <a:rPr lang="pl-PL" sz="1100" b="1" i="0" baseline="0" dirty="0" err="1"/>
              <a:t>own</a:t>
            </a:r>
            <a:r>
              <a:rPr lang="pl-PL" sz="1100" b="1" i="0" baseline="0" dirty="0"/>
              <a:t> </a:t>
            </a:r>
            <a:r>
              <a:rPr lang="pl-PL" sz="1100" b="1" i="0" baseline="0" dirty="0" err="1"/>
              <a:t>calculations</a:t>
            </a:r>
            <a:r>
              <a:rPr lang="pl-PL" sz="1100" b="1" i="0" baseline="0" dirty="0"/>
              <a:t> </a:t>
            </a:r>
            <a:r>
              <a:rPr lang="pl-PL" sz="1100" b="1" i="0" baseline="0" dirty="0" err="1"/>
              <a:t>based</a:t>
            </a:r>
            <a:r>
              <a:rPr lang="pl-PL" sz="1100" b="1" i="0" baseline="0" dirty="0"/>
              <a:t> on </a:t>
            </a:r>
            <a:r>
              <a:rPr lang="pl-PL" sz="1100" b="1" i="0" baseline="0" dirty="0" err="1"/>
              <a:t>World</a:t>
            </a:r>
            <a:r>
              <a:rPr lang="pl-PL" sz="1100" b="1" i="0" baseline="0" dirty="0"/>
              <a:t> Bank data</a:t>
            </a:r>
          </a:p>
        </c:rich>
      </c:tx>
      <c:layout/>
    </c:title>
    <c:plotArea>
      <c:layout/>
      <c:lineChart>
        <c:grouping val="standard"/>
        <c:dLbls/>
        <c:marker val="1"/>
        <c:axId val="65170816"/>
        <c:axId val="66609920"/>
      </c:lineChart>
      <c:catAx>
        <c:axId val="65170816"/>
        <c:scaling>
          <c:orientation val="minMax"/>
        </c:scaling>
        <c:axPos val="b"/>
        <c:numFmt formatCode="General" sourceLinked="1"/>
        <c:tickLblPos val="nextTo"/>
        <c:crossAx val="66609920"/>
        <c:crosses val="autoZero"/>
        <c:auto val="1"/>
        <c:lblAlgn val="ctr"/>
        <c:lblOffset val="100"/>
      </c:catAx>
      <c:valAx>
        <c:axId val="66609920"/>
        <c:scaling>
          <c:orientation val="minMax"/>
        </c:scaling>
        <c:axPos val="l"/>
        <c:majorGridlines/>
        <c:numFmt formatCode="0%" sourceLinked="1"/>
        <c:tickLblPos val="nextTo"/>
        <c:crossAx val="65170816"/>
        <c:crosses val="autoZero"/>
        <c:crossBetween val="between"/>
      </c:valAx>
    </c:plotArea>
    <c:legend>
      <c:legendPos val="t"/>
      <c:layout/>
    </c:legend>
    <c:plotVisOnly val="1"/>
    <c:dispBlanksAs val="gap"/>
  </c:chart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[gini.xlsx]Arkusz1!$D$23</c:f>
              <c:strCache>
                <c:ptCount val="1"/>
                <c:pt idx="0">
                  <c:v>2009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Val val="1"/>
          </c:dLbls>
          <c:cat>
            <c:strRef>
              <c:f>[gini.xlsx]Arkusz1!$B$24:$C$28</c:f>
              <c:strCache>
                <c:ptCount val="5"/>
                <c:pt idx="0">
                  <c:v>Self-employed</c:v>
                </c:pt>
                <c:pt idx="1">
                  <c:v>Retirees</c:v>
                </c:pt>
                <c:pt idx="2">
                  <c:v>Employees</c:v>
                </c:pt>
                <c:pt idx="3">
                  <c:v>Pensioners</c:v>
                </c:pt>
                <c:pt idx="4">
                  <c:v>Farmers</c:v>
                </c:pt>
              </c:strCache>
            </c:strRef>
          </c:cat>
          <c:val>
            <c:numRef>
              <c:f>[gini.xlsx]Arkusz1!$D$24:$D$28</c:f>
              <c:numCache>
                <c:formatCode>0</c:formatCode>
                <c:ptCount val="5"/>
                <c:pt idx="0">
                  <c:v>1399.72</c:v>
                </c:pt>
                <c:pt idx="1">
                  <c:v>1181.07</c:v>
                </c:pt>
                <c:pt idx="2">
                  <c:v>1123.9000000000001</c:v>
                </c:pt>
                <c:pt idx="3">
                  <c:v>870.55</c:v>
                </c:pt>
                <c:pt idx="4">
                  <c:v>884.91</c:v>
                </c:pt>
              </c:numCache>
            </c:numRef>
          </c:val>
        </c:ser>
        <c:ser>
          <c:idx val="1"/>
          <c:order val="1"/>
          <c:tx>
            <c:strRef>
              <c:f>[gini.xlsx]Arkusz1!$E$23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Val val="1"/>
          </c:dLbls>
          <c:cat>
            <c:strRef>
              <c:f>[gini.xlsx]Arkusz1!$B$24:$C$28</c:f>
              <c:strCache>
                <c:ptCount val="5"/>
                <c:pt idx="0">
                  <c:v>Self-employed</c:v>
                </c:pt>
                <c:pt idx="1">
                  <c:v>Retirees</c:v>
                </c:pt>
                <c:pt idx="2">
                  <c:v>Employees</c:v>
                </c:pt>
                <c:pt idx="3">
                  <c:v>Pensioners</c:v>
                </c:pt>
                <c:pt idx="4">
                  <c:v>Farmers</c:v>
                </c:pt>
              </c:strCache>
            </c:strRef>
          </c:cat>
          <c:val>
            <c:numRef>
              <c:f>[gini.xlsx]Arkusz1!$E$24:$E$28</c:f>
              <c:numCache>
                <c:formatCode>0</c:formatCode>
                <c:ptCount val="5"/>
                <c:pt idx="0">
                  <c:v>1631.6399999999999</c:v>
                </c:pt>
                <c:pt idx="1">
                  <c:v>1458.12</c:v>
                </c:pt>
                <c:pt idx="2">
                  <c:v>1349.12</c:v>
                </c:pt>
                <c:pt idx="3">
                  <c:v>1072.44</c:v>
                </c:pt>
                <c:pt idx="4">
                  <c:v>1050.8499999999999</c:v>
                </c:pt>
              </c:numCache>
            </c:numRef>
          </c:val>
        </c:ser>
        <c:dLbls/>
        <c:axId val="66647552"/>
        <c:axId val="66649088"/>
      </c:barChart>
      <c:scatterChart>
        <c:scatterStyle val="lineMarker"/>
        <c:ser>
          <c:idx val="2"/>
          <c:order val="2"/>
          <c:tx>
            <c:strRef>
              <c:f>[gini.xlsx]Arkusz1!$F$23</c:f>
              <c:strCache>
                <c:ptCount val="1"/>
                <c:pt idx="0">
                  <c:v>2009-2014 change (%)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12"/>
            <c:spPr>
              <a:solidFill>
                <a:schemeClr val="accent2"/>
              </a:solidFill>
            </c:spPr>
          </c:marker>
          <c:dLbls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dLblPos val="t"/>
            <c:showVal val="1"/>
          </c:dLbls>
          <c:xVal>
            <c:strRef>
              <c:f>[gini.xlsx]Arkusz1!$B$24:$C$28</c:f>
              <c:strCache>
                <c:ptCount val="5"/>
                <c:pt idx="0">
                  <c:v>Self-employed</c:v>
                </c:pt>
                <c:pt idx="1">
                  <c:v>Retirees</c:v>
                </c:pt>
                <c:pt idx="2">
                  <c:v>Employees</c:v>
                </c:pt>
                <c:pt idx="3">
                  <c:v>Pensioners</c:v>
                </c:pt>
                <c:pt idx="4">
                  <c:v>Farmers</c:v>
                </c:pt>
              </c:strCache>
            </c:strRef>
          </c:xVal>
          <c:yVal>
            <c:numRef>
              <c:f>[gini.xlsx]Arkusz1!$F$24:$F$28</c:f>
              <c:numCache>
                <c:formatCode>0%</c:formatCode>
                <c:ptCount val="5"/>
                <c:pt idx="0">
                  <c:v>0.16569028091332574</c:v>
                </c:pt>
                <c:pt idx="1">
                  <c:v>0.23457542736670978</c:v>
                </c:pt>
                <c:pt idx="2">
                  <c:v>0.20039149390515143</c:v>
                </c:pt>
                <c:pt idx="3">
                  <c:v>0.23191086094997426</c:v>
                </c:pt>
                <c:pt idx="4">
                  <c:v>0.18752189488196558</c:v>
                </c:pt>
              </c:numCache>
            </c:numRef>
          </c:yVal>
        </c:ser>
        <c:dLbls/>
        <c:axId val="69679360"/>
        <c:axId val="69677824"/>
      </c:scatterChart>
      <c:catAx>
        <c:axId val="66647552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/>
            </a:pPr>
            <a:endParaRPr lang="pl-PL"/>
          </a:p>
        </c:txPr>
        <c:crossAx val="66649088"/>
        <c:crosses val="autoZero"/>
        <c:auto val="1"/>
        <c:lblAlgn val="ctr"/>
        <c:lblOffset val="100"/>
      </c:catAx>
      <c:valAx>
        <c:axId val="66649088"/>
        <c:scaling>
          <c:orientation val="minMax"/>
        </c:scaling>
        <c:axPos val="l"/>
        <c:numFmt formatCode="0" sourceLinked="1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66647552"/>
        <c:crosses val="autoZero"/>
        <c:crossBetween val="between"/>
      </c:valAx>
      <c:valAx>
        <c:axId val="69677824"/>
        <c:scaling>
          <c:orientation val="minMax"/>
        </c:scaling>
        <c:axPos val="r"/>
        <c:numFmt formatCode="0%" sourceLinked="1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69679360"/>
        <c:crosses val="max"/>
        <c:crossBetween val="midCat"/>
      </c:valAx>
      <c:valAx>
        <c:axId val="69679360"/>
        <c:scaling>
          <c:orientation val="minMax"/>
        </c:scaling>
        <c:delete val="1"/>
        <c:axPos val="b"/>
        <c:tickLblPos val="none"/>
        <c:crossAx val="69677824"/>
        <c:crosses val="autoZero"/>
        <c:crossBetween val="midCat"/>
      </c:valAx>
    </c:plotArea>
    <c:legend>
      <c:legendPos val="b"/>
      <c:layout/>
      <c:txPr>
        <a:bodyPr/>
        <a:lstStyle/>
        <a:p>
          <a:pPr>
            <a:defRPr sz="1400"/>
          </a:pPr>
          <a:endParaRPr lang="pl-PL"/>
        </a:p>
      </c:txPr>
    </c:legend>
    <c:plotVisOnly val="1"/>
    <c:dispBlanksAs val="gap"/>
  </c:chart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pl-PL" sz="1800" b="1" i="0" baseline="0" dirty="0"/>
              <a:t>PL </a:t>
            </a:r>
            <a:r>
              <a:rPr lang="pl-PL" sz="1800" b="1" i="0" baseline="0" dirty="0" err="1"/>
              <a:t>distance</a:t>
            </a:r>
            <a:r>
              <a:rPr lang="pl-PL" sz="1800" b="1" i="0" baseline="0" dirty="0"/>
              <a:t> to EU</a:t>
            </a:r>
            <a:endParaRPr lang="pl-PL" dirty="0"/>
          </a:p>
          <a:p>
            <a:pPr>
              <a:defRPr/>
            </a:pPr>
            <a:r>
              <a:rPr lang="pl-PL" sz="1100" b="1" i="0" baseline="0" dirty="0" err="1"/>
              <a:t>source</a:t>
            </a:r>
            <a:r>
              <a:rPr lang="pl-PL" sz="1100" b="1" i="0" baseline="0" dirty="0"/>
              <a:t>: </a:t>
            </a:r>
            <a:r>
              <a:rPr lang="pl-PL" sz="1100" b="1" i="0" baseline="0" dirty="0" err="1"/>
              <a:t>own</a:t>
            </a:r>
            <a:r>
              <a:rPr lang="pl-PL" sz="1100" b="1" i="0" baseline="0" dirty="0"/>
              <a:t> </a:t>
            </a:r>
            <a:r>
              <a:rPr lang="pl-PL" sz="1100" b="1" i="0" baseline="0" dirty="0" err="1"/>
              <a:t>calculations</a:t>
            </a:r>
            <a:r>
              <a:rPr lang="pl-PL" sz="1100" b="1" i="0" baseline="0" dirty="0"/>
              <a:t> </a:t>
            </a:r>
            <a:r>
              <a:rPr lang="pl-PL" sz="1100" b="1" i="0" baseline="0" dirty="0" err="1"/>
              <a:t>based</a:t>
            </a:r>
            <a:r>
              <a:rPr lang="pl-PL" sz="1100" b="1" i="0" baseline="0" dirty="0"/>
              <a:t> on </a:t>
            </a:r>
            <a:r>
              <a:rPr lang="pl-PL" sz="1100" b="1" i="0" baseline="0" dirty="0" err="1"/>
              <a:t>World</a:t>
            </a:r>
            <a:r>
              <a:rPr lang="pl-PL" sz="1100" b="1" i="0" baseline="0" dirty="0"/>
              <a:t> Bank data</a:t>
            </a:r>
          </a:p>
        </c:rich>
      </c:tx>
      <c:layout/>
    </c:title>
    <c:plotArea>
      <c:layout/>
      <c:lineChart>
        <c:grouping val="standard"/>
        <c:dLbls/>
        <c:marker val="1"/>
        <c:axId val="69722112"/>
        <c:axId val="69723648"/>
      </c:lineChart>
      <c:catAx>
        <c:axId val="69722112"/>
        <c:scaling>
          <c:orientation val="minMax"/>
        </c:scaling>
        <c:axPos val="b"/>
        <c:numFmt formatCode="General" sourceLinked="1"/>
        <c:tickLblPos val="nextTo"/>
        <c:crossAx val="69723648"/>
        <c:crosses val="autoZero"/>
        <c:auto val="1"/>
        <c:lblAlgn val="ctr"/>
        <c:lblOffset val="100"/>
      </c:catAx>
      <c:valAx>
        <c:axId val="69723648"/>
        <c:scaling>
          <c:orientation val="minMax"/>
        </c:scaling>
        <c:axPos val="l"/>
        <c:majorGridlines/>
        <c:numFmt formatCode="0%" sourceLinked="1"/>
        <c:tickLblPos val="nextTo"/>
        <c:crossAx val="69722112"/>
        <c:crosses val="autoZero"/>
        <c:crossBetween val="between"/>
      </c:valAx>
    </c:plotArea>
    <c:legend>
      <c:legendPos val="t"/>
      <c:layout/>
    </c:legend>
    <c:plotVisOnly val="1"/>
    <c:dispBlanksAs val="gap"/>
  </c:chart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DAD9C18-CEA7-4106-B793-EC4B3B9A9835}" type="datetimeFigureOut">
              <a:rPr lang="pl-PL"/>
              <a:pPr>
                <a:defRPr/>
              </a:pPr>
              <a:t>2015-11-03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F232F76-C368-4908-83C1-069E25462D8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665584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l">
              <a:defRPr sz="13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5939" tIns="47969" rIns="95939" bIns="47969" rtlCol="0"/>
          <a:lstStyle>
            <a:lvl1pPr algn="r">
              <a:defRPr sz="13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2FCADBD-1C7C-46A0-A33E-10642434A8E5}" type="datetimeFigureOut">
              <a:rPr lang="pl-PL"/>
              <a:pPr>
                <a:defRPr/>
              </a:pPr>
              <a:t>2015-11-03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939" tIns="47969" rIns="95939" bIns="47969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1038" y="4716463"/>
            <a:ext cx="5435600" cy="4467225"/>
          </a:xfrm>
          <a:prstGeom prst="rect">
            <a:avLst/>
          </a:prstGeom>
        </p:spPr>
        <p:txBody>
          <a:bodyPr vert="horz" lIns="95939" tIns="47969" rIns="95939" bIns="47969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l">
              <a:defRPr sz="13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5939" tIns="47969" rIns="95939" bIns="47969" rtlCol="0" anchor="b"/>
          <a:lstStyle>
            <a:lvl1pPr algn="r">
              <a:defRPr sz="13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04CEBB4-AFE0-488F-B6F9-0E17ED91A09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105494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&lt;przywitanie&gt;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4CEBB4-AFE0-488F-B6F9-0E17ED91A09A}" type="slidenum">
              <a:rPr lang="pl-PL" smtClean="0"/>
              <a:pPr>
                <a:defRPr/>
              </a:pPr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Tu</a:t>
            </a:r>
            <a:r>
              <a:rPr lang="pl-PL" baseline="0" dirty="0" smtClean="0"/>
              <a:t> zaprezentowano już tylko dynamikę wzrostu w latach 2009-2014. Grupami, które zyskały najwięcej w tych latach byli emeryci oraz renciści (po 23%). Następnie pracownicy i rolnicy. Najmniejszy przyrost dochodu zaobserwowano wśród samozatrudnionych.</a:t>
            </a: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4CEBB4-AFE0-488F-B6F9-0E17ED91A09A}" type="slidenum">
              <a:rPr lang="pl-PL" smtClean="0"/>
              <a:pPr>
                <a:defRPr/>
              </a:pPr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55980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l-PL" dirty="0" smtClean="0"/>
              <a:t>&lt;</a:t>
            </a:r>
            <a:r>
              <a:rPr lang="pl-PL" dirty="0" err="1" smtClean="0"/>
              <a:t>msg</a:t>
            </a:r>
            <a:r>
              <a:rPr lang="pl-PL" dirty="0" smtClean="0"/>
              <a:t>&gt;</a:t>
            </a:r>
          </a:p>
          <a:p>
            <a:r>
              <a:rPr lang="pl-PL" dirty="0" smtClean="0"/>
              <a:t>Plan </a:t>
            </a:r>
            <a:r>
              <a:rPr lang="pl-PL" dirty="0" smtClean="0"/>
              <a:t>prezentacji jest następujący. Na wstępie chciałbym przedstawić dynamikę rozwoju gospodarczego</a:t>
            </a:r>
            <a:r>
              <a:rPr lang="pl-PL" baseline="0" dirty="0" smtClean="0"/>
              <a:t> różnych Państw w tym PL</a:t>
            </a:r>
            <a:r>
              <a:rPr lang="pl-PL" dirty="0" smtClean="0"/>
              <a:t> wyrażoną dynamiką</a:t>
            </a:r>
            <a:r>
              <a:rPr lang="pl-PL" baseline="0" dirty="0" smtClean="0"/>
              <a:t> wzrostu PKB.</a:t>
            </a:r>
            <a:r>
              <a:rPr lang="pl-PL" dirty="0" smtClean="0"/>
              <a:t> Chciałbym</a:t>
            </a:r>
            <a:r>
              <a:rPr lang="pl-PL" baseline="0" dirty="0" smtClean="0"/>
              <a:t> też wskazać moment głównego uderzenia kryzysu w wybrane gospodarki. </a:t>
            </a:r>
            <a:endParaRPr lang="pl-PL" baseline="0" dirty="0" smtClean="0"/>
          </a:p>
          <a:p>
            <a:endParaRPr lang="pl-PL" baseline="0" dirty="0" smtClean="0"/>
          </a:p>
          <a:p>
            <a:r>
              <a:rPr lang="pl-PL" baseline="0" dirty="0" smtClean="0"/>
              <a:t>Następnie przejdę do dekompozycji dynamiki wzrostu (choć muszę zaznaczyć, że nie będzie to ten sam wskaźnik, który zostanie zaprezentowany na slajdzie wcześniej) PKB w </a:t>
            </a:r>
            <a:r>
              <a:rPr lang="pl-PL" baseline="0" dirty="0" smtClean="0"/>
              <a:t>PL. </a:t>
            </a:r>
          </a:p>
          <a:p>
            <a:endParaRPr lang="pl-PL" baseline="0" dirty="0" smtClean="0"/>
          </a:p>
          <a:p>
            <a:r>
              <a:rPr lang="pl-PL" dirty="0" smtClean="0"/>
              <a:t>Po </a:t>
            </a:r>
            <a:r>
              <a:rPr lang="pl-PL" dirty="0" smtClean="0"/>
              <a:t>dekompozycji zaprezentuję Państwu krótki slajd przedstawiający metodologię Badania Budżetów Gospodarstw</a:t>
            </a:r>
            <a:r>
              <a:rPr lang="pl-PL" baseline="0" dirty="0" smtClean="0"/>
              <a:t> Domowych, </a:t>
            </a:r>
            <a:r>
              <a:rPr lang="pl-PL" baseline="0" dirty="0" smtClean="0"/>
              <a:t>dzięki </a:t>
            </a:r>
            <a:r>
              <a:rPr lang="pl-PL" baseline="0" dirty="0" smtClean="0"/>
              <a:t>któremu możliwe jest badanie dochodów ludności w różnych przekrojach i płynnie przejdziemy do </a:t>
            </a:r>
            <a:r>
              <a:rPr lang="pl-PL" baseline="0" dirty="0" smtClean="0"/>
              <a:t>kształtowania </a:t>
            </a:r>
            <a:r>
              <a:rPr lang="pl-PL" baseline="0" dirty="0" smtClean="0"/>
              <a:t>się dochodów i wydatków ludności Polski w latach 2004-2014. </a:t>
            </a:r>
            <a:endParaRPr lang="pl-PL" baseline="0" dirty="0" smtClean="0"/>
          </a:p>
          <a:p>
            <a:r>
              <a:rPr lang="pl-PL" baseline="0" dirty="0" smtClean="0"/>
              <a:t>Jestem </a:t>
            </a:r>
            <a:r>
              <a:rPr lang="pl-PL" baseline="0" dirty="0" smtClean="0"/>
              <a:t>przekonany, ze ta szersza perspektywa czasowa pozwoli lepiej zrozumieć specyfikę dochodową PL społeczeństwa. </a:t>
            </a:r>
            <a:endParaRPr lang="pl-PL" baseline="0" dirty="0" smtClean="0"/>
          </a:p>
          <a:p>
            <a:endParaRPr lang="pl-PL" baseline="0" dirty="0" smtClean="0"/>
          </a:p>
          <a:p>
            <a:r>
              <a:rPr lang="pl-PL" baseline="0" dirty="0" smtClean="0"/>
              <a:t>Następnie zaprezentuję jak kształtowały się nierówności dochodowe w PL w latach 2005-2014 zarówno w całym społeczeństwie jak i w podziale na grupy społeczno-ekonomiczne.</a:t>
            </a:r>
          </a:p>
          <a:p>
            <a:endParaRPr lang="pl-PL" baseline="0" dirty="0" smtClean="0"/>
          </a:p>
          <a:p>
            <a:r>
              <a:rPr lang="pl-PL" baseline="0" dirty="0" smtClean="0"/>
              <a:t>Na </a:t>
            </a:r>
            <a:r>
              <a:rPr lang="pl-PL" baseline="0" dirty="0" smtClean="0"/>
              <a:t>koniec zaprezentuję Państwu dochody ludności polski w podziale na grupy społeczno-ekonomiczne w latach 2006-2014.</a:t>
            </a:r>
          </a:p>
        </p:txBody>
      </p:sp>
      <p:sp>
        <p:nvSpPr>
          <p:cNvPr id="1536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0C1C23B-E88C-412E-9F56-D858BA7683AA}" type="slidenum">
              <a:rPr lang="pl-PL" smtClean="0"/>
              <a:pPr>
                <a:defRPr/>
              </a:pPr>
              <a:t>2</a:t>
            </a:fld>
            <a:endParaRPr 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Kryzys</a:t>
            </a:r>
            <a:r>
              <a:rPr lang="pl-PL" baseline="0" dirty="0" smtClean="0"/>
              <a:t> ekonomiczny rozpoczął się od pęknięcia bańki spekulacyjnej na rynku nieruchomości w Stanach Zjednoczonych w 2007 r., której przyczyną był upraszczając m.in. swobodny i nieograniczony dostęp do kredytów mieszkaniowych. </a:t>
            </a:r>
          </a:p>
          <a:p>
            <a:endParaRPr lang="pl-PL" baseline="0" dirty="0" smtClean="0"/>
          </a:p>
          <a:p>
            <a:r>
              <a:rPr lang="pl-PL" baseline="0" dirty="0" smtClean="0"/>
              <a:t>Doprowadziło to do kłopotów finansowych największych amerykańskich banków inwestycyjnych. </a:t>
            </a:r>
          </a:p>
          <a:p>
            <a:r>
              <a:rPr lang="pl-PL" baseline="0" dirty="0" smtClean="0"/>
              <a:t>Jak widać z wykresu już w 2008 r. nastąpił spadek dynamiki wzrostu gospodarczego. 2009 r. był najgorszym momentem tegoż kryzysu. Gospodarka USA, strefy euro zmniejszyła się. </a:t>
            </a:r>
          </a:p>
          <a:p>
            <a:endParaRPr lang="pl-PL" baseline="0" dirty="0" smtClean="0"/>
          </a:p>
          <a:p>
            <a:r>
              <a:rPr lang="pl-PL" baseline="0" dirty="0" smtClean="0"/>
              <a:t>W tym czasie spadła dynamika wzrostu w Polsce, jednak wciąż utrzymywała się ona na poziomie wyższym niż w strefie euro, czy największym partnerze handlowym Polski – Niemczech. W 2008 r. trend wzrostowy PKB został przerwany.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4CEBB4-AFE0-488F-B6F9-0E17ED91A09A}" type="slidenum">
              <a:rPr lang="pl-PL" smtClean="0"/>
              <a:pPr>
                <a:defRPr/>
              </a:pPr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Prezentowany</a:t>
            </a:r>
            <a:r>
              <a:rPr lang="pl-PL" baseline="0" dirty="0" smtClean="0"/>
              <a:t> wykres nieznacznie różni się od tego na </a:t>
            </a:r>
            <a:r>
              <a:rPr lang="pl-PL" baseline="0" dirty="0" err="1" smtClean="0"/>
              <a:t>poprzendim</a:t>
            </a:r>
            <a:r>
              <a:rPr lang="pl-PL" baseline="0" dirty="0" smtClean="0"/>
              <a:t> slajdzie. Chciałbym zaznaczyć, że inne jest źródło danych. Tam były to dane banku światowego, w tym przypadku Komisji Europejskiej. </a:t>
            </a:r>
          </a:p>
          <a:p>
            <a:endParaRPr lang="pl-PL" baseline="0" dirty="0" smtClean="0"/>
          </a:p>
          <a:p>
            <a:r>
              <a:rPr lang="pl-PL" dirty="0" smtClean="0"/>
              <a:t>Na utrzymanie</a:t>
            </a:r>
            <a:r>
              <a:rPr lang="pl-PL" baseline="0" dirty="0" smtClean="0"/>
              <a:t> realnego wzrostu polskiego PKB od 2009 r. miały wpływ głównie popyt krajowy oraz eksport netto. Wyjątkiem jest 2010 r. w którym to wzrost wartości zapasów utrzymał wzrost PKB.</a:t>
            </a:r>
          </a:p>
          <a:p>
            <a:endParaRPr lang="pl-PL" baseline="0" dirty="0" smtClean="0"/>
          </a:p>
          <a:p>
            <a:r>
              <a:rPr lang="pl-PL" baseline="0" dirty="0" smtClean="0"/>
              <a:t>Warto w tym miejscu podkreślić, że dane nie wskazują, aby Polska doświadczyła kryzysu gospodarczego. </a:t>
            </a:r>
          </a:p>
          <a:p>
            <a:r>
              <a:rPr lang="pl-PL" baseline="0" dirty="0" smtClean="0"/>
              <a:t>Jednak czy rzeczywiście tak było ? Przekonamy się o tym za chwilę.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4CEBB4-AFE0-488F-B6F9-0E17ED91A09A}" type="slidenum">
              <a:rPr lang="pl-PL" smtClean="0"/>
              <a:pPr>
                <a:defRPr/>
              </a:pPr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Przekonamy się o tym, dzięki Badaniu Budżetów Gospodarstw Domowych</a:t>
            </a:r>
            <a:r>
              <a:rPr lang="pl-PL" baseline="0" dirty="0" smtClean="0"/>
              <a:t> prowadzonym przez Główny Urząd Statystyczny. Badanie prowadzone jest na próbie ponad 30 tys. </a:t>
            </a:r>
            <a:r>
              <a:rPr lang="pl-PL" baseline="0" dirty="0" err="1" smtClean="0"/>
              <a:t>gospdoarstw</a:t>
            </a:r>
            <a:r>
              <a:rPr lang="pl-PL" baseline="0" dirty="0" smtClean="0"/>
              <a:t> domowych obejmujących ok. 100 tys. indywidualnych respondentów.</a:t>
            </a:r>
          </a:p>
          <a:p>
            <a:r>
              <a:rPr lang="pl-PL" baseline="0" dirty="0" smtClean="0"/>
              <a:t>Badanie Budżetów umożliwia analizę szeroko pojętego standardu życia. Dostarcza m.in. informacje o przychodach (ich źródłach), wydatkach, modelach konsumpcyjnych gospodarstw domowych. Dzięki badaniu możemy dowiedzieć się również o standardzie mieszkań, ich wyposażeniu. </a:t>
            </a:r>
            <a:r>
              <a:rPr lang="pl-PL" baseline="0" dirty="0" err="1" smtClean="0"/>
              <a:t>Dostacza</a:t>
            </a:r>
            <a:r>
              <a:rPr lang="pl-PL" baseline="0" dirty="0" smtClean="0"/>
              <a:t> też wielu informacji o indywidualnych respondentach – ich wykształceniu czy sytuacji na rynku pracy.</a:t>
            </a:r>
          </a:p>
          <a:p>
            <a:endParaRPr lang="pl-PL" baseline="0" dirty="0" smtClean="0"/>
          </a:p>
          <a:p>
            <a:r>
              <a:rPr lang="pl-PL" baseline="0" dirty="0" smtClean="0"/>
              <a:t>Dzięki GUS możliwa jest analiza warunków życia w 5 podstawowych grupach społeczno-ekonomicznych: zatrudnionych, </a:t>
            </a:r>
            <a:r>
              <a:rPr lang="pl-PL" baseline="0" dirty="0" err="1" smtClean="0"/>
              <a:t>samozatrudnionych</a:t>
            </a:r>
            <a:r>
              <a:rPr lang="pl-PL" baseline="0" dirty="0" smtClean="0"/>
              <a:t>, rolników, rencistów, emerytów. Są one </a:t>
            </a:r>
            <a:r>
              <a:rPr lang="pl-PL" baseline="0" dirty="0" err="1" smtClean="0"/>
              <a:t>okreslane</a:t>
            </a:r>
            <a:r>
              <a:rPr lang="pl-PL" baseline="0" dirty="0" smtClean="0"/>
              <a:t> na podstawie źródła </a:t>
            </a:r>
            <a:r>
              <a:rPr lang="pl-PL" baseline="0" dirty="0" err="1" smtClean="0"/>
              <a:t>głónego</a:t>
            </a:r>
            <a:r>
              <a:rPr lang="pl-PL" baseline="0" dirty="0" smtClean="0"/>
              <a:t> dochodu np. jeżeli gospodarstwo domowe ma dochód z pracy najemnej oraz z rolnictwa a dochód z pracy najemnej jest wyższy, to gospodarstwo będzie kwalifikowane jako gospodarstwo pracowników najemnych.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4CEBB4-AFE0-488F-B6F9-0E17ED91A09A}" type="slidenum">
              <a:rPr lang="pl-PL" smtClean="0"/>
              <a:pPr>
                <a:defRPr/>
              </a:pPr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Czy</a:t>
            </a:r>
            <a:r>
              <a:rPr lang="pl-PL" baseline="0" dirty="0" smtClean="0"/>
              <a:t> kryzys </a:t>
            </a:r>
            <a:r>
              <a:rPr lang="pl-PL" baseline="0" dirty="0" err="1" smtClean="0"/>
              <a:t>wpłnął</a:t>
            </a:r>
            <a:r>
              <a:rPr lang="pl-PL" baseline="0" dirty="0" smtClean="0"/>
              <a:t> na wysokość dochodów ? Z danych GUS wynika, że nie. Od 2004 r. nominalny dochód rozporządzalny na osobę rośnie. </a:t>
            </a:r>
            <a:r>
              <a:rPr lang="pl-PL" baseline="0" dirty="0" err="1" smtClean="0"/>
              <a:t>Rosnął</a:t>
            </a:r>
            <a:r>
              <a:rPr lang="pl-PL" baseline="0" dirty="0" smtClean="0"/>
              <a:t> także wydatki </a:t>
            </a:r>
            <a:r>
              <a:rPr lang="pl-PL" baseline="0" dirty="0" err="1" smtClean="0"/>
              <a:t>gd</a:t>
            </a:r>
            <a:r>
              <a:rPr lang="pl-PL" baseline="0" dirty="0" smtClean="0"/>
              <a:t> jednak w tempie niższym niż dochód.</a:t>
            </a:r>
          </a:p>
          <a:p>
            <a:r>
              <a:rPr lang="pl-PL" baseline="0" dirty="0" smtClean="0"/>
              <a:t>Oznacza to, że zmniejsza się udział wydatków w dochodzie rozporządzalnym, a co za tym idzie zwiększa się swobodna do dysponowania nadwyżkami np. na tworzenie oszczędności.</a:t>
            </a:r>
          </a:p>
          <a:p>
            <a:r>
              <a:rPr lang="pl-PL" baseline="0" dirty="0" smtClean="0"/>
              <a:t>W latach 2008-2009 nie widać </a:t>
            </a:r>
            <a:r>
              <a:rPr lang="pl-PL" baseline="0" dirty="0" err="1" smtClean="0"/>
              <a:t>zachamowania</a:t>
            </a:r>
            <a:r>
              <a:rPr lang="pl-PL" baseline="0" dirty="0" smtClean="0"/>
              <a:t> tempa wzrostu dochodu.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4CEBB4-AFE0-488F-B6F9-0E17ED91A09A}" type="slidenum">
              <a:rPr lang="pl-PL" smtClean="0"/>
              <a:pPr>
                <a:defRPr/>
              </a:pPr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Dopiero</a:t>
            </a:r>
            <a:r>
              <a:rPr lang="pl-PL" baseline="0" dirty="0" smtClean="0"/>
              <a:t> dynamika realnego dochody rozporządzalnego na osobę wskazuje, że w latach 2011, 2012 sytuacja uległa nieznacznemu pogorszeniu. </a:t>
            </a:r>
          </a:p>
          <a:p>
            <a:r>
              <a:rPr lang="pl-PL" baseline="0" dirty="0" smtClean="0"/>
              <a:t>Kryzys nie dotknął PL bezpośrednio, jednak dane wskazują, że jego echo mogło oddziaływać na sytuację gospodarstw domowych w latach 2011 i 2012. Wartym zauważenia jest fakt, że wraz ze spadkiem realnego dochodu rozporządzalnego w latach 2011-2012 spadły też realne wydatki, a spadki te były na poziomie zbliżonym do spadku dochodu. Sytuacja byłaby znacznie poważniejsza, gdyby realne wydatki </a:t>
            </a:r>
            <a:r>
              <a:rPr lang="pl-PL" baseline="0" dirty="0" err="1" smtClean="0"/>
              <a:t>rozsły</a:t>
            </a:r>
            <a:r>
              <a:rPr lang="pl-PL" baseline="0" dirty="0" smtClean="0"/>
              <a:t> przy jednoczesnym spadku realnym poziomu dochodów.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4CEBB4-AFE0-488F-B6F9-0E17ED91A09A}" type="slidenum">
              <a:rPr lang="pl-PL" smtClean="0"/>
              <a:pPr>
                <a:defRPr/>
              </a:pPr>
              <a:t>7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Czy kryzys</a:t>
            </a:r>
            <a:r>
              <a:rPr lang="pl-PL" baseline="0" dirty="0" smtClean="0"/>
              <a:t> wpłynął na nierówności dochodowe społeczeństwa polskiego ? Czy sprawił, że społeczeństwo rozwarstwiło się pod względem dochodowym ? </a:t>
            </a:r>
          </a:p>
          <a:p>
            <a:r>
              <a:rPr lang="pl-PL" baseline="0" dirty="0" smtClean="0"/>
              <a:t>Biorąc pod uwagę współczynnik </a:t>
            </a:r>
            <a:r>
              <a:rPr lang="pl-PL" baseline="0" dirty="0" err="1" smtClean="0"/>
              <a:t>Giniego</a:t>
            </a:r>
            <a:r>
              <a:rPr lang="pl-PL" baseline="0" dirty="0" smtClean="0"/>
              <a:t>, obserwowany w </a:t>
            </a:r>
            <a:r>
              <a:rPr lang="pl-PL" baseline="0" dirty="0" err="1" smtClean="0"/>
              <a:t>róznych</a:t>
            </a:r>
            <a:r>
              <a:rPr lang="pl-PL" baseline="0" dirty="0" smtClean="0"/>
              <a:t> badaniach społecznych, m.in. </a:t>
            </a:r>
            <a:r>
              <a:rPr lang="pl-PL" baseline="0" dirty="0" err="1" smtClean="0"/>
              <a:t>EU-SILC</a:t>
            </a:r>
            <a:r>
              <a:rPr lang="pl-PL" baseline="0" dirty="0" smtClean="0"/>
              <a:t>, HBS czy Diagnozie Społecznej, nie można stwierdzić, aby kryzys wpłynął na wzrost </a:t>
            </a:r>
            <a:r>
              <a:rPr lang="pl-PL" baseline="0" dirty="0" err="1" smtClean="0"/>
              <a:t>nierowności</a:t>
            </a:r>
            <a:r>
              <a:rPr lang="pl-PL" baseline="0" dirty="0" smtClean="0"/>
              <a:t> dochodowych. Zatem wzrost dochodów, który pokazywałem wcześniej nie jest wynikiem tego, ze poprawia iw latach 2008-2009 nie widać istotnych zmian. Dopiero gdy zwiększy się zakres analizy biorąc pod uwagę lata 2003-2005 do teraz można zauważyć tendencję spadkową. Np. w badania Diagnoza Społeczna nierówności </a:t>
            </a:r>
            <a:r>
              <a:rPr lang="pl-PL" baseline="0" dirty="0" err="1" smtClean="0"/>
              <a:t>dochodwe</a:t>
            </a:r>
            <a:r>
              <a:rPr lang="pl-PL" baseline="0" dirty="0" smtClean="0"/>
              <a:t> spadły z poziomu 32,7 w 2005 r. do 28,5 w 2015 r.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4CEBB4-AFE0-488F-B6F9-0E17ED91A09A}" type="slidenum">
              <a:rPr lang="pl-PL" smtClean="0"/>
              <a:pPr>
                <a:defRPr/>
              </a:pPr>
              <a:t>8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Biorąc pod</a:t>
            </a:r>
            <a:r>
              <a:rPr lang="pl-PL" baseline="0" dirty="0" smtClean="0"/>
              <a:t> uwagę nierówności dochodowe w grupach społeczno-ekonomicznych, prezentowanych na podstawie BBGD można stwierdzić, że najwyższe z nich dotyczą rolników (wśród tej grupy najwyższa jest też zmienność tego wskaźnika), a najniższe wśród emerytów.</a:t>
            </a:r>
          </a:p>
          <a:p>
            <a:r>
              <a:rPr lang="pl-PL" baseline="0" dirty="0" smtClean="0"/>
              <a:t>Ponadto warto zwrócić uwagę, że w grupa rolników widać trend wzrostowy biorąc pod uwagę dane z lat 2003-2014 (~47 w 2003 do ~55% w 2014 r.) </a:t>
            </a:r>
          </a:p>
          <a:p>
            <a:r>
              <a:rPr lang="pl-PL" baseline="0" dirty="0" smtClean="0"/>
              <a:t>Tendencja dla Polski jest raczej spadkowa. </a:t>
            </a: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4CEBB4-AFE0-488F-B6F9-0E17ED91A09A}" type="slidenum">
              <a:rPr lang="pl-PL" smtClean="0"/>
              <a:pPr>
                <a:defRPr/>
              </a:pPr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142791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8F14F-DA93-4A8E-9943-836650EA7A34}" type="datetimeFigureOut">
              <a:rPr lang="sv-SE"/>
              <a:pPr>
                <a:defRPr/>
              </a:pPr>
              <a:t>2015-11-03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F124E-4AC1-4BE2-BD2C-EE3EB19BEB8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C990C-2A5D-4737-9C1B-410C57B67DD3}" type="datetimeFigureOut">
              <a:rPr lang="sv-SE"/>
              <a:pPr>
                <a:defRPr/>
              </a:pPr>
              <a:t>2015-11-03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41950-3AC8-4192-BA15-DA21CCEAE2B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B9035-051F-47F4-B628-388F5DDF61B2}" type="datetimeFigureOut">
              <a:rPr lang="sv-SE"/>
              <a:pPr>
                <a:defRPr/>
              </a:pPr>
              <a:t>2015-11-03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5B091-B849-4C6B-BE22-6AE2409A5AD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CC140-4A0D-4E4A-B37D-285780B48A38}" type="datetimeFigureOut">
              <a:rPr lang="sv-SE"/>
              <a:pPr>
                <a:defRPr/>
              </a:pPr>
              <a:t>2015-11-03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39E07-67DB-4B45-B471-EE3296F10AE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C1105-52E2-42F2-95AD-A22DB356BB67}" type="datetimeFigureOut">
              <a:rPr lang="sv-SE"/>
              <a:pPr>
                <a:defRPr/>
              </a:pPr>
              <a:t>2015-11-03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5223E-90E0-4EA7-8EDB-80522A20247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A02C5-DEBE-4850-89AC-6848A8A5330D}" type="datetimeFigureOut">
              <a:rPr lang="sv-SE"/>
              <a:pPr>
                <a:defRPr/>
              </a:pPr>
              <a:t>2015-11-03</a:t>
            </a:fld>
            <a:endParaRPr lang="sv-S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9A948-8555-4388-B636-7B2F5C52FAF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87659-90C7-42F1-870E-D3FA5EA51F73}" type="datetimeFigureOut">
              <a:rPr lang="sv-SE"/>
              <a:pPr>
                <a:defRPr/>
              </a:pPr>
              <a:t>2015-11-03</a:t>
            </a:fld>
            <a:endParaRPr lang="sv-S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65C9C-AC4C-46E3-9C04-95958C1729D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948E-4CD1-4679-8935-B1B51EB89B01}" type="datetimeFigureOut">
              <a:rPr lang="sv-SE"/>
              <a:pPr>
                <a:defRPr/>
              </a:pPr>
              <a:t>2015-11-03</a:t>
            </a:fld>
            <a:endParaRPr lang="sv-S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AD709-41A8-45AB-A519-E302C4CEFD5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7C44B-4073-4BCA-BD8A-2FC193F36000}" type="datetimeFigureOut">
              <a:rPr lang="sv-SE"/>
              <a:pPr>
                <a:defRPr/>
              </a:pPr>
              <a:t>2015-11-03</a:t>
            </a:fld>
            <a:endParaRPr lang="sv-S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15B1C-CACC-477D-ABEE-FBDB3320718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FA462-2475-4551-A1C8-2BDC0D28DEBC}" type="datetimeFigureOut">
              <a:rPr lang="sv-SE"/>
              <a:pPr>
                <a:defRPr/>
              </a:pPr>
              <a:t>2015-11-03</a:t>
            </a:fld>
            <a:endParaRPr lang="sv-S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E6C61-3DD3-4635-9D42-C4724E62FBB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ADDCC-9469-49FC-84EE-422D6BB7A2EE}" type="datetimeFigureOut">
              <a:rPr lang="sv-SE"/>
              <a:pPr>
                <a:defRPr/>
              </a:pPr>
              <a:t>2015-11-03</a:t>
            </a:fld>
            <a:endParaRPr lang="sv-S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A2A6A-43CF-4F45-89DC-ED159235B52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sv-S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11FB8C-3101-438C-B2D0-B3812AF72916}" type="datetimeFigureOut">
              <a:rPr lang="sv-SE"/>
              <a:pPr>
                <a:defRPr/>
              </a:pPr>
              <a:t>2015-11-03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4BDBF79-7F27-452D-A49C-DECAD6AEECB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tat.gov.pl/en/topics/living-conditions/living-conditions/household-budget-survey-in-2014,2,9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9"/>
          <p:cNvSpPr>
            <a:spLocks noChangeArrowheads="1"/>
          </p:cNvSpPr>
          <p:nvPr/>
        </p:nvSpPr>
        <p:spPr bwMode="auto">
          <a:xfrm>
            <a:off x="684213" y="2565400"/>
            <a:ext cx="7561262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sz="32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</a:rPr>
              <a:t>Income</a:t>
            </a:r>
            <a:r>
              <a:rPr lang="pl-PL" sz="32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</a:rPr>
              <a:t> gap </a:t>
            </a:r>
            <a:r>
              <a:rPr lang="pl-PL" sz="32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</a:rPr>
              <a:t>between</a:t>
            </a:r>
            <a:r>
              <a:rPr lang="pl-PL" sz="32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</a:rPr>
              <a:t> </a:t>
            </a:r>
            <a:r>
              <a:rPr lang="pl-PL" sz="32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</a:rPr>
              <a:t>social</a:t>
            </a:r>
            <a:r>
              <a:rPr lang="pl-PL" sz="32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</a:rPr>
              <a:t> </a:t>
            </a:r>
            <a:r>
              <a:rPr lang="pl-PL" sz="32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</a:rPr>
              <a:t>groups</a:t>
            </a:r>
            <a:r>
              <a:rPr lang="pl-PL" sz="32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</a:rPr>
              <a:t>, and </a:t>
            </a:r>
            <a:r>
              <a:rPr lang="pl-PL" sz="32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</a:rPr>
              <a:t>impact</a:t>
            </a:r>
            <a:r>
              <a:rPr lang="pl-PL" sz="32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</a:rPr>
              <a:t> of </a:t>
            </a:r>
            <a:r>
              <a:rPr lang="pl-PL" sz="32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</a:rPr>
              <a:t>economic</a:t>
            </a:r>
            <a:r>
              <a:rPr lang="pl-PL" sz="32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</a:rPr>
              <a:t> </a:t>
            </a:r>
            <a:r>
              <a:rPr lang="pl-PL" sz="32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</a:rPr>
              <a:t>crisis</a:t>
            </a:r>
            <a:r>
              <a:rPr lang="pl-PL" sz="32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</a:rPr>
              <a:t> on </a:t>
            </a:r>
            <a:r>
              <a:rPr lang="pl-PL" sz="3200" dirty="0" err="1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</a:rPr>
              <a:t>income</a:t>
            </a:r>
            <a:r>
              <a:rPr lang="pl-PL" sz="32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+mn-cs"/>
              </a:rPr>
              <a:t> gap</a:t>
            </a:r>
          </a:p>
        </p:txBody>
      </p:sp>
      <p:sp>
        <p:nvSpPr>
          <p:cNvPr id="12" name="Title 1"/>
          <p:cNvSpPr>
            <a:spLocks noGrp="1" noChangeAspect="1"/>
          </p:cNvSpPr>
          <p:nvPr>
            <p:ph type="title"/>
          </p:nvPr>
        </p:nvSpPr>
        <p:spPr>
          <a:xfrm>
            <a:off x="2174" y="-99"/>
            <a:ext cx="6704521" cy="836712"/>
          </a:xfr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extLst/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endParaRPr lang="sv-SE" sz="2000" dirty="0">
              <a:solidFill>
                <a:schemeClr val="bg1"/>
              </a:solidFill>
            </a:endParaRPr>
          </a:p>
        </p:txBody>
      </p:sp>
      <p:pic>
        <p:nvPicPr>
          <p:cNvPr id="13" name="Picture 2" descr="Ministerstwo Pracy i Polityki Społecznej"/>
          <p:cNvPicPr>
            <a:picLocks noChangeAspect="1" noChangeArrowheads="1"/>
          </p:cNvPicPr>
          <p:nvPr/>
        </p:nvPicPr>
        <p:blipFill rotWithShape="1">
          <a:blip r:embed="rId3" cstate="print"/>
          <a:srcRect r="77120"/>
          <a:stretch/>
        </p:blipFill>
        <p:spPr bwMode="auto">
          <a:xfrm>
            <a:off x="5975350" y="44450"/>
            <a:ext cx="725488" cy="79216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2" name="pole tekstowe 1"/>
          <p:cNvSpPr txBox="1"/>
          <p:nvPr/>
        </p:nvSpPr>
        <p:spPr>
          <a:xfrm>
            <a:off x="6700838" y="119063"/>
            <a:ext cx="226377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Ministry of </a:t>
            </a:r>
            <a:r>
              <a:rPr lang="en-US" sz="18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Labour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 and Social Policy</a:t>
            </a:r>
          </a:p>
        </p:txBody>
      </p:sp>
      <p:sp>
        <p:nvSpPr>
          <p:cNvPr id="2056" name="pole tekstowe 2"/>
          <p:cNvSpPr txBox="1">
            <a:spLocks noChangeArrowheads="1"/>
          </p:cNvSpPr>
          <p:nvPr/>
        </p:nvSpPr>
        <p:spPr bwMode="auto">
          <a:xfrm>
            <a:off x="0" y="6577013"/>
            <a:ext cx="5219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0">
                <a:solidFill>
                  <a:schemeClr val="tx1"/>
                </a:solidFill>
                <a:latin typeface="Arial" charset="0"/>
              </a:rPr>
              <a:t>Department of Economic Analyses and Forecasts</a:t>
            </a:r>
          </a:p>
        </p:txBody>
      </p:sp>
      <p:sp>
        <p:nvSpPr>
          <p:cNvPr id="2057" name="pole tekstowe 6"/>
          <p:cNvSpPr txBox="1">
            <a:spLocks noChangeArrowheads="1"/>
          </p:cNvSpPr>
          <p:nvPr/>
        </p:nvSpPr>
        <p:spPr bwMode="auto">
          <a:xfrm>
            <a:off x="6732588" y="6550025"/>
            <a:ext cx="2249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 b="0">
                <a:solidFill>
                  <a:schemeClr val="tx1"/>
                </a:solidFill>
                <a:latin typeface="Arial" charset="0"/>
              </a:rPr>
              <a:t>Warsaw, </a:t>
            </a:r>
            <a:r>
              <a:rPr lang="pl-PL" sz="1400" b="0">
                <a:solidFill>
                  <a:schemeClr val="tx1"/>
                </a:solidFill>
                <a:latin typeface="Arial" charset="0"/>
              </a:rPr>
              <a:t>November</a:t>
            </a:r>
            <a:r>
              <a:rPr lang="en-US" sz="1400" b="0">
                <a:solidFill>
                  <a:schemeClr val="tx1"/>
                </a:solidFill>
                <a:latin typeface="Arial" charset="0"/>
              </a:rPr>
              <a:t> 201</a:t>
            </a:r>
            <a:r>
              <a:rPr lang="pl-PL" sz="1400" b="0">
                <a:solidFill>
                  <a:schemeClr val="tx1"/>
                </a:solidFill>
                <a:latin typeface="Arial" charset="0"/>
              </a:rPr>
              <a:t>5</a:t>
            </a:r>
            <a:endParaRPr lang="en-US" sz="1400" b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 noChangeAspect="1"/>
          </p:cNvSpPr>
          <p:nvPr>
            <p:ph type="title"/>
          </p:nvPr>
        </p:nvSpPr>
        <p:spPr>
          <a:xfrm>
            <a:off x="2174" y="-99"/>
            <a:ext cx="6704521" cy="836712"/>
          </a:xfr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extLst/>
        </p:spPr>
        <p:txBody>
          <a:bodyPr>
            <a:noAutofit/>
          </a:bodyPr>
          <a:lstStyle>
            <a:lvl1pPr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Income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in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various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socio-economic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b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groups</a:t>
            </a:r>
            <a:endParaRPr lang="en-US" sz="2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3" name="Picture 2" descr="Ministerstwo Pracy i Polityki Społecznej"/>
          <p:cNvPicPr>
            <a:picLocks noChangeAspect="1" noChangeArrowheads="1"/>
          </p:cNvPicPr>
          <p:nvPr/>
        </p:nvPicPr>
        <p:blipFill rotWithShape="1">
          <a:blip r:embed="rId3" cstate="print"/>
          <a:srcRect r="77120"/>
          <a:stretch/>
        </p:blipFill>
        <p:spPr bwMode="auto">
          <a:xfrm>
            <a:off x="5975350" y="44450"/>
            <a:ext cx="725488" cy="79216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2" name="pole tekstowe 1"/>
          <p:cNvSpPr txBox="1"/>
          <p:nvPr/>
        </p:nvSpPr>
        <p:spPr>
          <a:xfrm>
            <a:off x="6700838" y="119063"/>
            <a:ext cx="226377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Ministry of </a:t>
            </a:r>
            <a:r>
              <a:rPr lang="en-US" sz="18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Labour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 and Social Policy</a:t>
            </a:r>
          </a:p>
        </p:txBody>
      </p:sp>
      <p:sp>
        <p:nvSpPr>
          <p:cNvPr id="11271" name="pole tekstowe 2"/>
          <p:cNvSpPr txBox="1">
            <a:spLocks noChangeArrowheads="1"/>
          </p:cNvSpPr>
          <p:nvPr/>
        </p:nvSpPr>
        <p:spPr bwMode="auto">
          <a:xfrm>
            <a:off x="0" y="6577013"/>
            <a:ext cx="5219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0">
                <a:solidFill>
                  <a:schemeClr val="tx1"/>
                </a:solidFill>
                <a:latin typeface="Arial" charset="0"/>
              </a:rPr>
              <a:t>Department of Economic Analyses and Forecasts</a:t>
            </a:r>
          </a:p>
        </p:txBody>
      </p:sp>
      <p:sp>
        <p:nvSpPr>
          <p:cNvPr id="11272" name="pole tekstowe 6"/>
          <p:cNvSpPr txBox="1">
            <a:spLocks noChangeArrowheads="1"/>
          </p:cNvSpPr>
          <p:nvPr/>
        </p:nvSpPr>
        <p:spPr bwMode="auto">
          <a:xfrm>
            <a:off x="6700838" y="6550025"/>
            <a:ext cx="2281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 b="0">
                <a:solidFill>
                  <a:schemeClr val="tx1"/>
                </a:solidFill>
                <a:latin typeface="Arial" charset="0"/>
              </a:rPr>
              <a:t>Warsaw, </a:t>
            </a:r>
            <a:r>
              <a:rPr lang="pl-PL" sz="1400" b="0">
                <a:solidFill>
                  <a:schemeClr val="tx1"/>
                </a:solidFill>
                <a:latin typeface="Arial" charset="0"/>
              </a:rPr>
              <a:t>November</a:t>
            </a:r>
            <a:r>
              <a:rPr lang="en-US" sz="1400" b="0">
                <a:solidFill>
                  <a:schemeClr val="tx1"/>
                </a:solidFill>
                <a:latin typeface="Arial" charset="0"/>
              </a:rPr>
              <a:t> 201</a:t>
            </a:r>
            <a:r>
              <a:rPr lang="pl-PL" sz="1400" b="0">
                <a:solidFill>
                  <a:schemeClr val="tx1"/>
                </a:solidFill>
                <a:latin typeface="Arial" charset="0"/>
              </a:rPr>
              <a:t>5</a:t>
            </a:r>
            <a:endParaRPr lang="en-US" sz="1400" b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9" name="Wykres 8"/>
          <p:cNvGraphicFramePr/>
          <p:nvPr/>
        </p:nvGraphicFramePr>
        <p:xfrm>
          <a:off x="0" y="836712"/>
          <a:ext cx="914400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274" name="pole tekstowe 10"/>
          <p:cNvSpPr txBox="1">
            <a:spLocks noChangeArrowheads="1"/>
          </p:cNvSpPr>
          <p:nvPr/>
        </p:nvSpPr>
        <p:spPr bwMode="auto">
          <a:xfrm>
            <a:off x="107950" y="908050"/>
            <a:ext cx="856773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Medium monthly receipts per capita in households by socio-economic groups</a:t>
            </a:r>
            <a:r>
              <a:rPr lang="pl-PL">
                <a:solidFill>
                  <a:schemeClr val="tx1"/>
                </a:solidFill>
              </a:rPr>
              <a:t> in PLN</a:t>
            </a:r>
          </a:p>
        </p:txBody>
      </p:sp>
      <p:sp>
        <p:nvSpPr>
          <p:cNvPr id="11275" name="pole tekstowe 14"/>
          <p:cNvSpPr txBox="1">
            <a:spLocks noChangeArrowheads="1"/>
          </p:cNvSpPr>
          <p:nvPr/>
        </p:nvSpPr>
        <p:spPr bwMode="auto">
          <a:xfrm>
            <a:off x="900113" y="6073775"/>
            <a:ext cx="7632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 b="0">
                <a:solidFill>
                  <a:schemeClr val="tx1"/>
                </a:solidFill>
              </a:rPr>
              <a:t>source: Central Statistical Office (HBS)</a:t>
            </a:r>
          </a:p>
        </p:txBody>
      </p:sp>
      <p:graphicFrame>
        <p:nvGraphicFramePr>
          <p:cNvPr id="16" name="Wykres 15"/>
          <p:cNvGraphicFramePr>
            <a:graphicFrameLocks/>
          </p:cNvGraphicFramePr>
          <p:nvPr/>
        </p:nvGraphicFramePr>
        <p:xfrm>
          <a:off x="0" y="1678161"/>
          <a:ext cx="9144000" cy="4395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68289921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 noChangeAspect="1"/>
          </p:cNvSpPr>
          <p:nvPr>
            <p:ph type="title"/>
          </p:nvPr>
        </p:nvSpPr>
        <p:spPr>
          <a:xfrm>
            <a:off x="2174" y="-99"/>
            <a:ext cx="6704521" cy="836712"/>
          </a:xfr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extLst/>
        </p:spPr>
        <p:txBody>
          <a:bodyPr>
            <a:noAutofit/>
          </a:bodyPr>
          <a:lstStyle>
            <a:lvl1pPr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Summary</a:t>
            </a:r>
            <a:endParaRPr lang="en-US" sz="2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3" name="Picture 2" descr="Ministerstwo Pracy i Polityki Społecznej"/>
          <p:cNvPicPr>
            <a:picLocks noChangeAspect="1" noChangeArrowheads="1"/>
          </p:cNvPicPr>
          <p:nvPr/>
        </p:nvPicPr>
        <p:blipFill rotWithShape="1">
          <a:blip r:embed="rId2" cstate="print"/>
          <a:srcRect r="77120"/>
          <a:stretch/>
        </p:blipFill>
        <p:spPr bwMode="auto">
          <a:xfrm>
            <a:off x="5975350" y="44450"/>
            <a:ext cx="725488" cy="79216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2" name="pole tekstowe 1"/>
          <p:cNvSpPr txBox="1"/>
          <p:nvPr/>
        </p:nvSpPr>
        <p:spPr>
          <a:xfrm>
            <a:off x="6700838" y="119063"/>
            <a:ext cx="226377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Ministry of </a:t>
            </a:r>
            <a:r>
              <a:rPr lang="en-US" sz="18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Labour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 and Social Policy</a:t>
            </a:r>
          </a:p>
        </p:txBody>
      </p:sp>
      <p:sp>
        <p:nvSpPr>
          <p:cNvPr id="12295" name="pole tekstowe 2"/>
          <p:cNvSpPr txBox="1">
            <a:spLocks noChangeArrowheads="1"/>
          </p:cNvSpPr>
          <p:nvPr/>
        </p:nvSpPr>
        <p:spPr bwMode="auto">
          <a:xfrm>
            <a:off x="0" y="6577013"/>
            <a:ext cx="5219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0">
                <a:solidFill>
                  <a:schemeClr val="tx1"/>
                </a:solidFill>
                <a:latin typeface="Arial" charset="0"/>
              </a:rPr>
              <a:t>Department of Economic Analyses and Forecasts</a:t>
            </a:r>
          </a:p>
        </p:txBody>
      </p:sp>
      <p:sp>
        <p:nvSpPr>
          <p:cNvPr id="12296" name="pole tekstowe 6"/>
          <p:cNvSpPr txBox="1">
            <a:spLocks noChangeArrowheads="1"/>
          </p:cNvSpPr>
          <p:nvPr/>
        </p:nvSpPr>
        <p:spPr bwMode="auto">
          <a:xfrm>
            <a:off x="6700838" y="6550025"/>
            <a:ext cx="2281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 b="0">
                <a:solidFill>
                  <a:schemeClr val="tx1"/>
                </a:solidFill>
                <a:latin typeface="Arial" charset="0"/>
              </a:rPr>
              <a:t>Warsaw, </a:t>
            </a:r>
            <a:r>
              <a:rPr lang="pl-PL" sz="1400" b="0">
                <a:solidFill>
                  <a:schemeClr val="tx1"/>
                </a:solidFill>
                <a:latin typeface="Arial" charset="0"/>
              </a:rPr>
              <a:t>November</a:t>
            </a:r>
            <a:r>
              <a:rPr lang="en-US" sz="1400" b="0">
                <a:solidFill>
                  <a:schemeClr val="tx1"/>
                </a:solidFill>
                <a:latin typeface="Arial" charset="0"/>
              </a:rPr>
              <a:t> 201</a:t>
            </a:r>
            <a:r>
              <a:rPr lang="pl-PL" sz="1400" b="0">
                <a:solidFill>
                  <a:schemeClr val="tx1"/>
                </a:solidFill>
                <a:latin typeface="Arial" charset="0"/>
              </a:rPr>
              <a:t>5</a:t>
            </a:r>
            <a:endParaRPr lang="en-US" sz="1400" b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9" name="Wykres 8"/>
          <p:cNvGraphicFramePr/>
          <p:nvPr/>
        </p:nvGraphicFramePr>
        <p:xfrm>
          <a:off x="0" y="836712"/>
          <a:ext cx="914400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298" name="pole tekstowe 10"/>
          <p:cNvSpPr txBox="1">
            <a:spLocks noChangeArrowheads="1"/>
          </p:cNvSpPr>
          <p:nvPr/>
        </p:nvSpPr>
        <p:spPr bwMode="auto">
          <a:xfrm>
            <a:off x="107950" y="908050"/>
            <a:ext cx="8567738" cy="517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Poland </a:t>
            </a:r>
            <a:r>
              <a:rPr lang="pl-PL" dirty="0" err="1">
                <a:solidFill>
                  <a:schemeClr val="tx1"/>
                </a:solidFill>
              </a:rPr>
              <a:t>did</a:t>
            </a:r>
            <a:r>
              <a:rPr lang="pl-PL" dirty="0">
                <a:solidFill>
                  <a:schemeClr val="tx1"/>
                </a:solidFill>
              </a:rPr>
              <a:t> not </a:t>
            </a:r>
            <a:r>
              <a:rPr lang="pl-PL" dirty="0" err="1">
                <a:solidFill>
                  <a:schemeClr val="tx1"/>
                </a:solidFill>
              </a:rPr>
              <a:t>suffer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from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the</a:t>
            </a:r>
            <a:r>
              <a:rPr lang="pl-PL" dirty="0">
                <a:solidFill>
                  <a:schemeClr val="tx1"/>
                </a:solidFill>
              </a:rPr>
              <a:t> 2008-2009 </a:t>
            </a:r>
            <a:r>
              <a:rPr lang="pl-PL" dirty="0" err="1">
                <a:solidFill>
                  <a:schemeClr val="tx1"/>
                </a:solidFill>
              </a:rPr>
              <a:t>economic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crisis</a:t>
            </a:r>
            <a:r>
              <a:rPr lang="pl-PL" dirty="0">
                <a:solidFill>
                  <a:schemeClr val="tx1"/>
                </a:solidFill>
              </a:rPr>
              <a:t> as </a:t>
            </a:r>
            <a:r>
              <a:rPr lang="pl-PL" dirty="0" err="1">
                <a:solidFill>
                  <a:schemeClr val="tx1"/>
                </a:solidFill>
              </a:rPr>
              <a:t>it</a:t>
            </a:r>
            <a:r>
              <a:rPr lang="pl-PL" dirty="0">
                <a:solidFill>
                  <a:schemeClr val="tx1"/>
                </a:solidFill>
              </a:rPr>
              <a:t> was </a:t>
            </a:r>
            <a:r>
              <a:rPr lang="pl-PL" dirty="0" err="1">
                <a:solidFill>
                  <a:schemeClr val="tx1"/>
                </a:solidFill>
              </a:rPr>
              <a:t>the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case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with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the</a:t>
            </a:r>
            <a:r>
              <a:rPr lang="pl-PL" dirty="0">
                <a:solidFill>
                  <a:schemeClr val="tx1"/>
                </a:solidFill>
              </a:rPr>
              <a:t> US and </a:t>
            </a:r>
            <a:r>
              <a:rPr lang="pl-PL" dirty="0" err="1">
                <a:solidFill>
                  <a:schemeClr val="tx1"/>
                </a:solidFill>
              </a:rPr>
              <a:t>the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eurozone</a:t>
            </a:r>
            <a:r>
              <a:rPr lang="pl-PL" dirty="0">
                <a:solidFill>
                  <a:schemeClr val="tx1"/>
                </a:solidFill>
              </a:rPr>
              <a:t> (</a:t>
            </a:r>
            <a:r>
              <a:rPr lang="pl-PL" dirty="0" err="1">
                <a:solidFill>
                  <a:schemeClr val="tx1"/>
                </a:solidFill>
              </a:rPr>
              <a:t>domestic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demand</a:t>
            </a:r>
            <a:r>
              <a:rPr lang="pl-PL" dirty="0">
                <a:solidFill>
                  <a:schemeClr val="tx1"/>
                </a:solidFill>
              </a:rPr>
              <a:t> and </a:t>
            </a:r>
            <a:r>
              <a:rPr lang="pl-PL" dirty="0" err="1">
                <a:solidFill>
                  <a:schemeClr val="tx1"/>
                </a:solidFill>
              </a:rPr>
              <a:t>exports</a:t>
            </a:r>
            <a:r>
              <a:rPr lang="pl-PL" dirty="0">
                <a:solidFill>
                  <a:schemeClr val="tx1"/>
                </a:solidFill>
              </a:rPr>
              <a:t>).</a:t>
            </a:r>
          </a:p>
          <a:p>
            <a:pPr marL="342900" indent="-342900">
              <a:buFont typeface="Arial" charset="0"/>
              <a:buChar char="•"/>
            </a:pPr>
            <a:endParaRPr lang="pl-PL" dirty="0">
              <a:solidFill>
                <a:schemeClr val="tx1"/>
              </a:solidFill>
            </a:endParaRPr>
          </a:p>
          <a:p>
            <a:pPr marL="342900" indent="-342900">
              <a:buFont typeface="Arial" charset="0"/>
              <a:buChar char="•"/>
            </a:pPr>
            <a:r>
              <a:rPr lang="pl-PL" dirty="0" err="1">
                <a:solidFill>
                  <a:schemeClr val="tx1"/>
                </a:solidFill>
              </a:rPr>
              <a:t>The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crisis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did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cause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economic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slowdown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with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its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negative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impact</a:t>
            </a:r>
            <a:r>
              <a:rPr lang="pl-PL" dirty="0">
                <a:solidFill>
                  <a:schemeClr val="tx1"/>
                </a:solidFill>
              </a:rPr>
              <a:t> on </a:t>
            </a:r>
            <a:r>
              <a:rPr lang="pl-PL" dirty="0" err="1">
                <a:solidFill>
                  <a:schemeClr val="tx1"/>
                </a:solidFill>
              </a:rPr>
              <a:t>household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budgets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mainly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in</a:t>
            </a:r>
            <a:r>
              <a:rPr lang="pl-PL" dirty="0">
                <a:solidFill>
                  <a:schemeClr val="tx1"/>
                </a:solidFill>
              </a:rPr>
              <a:t> 2011-2012.</a:t>
            </a:r>
          </a:p>
          <a:p>
            <a:pPr marL="342900" indent="-342900">
              <a:buFont typeface="Arial" charset="0"/>
              <a:buChar char="•"/>
            </a:pPr>
            <a:endParaRPr lang="pl-PL" dirty="0">
              <a:solidFill>
                <a:schemeClr val="tx1"/>
              </a:solidFill>
            </a:endParaRPr>
          </a:p>
          <a:p>
            <a:pPr marL="342900" indent="-342900">
              <a:buFont typeface="Arial" charset="0"/>
              <a:buChar char="•"/>
            </a:pPr>
            <a:r>
              <a:rPr lang="pl-PL" dirty="0" err="1">
                <a:solidFill>
                  <a:schemeClr val="tx1"/>
                </a:solidFill>
              </a:rPr>
              <a:t>Despite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the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slowdown</a:t>
            </a:r>
            <a:r>
              <a:rPr lang="pl-PL" dirty="0">
                <a:solidFill>
                  <a:schemeClr val="tx1"/>
                </a:solidFill>
              </a:rPr>
              <a:t>, </a:t>
            </a:r>
            <a:r>
              <a:rPr lang="pl-PL" dirty="0" err="1">
                <a:solidFill>
                  <a:schemeClr val="tx1"/>
                </a:solidFill>
              </a:rPr>
              <a:t>the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avarage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nominal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available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income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has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been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growing</a:t>
            </a:r>
            <a:r>
              <a:rPr lang="pl-PL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Arial" charset="0"/>
              <a:buChar char="•"/>
            </a:pPr>
            <a:endParaRPr lang="pl-PL" dirty="0">
              <a:solidFill>
                <a:schemeClr val="tx1"/>
              </a:solidFill>
            </a:endParaRPr>
          </a:p>
          <a:p>
            <a:pPr marL="342900" indent="-342900">
              <a:buFont typeface="Arial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Income </a:t>
            </a:r>
            <a:r>
              <a:rPr lang="en-US" dirty="0" err="1">
                <a:solidFill>
                  <a:schemeClr val="tx1"/>
                </a:solidFill>
              </a:rPr>
              <a:t>inequalit</a:t>
            </a:r>
            <a:r>
              <a:rPr lang="pl-PL" dirty="0" err="1">
                <a:solidFill>
                  <a:schemeClr val="tx1"/>
                </a:solidFill>
              </a:rPr>
              <a:t>ies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have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remained</a:t>
            </a:r>
            <a:r>
              <a:rPr lang="en-US" dirty="0">
                <a:solidFill>
                  <a:schemeClr val="tx1"/>
                </a:solidFill>
              </a:rPr>
              <a:t> stable</a:t>
            </a:r>
            <a:r>
              <a:rPr lang="pl-PL" dirty="0">
                <a:solidFill>
                  <a:schemeClr val="tx1"/>
                </a:solidFill>
              </a:rPr>
              <a:t>, </a:t>
            </a:r>
            <a:r>
              <a:rPr lang="pl-PL" dirty="0" err="1">
                <a:solidFill>
                  <a:schemeClr val="tx1"/>
                </a:solidFill>
              </a:rPr>
              <a:t>or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even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decreased</a:t>
            </a:r>
            <a:r>
              <a:rPr lang="pl-PL" dirty="0">
                <a:solidFill>
                  <a:schemeClr val="tx1"/>
                </a:solidFill>
              </a:rPr>
              <a:t>, </a:t>
            </a:r>
            <a:r>
              <a:rPr lang="pl-PL" dirty="0" err="1">
                <a:solidFill>
                  <a:schemeClr val="tx1"/>
                </a:solidFill>
              </a:rPr>
              <a:t>if</a:t>
            </a:r>
            <a:r>
              <a:rPr lang="pl-PL" dirty="0">
                <a:solidFill>
                  <a:schemeClr val="tx1"/>
                </a:solidFill>
              </a:rPr>
              <a:t> one </a:t>
            </a:r>
            <a:r>
              <a:rPr lang="pl-PL" dirty="0" err="1">
                <a:solidFill>
                  <a:schemeClr val="tx1"/>
                </a:solidFill>
              </a:rPr>
              <a:t>goes</a:t>
            </a:r>
            <a:r>
              <a:rPr lang="pl-PL" dirty="0">
                <a:solidFill>
                  <a:schemeClr val="tx1"/>
                </a:solidFill>
              </a:rPr>
              <a:t> back to </a:t>
            </a:r>
            <a:r>
              <a:rPr lang="en-US" dirty="0" smtClean="0">
                <a:solidFill>
                  <a:schemeClr val="tx1"/>
                </a:solidFill>
              </a:rPr>
              <a:t>200</a:t>
            </a:r>
            <a:r>
              <a:rPr lang="pl-PL" smtClean="0">
                <a:solidFill>
                  <a:schemeClr val="tx1"/>
                </a:solidFill>
              </a:rPr>
              <a:t>3</a:t>
            </a:r>
            <a:endParaRPr lang="pl-PL" dirty="0">
              <a:solidFill>
                <a:schemeClr val="tx1"/>
              </a:solidFill>
            </a:endParaRPr>
          </a:p>
          <a:p>
            <a:pPr marL="342900" indent="-342900">
              <a:buFont typeface="Arial" charset="0"/>
              <a:buChar char="•"/>
            </a:pPr>
            <a:endParaRPr lang="pl-PL" dirty="0">
              <a:solidFill>
                <a:schemeClr val="tx1"/>
              </a:solidFill>
            </a:endParaRPr>
          </a:p>
          <a:p>
            <a:pPr marL="342900" indent="-342900">
              <a:buFont typeface="Arial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By </a:t>
            </a:r>
            <a:r>
              <a:rPr lang="en-US" dirty="0">
                <a:solidFill>
                  <a:schemeClr val="tx1"/>
                </a:solidFill>
              </a:rPr>
              <a:t>socio-economic groups</a:t>
            </a:r>
            <a:r>
              <a:rPr lang="pl-PL" dirty="0" smtClean="0">
                <a:solidFill>
                  <a:schemeClr val="tx1"/>
                </a:solidFill>
              </a:rPr>
              <a:t>— </a:t>
            </a:r>
            <a:r>
              <a:rPr lang="pl-PL" dirty="0" err="1">
                <a:solidFill>
                  <a:schemeClr val="tx1"/>
                </a:solidFill>
              </a:rPr>
              <a:t>self-employed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have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the</a:t>
            </a:r>
            <a:r>
              <a:rPr lang="en-US" dirty="0">
                <a:solidFill>
                  <a:schemeClr val="tx1"/>
                </a:solidFill>
              </a:rPr>
              <a:t> highest income per capita in the family</a:t>
            </a:r>
            <a:r>
              <a:rPr lang="pl-PL" dirty="0">
                <a:solidFill>
                  <a:schemeClr val="tx1"/>
                </a:solidFill>
              </a:rPr>
              <a:t>, </a:t>
            </a:r>
            <a:r>
              <a:rPr lang="pl-PL" dirty="0" err="1">
                <a:solidFill>
                  <a:schemeClr val="tx1"/>
                </a:solidFill>
              </a:rPr>
              <a:t>while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farmers—the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lowest</a:t>
            </a:r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 noChangeAspect="1"/>
          </p:cNvSpPr>
          <p:nvPr>
            <p:ph type="title" idx="4294967295"/>
          </p:nvPr>
        </p:nvSpPr>
        <p:spPr>
          <a:xfrm>
            <a:off x="2174" y="-99"/>
            <a:ext cx="6704521" cy="836712"/>
          </a:xfr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extLst/>
        </p:spPr>
        <p:txBody>
          <a:bodyPr>
            <a:noAutofit/>
          </a:bodyPr>
          <a:lstStyle>
            <a:lvl1pPr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Income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gap </a:t>
            </a: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between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social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groups</a:t>
            </a:r>
            <a:endParaRPr lang="sv-SE" sz="2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3" name="Picture 2" descr="Ministerstwo Pracy i Polityki Społecznej"/>
          <p:cNvPicPr>
            <a:picLocks noChangeAspect="1" noChangeArrowheads="1"/>
          </p:cNvPicPr>
          <p:nvPr/>
        </p:nvPicPr>
        <p:blipFill rotWithShape="1">
          <a:blip r:embed="rId2" cstate="print"/>
          <a:srcRect r="77120"/>
          <a:stretch/>
        </p:blipFill>
        <p:spPr bwMode="auto">
          <a:xfrm>
            <a:off x="5975350" y="44450"/>
            <a:ext cx="725488" cy="79216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2" name="pole tekstowe 1"/>
          <p:cNvSpPr txBox="1"/>
          <p:nvPr/>
        </p:nvSpPr>
        <p:spPr>
          <a:xfrm>
            <a:off x="6700838" y="119063"/>
            <a:ext cx="226377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Ministry of </a:t>
            </a:r>
            <a:r>
              <a:rPr lang="en-US" sz="18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Labour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 and Social Policy</a:t>
            </a:r>
          </a:p>
        </p:txBody>
      </p:sp>
      <p:sp>
        <p:nvSpPr>
          <p:cNvPr id="13319" name="pole tekstowe 2"/>
          <p:cNvSpPr txBox="1">
            <a:spLocks noChangeArrowheads="1"/>
          </p:cNvSpPr>
          <p:nvPr/>
        </p:nvSpPr>
        <p:spPr bwMode="auto">
          <a:xfrm>
            <a:off x="0" y="6577013"/>
            <a:ext cx="5219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0">
                <a:solidFill>
                  <a:schemeClr val="tx1"/>
                </a:solidFill>
                <a:latin typeface="Arial" charset="0"/>
              </a:rPr>
              <a:t>Department of Economic Analyses and Forecasts</a:t>
            </a:r>
          </a:p>
        </p:txBody>
      </p:sp>
      <p:sp>
        <p:nvSpPr>
          <p:cNvPr id="13320" name="pole tekstowe 6"/>
          <p:cNvSpPr txBox="1">
            <a:spLocks noChangeArrowheads="1"/>
          </p:cNvSpPr>
          <p:nvPr/>
        </p:nvSpPr>
        <p:spPr bwMode="auto">
          <a:xfrm>
            <a:off x="6338888" y="6550025"/>
            <a:ext cx="26431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 b="0">
                <a:solidFill>
                  <a:schemeClr val="tx1"/>
                </a:solidFill>
                <a:latin typeface="Arial" charset="0"/>
              </a:rPr>
              <a:t>Warsaw, </a:t>
            </a:r>
            <a:r>
              <a:rPr lang="pl-PL" sz="1400" b="0">
                <a:solidFill>
                  <a:schemeClr val="tx1"/>
                </a:solidFill>
                <a:latin typeface="Arial" charset="0"/>
              </a:rPr>
              <a:t>November 2015</a:t>
            </a:r>
            <a:endParaRPr lang="en-US" sz="14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3321" name="Text Box 11"/>
          <p:cNvSpPr txBox="1">
            <a:spLocks noChangeArrowheads="1"/>
          </p:cNvSpPr>
          <p:nvPr/>
        </p:nvSpPr>
        <p:spPr bwMode="auto">
          <a:xfrm>
            <a:off x="381000" y="2743200"/>
            <a:ext cx="83820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2800">
                <a:solidFill>
                  <a:schemeClr val="tx1"/>
                </a:solidFill>
                <a:latin typeface="Arial" charset="0"/>
              </a:rPr>
              <a:t>Thank you for </a:t>
            </a:r>
            <a:r>
              <a:rPr lang="en-US" sz="2800">
                <a:solidFill>
                  <a:schemeClr val="tx1"/>
                </a:solidFill>
                <a:latin typeface="Arial" charset="0"/>
              </a:rPr>
              <a:t>your </a:t>
            </a:r>
            <a:r>
              <a:rPr lang="pl-PL" sz="2800">
                <a:solidFill>
                  <a:schemeClr val="tx1"/>
                </a:solidFill>
                <a:latin typeface="Arial" charset="0"/>
              </a:rPr>
              <a:t>attention</a:t>
            </a:r>
          </a:p>
          <a:p>
            <a:pPr algn="ctr">
              <a:spcBef>
                <a:spcPct val="50000"/>
              </a:spcBef>
            </a:pPr>
            <a:endParaRPr lang="pl-PL" sz="2800">
              <a:solidFill>
                <a:schemeClr val="tx1"/>
              </a:solidFill>
              <a:latin typeface="Arial" charset="0"/>
            </a:endParaRPr>
          </a:p>
          <a:p>
            <a:pPr algn="ctr">
              <a:spcBef>
                <a:spcPct val="50000"/>
              </a:spcBef>
            </a:pPr>
            <a:r>
              <a:rPr lang="pl-PL" sz="2000">
                <a:solidFill>
                  <a:schemeClr val="tx1"/>
                </a:solidFill>
                <a:latin typeface="Arial" charset="0"/>
              </a:rPr>
              <a:t>Cezary.Gawel@mpips.gov.pl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 noChangeAspect="1"/>
          </p:cNvSpPr>
          <p:nvPr>
            <p:ph type="title"/>
          </p:nvPr>
        </p:nvSpPr>
        <p:spPr>
          <a:xfrm>
            <a:off x="2174" y="-99"/>
            <a:ext cx="6704521" cy="836712"/>
          </a:xfr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extLst/>
        </p:spPr>
        <p:txBody>
          <a:bodyPr>
            <a:noAutofit/>
          </a:bodyPr>
          <a:lstStyle>
            <a:lvl1pPr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Economic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crisis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2008-2009</a:t>
            </a:r>
            <a:endParaRPr lang="en-US" sz="2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3" name="Picture 2" descr="Ministerstwo Pracy i Polityki Społecznej"/>
          <p:cNvPicPr>
            <a:picLocks noChangeAspect="1" noChangeArrowheads="1"/>
          </p:cNvPicPr>
          <p:nvPr/>
        </p:nvPicPr>
        <p:blipFill rotWithShape="1">
          <a:blip r:embed="rId3" cstate="print"/>
          <a:srcRect r="77120"/>
          <a:stretch/>
        </p:blipFill>
        <p:spPr bwMode="auto">
          <a:xfrm>
            <a:off x="5975350" y="44450"/>
            <a:ext cx="725488" cy="79216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2" name="pole tekstowe 1"/>
          <p:cNvSpPr txBox="1"/>
          <p:nvPr/>
        </p:nvSpPr>
        <p:spPr>
          <a:xfrm>
            <a:off x="6700838" y="119063"/>
            <a:ext cx="226377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Ministry of </a:t>
            </a:r>
            <a:r>
              <a:rPr lang="en-US" sz="18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Labour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 and Social Policy</a:t>
            </a:r>
          </a:p>
        </p:txBody>
      </p:sp>
      <p:sp>
        <p:nvSpPr>
          <p:cNvPr id="3079" name="pole tekstowe 2"/>
          <p:cNvSpPr txBox="1">
            <a:spLocks noChangeArrowheads="1"/>
          </p:cNvSpPr>
          <p:nvPr/>
        </p:nvSpPr>
        <p:spPr bwMode="auto">
          <a:xfrm>
            <a:off x="0" y="6577013"/>
            <a:ext cx="5219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0">
                <a:solidFill>
                  <a:schemeClr val="tx1"/>
                </a:solidFill>
                <a:latin typeface="Arial" charset="0"/>
              </a:rPr>
              <a:t>Department of Economic Analyses and Forecasts</a:t>
            </a:r>
          </a:p>
        </p:txBody>
      </p:sp>
      <p:sp>
        <p:nvSpPr>
          <p:cNvPr id="3080" name="pole tekstowe 6"/>
          <p:cNvSpPr txBox="1">
            <a:spLocks noChangeArrowheads="1"/>
          </p:cNvSpPr>
          <p:nvPr/>
        </p:nvSpPr>
        <p:spPr bwMode="auto">
          <a:xfrm>
            <a:off x="6659563" y="6550025"/>
            <a:ext cx="23225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 b="0">
                <a:solidFill>
                  <a:schemeClr val="tx1"/>
                </a:solidFill>
                <a:latin typeface="Arial" charset="0"/>
              </a:rPr>
              <a:t>Warsaw, </a:t>
            </a:r>
            <a:r>
              <a:rPr lang="pl-PL" sz="1400" b="0">
                <a:solidFill>
                  <a:schemeClr val="tx1"/>
                </a:solidFill>
                <a:latin typeface="Arial" charset="0"/>
              </a:rPr>
              <a:t>November</a:t>
            </a:r>
            <a:r>
              <a:rPr lang="en-US" sz="1400" b="0">
                <a:solidFill>
                  <a:schemeClr val="tx1"/>
                </a:solidFill>
                <a:latin typeface="Arial" charset="0"/>
              </a:rPr>
              <a:t> 201</a:t>
            </a:r>
            <a:r>
              <a:rPr lang="pl-PL" sz="1400" b="0">
                <a:solidFill>
                  <a:schemeClr val="tx1"/>
                </a:solidFill>
                <a:latin typeface="Arial" charset="0"/>
              </a:rPr>
              <a:t>5</a:t>
            </a:r>
            <a:endParaRPr lang="en-US" sz="14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250825" y="908050"/>
            <a:ext cx="8642350" cy="31099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sz="2800" dirty="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rPr>
              <a:t>Plan:</a:t>
            </a:r>
          </a:p>
          <a:p>
            <a:pPr marL="457200" indent="-457200">
              <a:buFontTx/>
              <a:buAutoNum type="arabicPeriod"/>
              <a:defRPr/>
            </a:pPr>
            <a:r>
              <a:rPr lang="pl-PL" sz="2800" dirty="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rPr>
              <a:t>GDP Growth 2005-2014</a:t>
            </a:r>
          </a:p>
          <a:p>
            <a:pPr marL="457200" indent="-457200">
              <a:buFontTx/>
              <a:buAutoNum type="arabicPeriod"/>
              <a:defRPr/>
            </a:pPr>
            <a:r>
              <a:rPr lang="pl-PL" sz="2800" dirty="0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rPr>
              <a:t>GDP growth in Poland – </a:t>
            </a:r>
            <a:r>
              <a:rPr lang="pl-PL" sz="2800" dirty="0" err="1">
                <a:solidFill>
                  <a:schemeClr val="tx2">
                    <a:lumMod val="75000"/>
                  </a:schemeClr>
                </a:solidFill>
                <a:latin typeface="+mn-lt"/>
                <a:cs typeface="Arial" pitchFamily="34" charset="0"/>
              </a:rPr>
              <a:t>breakup</a:t>
            </a:r>
            <a:endParaRPr lang="pl-PL" sz="2800" dirty="0">
              <a:solidFill>
                <a:schemeClr val="tx2">
                  <a:lumMod val="75000"/>
                </a:schemeClr>
              </a:solidFill>
              <a:latin typeface="+mn-lt"/>
              <a:cs typeface="Arial" pitchFamily="34" charset="0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pl-PL" sz="2800" dirty="0" err="1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Income</a:t>
            </a:r>
            <a:r>
              <a:rPr lang="pl-PL" sz="28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/</a:t>
            </a:r>
            <a:r>
              <a:rPr lang="pl-PL" sz="2800" dirty="0" err="1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expenditure</a:t>
            </a:r>
            <a:r>
              <a:rPr lang="pl-PL" sz="28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– </a:t>
            </a:r>
            <a:r>
              <a:rPr lang="pl-PL" sz="2800" dirty="0" err="1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overall</a:t>
            </a:r>
            <a:r>
              <a:rPr lang="pl-PL" sz="28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pl-PL" sz="2800" dirty="0" err="1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outlook</a:t>
            </a:r>
            <a:r>
              <a:rPr lang="pl-PL" sz="2800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 2004-2014</a:t>
            </a:r>
            <a:endParaRPr lang="pl-PL" sz="2800" dirty="0">
              <a:solidFill>
                <a:schemeClr val="tx2">
                  <a:lumMod val="75000"/>
                </a:schemeClr>
              </a:solidFill>
              <a:latin typeface="+mn-lt"/>
              <a:cs typeface="Arial" pitchFamily="34" charset="0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pl-PL" sz="2800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Income</a:t>
            </a:r>
            <a:r>
              <a:rPr lang="pl-PL" sz="2800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 </a:t>
            </a:r>
            <a:r>
              <a:rPr lang="pl-PL" sz="2800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inequalities</a:t>
            </a:r>
            <a:r>
              <a:rPr lang="pl-PL" sz="2800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 </a:t>
            </a:r>
            <a:r>
              <a:rPr lang="pl-PL" sz="2800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in</a:t>
            </a:r>
            <a:r>
              <a:rPr lang="pl-PL" sz="2800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 Poland 2005-2014</a:t>
            </a:r>
          </a:p>
          <a:p>
            <a:pPr marL="457200" indent="-457200">
              <a:buFontTx/>
              <a:buAutoNum type="arabicPeriod"/>
              <a:defRPr/>
            </a:pPr>
            <a:r>
              <a:rPr lang="pl-PL" sz="2800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Income</a:t>
            </a:r>
            <a:r>
              <a:rPr lang="pl-PL" sz="2800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 gap </a:t>
            </a:r>
            <a:r>
              <a:rPr lang="pl-PL" sz="2800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between</a:t>
            </a:r>
            <a:r>
              <a:rPr lang="pl-PL" sz="2800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 </a:t>
            </a:r>
            <a:r>
              <a:rPr lang="pl-PL" sz="2800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different</a:t>
            </a:r>
            <a:r>
              <a:rPr lang="pl-PL" sz="2800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 </a:t>
            </a:r>
            <a:r>
              <a:rPr lang="pl-PL" sz="2800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social</a:t>
            </a:r>
            <a:r>
              <a:rPr lang="pl-PL" sz="2800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 </a:t>
            </a:r>
            <a:r>
              <a:rPr lang="pl-PL" sz="2800" dirty="0" err="1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groups</a:t>
            </a:r>
            <a:endParaRPr lang="pl-PL" sz="2800" dirty="0">
              <a:solidFill>
                <a:schemeClr val="accent1">
                  <a:lumMod val="50000"/>
                </a:schemeClr>
              </a:solidFill>
              <a:latin typeface="+mn-lt"/>
              <a:cs typeface="Arial" pitchFamily="34" charset="0"/>
            </a:endParaRPr>
          </a:p>
          <a:p>
            <a:pPr marL="457200" indent="-457200">
              <a:buFontTx/>
              <a:buAutoNum type="arabicPeriod"/>
              <a:defRPr/>
            </a:pPr>
            <a:endParaRPr lang="pl-PL" sz="2800" dirty="0">
              <a:latin typeface="+mn-lt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 noChangeAspect="1"/>
          </p:cNvSpPr>
          <p:nvPr>
            <p:ph type="title"/>
          </p:nvPr>
        </p:nvSpPr>
        <p:spPr>
          <a:xfrm>
            <a:off x="2174" y="-99"/>
            <a:ext cx="6704521" cy="836712"/>
          </a:xfr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extLst/>
        </p:spPr>
        <p:txBody>
          <a:bodyPr>
            <a:noAutofit/>
          </a:bodyPr>
          <a:lstStyle>
            <a:lvl1pPr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Economic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crisis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2008-2009</a:t>
            </a:r>
            <a:endParaRPr lang="en-US" sz="2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3" name="Picture 2" descr="Ministerstwo Pracy i Polityki Społecznej"/>
          <p:cNvPicPr>
            <a:picLocks noChangeAspect="1" noChangeArrowheads="1"/>
          </p:cNvPicPr>
          <p:nvPr/>
        </p:nvPicPr>
        <p:blipFill rotWithShape="1">
          <a:blip r:embed="rId3" cstate="print"/>
          <a:srcRect r="77120"/>
          <a:stretch/>
        </p:blipFill>
        <p:spPr bwMode="auto">
          <a:xfrm>
            <a:off x="5975350" y="44450"/>
            <a:ext cx="725488" cy="79216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2" name="pole tekstowe 1"/>
          <p:cNvSpPr txBox="1"/>
          <p:nvPr/>
        </p:nvSpPr>
        <p:spPr>
          <a:xfrm>
            <a:off x="6700838" y="119063"/>
            <a:ext cx="226377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Ministry of </a:t>
            </a:r>
            <a:r>
              <a:rPr lang="en-US" sz="18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Labour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 and Social Policy</a:t>
            </a:r>
          </a:p>
        </p:txBody>
      </p:sp>
      <p:sp>
        <p:nvSpPr>
          <p:cNvPr id="4103" name="pole tekstowe 2"/>
          <p:cNvSpPr txBox="1">
            <a:spLocks noChangeArrowheads="1"/>
          </p:cNvSpPr>
          <p:nvPr/>
        </p:nvSpPr>
        <p:spPr bwMode="auto">
          <a:xfrm>
            <a:off x="0" y="6577013"/>
            <a:ext cx="5219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0">
                <a:solidFill>
                  <a:schemeClr val="tx1"/>
                </a:solidFill>
                <a:latin typeface="Arial" charset="0"/>
              </a:rPr>
              <a:t>Department of Economic Analyses and Forecasts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250825" y="908050"/>
            <a:ext cx="8642350" cy="800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l-PL" sz="2400" dirty="0">
                <a:solidFill>
                  <a:prstClr val="black"/>
                </a:solidFill>
                <a:latin typeface="+mn-lt"/>
                <a:cs typeface="+mn-cs"/>
              </a:rPr>
              <a:t>GDP per capita growth (</a:t>
            </a:r>
            <a:r>
              <a:rPr lang="pl-PL" sz="2400" dirty="0" err="1">
                <a:solidFill>
                  <a:prstClr val="black"/>
                </a:solidFill>
                <a:latin typeface="+mn-lt"/>
                <a:cs typeface="+mn-cs"/>
              </a:rPr>
              <a:t>annual</a:t>
            </a:r>
            <a:r>
              <a:rPr lang="pl-PL" sz="2400" dirty="0">
                <a:solidFill>
                  <a:prstClr val="black"/>
                </a:solidFill>
                <a:latin typeface="+mn-lt"/>
                <a:cs typeface="+mn-cs"/>
              </a:rPr>
              <a:t> %)</a:t>
            </a:r>
          </a:p>
          <a:p>
            <a:pPr marL="457200" indent="-457200">
              <a:buFontTx/>
              <a:buAutoNum type="arabicPeriod"/>
              <a:defRPr/>
            </a:pPr>
            <a:endParaRPr lang="pl-PL" dirty="0">
              <a:latin typeface="Times New Roman" charset="0"/>
              <a:cs typeface="+mn-cs"/>
            </a:endParaRPr>
          </a:p>
        </p:txBody>
      </p:sp>
      <p:graphicFrame>
        <p:nvGraphicFramePr>
          <p:cNvPr id="9" name="Wykres 8"/>
          <p:cNvGraphicFramePr/>
          <p:nvPr/>
        </p:nvGraphicFramePr>
        <p:xfrm>
          <a:off x="251520" y="1412776"/>
          <a:ext cx="864096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106" name="pole tekstowe 6"/>
          <p:cNvSpPr txBox="1">
            <a:spLocks noChangeArrowheads="1"/>
          </p:cNvSpPr>
          <p:nvPr/>
        </p:nvSpPr>
        <p:spPr bwMode="auto">
          <a:xfrm>
            <a:off x="6659563" y="6550025"/>
            <a:ext cx="23225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 b="0">
                <a:solidFill>
                  <a:schemeClr val="tx1"/>
                </a:solidFill>
                <a:latin typeface="Arial" charset="0"/>
              </a:rPr>
              <a:t>Warsaw, </a:t>
            </a:r>
            <a:r>
              <a:rPr lang="pl-PL" sz="1400" b="0">
                <a:solidFill>
                  <a:schemeClr val="tx1"/>
                </a:solidFill>
                <a:latin typeface="Arial" charset="0"/>
              </a:rPr>
              <a:t>November</a:t>
            </a:r>
            <a:r>
              <a:rPr lang="en-US" sz="1400" b="0">
                <a:solidFill>
                  <a:schemeClr val="tx1"/>
                </a:solidFill>
                <a:latin typeface="Arial" charset="0"/>
              </a:rPr>
              <a:t> 201</a:t>
            </a:r>
            <a:r>
              <a:rPr lang="pl-PL" sz="1400" b="0">
                <a:solidFill>
                  <a:schemeClr val="tx1"/>
                </a:solidFill>
                <a:latin typeface="Arial" charset="0"/>
              </a:rPr>
              <a:t>5</a:t>
            </a:r>
            <a:endParaRPr lang="en-US" sz="1400" b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14" name="Łącznik prosty ze strzałką 13"/>
          <p:cNvCxnSpPr/>
          <p:nvPr/>
        </p:nvCxnSpPr>
        <p:spPr>
          <a:xfrm flipV="1">
            <a:off x="2771775" y="4437063"/>
            <a:ext cx="0" cy="25241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ole tekstowe 1"/>
          <p:cNvSpPr txBox="1">
            <a:spLocks noChangeArrowheads="1"/>
          </p:cNvSpPr>
          <p:nvPr/>
        </p:nvSpPr>
        <p:spPr bwMode="auto">
          <a:xfrm>
            <a:off x="2124075" y="4779963"/>
            <a:ext cx="1368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l-PL" sz="1400">
                <a:solidFill>
                  <a:srgbClr val="FF0000"/>
                </a:solidFill>
                <a:latin typeface="Calibri" pitchFamily="34" charset="0"/>
              </a:rPr>
              <a:t>Housing bubble bursts</a:t>
            </a:r>
          </a:p>
        </p:txBody>
      </p:sp>
      <p:sp>
        <p:nvSpPr>
          <p:cNvPr id="20" name="Łącznik prosty ze strzałką 19"/>
          <p:cNvSpPr/>
          <p:nvPr/>
        </p:nvSpPr>
        <p:spPr>
          <a:xfrm flipV="1">
            <a:off x="3563938" y="4437063"/>
            <a:ext cx="0" cy="152876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pl-PL"/>
          </a:p>
        </p:txBody>
      </p:sp>
      <p:sp>
        <p:nvSpPr>
          <p:cNvPr id="22" name="pole tekstowe 21"/>
          <p:cNvSpPr txBox="1"/>
          <p:nvPr/>
        </p:nvSpPr>
        <p:spPr>
          <a:xfrm>
            <a:off x="2771775" y="5965825"/>
            <a:ext cx="1655763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l-PL" sz="1400" dirty="0" err="1">
                <a:solidFill>
                  <a:srgbClr val="FF0000"/>
                </a:solidFill>
                <a:latin typeface="+mn-lt"/>
                <a:cs typeface="+mn-cs"/>
              </a:rPr>
              <a:t>Beginning</a:t>
            </a:r>
            <a:r>
              <a:rPr lang="pl-PL" sz="1400" dirty="0">
                <a:solidFill>
                  <a:srgbClr val="FF0000"/>
                </a:solidFill>
                <a:latin typeface="+mn-lt"/>
                <a:cs typeface="+mn-cs"/>
              </a:rPr>
              <a:t> of the Global Financial </a:t>
            </a:r>
            <a:r>
              <a:rPr lang="pl-PL" sz="1400" dirty="0" err="1">
                <a:solidFill>
                  <a:srgbClr val="FF0000"/>
                </a:solidFill>
                <a:latin typeface="+mn-lt"/>
                <a:cs typeface="+mn-cs"/>
              </a:rPr>
              <a:t>Crisis</a:t>
            </a:r>
            <a:endParaRPr lang="pl-PL" sz="1400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4111" name="pole tekstowe 1"/>
          <p:cNvSpPr txBox="1">
            <a:spLocks noChangeArrowheads="1"/>
          </p:cNvSpPr>
          <p:nvPr/>
        </p:nvSpPr>
        <p:spPr bwMode="auto">
          <a:xfrm>
            <a:off x="755650" y="6092825"/>
            <a:ext cx="194468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l-PL" sz="1100">
                <a:solidFill>
                  <a:schemeClr val="tx1"/>
                </a:solidFill>
                <a:latin typeface="Calibri" pitchFamily="34" charset="0"/>
              </a:rPr>
              <a:t>Source: World Bank Data</a:t>
            </a:r>
          </a:p>
        </p:txBody>
      </p:sp>
      <p:sp>
        <p:nvSpPr>
          <p:cNvPr id="16" name="Łącznik prosty ze strzałką 15"/>
          <p:cNvSpPr/>
          <p:nvPr/>
        </p:nvSpPr>
        <p:spPr>
          <a:xfrm flipV="1">
            <a:off x="4356100" y="4959350"/>
            <a:ext cx="0" cy="341313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pl-PL"/>
          </a:p>
        </p:txBody>
      </p:sp>
      <p:sp>
        <p:nvSpPr>
          <p:cNvPr id="17" name="pole tekstowe 21"/>
          <p:cNvSpPr txBox="1">
            <a:spLocks noChangeArrowheads="1"/>
          </p:cNvSpPr>
          <p:nvPr/>
        </p:nvSpPr>
        <p:spPr bwMode="auto">
          <a:xfrm>
            <a:off x="3600450" y="5310188"/>
            <a:ext cx="16557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sz="1400">
                <a:solidFill>
                  <a:srgbClr val="FF0000"/>
                </a:solidFill>
                <a:latin typeface="Calibri" pitchFamily="34" charset="0"/>
              </a:rPr>
              <a:t>Nadir of the crisis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allAtOnce"/>
      <p:bldP spid="20" grpId="0" animBg="1"/>
      <p:bldP spid="22" grpId="0" build="allAtOnce"/>
      <p:bldP spid="16" grpId="0" animBg="1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 noChangeAspect="1"/>
          </p:cNvSpPr>
          <p:nvPr>
            <p:ph type="title"/>
          </p:nvPr>
        </p:nvSpPr>
        <p:spPr>
          <a:xfrm>
            <a:off x="2174" y="-99"/>
            <a:ext cx="6704521" cy="836712"/>
          </a:xfr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extLst/>
        </p:spPr>
        <p:txBody>
          <a:bodyPr>
            <a:noAutofit/>
          </a:bodyPr>
          <a:lstStyle>
            <a:lvl1pPr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Economic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crisis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2008-2009</a:t>
            </a:r>
            <a:endParaRPr lang="en-US" sz="2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3" name="Picture 2" descr="Ministerstwo Pracy i Polityki Społecznej"/>
          <p:cNvPicPr>
            <a:picLocks noChangeAspect="1" noChangeArrowheads="1"/>
          </p:cNvPicPr>
          <p:nvPr/>
        </p:nvPicPr>
        <p:blipFill rotWithShape="1">
          <a:blip r:embed="rId3" cstate="print"/>
          <a:srcRect r="77120"/>
          <a:stretch/>
        </p:blipFill>
        <p:spPr bwMode="auto">
          <a:xfrm>
            <a:off x="5975350" y="44450"/>
            <a:ext cx="725488" cy="79216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2" name="pole tekstowe 1"/>
          <p:cNvSpPr txBox="1"/>
          <p:nvPr/>
        </p:nvSpPr>
        <p:spPr>
          <a:xfrm>
            <a:off x="6700838" y="119063"/>
            <a:ext cx="226377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Ministry of </a:t>
            </a:r>
            <a:r>
              <a:rPr lang="en-US" sz="18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Labour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 and Social Policy</a:t>
            </a:r>
          </a:p>
        </p:txBody>
      </p:sp>
      <p:sp>
        <p:nvSpPr>
          <p:cNvPr id="5127" name="pole tekstowe 2"/>
          <p:cNvSpPr txBox="1">
            <a:spLocks noChangeArrowheads="1"/>
          </p:cNvSpPr>
          <p:nvPr/>
        </p:nvSpPr>
        <p:spPr bwMode="auto">
          <a:xfrm>
            <a:off x="0" y="6577013"/>
            <a:ext cx="5219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0">
                <a:solidFill>
                  <a:schemeClr val="tx1"/>
                </a:solidFill>
                <a:latin typeface="Arial" charset="0"/>
              </a:rPr>
              <a:t>Department of Economic Analyses and Forecasts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250825" y="908050"/>
            <a:ext cx="8642350" cy="800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l-PL" sz="2400" dirty="0">
                <a:solidFill>
                  <a:prstClr val="black"/>
                </a:solidFill>
                <a:latin typeface="+mn-lt"/>
                <a:cs typeface="+mn-cs"/>
              </a:rPr>
              <a:t>Real GDP </a:t>
            </a:r>
            <a:r>
              <a:rPr lang="pl-PL" sz="2400" dirty="0" err="1">
                <a:solidFill>
                  <a:prstClr val="black"/>
                </a:solidFill>
                <a:latin typeface="+mn-lt"/>
                <a:cs typeface="+mn-cs"/>
              </a:rPr>
              <a:t>growth</a:t>
            </a:r>
            <a:r>
              <a:rPr lang="pl-PL" sz="2400" dirty="0">
                <a:solidFill>
                  <a:prstClr val="black"/>
                </a:solidFill>
                <a:latin typeface="+mn-lt"/>
                <a:cs typeface="+mn-cs"/>
              </a:rPr>
              <a:t> and </a:t>
            </a:r>
            <a:r>
              <a:rPr lang="pl-PL" sz="2400" dirty="0" err="1">
                <a:solidFill>
                  <a:prstClr val="black"/>
                </a:solidFill>
                <a:latin typeface="+mn-lt"/>
                <a:cs typeface="+mn-cs"/>
              </a:rPr>
              <a:t>contributions</a:t>
            </a:r>
            <a:r>
              <a:rPr lang="pl-PL" sz="2400" dirty="0">
                <a:solidFill>
                  <a:prstClr val="black"/>
                </a:solidFill>
                <a:latin typeface="+mn-lt"/>
                <a:cs typeface="+mn-cs"/>
              </a:rPr>
              <a:t> - Poland</a:t>
            </a:r>
          </a:p>
          <a:p>
            <a:pPr marL="457200" indent="-457200">
              <a:buFontTx/>
              <a:buAutoNum type="arabicPeriod"/>
              <a:defRPr/>
            </a:pPr>
            <a:endParaRPr lang="pl-PL" dirty="0">
              <a:latin typeface="Times New Roman" charset="0"/>
              <a:cs typeface="+mn-cs"/>
            </a:endParaRPr>
          </a:p>
        </p:txBody>
      </p:sp>
      <p:sp>
        <p:nvSpPr>
          <p:cNvPr id="5129" name="pole tekstowe 6"/>
          <p:cNvSpPr txBox="1">
            <a:spLocks noChangeArrowheads="1"/>
          </p:cNvSpPr>
          <p:nvPr/>
        </p:nvSpPr>
        <p:spPr bwMode="auto">
          <a:xfrm>
            <a:off x="6659563" y="6550025"/>
            <a:ext cx="23225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 b="0">
                <a:solidFill>
                  <a:schemeClr val="tx1"/>
                </a:solidFill>
                <a:latin typeface="Arial" charset="0"/>
              </a:rPr>
              <a:t>Warsaw, </a:t>
            </a:r>
            <a:r>
              <a:rPr lang="pl-PL" sz="1400" b="0">
                <a:solidFill>
                  <a:schemeClr val="tx1"/>
                </a:solidFill>
                <a:latin typeface="Arial" charset="0"/>
              </a:rPr>
              <a:t>November</a:t>
            </a:r>
            <a:r>
              <a:rPr lang="en-US" sz="1400" b="0">
                <a:solidFill>
                  <a:schemeClr val="tx1"/>
                </a:solidFill>
                <a:latin typeface="Arial" charset="0"/>
              </a:rPr>
              <a:t> 201</a:t>
            </a:r>
            <a:r>
              <a:rPr lang="pl-PL" sz="1400" b="0">
                <a:solidFill>
                  <a:schemeClr val="tx1"/>
                </a:solidFill>
                <a:latin typeface="Arial" charset="0"/>
              </a:rPr>
              <a:t>5</a:t>
            </a:r>
            <a:endParaRPr lang="en-US" sz="14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30" name="pole tekstowe 1"/>
          <p:cNvSpPr txBox="1">
            <a:spLocks noChangeArrowheads="1"/>
          </p:cNvSpPr>
          <p:nvPr/>
        </p:nvSpPr>
        <p:spPr bwMode="auto">
          <a:xfrm>
            <a:off x="755650" y="6092825"/>
            <a:ext cx="27368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l-PL" sz="1100" dirty="0" err="1">
                <a:solidFill>
                  <a:schemeClr val="tx1"/>
                </a:solidFill>
                <a:latin typeface="Calibri" pitchFamily="34" charset="0"/>
              </a:rPr>
              <a:t>Source</a:t>
            </a:r>
            <a:r>
              <a:rPr lang="pl-PL" sz="1100" dirty="0">
                <a:solidFill>
                  <a:schemeClr val="tx1"/>
                </a:solidFill>
                <a:latin typeface="Calibri" pitchFamily="34" charset="0"/>
              </a:rPr>
              <a:t>: </a:t>
            </a:r>
            <a:r>
              <a:rPr lang="pl-PL" sz="1100" dirty="0" err="1">
                <a:solidFill>
                  <a:schemeClr val="tx1"/>
                </a:solidFill>
                <a:latin typeface="Calibri" pitchFamily="34" charset="0"/>
              </a:rPr>
              <a:t>European</a:t>
            </a:r>
            <a:r>
              <a:rPr lang="pl-PL" sz="11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pl-PL" sz="1100" dirty="0" err="1">
                <a:solidFill>
                  <a:schemeClr val="tx1"/>
                </a:solidFill>
                <a:latin typeface="Calibri" pitchFamily="34" charset="0"/>
              </a:rPr>
              <a:t>Comission</a:t>
            </a:r>
            <a:r>
              <a:rPr lang="pl-PL" sz="11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pl-PL" sz="1100" dirty="0" err="1">
                <a:solidFill>
                  <a:schemeClr val="tx1"/>
                </a:solidFill>
                <a:latin typeface="Calibri" pitchFamily="34" charset="0"/>
              </a:rPr>
              <a:t>Forecast</a:t>
            </a:r>
            <a:endParaRPr lang="pl-PL" sz="1100" dirty="0">
              <a:solidFill>
                <a:schemeClr val="tx1"/>
              </a:solidFill>
              <a:latin typeface="Calibri" pitchFamily="34" charset="0"/>
            </a:endParaRPr>
          </a:p>
        </p:txBody>
      </p:sp>
      <p:graphicFrame>
        <p:nvGraphicFramePr>
          <p:cNvPr id="9" name="Wykres 8"/>
          <p:cNvGraphicFramePr>
            <a:graphicFrameLocks/>
          </p:cNvGraphicFramePr>
          <p:nvPr/>
        </p:nvGraphicFramePr>
        <p:xfrm>
          <a:off x="0" y="1412776"/>
          <a:ext cx="9143999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 noChangeAspect="1"/>
          </p:cNvSpPr>
          <p:nvPr>
            <p:ph type="title"/>
          </p:nvPr>
        </p:nvSpPr>
        <p:spPr>
          <a:xfrm>
            <a:off x="2174" y="-99"/>
            <a:ext cx="6704521" cy="836712"/>
          </a:xfr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extLst/>
        </p:spPr>
        <p:txBody>
          <a:bodyPr>
            <a:noAutofit/>
          </a:bodyPr>
          <a:lstStyle>
            <a:lvl1pPr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pl-PL" sz="2000" dirty="0" err="1">
                <a:solidFill>
                  <a:schemeClr val="bg1"/>
                </a:solidFill>
                <a:latin typeface="Calibri" pitchFamily="34" charset="0"/>
              </a:rPr>
              <a:t>Economic</a:t>
            </a:r>
            <a:r>
              <a:rPr lang="pl-PL" sz="2000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latin typeface="Calibri" pitchFamily="34" charset="0"/>
              </a:rPr>
              <a:t>crisis</a:t>
            </a:r>
            <a:r>
              <a:rPr lang="pl-PL" sz="2000" dirty="0">
                <a:solidFill>
                  <a:schemeClr val="bg1"/>
                </a:solidFill>
                <a:latin typeface="Calibri" pitchFamily="34" charset="0"/>
              </a:rPr>
              <a:t> and </a:t>
            </a: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its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latin typeface="Calibri" pitchFamily="34" charset="0"/>
              </a:rPr>
              <a:t>impact</a:t>
            </a:r>
            <a:r>
              <a:rPr lang="pl-PL" sz="2000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on</a:t>
            </a:r>
            <a:b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household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budgets</a:t>
            </a:r>
            <a:endParaRPr lang="en-US" sz="2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3" name="Picture 2" descr="Ministerstwo Pracy i Polityki Społecznej"/>
          <p:cNvPicPr>
            <a:picLocks noChangeAspect="1" noChangeArrowheads="1"/>
          </p:cNvPicPr>
          <p:nvPr/>
        </p:nvPicPr>
        <p:blipFill rotWithShape="1">
          <a:blip r:embed="rId3" cstate="print"/>
          <a:srcRect r="77120"/>
          <a:stretch/>
        </p:blipFill>
        <p:spPr bwMode="auto">
          <a:xfrm>
            <a:off x="5975350" y="44450"/>
            <a:ext cx="725488" cy="79216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2" name="pole tekstowe 1"/>
          <p:cNvSpPr txBox="1"/>
          <p:nvPr/>
        </p:nvSpPr>
        <p:spPr>
          <a:xfrm>
            <a:off x="6700838" y="119063"/>
            <a:ext cx="226377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Ministry of </a:t>
            </a:r>
            <a:r>
              <a:rPr lang="en-US" sz="18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Labour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 and Social Policy</a:t>
            </a:r>
          </a:p>
        </p:txBody>
      </p:sp>
      <p:sp>
        <p:nvSpPr>
          <p:cNvPr id="6151" name="pole tekstowe 2"/>
          <p:cNvSpPr txBox="1">
            <a:spLocks noChangeArrowheads="1"/>
          </p:cNvSpPr>
          <p:nvPr/>
        </p:nvSpPr>
        <p:spPr bwMode="auto">
          <a:xfrm>
            <a:off x="0" y="6577013"/>
            <a:ext cx="5219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0">
                <a:solidFill>
                  <a:schemeClr val="tx1"/>
                </a:solidFill>
                <a:latin typeface="Arial" charset="0"/>
              </a:rPr>
              <a:t>Department of Economic Analyses and Forecasts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250825" y="908050"/>
            <a:ext cx="8642350" cy="5324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l-PL" sz="2000" dirty="0" err="1">
                <a:solidFill>
                  <a:prstClr val="black"/>
                </a:solidFill>
                <a:latin typeface="+mn-lt"/>
                <a:cs typeface="+mn-cs"/>
              </a:rPr>
              <a:t>Measured</a:t>
            </a:r>
            <a:r>
              <a:rPr lang="pl-PL" sz="2000" dirty="0">
                <a:solidFill>
                  <a:prstClr val="black"/>
                </a:solidFill>
                <a:latin typeface="+mn-lt"/>
                <a:cs typeface="+mn-cs"/>
              </a:rPr>
              <a:t> by </a:t>
            </a:r>
            <a:r>
              <a:rPr lang="pl-PL" sz="2000" dirty="0" err="1">
                <a:solidFill>
                  <a:prstClr val="black"/>
                </a:solidFill>
                <a:latin typeface="+mn-lt"/>
                <a:cs typeface="+mn-cs"/>
              </a:rPr>
              <a:t>Household</a:t>
            </a:r>
            <a:r>
              <a:rPr lang="pl-PL" sz="2000" dirty="0">
                <a:solidFill>
                  <a:prstClr val="black"/>
                </a:solidFill>
                <a:latin typeface="+mn-lt"/>
                <a:cs typeface="+mn-cs"/>
              </a:rPr>
              <a:t> Budget </a:t>
            </a:r>
            <a:r>
              <a:rPr lang="pl-PL" sz="2000" dirty="0" err="1">
                <a:solidFill>
                  <a:prstClr val="black"/>
                </a:solidFill>
                <a:latin typeface="+mn-lt"/>
                <a:cs typeface="+mn-cs"/>
              </a:rPr>
              <a:t>Survey</a:t>
            </a:r>
            <a:r>
              <a:rPr lang="pl-PL" sz="2000" dirty="0">
                <a:solidFill>
                  <a:prstClr val="black"/>
                </a:solidFill>
                <a:latin typeface="+mn-lt"/>
                <a:cs typeface="+mn-cs"/>
              </a:rPr>
              <a:t> (HBS) run by </a:t>
            </a:r>
            <a:r>
              <a:rPr lang="pl-PL" sz="2000" dirty="0" err="1">
                <a:solidFill>
                  <a:prstClr val="black"/>
                </a:solidFill>
                <a:latin typeface="+mn-lt"/>
                <a:cs typeface="+mn-cs"/>
              </a:rPr>
              <a:t>The</a:t>
            </a:r>
            <a:r>
              <a:rPr lang="pl-PL" sz="2000" dirty="0">
                <a:solidFill>
                  <a:prstClr val="black"/>
                </a:solidFill>
                <a:latin typeface="+mn-lt"/>
                <a:cs typeface="+mn-cs"/>
              </a:rPr>
              <a:t> Central Statistical Office of Poland (GUS).</a:t>
            </a:r>
          </a:p>
          <a:p>
            <a:pPr>
              <a:defRPr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pl-PL" sz="2000" dirty="0">
              <a:solidFill>
                <a:prstClr val="black"/>
              </a:solidFill>
              <a:latin typeface="+mn-lt"/>
              <a:cs typeface="+mn-cs"/>
            </a:endParaRPr>
          </a:p>
          <a:p>
            <a:pPr>
              <a:defRPr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l-PL" sz="2000" dirty="0">
                <a:solidFill>
                  <a:prstClr val="black"/>
                </a:solidFill>
                <a:latin typeface="+mn-lt"/>
                <a:cs typeface="+mn-cs"/>
              </a:rPr>
              <a:t>HBS</a:t>
            </a:r>
            <a:r>
              <a:rPr lang="en-US" sz="2000" dirty="0">
                <a:solidFill>
                  <a:prstClr val="black"/>
                </a:solidFill>
                <a:latin typeface="+mn-lt"/>
                <a:cs typeface="+mn-cs"/>
              </a:rPr>
              <a:t> plays an important role in the analysis of living standards. It is </a:t>
            </a:r>
            <a:r>
              <a:rPr lang="pl-PL" sz="2000" dirty="0" err="1">
                <a:solidFill>
                  <a:prstClr val="black"/>
                </a:solidFill>
                <a:latin typeface="+mn-lt"/>
                <a:cs typeface="+mn-cs"/>
              </a:rPr>
              <a:t>the</a:t>
            </a:r>
            <a:r>
              <a:rPr lang="en-US" sz="2000" dirty="0">
                <a:solidFill>
                  <a:prstClr val="black"/>
                </a:solidFill>
                <a:latin typeface="+mn-lt"/>
                <a:cs typeface="+mn-cs"/>
              </a:rPr>
              <a:t> basic source of information on the revenues, out</a:t>
            </a:r>
            <a:r>
              <a:rPr lang="pl-PL" sz="2000" dirty="0" err="1">
                <a:solidFill>
                  <a:prstClr val="black"/>
                </a:solidFill>
                <a:latin typeface="+mn-lt"/>
                <a:cs typeface="+mn-cs"/>
              </a:rPr>
              <a:t>lays</a:t>
            </a:r>
            <a:r>
              <a:rPr lang="en-US" sz="2000" dirty="0">
                <a:solidFill>
                  <a:prstClr val="black"/>
                </a:solidFill>
                <a:latin typeface="+mn-lt"/>
                <a:cs typeface="+mn-cs"/>
              </a:rPr>
              <a:t>, food</a:t>
            </a:r>
            <a:r>
              <a:rPr lang="pl-PL" sz="2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+mn-lt"/>
                <a:cs typeface="+mn-cs"/>
              </a:rPr>
              <a:t>consumption and other aspects of living conditions of particular </a:t>
            </a:r>
            <a:r>
              <a:rPr lang="pl-PL" sz="2000" dirty="0" err="1">
                <a:solidFill>
                  <a:prstClr val="black"/>
                </a:solidFill>
                <a:latin typeface="+mn-lt"/>
                <a:cs typeface="+mn-cs"/>
              </a:rPr>
              <a:t>segments</a:t>
            </a:r>
            <a:r>
              <a:rPr lang="en-US" sz="2000" dirty="0">
                <a:solidFill>
                  <a:prstClr val="black"/>
                </a:solidFill>
                <a:latin typeface="+mn-lt"/>
                <a:cs typeface="+mn-cs"/>
              </a:rPr>
              <a:t> of the population.</a:t>
            </a:r>
            <a:endParaRPr lang="pl-PL" sz="2000" dirty="0">
              <a:solidFill>
                <a:prstClr val="black"/>
              </a:solidFill>
              <a:latin typeface="+mn-lt"/>
              <a:cs typeface="+mn-cs"/>
            </a:endParaRPr>
          </a:p>
          <a:p>
            <a:pPr>
              <a:defRPr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pl-PL" sz="2000" dirty="0">
              <a:solidFill>
                <a:prstClr val="black"/>
              </a:solidFill>
              <a:latin typeface="+mn-lt"/>
              <a:cs typeface="+mn-cs"/>
            </a:endParaRPr>
          </a:p>
          <a:p>
            <a:pPr>
              <a:defRPr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l-PL" sz="2000" dirty="0">
                <a:solidFill>
                  <a:prstClr val="black"/>
                </a:solidFill>
                <a:latin typeface="+mn-lt"/>
                <a:cs typeface="+mn-cs"/>
              </a:rPr>
              <a:t>HBS </a:t>
            </a:r>
            <a:r>
              <a:rPr lang="pl-PL" sz="2000" dirty="0" err="1">
                <a:solidFill>
                  <a:prstClr val="black"/>
                </a:solidFill>
                <a:latin typeface="+mn-lt"/>
                <a:cs typeface="+mn-cs"/>
              </a:rPr>
              <a:t>lets</a:t>
            </a:r>
            <a:r>
              <a:rPr lang="pl-PL" sz="2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pl-PL" sz="2000" dirty="0" err="1">
                <a:solidFill>
                  <a:prstClr val="black"/>
                </a:solidFill>
                <a:latin typeface="+mn-lt"/>
                <a:cs typeface="+mn-cs"/>
              </a:rPr>
              <a:t>analyze</a:t>
            </a:r>
            <a:r>
              <a:rPr lang="pl-PL" sz="2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pl-PL" sz="2000" dirty="0" err="1">
                <a:solidFill>
                  <a:prstClr val="black"/>
                </a:solidFill>
                <a:latin typeface="+mn-lt"/>
                <a:cs typeface="+mn-cs"/>
              </a:rPr>
              <a:t>living</a:t>
            </a:r>
            <a:r>
              <a:rPr lang="pl-PL" sz="2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pl-PL" sz="2000" dirty="0" err="1">
                <a:solidFill>
                  <a:prstClr val="black"/>
                </a:solidFill>
                <a:latin typeface="+mn-lt"/>
                <a:cs typeface="+mn-cs"/>
              </a:rPr>
              <a:t>conditions</a:t>
            </a:r>
            <a:r>
              <a:rPr lang="pl-PL" sz="2000" dirty="0">
                <a:solidFill>
                  <a:prstClr val="black"/>
                </a:solidFill>
                <a:latin typeface="+mn-lt"/>
                <a:cs typeface="+mn-cs"/>
              </a:rPr>
              <a:t> of 5 </a:t>
            </a:r>
            <a:r>
              <a:rPr lang="pl-PL" sz="2000" dirty="0" err="1">
                <a:solidFill>
                  <a:prstClr val="black"/>
                </a:solidFill>
                <a:latin typeface="+mn-lt"/>
                <a:cs typeface="+mn-cs"/>
              </a:rPr>
              <a:t>socio-economic</a:t>
            </a:r>
            <a:r>
              <a:rPr lang="pl-PL" sz="2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pl-PL" sz="2000" dirty="0" err="1">
                <a:solidFill>
                  <a:prstClr val="black"/>
                </a:solidFill>
                <a:latin typeface="+mn-lt"/>
                <a:cs typeface="+mn-cs"/>
              </a:rPr>
              <a:t>groups</a:t>
            </a:r>
            <a:r>
              <a:rPr lang="pl-PL" sz="2000" dirty="0">
                <a:solidFill>
                  <a:prstClr val="black"/>
                </a:solidFill>
                <a:latin typeface="+mn-lt"/>
                <a:cs typeface="+mn-cs"/>
              </a:rPr>
              <a:t>:</a:t>
            </a:r>
          </a:p>
          <a:p>
            <a:pPr marL="342900" indent="-342900">
              <a:buFontTx/>
              <a:buChar char="-"/>
              <a:defRPr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l-PL" sz="2000" dirty="0" err="1">
                <a:solidFill>
                  <a:prstClr val="black"/>
                </a:solidFill>
                <a:latin typeface="+mn-lt"/>
                <a:cs typeface="+mn-cs"/>
              </a:rPr>
              <a:t>Employees</a:t>
            </a:r>
            <a:endParaRPr lang="pl-PL" sz="2000" dirty="0">
              <a:solidFill>
                <a:prstClr val="black"/>
              </a:solidFill>
              <a:latin typeface="+mn-lt"/>
              <a:cs typeface="+mn-cs"/>
            </a:endParaRPr>
          </a:p>
          <a:p>
            <a:pPr marL="342900" indent="-342900">
              <a:buFontTx/>
              <a:buChar char="-"/>
              <a:defRPr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l-PL" sz="2000" dirty="0" err="1">
                <a:solidFill>
                  <a:prstClr val="black"/>
                </a:solidFill>
                <a:latin typeface="+mn-lt"/>
                <a:cs typeface="+mn-cs"/>
              </a:rPr>
              <a:t>Self-employed</a:t>
            </a:r>
            <a:endParaRPr lang="pl-PL" sz="2000" dirty="0">
              <a:solidFill>
                <a:prstClr val="black"/>
              </a:solidFill>
              <a:latin typeface="+mn-lt"/>
              <a:cs typeface="+mn-cs"/>
            </a:endParaRPr>
          </a:p>
          <a:p>
            <a:pPr marL="342900" indent="-342900">
              <a:buFontTx/>
              <a:buChar char="-"/>
              <a:defRPr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l-PL" sz="2000" dirty="0" err="1">
                <a:solidFill>
                  <a:prstClr val="black"/>
                </a:solidFill>
                <a:latin typeface="+mn-lt"/>
                <a:cs typeface="+mn-cs"/>
              </a:rPr>
              <a:t>Farmers</a:t>
            </a:r>
            <a:endParaRPr lang="pl-PL" sz="2000" dirty="0">
              <a:solidFill>
                <a:prstClr val="black"/>
              </a:solidFill>
              <a:latin typeface="+mn-lt"/>
              <a:cs typeface="+mn-cs"/>
            </a:endParaRPr>
          </a:p>
          <a:p>
            <a:pPr marL="342900" indent="-342900">
              <a:buFontTx/>
              <a:buChar char="-"/>
              <a:defRPr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l-PL" sz="2000" dirty="0" err="1">
                <a:solidFill>
                  <a:prstClr val="black"/>
                </a:solidFill>
                <a:latin typeface="+mn-lt"/>
                <a:cs typeface="+mn-cs"/>
              </a:rPr>
              <a:t>Retirees</a:t>
            </a:r>
            <a:endParaRPr lang="pl-PL" sz="2000" dirty="0">
              <a:solidFill>
                <a:prstClr val="black"/>
              </a:solidFill>
              <a:latin typeface="+mn-lt"/>
              <a:cs typeface="+mn-cs"/>
            </a:endParaRPr>
          </a:p>
          <a:p>
            <a:pPr marL="342900" indent="-342900">
              <a:buFontTx/>
              <a:buChar char="-"/>
              <a:defRPr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l-PL" sz="2000" dirty="0" err="1">
                <a:solidFill>
                  <a:prstClr val="black"/>
                </a:solidFill>
                <a:latin typeface="+mn-lt"/>
                <a:cs typeface="+mn-cs"/>
              </a:rPr>
              <a:t>Pensioners</a:t>
            </a:r>
            <a:endParaRPr lang="pl-PL" sz="2000" dirty="0">
              <a:solidFill>
                <a:prstClr val="black"/>
              </a:solidFill>
              <a:latin typeface="+mn-lt"/>
              <a:cs typeface="+mn-cs"/>
            </a:endParaRPr>
          </a:p>
          <a:p>
            <a:pPr>
              <a:defRPr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pl-PL" sz="2000" dirty="0">
              <a:solidFill>
                <a:prstClr val="black"/>
              </a:solidFill>
              <a:latin typeface="+mn-lt"/>
              <a:cs typeface="+mn-cs"/>
            </a:endParaRPr>
          </a:p>
          <a:p>
            <a:pPr>
              <a:defRPr sz="16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l-PL" sz="2000" dirty="0" err="1">
                <a:solidFill>
                  <a:prstClr val="black"/>
                </a:solidFill>
                <a:latin typeface="+mn-lt"/>
                <a:cs typeface="+mn-cs"/>
              </a:rPr>
              <a:t>Results</a:t>
            </a:r>
            <a:r>
              <a:rPr lang="pl-PL" sz="2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pl-PL" sz="2000" dirty="0" err="1">
                <a:solidFill>
                  <a:prstClr val="black"/>
                </a:solidFill>
                <a:latin typeface="+mn-lt"/>
                <a:cs typeface="+mn-cs"/>
              </a:rPr>
              <a:t>available</a:t>
            </a:r>
            <a:r>
              <a:rPr lang="pl-PL" sz="2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pl-PL" sz="2000" dirty="0" err="1">
                <a:solidFill>
                  <a:prstClr val="black"/>
                </a:solidFill>
                <a:latin typeface="+mn-lt"/>
                <a:cs typeface="+mn-cs"/>
              </a:rPr>
              <a:t>on-line</a:t>
            </a:r>
            <a:r>
              <a:rPr lang="pl-PL" sz="2000" dirty="0">
                <a:solidFill>
                  <a:prstClr val="black"/>
                </a:solidFill>
                <a:latin typeface="+mn-lt"/>
                <a:cs typeface="+mn-cs"/>
              </a:rPr>
              <a:t> (</a:t>
            </a:r>
            <a:r>
              <a:rPr lang="pl-PL" sz="2000" dirty="0" err="1">
                <a:solidFill>
                  <a:prstClr val="black"/>
                </a:solidFill>
                <a:latin typeface="+mn-lt"/>
                <a:cs typeface="+mn-cs"/>
              </a:rPr>
              <a:t>also</a:t>
            </a:r>
            <a:r>
              <a:rPr lang="pl-PL" sz="2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pl-PL" sz="2000" dirty="0" err="1">
                <a:solidFill>
                  <a:prstClr val="black"/>
                </a:solidFill>
                <a:latin typeface="+mn-lt"/>
                <a:cs typeface="+mn-cs"/>
              </a:rPr>
              <a:t>in</a:t>
            </a:r>
            <a:r>
              <a:rPr lang="pl-PL" sz="2000" dirty="0">
                <a:solidFill>
                  <a:prstClr val="black"/>
                </a:solidFill>
                <a:latin typeface="+mn-lt"/>
                <a:cs typeface="+mn-cs"/>
              </a:rPr>
              <a:t> </a:t>
            </a:r>
            <a:r>
              <a:rPr lang="pl-PL" sz="2000" dirty="0" err="1">
                <a:solidFill>
                  <a:prstClr val="black"/>
                </a:solidFill>
                <a:latin typeface="+mn-lt"/>
                <a:cs typeface="+mn-cs"/>
              </a:rPr>
              <a:t>English</a:t>
            </a:r>
            <a:r>
              <a:rPr lang="pl-PL" sz="2000" dirty="0">
                <a:solidFill>
                  <a:prstClr val="black"/>
                </a:solidFill>
                <a:latin typeface="+mn-lt"/>
                <a:cs typeface="+mn-cs"/>
              </a:rPr>
              <a:t>): </a:t>
            </a:r>
            <a:r>
              <a:rPr lang="pl-PL" sz="2000" dirty="0">
                <a:solidFill>
                  <a:prstClr val="black"/>
                </a:solidFill>
                <a:latin typeface="+mn-lt"/>
                <a:cs typeface="+mn-cs"/>
                <a:hlinkClick r:id="rId4"/>
              </a:rPr>
              <a:t>http://stat.gov.pl/en/topics/living-conditions/living-conditions/household-budget-survey-in-2014,2,9.html</a:t>
            </a:r>
            <a:endParaRPr lang="pl-PL" sz="2000" dirty="0">
              <a:solidFill>
                <a:prstClr val="black"/>
              </a:solidFill>
              <a:latin typeface="+mn-lt"/>
              <a:cs typeface="+mn-cs"/>
            </a:endParaRPr>
          </a:p>
          <a:p>
            <a:pPr marL="457200" indent="-457200">
              <a:buFontTx/>
              <a:buAutoNum type="arabicPeriod"/>
              <a:defRPr/>
            </a:pPr>
            <a:endParaRPr lang="pl-PL" sz="2000" dirty="0">
              <a:latin typeface="Times New Roman" charset="0"/>
              <a:cs typeface="+mn-cs"/>
            </a:endParaRPr>
          </a:p>
        </p:txBody>
      </p:sp>
      <p:sp>
        <p:nvSpPr>
          <p:cNvPr id="6153" name="pole tekstowe 6"/>
          <p:cNvSpPr txBox="1">
            <a:spLocks noChangeArrowheads="1"/>
          </p:cNvSpPr>
          <p:nvPr/>
        </p:nvSpPr>
        <p:spPr bwMode="auto">
          <a:xfrm>
            <a:off x="6659563" y="6550025"/>
            <a:ext cx="23225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 b="0">
                <a:solidFill>
                  <a:schemeClr val="tx1"/>
                </a:solidFill>
                <a:latin typeface="Arial" charset="0"/>
              </a:rPr>
              <a:t>Warsaw, </a:t>
            </a:r>
            <a:r>
              <a:rPr lang="pl-PL" sz="1400" b="0">
                <a:solidFill>
                  <a:schemeClr val="tx1"/>
                </a:solidFill>
                <a:latin typeface="Arial" charset="0"/>
              </a:rPr>
              <a:t>November</a:t>
            </a:r>
            <a:r>
              <a:rPr lang="en-US" sz="1400" b="0">
                <a:solidFill>
                  <a:schemeClr val="tx1"/>
                </a:solidFill>
                <a:latin typeface="Arial" charset="0"/>
              </a:rPr>
              <a:t> 201</a:t>
            </a:r>
            <a:r>
              <a:rPr lang="pl-PL" sz="1400" b="0">
                <a:solidFill>
                  <a:schemeClr val="tx1"/>
                </a:solidFill>
                <a:latin typeface="Arial" charset="0"/>
              </a:rPr>
              <a:t>5</a:t>
            </a:r>
            <a:endParaRPr lang="en-US" sz="1400" b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 noChangeAspect="1"/>
          </p:cNvSpPr>
          <p:nvPr>
            <p:ph type="title"/>
          </p:nvPr>
        </p:nvSpPr>
        <p:spPr>
          <a:xfrm>
            <a:off x="2174" y="-99"/>
            <a:ext cx="6704521" cy="836712"/>
          </a:xfr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extLst/>
        </p:spPr>
        <p:txBody>
          <a:bodyPr>
            <a:noAutofit/>
          </a:bodyPr>
          <a:lstStyle>
            <a:lvl1pPr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Economic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crisis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and </a:t>
            </a: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its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impact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on </a:t>
            </a: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income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/</a:t>
            </a:r>
            <a:b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expenditure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– </a:t>
            </a: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overall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outlook</a:t>
            </a:r>
            <a:endParaRPr lang="en-US" sz="2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3" name="Picture 2" descr="Ministerstwo Pracy i Polityki Społecznej"/>
          <p:cNvPicPr>
            <a:picLocks noChangeAspect="1" noChangeArrowheads="1"/>
          </p:cNvPicPr>
          <p:nvPr/>
        </p:nvPicPr>
        <p:blipFill rotWithShape="1">
          <a:blip r:embed="rId3" cstate="print"/>
          <a:srcRect r="77120"/>
          <a:stretch/>
        </p:blipFill>
        <p:spPr bwMode="auto">
          <a:xfrm>
            <a:off x="5975350" y="44450"/>
            <a:ext cx="725488" cy="79216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2" name="pole tekstowe 1"/>
          <p:cNvSpPr txBox="1"/>
          <p:nvPr/>
        </p:nvSpPr>
        <p:spPr>
          <a:xfrm>
            <a:off x="6700838" y="119063"/>
            <a:ext cx="226377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Ministry of </a:t>
            </a:r>
            <a:r>
              <a:rPr lang="en-US" sz="18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Labour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 and Social Policy</a:t>
            </a:r>
          </a:p>
        </p:txBody>
      </p:sp>
      <p:sp>
        <p:nvSpPr>
          <p:cNvPr id="7175" name="pole tekstowe 2"/>
          <p:cNvSpPr txBox="1">
            <a:spLocks noChangeArrowheads="1"/>
          </p:cNvSpPr>
          <p:nvPr/>
        </p:nvSpPr>
        <p:spPr bwMode="auto">
          <a:xfrm>
            <a:off x="0" y="6577013"/>
            <a:ext cx="5219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0">
                <a:solidFill>
                  <a:schemeClr val="tx1"/>
                </a:solidFill>
                <a:latin typeface="Arial" charset="0"/>
              </a:rPr>
              <a:t>Department of Economic Analyses and Forecasts</a:t>
            </a:r>
          </a:p>
        </p:txBody>
      </p:sp>
      <p:sp>
        <p:nvSpPr>
          <p:cNvPr id="7176" name="pole tekstowe 6"/>
          <p:cNvSpPr txBox="1">
            <a:spLocks noChangeArrowheads="1"/>
          </p:cNvSpPr>
          <p:nvPr/>
        </p:nvSpPr>
        <p:spPr bwMode="auto">
          <a:xfrm>
            <a:off x="6659563" y="6550025"/>
            <a:ext cx="23225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 b="0">
                <a:solidFill>
                  <a:schemeClr val="tx1"/>
                </a:solidFill>
                <a:latin typeface="Arial" charset="0"/>
              </a:rPr>
              <a:t>Warsaw, </a:t>
            </a:r>
            <a:r>
              <a:rPr lang="pl-PL" sz="1400" b="0">
                <a:solidFill>
                  <a:schemeClr val="tx1"/>
                </a:solidFill>
                <a:latin typeface="Arial" charset="0"/>
              </a:rPr>
              <a:t>November</a:t>
            </a:r>
            <a:r>
              <a:rPr lang="en-US" sz="1400" b="0">
                <a:solidFill>
                  <a:schemeClr val="tx1"/>
                </a:solidFill>
                <a:latin typeface="Arial" charset="0"/>
              </a:rPr>
              <a:t> 201</a:t>
            </a:r>
            <a:r>
              <a:rPr lang="pl-PL" sz="1400" b="0">
                <a:solidFill>
                  <a:schemeClr val="tx1"/>
                </a:solidFill>
                <a:latin typeface="Arial" charset="0"/>
              </a:rPr>
              <a:t>5</a:t>
            </a:r>
            <a:endParaRPr lang="en-US" sz="14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177" name="pole tekstowe 1"/>
          <p:cNvSpPr txBox="1">
            <a:spLocks noChangeArrowheads="1"/>
          </p:cNvSpPr>
          <p:nvPr/>
        </p:nvSpPr>
        <p:spPr bwMode="auto">
          <a:xfrm>
            <a:off x="755650" y="6092825"/>
            <a:ext cx="194468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l-PL" sz="1100">
                <a:solidFill>
                  <a:schemeClr val="tx1"/>
                </a:solidFill>
                <a:latin typeface="Calibri" pitchFamily="34" charset="0"/>
              </a:rPr>
              <a:t>Source: Eurostat</a:t>
            </a:r>
          </a:p>
        </p:txBody>
      </p:sp>
      <p:pic>
        <p:nvPicPr>
          <p:cNvPr id="7178" name="Picture 2"/>
          <p:cNvPicPr>
            <a:picLocks noChangeAspect="1" noChangeArrowheads="1"/>
          </p:cNvPicPr>
          <p:nvPr/>
        </p:nvPicPr>
        <p:blipFill>
          <a:blip r:embed="rId4" cstate="print"/>
          <a:srcRect l="1421" t="11742" r="1027" b="3365"/>
          <a:stretch>
            <a:fillRect/>
          </a:stretch>
        </p:blipFill>
        <p:spPr bwMode="auto">
          <a:xfrm>
            <a:off x="285750" y="909638"/>
            <a:ext cx="8534400" cy="554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lipsa 2"/>
          <p:cNvSpPr/>
          <p:nvPr/>
        </p:nvSpPr>
        <p:spPr>
          <a:xfrm>
            <a:off x="3635375" y="6092825"/>
            <a:ext cx="504825" cy="48418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Elipsa 10"/>
          <p:cNvSpPr/>
          <p:nvPr/>
        </p:nvSpPr>
        <p:spPr>
          <a:xfrm>
            <a:off x="4300538" y="6113463"/>
            <a:ext cx="504825" cy="48418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pole tekstowe 4"/>
          <p:cNvSpPr txBox="1">
            <a:spLocks noChangeArrowheads="1"/>
          </p:cNvSpPr>
          <p:nvPr/>
        </p:nvSpPr>
        <p:spPr bwMode="auto">
          <a:xfrm>
            <a:off x="4805363" y="6611938"/>
            <a:ext cx="20367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>
                <a:solidFill>
                  <a:srgbClr val="FF0000"/>
                </a:solidFill>
              </a:rPr>
              <a:t>Nadir of the of crisis</a:t>
            </a:r>
            <a:endParaRPr lang="en-US" sz="1200">
              <a:solidFill>
                <a:srgbClr val="FF0000"/>
              </a:solidFill>
            </a:endParaRPr>
          </a:p>
        </p:txBody>
      </p:sp>
      <p:cxnSp>
        <p:nvCxnSpPr>
          <p:cNvPr id="7" name="Łącznik łamany 6"/>
          <p:cNvCxnSpPr/>
          <p:nvPr/>
        </p:nvCxnSpPr>
        <p:spPr>
          <a:xfrm rot="16200000" flipH="1">
            <a:off x="4568825" y="6484938"/>
            <a:ext cx="204787" cy="268288"/>
          </a:xfrm>
          <a:prstGeom prst="bentConnector2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 noChangeAspect="1"/>
          </p:cNvSpPr>
          <p:nvPr>
            <p:ph type="title"/>
          </p:nvPr>
        </p:nvSpPr>
        <p:spPr>
          <a:xfrm>
            <a:off x="2174" y="-99"/>
            <a:ext cx="6704521" cy="836712"/>
          </a:xfr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extLst/>
        </p:spPr>
        <p:txBody>
          <a:bodyPr>
            <a:noAutofit/>
          </a:bodyPr>
          <a:lstStyle>
            <a:lvl1pPr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Economic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crisis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and </a:t>
            </a: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its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impact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on </a:t>
            </a: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income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/</a:t>
            </a:r>
            <a:b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expenditure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– </a:t>
            </a: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overall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outlook</a:t>
            </a:r>
            <a:endParaRPr lang="en-US" sz="2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3" name="Picture 2" descr="Ministerstwo Pracy i Polityki Społecznej"/>
          <p:cNvPicPr>
            <a:picLocks noChangeAspect="1" noChangeArrowheads="1"/>
          </p:cNvPicPr>
          <p:nvPr/>
        </p:nvPicPr>
        <p:blipFill rotWithShape="1">
          <a:blip r:embed="rId3" cstate="print"/>
          <a:srcRect r="77120"/>
          <a:stretch/>
        </p:blipFill>
        <p:spPr bwMode="auto">
          <a:xfrm>
            <a:off x="5975350" y="44450"/>
            <a:ext cx="725488" cy="79216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2" name="pole tekstowe 1"/>
          <p:cNvSpPr txBox="1"/>
          <p:nvPr/>
        </p:nvSpPr>
        <p:spPr>
          <a:xfrm>
            <a:off x="6700838" y="119063"/>
            <a:ext cx="226377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Ministry of </a:t>
            </a:r>
            <a:r>
              <a:rPr lang="en-US" sz="18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Labour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 and Social Policy</a:t>
            </a:r>
          </a:p>
        </p:txBody>
      </p:sp>
      <p:sp>
        <p:nvSpPr>
          <p:cNvPr id="8199" name="pole tekstowe 2"/>
          <p:cNvSpPr txBox="1">
            <a:spLocks noChangeArrowheads="1"/>
          </p:cNvSpPr>
          <p:nvPr/>
        </p:nvSpPr>
        <p:spPr bwMode="auto">
          <a:xfrm>
            <a:off x="0" y="6577013"/>
            <a:ext cx="5219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0">
                <a:solidFill>
                  <a:schemeClr val="tx1"/>
                </a:solidFill>
                <a:latin typeface="Arial" charset="0"/>
              </a:rPr>
              <a:t>Department of Economic Analyses and Forecasts</a:t>
            </a:r>
          </a:p>
        </p:txBody>
      </p:sp>
      <p:sp>
        <p:nvSpPr>
          <p:cNvPr id="8200" name="pole tekstowe 6"/>
          <p:cNvSpPr txBox="1">
            <a:spLocks noChangeArrowheads="1"/>
          </p:cNvSpPr>
          <p:nvPr/>
        </p:nvSpPr>
        <p:spPr bwMode="auto">
          <a:xfrm>
            <a:off x="6659563" y="6550025"/>
            <a:ext cx="23225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 b="0">
                <a:solidFill>
                  <a:schemeClr val="tx1"/>
                </a:solidFill>
                <a:latin typeface="Arial" charset="0"/>
              </a:rPr>
              <a:t>Warsaw, </a:t>
            </a:r>
            <a:r>
              <a:rPr lang="pl-PL" sz="1400" b="0">
                <a:solidFill>
                  <a:schemeClr val="tx1"/>
                </a:solidFill>
                <a:latin typeface="Arial" charset="0"/>
              </a:rPr>
              <a:t>November</a:t>
            </a:r>
            <a:r>
              <a:rPr lang="en-US" sz="1400" b="0">
                <a:solidFill>
                  <a:schemeClr val="tx1"/>
                </a:solidFill>
                <a:latin typeface="Arial" charset="0"/>
              </a:rPr>
              <a:t> 201</a:t>
            </a:r>
            <a:r>
              <a:rPr lang="pl-PL" sz="1400" b="0">
                <a:solidFill>
                  <a:schemeClr val="tx1"/>
                </a:solidFill>
                <a:latin typeface="Arial" charset="0"/>
              </a:rPr>
              <a:t>5</a:t>
            </a:r>
            <a:endParaRPr lang="en-US" sz="14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201" name="pole tekstowe 1"/>
          <p:cNvSpPr txBox="1">
            <a:spLocks noChangeArrowheads="1"/>
          </p:cNvSpPr>
          <p:nvPr/>
        </p:nvSpPr>
        <p:spPr bwMode="auto">
          <a:xfrm>
            <a:off x="755650" y="6092825"/>
            <a:ext cx="194468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l-PL" sz="1100">
                <a:solidFill>
                  <a:schemeClr val="tx1"/>
                </a:solidFill>
                <a:latin typeface="Calibri" pitchFamily="34" charset="0"/>
              </a:rPr>
              <a:t>Source: Eurostat</a:t>
            </a:r>
          </a:p>
        </p:txBody>
      </p:sp>
      <p:pic>
        <p:nvPicPr>
          <p:cNvPr id="8202" name="Picture 2"/>
          <p:cNvPicPr>
            <a:picLocks noChangeAspect="1" noChangeArrowheads="1"/>
          </p:cNvPicPr>
          <p:nvPr/>
        </p:nvPicPr>
        <p:blipFill>
          <a:blip r:embed="rId4" cstate="print"/>
          <a:srcRect t="8247"/>
          <a:stretch>
            <a:fillRect/>
          </a:stretch>
        </p:blipFill>
        <p:spPr bwMode="auto">
          <a:xfrm>
            <a:off x="242888" y="835025"/>
            <a:ext cx="8621712" cy="562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lipsa 3"/>
          <p:cNvSpPr/>
          <p:nvPr/>
        </p:nvSpPr>
        <p:spPr>
          <a:xfrm>
            <a:off x="6084888" y="4365625"/>
            <a:ext cx="1582737" cy="15113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 noChangeAspect="1"/>
          </p:cNvSpPr>
          <p:nvPr>
            <p:ph type="title"/>
          </p:nvPr>
        </p:nvSpPr>
        <p:spPr>
          <a:xfrm>
            <a:off x="2174" y="-99"/>
            <a:ext cx="6704521" cy="836712"/>
          </a:xfr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extLst/>
        </p:spPr>
        <p:txBody>
          <a:bodyPr>
            <a:noAutofit/>
          </a:bodyPr>
          <a:lstStyle>
            <a:lvl1pPr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Inequalities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– </a:t>
            </a: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Gini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coefficient</a:t>
            </a:r>
            <a:endParaRPr lang="en-US" sz="2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3" name="Picture 2" descr="Ministerstwo Pracy i Polityki Społecznej"/>
          <p:cNvPicPr>
            <a:picLocks noChangeAspect="1" noChangeArrowheads="1"/>
          </p:cNvPicPr>
          <p:nvPr/>
        </p:nvPicPr>
        <p:blipFill rotWithShape="1">
          <a:blip r:embed="rId3" cstate="print"/>
          <a:srcRect r="77120"/>
          <a:stretch/>
        </p:blipFill>
        <p:spPr bwMode="auto">
          <a:xfrm>
            <a:off x="5975350" y="44450"/>
            <a:ext cx="725488" cy="79216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2" name="pole tekstowe 1"/>
          <p:cNvSpPr txBox="1"/>
          <p:nvPr/>
        </p:nvSpPr>
        <p:spPr>
          <a:xfrm>
            <a:off x="6700838" y="119063"/>
            <a:ext cx="226377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Ministry of </a:t>
            </a:r>
            <a:r>
              <a:rPr lang="en-US" sz="18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Labour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 and Social Policy</a:t>
            </a:r>
          </a:p>
        </p:txBody>
      </p:sp>
      <p:sp>
        <p:nvSpPr>
          <p:cNvPr id="9223" name="pole tekstowe 2"/>
          <p:cNvSpPr txBox="1">
            <a:spLocks noChangeArrowheads="1"/>
          </p:cNvSpPr>
          <p:nvPr/>
        </p:nvSpPr>
        <p:spPr bwMode="auto">
          <a:xfrm>
            <a:off x="0" y="6577013"/>
            <a:ext cx="5219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0">
                <a:solidFill>
                  <a:schemeClr val="tx1"/>
                </a:solidFill>
                <a:latin typeface="Arial" charset="0"/>
              </a:rPr>
              <a:t>Department of Economic Analyses and Forecasts</a:t>
            </a:r>
          </a:p>
        </p:txBody>
      </p:sp>
      <p:sp>
        <p:nvSpPr>
          <p:cNvPr id="9224" name="pole tekstowe 6"/>
          <p:cNvSpPr txBox="1">
            <a:spLocks noChangeArrowheads="1"/>
          </p:cNvSpPr>
          <p:nvPr/>
        </p:nvSpPr>
        <p:spPr bwMode="auto">
          <a:xfrm>
            <a:off x="6700838" y="6550025"/>
            <a:ext cx="2281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 b="0">
                <a:solidFill>
                  <a:schemeClr val="tx1"/>
                </a:solidFill>
                <a:latin typeface="Arial" charset="0"/>
              </a:rPr>
              <a:t>Warsaw, </a:t>
            </a:r>
            <a:r>
              <a:rPr lang="pl-PL" sz="1400" b="0">
                <a:solidFill>
                  <a:schemeClr val="tx1"/>
                </a:solidFill>
                <a:latin typeface="Arial" charset="0"/>
              </a:rPr>
              <a:t>November</a:t>
            </a:r>
            <a:r>
              <a:rPr lang="en-US" sz="1400" b="0">
                <a:solidFill>
                  <a:schemeClr val="tx1"/>
                </a:solidFill>
                <a:latin typeface="Arial" charset="0"/>
              </a:rPr>
              <a:t> 201</a:t>
            </a:r>
            <a:r>
              <a:rPr lang="pl-PL" sz="1400" b="0">
                <a:solidFill>
                  <a:schemeClr val="tx1"/>
                </a:solidFill>
                <a:latin typeface="Arial" charset="0"/>
              </a:rPr>
              <a:t>5</a:t>
            </a:r>
            <a:endParaRPr lang="en-US" sz="1400" b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9" name="Wykres 8"/>
          <p:cNvGraphicFramePr/>
          <p:nvPr/>
        </p:nvGraphicFramePr>
        <p:xfrm>
          <a:off x="0" y="836712"/>
          <a:ext cx="914400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226" name="pole tekstowe 10"/>
          <p:cNvSpPr txBox="1">
            <a:spLocks noChangeArrowheads="1"/>
          </p:cNvSpPr>
          <p:nvPr/>
        </p:nvSpPr>
        <p:spPr bwMode="auto">
          <a:xfrm>
            <a:off x="395288" y="908050"/>
            <a:ext cx="3744912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>
                <a:solidFill>
                  <a:schemeClr val="tx1"/>
                </a:solidFill>
              </a:rPr>
              <a:t>GINI Coefficient</a:t>
            </a:r>
          </a:p>
        </p:txBody>
      </p:sp>
      <p:sp>
        <p:nvSpPr>
          <p:cNvPr id="9227" name="pole tekstowe 14"/>
          <p:cNvSpPr txBox="1">
            <a:spLocks noChangeArrowheads="1"/>
          </p:cNvSpPr>
          <p:nvPr/>
        </p:nvSpPr>
        <p:spPr bwMode="auto">
          <a:xfrm>
            <a:off x="900113" y="6073775"/>
            <a:ext cx="7632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 b="0">
                <a:solidFill>
                  <a:schemeClr val="tx1"/>
                </a:solidFill>
              </a:rPr>
              <a:t>source: Central Statistical Office (HBS), Eurostat (EU-SILC), Social Diagnosis </a:t>
            </a:r>
          </a:p>
        </p:txBody>
      </p:sp>
      <p:graphicFrame>
        <p:nvGraphicFramePr>
          <p:cNvPr id="14" name="Wykres 13"/>
          <p:cNvGraphicFramePr>
            <a:graphicFrameLocks/>
          </p:cNvGraphicFramePr>
          <p:nvPr/>
        </p:nvGraphicFramePr>
        <p:xfrm>
          <a:off x="0" y="1196752"/>
          <a:ext cx="9144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 noChangeAspect="1"/>
          </p:cNvSpPr>
          <p:nvPr>
            <p:ph type="title"/>
          </p:nvPr>
        </p:nvSpPr>
        <p:spPr>
          <a:xfrm>
            <a:off x="2174" y="-99"/>
            <a:ext cx="6704521" cy="836712"/>
          </a:xfrm>
          <a:gradFill flip="none" rotWithShape="0">
            <a:gsLst>
              <a:gs pos="15000">
                <a:schemeClr val="bg1"/>
              </a:gs>
              <a:gs pos="100000">
                <a:srgbClr val="0070C0"/>
              </a:gs>
              <a:gs pos="100000">
                <a:srgbClr val="D1C39F"/>
              </a:gs>
            </a:gsLst>
            <a:path path="circle">
              <a:fillToRect l="100000" t="100000"/>
            </a:path>
            <a:tileRect r="-100000" b="-100000"/>
          </a:gradFill>
          <a:extLst/>
        </p:spPr>
        <p:txBody>
          <a:bodyPr>
            <a:noAutofit/>
          </a:bodyPr>
          <a:lstStyle>
            <a:lvl1pPr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accent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accent2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Inequalities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– </a:t>
            </a: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Gini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coefficient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in</a:t>
            </a:r>
            <a:b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various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socio-economic</a:t>
            </a:r>
            <a:r>
              <a:rPr lang="pl-PL" sz="2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pl-PL" sz="2000" dirty="0" err="1" smtClean="0">
                <a:solidFill>
                  <a:schemeClr val="bg1"/>
                </a:solidFill>
                <a:latin typeface="Calibri" pitchFamily="34" charset="0"/>
              </a:rPr>
              <a:t>groups</a:t>
            </a:r>
            <a:endParaRPr lang="en-US" sz="2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3" name="Picture 2" descr="Ministerstwo Pracy i Polityki Społecznej"/>
          <p:cNvPicPr>
            <a:picLocks noChangeAspect="1" noChangeArrowheads="1"/>
          </p:cNvPicPr>
          <p:nvPr/>
        </p:nvPicPr>
        <p:blipFill rotWithShape="1">
          <a:blip r:embed="rId3" cstate="print"/>
          <a:srcRect r="77120"/>
          <a:stretch/>
        </p:blipFill>
        <p:spPr bwMode="auto">
          <a:xfrm>
            <a:off x="5975350" y="44450"/>
            <a:ext cx="725488" cy="79216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2" name="pole tekstowe 1"/>
          <p:cNvSpPr txBox="1"/>
          <p:nvPr/>
        </p:nvSpPr>
        <p:spPr>
          <a:xfrm>
            <a:off x="6700838" y="119063"/>
            <a:ext cx="226377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Ministry of </a:t>
            </a:r>
            <a:r>
              <a:rPr lang="en-US" sz="18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Labour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cs typeface="+mn-cs"/>
              </a:rPr>
              <a:t> and Social Policy</a:t>
            </a:r>
          </a:p>
        </p:txBody>
      </p:sp>
      <p:sp>
        <p:nvSpPr>
          <p:cNvPr id="10247" name="pole tekstowe 2"/>
          <p:cNvSpPr txBox="1">
            <a:spLocks noChangeArrowheads="1"/>
          </p:cNvSpPr>
          <p:nvPr/>
        </p:nvSpPr>
        <p:spPr bwMode="auto">
          <a:xfrm>
            <a:off x="0" y="6586538"/>
            <a:ext cx="5219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0">
                <a:solidFill>
                  <a:schemeClr val="tx1"/>
                </a:solidFill>
                <a:latin typeface="Arial" charset="0"/>
              </a:rPr>
              <a:t>Department of Economic Analyses and Forecasts</a:t>
            </a:r>
          </a:p>
        </p:txBody>
      </p:sp>
      <p:sp>
        <p:nvSpPr>
          <p:cNvPr id="10248" name="pole tekstowe 6"/>
          <p:cNvSpPr txBox="1">
            <a:spLocks noChangeArrowheads="1"/>
          </p:cNvSpPr>
          <p:nvPr/>
        </p:nvSpPr>
        <p:spPr bwMode="auto">
          <a:xfrm>
            <a:off x="6700838" y="6550025"/>
            <a:ext cx="22812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 b="0">
                <a:solidFill>
                  <a:schemeClr val="tx1"/>
                </a:solidFill>
                <a:latin typeface="Arial" charset="0"/>
              </a:rPr>
              <a:t>Warsaw, </a:t>
            </a:r>
            <a:r>
              <a:rPr lang="pl-PL" sz="1400" b="0">
                <a:solidFill>
                  <a:schemeClr val="tx1"/>
                </a:solidFill>
                <a:latin typeface="Arial" charset="0"/>
              </a:rPr>
              <a:t>November</a:t>
            </a:r>
            <a:r>
              <a:rPr lang="en-US" sz="1400" b="0">
                <a:solidFill>
                  <a:schemeClr val="tx1"/>
                </a:solidFill>
                <a:latin typeface="Arial" charset="0"/>
              </a:rPr>
              <a:t> 201</a:t>
            </a:r>
            <a:r>
              <a:rPr lang="pl-PL" sz="1400" b="0">
                <a:solidFill>
                  <a:schemeClr val="tx1"/>
                </a:solidFill>
                <a:latin typeface="Arial" charset="0"/>
              </a:rPr>
              <a:t>5</a:t>
            </a:r>
            <a:endParaRPr lang="en-US" sz="1400" b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9" name="Wykres 8"/>
          <p:cNvGraphicFramePr/>
          <p:nvPr/>
        </p:nvGraphicFramePr>
        <p:xfrm>
          <a:off x="0" y="836712"/>
          <a:ext cx="914400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250" name="pole tekstowe 10"/>
          <p:cNvSpPr txBox="1">
            <a:spLocks noChangeArrowheads="1"/>
          </p:cNvSpPr>
          <p:nvPr/>
        </p:nvSpPr>
        <p:spPr bwMode="auto">
          <a:xfrm>
            <a:off x="395288" y="908050"/>
            <a:ext cx="5943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GINI </a:t>
            </a:r>
            <a:r>
              <a:rPr lang="pl-PL" dirty="0" err="1">
                <a:solidFill>
                  <a:schemeClr val="tx1"/>
                </a:solidFill>
              </a:rPr>
              <a:t>C</a:t>
            </a:r>
            <a:r>
              <a:rPr lang="pl-PL" dirty="0" err="1" smtClean="0">
                <a:solidFill>
                  <a:schemeClr val="tx1"/>
                </a:solidFill>
              </a:rPr>
              <a:t>oefficient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>
                <a:solidFill>
                  <a:schemeClr val="tx1"/>
                </a:solidFill>
              </a:rPr>
              <a:t>in </a:t>
            </a:r>
            <a:r>
              <a:rPr lang="pl-PL" dirty="0" err="1">
                <a:solidFill>
                  <a:schemeClr val="tx1"/>
                </a:solidFill>
              </a:rPr>
              <a:t>socio-economic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groups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10251" name="pole tekstowe 14"/>
          <p:cNvSpPr txBox="1">
            <a:spLocks noChangeArrowheads="1"/>
          </p:cNvSpPr>
          <p:nvPr/>
        </p:nvSpPr>
        <p:spPr bwMode="auto">
          <a:xfrm>
            <a:off x="900113" y="6073775"/>
            <a:ext cx="7632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400" b="0">
                <a:solidFill>
                  <a:schemeClr val="tx1"/>
                </a:solidFill>
              </a:rPr>
              <a:t>source: Central Statistical Office (HBS)</a:t>
            </a:r>
          </a:p>
        </p:txBody>
      </p:sp>
      <p:graphicFrame>
        <p:nvGraphicFramePr>
          <p:cNvPr id="16" name="Wykres 15"/>
          <p:cNvGraphicFramePr>
            <a:graphicFrameLocks/>
          </p:cNvGraphicFramePr>
          <p:nvPr/>
        </p:nvGraphicFramePr>
        <p:xfrm>
          <a:off x="0" y="1339607"/>
          <a:ext cx="9144000" cy="4887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15168</TotalTime>
  <Words>1568</Words>
  <Application>Microsoft Office PowerPoint</Application>
  <PresentationFormat>Pokaz na ekranie (4:3)</PresentationFormat>
  <Paragraphs>159</Paragraphs>
  <Slides>12</Slides>
  <Notes>10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Office Theme</vt:lpstr>
      <vt:lpstr>Slajd 1</vt:lpstr>
      <vt:lpstr>Economic crisis 2008-2009</vt:lpstr>
      <vt:lpstr>Economic crisis 2008-2009</vt:lpstr>
      <vt:lpstr>Economic crisis 2008-2009</vt:lpstr>
      <vt:lpstr>Economic crisis and its impact on household budgets</vt:lpstr>
      <vt:lpstr>Economic crisis and its impact on income/ expenditure – overall outlook</vt:lpstr>
      <vt:lpstr>Economic crisis and its impact on income/ expenditure – overall outlook</vt:lpstr>
      <vt:lpstr>Inequalities – Gini coefficient</vt:lpstr>
      <vt:lpstr>Inequalities – Gini coefficient in various socio-economic groups</vt:lpstr>
      <vt:lpstr>Income in various socio-economic  groups</vt:lpstr>
      <vt:lpstr>Summary</vt:lpstr>
      <vt:lpstr>Income gap between social groups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WYDŁUŻENIE URLOPÓW MACIERZYŃSKICH</dc:title>
  <dc:creator>Hania</dc:creator>
  <cp:lastModifiedBy>Cezary Gaweł</cp:lastModifiedBy>
  <cp:revision>470</cp:revision>
  <dcterms:created xsi:type="dcterms:W3CDTF">2012-10-25T09:57:57Z</dcterms:created>
  <dcterms:modified xsi:type="dcterms:W3CDTF">2015-11-03T12:57:56Z</dcterms:modified>
</cp:coreProperties>
</file>