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embeddings/oleObject1.bin" ContentType="application/vnd.openxmlformats-officedocument.oleObject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embeddings/oleObject2.bin" ContentType="application/vnd.openxmlformats-officedocument.oleObject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703" r:id="rId2"/>
  </p:sldMasterIdLst>
  <p:notesMasterIdLst>
    <p:notesMasterId r:id="rId29"/>
  </p:notesMasterIdLst>
  <p:handoutMasterIdLst>
    <p:handoutMasterId r:id="rId30"/>
  </p:handoutMasterIdLst>
  <p:sldIdLst>
    <p:sldId id="1229" r:id="rId3"/>
    <p:sldId id="1231" r:id="rId4"/>
    <p:sldId id="1232" r:id="rId5"/>
    <p:sldId id="1233" r:id="rId6"/>
    <p:sldId id="1234" r:id="rId7"/>
    <p:sldId id="1255" r:id="rId8"/>
    <p:sldId id="1238" r:id="rId9"/>
    <p:sldId id="1235" r:id="rId10"/>
    <p:sldId id="1237" r:id="rId11"/>
    <p:sldId id="1254" r:id="rId12"/>
    <p:sldId id="1258" r:id="rId13"/>
    <p:sldId id="1239" r:id="rId14"/>
    <p:sldId id="1241" r:id="rId15"/>
    <p:sldId id="1242" r:id="rId16"/>
    <p:sldId id="1243" r:id="rId17"/>
    <p:sldId id="1244" r:id="rId18"/>
    <p:sldId id="1245" r:id="rId19"/>
    <p:sldId id="1246" r:id="rId20"/>
    <p:sldId id="1247" r:id="rId21"/>
    <p:sldId id="1248" r:id="rId22"/>
    <p:sldId id="1249" r:id="rId23"/>
    <p:sldId id="1256" r:id="rId24"/>
    <p:sldId id="1257" r:id="rId25"/>
    <p:sldId id="1251" r:id="rId26"/>
    <p:sldId id="1252" r:id="rId27"/>
    <p:sldId id="1253" r:id="rId28"/>
  </p:sldIdLst>
  <p:sldSz cx="9906000" cy="6858000" type="A4"/>
  <p:notesSz cx="6794500" cy="9931400"/>
  <p:custShowLst>
    <p:custShow name="Custom Show 1" id="0">
      <p:sldLst/>
    </p:custShow>
  </p:custShowLst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Zanetti" initials="" lastIdx="1" clrIdx="0"/>
  <p:cmAuthor id="1" name="af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DA65"/>
    <a:srgbClr val="FFFFFF"/>
    <a:srgbClr val="FFCC00"/>
    <a:srgbClr val="E39913"/>
    <a:srgbClr val="F2F2F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1" autoAdjust="0"/>
    <p:restoredTop sz="95252" autoAdjust="0"/>
  </p:normalViewPr>
  <p:slideViewPr>
    <p:cSldViewPr>
      <p:cViewPr>
        <p:scale>
          <a:sx n="75" d="100"/>
          <a:sy n="75" d="100"/>
        </p:scale>
        <p:origin x="-2928" y="-760"/>
      </p:cViewPr>
      <p:guideLst>
        <p:guide orient="horz" pos="572"/>
        <p:guide orient="horz" pos="3838"/>
        <p:guide orient="horz"/>
        <p:guide orient="horz" pos="890"/>
        <p:guide pos="6023"/>
        <p:guide pos="308"/>
        <p:guide pos="5796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402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tags" Target="tags/tag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01902942987502"/>
          <c:y val="0.0265459469495779"/>
          <c:w val="0.913368500486763"/>
          <c:h val="0.946908106100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příjmy/výdaje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FF0000"/>
              </a:solidFill>
            </c:spPr>
          </c:dPt>
          <c:cat>
            <c:numRef>
              <c:f>List1!$A$2:$A$23</c:f>
              <c:numCache>
                <c:formatCode>General</c:formatCode>
                <c:ptCount val="22"/>
                <c:pt idx="0">
                  <c:v>1993.0</c:v>
                </c:pt>
                <c:pt idx="1">
                  <c:v>1994.0</c:v>
                </c:pt>
                <c:pt idx="2">
                  <c:v>1995.0</c:v>
                </c:pt>
                <c:pt idx="3">
                  <c:v>1996.0</c:v>
                </c:pt>
                <c:pt idx="4">
                  <c:v>1997.0</c:v>
                </c:pt>
                <c:pt idx="5">
                  <c:v>1998.0</c:v>
                </c:pt>
                <c:pt idx="6">
                  <c:v>1999.0</c:v>
                </c:pt>
                <c:pt idx="7">
                  <c:v>2000.0</c:v>
                </c:pt>
                <c:pt idx="8">
                  <c:v>2001.0</c:v>
                </c:pt>
                <c:pt idx="9">
                  <c:v>2002.0</c:v>
                </c:pt>
                <c:pt idx="10">
                  <c:v>2003.0</c:v>
                </c:pt>
                <c:pt idx="11">
                  <c:v>2004.0</c:v>
                </c:pt>
                <c:pt idx="12">
                  <c:v>2005.0</c:v>
                </c:pt>
                <c:pt idx="13">
                  <c:v>2006.0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2010.0</c:v>
                </c:pt>
                <c:pt idx="18">
                  <c:v>2011.0</c:v>
                </c:pt>
                <c:pt idx="19">
                  <c:v>2012.0</c:v>
                </c:pt>
                <c:pt idx="20">
                  <c:v>2013.0</c:v>
                </c:pt>
                <c:pt idx="21">
                  <c:v>2014.0</c:v>
                </c:pt>
              </c:numCache>
            </c:numRef>
          </c:cat>
          <c:val>
            <c:numRef>
              <c:f>List1!$B$2:$B$23</c:f>
              <c:numCache>
                <c:formatCode>General</c:formatCode>
                <c:ptCount val="22"/>
                <c:pt idx="0">
                  <c:v>6.4</c:v>
                </c:pt>
                <c:pt idx="1">
                  <c:v>13.7</c:v>
                </c:pt>
                <c:pt idx="2">
                  <c:v>8.1</c:v>
                </c:pt>
                <c:pt idx="3">
                  <c:v>1.4</c:v>
                </c:pt>
                <c:pt idx="4">
                  <c:v>-5.5</c:v>
                </c:pt>
                <c:pt idx="5">
                  <c:v>-12.3</c:v>
                </c:pt>
                <c:pt idx="6">
                  <c:v>-16.4</c:v>
                </c:pt>
                <c:pt idx="7">
                  <c:v>-16.7</c:v>
                </c:pt>
                <c:pt idx="8">
                  <c:v>-15.9</c:v>
                </c:pt>
                <c:pt idx="9">
                  <c:v>-16.1</c:v>
                </c:pt>
                <c:pt idx="10">
                  <c:v>-17.5</c:v>
                </c:pt>
                <c:pt idx="11">
                  <c:v>10.6</c:v>
                </c:pt>
                <c:pt idx="12">
                  <c:v>8.9</c:v>
                </c:pt>
                <c:pt idx="13">
                  <c:v>2.2</c:v>
                </c:pt>
                <c:pt idx="14">
                  <c:v>13.3</c:v>
                </c:pt>
                <c:pt idx="15">
                  <c:v>6.0</c:v>
                </c:pt>
                <c:pt idx="16">
                  <c:v>-36.0</c:v>
                </c:pt>
                <c:pt idx="17">
                  <c:v>-35.0</c:v>
                </c:pt>
                <c:pt idx="18">
                  <c:v>-45.0</c:v>
                </c:pt>
                <c:pt idx="19">
                  <c:v>-55.0</c:v>
                </c:pt>
                <c:pt idx="20">
                  <c:v>-55.0</c:v>
                </c:pt>
                <c:pt idx="21">
                  <c:v>-49.0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72529960"/>
        <c:axId val="2073531704"/>
      </c:barChart>
      <c:catAx>
        <c:axId val="2072529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73531704"/>
        <c:crosses val="autoZero"/>
        <c:auto val="1"/>
        <c:lblAlgn val="ctr"/>
        <c:lblOffset val="100"/>
        <c:noMultiLvlLbl val="0"/>
      </c:catAx>
      <c:valAx>
        <c:axId val="2073531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2529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80646871057461"/>
          <c:y val="0.0145445551094923"/>
          <c:w val="0.944405123938978"/>
          <c:h val="0.84483527849929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25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List30!$B$37:$B$67</c:f>
              <c:strCache>
                <c:ptCount val="31"/>
                <c:pt idx="0">
                  <c:v>Cyprus</c:v>
                </c:pt>
                <c:pt idx="1">
                  <c:v>Bulgaria</c:v>
                </c:pt>
                <c:pt idx="2">
                  <c:v>Switzerland</c:v>
                </c:pt>
                <c:pt idx="3">
                  <c:v>Croatia</c:v>
                </c:pt>
                <c:pt idx="4">
                  <c:v>Greece</c:v>
                </c:pt>
                <c:pt idx="5">
                  <c:v>United Kingdom</c:v>
                </c:pt>
                <c:pt idx="6">
                  <c:v>Slovenia</c:v>
                </c:pt>
                <c:pt idx="7">
                  <c:v>Spain</c:v>
                </c:pt>
                <c:pt idx="8">
                  <c:v>Belgium</c:v>
                </c:pt>
                <c:pt idx="9">
                  <c:v>Portugal</c:v>
                </c:pt>
                <c:pt idx="10">
                  <c:v>Finland</c:v>
                </c:pt>
                <c:pt idx="11">
                  <c:v>Sweden</c:v>
                </c:pt>
                <c:pt idx="12">
                  <c:v>Malta</c:v>
                </c:pt>
                <c:pt idx="13">
                  <c:v>Italy</c:v>
                </c:pt>
                <c:pt idx="14">
                  <c:v>Denmark</c:v>
                </c:pt>
                <c:pt idx="15">
                  <c:v>Austria</c:v>
                </c:pt>
                <c:pt idx="16">
                  <c:v>Poland</c:v>
                </c:pt>
                <c:pt idx="17">
                  <c:v>Germany</c:v>
                </c:pt>
                <c:pt idx="18">
                  <c:v>Romania</c:v>
                </c:pt>
                <c:pt idx="19">
                  <c:v>Estonia</c:v>
                </c:pt>
                <c:pt idx="20">
                  <c:v>Lithuania</c:v>
                </c:pt>
                <c:pt idx="21">
                  <c:v>Norway</c:v>
                </c:pt>
                <c:pt idx="22">
                  <c:v>Ireland</c:v>
                </c:pt>
                <c:pt idx="23">
                  <c:v>France</c:v>
                </c:pt>
                <c:pt idx="24">
                  <c:v>Latvia</c:v>
                </c:pt>
                <c:pt idx="25">
                  <c:v>Czech Republic</c:v>
                </c:pt>
                <c:pt idx="26">
                  <c:v>Netherlands</c:v>
                </c:pt>
                <c:pt idx="27">
                  <c:v>Slovakia</c:v>
                </c:pt>
                <c:pt idx="28">
                  <c:v>Luxembourg</c:v>
                </c:pt>
                <c:pt idx="29">
                  <c:v>Hungary</c:v>
                </c:pt>
                <c:pt idx="30">
                  <c:v>Iceland</c:v>
                </c:pt>
              </c:strCache>
            </c:strRef>
          </c:cat>
          <c:val>
            <c:numRef>
              <c:f>List30!$C$37:$C$67</c:f>
              <c:numCache>
                <c:formatCode>General</c:formatCode>
                <c:ptCount val="31"/>
                <c:pt idx="0">
                  <c:v>37.2</c:v>
                </c:pt>
                <c:pt idx="1">
                  <c:v>30.9</c:v>
                </c:pt>
                <c:pt idx="2">
                  <c:v>28.1</c:v>
                </c:pt>
                <c:pt idx="3">
                  <c:v>27.3</c:v>
                </c:pt>
                <c:pt idx="4">
                  <c:v>23.6</c:v>
                </c:pt>
                <c:pt idx="5">
                  <c:v>21.8</c:v>
                </c:pt>
                <c:pt idx="6">
                  <c:v>20.9</c:v>
                </c:pt>
                <c:pt idx="7">
                  <c:v>20.8</c:v>
                </c:pt>
                <c:pt idx="8">
                  <c:v>20.2</c:v>
                </c:pt>
                <c:pt idx="9">
                  <c:v>20.0</c:v>
                </c:pt>
                <c:pt idx="10">
                  <c:v>18.9</c:v>
                </c:pt>
                <c:pt idx="11">
                  <c:v>18.2</c:v>
                </c:pt>
                <c:pt idx="12">
                  <c:v>18.1</c:v>
                </c:pt>
                <c:pt idx="13">
                  <c:v>17.0</c:v>
                </c:pt>
                <c:pt idx="14">
                  <c:v>16.0</c:v>
                </c:pt>
                <c:pt idx="15">
                  <c:v>16.0</c:v>
                </c:pt>
                <c:pt idx="16">
                  <c:v>14.7</c:v>
                </c:pt>
                <c:pt idx="17">
                  <c:v>14.2</c:v>
                </c:pt>
                <c:pt idx="18">
                  <c:v>14.1</c:v>
                </c:pt>
                <c:pt idx="19">
                  <c:v>13.1</c:v>
                </c:pt>
                <c:pt idx="20">
                  <c:v>12.1</c:v>
                </c:pt>
                <c:pt idx="21">
                  <c:v>11.1</c:v>
                </c:pt>
                <c:pt idx="22">
                  <c:v>11.0</c:v>
                </c:pt>
                <c:pt idx="23">
                  <c:v>9.700000000000001</c:v>
                </c:pt>
                <c:pt idx="24">
                  <c:v>8.9</c:v>
                </c:pt>
                <c:pt idx="25">
                  <c:v>6.6</c:v>
                </c:pt>
                <c:pt idx="26">
                  <c:v>6.5</c:v>
                </c:pt>
                <c:pt idx="27">
                  <c:v>6.3</c:v>
                </c:pt>
                <c:pt idx="28">
                  <c:v>4.7</c:v>
                </c:pt>
                <c:pt idx="29">
                  <c:v>4.5</c:v>
                </c:pt>
                <c:pt idx="30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073075928"/>
        <c:axId val="2075583192"/>
      </c:barChart>
      <c:catAx>
        <c:axId val="2073075928"/>
        <c:scaling>
          <c:orientation val="minMax"/>
        </c:scaling>
        <c:delete val="0"/>
        <c:axPos val="b"/>
        <c:majorTickMark val="out"/>
        <c:minorTickMark val="none"/>
        <c:tickLblPos val="nextTo"/>
        <c:crossAx val="2075583192"/>
        <c:crosses val="autoZero"/>
        <c:auto val="1"/>
        <c:lblAlgn val="ctr"/>
        <c:lblOffset val="100"/>
        <c:noMultiLvlLbl val="0"/>
      </c:catAx>
      <c:valAx>
        <c:axId val="2075583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3075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1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9A9BB31-C63B-4CF9-889B-2497E6933304}" type="datetimeFigureOut">
              <a:rPr lang="en-US"/>
              <a:pPr>
                <a:defRPr/>
              </a:pPr>
              <a:t>10/11/15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313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8100" y="94313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21D5760-64DA-4B6F-B76D-3E434DC16C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39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E7925F8-448F-4ED1-A750-209BA3FBB750}" type="datetimeFigureOut">
              <a:rPr lang="en-US"/>
              <a:pPr>
                <a:defRPr/>
              </a:pPr>
              <a:t>10/11/15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7713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765" tIns="49881" rIns="99765" bIns="498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9638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313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8100" y="94313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1EB0ACA-2551-42C6-980A-335B8604EE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55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2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slideMaster" Target="../slideMasters/slideMaster2.xml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tags" Target="../tags/tag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344488" y="6381750"/>
            <a:ext cx="92170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44488" y="811213"/>
            <a:ext cx="920115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Optane" pitchFamily="2" charset="0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9725" y="6530975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</a:rPr>
              <a:t>Page </a:t>
            </a:r>
            <a:fld id="{6498F026-1C56-4999-8912-7DB176982393}" type="slidenum">
              <a:rPr lang="en-US" sz="1100">
                <a:solidFill>
                  <a:srgbClr val="000000"/>
                </a:solidFill>
                <a:latin typeface="Optane" pitchFamily="2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356475" y="63500"/>
            <a:ext cx="2190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AutoShape 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072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/>
          <p:nvPr userDrawn="1">
            <p:custDataLst>
              <p:tags r:id="rId3"/>
            </p:custDataLst>
          </p:nvPr>
        </p:nvSpPr>
        <p:spPr>
          <a:xfrm>
            <a:off x="200025" y="115888"/>
            <a:ext cx="9432925" cy="6719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3048000" y="476250"/>
            <a:ext cx="376713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</a:rPr>
              <a:t>BOZZA PER DISCUSSIONE</a:t>
            </a:r>
            <a:endParaRPr lang="en-US" sz="14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/>
          <a:srcRect r="68201"/>
          <a:stretch>
            <a:fillRect/>
          </a:stretch>
        </p:blipFill>
        <p:spPr bwMode="auto">
          <a:xfrm>
            <a:off x="3297238" y="173038"/>
            <a:ext cx="293052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/>
          <a:srcRect l="31602"/>
          <a:stretch>
            <a:fillRect/>
          </a:stretch>
        </p:blipFill>
        <p:spPr bwMode="auto">
          <a:xfrm>
            <a:off x="2505075" y="2001838"/>
            <a:ext cx="4983163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11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/>
          <p:nvPr userDrawn="1">
            <p:custDataLst>
              <p:tags r:id="rId3"/>
            </p:custDataLst>
          </p:nvPr>
        </p:nvSpPr>
        <p:spPr>
          <a:xfrm>
            <a:off x="200025" y="115888"/>
            <a:ext cx="9432925" cy="6719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  <a:latin typeface="Optane" pitchFamily="2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048000" y="476250"/>
            <a:ext cx="376713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US" b="1" i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Optane" pitchFamily="2" charset="0"/>
              </a:rPr>
              <a:t>BOZZA PER DISCUSSIONE</a:t>
            </a:r>
            <a:endParaRPr lang="en-US" sz="1400" b="1" i="1" u="sng" dirty="0">
              <a:solidFill>
                <a:prstClr val="black">
                  <a:lumMod val="75000"/>
                  <a:lumOff val="25000"/>
                </a:prstClr>
              </a:solidFill>
              <a:latin typeface="Optan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2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2F5D-2033-4BF0-B553-C6D09D5E343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970D1-DD7C-4534-95CD-402BD90BA15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5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4BC58A50-2B60-4DDC-ADBA-CA617CDC8BD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/>
                </a:solidFill>
                <a:cs typeface="+mn-cs"/>
              </a:rPr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7FCF70F3-853D-43F3-B31E-2D43223AAC3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2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A917332C-74CC-449C-8984-83F2669EF81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/>
                </a:solidFill>
                <a:cs typeface="+mn-cs"/>
              </a:rPr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C08BCF1B-C915-4A04-8C6D-4EAA0231B47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4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27893F05-93B2-452A-8F61-773DF461A20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/>
                </a:solidFill>
                <a:cs typeface="+mn-cs"/>
              </a:rPr>
              <a:t>EY_IDEA MANAGEMENT_V0.5.PPTX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754BEA31-8092-4F63-A49B-1F872861C98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0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FD6DE8F5-5B32-452B-A976-0E5D8ADCBA5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/>
                </a:solidFill>
                <a:cs typeface="+mn-cs"/>
              </a:rPr>
              <a:t>EY_IDEA MANAGEMENT_V0.5.PPTX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2163" y="6356350"/>
            <a:ext cx="2311400" cy="3651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8E8F808F-255C-4ADD-ACB7-87633B444E7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893DCC78-F9F1-48C1-9F24-BB526BFC700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/>
                </a:solidFill>
                <a:cs typeface="+mn-cs"/>
              </a:rPr>
              <a:t>EY_IDEA MANAGEMENT_V0.5.PPTX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0D28F671-7A70-4216-8A52-6055EE707C9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7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>
                <a:latin typeface="Optane" pitchFamily="2" charset="0"/>
              </a:defRPr>
            </a:lvl1pPr>
            <a:lvl2pPr>
              <a:defRPr sz="2800">
                <a:latin typeface="Optane" pitchFamily="2" charset="0"/>
              </a:defRPr>
            </a:lvl2pPr>
            <a:lvl3pPr>
              <a:defRPr sz="2400">
                <a:latin typeface="Optane" pitchFamily="2" charset="0"/>
              </a:defRPr>
            </a:lvl3pPr>
            <a:lvl4pPr>
              <a:defRPr sz="2000">
                <a:latin typeface="Optane" pitchFamily="2" charset="0"/>
              </a:defRPr>
            </a:lvl4pPr>
            <a:lvl5pPr>
              <a:defRPr sz="2000">
                <a:latin typeface="Optane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2B91A1E1-281A-4ABE-9287-E8B89B0BDFE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/>
                </a:solidFill>
                <a:cs typeface="+mn-cs"/>
              </a:rPr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D3075F9C-E975-414F-8D53-9D436B5443E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6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Optan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it-IT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5F2E528B-88B1-4AB9-A8E7-A66255D6172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/>
                </a:solidFill>
                <a:cs typeface="+mn-cs"/>
              </a:rPr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BEE89AEF-1FF4-4438-967E-800879DFF7C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/>
          <p:nvPr/>
        </p:nvCxnSpPr>
        <p:spPr>
          <a:xfrm>
            <a:off x="344488" y="6381750"/>
            <a:ext cx="92170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44488" y="811213"/>
            <a:ext cx="920115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Optane" pitchFamily="2" charset="0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39725" y="6530975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</a:rPr>
              <a:t>Page </a:t>
            </a:r>
            <a:fld id="{BBFA3A92-6A26-4080-80C0-7B1B17F05D4B}" type="slidenum">
              <a:rPr lang="en-US" sz="1100">
                <a:solidFill>
                  <a:srgbClr val="000000"/>
                </a:solidFill>
                <a:latin typeface="Optane" pitchFamily="2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56475" y="63500"/>
            <a:ext cx="2190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8565CE-9C10-43FB-A346-D88BF64F88B9}" type="datetimeFigureOut">
              <a:rPr lang="it-IT"/>
              <a:pPr>
                <a:defRPr/>
              </a:pPr>
              <a:t>10/11/15</a:t>
            </a:fld>
            <a:endParaRPr lang="it-IT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911C6C-B47F-44B8-B275-8B27D9D10A7F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2667E322-E663-41DE-BE16-F47DC8FE899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/>
                </a:solidFill>
                <a:cs typeface="+mn-cs"/>
              </a:rPr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9B08E0BE-B5A2-44EC-ABA8-99EC60B7BE4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3"/>
            <a:ext cx="7078663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29E844EC-3822-4112-AB74-37B240CC4C7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800">
                <a:latin typeface="Optane" pitchFamily="2" charset="0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/>
                </a:solidFill>
                <a:cs typeface="+mn-cs"/>
              </a:rPr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pPr>
              <a:defRPr/>
            </a:pPr>
            <a:fld id="{EAAAFAD7-9014-42B6-AD3E-22C65A03DA9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4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0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677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89154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3938589"/>
            <a:ext cx="89154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C9504-324D-46F4-9F6A-AA70409098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91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A23D047D-E51C-441D-AD2D-FFC7ABA005F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515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44488" y="6381750"/>
            <a:ext cx="92170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44488" y="811213"/>
            <a:ext cx="920115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Optane" pitchFamily="2" charset="0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39725" y="6530975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</a:rPr>
              <a:t>Page </a:t>
            </a:r>
            <a:fld id="{229CBD13-1317-410A-A817-5DA77E4761C5}" type="slidenum">
              <a:rPr lang="en-US" sz="1100">
                <a:solidFill>
                  <a:srgbClr val="000000"/>
                </a:solidFill>
                <a:latin typeface="Optane" pitchFamily="2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56475" y="63500"/>
            <a:ext cx="2190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4B52CF-9A0E-47A6-AA78-BAAEA520428D}" type="datetimeFigureOut">
              <a:rPr lang="it-IT"/>
              <a:pPr>
                <a:defRPr/>
              </a:pPr>
              <a:t>10/11/15</a:t>
            </a:fld>
            <a:endParaRPr lang="it-IT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3B0059-D037-4437-A174-1D6A4152668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/>
        </p:nvCxnSpPr>
        <p:spPr>
          <a:xfrm>
            <a:off x="344488" y="6381750"/>
            <a:ext cx="92170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344488" y="811213"/>
            <a:ext cx="920115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Optane" pitchFamily="2" charset="0"/>
              <a:cs typeface="+mn-cs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39725" y="6530975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</a:rPr>
              <a:t>Page </a:t>
            </a:r>
            <a:fld id="{6025E328-9961-42CF-AC2E-4169DCB114C1}" type="slidenum">
              <a:rPr lang="en-US" sz="1100">
                <a:solidFill>
                  <a:srgbClr val="000000"/>
                </a:solidFill>
                <a:latin typeface="Optane" pitchFamily="2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56475" y="63500"/>
            <a:ext cx="2190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9DE22B-5307-4A2C-8CBE-20B30A60815A}" type="datetimeFigureOut">
              <a:rPr lang="it-IT"/>
              <a:pPr>
                <a:defRPr/>
              </a:pPr>
              <a:t>10/11/15</a:t>
            </a:fld>
            <a:endParaRPr lang="it-IT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2163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797803-EF6E-4B1E-B12E-0A86682FDD85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"/>
          <p:cNvCxnSpPr/>
          <p:nvPr/>
        </p:nvCxnSpPr>
        <p:spPr>
          <a:xfrm>
            <a:off x="344488" y="6381750"/>
            <a:ext cx="92170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344488" y="811213"/>
            <a:ext cx="920115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Optane" pitchFamily="2" charset="0"/>
              <a:cs typeface="+mn-cs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39725" y="6530975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</a:rPr>
              <a:t>Page </a:t>
            </a:r>
            <a:fld id="{17903514-8D14-4BB9-ACA3-D03A332A5C3A}" type="slidenum">
              <a:rPr lang="en-US" sz="1100">
                <a:solidFill>
                  <a:srgbClr val="000000"/>
                </a:solidFill>
                <a:latin typeface="Optane" pitchFamily="2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56475" y="63500"/>
            <a:ext cx="2190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71637F-0AFE-4E3C-9A16-634CD5B6F754}" type="datetimeFigureOut">
              <a:rPr lang="it-IT"/>
              <a:pPr>
                <a:defRPr/>
              </a:pPr>
              <a:t>10/11/15</a:t>
            </a:fld>
            <a:endParaRPr lang="it-IT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0516DE-BE0B-4257-8D20-1616ED4FDF2B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/>
          <p:nvPr/>
        </p:nvCxnSpPr>
        <p:spPr>
          <a:xfrm>
            <a:off x="344488" y="6381750"/>
            <a:ext cx="92170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44488" y="811213"/>
            <a:ext cx="920115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Optane" pitchFamily="2" charset="0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39725" y="6530975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</a:rPr>
              <a:t>Page </a:t>
            </a:r>
            <a:fld id="{EC17834A-A75C-46DC-B605-74236F9E6799}" type="slidenum">
              <a:rPr lang="en-US" sz="1100">
                <a:solidFill>
                  <a:srgbClr val="000000"/>
                </a:solidFill>
                <a:latin typeface="Optane" pitchFamily="2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56475" y="63500"/>
            <a:ext cx="2190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>
                <a:latin typeface="Optane" pitchFamily="2" charset="0"/>
              </a:defRPr>
            </a:lvl1pPr>
            <a:lvl2pPr>
              <a:defRPr sz="2800">
                <a:latin typeface="Optane" pitchFamily="2" charset="0"/>
              </a:defRPr>
            </a:lvl2pPr>
            <a:lvl3pPr>
              <a:defRPr sz="2400">
                <a:latin typeface="Optane" pitchFamily="2" charset="0"/>
              </a:defRPr>
            </a:lvl3pPr>
            <a:lvl4pPr>
              <a:defRPr sz="2000">
                <a:latin typeface="Optane" pitchFamily="2" charset="0"/>
              </a:defRPr>
            </a:lvl4pPr>
            <a:lvl5pPr>
              <a:defRPr sz="2000">
                <a:latin typeface="Optane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3034D6-5227-49E5-95F9-9C2D344B7FE1}" type="datetimeFigureOut">
              <a:rPr lang="it-IT"/>
              <a:pPr>
                <a:defRPr/>
              </a:pPr>
              <a:t>10/11/15</a:t>
            </a:fld>
            <a:endParaRPr lang="it-IT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B926BD-E845-4FEC-A428-9FA6A11A2938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/>
          <p:nvPr/>
        </p:nvCxnSpPr>
        <p:spPr>
          <a:xfrm>
            <a:off x="344488" y="6381750"/>
            <a:ext cx="92170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44488" y="811213"/>
            <a:ext cx="920115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Optane" pitchFamily="2" charset="0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39725" y="6530975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</a:rPr>
              <a:t>Page </a:t>
            </a:r>
            <a:fld id="{9E535425-61CE-4E4E-8ECB-E58A96F760A8}" type="slidenum">
              <a:rPr lang="en-US" sz="1100">
                <a:solidFill>
                  <a:srgbClr val="000000"/>
                </a:solidFill>
                <a:latin typeface="Optane" pitchFamily="2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56475" y="63500"/>
            <a:ext cx="2190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Optan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AF52A1-898E-4106-96DB-5A26278E7974}" type="datetimeFigureOut">
              <a:rPr lang="it-IT"/>
              <a:pPr>
                <a:defRPr/>
              </a:pPr>
              <a:t>10/11/15</a:t>
            </a:fld>
            <a:endParaRPr lang="it-IT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EF8F3-6AA5-466F-87EA-890CA5CCA756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344488" y="6381750"/>
            <a:ext cx="92170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44488" y="811213"/>
            <a:ext cx="920115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Optane" pitchFamily="2" charset="0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9725" y="6530975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</a:rPr>
              <a:t>Page </a:t>
            </a:r>
            <a:fld id="{3D1181CA-AD5F-40FC-864B-F394BB19BC97}" type="slidenum">
              <a:rPr lang="en-US" sz="1100">
                <a:solidFill>
                  <a:srgbClr val="000000"/>
                </a:solidFill>
                <a:latin typeface="Optane" pitchFamily="2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56475" y="63500"/>
            <a:ext cx="2190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31F40F-40F8-42EA-AF52-C1CA2490EE40}" type="datetimeFigureOut">
              <a:rPr lang="it-IT"/>
              <a:pPr>
                <a:defRPr/>
              </a:pPr>
              <a:t>10/11/15</a:t>
            </a:fld>
            <a:endParaRPr lang="it-I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E98806-8369-4201-801A-1799DB6A40C6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344488" y="6381750"/>
            <a:ext cx="92170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44488" y="811213"/>
            <a:ext cx="920115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Optane" pitchFamily="2" charset="0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9725" y="6530975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</a:rPr>
              <a:t>Page </a:t>
            </a:r>
            <a:fld id="{80CF84BB-A952-4051-9C19-F0F55092FAED}" type="slidenum">
              <a:rPr lang="en-US" sz="1100">
                <a:solidFill>
                  <a:srgbClr val="000000"/>
                </a:solidFill>
                <a:latin typeface="Optane" pitchFamily="2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56475" y="63500"/>
            <a:ext cx="2190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3"/>
            <a:ext cx="7078663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795BC9-FF5D-4BA8-A28C-04847613C4A8}" type="datetimeFigureOut">
              <a:rPr lang="it-IT"/>
              <a:pPr>
                <a:defRPr/>
              </a:pPr>
              <a:t>10/11/15</a:t>
            </a:fld>
            <a:endParaRPr lang="it-I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EY_IDEA MANAGEMENT_V0.5.PPTX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44E18F-48AF-43D8-AD63-011DB615D128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4488" y="80963"/>
            <a:ext cx="90662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981075"/>
            <a:ext cx="8994775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75000"/>
        <a:buFont typeface="Arial" charset="0"/>
        <a:buChar char="►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0"/>
            <a:ext cx="9096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44488" y="80963"/>
            <a:ext cx="90662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it-IT" altLang="cs-CZ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981075"/>
            <a:ext cx="899477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pPr>
              <a:defRPr/>
            </a:pPr>
            <a:fld id="{4FE6D53D-239E-4E90-B06D-13AC5C5B303A}" type="datetimeFigureOut">
              <a:rPr lang="it-IT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10/11/15</a:t>
            </a:fld>
            <a:endParaRPr lang="it-IT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pPr>
              <a:defRPr/>
            </a:pPr>
            <a:fld id="{68716940-E4CB-4491-B38D-B0F97FBE82AE}" type="slidenum">
              <a:rPr lang="it-IT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44488" y="6381750"/>
            <a:ext cx="92170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44488" y="908050"/>
            <a:ext cx="920115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46464"/>
              </a:solidFill>
              <a:latin typeface="Optane" pitchFamily="2" charset="0"/>
              <a:cs typeface="+mn-cs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39725" y="6530975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</a:rPr>
              <a:t>Page </a:t>
            </a:r>
            <a:fld id="{02F0248E-1D9A-4B38-BB19-1BA272096E64}" type="slidenum">
              <a:rPr lang="en-US" sz="1100">
                <a:solidFill>
                  <a:srgbClr val="000000"/>
                </a:solidFill>
                <a:latin typeface="Optane" pitchFamily="2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84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Optane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Optane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75000"/>
        <a:buFont typeface="Arial" pitchFamily="34" charset="0"/>
        <a:buChar char="►"/>
        <a:defRPr sz="3200" kern="1200">
          <a:solidFill>
            <a:schemeClr val="tx1"/>
          </a:solidFill>
          <a:latin typeface="Optane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pitchFamily="34" charset="0"/>
        <a:buChar char="–"/>
        <a:defRPr sz="2800" kern="1200">
          <a:solidFill>
            <a:schemeClr val="tx1"/>
          </a:solidFill>
          <a:latin typeface="Optane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Optane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pitchFamily="34" charset="0"/>
        <a:buChar char="–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pitchFamily="34" charset="0"/>
        <a:buChar char="»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17.emf"/><Relationship Id="rId13" Type="http://schemas.openxmlformats.org/officeDocument/2006/relationships/image" Target="../media/image10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6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jpe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1.emf"/><Relationship Id="rId3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0.jpeg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Relationship Id="rId3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2.xml"/><Relationship Id="rId3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oleObject" Target="../embeddings/oleObject8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jpe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7122" name="Picture 2" descr="C:\Users\petr.sulek\Desktop\PR\loga,fotky\loga\logoMPSV-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44" y="5851923"/>
            <a:ext cx="756000" cy="77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761" name="Rectangle 5"/>
          <p:cNvSpPr txBox="1">
            <a:spLocks noChangeArrowheads="1"/>
          </p:cNvSpPr>
          <p:nvPr/>
        </p:nvSpPr>
        <p:spPr bwMode="auto">
          <a:xfrm>
            <a:off x="488950" y="4005263"/>
            <a:ext cx="900112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>
            <a:spAutoFit/>
          </a:bodyPr>
          <a:lstStyle/>
          <a:p>
            <a:pPr algn="ctr" defTabSz="457200"/>
            <a:r>
              <a:rPr lang="en-US" sz="2400" b="1" dirty="0">
                <a:solidFill>
                  <a:schemeClr val="tx2"/>
                </a:solidFill>
                <a:latin typeface="Optane" pitchFamily="2" charset="0"/>
              </a:rPr>
              <a:t>Study Visit on Employment policies and Social security systems </a:t>
            </a:r>
          </a:p>
          <a:p>
            <a:pPr algn="ctr" defTabSz="457200"/>
            <a:r>
              <a:rPr lang="en-US" sz="2400" b="1" dirty="0">
                <a:solidFill>
                  <a:schemeClr val="tx2"/>
                </a:solidFill>
                <a:latin typeface="Optane" pitchFamily="2" charset="0"/>
              </a:rPr>
              <a:t>with special reference </a:t>
            </a:r>
          </a:p>
          <a:p>
            <a:pPr algn="ctr" defTabSz="457200"/>
            <a:r>
              <a:rPr lang="en-US" sz="2400" b="1" dirty="0">
                <a:solidFill>
                  <a:schemeClr val="tx2"/>
                </a:solidFill>
                <a:latin typeface="Optane" pitchFamily="2" charset="0"/>
              </a:rPr>
              <a:t>to Migrant workers</a:t>
            </a:r>
            <a:endParaRPr lang="en-US" sz="2400" b="1" i="1" dirty="0">
              <a:solidFill>
                <a:schemeClr val="tx2"/>
              </a:solidFill>
              <a:latin typeface="Optane" pitchFamily="2" charset="0"/>
            </a:endParaRPr>
          </a:p>
          <a:p>
            <a:pPr algn="ctr" defTabSz="457200"/>
            <a:r>
              <a:rPr lang="cs-CZ" sz="2400" b="1" dirty="0" smtClean="0">
                <a:solidFill>
                  <a:schemeClr val="tx2"/>
                </a:solidFill>
                <a:latin typeface="Optane" pitchFamily="2" charset="0"/>
              </a:rPr>
              <a:t>Pr</a:t>
            </a:r>
            <a:r>
              <a:rPr lang="cs-CZ" sz="2400" b="1" dirty="0">
                <a:solidFill>
                  <a:schemeClr val="tx2"/>
                </a:solidFill>
                <a:latin typeface="Optane" pitchFamily="2" charset="0"/>
              </a:rPr>
              <a:t>a</a:t>
            </a:r>
            <a:r>
              <a:rPr lang="cs-CZ" sz="2400" b="1" dirty="0" smtClean="0">
                <a:solidFill>
                  <a:schemeClr val="tx2"/>
                </a:solidFill>
                <a:latin typeface="Optane" pitchFamily="2" charset="0"/>
              </a:rPr>
              <a:t>gue</a:t>
            </a:r>
            <a:r>
              <a:rPr lang="en-US" sz="2400" b="1" dirty="0" smtClean="0">
                <a:solidFill>
                  <a:schemeClr val="tx2"/>
                </a:solidFill>
                <a:latin typeface="Optane" pitchFamily="2" charset="0"/>
              </a:rPr>
              <a:t>, </a:t>
            </a:r>
            <a:r>
              <a:rPr lang="cs-CZ" sz="2400" b="1" dirty="0" smtClean="0">
                <a:solidFill>
                  <a:schemeClr val="tx2"/>
                </a:solidFill>
                <a:latin typeface="Optane" pitchFamily="2" charset="0"/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latin typeface="Optane" pitchFamily="2" charset="0"/>
              </a:rPr>
              <a:t> </a:t>
            </a:r>
            <a:r>
              <a:rPr lang="cs-CZ" sz="2400" b="1" dirty="0" smtClean="0">
                <a:solidFill>
                  <a:schemeClr val="tx2"/>
                </a:solidFill>
                <a:latin typeface="Optane" pitchFamily="2" charset="0"/>
              </a:rPr>
              <a:t>Novem</a:t>
            </a:r>
            <a:r>
              <a:rPr lang="en-US" sz="2400" b="1" dirty="0" err="1" smtClean="0">
                <a:solidFill>
                  <a:schemeClr val="tx2"/>
                </a:solidFill>
                <a:latin typeface="Optane" pitchFamily="2" charset="0"/>
              </a:rPr>
              <a:t>ber</a:t>
            </a:r>
            <a:r>
              <a:rPr lang="en-US" sz="2400" b="1" dirty="0">
                <a:solidFill>
                  <a:schemeClr val="tx2"/>
                </a:solidFill>
                <a:latin typeface="Optane" pitchFamily="2" charset="0"/>
              </a:rPr>
              <a:t>, 2015</a:t>
            </a:r>
          </a:p>
          <a:p>
            <a:pPr algn="ctr" defTabSz="457200"/>
            <a:r>
              <a:rPr lang="en-US" sz="2400" b="1" dirty="0">
                <a:solidFill>
                  <a:schemeClr val="tx2"/>
                </a:solidFill>
                <a:latin typeface="Optane" pitchFamily="2" charset="0"/>
              </a:rPr>
              <a:t>Ministry of </a:t>
            </a:r>
            <a:r>
              <a:rPr lang="cs-CZ" sz="2400" b="1" dirty="0" err="1" smtClean="0">
                <a:solidFill>
                  <a:schemeClr val="tx2"/>
                </a:solidFill>
                <a:latin typeface="Optane" pitchFamily="2" charset="0"/>
              </a:rPr>
              <a:t>Labour</a:t>
            </a:r>
            <a:r>
              <a:rPr lang="en-US" sz="2400" b="1" dirty="0" smtClean="0">
                <a:solidFill>
                  <a:schemeClr val="tx2"/>
                </a:solidFill>
                <a:latin typeface="Optane" pitchFamily="2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Optane" pitchFamily="2" charset="0"/>
              </a:rPr>
              <a:t>and Social </a:t>
            </a:r>
            <a:r>
              <a:rPr lang="cs-CZ" sz="2400" b="1" dirty="0" err="1" smtClean="0">
                <a:solidFill>
                  <a:schemeClr val="tx2"/>
                </a:solidFill>
                <a:latin typeface="Optane" pitchFamily="2" charset="0"/>
              </a:rPr>
              <a:t>Affairs</a:t>
            </a:r>
            <a:r>
              <a:rPr lang="en-US" sz="2400" b="1" dirty="0" smtClean="0">
                <a:solidFill>
                  <a:schemeClr val="tx2"/>
                </a:solidFill>
                <a:latin typeface="Optane" pitchFamily="2" charset="0"/>
              </a:rPr>
              <a:t>, </a:t>
            </a:r>
            <a:r>
              <a:rPr lang="cs-CZ" sz="2400" b="1" dirty="0" smtClean="0">
                <a:solidFill>
                  <a:schemeClr val="tx2"/>
                </a:solidFill>
                <a:latin typeface="Optane" pitchFamily="2" charset="0"/>
              </a:rPr>
              <a:t>Prague</a:t>
            </a:r>
            <a:r>
              <a:rPr lang="en-US" sz="2400" b="1" dirty="0" smtClean="0">
                <a:solidFill>
                  <a:schemeClr val="tx2"/>
                </a:solidFill>
                <a:latin typeface="Optane" pitchFamily="2" charset="0"/>
              </a:rPr>
              <a:t>, </a:t>
            </a:r>
            <a:r>
              <a:rPr lang="cs-CZ" sz="2400" b="1" dirty="0" smtClean="0">
                <a:solidFill>
                  <a:schemeClr val="tx2"/>
                </a:solidFill>
                <a:latin typeface="Optane" pitchFamily="2" charset="0"/>
              </a:rPr>
              <a:t>Czech Republic</a:t>
            </a:r>
            <a:endParaRPr lang="en-US" sz="2400" b="1" noProof="1">
              <a:solidFill>
                <a:schemeClr val="tx2"/>
              </a:solidFill>
              <a:latin typeface="Optane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0"/>
            <a:ext cx="8420100" cy="1143000"/>
          </a:xfrm>
        </p:spPr>
        <p:txBody>
          <a:bodyPr/>
          <a:lstStyle/>
          <a:p>
            <a:pPr algn="ctr"/>
            <a:r>
              <a:rPr lang="cs-CZ" altLang="cs-CZ" sz="4000" b="1" u="sng" dirty="0" err="1">
                <a:solidFill>
                  <a:schemeClr val="accent2"/>
                </a:solidFill>
              </a:rPr>
              <a:t>Demography</a:t>
            </a:r>
            <a:r>
              <a:rPr lang="cs-CZ" altLang="cs-CZ" sz="4000" b="1" u="sng" dirty="0">
                <a:solidFill>
                  <a:schemeClr val="accent2"/>
                </a:solidFill>
              </a:rPr>
              <a:t> (1950 - 2050)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0" y="1676400"/>
          <a:ext cx="9906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232" name="Graf" r:id="rId3" imgW="7772400" imgH="4114884" progId="MSGraph.Chart.8">
                  <p:embed followColorScheme="full"/>
                </p:oleObj>
              </mc:Choice>
              <mc:Fallback>
                <p:oleObj name="Graf" r:id="rId3" imgW="7772400" imgH="41148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9906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0" y="1676400"/>
          <a:ext cx="9906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233" name="Graf" r:id="rId5" imgW="7772400" imgH="4114884" progId="MSGraph.Chart.8">
                  <p:embed followColorScheme="full"/>
                </p:oleObj>
              </mc:Choice>
              <mc:Fallback>
                <p:oleObj name="Graf" r:id="rId5" imgW="7772400" imgH="41148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9906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0" y="1676400"/>
          <a:ext cx="9906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234" name="Graf" r:id="rId7" imgW="7772400" imgH="4114884" progId="MSGraph.Chart.8">
                  <p:embed followColorScheme="full"/>
                </p:oleObj>
              </mc:Choice>
              <mc:Fallback>
                <p:oleObj name="Graf" r:id="rId7" imgW="7772400" imgH="41148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9906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0" y="1676400"/>
          <a:ext cx="9906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235" name="Graf" r:id="rId9" imgW="7772400" imgH="4114884" progId="MSGraph.Chart.8">
                  <p:embed followColorScheme="full"/>
                </p:oleObj>
              </mc:Choice>
              <mc:Fallback>
                <p:oleObj name="Graf" r:id="rId9" imgW="7772400" imgH="41148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9906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596302"/>
              </p:ext>
            </p:extLst>
          </p:nvPr>
        </p:nvGraphicFramePr>
        <p:xfrm>
          <a:off x="584729" y="980728"/>
          <a:ext cx="9321272" cy="5877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236" name="Graf" r:id="rId11" imgW="7772400" imgH="4114884" progId="MSGraph.Chart.8">
                  <p:embed followColorScheme="full"/>
                </p:oleObj>
              </mc:Choice>
              <mc:Fallback>
                <p:oleObj name="Graf" r:id="rId11" imgW="7772400" imgH="41148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729" y="980728"/>
                        <a:ext cx="9321272" cy="5877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2" name="Picture 8" descr="pru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47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17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1748" grpId="0"/>
      <p:bldOleChart spid="31749" grpId="0"/>
      <p:bldOleChart spid="31750" grpId="0"/>
      <p:bldOleChart spid="317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u="sng" dirty="0" err="1"/>
              <a:t>S</a:t>
            </a:r>
            <a:r>
              <a:rPr lang="cs-CZ" altLang="cs-CZ" sz="4000" b="1" u="sng" dirty="0" err="1" smtClean="0"/>
              <a:t>hare</a:t>
            </a:r>
            <a:r>
              <a:rPr lang="cs-CZ" altLang="cs-CZ" sz="4000" b="1" u="sng" dirty="0" smtClean="0"/>
              <a:t> </a:t>
            </a:r>
            <a:r>
              <a:rPr lang="cs-CZ" altLang="cs-CZ" sz="4000" b="1" u="sng" dirty="0" err="1" smtClean="0"/>
              <a:t>of</a:t>
            </a:r>
            <a:r>
              <a:rPr lang="cs-CZ" altLang="cs-CZ" sz="4000" b="1" u="sng" dirty="0" smtClean="0"/>
              <a:t> 65+ on </a:t>
            </a:r>
            <a:r>
              <a:rPr lang="cs-CZ" altLang="cs-CZ" sz="4000" b="1" u="sng" dirty="0" err="1" smtClean="0"/>
              <a:t>the</a:t>
            </a:r>
            <a:r>
              <a:rPr lang="cs-CZ" altLang="cs-CZ" sz="4000" b="1" u="sng" dirty="0" smtClean="0"/>
              <a:t> </a:t>
            </a:r>
            <a:r>
              <a:rPr lang="cs-CZ" altLang="cs-CZ" sz="4000" b="1" u="sng" dirty="0" err="1" smtClean="0"/>
              <a:t>total</a:t>
            </a:r>
            <a:r>
              <a:rPr lang="cs-CZ" altLang="cs-CZ" sz="4000" b="1" u="sng" dirty="0" smtClean="0"/>
              <a:t> </a:t>
            </a:r>
            <a:r>
              <a:rPr lang="cs-CZ" altLang="cs-CZ" sz="4000" b="1" u="sng" dirty="0" err="1" smtClean="0"/>
              <a:t>population</a:t>
            </a:r>
            <a:endParaRPr lang="cs-CZ" altLang="cs-CZ" sz="4000" b="1" u="sng" dirty="0"/>
          </a:p>
        </p:txBody>
      </p:sp>
      <p:pic>
        <p:nvPicPr>
          <p:cNvPr id="4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742950" y="836712"/>
            <a:ext cx="916305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1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88913"/>
            <a:ext cx="8915400" cy="719137"/>
          </a:xfrm>
        </p:spPr>
        <p:txBody>
          <a:bodyPr/>
          <a:lstStyle/>
          <a:p>
            <a:pPr algn="ctr"/>
            <a:r>
              <a:rPr lang="cs-CZ" altLang="cs-CZ" sz="4000" b="1" u="sng" dirty="0" smtClean="0"/>
              <a:t>Pension </a:t>
            </a:r>
            <a:r>
              <a:rPr lang="cs-CZ" altLang="cs-CZ" sz="4000" b="1" u="sng" dirty="0" err="1" smtClean="0"/>
              <a:t>Reform</a:t>
            </a:r>
            <a:endParaRPr lang="en-US" altLang="cs-CZ" sz="4000" b="1" u="sng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2523" y="1125538"/>
            <a:ext cx="9205023" cy="5543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3200" dirty="0" smtClean="0"/>
              <a:t>A lot </a:t>
            </a:r>
            <a:r>
              <a:rPr lang="cs-CZ" altLang="cs-CZ" sz="3200" dirty="0" err="1" smtClean="0"/>
              <a:t>of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parametric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changes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during</a:t>
            </a:r>
            <a:r>
              <a:rPr lang="cs-CZ" altLang="cs-CZ" sz="3200" dirty="0" smtClean="0"/>
              <a:t> last 20 </a:t>
            </a:r>
            <a:r>
              <a:rPr lang="cs-CZ" altLang="cs-CZ" sz="3200" dirty="0" err="1" smtClean="0"/>
              <a:t>years</a:t>
            </a:r>
            <a:endParaRPr lang="en-US" altLang="cs-CZ" sz="3200" dirty="0" smtClean="0"/>
          </a:p>
          <a:p>
            <a:pPr lvl="1">
              <a:lnSpc>
                <a:spcPct val="90000"/>
              </a:lnSpc>
            </a:pPr>
            <a:r>
              <a:rPr lang="cs-CZ" altLang="cs-CZ" sz="2800" dirty="0" err="1" smtClean="0"/>
              <a:t>Increasing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the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retirement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age</a:t>
            </a:r>
            <a:r>
              <a:rPr lang="cs-CZ" altLang="cs-CZ" sz="2800" dirty="0" smtClean="0"/>
              <a:t> (4 </a:t>
            </a:r>
            <a:r>
              <a:rPr lang="cs-CZ" altLang="cs-CZ" sz="2800" dirty="0" err="1" smtClean="0"/>
              <a:t>times</a:t>
            </a:r>
            <a:r>
              <a:rPr lang="cs-CZ" altLang="cs-CZ" sz="2800" dirty="0" smtClean="0"/>
              <a:t>)</a:t>
            </a:r>
            <a:endParaRPr lang="en-US" altLang="cs-CZ" sz="2800" dirty="0" smtClean="0"/>
          </a:p>
          <a:p>
            <a:pPr lvl="1">
              <a:lnSpc>
                <a:spcPct val="90000"/>
              </a:lnSpc>
            </a:pPr>
            <a:r>
              <a:rPr lang="cs-CZ" altLang="cs-CZ" sz="2800" dirty="0" err="1" smtClean="0"/>
              <a:t>Introducing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social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contributions</a:t>
            </a:r>
            <a:r>
              <a:rPr lang="cs-CZ" altLang="cs-CZ" sz="2800" dirty="0" smtClean="0"/>
              <a:t> and </a:t>
            </a:r>
            <a:r>
              <a:rPr lang="cs-CZ" altLang="cs-CZ" sz="2800" dirty="0" err="1" smtClean="0"/>
              <a:t>changes</a:t>
            </a:r>
            <a:r>
              <a:rPr lang="cs-CZ" altLang="cs-CZ" sz="2800" dirty="0" smtClean="0"/>
              <a:t> in </a:t>
            </a:r>
            <a:r>
              <a:rPr lang="cs-CZ" altLang="cs-CZ" sz="2800" dirty="0" err="1" smtClean="0"/>
              <a:t>the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level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contribution</a:t>
            </a:r>
            <a:endParaRPr lang="en-US" altLang="cs-CZ" sz="2800" dirty="0" smtClean="0"/>
          </a:p>
          <a:p>
            <a:pPr lvl="1">
              <a:lnSpc>
                <a:spcPct val="90000"/>
              </a:lnSpc>
            </a:pPr>
            <a:r>
              <a:rPr lang="cs-CZ" altLang="cs-CZ" sz="2800" dirty="0" err="1" smtClean="0"/>
              <a:t>Increasing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minimum </a:t>
            </a:r>
            <a:r>
              <a:rPr lang="cs-CZ" altLang="cs-CZ" sz="2800" dirty="0" err="1" smtClean="0"/>
              <a:t>insurance</a:t>
            </a:r>
            <a:r>
              <a:rPr lang="cs-CZ" altLang="cs-CZ" sz="2800" dirty="0" smtClean="0"/>
              <a:t> period </a:t>
            </a:r>
            <a:r>
              <a:rPr lang="cs-CZ" altLang="cs-CZ" sz="2800" dirty="0" err="1" smtClean="0"/>
              <a:t>for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entitlement</a:t>
            </a:r>
            <a:endParaRPr lang="cs-CZ" altLang="cs-CZ" sz="2800" dirty="0" smtClean="0"/>
          </a:p>
          <a:p>
            <a:pPr lvl="1">
              <a:lnSpc>
                <a:spcPct val="90000"/>
              </a:lnSpc>
            </a:pPr>
            <a:r>
              <a:rPr lang="cs-CZ" altLang="cs-CZ" sz="2800" dirty="0" err="1" smtClean="0"/>
              <a:t>Extension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reference period – to </a:t>
            </a:r>
            <a:r>
              <a:rPr lang="cs-CZ" altLang="cs-CZ" sz="2800" dirty="0" err="1" smtClean="0"/>
              <a:t>lifelong</a:t>
            </a:r>
            <a:endParaRPr lang="en-US" altLang="cs-CZ" sz="2800" dirty="0" smtClean="0"/>
          </a:p>
          <a:p>
            <a:pPr lvl="1">
              <a:lnSpc>
                <a:spcPct val="90000"/>
              </a:lnSpc>
            </a:pPr>
            <a:r>
              <a:rPr lang="cs-CZ" altLang="cs-CZ" sz="2800" dirty="0" err="1" smtClean="0"/>
              <a:t>Introducing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regular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valorization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pensions</a:t>
            </a:r>
            <a:endParaRPr lang="cs-CZ" altLang="cs-CZ" sz="2800" dirty="0" smtClean="0"/>
          </a:p>
          <a:p>
            <a:pPr lvl="1">
              <a:lnSpc>
                <a:spcPct val="90000"/>
              </a:lnSpc>
            </a:pPr>
            <a:r>
              <a:rPr lang="cs-CZ" altLang="cs-CZ" sz="2800" dirty="0" err="1" smtClean="0"/>
              <a:t>Changes</a:t>
            </a:r>
            <a:r>
              <a:rPr lang="cs-CZ" altLang="cs-CZ" sz="2800" dirty="0" smtClean="0"/>
              <a:t> in </a:t>
            </a:r>
            <a:r>
              <a:rPr lang="cs-CZ" altLang="cs-CZ" sz="2800" dirty="0" err="1" smtClean="0"/>
              <a:t>the</a:t>
            </a:r>
            <a:r>
              <a:rPr lang="cs-CZ" altLang="cs-CZ" sz="2800" dirty="0" smtClean="0"/>
              <a:t> area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early </a:t>
            </a:r>
            <a:r>
              <a:rPr lang="cs-CZ" altLang="cs-CZ" sz="2800" dirty="0" err="1" smtClean="0"/>
              <a:t>pensions</a:t>
            </a:r>
            <a:endParaRPr lang="cs-CZ" altLang="cs-CZ" sz="2800" dirty="0" smtClean="0"/>
          </a:p>
          <a:p>
            <a:pPr lvl="1">
              <a:lnSpc>
                <a:spcPct val="90000"/>
              </a:lnSpc>
            </a:pPr>
            <a:r>
              <a:rPr lang="cs-CZ" altLang="cs-CZ" sz="2800" dirty="0" err="1" smtClean="0"/>
              <a:t>Redefinition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invalidity (</a:t>
            </a:r>
            <a:r>
              <a:rPr lang="cs-CZ" altLang="cs-CZ" sz="2800" dirty="0" err="1" smtClean="0"/>
              <a:t>three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levels</a:t>
            </a:r>
            <a:r>
              <a:rPr lang="cs-CZ" altLang="cs-CZ" sz="28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cs-CZ" altLang="cs-CZ" sz="2800" dirty="0" err="1" smtClean="0"/>
              <a:t>Fully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coordination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with</a:t>
            </a:r>
            <a:r>
              <a:rPr lang="cs-CZ" altLang="cs-CZ" sz="2800" dirty="0" smtClean="0"/>
              <a:t> EU </a:t>
            </a:r>
            <a:r>
              <a:rPr lang="cs-CZ" altLang="cs-CZ" sz="2800" dirty="0" err="1" smtClean="0"/>
              <a:t>legislative</a:t>
            </a:r>
            <a:r>
              <a:rPr lang="cs-CZ" altLang="cs-CZ" sz="2800" dirty="0" smtClean="0"/>
              <a:t> (free </a:t>
            </a:r>
            <a:r>
              <a:rPr lang="cs-CZ" altLang="cs-CZ" sz="2800" dirty="0" err="1" smtClean="0"/>
              <a:t>movement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transfers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benefits</a:t>
            </a:r>
            <a:r>
              <a:rPr lang="cs-CZ" altLang="cs-CZ" sz="28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cs-CZ" altLang="cs-CZ" sz="2800" dirty="0" err="1" smtClean="0"/>
              <a:t>Introduction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III. </a:t>
            </a:r>
            <a:r>
              <a:rPr lang="cs-CZ" altLang="cs-CZ" sz="2800" dirty="0" err="1" smtClean="0"/>
              <a:t>fully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funded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voluntary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pillar</a:t>
            </a:r>
            <a:r>
              <a:rPr lang="cs-CZ" altLang="cs-CZ" sz="2800" dirty="0" smtClean="0"/>
              <a:t> (1994)</a:t>
            </a:r>
          </a:p>
          <a:p>
            <a:pPr lvl="1">
              <a:lnSpc>
                <a:spcPct val="90000"/>
              </a:lnSpc>
            </a:pPr>
            <a:r>
              <a:rPr lang="cs-CZ" altLang="cs-CZ" sz="2800" dirty="0" err="1" smtClean="0"/>
              <a:t>Introduction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II. </a:t>
            </a:r>
            <a:r>
              <a:rPr lang="cs-CZ" altLang="cs-CZ" sz="2800" dirty="0" err="1" smtClean="0"/>
              <a:t>fully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funded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pillar</a:t>
            </a:r>
            <a:r>
              <a:rPr lang="cs-CZ" altLang="cs-CZ" sz="2800" dirty="0" smtClean="0"/>
              <a:t> (2013)</a:t>
            </a:r>
            <a:endParaRPr lang="en-US" altLang="cs-CZ" sz="2800" dirty="0" smtClean="0"/>
          </a:p>
        </p:txBody>
      </p:sp>
      <p:pic>
        <p:nvPicPr>
          <p:cNvPr id="8196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68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000" u="sng" dirty="0" err="1" smtClean="0"/>
              <a:t>Pensions</a:t>
            </a:r>
            <a:endParaRPr lang="cs-CZ" altLang="cs-CZ" sz="2400" u="sng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981074"/>
            <a:ext cx="8994775" cy="5544269"/>
          </a:xfrm>
        </p:spPr>
        <p:txBody>
          <a:bodyPr/>
          <a:lstStyle/>
          <a:p>
            <a:r>
              <a:rPr lang="en-US" altLang="cs-CZ" sz="4000" b="1" dirty="0" smtClean="0"/>
              <a:t>old-age</a:t>
            </a:r>
            <a:r>
              <a:rPr lang="en-US" altLang="cs-CZ" sz="4000" dirty="0" smtClean="0"/>
              <a:t> (including the so-called early old-age pension), </a:t>
            </a:r>
          </a:p>
          <a:p>
            <a:r>
              <a:rPr lang="cs-CZ" altLang="cs-CZ" sz="4000" b="1" dirty="0"/>
              <a:t>d</a:t>
            </a:r>
            <a:r>
              <a:rPr lang="en-US" altLang="cs-CZ" sz="4000" b="1" dirty="0" err="1" smtClean="0"/>
              <a:t>isability</a:t>
            </a:r>
            <a:r>
              <a:rPr lang="cs-CZ" altLang="cs-CZ" sz="4000" b="1" dirty="0" smtClean="0"/>
              <a:t> </a:t>
            </a:r>
            <a:r>
              <a:rPr lang="cs-CZ" altLang="cs-CZ" sz="4000" dirty="0" smtClean="0"/>
              <a:t>(</a:t>
            </a:r>
            <a:r>
              <a:rPr lang="cs-CZ" altLang="cs-CZ" sz="4000" dirty="0" err="1" smtClean="0"/>
              <a:t>three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levels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of</a:t>
            </a:r>
            <a:r>
              <a:rPr lang="cs-CZ" altLang="cs-CZ" sz="4000" dirty="0" smtClean="0"/>
              <a:t> disability)</a:t>
            </a:r>
            <a:r>
              <a:rPr lang="en-US" altLang="cs-CZ" sz="4000" dirty="0" smtClean="0"/>
              <a:t>, </a:t>
            </a:r>
          </a:p>
          <a:p>
            <a:r>
              <a:rPr lang="en-US" altLang="cs-CZ" sz="4000" b="1" dirty="0" smtClean="0"/>
              <a:t>widow and widower,</a:t>
            </a:r>
            <a:endParaRPr lang="cs-CZ" altLang="cs-CZ" sz="4000" b="1" dirty="0" smtClean="0"/>
          </a:p>
          <a:p>
            <a:r>
              <a:rPr lang="en-US" altLang="cs-CZ" sz="4000" dirty="0" smtClean="0"/>
              <a:t> </a:t>
            </a:r>
            <a:r>
              <a:rPr lang="cs-CZ" altLang="cs-CZ" sz="4000" b="1" dirty="0"/>
              <a:t>o</a:t>
            </a:r>
            <a:r>
              <a:rPr lang="en-US" altLang="cs-CZ" sz="4000" b="1" dirty="0" err="1" smtClean="0"/>
              <a:t>rphan</a:t>
            </a:r>
            <a:endParaRPr lang="cs-CZ" altLang="cs-CZ" sz="4000" b="1" dirty="0" smtClean="0"/>
          </a:p>
          <a:p>
            <a:pPr marL="539750" lvl="1" indent="0" algn="just" eaLnBrk="1" hangingPunct="1">
              <a:lnSpc>
                <a:spcPct val="80000"/>
              </a:lnSpc>
              <a:spcAft>
                <a:spcPct val="5000"/>
              </a:spcAft>
              <a:buFont typeface="Arial" charset="0"/>
              <a:buNone/>
              <a:defRPr/>
            </a:pPr>
            <a:endParaRPr lang="cs-CZ" altLang="ko-KR" b="1" dirty="0"/>
          </a:p>
          <a:p>
            <a:pPr marL="539750" lvl="1" indent="0" algn="just" eaLnBrk="1" hangingPunct="1">
              <a:lnSpc>
                <a:spcPct val="80000"/>
              </a:lnSpc>
              <a:spcAft>
                <a:spcPct val="5000"/>
              </a:spcAft>
              <a:buFont typeface="Arial" charset="0"/>
              <a:buNone/>
              <a:defRPr/>
            </a:pPr>
            <a:r>
              <a:rPr lang="cs-CZ" altLang="ko-KR" sz="3200" i="1" dirty="0" err="1" smtClean="0"/>
              <a:t>This</a:t>
            </a:r>
            <a:r>
              <a:rPr lang="cs-CZ" altLang="ko-KR" sz="3200" i="1" dirty="0" smtClean="0"/>
              <a:t> </a:t>
            </a:r>
            <a:r>
              <a:rPr lang="cs-CZ" altLang="ko-KR" sz="3200" i="1" dirty="0" err="1"/>
              <a:t>system</a:t>
            </a:r>
            <a:r>
              <a:rPr lang="cs-CZ" altLang="ko-KR" sz="3200" i="1" dirty="0"/>
              <a:t> </a:t>
            </a:r>
            <a:r>
              <a:rPr lang="cs-CZ" altLang="ko-KR" sz="3200" i="1" dirty="0" err="1"/>
              <a:t>is</a:t>
            </a:r>
            <a:r>
              <a:rPr lang="cs-CZ" altLang="ko-KR" sz="3200" i="1" dirty="0"/>
              <a:t> </a:t>
            </a:r>
            <a:r>
              <a:rPr lang="cs-CZ" altLang="ko-KR" sz="3200" i="1" dirty="0" err="1"/>
              <a:t>based</a:t>
            </a:r>
            <a:r>
              <a:rPr lang="cs-CZ" altLang="ko-KR" sz="3200" i="1" dirty="0"/>
              <a:t> on </a:t>
            </a:r>
            <a:r>
              <a:rPr lang="cs-CZ" altLang="ko-KR" sz="3200" i="1" dirty="0" err="1"/>
              <a:t>several</a:t>
            </a:r>
            <a:r>
              <a:rPr lang="cs-CZ" altLang="ko-KR" sz="3200" i="1" dirty="0"/>
              <a:t> </a:t>
            </a:r>
            <a:r>
              <a:rPr lang="cs-CZ" altLang="ko-KR" sz="3200" i="1" dirty="0" err="1"/>
              <a:t>general</a:t>
            </a:r>
            <a:r>
              <a:rPr lang="cs-CZ" altLang="ko-KR" sz="3200" i="1" dirty="0"/>
              <a:t> </a:t>
            </a:r>
            <a:r>
              <a:rPr lang="cs-CZ" altLang="ko-KR" sz="3200" i="1" dirty="0" err="1"/>
              <a:t>principles</a:t>
            </a:r>
            <a:r>
              <a:rPr lang="cs-CZ" altLang="ko-KR" sz="3200" i="1" dirty="0"/>
              <a:t>: </a:t>
            </a:r>
          </a:p>
          <a:p>
            <a:pPr marL="539750" lvl="1" indent="0" algn="just" eaLnBrk="1" hangingPunct="1">
              <a:lnSpc>
                <a:spcPct val="80000"/>
              </a:lnSpc>
              <a:spcAft>
                <a:spcPct val="5000"/>
              </a:spcAft>
              <a:buFont typeface="Arial" charset="0"/>
              <a:buNone/>
              <a:defRPr/>
            </a:pPr>
            <a:r>
              <a:rPr lang="cs-CZ" altLang="ko-KR" sz="3200" dirty="0" err="1"/>
              <a:t>social</a:t>
            </a:r>
            <a:r>
              <a:rPr lang="cs-CZ" altLang="ko-KR" sz="3200" dirty="0"/>
              <a:t> solidarity, </a:t>
            </a:r>
            <a:r>
              <a:rPr lang="cs-CZ" altLang="ko-KR" sz="3200" dirty="0" err="1"/>
              <a:t>pay</a:t>
            </a:r>
            <a:r>
              <a:rPr lang="cs-CZ" altLang="ko-KR" sz="3200" dirty="0"/>
              <a:t>-as-</a:t>
            </a:r>
            <a:r>
              <a:rPr lang="cs-CZ" altLang="ko-KR" sz="3200" dirty="0" err="1"/>
              <a:t>you</a:t>
            </a:r>
            <a:r>
              <a:rPr lang="cs-CZ" altLang="ko-KR" sz="3200" dirty="0"/>
              <a:t>-go </a:t>
            </a:r>
            <a:r>
              <a:rPr lang="cs-CZ" altLang="ko-KR" sz="3200" dirty="0" err="1"/>
              <a:t>financing</a:t>
            </a:r>
            <a:r>
              <a:rPr lang="cs-CZ" altLang="ko-KR" sz="3200" dirty="0"/>
              <a:t>, </a:t>
            </a:r>
            <a:r>
              <a:rPr lang="cs-CZ" altLang="ko-KR" sz="3200" dirty="0" err="1"/>
              <a:t>mandatory</a:t>
            </a:r>
            <a:r>
              <a:rPr lang="cs-CZ" altLang="ko-KR" sz="3200" dirty="0"/>
              <a:t> </a:t>
            </a:r>
            <a:r>
              <a:rPr lang="cs-CZ" altLang="ko-KR" sz="3200" dirty="0" err="1"/>
              <a:t>participation</a:t>
            </a:r>
            <a:r>
              <a:rPr lang="cs-CZ" altLang="ko-KR" sz="3200" dirty="0"/>
              <a:t> </a:t>
            </a:r>
            <a:r>
              <a:rPr lang="cs-CZ" altLang="ko-KR" sz="3200" dirty="0" err="1"/>
              <a:t>of</a:t>
            </a:r>
            <a:r>
              <a:rPr lang="cs-CZ" altLang="ko-KR" sz="3200" dirty="0"/>
              <a:t> </a:t>
            </a:r>
            <a:r>
              <a:rPr lang="cs-CZ" altLang="ko-KR" sz="3200" dirty="0" err="1"/>
              <a:t>all</a:t>
            </a:r>
            <a:r>
              <a:rPr lang="cs-CZ" altLang="ko-KR" sz="3200" dirty="0"/>
              <a:t> </a:t>
            </a:r>
            <a:r>
              <a:rPr lang="cs-CZ" altLang="ko-KR" sz="3200" dirty="0" err="1"/>
              <a:t>economically</a:t>
            </a:r>
            <a:r>
              <a:rPr lang="cs-CZ" altLang="ko-KR" sz="3200" dirty="0"/>
              <a:t> </a:t>
            </a:r>
            <a:r>
              <a:rPr lang="cs-CZ" altLang="ko-KR" sz="3200" dirty="0" err="1"/>
              <a:t>individuals</a:t>
            </a:r>
            <a:r>
              <a:rPr lang="cs-CZ" altLang="ko-KR" sz="3200" dirty="0"/>
              <a:t>, </a:t>
            </a:r>
            <a:r>
              <a:rPr lang="cs-CZ" altLang="ko-KR" sz="3200" dirty="0" err="1"/>
              <a:t>defined</a:t>
            </a:r>
            <a:r>
              <a:rPr lang="cs-CZ" altLang="ko-KR" sz="3200" dirty="0"/>
              <a:t> benefit, universality - </a:t>
            </a:r>
            <a:r>
              <a:rPr lang="en-US" sz="3200" dirty="0"/>
              <a:t>the legal regulation is the same for all the insured persons, there are no industry-specific schemes . </a:t>
            </a:r>
            <a:endParaRPr lang="cs-CZ" altLang="ko-KR" sz="3200" dirty="0"/>
          </a:p>
          <a:p>
            <a:endParaRPr lang="en-US" altLang="cs-CZ" sz="4000" dirty="0" smtClean="0"/>
          </a:p>
        </p:txBody>
      </p:sp>
    </p:spTree>
    <p:extLst>
      <p:ext uri="{BB962C8B-B14F-4D97-AF65-F5344CB8AC3E}">
        <p14:creationId xmlns:p14="http://schemas.microsoft.com/office/powerpoint/2010/main" val="184979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742950" y="332656"/>
            <a:ext cx="9163050" cy="731838"/>
          </a:xfrm>
          <a:noFill/>
        </p:spPr>
        <p:txBody>
          <a:bodyPr/>
          <a:lstStyle/>
          <a:p>
            <a:pPr algn="ctr" eaLnBrk="1" hangingPunct="1"/>
            <a:r>
              <a:rPr lang="cs-CZ" altLang="cs-CZ" sz="4000" u="sng" dirty="0" smtClean="0"/>
              <a:t>Pension </a:t>
            </a:r>
            <a:r>
              <a:rPr lang="cs-CZ" altLang="cs-CZ" sz="4000" u="sng" dirty="0" err="1" smtClean="0"/>
              <a:t>insurance</a:t>
            </a:r>
            <a:endParaRPr lang="cs-CZ" altLang="cs-CZ" sz="4000" u="sng" dirty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42951" y="1557338"/>
            <a:ext cx="8891323" cy="4607966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cs-CZ" altLang="cs-CZ" sz="2800" b="1" dirty="0" smtClean="0"/>
              <a:t>	</a:t>
            </a:r>
            <a:r>
              <a:rPr lang="cs-CZ" altLang="cs-CZ" sz="4000" b="1" dirty="0" err="1" smtClean="0"/>
              <a:t>The</a:t>
            </a:r>
            <a:r>
              <a:rPr lang="cs-CZ" altLang="cs-CZ" sz="4000" b="1" dirty="0" smtClean="0"/>
              <a:t> </a:t>
            </a:r>
            <a:r>
              <a:rPr lang="cs-CZ" altLang="cs-CZ" sz="4000" b="1" dirty="0" err="1" smtClean="0"/>
              <a:t>groups</a:t>
            </a:r>
            <a:r>
              <a:rPr lang="cs-CZ" altLang="cs-CZ" sz="4000" b="1" dirty="0" smtClean="0"/>
              <a:t> </a:t>
            </a:r>
            <a:r>
              <a:rPr lang="cs-CZ" altLang="cs-CZ" sz="4000" b="1" dirty="0" err="1" smtClean="0"/>
              <a:t>of</a:t>
            </a:r>
            <a:r>
              <a:rPr lang="cs-CZ" altLang="cs-CZ" sz="4000" b="1" dirty="0" smtClean="0"/>
              <a:t> pension </a:t>
            </a:r>
            <a:r>
              <a:rPr lang="cs-CZ" altLang="cs-CZ" sz="4000" b="1" dirty="0" err="1" smtClean="0"/>
              <a:t>insured</a:t>
            </a:r>
            <a:r>
              <a:rPr lang="cs-CZ" altLang="cs-CZ" sz="4000" b="1" dirty="0" smtClean="0"/>
              <a:t> </a:t>
            </a:r>
            <a:r>
              <a:rPr lang="cs-CZ" altLang="cs-CZ" sz="4000" b="1" dirty="0" err="1" smtClean="0"/>
              <a:t>persons</a:t>
            </a:r>
            <a:endParaRPr lang="cs-CZ" altLang="cs-CZ" sz="4000" b="1" dirty="0" smtClean="0"/>
          </a:p>
          <a:p>
            <a:pPr algn="just" eaLnBrk="1" hangingPunct="1"/>
            <a:r>
              <a:rPr lang="cs-CZ" altLang="cs-CZ" sz="4000" dirty="0" err="1" smtClean="0"/>
              <a:t>employes</a:t>
            </a:r>
            <a:r>
              <a:rPr lang="cs-CZ" altLang="cs-CZ" sz="4000" dirty="0" smtClean="0"/>
              <a:t> </a:t>
            </a:r>
          </a:p>
          <a:p>
            <a:pPr algn="just" eaLnBrk="1" hangingPunct="1"/>
            <a:r>
              <a:rPr lang="cs-CZ" altLang="cs-CZ" sz="4000" dirty="0" err="1" smtClean="0"/>
              <a:t>Self-employed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persons</a:t>
            </a:r>
            <a:endParaRPr lang="cs-CZ" altLang="cs-CZ" sz="4000" dirty="0" smtClean="0"/>
          </a:p>
          <a:p>
            <a:pPr algn="just" eaLnBrk="1" hangingPunct="1"/>
            <a:r>
              <a:rPr lang="cs-CZ" altLang="cs-CZ" sz="4000" dirty="0" err="1" smtClean="0"/>
              <a:t>Participants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without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economical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activity</a:t>
            </a:r>
            <a:r>
              <a:rPr lang="cs-CZ" altLang="cs-CZ" sz="4000" dirty="0" smtClean="0"/>
              <a:t> in </a:t>
            </a:r>
            <a:r>
              <a:rPr lang="cs-CZ" altLang="cs-CZ" sz="4000" dirty="0" err="1" smtClean="0"/>
              <a:t>cases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given</a:t>
            </a:r>
            <a:r>
              <a:rPr lang="cs-CZ" altLang="cs-CZ" sz="4000" dirty="0" smtClean="0"/>
              <a:t> in </a:t>
            </a:r>
            <a:r>
              <a:rPr lang="cs-CZ" altLang="cs-CZ" sz="4000" dirty="0" err="1" smtClean="0"/>
              <a:t>act</a:t>
            </a:r>
            <a:r>
              <a:rPr lang="cs-CZ" altLang="cs-CZ" sz="4000" dirty="0" smtClean="0"/>
              <a:t> – e. g. </a:t>
            </a:r>
            <a:r>
              <a:rPr lang="cs-CZ" altLang="cs-CZ" sz="4000" dirty="0" err="1" smtClean="0"/>
              <a:t>persons</a:t>
            </a:r>
            <a:r>
              <a:rPr lang="cs-CZ" altLang="cs-CZ" sz="4000" dirty="0" smtClean="0"/>
              <a:t>, </a:t>
            </a:r>
            <a:r>
              <a:rPr lang="cs-CZ" altLang="cs-CZ" sz="4000" dirty="0" err="1" smtClean="0"/>
              <a:t>who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take</a:t>
            </a:r>
            <a:r>
              <a:rPr lang="cs-CZ" altLang="cs-CZ" sz="4000" dirty="0" smtClean="0"/>
              <a:t> care </a:t>
            </a:r>
            <a:r>
              <a:rPr lang="cs-CZ" altLang="cs-CZ" sz="4000" dirty="0" err="1" smtClean="0"/>
              <a:t>of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child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younger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than</a:t>
            </a:r>
            <a:r>
              <a:rPr lang="cs-CZ" altLang="cs-CZ" sz="4000" dirty="0" smtClean="0"/>
              <a:t> 4 </a:t>
            </a:r>
            <a:r>
              <a:rPr lang="cs-CZ" altLang="cs-CZ" sz="4000" dirty="0" err="1" smtClean="0"/>
              <a:t>years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of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age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or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helpless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persons</a:t>
            </a:r>
            <a:r>
              <a:rPr lang="cs-CZ" altLang="cs-CZ" sz="4000" dirty="0" smtClean="0"/>
              <a:t>, </a:t>
            </a:r>
            <a:r>
              <a:rPr lang="cs-CZ" altLang="cs-CZ" sz="4000" dirty="0" err="1" smtClean="0"/>
              <a:t>job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applicants</a:t>
            </a:r>
            <a:r>
              <a:rPr lang="cs-CZ" altLang="cs-CZ" sz="4000" dirty="0" smtClean="0"/>
              <a:t> to a limited </a:t>
            </a:r>
            <a:r>
              <a:rPr lang="cs-CZ" altLang="cs-CZ" sz="4000" dirty="0" err="1" smtClean="0"/>
              <a:t>extent</a:t>
            </a:r>
            <a:r>
              <a:rPr lang="cs-CZ" altLang="cs-CZ" sz="4000" dirty="0" smtClean="0"/>
              <a:t>  and </a:t>
            </a:r>
            <a:r>
              <a:rPr lang="cs-CZ" altLang="cs-CZ" sz="4000" dirty="0" err="1" smtClean="0"/>
              <a:t>others</a:t>
            </a:r>
            <a:r>
              <a:rPr lang="cs-CZ" altLang="cs-CZ" sz="4000" dirty="0" smtClean="0"/>
              <a:t> (non-</a:t>
            </a:r>
            <a:r>
              <a:rPr lang="cs-CZ" altLang="cs-CZ" sz="4000" dirty="0" err="1" smtClean="0"/>
              <a:t>contributory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periods</a:t>
            </a:r>
            <a:r>
              <a:rPr lang="cs-CZ" altLang="cs-CZ" sz="4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89509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51802" y="116632"/>
            <a:ext cx="8915400" cy="850900"/>
          </a:xfrm>
        </p:spPr>
        <p:txBody>
          <a:bodyPr/>
          <a:lstStyle/>
          <a:p>
            <a:pPr algn="ctr" eaLnBrk="1" hangingPunct="1"/>
            <a:r>
              <a:rPr lang="cs-CZ" altLang="cs-CZ" sz="3600" b="1" u="sng" dirty="0" smtClean="0"/>
              <a:t>Pension Benefit </a:t>
            </a:r>
            <a:r>
              <a:rPr lang="cs-CZ" altLang="cs-CZ" sz="3600" b="1" u="sng" dirty="0" err="1" smtClean="0"/>
              <a:t>Formula</a:t>
            </a:r>
            <a:r>
              <a:rPr lang="cs-CZ" altLang="cs-CZ" sz="3600" b="1" u="sng" dirty="0" smtClean="0"/>
              <a:t> </a:t>
            </a:r>
            <a:r>
              <a:rPr lang="cs-CZ" altLang="cs-CZ" sz="4000" b="1" u="sng" dirty="0" smtClean="0"/>
              <a:t>(</a:t>
            </a:r>
            <a:r>
              <a:rPr lang="cs-CZ" altLang="cs-CZ" sz="4000" b="1" u="sng" dirty="0" err="1" smtClean="0"/>
              <a:t>old</a:t>
            </a:r>
            <a:r>
              <a:rPr lang="cs-CZ" altLang="cs-CZ" sz="4000" b="1" u="sng" dirty="0" smtClean="0"/>
              <a:t> </a:t>
            </a:r>
            <a:r>
              <a:rPr lang="cs-CZ" altLang="cs-CZ" sz="4000" b="1" u="sng" dirty="0" err="1" smtClean="0"/>
              <a:t>age</a:t>
            </a:r>
            <a:r>
              <a:rPr lang="cs-CZ" altLang="cs-CZ" sz="4000" b="1" u="sng" dirty="0" smtClean="0"/>
              <a:t>)</a:t>
            </a:r>
            <a:endParaRPr lang="cs-CZ" altLang="cs-CZ" sz="3600" b="1" u="sng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1" y="1341439"/>
            <a:ext cx="8734822" cy="5183187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Flat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 part (9 %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wage</a:t>
            </a:r>
            <a:r>
              <a:rPr lang="cs-CZ" dirty="0" smtClean="0"/>
              <a:t>, 2440 CZK - 2016) + </a:t>
            </a:r>
            <a:r>
              <a:rPr lang="cs-CZ" dirty="0" err="1" smtClean="0"/>
              <a:t>percentage</a:t>
            </a:r>
            <a:r>
              <a:rPr lang="cs-CZ" dirty="0" smtClean="0"/>
              <a:t> </a:t>
            </a:r>
            <a:r>
              <a:rPr lang="cs-CZ" dirty="0" err="1" smtClean="0"/>
              <a:t>amount</a:t>
            </a:r>
            <a:r>
              <a:rPr lang="cs-CZ" dirty="0" smtClean="0"/>
              <a:t>, </a:t>
            </a:r>
            <a:r>
              <a:rPr lang="cs-CZ" dirty="0" err="1" smtClean="0"/>
              <a:t>wage-linked</a:t>
            </a:r>
            <a:r>
              <a:rPr lang="cs-CZ" dirty="0" smtClean="0"/>
              <a:t> (but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income</a:t>
            </a:r>
            <a:r>
              <a:rPr lang="cs-CZ" dirty="0" smtClean="0"/>
              <a:t> solidarity)</a:t>
            </a:r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marL="0" indent="0" eaLnBrk="1" hangingPunct="1">
              <a:buFontTx/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</p:txBody>
      </p:sp>
      <p:pic>
        <p:nvPicPr>
          <p:cNvPr id="12292" name="Picture 2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3"/>
          <p:cNvGrpSpPr>
            <a:grpSpLocks/>
          </p:cNvGrpSpPr>
          <p:nvPr/>
        </p:nvGrpSpPr>
        <p:grpSpPr bwMode="auto">
          <a:xfrm>
            <a:off x="1052513" y="3395664"/>
            <a:ext cx="3042392" cy="2697279"/>
            <a:chOff x="-1152" y="1248"/>
            <a:chExt cx="1824" cy="2252"/>
          </a:xfrm>
        </p:grpSpPr>
        <p:sp>
          <p:nvSpPr>
            <p:cNvPr id="12297" name="Rectangle 5"/>
            <p:cNvSpPr>
              <a:spLocks noChangeArrowheads="1"/>
            </p:cNvSpPr>
            <p:nvPr/>
          </p:nvSpPr>
          <p:spPr bwMode="auto">
            <a:xfrm>
              <a:off x="-1152" y="2825"/>
              <a:ext cx="1824" cy="675"/>
            </a:xfrm>
            <a:prstGeom prst="rect">
              <a:avLst/>
            </a:prstGeom>
            <a:solidFill>
              <a:srgbClr val="85C70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2298" name="Rectangle 9"/>
            <p:cNvSpPr>
              <a:spLocks noChangeArrowheads="1"/>
            </p:cNvSpPr>
            <p:nvPr/>
          </p:nvSpPr>
          <p:spPr bwMode="auto">
            <a:xfrm>
              <a:off x="-1152" y="1248"/>
              <a:ext cx="1824" cy="1577"/>
            </a:xfrm>
            <a:prstGeom prst="rect">
              <a:avLst/>
            </a:prstGeom>
            <a:solidFill>
              <a:srgbClr val="A5F70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</p:grpSp>
      <p:sp>
        <p:nvSpPr>
          <p:cNvPr id="12294" name="TextovéPole 1"/>
          <p:cNvSpPr txBox="1">
            <a:spLocks noChangeArrowheads="1"/>
          </p:cNvSpPr>
          <p:nvPr/>
        </p:nvSpPr>
        <p:spPr bwMode="auto">
          <a:xfrm>
            <a:off x="1217613" y="5215022"/>
            <a:ext cx="265191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 err="1">
                <a:solidFill>
                  <a:srgbClr val="000000"/>
                </a:solidFill>
              </a:rPr>
              <a:t>Flat</a:t>
            </a:r>
            <a:r>
              <a:rPr lang="cs-CZ" altLang="cs-CZ" b="1" dirty="0">
                <a:solidFill>
                  <a:srgbClr val="000000"/>
                </a:solidFill>
              </a:rPr>
              <a:t> </a:t>
            </a:r>
            <a:r>
              <a:rPr lang="cs-CZ" altLang="cs-CZ" b="1" dirty="0" err="1">
                <a:solidFill>
                  <a:srgbClr val="000000"/>
                </a:solidFill>
              </a:rPr>
              <a:t>rate</a:t>
            </a:r>
            <a:r>
              <a:rPr lang="cs-CZ" altLang="cs-CZ" b="1" dirty="0">
                <a:solidFill>
                  <a:srgbClr val="000000"/>
                </a:solidFill>
              </a:rPr>
              <a:t> (fix </a:t>
            </a:r>
            <a:r>
              <a:rPr lang="cs-CZ" altLang="cs-CZ" b="1" dirty="0" err="1">
                <a:solidFill>
                  <a:srgbClr val="000000"/>
                </a:solidFill>
              </a:rPr>
              <a:t>amount</a:t>
            </a:r>
            <a:r>
              <a:rPr lang="cs-CZ" altLang="cs-CZ" b="1" dirty="0" smtClean="0">
                <a:solidFill>
                  <a:srgbClr val="000000"/>
                </a:solidFill>
              </a:rPr>
              <a:t>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 smtClean="0">
                <a:solidFill>
                  <a:srgbClr val="000000"/>
                </a:solidFill>
              </a:rPr>
              <a:t>9 % </a:t>
            </a:r>
            <a:r>
              <a:rPr lang="cs-CZ" altLang="cs-CZ" b="1" dirty="0" err="1" smtClean="0">
                <a:solidFill>
                  <a:srgbClr val="000000"/>
                </a:solidFill>
              </a:rPr>
              <a:t>of</a:t>
            </a:r>
            <a:r>
              <a:rPr lang="cs-CZ" altLang="cs-CZ" b="1" dirty="0" smtClean="0">
                <a:solidFill>
                  <a:srgbClr val="000000"/>
                </a:solidFill>
              </a:rPr>
              <a:t> </a:t>
            </a:r>
            <a:r>
              <a:rPr lang="cs-CZ" altLang="cs-CZ" b="1" dirty="0" err="1" smtClean="0">
                <a:solidFill>
                  <a:srgbClr val="000000"/>
                </a:solidFill>
              </a:rPr>
              <a:t>average</a:t>
            </a:r>
            <a:r>
              <a:rPr lang="cs-CZ" altLang="cs-CZ" b="1" dirty="0" smtClean="0">
                <a:solidFill>
                  <a:srgbClr val="000000"/>
                </a:solidFill>
              </a:rPr>
              <a:t> </a:t>
            </a:r>
            <a:r>
              <a:rPr lang="cs-CZ" altLang="cs-CZ" b="1" dirty="0" err="1" smtClean="0">
                <a:solidFill>
                  <a:srgbClr val="000000"/>
                </a:solidFill>
              </a:rPr>
              <a:t>wage</a:t>
            </a:r>
            <a:endParaRPr lang="cs-CZ" altLang="cs-CZ" b="1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b="1" dirty="0" smtClean="0">
                <a:solidFill>
                  <a:srgbClr val="000000"/>
                </a:solidFill>
              </a:rPr>
              <a:t>2440 CZK - 2016</a:t>
            </a:r>
            <a:endParaRPr lang="cs-CZ" altLang="cs-CZ" sz="1400" b="1" dirty="0">
              <a:solidFill>
                <a:srgbClr val="000000"/>
              </a:solidFill>
            </a:endParaRPr>
          </a:p>
        </p:txBody>
      </p:sp>
      <p:sp>
        <p:nvSpPr>
          <p:cNvPr id="12295" name="TextovéPole 2"/>
          <p:cNvSpPr txBox="1">
            <a:spLocks noChangeArrowheads="1"/>
          </p:cNvSpPr>
          <p:nvPr/>
        </p:nvSpPr>
        <p:spPr bwMode="auto">
          <a:xfrm>
            <a:off x="1130575" y="3549651"/>
            <a:ext cx="28083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 err="1">
                <a:solidFill>
                  <a:srgbClr val="000000"/>
                </a:solidFill>
              </a:rPr>
              <a:t>Percentage</a:t>
            </a:r>
            <a:r>
              <a:rPr lang="cs-CZ" altLang="cs-CZ" b="1" dirty="0">
                <a:solidFill>
                  <a:srgbClr val="000000"/>
                </a:solidFill>
              </a:rPr>
              <a:t> part </a:t>
            </a:r>
            <a:r>
              <a:rPr lang="cs-CZ" altLang="cs-CZ" b="1" dirty="0" err="1">
                <a:solidFill>
                  <a:srgbClr val="000000"/>
                </a:solidFill>
              </a:rPr>
              <a:t>of</a:t>
            </a:r>
            <a:r>
              <a:rPr lang="cs-CZ" altLang="cs-CZ" b="1" dirty="0">
                <a:solidFill>
                  <a:srgbClr val="000000"/>
                </a:solidFill>
              </a:rPr>
              <a:t> </a:t>
            </a:r>
            <a:r>
              <a:rPr lang="cs-CZ" altLang="cs-CZ" b="1" dirty="0" smtClean="0">
                <a:solidFill>
                  <a:srgbClr val="000000"/>
                </a:solidFill>
              </a:rPr>
              <a:t>pension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dirty="0" smtClean="0">
                <a:solidFill>
                  <a:srgbClr val="000000"/>
                </a:solidFill>
              </a:rPr>
              <a:t>1,5 % </a:t>
            </a:r>
            <a:r>
              <a:rPr lang="cs-CZ" altLang="cs-CZ" sz="1600" b="1" dirty="0" err="1" smtClean="0">
                <a:solidFill>
                  <a:srgbClr val="000000"/>
                </a:solidFill>
              </a:rPr>
              <a:t>of</a:t>
            </a:r>
            <a:r>
              <a:rPr lang="cs-CZ" altLang="cs-CZ" sz="16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1600" b="1" dirty="0" err="1" smtClean="0">
                <a:solidFill>
                  <a:srgbClr val="000000"/>
                </a:solidFill>
              </a:rPr>
              <a:t>calculation</a:t>
            </a:r>
            <a:r>
              <a:rPr lang="cs-CZ" altLang="cs-CZ" sz="1600" b="1" dirty="0" smtClean="0">
                <a:solidFill>
                  <a:srgbClr val="000000"/>
                </a:solidFill>
              </a:rPr>
              <a:t> base </a:t>
            </a:r>
            <a:r>
              <a:rPr lang="cs-CZ" altLang="cs-CZ" sz="1600" b="1" dirty="0" err="1" smtClean="0">
                <a:solidFill>
                  <a:srgbClr val="000000"/>
                </a:solidFill>
              </a:rPr>
              <a:t>for</a:t>
            </a:r>
            <a:r>
              <a:rPr lang="cs-CZ" altLang="cs-CZ" sz="16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1600" b="1" dirty="0" err="1" smtClean="0">
                <a:solidFill>
                  <a:srgbClr val="000000"/>
                </a:solidFill>
              </a:rPr>
              <a:t>each</a:t>
            </a:r>
            <a:r>
              <a:rPr lang="cs-CZ" altLang="cs-CZ" sz="16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1600" b="1" dirty="0" err="1" smtClean="0">
                <a:solidFill>
                  <a:srgbClr val="000000"/>
                </a:solidFill>
              </a:rPr>
              <a:t>year</a:t>
            </a:r>
            <a:r>
              <a:rPr lang="cs-CZ" altLang="cs-CZ" sz="16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1600" b="1" dirty="0" err="1" smtClean="0">
                <a:solidFill>
                  <a:srgbClr val="000000"/>
                </a:solidFill>
              </a:rPr>
              <a:t>of</a:t>
            </a:r>
            <a:r>
              <a:rPr lang="cs-CZ" altLang="cs-CZ" sz="16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1600" b="1" dirty="0" err="1" smtClean="0">
                <a:solidFill>
                  <a:srgbClr val="000000"/>
                </a:solidFill>
              </a:rPr>
              <a:t>the</a:t>
            </a:r>
            <a:r>
              <a:rPr lang="cs-CZ" altLang="cs-CZ" sz="16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1600" b="1" dirty="0" err="1" smtClean="0">
                <a:solidFill>
                  <a:srgbClr val="000000"/>
                </a:solidFill>
              </a:rPr>
              <a:t>insurance</a:t>
            </a:r>
            <a:endParaRPr lang="cs-CZ" altLang="cs-CZ" sz="1600" b="1" dirty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09501" y="2995653"/>
            <a:ext cx="3821377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 err="1">
                <a:solidFill>
                  <a:srgbClr val="000000"/>
                </a:solidFill>
              </a:rPr>
              <a:t>Entitlement</a:t>
            </a:r>
            <a:r>
              <a:rPr lang="cs-CZ" sz="2400" b="1" dirty="0">
                <a:solidFill>
                  <a:srgbClr val="000000"/>
                </a:solidFill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2400" b="1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u="sng" dirty="0">
                <a:solidFill>
                  <a:srgbClr val="000000"/>
                </a:solidFill>
              </a:rPr>
              <a:t>Minimum </a:t>
            </a:r>
            <a:r>
              <a:rPr lang="cs-CZ" u="sng" dirty="0" err="1">
                <a:solidFill>
                  <a:srgbClr val="000000"/>
                </a:solidFill>
              </a:rPr>
              <a:t>insurance</a:t>
            </a:r>
            <a:r>
              <a:rPr lang="cs-CZ" u="sng" dirty="0">
                <a:solidFill>
                  <a:srgbClr val="000000"/>
                </a:solidFill>
              </a:rPr>
              <a:t> period</a:t>
            </a:r>
            <a:r>
              <a:rPr lang="cs-CZ" dirty="0">
                <a:solidFill>
                  <a:srgbClr val="000000"/>
                </a:solidFill>
              </a:rPr>
              <a:t>: </a:t>
            </a:r>
            <a:r>
              <a:rPr lang="cs-CZ" dirty="0" err="1">
                <a:solidFill>
                  <a:srgbClr val="000000"/>
                </a:solidFill>
              </a:rPr>
              <a:t>increasing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(</a:t>
            </a:r>
            <a:r>
              <a:rPr lang="cs-CZ" dirty="0" err="1" smtClean="0">
                <a:solidFill>
                  <a:srgbClr val="000000"/>
                </a:solidFill>
              </a:rPr>
              <a:t>from</a:t>
            </a:r>
            <a:r>
              <a:rPr lang="cs-CZ" dirty="0" smtClean="0">
                <a:solidFill>
                  <a:srgbClr val="000000"/>
                </a:solidFill>
              </a:rPr>
              <a:t> 25 to 35(30) </a:t>
            </a:r>
            <a:r>
              <a:rPr lang="cs-CZ" dirty="0" err="1" smtClean="0">
                <a:solidFill>
                  <a:srgbClr val="000000"/>
                </a:solidFill>
              </a:rPr>
              <a:t>years</a:t>
            </a:r>
            <a:r>
              <a:rPr lang="cs-CZ" dirty="0" smtClean="0">
                <a:solidFill>
                  <a:srgbClr val="000000"/>
                </a:solidFill>
              </a:rPr>
              <a:t> - 2019)</a:t>
            </a:r>
            <a:endParaRPr lang="cs-CZ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u="sng" dirty="0" err="1">
                <a:solidFill>
                  <a:srgbClr val="000000"/>
                </a:solidFill>
              </a:rPr>
              <a:t>Retirement</a:t>
            </a:r>
            <a:r>
              <a:rPr lang="cs-CZ" u="sng" dirty="0">
                <a:solidFill>
                  <a:srgbClr val="000000"/>
                </a:solidFill>
              </a:rPr>
              <a:t> </a:t>
            </a:r>
            <a:r>
              <a:rPr lang="cs-CZ" u="sng" dirty="0" err="1">
                <a:solidFill>
                  <a:srgbClr val="000000"/>
                </a:solidFill>
              </a:rPr>
              <a:t>age</a:t>
            </a:r>
            <a:r>
              <a:rPr lang="cs-CZ" u="sng" dirty="0">
                <a:solidFill>
                  <a:srgbClr val="000000"/>
                </a:solidFill>
              </a:rPr>
              <a:t>: </a:t>
            </a:r>
            <a:r>
              <a:rPr lang="cs-CZ" dirty="0" err="1">
                <a:solidFill>
                  <a:srgbClr val="000000"/>
                </a:solidFill>
              </a:rPr>
              <a:t>increasing</a:t>
            </a:r>
            <a:r>
              <a:rPr lang="cs-CZ" u="sng" dirty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(60 (1995) - 67 (2044</a:t>
            </a:r>
            <a:r>
              <a:rPr lang="cs-CZ" dirty="0" smtClean="0">
                <a:solidFill>
                  <a:srgbClr val="000000"/>
                </a:solidFill>
              </a:rPr>
              <a:t>))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u="sng" dirty="0" err="1" smtClean="0">
                <a:solidFill>
                  <a:srgbClr val="000000"/>
                </a:solidFill>
              </a:rPr>
              <a:t>Decisive</a:t>
            </a:r>
            <a:r>
              <a:rPr lang="cs-CZ" u="sng" dirty="0" smtClean="0">
                <a:solidFill>
                  <a:srgbClr val="000000"/>
                </a:solidFill>
              </a:rPr>
              <a:t> period</a:t>
            </a:r>
            <a:r>
              <a:rPr lang="cs-CZ" dirty="0" smtClean="0">
                <a:solidFill>
                  <a:srgbClr val="000000"/>
                </a:solidFill>
              </a:rPr>
              <a:t>: </a:t>
            </a:r>
            <a:r>
              <a:rPr lang="cs-CZ" dirty="0" err="1" smtClean="0">
                <a:solidFill>
                  <a:srgbClr val="000000"/>
                </a:solidFill>
              </a:rPr>
              <a:t>lifelong</a:t>
            </a:r>
            <a:endParaRPr lang="cs-CZ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dirty="0" err="1">
                <a:solidFill>
                  <a:srgbClr val="000000"/>
                </a:solidFill>
              </a:rPr>
              <a:t>a</a:t>
            </a:r>
            <a:r>
              <a:rPr lang="cs-CZ" dirty="0" err="1" smtClean="0">
                <a:solidFill>
                  <a:srgbClr val="000000"/>
                </a:solidFill>
              </a:rPr>
              <a:t>ll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wages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since</a:t>
            </a:r>
            <a:r>
              <a:rPr lang="cs-CZ" dirty="0" smtClean="0">
                <a:solidFill>
                  <a:srgbClr val="000000"/>
                </a:solidFill>
              </a:rPr>
              <a:t> 1986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4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332656"/>
            <a:ext cx="9066212" cy="504056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cs-CZ" altLang="cs-CZ" sz="4000" u="sng" dirty="0" err="1" smtClean="0"/>
              <a:t>The</a:t>
            </a:r>
            <a:r>
              <a:rPr lang="cs-CZ" altLang="cs-CZ" sz="4000" u="sng" dirty="0" smtClean="0"/>
              <a:t> </a:t>
            </a:r>
            <a:r>
              <a:rPr lang="cs-CZ" altLang="cs-CZ" sz="4000" u="sng" dirty="0" err="1" smtClean="0"/>
              <a:t>statutory</a:t>
            </a:r>
            <a:r>
              <a:rPr lang="cs-CZ" altLang="cs-CZ" sz="4000" u="sng" dirty="0" smtClean="0"/>
              <a:t> </a:t>
            </a:r>
            <a:r>
              <a:rPr lang="cs-CZ" altLang="cs-CZ" sz="4000" u="sng" dirty="0" err="1" smtClean="0"/>
              <a:t>old-age</a:t>
            </a:r>
            <a:r>
              <a:rPr lang="cs-CZ" altLang="cs-CZ" sz="4000" u="sng" dirty="0" smtClean="0"/>
              <a:t> pension</a:t>
            </a:r>
            <a:r>
              <a:rPr lang="en-US" altLang="cs-CZ" sz="4000" u="sng" dirty="0" smtClean="0"/>
              <a:t> </a:t>
            </a:r>
            <a:r>
              <a:rPr lang="en-US" altLang="cs-CZ" sz="3600" dirty="0" smtClean="0"/>
              <a:t/>
            </a:r>
            <a:br>
              <a:rPr lang="en-US" altLang="cs-CZ" sz="3600" dirty="0" smtClean="0"/>
            </a:br>
            <a:endParaRPr lang="cs-CZ" altLang="cs-CZ" sz="36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981074"/>
            <a:ext cx="9217595" cy="5256237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</a:pPr>
            <a:r>
              <a:rPr lang="cs-CZ" altLang="cs-CZ" sz="4000" b="1" dirty="0" err="1" smtClean="0"/>
              <a:t>The</a:t>
            </a:r>
            <a:r>
              <a:rPr lang="cs-CZ" altLang="cs-CZ" sz="4000" b="1" dirty="0" smtClean="0"/>
              <a:t> </a:t>
            </a:r>
            <a:r>
              <a:rPr lang="cs-CZ" altLang="cs-CZ" sz="4000" b="1" dirty="0" err="1" smtClean="0"/>
              <a:t>conditions</a:t>
            </a:r>
            <a:r>
              <a:rPr lang="cs-CZ" altLang="cs-CZ" sz="4000" b="1" dirty="0" smtClean="0"/>
              <a:t> </a:t>
            </a:r>
            <a:r>
              <a:rPr lang="cs-CZ" altLang="cs-CZ" sz="4000" b="1" dirty="0" err="1" smtClean="0"/>
              <a:t>of</a:t>
            </a:r>
            <a:r>
              <a:rPr lang="cs-CZ" altLang="cs-CZ" sz="4000" b="1" dirty="0" smtClean="0"/>
              <a:t> </a:t>
            </a:r>
            <a:r>
              <a:rPr lang="cs-CZ" altLang="cs-CZ" sz="4000" b="1" dirty="0" err="1" smtClean="0"/>
              <a:t>entitelment</a:t>
            </a:r>
            <a:r>
              <a:rPr lang="cs-CZ" altLang="cs-CZ" sz="4000" dirty="0" smtClean="0"/>
              <a:t> </a:t>
            </a:r>
          </a:p>
          <a:p>
            <a:pPr marL="0" indent="0" algn="just">
              <a:buFontTx/>
              <a:buNone/>
            </a:pPr>
            <a:r>
              <a:rPr lang="en-US" altLang="cs-CZ" sz="4000" dirty="0" smtClean="0"/>
              <a:t>The insured person shall be entitled to the old-age pension, provided he/she has reached the </a:t>
            </a:r>
            <a:r>
              <a:rPr lang="cs-CZ" altLang="cs-CZ" sz="4000" dirty="0" err="1" smtClean="0"/>
              <a:t>necessary</a:t>
            </a:r>
            <a:r>
              <a:rPr lang="cs-CZ" altLang="cs-CZ" sz="4000" dirty="0" smtClean="0"/>
              <a:t> </a:t>
            </a:r>
            <a:r>
              <a:rPr lang="en-US" altLang="cs-CZ" sz="4000" dirty="0" err="1" smtClean="0"/>
              <a:t>insur</a:t>
            </a:r>
            <a:r>
              <a:rPr lang="cs-CZ" altLang="cs-CZ" sz="4000" dirty="0" err="1" smtClean="0"/>
              <a:t>ed</a:t>
            </a:r>
            <a:r>
              <a:rPr lang="en-US" altLang="cs-CZ" sz="4000" dirty="0" smtClean="0"/>
              <a:t> </a:t>
            </a:r>
            <a:r>
              <a:rPr lang="cs-CZ" altLang="cs-CZ" sz="4000" dirty="0" smtClean="0"/>
              <a:t>period</a:t>
            </a:r>
            <a:r>
              <a:rPr lang="en-US" altLang="cs-CZ" sz="4000" dirty="0" smtClean="0"/>
              <a:t> </a:t>
            </a:r>
            <a:r>
              <a:rPr lang="cs-CZ" altLang="cs-CZ" sz="4000" dirty="0" smtClean="0"/>
              <a:t> and </a:t>
            </a:r>
            <a:r>
              <a:rPr lang="cs-CZ" altLang="cs-CZ" sz="4000" dirty="0" err="1" smtClean="0"/>
              <a:t>retirement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age</a:t>
            </a:r>
            <a:r>
              <a:rPr lang="cs-CZ" altLang="cs-CZ" sz="4000" dirty="0" smtClean="0"/>
              <a:t>.</a:t>
            </a:r>
          </a:p>
          <a:p>
            <a:pPr marL="0" indent="0" algn="just">
              <a:buFontTx/>
              <a:buNone/>
            </a:pPr>
            <a:r>
              <a:rPr lang="cs-CZ" altLang="cs-CZ" sz="4000" dirty="0" err="1" smtClean="0"/>
              <a:t>Currently</a:t>
            </a:r>
            <a:r>
              <a:rPr lang="cs-CZ" altLang="cs-CZ" sz="4000" dirty="0" smtClean="0"/>
              <a:t>, </a:t>
            </a:r>
            <a:r>
              <a:rPr lang="cs-CZ" altLang="cs-CZ" sz="4000" dirty="0" err="1" smtClean="0"/>
              <a:t>retirement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age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for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men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is</a:t>
            </a:r>
            <a:r>
              <a:rPr lang="cs-CZ" altLang="cs-CZ" sz="4000" dirty="0" smtClean="0"/>
              <a:t> 62 </a:t>
            </a:r>
            <a:r>
              <a:rPr lang="cs-CZ" altLang="cs-CZ" sz="4000" dirty="0" err="1" smtClean="0"/>
              <a:t>years</a:t>
            </a:r>
            <a:r>
              <a:rPr lang="cs-CZ" altLang="cs-CZ" sz="4000" dirty="0" smtClean="0"/>
              <a:t> and 10 </a:t>
            </a:r>
            <a:r>
              <a:rPr lang="cs-CZ" altLang="cs-CZ" sz="4000" dirty="0" err="1" smtClean="0"/>
              <a:t>months</a:t>
            </a:r>
            <a:r>
              <a:rPr lang="cs-CZ" altLang="cs-CZ" sz="4000" dirty="0" smtClean="0"/>
              <a:t> (2.11.1952-2.9.2015), </a:t>
            </a:r>
            <a:r>
              <a:rPr lang="cs-CZ" altLang="cs-CZ" sz="4000" dirty="0" err="1" smtClean="0"/>
              <a:t>for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women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without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childern</a:t>
            </a:r>
            <a:r>
              <a:rPr lang="cs-CZ" altLang="cs-CZ" sz="4000" dirty="0" smtClean="0"/>
              <a:t> 62 </a:t>
            </a:r>
            <a:r>
              <a:rPr lang="cs-CZ" altLang="cs-CZ" sz="4000" dirty="0" err="1" smtClean="0"/>
              <a:t>years</a:t>
            </a:r>
            <a:r>
              <a:rPr lang="cs-CZ" altLang="cs-CZ" sz="4000" dirty="0" smtClean="0"/>
              <a:t> and and </a:t>
            </a:r>
            <a:r>
              <a:rPr lang="cs-CZ" altLang="cs-CZ" sz="4000" dirty="0" err="1" smtClean="0"/>
              <a:t>between</a:t>
            </a:r>
            <a:r>
              <a:rPr lang="cs-CZ" altLang="cs-CZ" sz="4000" dirty="0" smtClean="0"/>
              <a:t> 61 </a:t>
            </a:r>
            <a:r>
              <a:rPr lang="cs-CZ" altLang="cs-CZ" sz="4000" dirty="0" err="1" smtClean="0"/>
              <a:t>years</a:t>
            </a:r>
            <a:r>
              <a:rPr lang="cs-CZ" altLang="cs-CZ" sz="4000" dirty="0" smtClean="0"/>
              <a:t> – 58 </a:t>
            </a:r>
            <a:r>
              <a:rPr lang="cs-CZ" altLang="cs-CZ" sz="4000" dirty="0" err="1" smtClean="0"/>
              <a:t>years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for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women</a:t>
            </a:r>
            <a:r>
              <a:rPr lang="cs-CZ" altLang="cs-CZ" sz="4000" dirty="0" smtClean="0"/>
              <a:t>, </a:t>
            </a:r>
            <a:r>
              <a:rPr lang="cs-CZ" altLang="cs-CZ" sz="4000" dirty="0" err="1" smtClean="0"/>
              <a:t>who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have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raised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one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or</a:t>
            </a:r>
            <a:r>
              <a:rPr lang="cs-CZ" altLang="cs-CZ" sz="4000" dirty="0" smtClean="0"/>
              <a:t> more </a:t>
            </a:r>
            <a:r>
              <a:rPr lang="cs-CZ" altLang="cs-CZ" sz="4000" dirty="0" err="1" smtClean="0"/>
              <a:t>children</a:t>
            </a:r>
            <a:r>
              <a:rPr lang="cs-CZ" altLang="cs-CZ" sz="4000" dirty="0" smtClean="0"/>
              <a:t>. </a:t>
            </a:r>
          </a:p>
          <a:p>
            <a:pPr marL="0" indent="0">
              <a:buFontTx/>
              <a:buNone/>
            </a:pPr>
            <a:endParaRPr lang="cs-CZ" altLang="cs-CZ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344488" y="188639"/>
            <a:ext cx="9066212" cy="540023"/>
          </a:xfrm>
        </p:spPr>
        <p:txBody>
          <a:bodyPr/>
          <a:lstStyle/>
          <a:p>
            <a:pPr algn="ctr"/>
            <a:r>
              <a:rPr lang="en-US" altLang="cs-CZ" sz="3600" u="sng" dirty="0" smtClean="0"/>
              <a:t>The amount of the old-age pension </a:t>
            </a:r>
            <a:endParaRPr lang="cs-CZ" altLang="cs-CZ" sz="3600" u="sng" dirty="0" smtClean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US" sz="4000" dirty="0" smtClean="0"/>
              <a:t>The amount of the pension consists of two components specifically a basic assessment and a percentage assessment.</a:t>
            </a:r>
          </a:p>
          <a:p>
            <a:pPr>
              <a:defRPr/>
            </a:pPr>
            <a:r>
              <a:rPr lang="en-US" sz="4000" dirty="0" smtClean="0"/>
              <a:t>The amount of the basic assessment of the pensions has been is set as a percentage of the average wage – 9 % of average wage (</a:t>
            </a:r>
            <a:r>
              <a:rPr lang="cs-CZ" sz="4000" dirty="0" err="1" smtClean="0"/>
              <a:t>currently</a:t>
            </a:r>
            <a:r>
              <a:rPr lang="cs-CZ" sz="4000" dirty="0" smtClean="0"/>
              <a:t> 2 440 CZK per </a:t>
            </a:r>
            <a:r>
              <a:rPr lang="cs-CZ" sz="4000" dirty="0" err="1" smtClean="0"/>
              <a:t>month</a:t>
            </a:r>
            <a:r>
              <a:rPr lang="cs-CZ" sz="4000" dirty="0" smtClean="0"/>
              <a:t>)</a:t>
            </a:r>
            <a:r>
              <a:rPr lang="en-US" sz="4000" dirty="0" smtClean="0"/>
              <a:t>.</a:t>
            </a:r>
          </a:p>
          <a:p>
            <a:pPr>
              <a:defRPr/>
            </a:pPr>
            <a:r>
              <a:rPr lang="en-US" sz="4000" dirty="0" smtClean="0"/>
              <a:t>The percentage assessment </a:t>
            </a:r>
            <a:r>
              <a:rPr lang="cs-CZ" sz="4000" dirty="0" err="1" smtClean="0"/>
              <a:t>is</a:t>
            </a:r>
            <a:r>
              <a:rPr lang="en-US" sz="4000" dirty="0" smtClean="0"/>
              <a:t> 1,5 % of the calculation base for each year of the </a:t>
            </a:r>
            <a:r>
              <a:rPr lang="en-US" sz="4000" dirty="0" err="1" smtClean="0"/>
              <a:t>insur</a:t>
            </a:r>
            <a:r>
              <a:rPr lang="cs-CZ" sz="4000" dirty="0" err="1" smtClean="0"/>
              <a:t>ed</a:t>
            </a:r>
            <a:r>
              <a:rPr lang="en-US" sz="4000" dirty="0" smtClean="0"/>
              <a:t> </a:t>
            </a:r>
            <a:r>
              <a:rPr lang="cs-CZ" sz="4000" dirty="0" smtClean="0"/>
              <a:t>period</a:t>
            </a:r>
            <a:r>
              <a:rPr lang="en-US" sz="4000" dirty="0" smtClean="0"/>
              <a:t> </a:t>
            </a:r>
            <a:r>
              <a:rPr lang="cs-CZ" sz="4000" dirty="0" err="1" smtClean="0"/>
              <a:t>acquired</a:t>
            </a:r>
            <a:r>
              <a:rPr lang="en-US" sz="4000" dirty="0" smtClean="0"/>
              <a:t> before the entitlement to the pension arose.</a:t>
            </a:r>
          </a:p>
        </p:txBody>
      </p:sp>
    </p:spTree>
    <p:extLst>
      <p:ext uri="{BB962C8B-B14F-4D97-AF65-F5344CB8AC3E}">
        <p14:creationId xmlns:p14="http://schemas.microsoft.com/office/powerpoint/2010/main" val="402656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42950" y="115888"/>
            <a:ext cx="9163050" cy="10525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4000" b="1" u="sng" dirty="0" err="1" smtClean="0"/>
              <a:t>Replacement</a:t>
            </a:r>
            <a:r>
              <a:rPr lang="cs-CZ" altLang="cs-CZ" sz="4000" b="1" u="sng" dirty="0" smtClean="0"/>
              <a:t> </a:t>
            </a:r>
            <a:r>
              <a:rPr lang="cs-CZ" altLang="cs-CZ" sz="4000" b="1" u="sng" dirty="0" err="1" smtClean="0"/>
              <a:t>rate</a:t>
            </a:r>
            <a:endParaRPr lang="en-US" altLang="cs-CZ" sz="4000" b="1" u="sng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87" y="1341438"/>
            <a:ext cx="896871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0241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6507" y="116633"/>
            <a:ext cx="9395138" cy="7207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u="sng" dirty="0" err="1" smtClean="0">
                <a:solidFill>
                  <a:schemeClr val="tx1"/>
                </a:solidFill>
              </a:rPr>
              <a:t>Retirement</a:t>
            </a:r>
            <a:r>
              <a:rPr lang="cs-CZ" altLang="cs-CZ" sz="3600" b="1" u="sng" dirty="0" smtClean="0">
                <a:solidFill>
                  <a:schemeClr val="tx1"/>
                </a:solidFill>
              </a:rPr>
              <a:t> </a:t>
            </a:r>
            <a:r>
              <a:rPr lang="cs-CZ" altLang="cs-CZ" sz="3600" b="1" u="sng" dirty="0" err="1" smtClean="0">
                <a:solidFill>
                  <a:schemeClr val="tx1"/>
                </a:solidFill>
              </a:rPr>
              <a:t>age</a:t>
            </a:r>
            <a:r>
              <a:rPr lang="cs-CZ" altLang="cs-CZ" sz="3600" b="1" u="sng" dirty="0" smtClean="0">
                <a:solidFill>
                  <a:schemeClr val="tx1"/>
                </a:solidFill>
              </a:rPr>
              <a:t> – </a:t>
            </a:r>
            <a:r>
              <a:rPr lang="cs-CZ" altLang="cs-CZ" sz="3600" b="1" u="sng" dirty="0" err="1" smtClean="0">
                <a:solidFill>
                  <a:schemeClr val="tx1"/>
                </a:solidFill>
              </a:rPr>
              <a:t>increasing</a:t>
            </a:r>
            <a:r>
              <a:rPr lang="cs-CZ" altLang="cs-CZ" sz="3600" b="1" u="sng" dirty="0" smtClean="0">
                <a:solidFill>
                  <a:schemeClr val="tx1"/>
                </a:solidFill>
              </a:rPr>
              <a:t> and </a:t>
            </a:r>
            <a:r>
              <a:rPr lang="cs-CZ" altLang="cs-CZ" sz="3600" b="1" u="sng" dirty="0" err="1" smtClean="0">
                <a:solidFill>
                  <a:schemeClr val="tx1"/>
                </a:solidFill>
              </a:rPr>
              <a:t>unification</a:t>
            </a:r>
            <a:endParaRPr lang="cs-CZ" altLang="cs-CZ" sz="3600" b="1" u="sng" dirty="0" smtClean="0">
              <a:solidFill>
                <a:schemeClr val="tx1"/>
              </a:solidFill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480" y="1125538"/>
            <a:ext cx="9633520" cy="5687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7371322" y="2038351"/>
            <a:ext cx="0" cy="23987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967113" y="1096963"/>
            <a:ext cx="2808419" cy="941387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 err="1"/>
              <a:t>year</a:t>
            </a:r>
            <a:r>
              <a:rPr lang="cs-CZ" altLang="cs-CZ" dirty="0"/>
              <a:t> 2041, </a:t>
            </a:r>
            <a:r>
              <a:rPr lang="cs-CZ" altLang="cs-CZ" dirty="0" err="1"/>
              <a:t>retirement</a:t>
            </a:r>
            <a:r>
              <a:rPr lang="cs-CZ" altLang="cs-CZ" dirty="0"/>
              <a:t> </a:t>
            </a:r>
            <a:r>
              <a:rPr lang="cs-CZ" altLang="cs-CZ" dirty="0" err="1"/>
              <a:t>age</a:t>
            </a:r>
            <a:r>
              <a:rPr lang="cs-CZ" altLang="cs-CZ" dirty="0"/>
              <a:t> 66 years+8 </a:t>
            </a:r>
            <a:r>
              <a:rPr lang="cs-CZ" altLang="cs-CZ" dirty="0" err="1"/>
              <a:t>months</a:t>
            </a:r>
            <a:r>
              <a:rPr lang="cs-CZ" altLang="cs-CZ" dirty="0"/>
              <a:t>, </a:t>
            </a:r>
            <a:r>
              <a:rPr lang="cs-CZ" altLang="cs-CZ" dirty="0" err="1"/>
              <a:t>born</a:t>
            </a:r>
            <a:r>
              <a:rPr lang="cs-CZ" altLang="cs-CZ" dirty="0"/>
              <a:t> in 1975</a:t>
            </a: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7293637" y="2429525"/>
            <a:ext cx="15650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7" name="Picture 4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92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cs-CZ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 smtClean="0"/>
          </a:p>
        </p:txBody>
      </p:sp>
      <p:pic>
        <p:nvPicPr>
          <p:cNvPr id="3076" name="Picture 4" descr="uvod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612365" y="1412876"/>
            <a:ext cx="694279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cs-CZ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534973" y="1844675"/>
            <a:ext cx="68654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s-CZ" altLang="cs-CZ" sz="4400" b="1" dirty="0">
                <a:solidFill>
                  <a:srgbClr val="000099"/>
                </a:solidFill>
              </a:rPr>
              <a:t>Pension </a:t>
            </a:r>
            <a:r>
              <a:rPr lang="cs-CZ" altLang="cs-CZ" sz="4400" b="1" dirty="0" err="1" smtClean="0">
                <a:solidFill>
                  <a:srgbClr val="000099"/>
                </a:solidFill>
              </a:rPr>
              <a:t>System</a:t>
            </a:r>
            <a:r>
              <a:rPr lang="cs-CZ" altLang="cs-CZ" sz="4400" b="1" dirty="0" smtClean="0">
                <a:solidFill>
                  <a:srgbClr val="000099"/>
                </a:solidFill>
              </a:rPr>
              <a:t> </a:t>
            </a:r>
            <a:r>
              <a:rPr lang="cs-CZ" altLang="cs-CZ" sz="4400" b="1" dirty="0">
                <a:solidFill>
                  <a:srgbClr val="000099"/>
                </a:solidFill>
              </a:rPr>
              <a:t>in </a:t>
            </a:r>
            <a:r>
              <a:rPr lang="cs-CZ" altLang="cs-CZ" sz="4400" b="1" dirty="0" err="1">
                <a:solidFill>
                  <a:srgbClr val="000099"/>
                </a:solidFill>
              </a:rPr>
              <a:t>the</a:t>
            </a:r>
            <a:endParaRPr lang="cs-CZ" altLang="cs-CZ" sz="4400" b="1" dirty="0">
              <a:solidFill>
                <a:srgbClr val="000099"/>
              </a:solidFill>
            </a:endParaRPr>
          </a:p>
          <a:p>
            <a:pPr algn="ctr"/>
            <a:r>
              <a:rPr lang="cs-CZ" altLang="cs-CZ" sz="4400" b="1" dirty="0">
                <a:solidFill>
                  <a:srgbClr val="000099"/>
                </a:solidFill>
              </a:rPr>
              <a:t>Czech </a:t>
            </a:r>
            <a:r>
              <a:rPr lang="cs-CZ" altLang="cs-CZ" sz="4400" b="1" dirty="0" smtClean="0">
                <a:solidFill>
                  <a:srgbClr val="000099"/>
                </a:solidFill>
              </a:rPr>
              <a:t>Republic</a:t>
            </a:r>
            <a:endParaRPr lang="cs-CZ" altLang="cs-CZ" sz="4400" b="1" dirty="0">
              <a:solidFill>
                <a:srgbClr val="000099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457583" y="3927330"/>
            <a:ext cx="6942798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cs-CZ" altLang="cs-CZ" sz="2800" b="1" dirty="0">
              <a:solidFill>
                <a:srgbClr val="000099"/>
              </a:solidFill>
            </a:endParaRPr>
          </a:p>
          <a:p>
            <a:pPr algn="ctr"/>
            <a:endParaRPr lang="cs-CZ" altLang="cs-CZ" b="1" dirty="0">
              <a:solidFill>
                <a:srgbClr val="000099"/>
              </a:solidFill>
            </a:endParaRPr>
          </a:p>
          <a:p>
            <a:pPr algn="ctr"/>
            <a:r>
              <a:rPr lang="cs-CZ" altLang="cs-CZ" sz="3200" b="1" dirty="0">
                <a:solidFill>
                  <a:srgbClr val="000099"/>
                </a:solidFill>
              </a:rPr>
              <a:t>Ministry </a:t>
            </a:r>
            <a:r>
              <a:rPr lang="cs-CZ" altLang="cs-CZ" sz="3200" b="1" dirty="0" err="1">
                <a:solidFill>
                  <a:srgbClr val="000099"/>
                </a:solidFill>
              </a:rPr>
              <a:t>of</a:t>
            </a:r>
            <a:r>
              <a:rPr lang="cs-CZ" altLang="cs-CZ" sz="3200" b="1" dirty="0">
                <a:solidFill>
                  <a:srgbClr val="000099"/>
                </a:solidFill>
              </a:rPr>
              <a:t> </a:t>
            </a:r>
            <a:r>
              <a:rPr lang="cs-CZ" altLang="cs-CZ" sz="3200" b="1" dirty="0" err="1">
                <a:solidFill>
                  <a:srgbClr val="000099"/>
                </a:solidFill>
              </a:rPr>
              <a:t>Labour</a:t>
            </a:r>
            <a:r>
              <a:rPr lang="cs-CZ" altLang="cs-CZ" sz="3200" b="1" dirty="0">
                <a:solidFill>
                  <a:srgbClr val="000099"/>
                </a:solidFill>
              </a:rPr>
              <a:t> and </a:t>
            </a:r>
            <a:r>
              <a:rPr lang="cs-CZ" altLang="cs-CZ" sz="3200" b="1" dirty="0" err="1">
                <a:solidFill>
                  <a:srgbClr val="000099"/>
                </a:solidFill>
              </a:rPr>
              <a:t>Social</a:t>
            </a:r>
            <a:r>
              <a:rPr lang="cs-CZ" altLang="cs-CZ" sz="3200" b="1" dirty="0">
                <a:solidFill>
                  <a:srgbClr val="000099"/>
                </a:solidFill>
              </a:rPr>
              <a:t> </a:t>
            </a:r>
            <a:r>
              <a:rPr lang="cs-CZ" altLang="cs-CZ" sz="3200" b="1" dirty="0" err="1">
                <a:solidFill>
                  <a:srgbClr val="000099"/>
                </a:solidFill>
              </a:rPr>
              <a:t>Affairs</a:t>
            </a:r>
            <a:endParaRPr lang="cs-CZ" altLang="cs-CZ" sz="3200" b="1" dirty="0">
              <a:solidFill>
                <a:srgbClr val="000099"/>
              </a:solidFill>
            </a:endParaRPr>
          </a:p>
          <a:p>
            <a:pPr algn="ctr"/>
            <a:r>
              <a:rPr lang="cs-CZ" altLang="cs-CZ" sz="2000" b="1" dirty="0">
                <a:solidFill>
                  <a:srgbClr val="000099"/>
                </a:solidFill>
              </a:rPr>
              <a:t>Department </a:t>
            </a:r>
            <a:r>
              <a:rPr lang="cs-CZ" altLang="cs-CZ" sz="2000" b="1" dirty="0" err="1">
                <a:solidFill>
                  <a:srgbClr val="000099"/>
                </a:solidFill>
              </a:rPr>
              <a:t>of</a:t>
            </a:r>
            <a:r>
              <a:rPr lang="cs-CZ" altLang="cs-CZ" sz="2000" b="1" dirty="0">
                <a:solidFill>
                  <a:srgbClr val="000099"/>
                </a:solidFill>
              </a:rPr>
              <a:t> </a:t>
            </a:r>
            <a:r>
              <a:rPr lang="cs-CZ" altLang="cs-CZ" sz="2000" b="1" dirty="0" err="1">
                <a:solidFill>
                  <a:srgbClr val="000099"/>
                </a:solidFill>
              </a:rPr>
              <a:t>Social</a:t>
            </a:r>
            <a:r>
              <a:rPr lang="cs-CZ" altLang="cs-CZ" sz="2000" b="1" dirty="0">
                <a:solidFill>
                  <a:srgbClr val="000099"/>
                </a:solidFill>
              </a:rPr>
              <a:t> </a:t>
            </a:r>
            <a:r>
              <a:rPr lang="cs-CZ" altLang="cs-CZ" sz="2000" b="1" dirty="0" err="1">
                <a:solidFill>
                  <a:srgbClr val="000099"/>
                </a:solidFill>
              </a:rPr>
              <a:t>Insurance</a:t>
            </a:r>
            <a:endParaRPr lang="cs-CZ" altLang="cs-CZ" sz="2000" b="1" dirty="0">
              <a:solidFill>
                <a:srgbClr val="000099"/>
              </a:solidFill>
            </a:endParaRPr>
          </a:p>
          <a:p>
            <a:pPr algn="ctr"/>
            <a:endParaRPr lang="en-US" altLang="cs-CZ" sz="2000" b="1" dirty="0">
              <a:solidFill>
                <a:srgbClr val="000099"/>
              </a:solidFill>
            </a:endParaRPr>
          </a:p>
          <a:p>
            <a:pPr algn="ctr"/>
            <a:r>
              <a:rPr lang="cs-CZ" altLang="cs-CZ" sz="2400" b="1" dirty="0" smtClean="0">
                <a:solidFill>
                  <a:srgbClr val="000099"/>
                </a:solidFill>
              </a:rPr>
              <a:t>2nd </a:t>
            </a:r>
            <a:r>
              <a:rPr lang="cs-CZ" altLang="cs-CZ" sz="2400" b="1" dirty="0" err="1" smtClean="0">
                <a:solidFill>
                  <a:srgbClr val="000099"/>
                </a:solidFill>
              </a:rPr>
              <a:t>November</a:t>
            </a:r>
            <a:r>
              <a:rPr lang="cs-CZ" altLang="cs-CZ" sz="2400" b="1" dirty="0" smtClean="0">
                <a:solidFill>
                  <a:srgbClr val="000099"/>
                </a:solidFill>
              </a:rPr>
              <a:t> 2015</a:t>
            </a:r>
            <a:endParaRPr lang="cs-CZ" altLang="cs-CZ" sz="2400" dirty="0">
              <a:solidFill>
                <a:srgbClr val="000099"/>
              </a:solidFill>
            </a:endParaRPr>
          </a:p>
        </p:txBody>
      </p:sp>
      <p:pic>
        <p:nvPicPr>
          <p:cNvPr id="3080" name="Picture 8" descr="Cz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56" y="260350"/>
            <a:ext cx="1169458" cy="7191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338" y="260350"/>
            <a:ext cx="1168599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3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3032" y="188640"/>
            <a:ext cx="7882457" cy="621138"/>
          </a:xfrm>
        </p:spPr>
        <p:txBody>
          <a:bodyPr/>
          <a:lstStyle/>
          <a:p>
            <a:pPr algn="ctr" eaLnBrk="1" hangingPunct="1"/>
            <a:r>
              <a:rPr lang="cs-CZ" altLang="cs-CZ" sz="4000" b="1" u="sng" dirty="0" err="1" smtClean="0"/>
              <a:t>Retirement</a:t>
            </a:r>
            <a:r>
              <a:rPr lang="cs-CZ" altLang="cs-CZ" sz="4000" b="1" u="sng" dirty="0" smtClean="0"/>
              <a:t> </a:t>
            </a:r>
            <a:r>
              <a:rPr lang="cs-CZ" altLang="cs-CZ" sz="4000" b="1" u="sng" dirty="0" err="1" smtClean="0"/>
              <a:t>age</a:t>
            </a:r>
            <a:r>
              <a:rPr lang="cs-CZ" altLang="cs-CZ" sz="4000" b="1" u="sng" dirty="0" smtClean="0"/>
              <a:t> – </a:t>
            </a:r>
            <a:r>
              <a:rPr lang="cs-CZ" altLang="cs-CZ" sz="4000" b="1" u="sng" dirty="0" err="1" smtClean="0"/>
              <a:t>increasing</a:t>
            </a:r>
            <a:r>
              <a:rPr lang="cs-CZ" altLang="cs-CZ" sz="4000" b="1" u="sng" dirty="0" smtClean="0"/>
              <a:t> (</a:t>
            </a:r>
            <a:r>
              <a:rPr lang="cs-CZ" altLang="cs-CZ" sz="4000" b="1" u="sng" dirty="0" err="1" smtClean="0"/>
              <a:t>men</a:t>
            </a:r>
            <a:r>
              <a:rPr lang="cs-CZ" altLang="cs-CZ" sz="4000" b="1" u="sng" dirty="0" smtClean="0"/>
              <a:t>)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3" y="981075"/>
            <a:ext cx="9243477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44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1" y="115888"/>
            <a:ext cx="8679789" cy="576808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altLang="cs-CZ" sz="4000" b="1" u="sng" dirty="0" err="1" smtClean="0">
                <a:solidFill>
                  <a:schemeClr val="tx1"/>
                </a:solidFill>
              </a:rPr>
              <a:t>Life</a:t>
            </a:r>
            <a:r>
              <a:rPr lang="cs-CZ" altLang="cs-CZ" sz="4000" b="1" u="sng" dirty="0" smtClean="0">
                <a:solidFill>
                  <a:schemeClr val="tx1"/>
                </a:solidFill>
              </a:rPr>
              <a:t> </a:t>
            </a:r>
            <a:r>
              <a:rPr lang="cs-CZ" altLang="cs-CZ" sz="4000" b="1" u="sng" dirty="0" err="1" smtClean="0">
                <a:solidFill>
                  <a:schemeClr val="tx1"/>
                </a:solidFill>
              </a:rPr>
              <a:t>expectancy</a:t>
            </a:r>
            <a:r>
              <a:rPr lang="cs-CZ" altLang="cs-CZ" sz="4000" b="1" u="sng" dirty="0" smtClean="0">
                <a:solidFill>
                  <a:schemeClr val="tx1"/>
                </a:solidFill>
              </a:rPr>
              <a:t> and </a:t>
            </a:r>
            <a:r>
              <a:rPr lang="cs-CZ" altLang="cs-CZ" sz="4000" b="1" u="sng" dirty="0" err="1" smtClean="0">
                <a:solidFill>
                  <a:schemeClr val="tx1"/>
                </a:solidFill>
              </a:rPr>
              <a:t>retirement</a:t>
            </a:r>
            <a:r>
              <a:rPr lang="cs-CZ" altLang="cs-CZ" sz="4000" b="1" u="sng" dirty="0" smtClean="0">
                <a:solidFill>
                  <a:schemeClr val="tx1"/>
                </a:solidFill>
              </a:rPr>
              <a:t> </a:t>
            </a:r>
            <a:r>
              <a:rPr lang="cs-CZ" altLang="cs-CZ" sz="4000" b="1" u="sng" dirty="0" err="1" smtClean="0">
                <a:solidFill>
                  <a:schemeClr val="tx1"/>
                </a:solidFill>
              </a:rPr>
              <a:t>age</a:t>
            </a:r>
            <a:endParaRPr lang="en-US" altLang="cs-CZ" sz="4000" b="1" u="sng" dirty="0" smtClean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42951" y="5877271"/>
            <a:ext cx="8669469" cy="96726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cs-CZ" sz="2000" dirty="0" smtClean="0"/>
              <a:t>The increases in retirement age match life expectancy gains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z="2000" dirty="0" smtClean="0"/>
              <a:t>Average years spent in retirement fixed at </a:t>
            </a:r>
            <a:r>
              <a:rPr lang="en-US" altLang="cs-CZ" sz="2100" dirty="0" smtClean="0">
                <a:cs typeface="Arial" charset="0"/>
              </a:rPr>
              <a:t>~20 years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z="2100" dirty="0" smtClean="0">
                <a:cs typeface="Arial" charset="0"/>
              </a:rPr>
              <a:t>Future revisions of life expectancy and retirement age envisaged</a:t>
            </a:r>
          </a:p>
        </p:txBody>
      </p:sp>
      <p:pic>
        <p:nvPicPr>
          <p:cNvPr id="14340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42" y="620688"/>
            <a:ext cx="897099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11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742950" y="188640"/>
            <a:ext cx="9163050" cy="648072"/>
          </a:xfrm>
        </p:spPr>
        <p:txBody>
          <a:bodyPr>
            <a:noAutofit/>
          </a:bodyPr>
          <a:lstStyle/>
          <a:p>
            <a:pPr algn="ctr"/>
            <a:r>
              <a:rPr lang="cs-CZ" altLang="cs-CZ" sz="4000" b="1" u="sng" dirty="0" smtClean="0"/>
              <a:t>Pension </a:t>
            </a:r>
            <a:r>
              <a:rPr lang="cs-CZ" altLang="cs-CZ" sz="4000" b="1" u="sng" dirty="0" err="1"/>
              <a:t>e</a:t>
            </a:r>
            <a:r>
              <a:rPr lang="cs-CZ" altLang="cs-CZ" sz="4000" b="1" u="sng" dirty="0" err="1" smtClean="0"/>
              <a:t>xpenditure</a:t>
            </a:r>
            <a:r>
              <a:rPr lang="cs-CZ" altLang="cs-CZ" sz="4000" b="1" u="sng" dirty="0" smtClean="0"/>
              <a:t> </a:t>
            </a:r>
            <a:r>
              <a:rPr lang="cs-CZ" altLang="cs-CZ" sz="4000" b="1" u="sng" dirty="0" err="1" smtClean="0"/>
              <a:t>projections</a:t>
            </a:r>
            <a:r>
              <a:rPr lang="cs-CZ" altLang="cs-CZ" sz="4000" b="1" u="sng" dirty="0" smtClean="0"/>
              <a:t> </a:t>
            </a:r>
            <a:r>
              <a:rPr lang="cs-CZ" altLang="cs-CZ" sz="3200" b="1" u="sng" dirty="0" smtClean="0"/>
              <a:t>(% </a:t>
            </a:r>
            <a:r>
              <a:rPr lang="cs-CZ" altLang="cs-CZ" sz="3200" b="1" u="sng" dirty="0" err="1" smtClean="0"/>
              <a:t>of</a:t>
            </a:r>
            <a:r>
              <a:rPr lang="cs-CZ" altLang="cs-CZ" sz="3200" b="1" u="sng" dirty="0" smtClean="0"/>
              <a:t> GDP)</a:t>
            </a:r>
            <a:endParaRPr lang="en-US" altLang="cs-CZ" sz="4000" b="1" u="sng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268760"/>
            <a:ext cx="897099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49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1475" y="260648"/>
            <a:ext cx="9127014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u="sng" dirty="0" err="1" smtClean="0"/>
              <a:t>Difference</a:t>
            </a:r>
            <a:r>
              <a:rPr lang="cs-CZ" sz="3600" u="sng" dirty="0" smtClean="0"/>
              <a:t> </a:t>
            </a:r>
            <a:r>
              <a:rPr lang="cs-CZ" sz="3600" u="sng" dirty="0" err="1" smtClean="0"/>
              <a:t>between</a:t>
            </a:r>
            <a:r>
              <a:rPr lang="cs-CZ" sz="3600" u="sng" dirty="0" smtClean="0"/>
              <a:t> </a:t>
            </a:r>
            <a:r>
              <a:rPr lang="cs-CZ" sz="3600" u="sng" dirty="0" err="1" smtClean="0"/>
              <a:t>revenues</a:t>
            </a:r>
            <a:r>
              <a:rPr lang="cs-CZ" sz="3600" u="sng" dirty="0" smtClean="0"/>
              <a:t> and </a:t>
            </a:r>
            <a:r>
              <a:rPr lang="cs-CZ" sz="3600" u="sng" dirty="0" err="1" smtClean="0"/>
              <a:t>expenditures</a:t>
            </a:r>
            <a:r>
              <a:rPr lang="cs-CZ" sz="2400" u="sng" dirty="0" smtClean="0"/>
              <a:t> </a:t>
            </a:r>
            <a:r>
              <a:rPr lang="cs-CZ" sz="3200" u="sng" dirty="0" smtClean="0"/>
              <a:t>(mld. CZK)</a:t>
            </a:r>
            <a:endParaRPr lang="cs-CZ" sz="4000" u="sng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711484"/>
              </p:ext>
            </p:extLst>
          </p:nvPr>
        </p:nvGraphicFramePr>
        <p:xfrm>
          <a:off x="726182" y="1196752"/>
          <a:ext cx="9205023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7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57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48544" y="224644"/>
            <a:ext cx="8420100" cy="504055"/>
          </a:xfrm>
        </p:spPr>
        <p:txBody>
          <a:bodyPr>
            <a:noAutofit/>
          </a:bodyPr>
          <a:lstStyle/>
          <a:p>
            <a:pPr algn="ctr"/>
            <a:r>
              <a:rPr lang="cs-CZ" sz="3600" b="1" u="sng" dirty="0" smtClean="0"/>
              <a:t>Risk </a:t>
            </a:r>
            <a:r>
              <a:rPr lang="cs-CZ" sz="3600" b="1" u="sng" dirty="0" err="1" smtClean="0"/>
              <a:t>of</a:t>
            </a:r>
            <a:r>
              <a:rPr lang="cs-CZ" sz="3600" b="1" u="sng" dirty="0" smtClean="0"/>
              <a:t> </a:t>
            </a:r>
            <a:r>
              <a:rPr lang="cs-CZ" sz="3600" b="1" u="sng" dirty="0" err="1" smtClean="0"/>
              <a:t>poverty</a:t>
            </a:r>
            <a:r>
              <a:rPr lang="cs-CZ" sz="3600" b="1" u="sng" dirty="0" smtClean="0"/>
              <a:t> </a:t>
            </a:r>
            <a:r>
              <a:rPr lang="cs-CZ" sz="3600" b="1" u="sng" dirty="0" err="1" smtClean="0"/>
              <a:t>rate</a:t>
            </a:r>
            <a:r>
              <a:rPr lang="cs-CZ" sz="3600" b="1" u="sng" dirty="0" smtClean="0"/>
              <a:t> (65+, 2011)</a:t>
            </a:r>
            <a:endParaRPr lang="cs-CZ" sz="3600" b="1" u="sng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908616"/>
              </p:ext>
            </p:extLst>
          </p:nvPr>
        </p:nvGraphicFramePr>
        <p:xfrm>
          <a:off x="742951" y="980728"/>
          <a:ext cx="9158006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931443" y="6581002"/>
            <a:ext cx="969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Eurostat</a:t>
            </a:r>
            <a:endParaRPr lang="cs-CZ" sz="1200" dirty="0"/>
          </a:p>
        </p:txBody>
      </p:sp>
      <p:pic>
        <p:nvPicPr>
          <p:cNvPr id="6" name="Picture 4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872880" y="476672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11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88913"/>
            <a:ext cx="8915400" cy="792162"/>
          </a:xfrm>
        </p:spPr>
        <p:txBody>
          <a:bodyPr/>
          <a:lstStyle/>
          <a:p>
            <a:pPr algn="ctr" eaLnBrk="1" hangingPunct="1"/>
            <a:r>
              <a:rPr lang="cs-CZ" altLang="cs-CZ" sz="3600" b="1" u="sng" dirty="0" err="1" smtClean="0"/>
              <a:t>Conclusions</a:t>
            </a:r>
            <a:endParaRPr lang="cs-CZ" altLang="cs-CZ" sz="3600" b="1" u="sng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1" y="1125538"/>
            <a:ext cx="8891323" cy="5399806"/>
          </a:xfrm>
        </p:spPr>
        <p:txBody>
          <a:bodyPr/>
          <a:lstStyle/>
          <a:p>
            <a:pPr eaLnBrk="1" hangingPunct="1"/>
            <a:r>
              <a:rPr lang="cs-CZ" altLang="cs-CZ" sz="4000" dirty="0" err="1" smtClean="0"/>
              <a:t>Demography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trends</a:t>
            </a:r>
            <a:r>
              <a:rPr lang="cs-CZ" altLang="cs-CZ" sz="4000" dirty="0" smtClean="0"/>
              <a:t> are </a:t>
            </a:r>
            <a:r>
              <a:rPr lang="cs-CZ" altLang="cs-CZ" sz="4000" dirty="0" err="1" smtClean="0"/>
              <a:t>clear</a:t>
            </a:r>
            <a:r>
              <a:rPr lang="cs-CZ" altLang="cs-CZ" sz="4000" dirty="0" smtClean="0"/>
              <a:t> (</a:t>
            </a:r>
            <a:r>
              <a:rPr lang="cs-CZ" altLang="cs-CZ" sz="4000" dirty="0" err="1" smtClean="0"/>
              <a:t>low</a:t>
            </a:r>
            <a:r>
              <a:rPr lang="cs-CZ" altLang="cs-CZ" sz="4000" dirty="0" smtClean="0"/>
              <a:t> fertility </a:t>
            </a:r>
            <a:r>
              <a:rPr lang="cs-CZ" altLang="cs-CZ" sz="4000" dirty="0" err="1" smtClean="0"/>
              <a:t>rate</a:t>
            </a:r>
            <a:r>
              <a:rPr lang="cs-CZ" altLang="cs-CZ" sz="4000" dirty="0" smtClean="0"/>
              <a:t>, </a:t>
            </a:r>
            <a:r>
              <a:rPr lang="cs-CZ" altLang="cs-CZ" sz="4000" dirty="0" err="1" smtClean="0"/>
              <a:t>increasing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life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expectancy</a:t>
            </a:r>
            <a:r>
              <a:rPr lang="cs-CZ" altLang="cs-CZ" sz="4000" dirty="0" smtClean="0"/>
              <a:t>)</a:t>
            </a:r>
          </a:p>
          <a:p>
            <a:pPr eaLnBrk="1" hangingPunct="1"/>
            <a:r>
              <a:rPr lang="cs-CZ" altLang="cs-CZ" sz="4000" dirty="0" err="1" smtClean="0"/>
              <a:t>Statutory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retirement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age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increasing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is</a:t>
            </a:r>
            <a:r>
              <a:rPr lang="cs-CZ" altLang="cs-CZ" sz="4000" dirty="0" smtClean="0"/>
              <a:t> natural </a:t>
            </a:r>
            <a:r>
              <a:rPr lang="cs-CZ" altLang="cs-CZ" sz="4000" dirty="0" err="1" smtClean="0"/>
              <a:t>adaptation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of</a:t>
            </a:r>
            <a:r>
              <a:rPr lang="cs-CZ" altLang="cs-CZ" sz="4000" dirty="0" smtClean="0"/>
              <a:t> pension </a:t>
            </a:r>
            <a:r>
              <a:rPr lang="cs-CZ" altLang="cs-CZ" sz="4000" dirty="0" err="1" smtClean="0"/>
              <a:t>systems</a:t>
            </a:r>
            <a:endParaRPr lang="cs-CZ" altLang="cs-CZ" sz="4000" dirty="0" smtClean="0"/>
          </a:p>
          <a:p>
            <a:pPr eaLnBrk="1" hangingPunct="1"/>
            <a:r>
              <a:rPr lang="cs-CZ" altLang="cs-CZ" sz="4000" dirty="0" err="1" smtClean="0"/>
              <a:t>Importance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of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the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flexible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labour</a:t>
            </a:r>
            <a:r>
              <a:rPr lang="cs-CZ" altLang="cs-CZ" sz="4000" dirty="0" smtClean="0"/>
              <a:t> market </a:t>
            </a:r>
            <a:r>
              <a:rPr lang="cs-CZ" altLang="cs-CZ" sz="4000" dirty="0" err="1" smtClean="0"/>
              <a:t>without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age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discrimination</a:t>
            </a:r>
            <a:endParaRPr lang="cs-CZ" altLang="cs-CZ" sz="4000" dirty="0" smtClean="0"/>
          </a:p>
          <a:p>
            <a:pPr eaLnBrk="1" hangingPunct="1"/>
            <a:r>
              <a:rPr lang="cs-CZ" altLang="cs-CZ" sz="4000" dirty="0" smtClean="0"/>
              <a:t>Pension </a:t>
            </a:r>
            <a:r>
              <a:rPr lang="cs-CZ" altLang="cs-CZ" sz="4000" dirty="0" err="1" smtClean="0"/>
              <a:t>system</a:t>
            </a:r>
            <a:r>
              <a:rPr lang="cs-CZ" altLang="cs-CZ" sz="4000" dirty="0" smtClean="0"/>
              <a:t> and </a:t>
            </a:r>
            <a:r>
              <a:rPr lang="cs-CZ" altLang="cs-CZ" sz="4000" dirty="0" err="1" smtClean="0"/>
              <a:t>labour</a:t>
            </a:r>
            <a:r>
              <a:rPr lang="cs-CZ" altLang="cs-CZ" sz="4000" dirty="0" smtClean="0"/>
              <a:t> market – </a:t>
            </a:r>
            <a:r>
              <a:rPr lang="cs-CZ" altLang="cs-CZ" sz="4000" dirty="0" err="1" smtClean="0"/>
              <a:t>mutual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finding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optimal</a:t>
            </a:r>
            <a:r>
              <a:rPr lang="cs-CZ" altLang="cs-CZ" sz="4000" dirty="0" smtClean="0"/>
              <a:t> balance</a:t>
            </a:r>
          </a:p>
        </p:txBody>
      </p:sp>
      <p:pic>
        <p:nvPicPr>
          <p:cNvPr id="41988" name="Picture 2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51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cs-CZ" sz="4400" b="1" u="sng" dirty="0">
                <a:solidFill>
                  <a:schemeClr val="accent2"/>
                </a:solidFill>
              </a:rPr>
              <a:t>Thank</a:t>
            </a:r>
            <a:r>
              <a:rPr lang="cs-CZ" altLang="cs-CZ" sz="4400" b="1" u="sng" dirty="0">
                <a:solidFill>
                  <a:schemeClr val="accent2"/>
                </a:solidFill>
              </a:rPr>
              <a:t> </a:t>
            </a:r>
            <a:r>
              <a:rPr lang="en-GB" altLang="cs-CZ" sz="4400" b="1" u="sng" dirty="0">
                <a:solidFill>
                  <a:schemeClr val="accent2"/>
                </a:solidFill>
              </a:rPr>
              <a:t>you for your attention</a:t>
            </a:r>
            <a:endParaRPr lang="en-US" altLang="cs-CZ" sz="4400" b="1" u="sng" dirty="0">
              <a:solidFill>
                <a:schemeClr val="accent2"/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41231" y="6381751"/>
            <a:ext cx="9164769" cy="360363"/>
          </a:xfrm>
        </p:spPr>
        <p:txBody>
          <a:bodyPr/>
          <a:lstStyle/>
          <a:p>
            <a:pPr marL="533400" indent="-533400" algn="ctr">
              <a:buFontTx/>
              <a:buNone/>
            </a:pPr>
            <a:r>
              <a:rPr lang="cs-CZ" altLang="cs-CZ" sz="1600">
                <a:solidFill>
                  <a:schemeClr val="accent2"/>
                </a:solidFill>
              </a:rPr>
              <a:t>Martin Štěpánek, Department of Social Insurance, martin.stepanek@mpsv.cz</a:t>
            </a:r>
            <a:endParaRPr lang="en-US" altLang="cs-CZ" sz="1600">
              <a:solidFill>
                <a:schemeClr val="accent2"/>
              </a:solidFill>
            </a:endParaRPr>
          </a:p>
        </p:txBody>
      </p:sp>
      <p:graphicFrame>
        <p:nvGraphicFramePr>
          <p:cNvPr id="21509" name="Object 5"/>
          <p:cNvGraphicFramePr>
            <a:graphicFrameLocks noGrp="1"/>
          </p:cNvGraphicFramePr>
          <p:nvPr>
            <p:ph sz="half" idx="2"/>
          </p:nvPr>
        </p:nvGraphicFramePr>
        <p:xfrm>
          <a:off x="3159259" y="2565401"/>
          <a:ext cx="3510094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140" name="ClipArt" r:id="rId4" imgW="2286000" imgH="1242720" progId="MS_ClipArt_Gallery.2">
                  <p:embed/>
                </p:oleObj>
              </mc:Choice>
              <mc:Fallback>
                <p:oleObj name="ClipArt" r:id="rId4" imgW="2286000" imgH="124272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259" y="2565401"/>
                        <a:ext cx="3510094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1991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62523" y="260648"/>
            <a:ext cx="8420100" cy="685800"/>
          </a:xfrm>
        </p:spPr>
        <p:txBody>
          <a:bodyPr>
            <a:normAutofit/>
          </a:bodyPr>
          <a:lstStyle/>
          <a:p>
            <a:pPr algn="ctr"/>
            <a:r>
              <a:rPr lang="cs-CZ" altLang="cs-CZ" sz="2800" u="sng" dirty="0" err="1">
                <a:latin typeface="Calibri" panose="020F0502020204030204" pitchFamily="34" charset="0"/>
              </a:rPr>
              <a:t>Introduction</a:t>
            </a:r>
            <a:endParaRPr lang="cs-CZ" altLang="cs-CZ" sz="2800" u="sng" dirty="0">
              <a:latin typeface="Calibri" panose="020F050202020403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523" y="1219200"/>
            <a:ext cx="9049005" cy="5257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cs-CZ" altLang="cs-CZ" sz="2800" dirty="0" err="1">
                <a:latin typeface="Calibri" panose="020F0502020204030204" pitchFamily="34" charset="0"/>
              </a:rPr>
              <a:t>The</a:t>
            </a:r>
            <a:r>
              <a:rPr lang="cs-CZ" altLang="cs-CZ" sz="2800" dirty="0">
                <a:latin typeface="Calibri" panose="020F0502020204030204" pitchFamily="34" charset="0"/>
              </a:rPr>
              <a:t> pension </a:t>
            </a:r>
            <a:r>
              <a:rPr lang="cs-CZ" altLang="cs-CZ" sz="2800" dirty="0" err="1">
                <a:latin typeface="Calibri" panose="020F0502020204030204" pitchFamily="34" charset="0"/>
              </a:rPr>
              <a:t>system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is</a:t>
            </a:r>
            <a:r>
              <a:rPr lang="cs-CZ" altLang="cs-CZ" sz="2800" dirty="0">
                <a:latin typeface="Calibri" panose="020F0502020204030204" pitchFamily="34" charset="0"/>
              </a:rPr>
              <a:t> a </a:t>
            </a:r>
            <a:r>
              <a:rPr lang="cs-CZ" altLang="cs-CZ" sz="2800" dirty="0" err="1">
                <a:latin typeface="Calibri" panose="020F0502020204030204" pitchFamily="34" charset="0"/>
              </a:rPr>
              <a:t>integral</a:t>
            </a:r>
            <a:r>
              <a:rPr lang="cs-CZ" altLang="cs-CZ" sz="2800" dirty="0">
                <a:latin typeface="Calibri" panose="020F0502020204030204" pitchFamily="34" charset="0"/>
              </a:rPr>
              <a:t> part </a:t>
            </a:r>
            <a:r>
              <a:rPr lang="cs-CZ" altLang="cs-CZ" sz="2800" dirty="0" err="1">
                <a:latin typeface="Calibri" panose="020F0502020204030204" pitchFamily="34" charset="0"/>
              </a:rPr>
              <a:t>of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national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economy</a:t>
            </a:r>
            <a:r>
              <a:rPr lang="cs-CZ" altLang="cs-CZ" sz="2800" dirty="0" smtClean="0">
                <a:latin typeface="Calibri" panose="020F0502020204030204" pitchFamily="34" charset="0"/>
              </a:rPr>
              <a:t>.</a:t>
            </a:r>
            <a:endParaRPr lang="cs-CZ" altLang="cs-CZ" sz="2800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cs-CZ" altLang="cs-CZ" sz="2800" dirty="0" err="1">
                <a:latin typeface="Calibri" panose="020F0502020204030204" pitchFamily="34" charset="0"/>
              </a:rPr>
              <a:t>The</a:t>
            </a:r>
            <a:r>
              <a:rPr lang="cs-CZ" altLang="cs-CZ" sz="2800" dirty="0">
                <a:latin typeface="Calibri" panose="020F0502020204030204" pitchFamily="34" charset="0"/>
              </a:rPr>
              <a:t> most </a:t>
            </a:r>
            <a:r>
              <a:rPr lang="cs-CZ" altLang="cs-CZ" sz="2800" dirty="0" err="1">
                <a:latin typeface="Calibri" panose="020F0502020204030204" pitchFamily="34" charset="0"/>
              </a:rPr>
              <a:t>important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objective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of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the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system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is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providing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benefits</a:t>
            </a:r>
            <a:r>
              <a:rPr lang="cs-CZ" altLang="cs-CZ" sz="2800" dirty="0">
                <a:latin typeface="Calibri" panose="020F0502020204030204" pitchFamily="34" charset="0"/>
              </a:rPr>
              <a:t> in case </a:t>
            </a:r>
            <a:r>
              <a:rPr lang="cs-CZ" altLang="cs-CZ" sz="2800" dirty="0" err="1">
                <a:latin typeface="Calibri" panose="020F0502020204030204" pitchFamily="34" charset="0"/>
              </a:rPr>
              <a:t>of</a:t>
            </a:r>
            <a:r>
              <a:rPr lang="cs-CZ" altLang="cs-CZ" sz="2800" dirty="0">
                <a:latin typeface="Calibri" panose="020F0502020204030204" pitchFamily="34" charset="0"/>
              </a:rPr>
              <a:t> invalidity, </a:t>
            </a:r>
            <a:r>
              <a:rPr lang="cs-CZ" altLang="cs-CZ" sz="2800" dirty="0" err="1">
                <a:latin typeface="Calibri" panose="020F0502020204030204" pitchFamily="34" charset="0"/>
              </a:rPr>
              <a:t>old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age</a:t>
            </a:r>
            <a:r>
              <a:rPr lang="cs-CZ" altLang="cs-CZ" sz="2800" dirty="0">
                <a:latin typeface="Calibri" panose="020F0502020204030204" pitchFamily="34" charset="0"/>
              </a:rPr>
              <a:t> and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survivor</a:t>
            </a:r>
            <a:r>
              <a:rPr lang="cs-CZ" altLang="cs-CZ" sz="2800" dirty="0" smtClean="0">
                <a:latin typeface="Calibri" panose="020F0502020204030204" pitchFamily="34" charset="0"/>
              </a:rPr>
              <a:t>.</a:t>
            </a:r>
            <a:endParaRPr lang="cs-CZ" altLang="cs-CZ" sz="2800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cs-CZ" altLang="cs-CZ" sz="2800" dirty="0" err="1">
                <a:latin typeface="Calibri" panose="020F0502020204030204" pitchFamily="34" charset="0"/>
              </a:rPr>
              <a:t>With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respect</a:t>
            </a:r>
            <a:r>
              <a:rPr lang="cs-CZ" altLang="cs-CZ" sz="2800" dirty="0">
                <a:latin typeface="Calibri" panose="020F0502020204030204" pitchFamily="34" charset="0"/>
              </a:rPr>
              <a:t> to long term </a:t>
            </a:r>
            <a:r>
              <a:rPr lang="cs-CZ" altLang="cs-CZ" sz="2800" dirty="0" err="1">
                <a:latin typeface="Calibri" panose="020F0502020204030204" pitchFamily="34" charset="0"/>
              </a:rPr>
              <a:t>character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of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the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system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changes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have</a:t>
            </a:r>
            <a:r>
              <a:rPr lang="cs-CZ" altLang="cs-CZ" sz="2800" dirty="0">
                <a:latin typeface="Calibri" panose="020F0502020204030204" pitchFamily="34" charset="0"/>
              </a:rPr>
              <a:t> to run step by step (</a:t>
            </a:r>
            <a:r>
              <a:rPr lang="cs-CZ" altLang="cs-CZ" sz="2800" dirty="0" err="1">
                <a:latin typeface="Calibri" panose="020F0502020204030204" pitchFamily="34" charset="0"/>
              </a:rPr>
              <a:t>evolutionary</a:t>
            </a:r>
            <a:r>
              <a:rPr lang="cs-CZ" altLang="cs-CZ" sz="2800" dirty="0">
                <a:latin typeface="Calibri" panose="020F0502020204030204" pitchFamily="34" charset="0"/>
              </a:rPr>
              <a:t> not </a:t>
            </a:r>
            <a:r>
              <a:rPr lang="cs-CZ" altLang="cs-CZ" sz="2800" dirty="0" err="1">
                <a:latin typeface="Calibri" panose="020F0502020204030204" pitchFamily="34" charset="0"/>
              </a:rPr>
              <a:t>revolutionary</a:t>
            </a:r>
            <a:r>
              <a:rPr lang="cs-CZ" altLang="cs-CZ" sz="2800" dirty="0">
                <a:latin typeface="Calibri" panose="020F0502020204030204" pitchFamily="34" charset="0"/>
              </a:rPr>
              <a:t>) </a:t>
            </a:r>
            <a:r>
              <a:rPr lang="cs-CZ" altLang="cs-CZ" sz="2800" dirty="0" err="1">
                <a:latin typeface="Calibri" panose="020F0502020204030204" pitchFamily="34" charset="0"/>
              </a:rPr>
              <a:t>with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wide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consensus</a:t>
            </a:r>
            <a:r>
              <a:rPr lang="cs-CZ" altLang="cs-CZ" sz="2800" dirty="0" smtClean="0">
                <a:latin typeface="Calibri" panose="020F0502020204030204" pitchFamily="34" charset="0"/>
              </a:rPr>
              <a:t>.</a:t>
            </a:r>
            <a:endParaRPr lang="cs-CZ" altLang="cs-CZ" sz="2800" dirty="0">
              <a:latin typeface="Calibri" panose="020F0502020204030204" pitchFamily="34" charset="0"/>
            </a:endParaRPr>
          </a:p>
        </p:txBody>
      </p:sp>
      <p:pic>
        <p:nvPicPr>
          <p:cNvPr id="3076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567" y="6203951"/>
            <a:ext cx="715433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pru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32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116631"/>
            <a:ext cx="9066212" cy="648073"/>
          </a:xfrm>
        </p:spPr>
        <p:txBody>
          <a:bodyPr/>
          <a:lstStyle/>
          <a:p>
            <a:pPr algn="ctr"/>
            <a:r>
              <a:rPr lang="en-US" altLang="cs-CZ" sz="4000" b="1" u="sng" dirty="0" smtClean="0"/>
              <a:t>Czech pension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230" y="1628775"/>
            <a:ext cx="9036305" cy="4895850"/>
          </a:xfrm>
        </p:spPr>
        <p:txBody>
          <a:bodyPr/>
          <a:lstStyle/>
          <a:p>
            <a:r>
              <a:rPr lang="cs-CZ" altLang="cs-CZ" dirty="0" err="1" smtClean="0"/>
              <a:t>Mandatory</a:t>
            </a:r>
            <a:r>
              <a:rPr lang="cs-CZ" altLang="cs-CZ" dirty="0" smtClean="0"/>
              <a:t> public</a:t>
            </a:r>
            <a:r>
              <a:rPr lang="en-US" altLang="cs-CZ" dirty="0" smtClean="0"/>
              <a:t> PAYG system (I. pillar)</a:t>
            </a:r>
            <a:endParaRPr lang="cs-CZ" altLang="cs-CZ" dirty="0" smtClean="0"/>
          </a:p>
          <a:p>
            <a:endParaRPr lang="cs-CZ" altLang="cs-CZ" dirty="0" smtClean="0"/>
          </a:p>
          <a:p>
            <a:r>
              <a:rPr lang="cs-CZ" altLang="cs-CZ" dirty="0" smtClean="0"/>
              <a:t>Quasi-</a:t>
            </a:r>
            <a:r>
              <a:rPr lang="cs-CZ" altLang="cs-CZ" dirty="0" err="1" smtClean="0"/>
              <a:t>mandatory</a:t>
            </a:r>
            <a:r>
              <a:rPr lang="cs-CZ" altLang="cs-CZ" dirty="0" smtClean="0"/>
              <a:t> FF </a:t>
            </a:r>
            <a:r>
              <a:rPr lang="cs-CZ" altLang="cs-CZ" dirty="0" err="1" smtClean="0"/>
              <a:t>system</a:t>
            </a:r>
            <a:r>
              <a:rPr lang="cs-CZ" altLang="cs-CZ" dirty="0" smtClean="0"/>
              <a:t> (II. </a:t>
            </a:r>
            <a:r>
              <a:rPr lang="cs-CZ" altLang="cs-CZ" dirty="0" err="1" smtClean="0"/>
              <a:t>pillar</a:t>
            </a:r>
            <a:r>
              <a:rPr lang="cs-CZ" altLang="cs-CZ" dirty="0" smtClean="0"/>
              <a:t>) – (</a:t>
            </a:r>
            <a:r>
              <a:rPr lang="cs-CZ" altLang="cs-CZ" dirty="0" err="1" smtClean="0"/>
              <a:t>since</a:t>
            </a:r>
            <a:r>
              <a:rPr lang="cs-CZ" altLang="cs-CZ" dirty="0" smtClean="0"/>
              <a:t> 2013 </a:t>
            </a:r>
            <a:r>
              <a:rPr lang="cs-CZ" altLang="cs-CZ" dirty="0" err="1" smtClean="0"/>
              <a:t>till</a:t>
            </a:r>
            <a:r>
              <a:rPr lang="cs-CZ" altLang="cs-CZ" dirty="0" smtClean="0"/>
              <a:t> 2015)</a:t>
            </a:r>
          </a:p>
          <a:p>
            <a:pPr lvl="1">
              <a:buFontTx/>
              <a:buNone/>
            </a:pPr>
            <a:endParaRPr lang="en-US" altLang="cs-CZ" sz="2200" dirty="0" smtClean="0">
              <a:cs typeface="Arial" charset="0"/>
            </a:endParaRPr>
          </a:p>
          <a:p>
            <a:r>
              <a:rPr lang="en-US" altLang="cs-CZ" dirty="0" smtClean="0"/>
              <a:t>Voluntary supplementary FF scheme with state support</a:t>
            </a:r>
            <a:r>
              <a:rPr lang="cs-CZ" altLang="cs-CZ" dirty="0" smtClean="0"/>
              <a:t> (III. </a:t>
            </a:r>
            <a:r>
              <a:rPr lang="en-US" altLang="cs-CZ" dirty="0" smtClean="0"/>
              <a:t>pillar</a:t>
            </a:r>
            <a:r>
              <a:rPr lang="cs-CZ" altLang="cs-CZ" dirty="0" smtClean="0"/>
              <a:t>) – (</a:t>
            </a:r>
            <a:r>
              <a:rPr lang="cs-CZ" altLang="cs-CZ" dirty="0" err="1" smtClean="0"/>
              <a:t>since</a:t>
            </a:r>
            <a:r>
              <a:rPr lang="cs-CZ" altLang="cs-CZ" dirty="0" smtClean="0"/>
              <a:t> 1994)</a:t>
            </a:r>
          </a:p>
          <a:p>
            <a:pPr>
              <a:buFontTx/>
              <a:buNone/>
            </a:pPr>
            <a:r>
              <a:rPr lang="cs-CZ" altLang="cs-CZ" dirty="0" smtClean="0"/>
              <a:t>---------------------------------------------------------</a:t>
            </a:r>
          </a:p>
          <a:p>
            <a:r>
              <a:rPr lang="en-US" altLang="cs-CZ" dirty="0" smtClean="0"/>
              <a:t>Life insurance products</a:t>
            </a:r>
          </a:p>
        </p:txBody>
      </p:sp>
      <p:pic>
        <p:nvPicPr>
          <p:cNvPr id="5124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1136576" y="3022104"/>
            <a:ext cx="74888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1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41231" y="260648"/>
            <a:ext cx="8915400" cy="720080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u="sng" dirty="0" smtClean="0"/>
              <a:t>Public</a:t>
            </a:r>
            <a:r>
              <a:rPr lang="en-US" altLang="cs-CZ" sz="4000" b="1" u="sng" dirty="0" smtClean="0"/>
              <a:t> PAYG system (I. pillar)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232" y="1196752"/>
            <a:ext cx="9047823" cy="5327873"/>
          </a:xfrm>
        </p:spPr>
        <p:txBody>
          <a:bodyPr/>
          <a:lstStyle/>
          <a:p>
            <a:pPr lvl="1"/>
            <a:r>
              <a:rPr lang="en-US" altLang="cs-CZ" dirty="0" smtClean="0"/>
              <a:t>Providing old-age, disability and survivor’s pensions</a:t>
            </a:r>
            <a:r>
              <a:rPr lang="cs-CZ" altLang="cs-CZ" dirty="0" smtClean="0"/>
              <a:t> (2,5+0,47+0,1= 3 mil.)</a:t>
            </a:r>
            <a:endParaRPr lang="en-US" altLang="cs-CZ" dirty="0" smtClean="0"/>
          </a:p>
          <a:p>
            <a:pPr lvl="1"/>
            <a:r>
              <a:rPr lang="en-US" altLang="cs-CZ" dirty="0" smtClean="0"/>
              <a:t>Dominant source of old-age income (</a:t>
            </a:r>
            <a:r>
              <a:rPr lang="en-US" altLang="cs-CZ" dirty="0" smtClean="0">
                <a:cs typeface="Arial" charset="0"/>
              </a:rPr>
              <a:t>~ 94</a:t>
            </a:r>
            <a:r>
              <a:rPr lang="cs-CZ" altLang="cs-CZ" dirty="0" smtClean="0">
                <a:cs typeface="Arial" charset="0"/>
              </a:rPr>
              <a:t>-95</a:t>
            </a:r>
            <a:r>
              <a:rPr lang="en-US" altLang="cs-CZ" dirty="0" smtClean="0">
                <a:cs typeface="Arial" charset="0"/>
              </a:rPr>
              <a:t> %)</a:t>
            </a:r>
            <a:endParaRPr lang="cs-CZ" altLang="cs-CZ" dirty="0" smtClean="0">
              <a:cs typeface="Arial" charset="0"/>
            </a:endParaRPr>
          </a:p>
          <a:p>
            <a:pPr lvl="1"/>
            <a:r>
              <a:rPr lang="en-US" altLang="cs-CZ" dirty="0" smtClean="0">
                <a:cs typeface="Arial" charset="0"/>
              </a:rPr>
              <a:t>Providing average</a:t>
            </a:r>
            <a:r>
              <a:rPr lang="cs-CZ" altLang="cs-CZ" dirty="0" smtClean="0">
                <a:cs typeface="Arial" charset="0"/>
              </a:rPr>
              <a:t> gross</a:t>
            </a:r>
            <a:r>
              <a:rPr lang="en-US" altLang="cs-CZ" dirty="0" smtClean="0">
                <a:cs typeface="Arial" charset="0"/>
              </a:rPr>
              <a:t> replacement rate of 42</a:t>
            </a:r>
            <a:r>
              <a:rPr lang="cs-CZ" altLang="cs-CZ" dirty="0" smtClean="0">
                <a:cs typeface="Arial" charset="0"/>
              </a:rPr>
              <a:t> </a:t>
            </a:r>
            <a:r>
              <a:rPr lang="en-US" altLang="cs-CZ" dirty="0" smtClean="0">
                <a:cs typeface="Arial" charset="0"/>
              </a:rPr>
              <a:t>% (2011)</a:t>
            </a:r>
            <a:r>
              <a:rPr lang="cs-CZ" altLang="cs-CZ" dirty="0" smtClean="0">
                <a:cs typeface="Arial" charset="0"/>
              </a:rPr>
              <a:t>, </a:t>
            </a:r>
            <a:r>
              <a:rPr lang="cs-CZ" altLang="cs-CZ" dirty="0" err="1" smtClean="0">
                <a:cs typeface="Arial" charset="0"/>
              </a:rPr>
              <a:t>net</a:t>
            </a:r>
            <a:r>
              <a:rPr lang="cs-CZ" altLang="cs-CZ" dirty="0" smtClean="0">
                <a:cs typeface="Arial" charset="0"/>
              </a:rPr>
              <a:t> </a:t>
            </a:r>
            <a:r>
              <a:rPr lang="cs-CZ" altLang="cs-CZ" dirty="0" err="1" smtClean="0">
                <a:cs typeface="Arial" charset="0"/>
              </a:rPr>
              <a:t>replacement</a:t>
            </a:r>
            <a:r>
              <a:rPr lang="cs-CZ" altLang="cs-CZ" dirty="0" smtClean="0">
                <a:cs typeface="Arial" charset="0"/>
              </a:rPr>
              <a:t> </a:t>
            </a:r>
            <a:r>
              <a:rPr lang="cs-CZ" altLang="cs-CZ" dirty="0" err="1" smtClean="0">
                <a:cs typeface="Arial" charset="0"/>
              </a:rPr>
              <a:t>rate</a:t>
            </a:r>
            <a:r>
              <a:rPr lang="cs-CZ" altLang="cs-CZ" dirty="0" smtClean="0">
                <a:cs typeface="Arial" charset="0"/>
              </a:rPr>
              <a:t> </a:t>
            </a:r>
            <a:r>
              <a:rPr lang="cs-CZ" altLang="cs-CZ" dirty="0" err="1" smtClean="0">
                <a:cs typeface="Arial" charset="0"/>
              </a:rPr>
              <a:t>about</a:t>
            </a:r>
            <a:r>
              <a:rPr lang="cs-CZ" altLang="cs-CZ" dirty="0" smtClean="0">
                <a:cs typeface="Arial" charset="0"/>
              </a:rPr>
              <a:t> 53 %</a:t>
            </a:r>
            <a:endParaRPr lang="en-US" altLang="cs-CZ" dirty="0" smtClean="0">
              <a:cs typeface="Arial" charset="0"/>
            </a:endParaRPr>
          </a:p>
          <a:p>
            <a:pPr lvl="1"/>
            <a:r>
              <a:rPr lang="en-US" altLang="cs-CZ" dirty="0" smtClean="0">
                <a:cs typeface="Arial" charset="0"/>
              </a:rPr>
              <a:t>Pension expenditure – </a:t>
            </a:r>
            <a:r>
              <a:rPr lang="cs-CZ" altLang="cs-CZ" dirty="0" smtClean="0">
                <a:cs typeface="Arial" charset="0"/>
              </a:rPr>
              <a:t>cca </a:t>
            </a:r>
            <a:r>
              <a:rPr lang="en-US" altLang="cs-CZ" dirty="0" smtClean="0">
                <a:cs typeface="Arial" charset="0"/>
              </a:rPr>
              <a:t>9 % GDP</a:t>
            </a:r>
            <a:endParaRPr lang="cs-CZ" altLang="cs-CZ" dirty="0" smtClean="0">
              <a:cs typeface="Arial" charset="0"/>
            </a:endParaRPr>
          </a:p>
          <a:p>
            <a:pPr lvl="1"/>
            <a:r>
              <a:rPr lang="cs-CZ" altLang="cs-CZ" dirty="0" err="1" smtClean="0">
                <a:cs typeface="Arial" charset="0"/>
              </a:rPr>
              <a:t>Contribution</a:t>
            </a:r>
            <a:r>
              <a:rPr lang="cs-CZ" altLang="cs-CZ" dirty="0" smtClean="0">
                <a:cs typeface="Arial" charset="0"/>
              </a:rPr>
              <a:t> </a:t>
            </a:r>
            <a:r>
              <a:rPr lang="cs-CZ" altLang="cs-CZ" dirty="0" err="1" smtClean="0">
                <a:cs typeface="Arial" charset="0"/>
              </a:rPr>
              <a:t>rate</a:t>
            </a:r>
            <a:r>
              <a:rPr lang="cs-CZ" altLang="cs-CZ" dirty="0" smtClean="0">
                <a:cs typeface="Arial" charset="0"/>
              </a:rPr>
              <a:t> – 28 % (6,5+21,5)</a:t>
            </a:r>
          </a:p>
          <a:p>
            <a:pPr lvl="1"/>
            <a:r>
              <a:rPr lang="cs-CZ" altLang="cs-CZ" dirty="0" err="1" smtClean="0">
                <a:cs typeface="Arial" charset="0"/>
              </a:rPr>
              <a:t>High</a:t>
            </a:r>
            <a:r>
              <a:rPr lang="cs-CZ" altLang="cs-CZ" dirty="0" smtClean="0">
                <a:cs typeface="Arial" charset="0"/>
              </a:rPr>
              <a:t> solidarity/</a:t>
            </a:r>
            <a:r>
              <a:rPr lang="cs-CZ" altLang="cs-CZ" dirty="0" err="1" smtClean="0">
                <a:cs typeface="Arial" charset="0"/>
              </a:rPr>
              <a:t>redistribution</a:t>
            </a:r>
            <a:r>
              <a:rPr lang="cs-CZ" altLang="cs-CZ" dirty="0" smtClean="0">
                <a:cs typeface="Arial" charset="0"/>
              </a:rPr>
              <a:t> </a:t>
            </a:r>
            <a:r>
              <a:rPr lang="cs-CZ" altLang="cs-CZ" dirty="0" err="1" smtClean="0">
                <a:cs typeface="Arial" charset="0"/>
              </a:rPr>
              <a:t>formula</a:t>
            </a:r>
            <a:r>
              <a:rPr lang="cs-CZ" altLang="cs-CZ" dirty="0" smtClean="0">
                <a:cs typeface="Arial" charset="0"/>
              </a:rPr>
              <a:t> = </a:t>
            </a:r>
            <a:r>
              <a:rPr lang="cs-CZ" altLang="cs-CZ" dirty="0" err="1" smtClean="0">
                <a:cs typeface="Arial" charset="0"/>
              </a:rPr>
              <a:t>low</a:t>
            </a:r>
            <a:r>
              <a:rPr lang="cs-CZ" altLang="cs-CZ" dirty="0" smtClean="0">
                <a:cs typeface="Arial" charset="0"/>
              </a:rPr>
              <a:t> risk </a:t>
            </a:r>
            <a:r>
              <a:rPr lang="cs-CZ" altLang="cs-CZ" dirty="0" err="1" smtClean="0">
                <a:cs typeface="Arial" charset="0"/>
              </a:rPr>
              <a:t>of</a:t>
            </a:r>
            <a:r>
              <a:rPr lang="cs-CZ" altLang="cs-CZ" dirty="0" smtClean="0">
                <a:cs typeface="Arial" charset="0"/>
              </a:rPr>
              <a:t> </a:t>
            </a:r>
            <a:r>
              <a:rPr lang="cs-CZ" altLang="cs-CZ" dirty="0" err="1" smtClean="0">
                <a:cs typeface="Arial" charset="0"/>
              </a:rPr>
              <a:t>poverty</a:t>
            </a:r>
            <a:r>
              <a:rPr lang="cs-CZ" altLang="cs-CZ" dirty="0" smtClean="0">
                <a:cs typeface="Arial" charset="0"/>
              </a:rPr>
              <a:t> </a:t>
            </a:r>
            <a:r>
              <a:rPr lang="cs-CZ" altLang="cs-CZ" dirty="0" err="1" smtClean="0">
                <a:cs typeface="Arial" charset="0"/>
              </a:rPr>
              <a:t>among</a:t>
            </a:r>
            <a:r>
              <a:rPr lang="cs-CZ" altLang="cs-CZ" dirty="0" smtClean="0">
                <a:cs typeface="Arial" charset="0"/>
              </a:rPr>
              <a:t> </a:t>
            </a:r>
            <a:r>
              <a:rPr lang="cs-CZ" altLang="cs-CZ" dirty="0" err="1" smtClean="0">
                <a:cs typeface="Arial" charset="0"/>
              </a:rPr>
              <a:t>pensioners</a:t>
            </a:r>
            <a:endParaRPr lang="cs-CZ" altLang="cs-CZ" dirty="0" smtClean="0">
              <a:cs typeface="Arial" charset="0"/>
            </a:endParaRPr>
          </a:p>
          <a:p>
            <a:pPr lvl="1"/>
            <a:r>
              <a:rPr lang="cs-CZ" altLang="cs-CZ" dirty="0" err="1" smtClean="0">
                <a:cs typeface="Arial" charset="0"/>
              </a:rPr>
              <a:t>Institutional</a:t>
            </a:r>
            <a:r>
              <a:rPr lang="cs-CZ" altLang="cs-CZ" dirty="0" smtClean="0">
                <a:cs typeface="Arial" charset="0"/>
              </a:rPr>
              <a:t> </a:t>
            </a:r>
            <a:r>
              <a:rPr lang="cs-CZ" altLang="cs-CZ" dirty="0" err="1" smtClean="0">
                <a:cs typeface="Arial" charset="0"/>
              </a:rPr>
              <a:t>roots</a:t>
            </a:r>
            <a:r>
              <a:rPr lang="cs-CZ" altLang="cs-CZ" dirty="0" smtClean="0">
                <a:cs typeface="Arial" charset="0"/>
              </a:rPr>
              <a:t>: end </a:t>
            </a:r>
            <a:r>
              <a:rPr lang="cs-CZ" altLang="cs-CZ" dirty="0" err="1" smtClean="0">
                <a:cs typeface="Arial" charset="0"/>
              </a:rPr>
              <a:t>of</a:t>
            </a:r>
            <a:r>
              <a:rPr lang="cs-CZ" altLang="cs-CZ" dirty="0" smtClean="0">
                <a:cs typeface="Arial" charset="0"/>
              </a:rPr>
              <a:t> 19 </a:t>
            </a:r>
            <a:r>
              <a:rPr lang="cs-CZ" altLang="cs-CZ" dirty="0" err="1" smtClean="0">
                <a:cs typeface="Arial" charset="0"/>
              </a:rPr>
              <a:t>century</a:t>
            </a:r>
            <a:endParaRPr lang="cs-CZ" altLang="cs-CZ" dirty="0" smtClean="0">
              <a:cs typeface="Arial" charset="0"/>
            </a:endParaRPr>
          </a:p>
          <a:p>
            <a:pPr lvl="1"/>
            <a:r>
              <a:rPr lang="cs-CZ" altLang="cs-CZ" dirty="0" err="1" smtClean="0">
                <a:cs typeface="Arial" charset="0"/>
              </a:rPr>
              <a:t>Uniform</a:t>
            </a:r>
            <a:r>
              <a:rPr lang="cs-CZ" altLang="cs-CZ" dirty="0" smtClean="0">
                <a:cs typeface="Arial" charset="0"/>
              </a:rPr>
              <a:t> </a:t>
            </a:r>
            <a:r>
              <a:rPr lang="cs-CZ" altLang="cs-CZ" dirty="0" err="1" smtClean="0">
                <a:cs typeface="Arial" charset="0"/>
              </a:rPr>
              <a:t>system</a:t>
            </a:r>
            <a:r>
              <a:rPr lang="cs-CZ" altLang="cs-CZ" dirty="0" smtClean="0">
                <a:cs typeface="Arial" charset="0"/>
              </a:rPr>
              <a:t> (no </a:t>
            </a:r>
            <a:r>
              <a:rPr lang="cs-CZ" altLang="cs-CZ" dirty="0" err="1" smtClean="0">
                <a:cs typeface="Arial" charset="0"/>
              </a:rPr>
              <a:t>special</a:t>
            </a:r>
            <a:r>
              <a:rPr lang="cs-CZ" altLang="cs-CZ" dirty="0" smtClean="0">
                <a:cs typeface="Arial" charset="0"/>
              </a:rPr>
              <a:t> </a:t>
            </a:r>
            <a:r>
              <a:rPr lang="cs-CZ" altLang="cs-CZ" dirty="0" err="1" smtClean="0">
                <a:cs typeface="Arial" charset="0"/>
              </a:rPr>
              <a:t>schemes</a:t>
            </a:r>
            <a:r>
              <a:rPr lang="cs-CZ" altLang="cs-CZ" dirty="0" smtClean="0">
                <a:cs typeface="Arial" charset="0"/>
              </a:rPr>
              <a:t>)</a:t>
            </a:r>
            <a:endParaRPr lang="en-US" altLang="cs-CZ" dirty="0" smtClean="0">
              <a:cs typeface="Arial" charset="0"/>
            </a:endParaRPr>
          </a:p>
        </p:txBody>
      </p:sp>
      <p:pic>
        <p:nvPicPr>
          <p:cNvPr id="6148" name="Picture 4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27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344488" y="116631"/>
            <a:ext cx="9066212" cy="648073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u="sng" dirty="0" err="1" smtClean="0"/>
              <a:t>Number</a:t>
            </a:r>
            <a:r>
              <a:rPr lang="cs-CZ" altLang="cs-CZ" sz="3600" u="sng" dirty="0" smtClean="0"/>
              <a:t> </a:t>
            </a:r>
            <a:r>
              <a:rPr lang="cs-CZ" altLang="cs-CZ" sz="3600" u="sng" dirty="0" err="1" smtClean="0"/>
              <a:t>of</a:t>
            </a:r>
            <a:r>
              <a:rPr lang="cs-CZ" altLang="cs-CZ" sz="3600" u="sng" dirty="0" smtClean="0"/>
              <a:t> </a:t>
            </a:r>
            <a:r>
              <a:rPr lang="cs-CZ" altLang="cs-CZ" sz="3600" u="sng" dirty="0" err="1" smtClean="0"/>
              <a:t>pensioners</a:t>
            </a:r>
            <a:r>
              <a:rPr lang="cs-CZ" altLang="cs-CZ" sz="3600" u="sng" dirty="0" smtClean="0"/>
              <a:t> and </a:t>
            </a:r>
            <a:r>
              <a:rPr lang="cs-CZ" altLang="cs-CZ" sz="3600" u="sng" dirty="0" err="1" smtClean="0"/>
              <a:t>pensions</a:t>
            </a:r>
            <a:r>
              <a:rPr lang="cs-CZ" altLang="cs-CZ" sz="3600" u="sng" dirty="0" smtClean="0"/>
              <a:t> – 2015 (end </a:t>
            </a:r>
            <a:r>
              <a:rPr lang="cs-CZ" altLang="cs-CZ" sz="3600" u="sng" dirty="0" err="1" smtClean="0"/>
              <a:t>of</a:t>
            </a:r>
            <a:r>
              <a:rPr lang="cs-CZ" altLang="cs-CZ" sz="3600" u="sng" dirty="0" smtClean="0"/>
              <a:t> 2014)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6012" y="1196752"/>
            <a:ext cx="8514688" cy="3960441"/>
          </a:xfrm>
        </p:spPr>
        <p:txBody>
          <a:bodyPr/>
          <a:lstStyle/>
          <a:p>
            <a:pPr>
              <a:defRPr/>
            </a:pP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pensioners</a:t>
            </a:r>
            <a:r>
              <a:rPr lang="cs-CZ" dirty="0" smtClean="0"/>
              <a:t>                               2 863 000</a:t>
            </a:r>
          </a:p>
          <a:p>
            <a:pPr>
              <a:defRPr/>
            </a:pP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paid</a:t>
            </a:r>
            <a:r>
              <a:rPr lang="cs-CZ" dirty="0" smtClean="0"/>
              <a:t> </a:t>
            </a:r>
            <a:r>
              <a:rPr lang="cs-CZ" dirty="0" err="1" smtClean="0"/>
              <a:t>pensions</a:t>
            </a:r>
            <a:r>
              <a:rPr lang="cs-CZ" dirty="0" smtClean="0"/>
              <a:t>                           3 576 000</a:t>
            </a:r>
          </a:p>
          <a:p>
            <a:pPr>
              <a:defRPr/>
            </a:pPr>
            <a:r>
              <a:rPr lang="cs-CZ" dirty="0" err="1" smtClean="0"/>
              <a:t>Old</a:t>
            </a:r>
            <a:r>
              <a:rPr lang="cs-CZ" dirty="0" smtClean="0"/>
              <a:t> – </a:t>
            </a:r>
            <a:r>
              <a:rPr lang="cs-CZ" dirty="0" err="1" smtClean="0"/>
              <a:t>age</a:t>
            </a:r>
            <a:r>
              <a:rPr lang="cs-CZ" dirty="0" smtClean="0"/>
              <a:t> </a:t>
            </a:r>
            <a:r>
              <a:rPr lang="cs-CZ" dirty="0" err="1" smtClean="0"/>
              <a:t>pensions</a:t>
            </a:r>
            <a:r>
              <a:rPr lang="cs-CZ" dirty="0" smtClean="0"/>
              <a:t>                                    2 345 000 </a:t>
            </a:r>
          </a:p>
          <a:p>
            <a:pPr>
              <a:defRPr/>
            </a:pPr>
            <a:r>
              <a:rPr lang="cs-CZ" dirty="0" smtClean="0"/>
              <a:t>Disability </a:t>
            </a:r>
            <a:r>
              <a:rPr lang="cs-CZ" dirty="0" err="1" smtClean="0"/>
              <a:t>pensions</a:t>
            </a:r>
            <a:r>
              <a:rPr lang="cs-CZ" dirty="0" smtClean="0"/>
              <a:t>                                      428 000</a:t>
            </a:r>
          </a:p>
          <a:p>
            <a:pPr>
              <a:defRPr/>
            </a:pPr>
            <a:r>
              <a:rPr lang="cs-CZ" dirty="0" err="1" smtClean="0"/>
              <a:t>Widow´s</a:t>
            </a:r>
            <a:r>
              <a:rPr lang="cs-CZ" dirty="0" smtClean="0"/>
              <a:t>/</a:t>
            </a:r>
            <a:r>
              <a:rPr lang="cs-CZ" dirty="0" err="1" smtClean="0"/>
              <a:t>widower´s</a:t>
            </a:r>
            <a:r>
              <a:rPr lang="cs-CZ" dirty="0" smtClean="0"/>
              <a:t> </a:t>
            </a:r>
            <a:r>
              <a:rPr lang="cs-CZ" dirty="0" err="1" smtClean="0"/>
              <a:t>pensions</a:t>
            </a:r>
            <a:r>
              <a:rPr lang="cs-CZ" dirty="0" smtClean="0"/>
              <a:t>                         658 000</a:t>
            </a:r>
          </a:p>
          <a:p>
            <a:pPr>
              <a:defRPr/>
            </a:pPr>
            <a:r>
              <a:rPr lang="cs-CZ" dirty="0" err="1" smtClean="0"/>
              <a:t>Orphan´s</a:t>
            </a:r>
            <a:r>
              <a:rPr lang="cs-CZ" dirty="0" smtClean="0"/>
              <a:t> </a:t>
            </a:r>
            <a:r>
              <a:rPr lang="cs-CZ" dirty="0" err="1" smtClean="0"/>
              <a:t>pensions</a:t>
            </a:r>
            <a:r>
              <a:rPr lang="cs-CZ" dirty="0" smtClean="0"/>
              <a:t>                                       43 500      </a:t>
            </a:r>
          </a:p>
          <a:p>
            <a:pPr>
              <a:defRPr/>
            </a:pP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insured</a:t>
            </a:r>
            <a:r>
              <a:rPr lang="cs-CZ" dirty="0" smtClean="0"/>
              <a:t> </a:t>
            </a:r>
            <a:r>
              <a:rPr lang="cs-CZ" dirty="0" err="1" smtClean="0"/>
              <a:t>persons</a:t>
            </a:r>
            <a:r>
              <a:rPr lang="cs-CZ" dirty="0" smtClean="0"/>
              <a:t>                        5 300 000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286593" y="5517233"/>
            <a:ext cx="7956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age</a:t>
            </a:r>
            <a:r>
              <a:rPr lang="cs-CZ" dirty="0" smtClean="0"/>
              <a:t> pension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		11.380CZK (400 €)</a:t>
            </a:r>
          </a:p>
          <a:p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wage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			26.000 CZK (920 €)</a:t>
            </a:r>
            <a:endParaRPr lang="cs-CZ" dirty="0"/>
          </a:p>
        </p:txBody>
      </p:sp>
      <p:pic>
        <p:nvPicPr>
          <p:cNvPr id="5" name="Picture 2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59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2535" y="260648"/>
            <a:ext cx="8968714" cy="647700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altLang="cs-CZ" sz="4000" b="1" u="sng" dirty="0" err="1" smtClean="0"/>
              <a:t>Life</a:t>
            </a:r>
            <a:r>
              <a:rPr lang="cs-CZ" altLang="cs-CZ" sz="4000" b="1" u="sng" dirty="0" smtClean="0"/>
              <a:t> </a:t>
            </a:r>
            <a:r>
              <a:rPr lang="cs-CZ" altLang="cs-CZ" sz="4000" b="1" u="sng" dirty="0" err="1" smtClean="0"/>
              <a:t>expectancy</a:t>
            </a:r>
            <a:r>
              <a:rPr lang="cs-CZ" altLang="cs-CZ" sz="4000" b="1" u="sng" dirty="0" smtClean="0"/>
              <a:t> (</a:t>
            </a:r>
            <a:r>
              <a:rPr lang="cs-CZ" altLang="cs-CZ" sz="4000" b="1" u="sng" dirty="0" err="1" smtClean="0"/>
              <a:t>at</a:t>
            </a:r>
            <a:r>
              <a:rPr lang="cs-CZ" altLang="cs-CZ" sz="4000" b="1" u="sng" dirty="0" smtClean="0"/>
              <a:t> 65 </a:t>
            </a:r>
            <a:r>
              <a:rPr lang="cs-CZ" altLang="cs-CZ" sz="4000" b="1" u="sng" dirty="0" err="1" smtClean="0"/>
              <a:t>years</a:t>
            </a:r>
            <a:r>
              <a:rPr lang="cs-CZ" altLang="cs-CZ" sz="4000" b="1" u="sng" dirty="0" smtClean="0"/>
              <a:t>)</a:t>
            </a:r>
            <a:endParaRPr lang="en-US" altLang="cs-CZ" sz="4000" b="1" u="sng" dirty="0" smtClean="0"/>
          </a:p>
        </p:txBody>
      </p:sp>
      <p:sp>
        <p:nvSpPr>
          <p:cNvPr id="9220" name="TextovéPole 1"/>
          <p:cNvSpPr txBox="1">
            <a:spLocks noChangeArrowheads="1"/>
          </p:cNvSpPr>
          <p:nvPr/>
        </p:nvSpPr>
        <p:spPr bwMode="auto">
          <a:xfrm>
            <a:off x="7604919" y="6426200"/>
            <a:ext cx="179374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i="1"/>
              <a:t>zdroj: EUROPOP 2011</a:t>
            </a:r>
            <a:endParaRPr lang="en-GB" altLang="cs-CZ" sz="1100"/>
          </a:p>
        </p:txBody>
      </p:sp>
      <p:pic>
        <p:nvPicPr>
          <p:cNvPr id="9221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04" y="1268414"/>
            <a:ext cx="811397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1419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42950" y="277318"/>
            <a:ext cx="8968714" cy="647700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altLang="cs-CZ" sz="4000" b="1" u="sng" dirty="0" err="1" smtClean="0">
                <a:solidFill>
                  <a:schemeClr val="tx1"/>
                </a:solidFill>
              </a:rPr>
              <a:t>Dependency</a:t>
            </a:r>
            <a:r>
              <a:rPr lang="cs-CZ" altLang="cs-CZ" sz="4000" b="1" u="sng" dirty="0" smtClean="0">
                <a:solidFill>
                  <a:schemeClr val="tx1"/>
                </a:solidFill>
              </a:rPr>
              <a:t> Ratio (65+/15-64)</a:t>
            </a:r>
            <a:endParaRPr lang="en-US" altLang="cs-CZ" sz="4000" b="1" u="sng" dirty="0" smtClean="0">
              <a:solidFill>
                <a:schemeClr val="tx1"/>
              </a:solidFill>
            </a:endParaRPr>
          </a:p>
        </p:txBody>
      </p:sp>
      <p:sp>
        <p:nvSpPr>
          <p:cNvPr id="8196" name="TextovéPole 1"/>
          <p:cNvSpPr txBox="1">
            <a:spLocks noChangeArrowheads="1"/>
          </p:cNvSpPr>
          <p:nvPr/>
        </p:nvSpPr>
        <p:spPr bwMode="auto">
          <a:xfrm>
            <a:off x="7995312" y="6597650"/>
            <a:ext cx="187113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i="1" dirty="0"/>
              <a:t>zdroj: EUROPOP 2011</a:t>
            </a:r>
            <a:endParaRPr lang="en-GB" altLang="cs-CZ" sz="1100" dirty="0"/>
          </a:p>
        </p:txBody>
      </p:sp>
      <p:pic>
        <p:nvPicPr>
          <p:cNvPr id="8197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85" y="914054"/>
            <a:ext cx="9247115" cy="568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H="1" flipV="1">
            <a:off x="5499894" y="4076700"/>
            <a:ext cx="1403350" cy="431800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ovéPole 10"/>
          <p:cNvSpPr txBox="1">
            <a:spLocks noChangeArrowheads="1"/>
          </p:cNvSpPr>
          <p:nvPr/>
        </p:nvSpPr>
        <p:spPr bwMode="auto">
          <a:xfrm>
            <a:off x="6903244" y="4292600"/>
            <a:ext cx="1092068" cy="36988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5540536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632520" y="188640"/>
            <a:ext cx="8968714" cy="720081"/>
          </a:xfrm>
        </p:spPr>
        <p:txBody>
          <a:bodyPr/>
          <a:lstStyle/>
          <a:p>
            <a:pPr algn="ctr"/>
            <a:r>
              <a:rPr lang="en-US" altLang="cs-CZ" sz="4000" b="1" u="sng" dirty="0">
                <a:solidFill>
                  <a:schemeClr val="accent2"/>
                </a:solidFill>
              </a:rPr>
              <a:t>Demography – population ageing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62120" y="1412876"/>
            <a:ext cx="9243880" cy="4987925"/>
          </a:xfrm>
        </p:spPr>
        <p:txBody>
          <a:bodyPr/>
          <a:lstStyle/>
          <a:p>
            <a:r>
              <a:rPr lang="cs-CZ" altLang="cs-CZ" b="1"/>
              <a:t>Life expectancy at the age of 60</a:t>
            </a:r>
            <a:endParaRPr lang="en-US" altLang="cs-CZ" b="1"/>
          </a:p>
          <a:p>
            <a:pPr lvl="1"/>
            <a:r>
              <a:rPr lang="cs-CZ" altLang="cs-CZ"/>
              <a:t>Born 1945………22-23 (22,7) years</a:t>
            </a:r>
          </a:p>
          <a:p>
            <a:pPr lvl="1"/>
            <a:r>
              <a:rPr lang="cs-CZ" altLang="cs-CZ"/>
              <a:t>Born 1990………29-30 (29,2) years</a:t>
            </a:r>
            <a:endParaRPr lang="en-US" altLang="cs-CZ"/>
          </a:p>
          <a:p>
            <a:r>
              <a:rPr lang="en-US" altLang="cs-CZ" b="1"/>
              <a:t>Low fertility</a:t>
            </a:r>
            <a:r>
              <a:rPr lang="cs-CZ" altLang="cs-CZ" b="1"/>
              <a:t> </a:t>
            </a:r>
            <a:r>
              <a:rPr lang="en-US" altLang="cs-CZ" b="1"/>
              <a:t>rate</a:t>
            </a:r>
          </a:p>
          <a:p>
            <a:pPr lvl="1"/>
            <a:r>
              <a:rPr lang="cs-CZ" altLang="cs-CZ"/>
              <a:t>Current </a:t>
            </a:r>
            <a:r>
              <a:rPr lang="en-US" altLang="cs-CZ"/>
              <a:t>1,2 – 1,</a:t>
            </a:r>
            <a:r>
              <a:rPr lang="cs-CZ" altLang="cs-CZ"/>
              <a:t>4</a:t>
            </a:r>
            <a:r>
              <a:rPr lang="en-US" altLang="cs-CZ"/>
              <a:t> </a:t>
            </a:r>
            <a:r>
              <a:rPr lang="cs-CZ" altLang="cs-CZ"/>
              <a:t>(</a:t>
            </a:r>
            <a:r>
              <a:rPr lang="en-US" altLang="cs-CZ"/>
              <a:t>expected growth to a maximum of 1,7</a:t>
            </a:r>
            <a:r>
              <a:rPr lang="cs-CZ" altLang="cs-CZ"/>
              <a:t>)</a:t>
            </a:r>
            <a:endParaRPr lang="en-US" altLang="cs-CZ"/>
          </a:p>
          <a:p>
            <a:r>
              <a:rPr lang="en-US" altLang="cs-CZ" b="1"/>
              <a:t>Increase in the share of people in older age groups</a:t>
            </a:r>
            <a:endParaRPr lang="en-US" altLang="cs-CZ"/>
          </a:p>
          <a:p>
            <a:pPr lvl="1"/>
            <a:r>
              <a:rPr lang="en-US" altLang="cs-CZ"/>
              <a:t>especially in the group of 80+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838811" y="1989138"/>
            <a:ext cx="132596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/>
              <a:t>+ 6,5</a:t>
            </a:r>
            <a:r>
              <a:rPr lang="cs-CZ" altLang="cs-CZ" sz="2400" b="1"/>
              <a:t> </a:t>
            </a:r>
          </a:p>
          <a:p>
            <a:pPr>
              <a:spcBef>
                <a:spcPct val="50000"/>
              </a:spcBef>
            </a:pPr>
            <a:r>
              <a:rPr lang="cs-CZ" altLang="cs-CZ" sz="2400" b="1"/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14636601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1.55610000000000000000E+000&quot;&gt;&lt;m_ppcolschidx val=&quot;0&quot;/&gt;&lt;m_rgb r=&quot;5a&quot; g=&quot;be&quot; b=&quot;a3&quot;/&gt;&lt;/elem&gt;&lt;elem m_fUsage=&quot;1.00000000000000000000E+000&quot;&gt;&lt;m_ppcolschidx val=&quot;0&quot;/&gt;&lt;m_rgb r=&quot;cf&quot; g=&quot;f2&quot; b=&quot;fe&quot;/&gt;&lt;/elem&gt;&lt;elem m_fUsage=&quot;9.08764110000000010000E-001&quot;&gt;&lt;m_ppcolschidx val=&quot;0&quot;/&gt;&lt;m_rgb r=&quot;e7&quot; g=&quot;1e&quot; b=&quot;1&quot;/&gt;&lt;/elem&gt;&lt;elem m_fUsage=&quot;8.10000000000000050000E-001&quot;&gt;&lt;m_ppcolschidx val=&quot;0&quot;/&gt;&lt;m_rgb r=&quot;e3&quot; g=&quot;97&quot; b=&quot;4a&quot;/&gt;&lt;/elem&gt;&lt;elem m_fUsage=&quot;7.29000000000000090000E-001&quot;&gt;&lt;m_ppcolschidx val=&quot;0&quot;/&gt;&lt;m_rgb r=&quot;cd&quot; g=&quot;dd&quot; b=&quot;f8&quot;/&gt;&lt;/elem&gt;&lt;elem m_fUsage=&quot;5.90490000000000180000E-001&quot;&gt;&lt;m_ppcolschidx val=&quot;0&quot;/&gt;&lt;m_rgb r=&quot;0&quot; g=&quot;70&quot; b=&quot;c0&quot;/&gt;&lt;/elem&gt;&lt;elem m_fUsage=&quot;5.31441000000000160000E-001&quot;&gt;&lt;m_ppcolschidx val=&quot;0&quot;/&gt;&lt;m_rgb r=&quot;2d&quot; g=&quot;d2&quot; b=&quot;28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MinusSymbol&gt;-&lt;/m_chMinus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_ib8Pk6k6Ufdjr8CiE.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_ib8Pk6k6Ufdjr8CiE.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Optane"/>
        <a:ea typeface=""/>
        <a:cs typeface=""/>
      </a:majorFont>
      <a:minorFont>
        <a:latin typeface="Opta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P_Correct Power Point Templat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54909</TotalTime>
  <Words>1064</Words>
  <Application>Microsoft Macintosh PowerPoint</Application>
  <PresentationFormat>A4 Paper (210x297 mm)</PresentationFormat>
  <Paragraphs>132</Paragraphs>
  <Slides>26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  <vt:variant>
        <vt:lpstr>Custom Shows</vt:lpstr>
      </vt:variant>
      <vt:variant>
        <vt:i4>1</vt:i4>
      </vt:variant>
    </vt:vector>
  </HeadingPairs>
  <TitlesOfParts>
    <vt:vector size="32" baseType="lpstr">
      <vt:lpstr>Office Theme</vt:lpstr>
      <vt:lpstr>SPRP_Correct Power Point Template v1</vt:lpstr>
      <vt:lpstr>think-cell Slide</vt:lpstr>
      <vt:lpstr>Graf</vt:lpstr>
      <vt:lpstr>ClipArt</vt:lpstr>
      <vt:lpstr>PowerPoint Presentation</vt:lpstr>
      <vt:lpstr>PowerPoint Presentation</vt:lpstr>
      <vt:lpstr>Introduction</vt:lpstr>
      <vt:lpstr>Czech pension system</vt:lpstr>
      <vt:lpstr>Public PAYG system (I. pillar)</vt:lpstr>
      <vt:lpstr>Number of pensioners and pensions – 2015 (end of 2014)</vt:lpstr>
      <vt:lpstr>Life expectancy (at 65 years)</vt:lpstr>
      <vt:lpstr>Dependency Ratio (65+/15-64)</vt:lpstr>
      <vt:lpstr>Demography – population ageing</vt:lpstr>
      <vt:lpstr>Demography (1950 - 2050)</vt:lpstr>
      <vt:lpstr>Share of 65+ on the total population</vt:lpstr>
      <vt:lpstr>Pension Reform</vt:lpstr>
      <vt:lpstr>Pensions</vt:lpstr>
      <vt:lpstr>Pension insurance</vt:lpstr>
      <vt:lpstr>Pension Benefit Formula (old age)</vt:lpstr>
      <vt:lpstr>The statutory old-age pension  </vt:lpstr>
      <vt:lpstr>The amount of the old-age pension </vt:lpstr>
      <vt:lpstr>Replacement rate</vt:lpstr>
      <vt:lpstr>Retirement age – increasing and unification</vt:lpstr>
      <vt:lpstr>Retirement age – increasing (men)</vt:lpstr>
      <vt:lpstr>Life expectancy and retirement age</vt:lpstr>
      <vt:lpstr>Pension expenditure projections (% of GDP)</vt:lpstr>
      <vt:lpstr>Difference between revenues and expenditures (mld. CZK)</vt:lpstr>
      <vt:lpstr>Risk of poverty rate (65+, 2011)</vt:lpstr>
      <vt:lpstr>Conclusions</vt:lpstr>
      <vt:lpstr>Thank you for your attention</vt:lpstr>
      <vt:lpstr>Custom Show 1</vt:lpstr>
    </vt:vector>
  </TitlesOfParts>
  <Company>Capgemini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Capgemini NA PowerPoint Template</dc:title>
  <dc:creator>Capgemini</dc:creator>
  <cp:lastModifiedBy>JVG</cp:lastModifiedBy>
  <cp:revision>4228</cp:revision>
  <cp:lastPrinted>2015-10-30T13:13:49Z</cp:lastPrinted>
  <dcterms:created xsi:type="dcterms:W3CDTF">2009-02-10T04:14:03Z</dcterms:created>
  <dcterms:modified xsi:type="dcterms:W3CDTF">2015-11-09T17:07:37Z</dcterms:modified>
</cp:coreProperties>
</file>