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03" r:id="rId2"/>
  </p:sldMasterIdLst>
  <p:notesMasterIdLst>
    <p:notesMasterId r:id="rId12"/>
  </p:notesMasterIdLst>
  <p:handoutMasterIdLst>
    <p:handoutMasterId r:id="rId13"/>
  </p:handoutMasterIdLst>
  <p:sldIdLst>
    <p:sldId id="1229" r:id="rId3"/>
    <p:sldId id="1234" r:id="rId4"/>
    <p:sldId id="1231" r:id="rId5"/>
    <p:sldId id="1235" r:id="rId6"/>
    <p:sldId id="1236" r:id="rId7"/>
    <p:sldId id="1237" r:id="rId8"/>
    <p:sldId id="1230" r:id="rId9"/>
    <p:sldId id="1232" r:id="rId10"/>
    <p:sldId id="1233" r:id="rId11"/>
  </p:sldIdLst>
  <p:sldSz cx="9906000" cy="6858000" type="A4"/>
  <p:notesSz cx="6794500" cy="9931400"/>
  <p:custShowLst>
    <p:custShow name="Custom Show 1" id="0">
      <p:sldLst/>
    </p:custShow>
  </p:custShowLst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5252" autoAdjust="0"/>
  </p:normalViewPr>
  <p:slideViewPr>
    <p:cSldViewPr>
      <p:cViewPr>
        <p:scale>
          <a:sx n="75" d="100"/>
          <a:sy n="75" d="100"/>
        </p:scale>
        <p:origin x="-2896" y="-744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9A9BB31-C63B-4CF9-889B-2497E6933304}" type="datetimeFigureOut">
              <a:rPr lang="en-US"/>
              <a:pPr>
                <a:defRPr/>
              </a:pPr>
              <a:t>10/11/15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21D5760-64DA-4B6F-B76D-3E434DC16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3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E7925F8-448F-4ED1-A750-209BA3FBB750}" type="datetimeFigureOut">
              <a:rPr lang="en-US"/>
              <a:pPr>
                <a:defRPr/>
              </a:pPr>
              <a:t>10/11/15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9638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1EB0ACA-2551-42C6-980A-335B8604E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55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6498F026-1C56-4999-8912-7DB176982393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6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/>
          <p:nvPr userDrawn="1">
            <p:custDataLst>
              <p:tags r:id="rId3"/>
            </p:custDataLst>
          </p:nvPr>
        </p:nvSpPr>
        <p:spPr>
          <a:xfrm>
            <a:off x="200025" y="115888"/>
            <a:ext cx="9432925" cy="671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048000" y="476250"/>
            <a:ext cx="3767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BOZZA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/>
          <a:srcRect r="68201"/>
          <a:stretch>
            <a:fillRect/>
          </a:stretch>
        </p:blipFill>
        <p:spPr bwMode="auto">
          <a:xfrm>
            <a:off x="3297238" y="173038"/>
            <a:ext cx="29305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/>
          <a:srcRect l="31602"/>
          <a:stretch>
            <a:fillRect/>
          </a:stretch>
        </p:blipFill>
        <p:spPr bwMode="auto">
          <a:xfrm>
            <a:off x="2505075" y="2001838"/>
            <a:ext cx="49831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10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/>
          <p:nvPr userDrawn="1">
            <p:custDataLst>
              <p:tags r:id="rId3"/>
            </p:custDataLst>
          </p:nvPr>
        </p:nvSpPr>
        <p:spPr>
          <a:xfrm>
            <a:off x="200025" y="115888"/>
            <a:ext cx="9432925" cy="671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  <a:latin typeface="Optane" pitchFamily="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000" y="476250"/>
            <a:ext cx="3767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b="1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Optane" pitchFamily="2" charset="0"/>
              </a:rPr>
              <a:t>BOZZA PER DISCUSSIONE</a:t>
            </a:r>
            <a:endParaRPr lang="en-US" sz="1400" b="1" i="1" u="sng" dirty="0">
              <a:solidFill>
                <a:prstClr val="black">
                  <a:lumMod val="75000"/>
                  <a:lumOff val="25000"/>
                </a:prstClr>
              </a:solidFill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2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2F5D-2033-4BF0-B553-C6D09D5E343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70D1-DD7C-4534-95CD-402BD90BA1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5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4BC58A50-2B60-4DDC-ADBA-CA617CDC8BD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7FCF70F3-853D-43F3-B31E-2D43223AAC3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A917332C-74CC-449C-8984-83F2669EF81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C08BCF1B-C915-4A04-8C6D-4EAA0231B4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7893F05-93B2-452A-8F61-773DF461A2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754BEA31-8092-4F63-A49B-1F872861C98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0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FD6DE8F5-5B32-452B-A976-0E5D8ADCBA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163" y="6356350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8E8F808F-255C-4ADD-ACB7-87633B444E7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893DCC78-F9F1-48C1-9F24-BB526BFC700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0D28F671-7A70-4216-8A52-6055EE707C9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7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B91A1E1-281A-4ABE-9287-E8B89B0BDFE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D3075F9C-E975-414F-8D53-9D436B5443E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it-I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5F2E528B-88B1-4AB9-A8E7-A66255D6172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BEE89AEF-1FF4-4438-967E-800879DFF7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BBFA3A92-6A26-4080-80C0-7B1B17F05D4B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565CE-9C10-43FB-A346-D88BF64F88B9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11C6C-B47F-44B8-B275-8B27D9D10A7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667E322-E663-41DE-BE16-F47DC8FE89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9B08E0BE-B5A2-44EC-ABA8-99EC60B7BE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9E844EC-3822-4112-AB74-37B240CC4C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EAAAFAD7-9014-42B6-AD3E-22C65A03DA9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7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229CBD13-1317-410A-A817-5DA77E4761C5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B52CF-9A0E-47A6-AA78-BAAEA520428D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B0059-D037-4437-A174-1D6A4152668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6025E328-9961-42CF-AC2E-4169DCB114C1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DE22B-5307-4A2C-8CBE-20B30A60815A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163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97803-EF6E-4B1E-B12E-0A86682FDD8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17903514-8D14-4BB9-ACA3-D03A332A5C3A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1637F-0AFE-4E3C-9A16-634CD5B6F754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516DE-BE0B-4257-8D20-1616ED4FDF2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EC17834A-A75C-46DC-B605-74236F9E6799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034D6-5227-49E5-95F9-9C2D344B7FE1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926BD-E845-4FEC-A428-9FA6A11A293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9E535425-61CE-4E4E-8ECB-E58A96F760A8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F52A1-898E-4106-96DB-5A26278E7974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EF8F3-6AA5-466F-87EA-890CA5CCA7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3D1181CA-AD5F-40FC-864B-F394BB19BC97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1F40F-40F8-42EA-AF52-C1CA2490EE40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98806-8369-4201-801A-1799DB6A40C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80CF84BB-A952-4051-9C19-F0F55092FAED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95BC9-FF5D-4BA8-A28C-04847613C4A8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4E18F-48AF-43D8-AD63-011DB615D12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488" y="80963"/>
            <a:ext cx="9066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981075"/>
            <a:ext cx="89947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Arial" charset="0"/>
        <a:buChar char="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0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4488" y="80963"/>
            <a:ext cx="9066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it-IT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981075"/>
            <a:ext cx="89947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pPr>
              <a:defRPr/>
            </a:pPr>
            <a:fld id="{4FE6D53D-239E-4E90-B06D-13AC5C5B303A}" type="datetimeFigureOut">
              <a:rPr lang="it-IT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pPr>
              <a:defRPr/>
            </a:pPr>
            <a:fld id="{68716940-E4CB-4491-B38D-B0F97FBE82AE}" type="slidenum">
              <a:rPr lang="it-IT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488" y="908050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02F0248E-1D9A-4B38-BB19-1BA272096E64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7122" name="Picture 2" descr="C:\Users\petr.sulek\Desktop\PR\loga,fotky\loga\logoMPSV-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5851923"/>
            <a:ext cx="756000" cy="7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61" name="Rectangle 5"/>
          <p:cNvSpPr txBox="1">
            <a:spLocks noChangeArrowheads="1"/>
          </p:cNvSpPr>
          <p:nvPr/>
        </p:nvSpPr>
        <p:spPr bwMode="auto">
          <a:xfrm>
            <a:off x="488950" y="4005263"/>
            <a:ext cx="90011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Study Visit on Employment policies and Social security systems </a:t>
            </a:r>
          </a:p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with special reference </a:t>
            </a:r>
          </a:p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to Migrant workers</a:t>
            </a:r>
            <a:endParaRPr lang="en-US" sz="2400" b="1" i="1" dirty="0">
              <a:solidFill>
                <a:schemeClr val="tx2"/>
              </a:solidFill>
              <a:latin typeface="Optane" pitchFamily="2" charset="0"/>
            </a:endParaRPr>
          </a:p>
          <a:p>
            <a:pPr algn="ctr" defTabSz="457200"/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Pr</a:t>
            </a:r>
            <a:r>
              <a:rPr lang="cs-CZ" sz="2400" b="1" dirty="0">
                <a:solidFill>
                  <a:schemeClr val="tx2"/>
                </a:solidFill>
                <a:latin typeface="Optane" pitchFamily="2" charset="0"/>
              </a:rPr>
              <a:t>a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gue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,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Novem</a:t>
            </a:r>
            <a:r>
              <a:rPr lang="en-US" sz="2400" b="1" dirty="0" err="1" smtClean="0">
                <a:solidFill>
                  <a:schemeClr val="tx2"/>
                </a:solidFill>
                <a:latin typeface="Optane" pitchFamily="2" charset="0"/>
              </a:rPr>
              <a:t>ber</a:t>
            </a:r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, 2015</a:t>
            </a:r>
          </a:p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Ministry of </a:t>
            </a:r>
            <a:r>
              <a:rPr lang="cs-CZ" sz="2400" b="1" dirty="0" err="1" smtClean="0">
                <a:solidFill>
                  <a:schemeClr val="tx2"/>
                </a:solidFill>
                <a:latin typeface="Optane" pitchFamily="2" charset="0"/>
              </a:rPr>
              <a:t>Labour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and Social </a:t>
            </a:r>
            <a:r>
              <a:rPr lang="cs-CZ" sz="2400" b="1" dirty="0" err="1" smtClean="0">
                <a:solidFill>
                  <a:schemeClr val="tx2"/>
                </a:solidFill>
                <a:latin typeface="Optane" pitchFamily="2" charset="0"/>
              </a:rPr>
              <a:t>Affairs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,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Prague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,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Czech Republic</a:t>
            </a:r>
            <a:endParaRPr lang="en-US" sz="2400" b="1" noProof="1">
              <a:solidFill>
                <a:schemeClr val="tx2"/>
              </a:solidFill>
              <a:latin typeface="Optan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Coordination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social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security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endParaRPr lang="en-GB" altLang="cs-CZ" sz="48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Background (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problems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): 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>
                <a:solidFill>
                  <a:srgbClr val="262626"/>
                </a:solidFill>
                <a:cs typeface="+mn-cs"/>
              </a:rPr>
              <a:t>D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ifferent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social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security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schemes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in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different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states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(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Member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States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EU).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Persons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moving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across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borders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.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>
                <a:solidFill>
                  <a:srgbClr val="262626"/>
                </a:solidFill>
              </a:rPr>
              <a:t>Solutions</a:t>
            </a:r>
            <a:r>
              <a:rPr lang="cs-CZ" altLang="cs-CZ" sz="4800" b="1" dirty="0">
                <a:solidFill>
                  <a:srgbClr val="262626"/>
                </a:solidFill>
              </a:rPr>
              <a:t> ?</a:t>
            </a:r>
            <a:endParaRPr lang="en-GB" altLang="cs-CZ" sz="4800" b="1" dirty="0">
              <a:solidFill>
                <a:srgbClr val="262626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GB" altLang="cs-CZ" sz="4800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Solution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on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EU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level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: 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Regulation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883/04 and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related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documents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–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applicable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in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every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Member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States</a:t>
            </a:r>
            <a:endParaRPr lang="cs-CZ" altLang="cs-CZ" sz="4800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Outside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EU –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bilateral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agreements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</a:p>
          <a:p>
            <a:pPr lvl="1" indent="0">
              <a:spcBef>
                <a:spcPct val="0"/>
              </a:spcBef>
              <a:buClrTx/>
              <a:buSzTx/>
              <a:buNone/>
            </a:pPr>
            <a:endParaRPr lang="cs-CZ" altLang="cs-CZ" sz="4800" b="1" dirty="0" smtClean="0">
              <a:solidFill>
                <a:srgbClr val="262626"/>
              </a:solidFill>
              <a:cs typeface="+mn-cs"/>
            </a:endParaRPr>
          </a:p>
          <a:p>
            <a:pPr lvl="1" indent="0">
              <a:spcBef>
                <a:spcPct val="0"/>
              </a:spcBef>
              <a:buClrTx/>
              <a:buSz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aim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both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is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same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!</a:t>
            </a:r>
            <a:endParaRPr lang="en-GB" altLang="cs-CZ" sz="4800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 smtClean="0">
                <a:solidFill>
                  <a:srgbClr val="262626"/>
                </a:solidFill>
                <a:cs typeface="+mn-cs"/>
              </a:rPr>
              <a:t>Basic </a:t>
            </a:r>
            <a:r>
              <a:rPr lang="cs-CZ" altLang="cs-CZ" sz="4400" b="1" dirty="0" err="1" smtClean="0">
                <a:solidFill>
                  <a:srgbClr val="262626"/>
                </a:solidFill>
                <a:cs typeface="+mn-cs"/>
              </a:rPr>
              <a:t>principles</a:t>
            </a:r>
            <a:endParaRPr lang="en-GB" altLang="cs-CZ" sz="44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Equality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treatment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– NO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discrimination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based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on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citizenshipincluding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principle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assimilation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facts</a:t>
            </a:r>
            <a:endParaRPr lang="cs-CZ" altLang="cs-CZ" sz="4000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One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applicable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legislation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–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state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employments</a:t>
            </a:r>
            <a:endParaRPr lang="cs-CZ" altLang="cs-CZ" sz="4000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Aggregation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insurance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periods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if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necessary</a:t>
            </a:r>
            <a:endParaRPr lang="cs-CZ" altLang="cs-CZ" sz="4000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Export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benefits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– in case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residence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or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stay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in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other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state</a:t>
            </a:r>
            <a:endParaRPr lang="cs-CZ" altLang="cs-CZ" sz="4000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endParaRPr lang="cs-CZ" altLang="cs-CZ" sz="4800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7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 err="1" smtClean="0">
                <a:solidFill>
                  <a:srgbClr val="262626"/>
                </a:solidFill>
                <a:cs typeface="+mn-cs"/>
              </a:rPr>
              <a:t>Benefits</a:t>
            </a:r>
            <a:r>
              <a:rPr lang="cs-CZ" altLang="cs-CZ" sz="44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400" b="1" dirty="0" err="1" smtClean="0">
                <a:solidFill>
                  <a:srgbClr val="262626"/>
                </a:solidFill>
                <a:cs typeface="+mn-cs"/>
              </a:rPr>
              <a:t>covered</a:t>
            </a:r>
            <a:endParaRPr lang="en-GB" altLang="cs-CZ" sz="44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All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social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security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branches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with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exclusion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social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assistance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:</a:t>
            </a:r>
          </a:p>
          <a:p>
            <a:pPr marL="1428750" lvl="1" indent="-685800">
              <a:spcBef>
                <a:spcPct val="0"/>
              </a:spcBef>
              <a:buClrTx/>
              <a:buSzTx/>
            </a:pP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Sickness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(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incl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. </a:t>
            </a:r>
            <a:r>
              <a:rPr lang="cs-CZ" altLang="cs-CZ" b="1" dirty="0" err="1">
                <a:solidFill>
                  <a:srgbClr val="262626"/>
                </a:solidFill>
                <a:cs typeface="+mn-cs"/>
              </a:rPr>
              <a:t>h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ealth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care and long-term care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)</a:t>
            </a:r>
          </a:p>
          <a:p>
            <a:pPr marL="1428750" lvl="1" indent="-685800">
              <a:spcBef>
                <a:spcPct val="0"/>
              </a:spcBef>
              <a:buClrTx/>
              <a:buSzTx/>
            </a:pP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Old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age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, invalidity,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survivors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and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pre-retirement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1428750" lvl="1" indent="-685800">
              <a:spcBef>
                <a:spcPct val="0"/>
              </a:spcBef>
              <a:buClrTx/>
              <a:buSzTx/>
            </a:pP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Unemployment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1428750" lvl="1" indent="-685800">
              <a:spcBef>
                <a:spcPct val="0"/>
              </a:spcBef>
              <a:buClrTx/>
              <a:buSzTx/>
            </a:pP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Family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1428750" lvl="1" indent="-685800">
              <a:spcBef>
                <a:spcPct val="0"/>
              </a:spcBef>
              <a:buClrTx/>
              <a:buSzTx/>
            </a:pP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Benefits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in case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employment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injury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and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occupational</a:t>
            </a:r>
            <a:r>
              <a:rPr lang="cs-CZ" altLang="cs-CZ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b="1" dirty="0" err="1" smtClean="0">
                <a:solidFill>
                  <a:srgbClr val="262626"/>
                </a:solidFill>
                <a:cs typeface="+mn-cs"/>
              </a:rPr>
              <a:t>diseases</a:t>
            </a: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1428750" lvl="1" indent="-685800">
              <a:spcBef>
                <a:spcPct val="0"/>
              </a:spcBef>
              <a:buClrTx/>
              <a:buSzTx/>
            </a:pP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8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 dirty="0" err="1" smtClean="0">
                <a:solidFill>
                  <a:srgbClr val="262626"/>
                </a:solidFill>
                <a:cs typeface="+mn-cs"/>
              </a:rPr>
              <a:t>Persons</a:t>
            </a:r>
            <a:r>
              <a:rPr lang="cs-CZ" altLang="cs-CZ" sz="44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400" b="1" dirty="0" err="1" smtClean="0">
                <a:solidFill>
                  <a:srgbClr val="262626"/>
                </a:solidFill>
                <a:cs typeface="+mn-cs"/>
              </a:rPr>
              <a:t>covered</a:t>
            </a:r>
            <a:endParaRPr lang="en-GB" altLang="cs-CZ" sz="44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endParaRPr lang="cs-CZ" altLang="cs-CZ" b="1" dirty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All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insured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persons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and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their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family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members</a:t>
            </a:r>
            <a:endParaRPr lang="cs-CZ" altLang="cs-CZ" sz="4000" b="1" dirty="0" smtClean="0">
              <a:solidFill>
                <a:srgbClr val="262626"/>
              </a:solidFill>
              <a:cs typeface="+mn-cs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4000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Nationals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third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states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moving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within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0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000" b="1" dirty="0" smtClean="0">
                <a:solidFill>
                  <a:srgbClr val="262626"/>
                </a:solidFill>
                <a:cs typeface="+mn-cs"/>
              </a:rPr>
              <a:t> EU</a:t>
            </a:r>
            <a:endParaRPr lang="cs-CZ" altLang="cs-CZ" sz="4000" dirty="0" smtClean="0">
              <a:solidFill>
                <a:srgbClr val="262626"/>
              </a:solidFill>
              <a:cs typeface="+mn-cs"/>
            </a:endParaRPr>
          </a:p>
          <a:p>
            <a:pPr lvl="1" indent="0">
              <a:spcBef>
                <a:spcPct val="0"/>
              </a:spcBef>
              <a:buClrTx/>
              <a:buSzTx/>
              <a:buNone/>
            </a:pP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  <a:p>
            <a:pPr marL="685800" indent="-685800">
              <a:spcBef>
                <a:spcPct val="0"/>
              </a:spcBef>
              <a:buClrTx/>
              <a:buSzTx/>
            </a:pPr>
            <a:endParaRPr lang="cs-CZ" altLang="cs-CZ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5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24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Players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on EU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level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: 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Commission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and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Council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(and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other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EU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bodies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)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Court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Justice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the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EU.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Administrative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Commission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endParaRPr lang="en-GB" altLang="cs-CZ" sz="4800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53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sp>
        <p:nvSpPr>
          <p:cNvPr id="1788930" name="Title 1"/>
          <p:cNvSpPr txBox="1">
            <a:spLocks/>
          </p:cNvSpPr>
          <p:nvPr/>
        </p:nvSpPr>
        <p:spPr bwMode="auto">
          <a:xfrm>
            <a:off x="1280592" y="176213"/>
            <a:ext cx="5977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262626"/>
                </a:solidFill>
                <a:cs typeface="+mn-cs"/>
              </a:rPr>
              <a:t>Nadpis</a:t>
            </a:r>
            <a:endParaRPr lang="en-GB" altLang="cs-CZ" sz="2400" b="1" dirty="0" smtClean="0">
              <a:solidFill>
                <a:srgbClr val="262626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Players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on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national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level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: 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Ministries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(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Labour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and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Social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,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Health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)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Institutions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existing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in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every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social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security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branch</a:t>
            </a:r>
            <a:endParaRPr lang="cs-CZ" altLang="cs-CZ" sz="4800" b="1" dirty="0" smtClean="0">
              <a:solidFill>
                <a:srgbClr val="262626"/>
              </a:solidFill>
              <a:cs typeface="+mn-cs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Coordination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of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co-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ordination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at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national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level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:</a:t>
            </a:r>
          </a:p>
          <a:p>
            <a:pPr marL="685800" indent="-685800">
              <a:spcBef>
                <a:spcPct val="0"/>
              </a:spcBef>
              <a:buClrTx/>
              <a:buSzTx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Working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group</a:t>
            </a:r>
            <a:endParaRPr lang="en-GB" altLang="cs-CZ" sz="4800" b="1" dirty="0" smtClean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29" name="Rectangle 4"/>
          <p:cNvSpPr>
            <a:spLocks noChangeArrowheads="1"/>
          </p:cNvSpPr>
          <p:nvPr/>
        </p:nvSpPr>
        <p:spPr bwMode="auto">
          <a:xfrm>
            <a:off x="381000" y="1066800"/>
            <a:ext cx="9199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n-GB" altLang="cs-CZ" sz="24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GB" altLang="cs-CZ" sz="1800" dirty="0" smtClean="0">
              <a:solidFill>
                <a:srgbClr val="404040"/>
              </a:solidFill>
              <a:cs typeface="+mn-cs"/>
            </a:endParaRPr>
          </a:p>
        </p:txBody>
      </p:sp>
      <p:pic>
        <p:nvPicPr>
          <p:cNvPr id="1795075" name="Picture 3" descr="C:\Users\janecekp\Pictures\logoMPSV-m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" y="228676"/>
            <a:ext cx="510405" cy="5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9304" y="1268760"/>
            <a:ext cx="8746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Arial" pitchFamily="34" charset="0"/>
              <a:buChar char="►"/>
              <a:defRPr sz="3200">
                <a:solidFill>
                  <a:schemeClr val="tx1"/>
                </a:solidFill>
                <a:latin typeface="Optane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4800" b="1" dirty="0" smtClean="0">
              <a:solidFill>
                <a:srgbClr val="262626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Thank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you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for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your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 </a:t>
            </a:r>
            <a:r>
              <a:rPr lang="cs-CZ" altLang="cs-CZ" sz="4800" b="1" dirty="0" err="1" smtClean="0">
                <a:solidFill>
                  <a:srgbClr val="262626"/>
                </a:solidFill>
                <a:cs typeface="+mn-cs"/>
              </a:rPr>
              <a:t>attention</a:t>
            </a:r>
            <a:r>
              <a:rPr lang="cs-CZ" altLang="cs-CZ" sz="4800" b="1" dirty="0" smtClean="0">
                <a:solidFill>
                  <a:srgbClr val="262626"/>
                </a:solidFill>
                <a:cs typeface="+mn-cs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4800" b="1" dirty="0">
              <a:solidFill>
                <a:srgbClr val="262626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800" b="1" dirty="0" err="1">
                <a:solidFill>
                  <a:srgbClr val="262626"/>
                </a:solidFill>
                <a:cs typeface="+mn-cs"/>
              </a:rPr>
              <a:t>Questions</a:t>
            </a:r>
            <a:r>
              <a:rPr lang="cs-CZ" altLang="cs-CZ" sz="4800" b="1" dirty="0">
                <a:solidFill>
                  <a:srgbClr val="262626"/>
                </a:solidFill>
                <a:cs typeface="+mn-cs"/>
              </a:rPr>
              <a:t>? </a:t>
            </a:r>
            <a:endParaRPr lang="en-GB" altLang="cs-CZ" sz="4800" b="1" dirty="0">
              <a:solidFill>
                <a:srgbClr val="26262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Optane"/>
        <a:ea typeface=""/>
        <a:cs typeface=""/>
      </a:majorFont>
      <a:minorFont>
        <a:latin typeface="Opta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54503</TotalTime>
  <Words>271</Words>
  <Application>Microsoft Macintosh PowerPoint</Application>
  <PresentationFormat>A4 Paper (210x297 mm)</PresentationFormat>
  <Paragraphs>55</Paragraphs>
  <Slides>9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Office Theme</vt:lpstr>
      <vt:lpstr>SPRP_Correct Power Point Template v1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Capgemini NA PowerPoint Template</dc:title>
  <dc:creator>Capgemini</dc:creator>
  <cp:lastModifiedBy>JVG</cp:lastModifiedBy>
  <cp:revision>4215</cp:revision>
  <cp:lastPrinted>2015-01-26T19:32:44Z</cp:lastPrinted>
  <dcterms:created xsi:type="dcterms:W3CDTF">2009-02-10T04:14:03Z</dcterms:created>
  <dcterms:modified xsi:type="dcterms:W3CDTF">2015-11-09T17:09:33Z</dcterms:modified>
</cp:coreProperties>
</file>