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2"/>
  </p:notesMasterIdLst>
  <p:handoutMasterIdLst>
    <p:handoutMasterId r:id="rId13"/>
  </p:handoutMasterIdLst>
  <p:sldIdLst>
    <p:sldId id="1229" r:id="rId2"/>
    <p:sldId id="1326" r:id="rId3"/>
    <p:sldId id="1327" r:id="rId4"/>
    <p:sldId id="1328" r:id="rId5"/>
    <p:sldId id="1339" r:id="rId6"/>
    <p:sldId id="1340" r:id="rId7"/>
    <p:sldId id="1341" r:id="rId8"/>
    <p:sldId id="1342" r:id="rId9"/>
    <p:sldId id="1343" r:id="rId10"/>
    <p:sldId id="1344" r:id="rId11"/>
  </p:sldIdLst>
  <p:sldSz cx="9906000" cy="6858000" type="A4"/>
  <p:notesSz cx="6794500" cy="9931400"/>
  <p:custShowLst>
    <p:custShow name="Custom Show 1" id="0">
      <p:sldLst/>
    </p:custShow>
  </p:custShowLst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0000FF"/>
    <a:srgbClr val="000000"/>
    <a:srgbClr val="FFDA65"/>
    <a:srgbClr val="FFFFFF"/>
    <a:srgbClr val="FFCC00"/>
    <a:srgbClr val="E39913"/>
    <a:srgbClr val="F2F2F2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211" autoAdjust="0"/>
    <p:restoredTop sz="95252" autoAdjust="0"/>
  </p:normalViewPr>
  <p:slideViewPr>
    <p:cSldViewPr>
      <p:cViewPr>
        <p:scale>
          <a:sx n="75" d="100"/>
          <a:sy n="75" d="100"/>
        </p:scale>
        <p:origin x="-606" y="-738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 dirty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56DE5F3-8E0F-4B53-928A-676437C85DC7}" type="datetimeFigureOut">
              <a:rPr lang="en-US"/>
              <a:pPr>
                <a:defRPr/>
              </a:pPr>
              <a:t>9/23/2015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 dirty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C4CF446-1397-4946-B4F3-CF3AD33A2F7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 dirty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3B605D4-A471-4C4C-8101-6D59C90826BA}" type="datetimeFigureOut">
              <a:rPr lang="en-US"/>
              <a:pPr>
                <a:defRPr/>
              </a:pPr>
              <a:t>9/23/2015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9638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 dirty="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9D76813E-7D78-40FB-A3C9-64583D16A2F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8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9138" y="752475"/>
            <a:ext cx="5356225" cy="3709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6117" tIns="48058" rIns="96117" bIns="48058"/>
          <a:lstStyle/>
          <a:p>
            <a:r>
              <a:rPr lang="en-GB" smtClean="0"/>
              <a:t>1. Check on their personal situation and that of their beneficiaries with regard to the provision of health-care services.</a:t>
            </a:r>
          </a:p>
          <a:p>
            <a:r>
              <a:rPr lang="en-GB" smtClean="0"/>
              <a:t>2. Obtain the appropriate document confirming their insurance status for the purposes of health-care provision.</a:t>
            </a:r>
          </a:p>
          <a:p>
            <a:r>
              <a:rPr lang="en-GB" smtClean="0"/>
              <a:t>3. Request the European Health Card.</a:t>
            </a:r>
          </a:p>
          <a:p>
            <a:r>
              <a:rPr lang="en-GB" smtClean="0"/>
              <a:t>4. Obtain the certificate that replaces, when necessary, the European Health Card.</a:t>
            </a:r>
          </a:p>
          <a:p>
            <a:r>
              <a:rPr lang="en-GB" smtClean="0"/>
              <a:t>5. Obtain the form needed to demonstrate entitlement to health-care provision in those countries of Europe where a prior contribution period is required.</a:t>
            </a:r>
          </a:p>
          <a:p>
            <a:r>
              <a:rPr lang="en-GB" smtClean="0"/>
              <a:t>6. Access all the details relating to their pensions: pension type, date it comes into effect, gross amount, deductions, net amount, form of payment, bank, …</a:t>
            </a:r>
          </a:p>
          <a:p>
            <a:r>
              <a:rPr lang="en-GB" smtClean="0"/>
              <a:t>7. Obtain their pension certificate.</a:t>
            </a:r>
          </a:p>
          <a:p>
            <a:r>
              <a:rPr lang="en-GB" smtClean="0"/>
              <a:t>8. Consult their expected ordinary retirement age.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9138" y="752475"/>
            <a:ext cx="5356225" cy="3709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4750" cy="4468812"/>
          </a:xfrm>
          <a:noFill/>
          <a:ln/>
        </p:spPr>
        <p:txBody>
          <a:bodyPr lIns="96117" tIns="48058" rIns="96117" bIns="48058"/>
          <a:lstStyle/>
          <a:p>
            <a:pPr marL="228600" indent="-228600"/>
            <a:r>
              <a:rPr lang="en-GB" smtClean="0"/>
              <a:t>1. Consult the status of the processing of any case files on their retirement, widowhood, orphan’s pension, etc.</a:t>
            </a:r>
          </a:p>
          <a:p>
            <a:pPr marL="228600" indent="-228600"/>
            <a:r>
              <a:rPr lang="en-GB" smtClean="0"/>
              <a:t>2. Perform simulations regarding their retirement age and pension conditions, depending on the length of their contributions and their personal circumstances with regard to benefits for child care; childbirth; disability; reduced retirement age for certain kinds of work; …</a:t>
            </a:r>
          </a:p>
          <a:p>
            <a:pPr marL="228600" indent="-228600">
              <a:buFontTx/>
              <a:buChar char="•"/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498" name="Rectangle 7"/>
          <p:cNvSpPr txBox="1">
            <a:spLocks noGrp="1" noChangeArrowheads="1"/>
          </p:cNvSpPr>
          <p:nvPr/>
        </p:nvSpPr>
        <p:spPr bwMode="auto">
          <a:xfrm>
            <a:off x="3851275" y="94361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886" tIns="0" rIns="19886" bIns="0" anchor="b"/>
          <a:lstStyle/>
          <a:p>
            <a:pPr algn="r" defTabSz="954088" eaLnBrk="0" hangingPunct="0"/>
            <a:fld id="{95047D0C-858A-42A3-ACA7-B3BA6D464351}" type="slidenum">
              <a:rPr lang="en-US" sz="1100" i="1"/>
              <a:pPr algn="r" defTabSz="954088" eaLnBrk="0" hangingPunct="0"/>
              <a:t>10</a:t>
            </a:fld>
            <a:endParaRPr lang="en-US" sz="1100" i="1"/>
          </a:p>
        </p:txBody>
      </p:sp>
      <p:sp>
        <p:nvSpPr>
          <p:cNvPr id="1770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9138" y="752475"/>
            <a:ext cx="5356225" cy="3709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0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4750" cy="4468812"/>
          </a:xfrm>
          <a:noFill/>
          <a:ln/>
        </p:spPr>
        <p:txBody>
          <a:bodyPr lIns="96117" tIns="48058" rIns="96117" bIns="48058"/>
          <a:lstStyle/>
          <a:p>
            <a:pPr eaLnBrk="1" hangingPunct="1"/>
            <a:r>
              <a:rPr lang="es-ES" smtClean="0"/>
              <a:t>Portal</a:t>
            </a:r>
          </a:p>
          <a:p>
            <a:pPr eaLnBrk="1" hangingPunct="1"/>
            <a:r>
              <a:rPr lang="en-GB" smtClean="0"/>
              <a:t>YOUR </a:t>
            </a:r>
          </a:p>
          <a:p>
            <a:pPr eaLnBrk="1" hangingPunct="1"/>
            <a:r>
              <a:rPr lang="en-GB" smtClean="0"/>
              <a:t>Social Security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76641" name="think-cell Slide" r:id="rId5" imgW="0" imgH="0" progId="">
              <p:embed/>
            </p:oleObj>
          </a:graphicData>
        </a:graphic>
      </p:graphicFrame>
      <p:sp>
        <p:nvSpPr>
          <p:cNvPr id="5" name="Rectangle 6"/>
          <p:cNvSpPr/>
          <p:nvPr userDrawn="1">
            <p:custDataLst>
              <p:tags r:id="rId3"/>
            </p:custDataLst>
          </p:nvPr>
        </p:nvSpPr>
        <p:spPr>
          <a:xfrm>
            <a:off x="200025" y="115888"/>
            <a:ext cx="9432925" cy="6719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latin typeface="Optane" pitchFamily="2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000" y="476250"/>
            <a:ext cx="3767138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r>
              <a:rPr lang="en-US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</a:rPr>
              <a:t>BOZZA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F72C00DC-3D50-4419-8644-CB37401CEB19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35B29E39-54D1-455A-9157-8CA188E08AC9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73819685-BCC8-4092-980B-4EE06781AAFE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D0D068B7-589A-414C-B7A0-895C2108DBD9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/>
          <a:srcRect r="68201"/>
          <a:stretch>
            <a:fillRect/>
          </a:stretch>
        </p:blipFill>
        <p:spPr bwMode="auto">
          <a:xfrm>
            <a:off x="3297238" y="173038"/>
            <a:ext cx="2930525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/>
          <a:srcRect l="31602"/>
          <a:stretch>
            <a:fillRect/>
          </a:stretch>
        </p:blipFill>
        <p:spPr bwMode="auto">
          <a:xfrm>
            <a:off x="2505075" y="2001838"/>
            <a:ext cx="4983163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41A7-E63D-43FD-96F2-6C3DC7497C87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>
          <a:xfrm>
            <a:off x="7099300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2C530-78C7-4619-9527-E83B17A86B6E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82CC-2FEC-49D5-928A-1FC01BA90CB8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CE94A-3491-4AEF-8392-B52FF2847B20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6CA254BE-8074-4DE1-A182-2DD767C274B0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715CA918-47DB-4CF3-A5CD-DC91C6F61FD1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DD63AD9C-9218-454F-B141-9B0E7FB73963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B187C0D5-4F8D-466C-9BE0-89448CCDEC43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393DF3C5-B081-4721-875F-4FF14DDD976E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06721377-7DAE-4B43-B478-CD678578603D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6A82A41F-398B-4097-A1F5-1D95DA4DB159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163" y="6356350"/>
            <a:ext cx="2311400" cy="365125"/>
          </a:xfrm>
        </p:spPr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E6445C94-38CF-4C9E-8AE1-8474752486D1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FBE2714F-9156-4C77-80C7-F4EFD02F646C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E3AA46AB-100D-457A-8740-37C8928E3126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16660465-5C2B-4E44-A598-7CD9CFD02CD0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C34339A6-4D5B-4DC2-84CE-3FD12CDAAB47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5DA01653-80BC-4623-B88D-376C83C47045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Optane" pitchFamily="2" charset="0"/>
              </a:defRPr>
            </a:lvl1pPr>
          </a:lstStyle>
          <a:p>
            <a:pPr>
              <a:defRPr/>
            </a:pPr>
            <a:fld id="{D94F4A84-FDCC-4BC0-BB2E-8B04244B84E3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4488" y="80963"/>
            <a:ext cx="90662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981075"/>
            <a:ext cx="8994775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A74496C0-C412-48D7-82C6-CCB7338E7485}" type="datetimeFigureOut">
              <a:rPr lang="it-IT"/>
              <a:pPr>
                <a:defRPr/>
              </a:pPr>
              <a:t>23/09/2015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336FF2E3-7BB5-4B04-B4D2-FFFAEB1D84BE}" type="slidenum">
              <a:rPr lang="it-IT"/>
              <a:pPr>
                <a:defRPr/>
              </a:pPr>
              <a:t>‹Nº›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488" y="6381750"/>
            <a:ext cx="921702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488" y="811213"/>
            <a:ext cx="920115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646464"/>
              </a:solidFill>
              <a:latin typeface="Optane" pitchFamily="2" charset="0"/>
              <a:cs typeface="+mn-cs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725" y="6530975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</a:rPr>
              <a:t>Page </a:t>
            </a:r>
            <a:fld id="{6D27E280-C0EC-4FC9-A6CA-14015AB6E7BA}" type="slidenum">
              <a:rPr lang="en-US" sz="1100">
                <a:solidFill>
                  <a:srgbClr val="000000"/>
                </a:solidFill>
                <a:latin typeface="Optane" pitchFamily="2" charset="0"/>
              </a:rPr>
              <a:pPr>
                <a:defRPr/>
              </a:pPr>
              <a:t>‹Nº›</a:t>
            </a:fld>
            <a:endParaRPr lang="en-US" sz="1100" dirty="0">
              <a:solidFill>
                <a:srgbClr val="000000"/>
              </a:solidFill>
              <a:latin typeface="Optane" pitchFamily="2" charset="0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356475" y="63500"/>
            <a:ext cx="2190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2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83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C000"/>
        </a:buClr>
        <a:buSzPct val="75000"/>
        <a:buFont typeface="Arial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950" y="4021138"/>
            <a:ext cx="9001125" cy="1189037"/>
          </a:xfrm>
          <a:prstGeom prst="rect">
            <a:avLst/>
          </a:prstGeom>
        </p:spPr>
        <p:txBody>
          <a:bodyPr lIns="36000" tIns="0" rIns="36000" bIns="0">
            <a:spAutoFit/>
          </a:bodyPr>
          <a:lstStyle/>
          <a:p>
            <a:pPr algn="ctr" defTabSz="457200"/>
            <a:r>
              <a:rPr lang="en-GB" sz="2400" b="1">
                <a:latin typeface="Optane" pitchFamily="2" charset="0"/>
              </a:rPr>
              <a:t>Your Social Security</a:t>
            </a:r>
          </a:p>
          <a:p>
            <a:pPr algn="ctr" defTabSz="457200"/>
            <a:r>
              <a:rPr lang="en-GB" b="1">
                <a:solidFill>
                  <a:schemeClr val="tx2"/>
                </a:solidFill>
                <a:latin typeface="Optane" pitchFamily="2" charset="0"/>
              </a:rPr>
              <a:t>Mª Eugenia Martínez Mendizábal, Director General of </a:t>
            </a:r>
            <a:r>
              <a:rPr lang="it-IT" b="1">
                <a:solidFill>
                  <a:schemeClr val="tx2"/>
                </a:solidFill>
                <a:latin typeface="Optane" pitchFamily="2" charset="0"/>
              </a:rPr>
              <a:t> the </a:t>
            </a:r>
            <a:r>
              <a:rPr lang="en-US" b="1">
                <a:solidFill>
                  <a:schemeClr val="tx2"/>
                </a:solidFill>
                <a:latin typeface="Optane" pitchFamily="2" charset="0"/>
              </a:rPr>
              <a:t>National Social Security Institute (INSS)</a:t>
            </a:r>
            <a:endParaRPr lang="en-US" b="1" noProof="1">
              <a:solidFill>
                <a:schemeClr val="tx2"/>
              </a:solidFill>
              <a:latin typeface="Optane" pitchFamily="2" charset="0"/>
            </a:endParaRPr>
          </a:p>
          <a:p>
            <a:pPr algn="ctr" defTabSz="457200" eaLnBrk="0" hangingPunct="0">
              <a:spcAft>
                <a:spcPts val="1200"/>
              </a:spcAft>
              <a:buClr>
                <a:srgbClr val="FFC000"/>
              </a:buClr>
              <a:buSzPct val="85000"/>
            </a:pPr>
            <a:r>
              <a:rPr lang="es-ES" i="1">
                <a:solidFill>
                  <a:schemeClr val="tx2"/>
                </a:solidFill>
                <a:latin typeface="Optane" pitchFamily="2" charset="0"/>
              </a:rPr>
              <a:t>Madrid, 28 th October 2015</a:t>
            </a:r>
            <a:endParaRPr lang="es-ES" i="1" noProof="1">
              <a:solidFill>
                <a:schemeClr val="tx2"/>
              </a:solidFill>
              <a:latin typeface="Optane" pitchFamily="2" charset="0"/>
            </a:endParaRPr>
          </a:p>
        </p:txBody>
      </p: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3"/>
          <a:srcRect l="32780" t="-217"/>
          <a:stretch>
            <a:fillRect/>
          </a:stretch>
        </p:blipFill>
        <p:spPr bwMode="auto">
          <a:xfrm>
            <a:off x="7761288" y="6165850"/>
            <a:ext cx="144303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9474" name="17 Imagen" descr="AE2011colo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4763" y="6172200"/>
            <a:ext cx="9017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4"/>
          <a:srcRect t="-216" r="32781"/>
          <a:stretch>
            <a:fillRect/>
          </a:stretch>
        </p:blipFill>
        <p:spPr>
          <a:xfrm>
            <a:off x="5097463" y="6165850"/>
            <a:ext cx="1712912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 Box 70"/>
          <p:cNvSpPr txBox="1">
            <a:spLocks noChangeArrowheads="1"/>
          </p:cNvSpPr>
          <p:nvPr/>
        </p:nvSpPr>
        <p:spPr bwMode="auto">
          <a:xfrm rot="10800000" flipV="1">
            <a:off x="1726082" y="592067"/>
            <a:ext cx="4735198" cy="53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s-ES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Verdana" pitchFamily="34" charset="0"/>
                <a:cs typeface="+mn-cs"/>
              </a:rPr>
              <a:t>Portal </a:t>
            </a:r>
          </a:p>
        </p:txBody>
      </p:sp>
      <p:pic>
        <p:nvPicPr>
          <p:cNvPr id="1769477" name="11 Imagen" descr="logoComun_INSS_GISS_CABECERA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7225" y="6157913"/>
            <a:ext cx="17748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69478" name="7 Imagen" descr="logoAmarillo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13275" y="1057275"/>
            <a:ext cx="410686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73050" y="0"/>
            <a:ext cx="9424988" cy="762000"/>
          </a:xfrm>
        </p:spPr>
        <p:txBody>
          <a:bodyPr lIns="92075" tIns="46038" rIns="92075" bIns="46038" anchor="b"/>
          <a:lstStyle/>
          <a:p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Purpose</a:t>
            </a:r>
            <a:endParaRPr lang="en-GB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11 Rectángulo redondeado"/>
          <p:cNvSpPr/>
          <p:nvPr/>
        </p:nvSpPr>
        <p:spPr bwMode="auto">
          <a:xfrm>
            <a:off x="1104900" y="1543050"/>
            <a:ext cx="7974013" cy="39846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748996" name="12 CuadroTexto"/>
          <p:cNvSpPr txBox="1">
            <a:spLocks noChangeArrowheads="1"/>
          </p:cNvSpPr>
          <p:nvPr/>
        </p:nvSpPr>
        <p:spPr bwMode="auto">
          <a:xfrm>
            <a:off x="1414463" y="1865313"/>
            <a:ext cx="72501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>
              <a:spcBef>
                <a:spcPct val="20000"/>
              </a:spcBef>
            </a:pPr>
            <a:r>
              <a:rPr lang="en-GB" sz="2000" b="1">
                <a:latin typeface="Calibri" pitchFamily="34" charset="0"/>
              </a:rPr>
              <a:t>	Your Social Security </a:t>
            </a:r>
            <a:r>
              <a:rPr lang="en-GB" sz="2000">
                <a:latin typeface="Calibri" pitchFamily="34" charset="0"/>
              </a:rPr>
              <a:t>is a new model for comprehensive attention and information for citizens:</a:t>
            </a:r>
          </a:p>
          <a:p>
            <a:pPr marL="266700" indent="-266700"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 marL="266700" indent="-2667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000">
                <a:latin typeface="Calibri" pitchFamily="34" charset="0"/>
              </a:rPr>
              <a:t>A more modern way to contact the citizenry.</a:t>
            </a:r>
          </a:p>
          <a:p>
            <a:pPr marL="266700" indent="-266700"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 marL="266700" indent="-2667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000">
                <a:latin typeface="Calibri" pitchFamily="34" charset="0"/>
              </a:rPr>
              <a:t>Technologically ambitious: a pioneering effort in the Spanish Administration.</a:t>
            </a:r>
          </a:p>
          <a:p>
            <a:pPr marL="266700" indent="-266700"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 marL="266700" indent="-266700">
              <a:spcBef>
                <a:spcPct val="20000"/>
              </a:spcBef>
              <a:buFont typeface="Wingdings" pitchFamily="2" charset="2"/>
              <a:buChar char="ü"/>
            </a:pPr>
            <a:r>
              <a:rPr lang="en-GB" sz="2000">
                <a:latin typeface="Calibri" pitchFamily="34" charset="0"/>
              </a:rPr>
              <a:t>It forms part of the overall modernization </a:t>
            </a:r>
            <a:r>
              <a:rPr lang="en-GB">
                <a:latin typeface="Calibri" pitchFamily="34" charset="0"/>
              </a:rPr>
              <a:t>project of the Spanish Government’s </a:t>
            </a:r>
            <a:r>
              <a:rPr lang="en-GB" sz="2000">
                <a:latin typeface="Calibri" pitchFamily="34" charset="0"/>
              </a:rPr>
              <a:t>administration.</a:t>
            </a:r>
          </a:p>
        </p:txBody>
      </p: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2"/>
          <a:srcRect t="-216" r="32781"/>
          <a:stretch>
            <a:fillRect/>
          </a:stretch>
        </p:blipFill>
        <p:spPr>
          <a:xfrm>
            <a:off x="7689850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80988" y="57150"/>
            <a:ext cx="9424987" cy="762000"/>
          </a:xfrm>
        </p:spPr>
        <p:txBody>
          <a:bodyPr lIns="92075" tIns="46038" rIns="92075" bIns="46038" anchor="b"/>
          <a:lstStyle/>
          <a:p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is it?</a:t>
            </a:r>
          </a:p>
        </p:txBody>
      </p:sp>
      <p:sp>
        <p:nvSpPr>
          <p:cNvPr id="9" name="8 Rectángulo redondeado"/>
          <p:cNvSpPr/>
          <p:nvPr/>
        </p:nvSpPr>
        <p:spPr bwMode="auto">
          <a:xfrm>
            <a:off x="1084263" y="1601788"/>
            <a:ext cx="7831137" cy="3781425"/>
          </a:xfrm>
          <a:prstGeom prst="roundRect">
            <a:avLst>
              <a:gd name="adj" fmla="val 1011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/>
          </a:p>
        </p:txBody>
      </p:sp>
      <p:sp>
        <p:nvSpPr>
          <p:cNvPr id="1750020" name="9 CuadroTexto"/>
          <p:cNvSpPr txBox="1">
            <a:spLocks noChangeArrowheads="1"/>
          </p:cNvSpPr>
          <p:nvPr/>
        </p:nvSpPr>
        <p:spPr bwMode="auto">
          <a:xfrm>
            <a:off x="2290763" y="1860550"/>
            <a:ext cx="6707187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It is a </a:t>
            </a:r>
            <a:r>
              <a:rPr lang="en-GB" sz="2000" b="1">
                <a:latin typeface="Calibri" pitchFamily="34" charset="0"/>
              </a:rPr>
              <a:t>web </a:t>
            </a:r>
            <a:r>
              <a:rPr lang="en-GB" b="1">
                <a:latin typeface="Verdana" pitchFamily="34" charset="0"/>
              </a:rPr>
              <a:t>portal</a:t>
            </a:r>
            <a:r>
              <a:rPr lang="en-GB">
                <a:latin typeface="Verdana" pitchFamily="34" charset="0"/>
              </a:rPr>
              <a:t> </a:t>
            </a:r>
            <a:r>
              <a:rPr lang="en-GB" sz="2000">
                <a:latin typeface="Calibri" pitchFamily="34" charset="0"/>
              </a:rPr>
              <a:t>offering end-to-end services.</a:t>
            </a: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Providing up-to-date </a:t>
            </a:r>
            <a:r>
              <a:rPr lang="en-GB" sz="2000" b="1">
                <a:latin typeface="Calibri" pitchFamily="34" charset="0"/>
              </a:rPr>
              <a:t>personalized information </a:t>
            </a:r>
            <a:r>
              <a:rPr lang="en-GB" sz="2000">
                <a:latin typeface="Calibri" pitchFamily="34" charset="0"/>
              </a:rPr>
              <a:t>about the individual citizen’s situation.</a:t>
            </a: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Enabling users to perform the </a:t>
            </a:r>
            <a:r>
              <a:rPr lang="en-GB" sz="2000" b="1">
                <a:latin typeface="Calibri" pitchFamily="34" charset="0"/>
              </a:rPr>
              <a:t>most common actions </a:t>
            </a:r>
            <a:r>
              <a:rPr lang="en-GB" sz="2000">
                <a:latin typeface="Calibri" pitchFamily="34" charset="0"/>
              </a:rPr>
              <a:t>within the scope of Social Security benefits.</a:t>
            </a:r>
          </a:p>
        </p:txBody>
      </p:sp>
      <p:pic>
        <p:nvPicPr>
          <p:cNvPr id="1750021" name="Picture 2" descr="G:\SERVICIOS ELECTRONICOS\030_DISEÑO\IMAGENES\computer\1%20-%20My%20Compu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" y="1392238"/>
            <a:ext cx="132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8 Imagen" descr="Logo Ministerio WEB Color Pequeño.jpg"/>
          <p:cNvPicPr>
            <a:picLocks noChangeAspect="1"/>
          </p:cNvPicPr>
          <p:nvPr/>
        </p:nvPicPr>
        <p:blipFill>
          <a:blip r:embed="rId3"/>
          <a:srcRect t="-216" r="32781"/>
          <a:stretch>
            <a:fillRect/>
          </a:stretch>
        </p:blipFill>
        <p:spPr>
          <a:xfrm>
            <a:off x="7689850" y="6092825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73050" y="0"/>
            <a:ext cx="9424988" cy="762000"/>
          </a:xfrm>
        </p:spPr>
        <p:txBody>
          <a:bodyPr lIns="92075" tIns="46038" rIns="92075" bIns="46038" anchor="b"/>
          <a:lstStyle/>
          <a:p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Characteristics </a:t>
            </a:r>
            <a:endParaRPr lang="en-GB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11 Rectángulo redondeado"/>
          <p:cNvSpPr/>
          <p:nvPr/>
        </p:nvSpPr>
        <p:spPr bwMode="auto">
          <a:xfrm>
            <a:off x="830263" y="1490663"/>
            <a:ext cx="8242300" cy="48164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751044" name="7 CuadroTexto"/>
          <p:cNvSpPr txBox="1">
            <a:spLocks noChangeArrowheads="1"/>
          </p:cNvSpPr>
          <p:nvPr/>
        </p:nvSpPr>
        <p:spPr bwMode="auto">
          <a:xfrm>
            <a:off x="2035175" y="4749800"/>
            <a:ext cx="62468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700">
                <a:latin typeface="Calibri" pitchFamily="34" charset="0"/>
              </a:rPr>
              <a:t>It comes with dual factor authentication via a text message for such services as: activation and reminder of passwords; the issue of certificates and requests for a European Health Card.</a:t>
            </a:r>
          </a:p>
        </p:txBody>
      </p:sp>
      <p:sp>
        <p:nvSpPr>
          <p:cNvPr id="1751045" name="8 CuadroTexto"/>
          <p:cNvSpPr txBox="1">
            <a:spLocks noChangeArrowheads="1"/>
          </p:cNvSpPr>
          <p:nvPr/>
        </p:nvSpPr>
        <p:spPr bwMode="auto">
          <a:xfrm>
            <a:off x="1971675" y="1736725"/>
            <a:ext cx="6811963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700">
                <a:latin typeface="Calibri" pitchFamily="34" charset="0"/>
              </a:rPr>
              <a:t>Access be obtained through a UserID and password combination, obtained by registering at any of our Social Security Attention and Information Offices (CAISS).</a:t>
            </a:r>
          </a:p>
        </p:txBody>
      </p:sp>
      <p:pic>
        <p:nvPicPr>
          <p:cNvPr id="1751046" name="Picture 3" descr="L:\DISEÑO GRAFICO\IMAGENES\SEGURIDAD\Login%20Manag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7788" y="1673225"/>
            <a:ext cx="701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047" name="10 Imagen" descr="Greenhom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8425" y="2851150"/>
            <a:ext cx="5953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51048" name="13 CuadroTexto"/>
          <p:cNvSpPr txBox="1">
            <a:spLocks noChangeArrowheads="1"/>
          </p:cNvSpPr>
          <p:nvPr/>
        </p:nvSpPr>
        <p:spPr bwMode="auto">
          <a:xfrm>
            <a:off x="2033588" y="2686050"/>
            <a:ext cx="64738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700">
                <a:latin typeface="Calibri" pitchFamily="34" charset="0"/>
              </a:rPr>
              <a:t>Each user’s home page is customized for the individual citizen accessing the information and contains a summary of his or her current situation and access to the most common actions.</a:t>
            </a:r>
          </a:p>
        </p:txBody>
      </p:sp>
      <p:pic>
        <p:nvPicPr>
          <p:cNvPr id="1751049" name="Picture 5" descr="L:\DISEÑO GRAFICO\IMAGENES\iconos\tools\openofficeorg-draw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20800" y="3770313"/>
            <a:ext cx="75565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51050" name="17 CuadroTexto"/>
          <p:cNvSpPr txBox="1">
            <a:spLocks noChangeArrowheads="1"/>
          </p:cNvSpPr>
          <p:nvPr/>
        </p:nvSpPr>
        <p:spPr bwMode="auto">
          <a:xfrm>
            <a:off x="2044700" y="3944938"/>
            <a:ext cx="63515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700">
                <a:latin typeface="Calibri" pitchFamily="34" charset="0"/>
              </a:rPr>
              <a:t>Its straightforward design makes it extremely usable.</a:t>
            </a:r>
          </a:p>
        </p:txBody>
      </p:sp>
      <p:pic>
        <p:nvPicPr>
          <p:cNvPr id="1751051" name="18 Imagen" descr="smsDATA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2550" y="4794250"/>
            <a:ext cx="6985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6"/>
          <a:srcRect t="-216" r="32781"/>
          <a:stretch>
            <a:fillRect/>
          </a:stretch>
        </p:blipFill>
        <p:spPr>
          <a:xfrm>
            <a:off x="7761288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73050" y="0"/>
            <a:ext cx="9424988" cy="762000"/>
          </a:xfrm>
        </p:spPr>
        <p:txBody>
          <a:bodyPr lIns="92075" tIns="46038" rIns="92075" bIns="46038" anchor="b"/>
          <a:lstStyle/>
          <a:p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Purpose </a:t>
            </a:r>
            <a:endParaRPr lang="en-GB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11 Rectángulo redondeado"/>
          <p:cNvSpPr/>
          <p:nvPr/>
        </p:nvSpPr>
        <p:spPr bwMode="auto">
          <a:xfrm>
            <a:off x="725488" y="1231900"/>
            <a:ext cx="8243887" cy="4814888"/>
          </a:xfrm>
          <a:prstGeom prst="roundRect">
            <a:avLst>
              <a:gd name="adj" fmla="val 755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762308" name="21 CuadroTexto"/>
          <p:cNvSpPr txBox="1">
            <a:spLocks noChangeArrowheads="1"/>
          </p:cNvSpPr>
          <p:nvPr/>
        </p:nvSpPr>
        <p:spPr bwMode="auto">
          <a:xfrm>
            <a:off x="1223963" y="3325813"/>
            <a:ext cx="7559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>
                <a:latin typeface="Calibri" pitchFamily="34" charset="0"/>
              </a:rPr>
              <a:t>To place the Social Security in the vanguard of the development of e-government as an example of an efficient administration.</a:t>
            </a:r>
          </a:p>
        </p:txBody>
      </p:sp>
      <p:sp>
        <p:nvSpPr>
          <p:cNvPr id="1762309" name="44 CuadroTexto"/>
          <p:cNvSpPr txBox="1">
            <a:spLocks noChangeArrowheads="1"/>
          </p:cNvSpPr>
          <p:nvPr/>
        </p:nvSpPr>
        <p:spPr bwMode="auto">
          <a:xfrm>
            <a:off x="1211263" y="4660900"/>
            <a:ext cx="7953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>
                <a:latin typeface="Calibri" pitchFamily="34" charset="0"/>
              </a:rPr>
              <a:t>To facilitate the processing of most benefits in a technologically more powerful setting.</a:t>
            </a:r>
          </a:p>
        </p:txBody>
      </p:sp>
      <p:grpSp>
        <p:nvGrpSpPr>
          <p:cNvPr id="1762310" name="23 Grupo"/>
          <p:cNvGrpSpPr>
            <a:grpSpLocks/>
          </p:cNvGrpSpPr>
          <p:nvPr/>
        </p:nvGrpSpPr>
        <p:grpSpPr bwMode="auto">
          <a:xfrm>
            <a:off x="895350" y="3444875"/>
            <a:ext cx="273050" cy="138113"/>
            <a:chOff x="827088" y="2055813"/>
            <a:chExt cx="250825" cy="138112"/>
          </a:xfrm>
        </p:grpSpPr>
        <p:sp>
          <p:nvSpPr>
            <p:cNvPr id="22" name="21 Elipse"/>
            <p:cNvSpPr/>
            <p:nvPr/>
          </p:nvSpPr>
          <p:spPr>
            <a:xfrm>
              <a:off x="939376" y="2055813"/>
              <a:ext cx="138537" cy="138112"/>
            </a:xfrm>
            <a:prstGeom prst="ellipse">
              <a:avLst/>
            </a:prstGeom>
            <a:solidFill>
              <a:srgbClr val="DD5B15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3" name="22 Elipse"/>
            <p:cNvSpPr/>
            <p:nvPr/>
          </p:nvSpPr>
          <p:spPr>
            <a:xfrm>
              <a:off x="827088" y="2071688"/>
              <a:ext cx="91872" cy="92074"/>
            </a:xfrm>
            <a:prstGeom prst="ellipse">
              <a:avLst/>
            </a:prstGeom>
            <a:solidFill>
              <a:srgbClr val="000000">
                <a:alpha val="18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1762313" name="27 Grupo"/>
          <p:cNvGrpSpPr>
            <a:grpSpLocks/>
          </p:cNvGrpSpPr>
          <p:nvPr/>
        </p:nvGrpSpPr>
        <p:grpSpPr bwMode="auto">
          <a:xfrm>
            <a:off x="922338" y="4786313"/>
            <a:ext cx="271462" cy="138112"/>
            <a:chOff x="827088" y="2055813"/>
            <a:chExt cx="250825" cy="138112"/>
          </a:xfrm>
        </p:grpSpPr>
        <p:sp>
          <p:nvSpPr>
            <p:cNvPr id="29" name="28 Elipse"/>
            <p:cNvSpPr/>
            <p:nvPr/>
          </p:nvSpPr>
          <p:spPr>
            <a:xfrm>
              <a:off x="940032" y="2055813"/>
              <a:ext cx="137881" cy="138112"/>
            </a:xfrm>
            <a:prstGeom prst="ellipse">
              <a:avLst/>
            </a:prstGeom>
            <a:solidFill>
              <a:srgbClr val="DD5B15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0" name="29 Elipse"/>
            <p:cNvSpPr/>
            <p:nvPr/>
          </p:nvSpPr>
          <p:spPr>
            <a:xfrm>
              <a:off x="827088" y="2071688"/>
              <a:ext cx="92409" cy="92075"/>
            </a:xfrm>
            <a:prstGeom prst="ellipse">
              <a:avLst/>
            </a:prstGeom>
            <a:solidFill>
              <a:srgbClr val="000000">
                <a:alpha val="18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</p:grpSp>
      <p:sp>
        <p:nvSpPr>
          <p:cNvPr id="1762316" name="23 CuadroTexto"/>
          <p:cNvSpPr txBox="1">
            <a:spLocks noChangeArrowheads="1"/>
          </p:cNvSpPr>
          <p:nvPr/>
        </p:nvSpPr>
        <p:spPr bwMode="auto">
          <a:xfrm>
            <a:off x="1306513" y="1981200"/>
            <a:ext cx="7542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>
                <a:latin typeface="Calibri" pitchFamily="34" charset="0"/>
              </a:rPr>
              <a:t>To strengthen a public service model based on face-to-face attention and the optimization of the use of new technologies.</a:t>
            </a:r>
          </a:p>
        </p:txBody>
      </p:sp>
      <p:grpSp>
        <p:nvGrpSpPr>
          <p:cNvPr id="1762317" name="16 Grupo"/>
          <p:cNvGrpSpPr>
            <a:grpSpLocks/>
          </p:cNvGrpSpPr>
          <p:nvPr/>
        </p:nvGrpSpPr>
        <p:grpSpPr bwMode="auto">
          <a:xfrm>
            <a:off x="966788" y="2057400"/>
            <a:ext cx="271462" cy="138113"/>
            <a:chOff x="827088" y="2055813"/>
            <a:chExt cx="250825" cy="138112"/>
          </a:xfrm>
        </p:grpSpPr>
        <p:sp>
          <p:nvSpPr>
            <p:cNvPr id="18" name="17 Elipse"/>
            <p:cNvSpPr/>
            <p:nvPr/>
          </p:nvSpPr>
          <p:spPr>
            <a:xfrm>
              <a:off x="940032" y="2055813"/>
              <a:ext cx="137881" cy="138112"/>
            </a:xfrm>
            <a:prstGeom prst="ellipse">
              <a:avLst/>
            </a:prstGeom>
            <a:solidFill>
              <a:srgbClr val="DD5B15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9" name="18 Elipse"/>
            <p:cNvSpPr/>
            <p:nvPr/>
          </p:nvSpPr>
          <p:spPr>
            <a:xfrm>
              <a:off x="827088" y="2071688"/>
              <a:ext cx="92409" cy="92074"/>
            </a:xfrm>
            <a:prstGeom prst="ellipse">
              <a:avLst/>
            </a:prstGeom>
            <a:solidFill>
              <a:srgbClr val="000000">
                <a:alpha val="18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" lastClr="FFFFFF"/>
                </a:solidFill>
                <a:latin typeface="Calibri" pitchFamily="34" charset="0"/>
                <a:cs typeface="+mn-cs"/>
              </a:endParaRPr>
            </a:p>
          </p:txBody>
        </p:sp>
      </p:grp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2"/>
          <a:srcRect t="-216" r="32781"/>
          <a:stretch>
            <a:fillRect/>
          </a:stretch>
        </p:blipFill>
        <p:spPr>
          <a:xfrm>
            <a:off x="7905750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73050" y="0"/>
            <a:ext cx="9426575" cy="762000"/>
          </a:xfrm>
        </p:spPr>
        <p:txBody>
          <a:bodyPr lIns="92075" tIns="46038" rIns="92075" bIns="46038" anchor="b"/>
          <a:lstStyle/>
          <a:p>
            <a:r>
              <a:rPr lang="en-GB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Stages</a:t>
            </a:r>
            <a:endParaRPr lang="en-GB" sz="1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 bwMode="auto">
          <a:xfrm>
            <a:off x="1084263" y="1601788"/>
            <a:ext cx="7831137" cy="2911475"/>
          </a:xfrm>
          <a:prstGeom prst="roundRect">
            <a:avLst>
              <a:gd name="adj" fmla="val 1011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/>
          </a:p>
        </p:txBody>
      </p:sp>
      <p:sp>
        <p:nvSpPr>
          <p:cNvPr id="1763332" name="9 CuadroTexto"/>
          <p:cNvSpPr txBox="1">
            <a:spLocks noChangeArrowheads="1"/>
          </p:cNvSpPr>
          <p:nvPr/>
        </p:nvSpPr>
        <p:spPr bwMode="auto">
          <a:xfrm>
            <a:off x="1281113" y="1790700"/>
            <a:ext cx="74342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The roll-out of Your Social Security </a:t>
            </a:r>
            <a:r>
              <a:rPr lang="en-GB">
                <a:latin typeface="Verdana" pitchFamily="34" charset="0"/>
              </a:rPr>
              <a:t>Portal </a:t>
            </a:r>
            <a:r>
              <a:rPr lang="en-GB" sz="2000">
                <a:latin typeface="Calibri" pitchFamily="34" charset="0"/>
              </a:rPr>
              <a:t>be doing in stages due to the technological </a:t>
            </a:r>
            <a:r>
              <a:rPr lang="en-GB">
                <a:latin typeface="Verdana" pitchFamily="34" charset="0"/>
              </a:rPr>
              <a:t>complexity</a:t>
            </a:r>
            <a:r>
              <a:rPr lang="en-GB" sz="2000">
                <a:latin typeface="Calibri" pitchFamily="34" charset="0"/>
              </a:rPr>
              <a:t>.</a:t>
            </a: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The first stage was implemented on July 1st last year.</a:t>
            </a: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s-ES" sz="2000">
                <a:latin typeface="Calibri" pitchFamily="34" charset="0"/>
              </a:rPr>
              <a:t>The second will be before final year.</a:t>
            </a:r>
          </a:p>
          <a:p>
            <a:pPr>
              <a:spcBef>
                <a:spcPct val="20000"/>
              </a:spcBef>
            </a:pPr>
            <a:endParaRPr lang="en-GB" sz="2000">
              <a:solidFill>
                <a:srgbClr val="FF00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</p:txBody>
      </p:sp>
      <p:pic>
        <p:nvPicPr>
          <p:cNvPr id="3" name="8 Imagen" descr="Logo Ministerio WEB Color Pequeño.jpg"/>
          <p:cNvPicPr>
            <a:picLocks noChangeAspect="1"/>
          </p:cNvPicPr>
          <p:nvPr/>
        </p:nvPicPr>
        <p:blipFill>
          <a:blip r:embed="rId2"/>
          <a:srcRect t="-216" r="32781"/>
          <a:stretch>
            <a:fillRect/>
          </a:stretch>
        </p:blipFill>
        <p:spPr>
          <a:xfrm>
            <a:off x="7905750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704850" y="1341438"/>
            <a:ext cx="8466138" cy="4989512"/>
          </a:xfrm>
          <a:prstGeom prst="roundRect">
            <a:avLst>
              <a:gd name="adj" fmla="val 571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8" name="Rectangle 19"/>
          <p:cNvSpPr txBox="1">
            <a:spLocks noChangeArrowheads="1"/>
          </p:cNvSpPr>
          <p:nvPr/>
        </p:nvSpPr>
        <p:spPr bwMode="auto">
          <a:xfrm>
            <a:off x="344488" y="0"/>
            <a:ext cx="9428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>
              <a:defRPr/>
            </a:pPr>
            <a:r>
              <a:rPr lang="en-GB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 </a:t>
            </a:r>
            <a:r>
              <a:rPr lang="en-GB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stage </a:t>
            </a:r>
            <a:r>
              <a:rPr lang="en-GB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One, citizens can already:</a:t>
            </a:r>
            <a:endParaRPr lang="en-GB" sz="2000" b="1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806085" y="1401288"/>
            <a:ext cx="8056881" cy="4987637"/>
          </a:xfrm>
          <a:noFill/>
        </p:spPr>
        <p:txBody>
          <a:bodyPr lIns="93600" tIns="46800" rIns="93600" bIns="46800" numCol="2"/>
          <a:lstStyle/>
          <a:p>
            <a:pPr eaLnBrk="0" hangingPunct="0">
              <a:spcAft>
                <a:spcPct val="20000"/>
              </a:spcAft>
              <a:buClrTx/>
              <a:buSzTx/>
              <a:buFontTx/>
              <a:buNone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Check on their personal situation and that of their beneficiaries with regard to the provision of health-care services.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Obtain the appropriate document confirming their insurance status for the purposes of health-care provision.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endParaRPr lang="es-ES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Request the European Health Insurance Card</a:t>
            </a:r>
            <a:r>
              <a:rPr lang="en-GB" sz="1600" b="1" kern="0" dirty="0" smtClean="0">
                <a:latin typeface="+mn-lt"/>
              </a:rPr>
              <a:t>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Obtain the certificate that replaces, when necessary, the EHIC.</a:t>
            </a:r>
          </a:p>
          <a:p>
            <a:pPr eaLnBrk="0" hangingPunct="0">
              <a:spcAft>
                <a:spcPct val="20000"/>
              </a:spcAft>
              <a:buClrTx/>
              <a:buSzTx/>
              <a:buFontTx/>
              <a:buNone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Tx/>
              <a:buNone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Tx/>
              <a:buNone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Obtain the form needed to demonstrate entitlement to health-care provision in those countries of Europe where a prior contribution</a:t>
            </a:r>
            <a:r>
              <a:rPr lang="en-GB" sz="1600" b="1" kern="0" dirty="0" smtClean="0">
                <a:latin typeface="+mn-lt"/>
              </a:rPr>
              <a:t> </a:t>
            </a: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period is required.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Access all the details relating to their pensions: pension type, date it comes into effect, gross amount, deductions, net amount, form of payment, bank, …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Obtain their pension certificate.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endParaRPr lang="en-GB" sz="16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5"/>
              <a:defRPr/>
            </a:pPr>
            <a:r>
              <a:rPr lang="en-GB" sz="1600" kern="0" dirty="0" smtClean="0">
                <a:latin typeface="Calibri" pitchFamily="34" charset="0"/>
                <a:cs typeface="Calibri" pitchFamily="34" charset="0"/>
              </a:rPr>
              <a:t>Consult their expected ordinary    retirement age.</a:t>
            </a:r>
          </a:p>
          <a:p>
            <a:pPr eaLnBrk="0" hangingPunct="0">
              <a:spcAft>
                <a:spcPct val="20000"/>
              </a:spcAft>
              <a:buClrTx/>
              <a:buSzTx/>
              <a:buFontTx/>
              <a:buNone/>
              <a:defRPr/>
            </a:pPr>
            <a:endParaRPr lang="es-ES" sz="1300" kern="0" dirty="0">
              <a:latin typeface="+mn-lt"/>
            </a:endParaRPr>
          </a:p>
        </p:txBody>
      </p: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3"/>
          <a:srcRect t="-216" r="32781"/>
          <a:stretch>
            <a:fillRect/>
          </a:stretch>
        </p:blipFill>
        <p:spPr>
          <a:xfrm>
            <a:off x="7832725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725488" y="1752600"/>
            <a:ext cx="8466137" cy="3238500"/>
          </a:xfrm>
          <a:prstGeom prst="roundRect">
            <a:avLst>
              <a:gd name="adj" fmla="val 571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600" tIns="46800" rIns="93600" bIns="46800"/>
          <a:lstStyle/>
          <a:p>
            <a:pPr>
              <a:spcBef>
                <a:spcPct val="20000"/>
              </a:spcBef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8" name="Rectangle 19"/>
          <p:cNvSpPr txBox="1">
            <a:spLocks noChangeArrowheads="1"/>
          </p:cNvSpPr>
          <p:nvPr/>
        </p:nvSpPr>
        <p:spPr bwMode="auto">
          <a:xfrm>
            <a:off x="344488" y="127000"/>
            <a:ext cx="942816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>
              <a:defRPr/>
            </a:pPr>
            <a:r>
              <a:rPr lang="en-GB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 Stage Two, citizens will be able to:</a:t>
            </a:r>
            <a:endParaRPr lang="en-GB" sz="2000" b="1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1034014" y="2219048"/>
            <a:ext cx="7851067" cy="2919903"/>
          </a:xfrm>
          <a:noFill/>
        </p:spPr>
        <p:txBody>
          <a:bodyPr lIns="93600" tIns="46800" rIns="93600" bIns="46800" numCol="2" anchor="ctr" anchorCtr="1">
            <a:spAutoFit/>
          </a:bodyPr>
          <a:lstStyle/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They can process benefits maternity, 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paternity, </a:t>
            </a:r>
            <a:r>
              <a:rPr lang="en-US" sz="1800" kern="0" dirty="0" err="1">
                <a:latin typeface="Calibri" pitchFamily="34" charset="0"/>
                <a:cs typeface="Calibri" pitchFamily="34" charset="0"/>
              </a:rPr>
              <a:t>orphanhood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, widowhood and </a:t>
            </a: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retirement and 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health assistance </a:t>
            </a: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benefits etc.</a:t>
            </a:r>
          </a:p>
          <a:p>
            <a:pPr marL="422275" lvl="1" indent="0" eaLnBrk="0" hangingPunct="0">
              <a:buClr>
                <a:srgbClr val="FFAB57"/>
              </a:buClr>
              <a:buFont typeface="Wingdings" pitchFamily="2" charset="2"/>
              <a:buNone/>
              <a:defRPr/>
            </a:pPr>
            <a:r>
              <a:rPr lang="en-US" sz="1800" kern="0" dirty="0">
                <a:latin typeface="Calibri" pitchFamily="34" charset="0"/>
                <a:cs typeface="Calibri" pitchFamily="34" charset="0"/>
              </a:rPr>
              <a:t>They can check also the status of their file.</a:t>
            </a: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endParaRPr lang="en-US" sz="18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endParaRPr lang="en-US" sz="1800" kern="0" dirty="0" smtClean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/>
              <a:defRPr/>
            </a:pP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They 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will have access to a retirement simulator to perform all kinds of calculations </a:t>
            </a: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with different dates. 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Previously, the system will have already loaded all personal </a:t>
            </a: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data </a:t>
            </a:r>
            <a:r>
              <a:rPr lang="en-US" sz="1800" kern="0" dirty="0">
                <a:latin typeface="Calibri" pitchFamily="34" charset="0"/>
                <a:cs typeface="Calibri" pitchFamily="34" charset="0"/>
              </a:rPr>
              <a:t>so that citizens do not have to comply </a:t>
            </a:r>
            <a:r>
              <a:rPr lang="en-US" sz="1800" kern="0" dirty="0" smtClean="0">
                <a:latin typeface="Calibri" pitchFamily="34" charset="0"/>
                <a:cs typeface="Calibri" pitchFamily="34" charset="0"/>
              </a:rPr>
              <a:t>within.</a:t>
            </a:r>
            <a:endParaRPr lang="es-ES" sz="1800" kern="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Aft>
                <a:spcPct val="20000"/>
              </a:spcAft>
              <a:buClrTx/>
              <a:buSzTx/>
              <a:buFont typeface="+mj-lt"/>
              <a:buAutoNum type="arabicPeriod" startAt="2"/>
              <a:defRPr/>
            </a:pPr>
            <a:endParaRPr lang="es-ES" sz="1700" kern="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3"/>
          <a:srcRect t="-216" r="32781"/>
          <a:stretch>
            <a:fillRect/>
          </a:stretch>
        </p:blipFill>
        <p:spPr>
          <a:xfrm>
            <a:off x="7905750" y="6165850"/>
            <a:ext cx="1581150" cy="43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451" name="2 Marcador de contenido"/>
          <p:cNvSpPr>
            <a:spLocks noGrp="1"/>
          </p:cNvSpPr>
          <p:nvPr>
            <p:ph idx="4294967295"/>
          </p:nvPr>
        </p:nvSpPr>
        <p:spPr>
          <a:xfrm>
            <a:off x="1071563" y="2111375"/>
            <a:ext cx="7637462" cy="4113213"/>
          </a:xfrm>
        </p:spPr>
        <p:txBody>
          <a:bodyPr lIns="93600" tIns="46800" rIns="93600" bIns="46800"/>
          <a:lstStyle/>
          <a:p>
            <a:pPr>
              <a:buFont typeface="Arial" charset="0"/>
              <a:buNone/>
            </a:pPr>
            <a:r>
              <a:rPr lang="es-ES" sz="5400" smtClean="0"/>
              <a:t> Thanks for your attention</a:t>
            </a:r>
          </a:p>
          <a:p>
            <a:pPr>
              <a:buFont typeface="Arial" charset="0"/>
              <a:buNone/>
            </a:pPr>
            <a:endParaRPr lang="es-ES" sz="1800" smtClean="0"/>
          </a:p>
          <a:p>
            <a:pPr>
              <a:buFont typeface="Arial" charset="0"/>
              <a:buNone/>
            </a:pPr>
            <a:endParaRPr lang="es-ES" sz="1800" smtClean="0"/>
          </a:p>
        </p:txBody>
      </p:sp>
      <p:pic>
        <p:nvPicPr>
          <p:cNvPr id="9" name="8 Imagen" descr="Logo Ministerio WEB Color Pequeño.jpg"/>
          <p:cNvPicPr>
            <a:picLocks noChangeAspect="1"/>
          </p:cNvPicPr>
          <p:nvPr/>
        </p:nvPicPr>
        <p:blipFill>
          <a:blip r:embed="rId2"/>
          <a:srcRect t="-216" r="32781"/>
          <a:stretch>
            <a:fillRect/>
          </a:stretch>
        </p:blipFill>
        <p:spPr>
          <a:xfrm>
            <a:off x="7329488" y="6237288"/>
            <a:ext cx="1895475" cy="349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54447</TotalTime>
  <Words>470</Words>
  <Application>Microsoft Office PowerPoint</Application>
  <PresentationFormat>A4 (210 x 297 mm)</PresentationFormat>
  <Paragraphs>53</Paragraphs>
  <Slides>10</Slides>
  <Notes>4</Notes>
  <HiddenSlides>0</HiddenSlides>
  <MMClips>0</MMClips>
  <ScaleCrop>false</ScaleCrop>
  <HeadingPairs>
    <vt:vector size="10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12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  <vt:variant>
        <vt:lpstr>Presentaciones personalizadas</vt:lpstr>
      </vt:variant>
      <vt:variant>
        <vt:i4>1</vt:i4>
      </vt:variant>
    </vt:vector>
  </HeadingPairs>
  <TitlesOfParts>
    <vt:vector size="29" baseType="lpstr">
      <vt:lpstr>Arial</vt:lpstr>
      <vt:lpstr>Optane</vt:lpstr>
      <vt:lpstr>Calibri</vt:lpstr>
      <vt:lpstr>Verdana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think-cell Slide</vt:lpstr>
      <vt:lpstr>Diapositiva 1</vt:lpstr>
      <vt:lpstr>Purpose</vt:lpstr>
      <vt:lpstr>What is it?</vt:lpstr>
      <vt:lpstr> Characteristics </vt:lpstr>
      <vt:lpstr> Purpose </vt:lpstr>
      <vt:lpstr>Stages</vt:lpstr>
      <vt:lpstr>Diapositiva 7</vt:lpstr>
      <vt:lpstr>Diapositiva 8</vt:lpstr>
      <vt:lpstr>Diapositiva 9</vt:lpstr>
      <vt:lpstr>Diapositiva 10</vt:lpstr>
      <vt:lpstr>Custom Show 1</vt:lpstr>
    </vt:vector>
  </TitlesOfParts>
  <Company>Capgemini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00395041Q</cp:lastModifiedBy>
  <cp:revision>4209</cp:revision>
  <cp:lastPrinted>2015-01-26T19:32:44Z</cp:lastPrinted>
  <dcterms:created xsi:type="dcterms:W3CDTF">2009-02-10T04:14:03Z</dcterms:created>
  <dcterms:modified xsi:type="dcterms:W3CDTF">2015-09-23T12:17:51Z</dcterms:modified>
</cp:coreProperties>
</file>