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65"/>
  </p:notesMasterIdLst>
  <p:handoutMasterIdLst>
    <p:handoutMasterId r:id="rId66"/>
  </p:handoutMasterIdLst>
  <p:sldIdLst>
    <p:sldId id="1229" r:id="rId2"/>
    <p:sldId id="1322" r:id="rId3"/>
    <p:sldId id="1321" r:id="rId4"/>
    <p:sldId id="1323" r:id="rId5"/>
    <p:sldId id="1324" r:id="rId6"/>
    <p:sldId id="1325" r:id="rId7"/>
    <p:sldId id="1326" r:id="rId8"/>
    <p:sldId id="1327" r:id="rId9"/>
    <p:sldId id="1328" r:id="rId10"/>
    <p:sldId id="1329" r:id="rId11"/>
    <p:sldId id="1330" r:id="rId12"/>
    <p:sldId id="1331" r:id="rId13"/>
    <p:sldId id="1332" r:id="rId14"/>
    <p:sldId id="1333" r:id="rId15"/>
    <p:sldId id="1334" r:id="rId16"/>
    <p:sldId id="1335" r:id="rId17"/>
    <p:sldId id="1336" r:id="rId18"/>
    <p:sldId id="1337" r:id="rId19"/>
    <p:sldId id="1338" r:id="rId20"/>
    <p:sldId id="1339" r:id="rId21"/>
    <p:sldId id="1340" r:id="rId22"/>
    <p:sldId id="1341" r:id="rId23"/>
    <p:sldId id="1342" r:id="rId24"/>
    <p:sldId id="1343" r:id="rId25"/>
    <p:sldId id="1344" r:id="rId26"/>
    <p:sldId id="1345" r:id="rId27"/>
    <p:sldId id="1346" r:id="rId28"/>
    <p:sldId id="1347" r:id="rId29"/>
    <p:sldId id="1348" r:id="rId30"/>
    <p:sldId id="1386" r:id="rId31"/>
    <p:sldId id="1349" r:id="rId32"/>
    <p:sldId id="1350" r:id="rId33"/>
    <p:sldId id="1351" r:id="rId34"/>
    <p:sldId id="1352" r:id="rId35"/>
    <p:sldId id="1353" r:id="rId36"/>
    <p:sldId id="1354" r:id="rId37"/>
    <p:sldId id="1355" r:id="rId38"/>
    <p:sldId id="1356" r:id="rId39"/>
    <p:sldId id="1387" r:id="rId40"/>
    <p:sldId id="1357" r:id="rId41"/>
    <p:sldId id="1358" r:id="rId42"/>
    <p:sldId id="1359" r:id="rId43"/>
    <p:sldId id="1360" r:id="rId44"/>
    <p:sldId id="1361" r:id="rId45"/>
    <p:sldId id="1362" r:id="rId46"/>
    <p:sldId id="1363" r:id="rId47"/>
    <p:sldId id="1364" r:id="rId48"/>
    <p:sldId id="1365" r:id="rId49"/>
    <p:sldId id="1366" r:id="rId50"/>
    <p:sldId id="1367" r:id="rId51"/>
    <p:sldId id="1368" r:id="rId52"/>
    <p:sldId id="1369" r:id="rId53"/>
    <p:sldId id="1370" r:id="rId54"/>
    <p:sldId id="1371" r:id="rId55"/>
    <p:sldId id="1372" r:id="rId56"/>
    <p:sldId id="1373" r:id="rId57"/>
    <p:sldId id="1374" r:id="rId58"/>
    <p:sldId id="1375" r:id="rId59"/>
    <p:sldId id="1376" r:id="rId60"/>
    <p:sldId id="1377" r:id="rId61"/>
    <p:sldId id="1378" r:id="rId62"/>
    <p:sldId id="1379" r:id="rId63"/>
    <p:sldId id="1380" r:id="rId64"/>
  </p:sldIdLst>
  <p:sldSz cx="9906000" cy="6858000" type="A4"/>
  <p:notesSz cx="6794500" cy="9931400"/>
  <p:custShowLst>
    <p:custShow name="Custom Show 1" id="0">
      <p:sldLst/>
    </p:custShow>
  </p:custShowLst>
  <p:custDataLst>
    <p:tags r:id="rId6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20" autoAdjust="0"/>
    <p:restoredTop sz="95273" autoAdjust="0"/>
  </p:normalViewPr>
  <p:slideViewPr>
    <p:cSldViewPr>
      <p:cViewPr>
        <p:scale>
          <a:sx n="75" d="100"/>
          <a:sy n="75" d="100"/>
        </p:scale>
        <p:origin x="-2888" y="-744"/>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printerSettings" Target="printerSettings/printerSettings1.bin"/><Relationship Id="rId68" Type="http://schemas.openxmlformats.org/officeDocument/2006/relationships/tags" Target="tags/tag1.xml"/><Relationship Id="rId69" Type="http://schemas.openxmlformats.org/officeDocument/2006/relationships/commentAuthors" Target="commentAuthor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3" name="Date Placeholder 2"/>
          <p:cNvSpPr>
            <a:spLocks noGrp="1"/>
          </p:cNvSpPr>
          <p:nvPr>
            <p:ph type="dt" sz="quarter"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BE87E877-5516-44E1-B645-B7C6966A53AC}" type="datetimeFigureOut">
              <a:rPr lang="en-US"/>
              <a:pPr>
                <a:defRPr/>
              </a:pPr>
              <a:t>13/10/15</a:t>
            </a:fld>
            <a:endParaRPr lang="en-US" dirty="0"/>
          </a:p>
        </p:txBody>
      </p:sp>
      <p:sp>
        <p:nvSpPr>
          <p:cNvPr id="4" name="Footer Placeholder 3"/>
          <p:cNvSpPr>
            <a:spLocks noGrp="1"/>
          </p:cNvSpPr>
          <p:nvPr>
            <p:ph type="ftr" sz="quarter" idx="2"/>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5" name="Slide Number Placeholder 4"/>
          <p:cNvSpPr>
            <a:spLocks noGrp="1"/>
          </p:cNvSpPr>
          <p:nvPr>
            <p:ph type="sldNum" sz="quarter" idx="3"/>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4BCA850C-0C75-4927-B512-08FB7A2DF897}" type="slidenum">
              <a:rPr lang="en-US"/>
              <a:pPr>
                <a:defRPr/>
              </a:pPr>
              <a:t>‹#›</a:t>
            </a:fld>
            <a:endParaRPr lang="en-US" dirty="0"/>
          </a:p>
        </p:txBody>
      </p:sp>
    </p:spTree>
    <p:extLst>
      <p:ext uri="{BB962C8B-B14F-4D97-AF65-F5344CB8AC3E}">
        <p14:creationId xmlns:p14="http://schemas.microsoft.com/office/powerpoint/2010/main" val="2310791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3" name="Date Placeholder 2"/>
          <p:cNvSpPr>
            <a:spLocks noGrp="1"/>
          </p:cNvSpPr>
          <p:nvPr>
            <p:ph type="dt"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EDB5B1CD-FEA4-4158-9795-F128ABB06D50}" type="datetimeFigureOut">
              <a:rPr lang="en-US"/>
              <a:pPr>
                <a:defRPr/>
              </a:pPr>
              <a:t>13/10/15</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450" y="4719638"/>
            <a:ext cx="5435600" cy="446722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7" name="Slide Number Placeholder 6"/>
          <p:cNvSpPr>
            <a:spLocks noGrp="1"/>
          </p:cNvSpPr>
          <p:nvPr>
            <p:ph type="sldNum" sz="quarter" idx="5"/>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5BAC8D3B-31C4-4EC5-A1D9-2D73168D7907}" type="slidenum">
              <a:rPr lang="en-US"/>
              <a:pPr>
                <a:defRPr/>
              </a:pPr>
              <a:t>‹#›</a:t>
            </a:fld>
            <a:endParaRPr lang="en-US" dirty="0"/>
          </a:p>
        </p:txBody>
      </p:sp>
    </p:spTree>
    <p:extLst>
      <p:ext uri="{BB962C8B-B14F-4D97-AF65-F5344CB8AC3E}">
        <p14:creationId xmlns:p14="http://schemas.microsoft.com/office/powerpoint/2010/main" val="3631453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2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6626" name="Rectangle 3"/>
          <p:cNvSpPr>
            <a:spLocks noGrp="1" noChangeArrowheads="1"/>
          </p:cNvSpPr>
          <p:nvPr>
            <p:ph type="body" idx="1"/>
          </p:nvPr>
        </p:nvSpPr>
        <p:spPr>
          <a:noFill/>
          <a:ln/>
        </p:spPr>
        <p:txBody>
          <a:bodyPr/>
          <a:lstStyle/>
          <a:p>
            <a:pPr eaLnBrk="1" hangingPunct="1">
              <a:lnSpc>
                <a:spcPct val="90000"/>
              </a:lnSpc>
            </a:pPr>
            <a:endParaRPr lang="it-IT"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9697" name="Slide Image Placeholder 1"/>
          <p:cNvSpPr>
            <a:spLocks noGrp="1" noRot="1" noChangeAspect="1"/>
          </p:cNvSpPr>
          <p:nvPr>
            <p:ph type="sldImg"/>
          </p:nvPr>
        </p:nvSpPr>
        <p:spPr bwMode="auto">
          <a:noFill/>
          <a:ln>
            <a:solidFill>
              <a:srgbClr val="000000"/>
            </a:solidFill>
            <a:miter lim="800000"/>
            <a:headEnd/>
            <a:tailEnd/>
          </a:ln>
        </p:spPr>
      </p:sp>
      <p:sp>
        <p:nvSpPr>
          <p:cNvPr id="1949698" name="Notes Placeholder 2"/>
          <p:cNvSpPr>
            <a:spLocks noGrp="1"/>
          </p:cNvSpPr>
          <p:nvPr>
            <p:ph type="body" idx="1"/>
          </p:nvPr>
        </p:nvSpPr>
        <p:spPr>
          <a:noFill/>
          <a:ln/>
        </p:spPr>
        <p:txBody>
          <a:bodyPr/>
          <a:lstStyle/>
          <a:p>
            <a:endParaRPr lang="it-IT" smtClean="0"/>
          </a:p>
        </p:txBody>
      </p:sp>
      <p:sp>
        <p:nvSpPr>
          <p:cNvPr id="1949699" name="Slide Number Placeholder 3"/>
          <p:cNvSpPr>
            <a:spLocks noGrp="1"/>
          </p:cNvSpPr>
          <p:nvPr>
            <p:ph type="sldNum" sz="quarter" idx="5"/>
          </p:nvPr>
        </p:nvSpPr>
        <p:spPr>
          <a:noFill/>
        </p:spPr>
        <p:txBody>
          <a:bodyPr/>
          <a:lstStyle/>
          <a:p>
            <a:pPr defTabSz="896938"/>
            <a:fld id="{C308BB28-F6A0-4849-8EA7-F936412A6975}" type="slidenum">
              <a:rPr lang="en-US" smtClean="0">
                <a:cs typeface="Arial" charset="0"/>
              </a:rPr>
              <a:pPr defTabSz="896938"/>
              <a:t>3</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Master" Target="../slideMasters/slideMaster1.xml"/><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4" name="AutoShape 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046979" name="think-cell Slide" r:id="rId5" imgW="0" imgH="0" progId="">
                  <p:embed/>
                </p:oleObj>
              </mc:Choice>
              <mc:Fallback>
                <p:oleObj name="think-cell Slide" r:id="rId5"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6"/>
          <p:cNvSpPr/>
          <p:nvPr userDrawn="1">
            <p:custDataLst>
              <p:tags r:id="rId3"/>
            </p:custDataLst>
          </p:nvPr>
        </p:nvSpPr>
        <p:spPr>
          <a:xfrm>
            <a:off x="200025" y="115888"/>
            <a:ext cx="9432925" cy="6719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latin typeface="Optane" pitchFamily="2" charset="0"/>
            </a:endParaRPr>
          </a:p>
        </p:txBody>
      </p:sp>
      <p:sp>
        <p:nvSpPr>
          <p:cNvPr id="6" name="Rectangle 9"/>
          <p:cNvSpPr>
            <a:spLocks noChangeArrowheads="1"/>
          </p:cNvSpPr>
          <p:nvPr userDrawn="1"/>
        </p:nvSpPr>
        <p:spPr bwMode="auto">
          <a:xfrm>
            <a:off x="3048000" y="476250"/>
            <a:ext cx="3767138" cy="322263"/>
          </a:xfrm>
          <a:prstGeom prst="rect">
            <a:avLst/>
          </a:prstGeom>
          <a:noFill/>
          <a:ln w="9525">
            <a:noFill/>
            <a:miter lim="800000"/>
            <a:headEnd/>
            <a:tailEnd/>
          </a:ln>
          <a:effectLst/>
        </p:spPr>
        <p:txBody>
          <a:bodyPr lIns="0" tIns="0" rIns="0" bIns="0"/>
          <a:lstStyle/>
          <a:p>
            <a:pPr algn="ctr">
              <a:defRPr/>
            </a:pPr>
            <a:r>
              <a:rPr lang="en-US" b="1" i="1" u="sng" dirty="0">
                <a:solidFill>
                  <a:schemeClr val="tx1">
                    <a:lumMod val="75000"/>
                    <a:lumOff val="25000"/>
                  </a:schemeClr>
                </a:solidFill>
                <a:latin typeface="Optane" pitchFamily="2" charset="0"/>
              </a:rPr>
              <a:t>BOZZA PER DISCUSSIONE</a:t>
            </a:r>
            <a:endParaRPr lang="en-US" sz="1400" b="1" i="1" u="sng" dirty="0">
              <a:solidFill>
                <a:schemeClr val="tx1">
                  <a:lumMod val="75000"/>
                  <a:lumOff val="25000"/>
                </a:schemeClr>
              </a:solidFill>
              <a:latin typeface="Optane" pitchFamily="2" charset="0"/>
            </a:endParaRPr>
          </a:p>
        </p:txBody>
      </p:sp>
      <p:sp>
        <p:nvSpPr>
          <p:cNvPr id="2" name="Title 1"/>
          <p:cNvSpPr>
            <a:spLocks noGrp="1"/>
          </p:cNvSpPr>
          <p:nvPr>
            <p:ph type="ctrTitle"/>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pPr>
              <a:defRPr/>
            </a:pPr>
            <a:fld id="{03BA0018-112E-4A2C-95D6-320947BBD11D}" type="datetimeFigureOut">
              <a:rPr lang="it-IT"/>
              <a:pPr>
                <a:defRPr/>
              </a:pPr>
              <a:t>13/10/15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pPr>
              <a:defRPr/>
            </a:pPr>
            <a:fld id="{4D743631-4E50-4A5B-BFE6-3C8B99BC6000}"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pPr>
              <a:defRPr/>
            </a:pPr>
            <a:fld id="{DF739712-2230-409A-A2D2-C57DCA8BFFC3}" type="datetimeFigureOut">
              <a:rPr lang="it-IT"/>
              <a:pPr>
                <a:defRPr/>
              </a:pPr>
              <a:t>13/10/15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pPr>
              <a:defRPr/>
            </a:pPr>
            <a:fld id="{529EB9BA-F5AD-4F0C-A78B-483687605EFC}"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srcRect r="68201"/>
          <a:stretch>
            <a:fillRect/>
          </a:stretch>
        </p:blipFill>
        <p:spPr bwMode="auto">
          <a:xfrm>
            <a:off x="3297238" y="173038"/>
            <a:ext cx="2930525" cy="2271712"/>
          </a:xfrm>
          <a:prstGeom prst="rect">
            <a:avLst/>
          </a:prstGeom>
          <a:noFill/>
          <a:ln w="9525">
            <a:noFill/>
            <a:miter lim="800000"/>
            <a:headEnd/>
            <a:tailEnd/>
          </a:ln>
        </p:spPr>
      </p:pic>
      <p:pic>
        <p:nvPicPr>
          <p:cNvPr id="3" name="Picture 8"/>
          <p:cNvPicPr>
            <a:picLocks noChangeAspect="1" noChangeArrowheads="1"/>
          </p:cNvPicPr>
          <p:nvPr userDrawn="1"/>
        </p:nvPicPr>
        <p:blipFill>
          <a:blip r:embed="rId2"/>
          <a:srcRect l="31602"/>
          <a:stretch>
            <a:fillRect/>
          </a:stretch>
        </p:blipFill>
        <p:spPr bwMode="auto">
          <a:xfrm>
            <a:off x="2505075" y="2001838"/>
            <a:ext cx="4983163" cy="1795462"/>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ítulo y 4 objetos">
    <p:spTree>
      <p:nvGrpSpPr>
        <p:cNvPr id="1" name=""/>
        <p:cNvGrpSpPr/>
        <p:nvPr/>
      </p:nvGrpSpPr>
      <p:grpSpPr>
        <a:xfrm>
          <a:off x="0" y="0"/>
          <a:ext cx="0" cy="0"/>
          <a:chOff x="0" y="0"/>
          <a:chExt cx="0" cy="0"/>
        </a:xfrm>
      </p:grpSpPr>
      <p:sp>
        <p:nvSpPr>
          <p:cNvPr id="2" name="Título 1"/>
          <p:cNvSpPr>
            <a:spLocks noGrp="1"/>
          </p:cNvSpPr>
          <p:nvPr>
            <p:ph type="title" sz="quarter"/>
          </p:nvPr>
        </p:nvSpPr>
        <p:spPr>
          <a:xfrm>
            <a:off x="344488" y="80963"/>
            <a:ext cx="9066212" cy="647700"/>
          </a:xfrm>
        </p:spPr>
        <p:txBody>
          <a:bodyPr/>
          <a:lstStyle/>
          <a:p>
            <a:r>
              <a:rPr lang="es-ES"/>
              <a:t>Haga clic para modificar el estilo de título del patrón</a:t>
            </a:r>
          </a:p>
        </p:txBody>
      </p:sp>
      <p:sp>
        <p:nvSpPr>
          <p:cNvPr id="3" name="Marcador de contenido 2"/>
          <p:cNvSpPr>
            <a:spLocks noGrp="1"/>
          </p:cNvSpPr>
          <p:nvPr>
            <p:ph sz="quarter" idx="1"/>
          </p:nvPr>
        </p:nvSpPr>
        <p:spPr>
          <a:xfrm>
            <a:off x="415925" y="981075"/>
            <a:ext cx="4421188" cy="249555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quarter" idx="2"/>
          </p:nvPr>
        </p:nvSpPr>
        <p:spPr>
          <a:xfrm>
            <a:off x="4989513" y="981075"/>
            <a:ext cx="4421187" cy="249555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contenido 4"/>
          <p:cNvSpPr>
            <a:spLocks noGrp="1"/>
          </p:cNvSpPr>
          <p:nvPr>
            <p:ph sz="quarter" idx="3"/>
          </p:nvPr>
        </p:nvSpPr>
        <p:spPr>
          <a:xfrm>
            <a:off x="415925" y="3629025"/>
            <a:ext cx="4421188" cy="24971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contenido 5"/>
          <p:cNvSpPr>
            <a:spLocks noGrp="1"/>
          </p:cNvSpPr>
          <p:nvPr>
            <p:ph sz="quarter" idx="4"/>
          </p:nvPr>
        </p:nvSpPr>
        <p:spPr>
          <a:xfrm>
            <a:off x="4989513" y="3629025"/>
            <a:ext cx="4421187" cy="24971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Date Placeholder 3"/>
          <p:cNvSpPr>
            <a:spLocks noGrp="1"/>
          </p:cNvSpPr>
          <p:nvPr>
            <p:ph type="dt" sz="half" idx="10"/>
          </p:nvPr>
        </p:nvSpPr>
        <p:spPr/>
        <p:txBody>
          <a:bodyPr/>
          <a:lstStyle>
            <a:lvl1pPr>
              <a:defRPr/>
            </a:lvl1pPr>
          </a:lstStyle>
          <a:p>
            <a:pPr>
              <a:defRPr/>
            </a:pPr>
            <a:fld id="{4E90E9CA-8322-40C9-924F-E7B8D3728917}" type="datetimeFigureOut">
              <a:rPr lang="it-IT"/>
              <a:pPr>
                <a:defRPr/>
              </a:pPr>
              <a:t>13/10/15</a:t>
            </a:fld>
            <a:endParaRPr lang="it-IT" dirty="0"/>
          </a:p>
        </p:txBody>
      </p:sp>
      <p:sp>
        <p:nvSpPr>
          <p:cNvPr id="8" name="Slide Number Placeholder 5"/>
          <p:cNvSpPr>
            <a:spLocks noGrp="1"/>
          </p:cNvSpPr>
          <p:nvPr>
            <p:ph type="sldNum" sz="quarter" idx="11"/>
          </p:nvPr>
        </p:nvSpPr>
        <p:spPr/>
        <p:txBody>
          <a:bodyPr/>
          <a:lstStyle>
            <a:lvl1pPr>
              <a:defRPr/>
            </a:lvl1pPr>
          </a:lstStyle>
          <a:p>
            <a:pPr>
              <a:defRPr/>
            </a:pPr>
            <a:fld id="{2ADAF00C-76D5-402A-81E3-593D3EC65DAB}" type="slidenum">
              <a:rPr lang="it-IT"/>
              <a:pPr>
                <a:defRPr/>
              </a:pPr>
              <a:t>‹#›</a:t>
            </a:fld>
            <a:endParaRPr lang="it-IT"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9066212" cy="647700"/>
          </a:xfrm>
        </p:spPr>
        <p:txBody>
          <a:bodyPr/>
          <a:lstStyle/>
          <a:p>
            <a:r>
              <a:rPr lang="es-ES"/>
              <a:t>Haga clic para modificar el estilo de título del patrón</a:t>
            </a:r>
          </a:p>
        </p:txBody>
      </p:sp>
      <p:sp>
        <p:nvSpPr>
          <p:cNvPr id="3" name="Marcador de contenido 2"/>
          <p:cNvSpPr>
            <a:spLocks noGrp="1"/>
          </p:cNvSpPr>
          <p:nvPr>
            <p:ph sz="half" idx="1"/>
          </p:nvPr>
        </p:nvSpPr>
        <p:spPr>
          <a:xfrm>
            <a:off x="415925" y="981075"/>
            <a:ext cx="4421188"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989513" y="981075"/>
            <a:ext cx="442118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a:xfrm>
            <a:off x="495300" y="6356350"/>
            <a:ext cx="2311400" cy="365125"/>
          </a:xfrm>
        </p:spPr>
        <p:txBody>
          <a:bodyPr/>
          <a:lstStyle>
            <a:lvl1pPr>
              <a:defRPr/>
            </a:lvl1pPr>
          </a:lstStyle>
          <a:p>
            <a:pPr>
              <a:defRPr/>
            </a:pPr>
            <a:fld id="{CC4D5F87-8ADB-4A96-9BBC-7D2815C07E76}" type="datetimeFigureOut">
              <a:rPr lang="it-IT"/>
              <a:pPr>
                <a:defRPr/>
              </a:pPr>
              <a:t>13/10/15</a:t>
            </a:fld>
            <a:endParaRPr lang="it-IT" dirty="0"/>
          </a:p>
        </p:txBody>
      </p:sp>
      <p:sp>
        <p:nvSpPr>
          <p:cNvPr id="6" name="Marcador de número de diapositiva 5"/>
          <p:cNvSpPr>
            <a:spLocks noGrp="1"/>
          </p:cNvSpPr>
          <p:nvPr>
            <p:ph type="sldNum" sz="quarter" idx="11"/>
          </p:nvPr>
        </p:nvSpPr>
        <p:spPr>
          <a:xfrm>
            <a:off x="7099300" y="6356350"/>
            <a:ext cx="2311400" cy="365125"/>
          </a:xfrm>
        </p:spPr>
        <p:txBody>
          <a:bodyPr/>
          <a:lstStyle>
            <a:lvl1pPr>
              <a:defRPr/>
            </a:lvl1pPr>
          </a:lstStyle>
          <a:p>
            <a:pPr>
              <a:defRPr/>
            </a:pPr>
            <a:fld id="{30495E6E-4F4E-4319-ACB2-502F6534DED5}" type="slidenum">
              <a:rPr lang="it-IT"/>
              <a:pPr>
                <a:defRPr/>
              </a:pPr>
              <a:t>‹#›</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A78D1683-C777-41B9-9C19-5213837AE87A}" type="datetimeFigureOut">
              <a:rPr lang="it-IT"/>
              <a:pPr>
                <a:defRPr/>
              </a:pPr>
              <a:t>13/10/15</a:t>
            </a:fld>
            <a:endParaRPr lang="it-IT" dirty="0"/>
          </a:p>
        </p:txBody>
      </p:sp>
      <p:sp>
        <p:nvSpPr>
          <p:cNvPr id="5" name="Slide Number Placeholder 5"/>
          <p:cNvSpPr>
            <a:spLocks noGrp="1"/>
          </p:cNvSpPr>
          <p:nvPr>
            <p:ph type="sldNum" sz="quarter" idx="11"/>
          </p:nvPr>
        </p:nvSpPr>
        <p:spPr/>
        <p:txBody>
          <a:bodyPr/>
          <a:lstStyle>
            <a:lvl1pPr>
              <a:defRPr/>
            </a:lvl1pPr>
          </a:lstStyle>
          <a:p>
            <a:pPr>
              <a:defRPr/>
            </a:pPr>
            <a:fld id="{96F548C7-A0A9-4AEF-8306-BCD5C7A3052E}" type="slidenum">
              <a:rPr lang="it-IT"/>
              <a:pPr>
                <a:defRPr/>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pPr>
              <a:defRPr/>
            </a:pPr>
            <a:fld id="{DD1F1E87-081A-48E0-AD61-9007744D329F}" type="datetimeFigureOut">
              <a:rPr lang="it-IT"/>
              <a:pPr>
                <a:defRPr/>
              </a:pPr>
              <a:t>13/10/15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pPr>
              <a:defRPr/>
            </a:pPr>
            <a:fld id="{538505A2-25AB-4513-A566-E9FCC90AD288}"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pPr>
              <a:defRPr/>
            </a:pPr>
            <a:fld id="{8F823D68-B74F-45F5-8952-C2036E5230AE}" type="datetimeFigureOut">
              <a:rPr lang="it-IT"/>
              <a:pPr>
                <a:defRPr/>
              </a:pPr>
              <a:t>13/10/15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pPr>
              <a:defRPr/>
            </a:pPr>
            <a:fld id="{B4406E42-D91D-4E45-8C1E-D2D52E6DD7EC}"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pPr>
              <a:defRPr/>
            </a:pPr>
            <a:fld id="{33F9C256-C6B1-4E21-8A27-20AF5FC481F1}" type="datetimeFigureOut">
              <a:rPr lang="it-IT"/>
              <a:pPr>
                <a:defRPr/>
              </a:pPr>
              <a:t>13/10/15</a:t>
            </a:fld>
            <a:endParaRPr lang="it-IT" dirty="0"/>
          </a:p>
        </p:txBody>
      </p:sp>
      <p:sp>
        <p:nvSpPr>
          <p:cNvPr id="8" name="Footer Placeholder 7"/>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pPr>
              <a:defRPr/>
            </a:pPr>
            <a:fld id="{6456EFC7-FF8B-46E2-A9AA-573C4436C4EB}"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pPr>
              <a:defRPr/>
            </a:pPr>
            <a:fld id="{35DEEB81-3E59-444A-9A2E-E730F4AE79BB}" type="datetimeFigureOut">
              <a:rPr lang="it-IT"/>
              <a:pPr>
                <a:defRPr/>
              </a:pPr>
              <a:t>13/10/15</a:t>
            </a:fld>
            <a:endParaRPr lang="it-IT" dirty="0"/>
          </a:p>
        </p:txBody>
      </p:sp>
      <p:sp>
        <p:nvSpPr>
          <p:cNvPr id="4" name="Footer Placeholder 3"/>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5" name="Slide Number Placeholder 4"/>
          <p:cNvSpPr>
            <a:spLocks noGrp="1"/>
          </p:cNvSpPr>
          <p:nvPr>
            <p:ph type="sldNum" sz="quarter" idx="12"/>
          </p:nvPr>
        </p:nvSpPr>
        <p:spPr>
          <a:xfrm>
            <a:off x="7142163" y="6356350"/>
            <a:ext cx="2311400" cy="365125"/>
          </a:xfrm>
        </p:spPr>
        <p:txBody>
          <a:bodyPr/>
          <a:lstStyle>
            <a:lvl1pPr>
              <a:defRPr>
                <a:latin typeface="Optane" pitchFamily="2" charset="0"/>
              </a:defRPr>
            </a:lvl1pPr>
          </a:lstStyle>
          <a:p>
            <a:pPr>
              <a:defRPr/>
            </a:pPr>
            <a:fld id="{68B31C3D-75A7-432D-968A-677CB1359A33}"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pPr>
              <a:defRPr/>
            </a:pPr>
            <a:fld id="{8C705CF0-B574-48AE-A79A-9AD4A13530B6}" type="datetimeFigureOut">
              <a:rPr lang="it-IT"/>
              <a:pPr>
                <a:defRPr/>
              </a:pPr>
              <a:t>13/10/15</a:t>
            </a:fld>
            <a:endParaRPr lang="it-IT" dirty="0"/>
          </a:p>
        </p:txBody>
      </p:sp>
      <p:sp>
        <p:nvSpPr>
          <p:cNvPr id="3" name="Footer Placeholder 2"/>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pPr>
              <a:defRPr/>
            </a:pPr>
            <a:fld id="{BA7E9E80-8BE4-4335-A338-DDAF1EF7EEA7}"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pPr>
              <a:defRPr/>
            </a:pPr>
            <a:fld id="{1A55C4D7-5396-4229-9600-72A33BD8C889}" type="datetimeFigureOut">
              <a:rPr lang="it-IT"/>
              <a:pPr>
                <a:defRPr/>
              </a:pPr>
              <a:t>13/10/15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pPr>
              <a:defRPr/>
            </a:pPr>
            <a:fld id="{82006C2F-2211-4874-9840-F5C1D3E73A7B}"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pPr>
              <a:defRPr/>
            </a:pPr>
            <a:fld id="{09D0E991-3C9D-42EE-9686-BCD4C0005ED3}" type="datetimeFigureOut">
              <a:rPr lang="it-IT"/>
              <a:pPr>
                <a:defRPr/>
              </a:pPr>
              <a:t>13/10/15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pPr>
              <a:defRPr/>
            </a:pPr>
            <a:fld id="{A3986EDC-8412-4D7E-8A54-1571D03B546E}"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4488" y="80963"/>
            <a:ext cx="9066212"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t-IT" smtClean="0"/>
          </a:p>
        </p:txBody>
      </p:sp>
      <p:sp>
        <p:nvSpPr>
          <p:cNvPr id="1027" name="Text Placeholder 2"/>
          <p:cNvSpPr>
            <a:spLocks noGrp="1"/>
          </p:cNvSpPr>
          <p:nvPr>
            <p:ph type="body" idx="1"/>
          </p:nvPr>
        </p:nvSpPr>
        <p:spPr bwMode="auto">
          <a:xfrm>
            <a:off x="415925" y="981075"/>
            <a:ext cx="89947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cs typeface="+mn-cs"/>
              </a:defRPr>
            </a:lvl1pPr>
          </a:lstStyle>
          <a:p>
            <a:pPr>
              <a:defRPr/>
            </a:pPr>
            <a:fld id="{650E0695-6C57-4663-8F9E-21A727D96C59}" type="datetimeFigureOut">
              <a:rPr lang="it-IT"/>
              <a:pPr>
                <a:defRPr/>
              </a:pPr>
              <a:t>13/10/15</a:t>
            </a:fld>
            <a:endParaRPr lang="it-IT"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cs typeface="+mn-cs"/>
              </a:defRPr>
            </a:lvl1pPr>
          </a:lstStyle>
          <a:p>
            <a:pPr>
              <a:defRPr/>
            </a:pPr>
            <a:fld id="{461BE5B7-394B-4E80-95F6-F3E61D5E2351}" type="slidenum">
              <a:rPr lang="it-IT"/>
              <a:pPr>
                <a:defRPr/>
              </a:pPr>
              <a:t>‹#›</a:t>
            </a:fld>
            <a:endParaRPr lang="it-IT" dirty="0"/>
          </a:p>
        </p:txBody>
      </p:sp>
      <p:cxnSp>
        <p:nvCxnSpPr>
          <p:cNvPr id="7" name="Straight Connector 6"/>
          <p:cNvCxnSpPr/>
          <p:nvPr/>
        </p:nvCxnSpPr>
        <p:spPr>
          <a:xfrm>
            <a:off x="344488" y="6381750"/>
            <a:ext cx="9217025"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488" y="811213"/>
            <a:ext cx="9201150" cy="0"/>
          </a:xfrm>
          <a:prstGeom prst="line">
            <a:avLst/>
          </a:prstGeom>
          <a:noFill/>
          <a:ln w="19050">
            <a:solidFill>
              <a:schemeClr val="tx2">
                <a:lumMod val="40000"/>
                <a:lumOff val="60000"/>
              </a:schemeClr>
            </a:solidFill>
            <a:round/>
            <a:headEnd/>
            <a:tailEnd/>
          </a:ln>
          <a:effectLst/>
        </p:spPr>
        <p:txBody>
          <a:bodyPr wrap="none" anchor="ctr"/>
          <a:lstStyle/>
          <a:p>
            <a:pPr>
              <a:defRPr/>
            </a:pPr>
            <a:endParaRPr lang="en-US" dirty="0">
              <a:solidFill>
                <a:srgbClr val="646464"/>
              </a:solidFill>
              <a:latin typeface="Optane" pitchFamily="2" charset="0"/>
              <a:cs typeface="+mn-cs"/>
            </a:endParaRPr>
          </a:p>
        </p:txBody>
      </p:sp>
      <p:sp>
        <p:nvSpPr>
          <p:cNvPr id="35" name="Rectangle 9"/>
          <p:cNvSpPr>
            <a:spLocks noChangeArrowheads="1"/>
          </p:cNvSpPr>
          <p:nvPr/>
        </p:nvSpPr>
        <p:spPr bwMode="auto">
          <a:xfrm>
            <a:off x="339725" y="6530975"/>
            <a:ext cx="663575" cy="196850"/>
          </a:xfrm>
          <a:prstGeom prst="rect">
            <a:avLst/>
          </a:prstGeom>
          <a:noFill/>
          <a:ln w="9525">
            <a:noFill/>
            <a:miter lim="800000"/>
            <a:headEnd/>
            <a:tailEnd/>
          </a:ln>
          <a:effectLst/>
        </p:spPr>
        <p:txBody>
          <a:bodyPr lIns="0" tIns="0" rIns="0" bIns="0"/>
          <a:lstStyle/>
          <a:p>
            <a:pPr>
              <a:defRPr/>
            </a:pPr>
            <a:r>
              <a:rPr lang="en-US" sz="1100" dirty="0">
                <a:solidFill>
                  <a:srgbClr val="000000"/>
                </a:solidFill>
                <a:latin typeface="Optane" pitchFamily="2" charset="0"/>
              </a:rPr>
              <a:t>Page </a:t>
            </a:r>
            <a:fld id="{CF314616-0B0D-4036-BC6F-86D67D8528A4}" type="slidenum">
              <a:rPr lang="en-US" sz="1100">
                <a:solidFill>
                  <a:srgbClr val="000000"/>
                </a:solidFill>
                <a:latin typeface="Optane" pitchFamily="2" charset="0"/>
              </a:rPr>
              <a:pPr>
                <a:defRPr/>
              </a:pPr>
              <a:t>‹#›</a:t>
            </a:fld>
            <a:endParaRPr lang="en-US" sz="1100" dirty="0">
              <a:solidFill>
                <a:srgbClr val="000000"/>
              </a:solidFill>
              <a:latin typeface="Optane" pitchFamily="2" charset="0"/>
            </a:endParaRPr>
          </a:p>
        </p:txBody>
      </p:sp>
      <p:pic>
        <p:nvPicPr>
          <p:cNvPr id="1033" name="Picture 8"/>
          <p:cNvPicPr>
            <a:picLocks noChangeAspect="1" noChangeArrowheads="1"/>
          </p:cNvPicPr>
          <p:nvPr userDrawn="1"/>
        </p:nvPicPr>
        <p:blipFill>
          <a:blip r:embed="rId16"/>
          <a:srcRect/>
          <a:stretch>
            <a:fillRect/>
          </a:stretch>
        </p:blipFill>
        <p:spPr bwMode="auto">
          <a:xfrm>
            <a:off x="7356475" y="63500"/>
            <a:ext cx="2190750"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3"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82" r:id="rId13"/>
    <p:sldLayoutId id="2147483684" r:id="rId14"/>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2000" b="1" kern="1200">
          <a:solidFill>
            <a:schemeClr val="tx1"/>
          </a:solidFill>
          <a:latin typeface="Optane" pitchFamily="2" charset="0"/>
          <a:ea typeface="+mj-ea"/>
          <a:cs typeface="+mj-cs"/>
        </a:defRPr>
      </a:lvl1pPr>
      <a:lvl2pPr algn="l" rtl="0" eaLnBrk="0" fontAlgn="base" hangingPunct="0">
        <a:spcBef>
          <a:spcPct val="0"/>
        </a:spcBef>
        <a:spcAft>
          <a:spcPct val="0"/>
        </a:spcAft>
        <a:defRPr sz="2000" b="1">
          <a:solidFill>
            <a:schemeClr val="tx1"/>
          </a:solidFill>
          <a:latin typeface="Optane" pitchFamily="2" charset="0"/>
        </a:defRPr>
      </a:lvl2pPr>
      <a:lvl3pPr algn="l" rtl="0" eaLnBrk="0" fontAlgn="base" hangingPunct="0">
        <a:spcBef>
          <a:spcPct val="0"/>
        </a:spcBef>
        <a:spcAft>
          <a:spcPct val="0"/>
        </a:spcAft>
        <a:defRPr sz="2000" b="1">
          <a:solidFill>
            <a:schemeClr val="tx1"/>
          </a:solidFill>
          <a:latin typeface="Optane" pitchFamily="2" charset="0"/>
        </a:defRPr>
      </a:lvl3pPr>
      <a:lvl4pPr algn="l" rtl="0" eaLnBrk="0" fontAlgn="base" hangingPunct="0">
        <a:spcBef>
          <a:spcPct val="0"/>
        </a:spcBef>
        <a:spcAft>
          <a:spcPct val="0"/>
        </a:spcAft>
        <a:defRPr sz="2000" b="1">
          <a:solidFill>
            <a:schemeClr val="tx1"/>
          </a:solidFill>
          <a:latin typeface="Optane" pitchFamily="2" charset="0"/>
        </a:defRPr>
      </a:lvl4pPr>
      <a:lvl5pPr algn="l" rtl="0" eaLnBrk="0" fontAlgn="base" hangingPunct="0">
        <a:spcBef>
          <a:spcPct val="0"/>
        </a:spcBef>
        <a:spcAft>
          <a:spcPct val="0"/>
        </a:spcAft>
        <a:defRPr sz="2000" b="1">
          <a:solidFill>
            <a:schemeClr val="tx1"/>
          </a:solidFill>
          <a:latin typeface="Optane" pitchFamily="2" charset="0"/>
        </a:defRPr>
      </a:lvl5pPr>
      <a:lvl6pPr marL="457200" algn="l" rtl="0" fontAlgn="base">
        <a:spcBef>
          <a:spcPct val="0"/>
        </a:spcBef>
        <a:spcAft>
          <a:spcPct val="0"/>
        </a:spcAft>
        <a:defRPr sz="2000" b="1">
          <a:solidFill>
            <a:schemeClr val="tx1"/>
          </a:solidFill>
          <a:latin typeface="Optane" pitchFamily="2" charset="0"/>
        </a:defRPr>
      </a:lvl6pPr>
      <a:lvl7pPr marL="914400" algn="l" rtl="0" fontAlgn="base">
        <a:spcBef>
          <a:spcPct val="0"/>
        </a:spcBef>
        <a:spcAft>
          <a:spcPct val="0"/>
        </a:spcAft>
        <a:defRPr sz="2000" b="1">
          <a:solidFill>
            <a:schemeClr val="tx1"/>
          </a:solidFill>
          <a:latin typeface="Optane" pitchFamily="2" charset="0"/>
        </a:defRPr>
      </a:lvl7pPr>
      <a:lvl8pPr marL="1371600" algn="l" rtl="0" fontAlgn="base">
        <a:spcBef>
          <a:spcPct val="0"/>
        </a:spcBef>
        <a:spcAft>
          <a:spcPct val="0"/>
        </a:spcAft>
        <a:defRPr sz="2000" b="1">
          <a:solidFill>
            <a:schemeClr val="tx1"/>
          </a:solidFill>
          <a:latin typeface="Optane" pitchFamily="2" charset="0"/>
        </a:defRPr>
      </a:lvl8pPr>
      <a:lvl9pPr marL="1828800" algn="l" rtl="0" fontAlgn="base">
        <a:spcBef>
          <a:spcPct val="0"/>
        </a:spcBef>
        <a:spcAft>
          <a:spcPct val="0"/>
        </a:spcAft>
        <a:defRPr sz="2000" b="1">
          <a:solidFill>
            <a:schemeClr val="tx1"/>
          </a:solidFill>
          <a:latin typeface="Optane" pitchFamily="2" charset="0"/>
        </a:defRPr>
      </a:lvl9pPr>
    </p:titleStyle>
    <p:body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01" name="Rectangle 5"/>
          <p:cNvSpPr txBox="1">
            <a:spLocks noChangeArrowheads="1"/>
          </p:cNvSpPr>
          <p:nvPr/>
        </p:nvSpPr>
        <p:spPr bwMode="auto">
          <a:xfrm>
            <a:off x="488950" y="4021138"/>
            <a:ext cx="9001125" cy="1552575"/>
          </a:xfrm>
          <a:prstGeom prst="rect">
            <a:avLst/>
          </a:prstGeom>
          <a:noFill/>
          <a:ln w="9525">
            <a:noFill/>
            <a:miter lim="800000"/>
            <a:headEnd/>
            <a:tailEnd/>
          </a:ln>
        </p:spPr>
        <p:txBody>
          <a:bodyPr lIns="36000" tIns="0" rIns="36000" bIns="0">
            <a:spAutoFit/>
          </a:bodyPr>
          <a:lstStyle/>
          <a:p>
            <a:pPr algn="ctr" defTabSz="457200"/>
            <a:r>
              <a:rPr lang="en-GB" sz="2400" b="1">
                <a:latin typeface="Optane" pitchFamily="2" charset="0"/>
              </a:rPr>
              <a:t>INTERNATIONAL SOCIAL SECURITY  </a:t>
            </a:r>
          </a:p>
          <a:p>
            <a:pPr algn="ctr" defTabSz="457200"/>
            <a:r>
              <a:rPr lang="en-GB" sz="2400" b="1">
                <a:latin typeface="Optane" pitchFamily="2" charset="0"/>
              </a:rPr>
              <a:t>COORDINATION STANDARDS</a:t>
            </a:r>
          </a:p>
          <a:p>
            <a:pPr algn="ctr" defTabSz="457200" eaLnBrk="0" hangingPunct="0">
              <a:spcAft>
                <a:spcPts val="1200"/>
              </a:spcAft>
              <a:buClr>
                <a:srgbClr val="FFC000"/>
              </a:buClr>
              <a:buSzPct val="85000"/>
            </a:pPr>
            <a:endParaRPr lang="en-GB" sz="2400" b="1" noProof="1">
              <a:latin typeface="Optane" pitchFamily="2" charset="0"/>
            </a:endParaRPr>
          </a:p>
          <a:p>
            <a:pPr algn="ctr" defTabSz="457200" eaLnBrk="0" hangingPunct="0">
              <a:spcAft>
                <a:spcPts val="1200"/>
              </a:spcAft>
              <a:buClr>
                <a:srgbClr val="FFC000"/>
              </a:buClr>
              <a:buSzPct val="85000"/>
            </a:pPr>
            <a:r>
              <a:rPr lang="es-ES" sz="2000" i="1">
                <a:solidFill>
                  <a:srgbClr val="262626"/>
                </a:solidFill>
                <a:latin typeface="Optane" pitchFamily="2" charset="0"/>
              </a:rPr>
              <a:t>Madrid</a:t>
            </a:r>
            <a:r>
              <a:rPr lang="es-ES" sz="2000" i="1" noProof="1">
                <a:solidFill>
                  <a:srgbClr val="262626"/>
                </a:solidFill>
                <a:latin typeface="Optane" pitchFamily="2" charset="0"/>
              </a:rPr>
              <a:t>, </a:t>
            </a:r>
            <a:r>
              <a:rPr lang="es-ES" sz="2000" i="1">
                <a:solidFill>
                  <a:srgbClr val="262626"/>
                </a:solidFill>
                <a:latin typeface="Optane" pitchFamily="2" charset="0"/>
              </a:rPr>
              <a:t>28th October 2015</a:t>
            </a:r>
            <a:endParaRPr lang="es-ES" sz="2000" i="1" noProof="1">
              <a:solidFill>
                <a:srgbClr val="262626"/>
              </a:solidFill>
              <a:latin typeface="Optane" pitchFamily="2"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6865" name="Rectangle 2"/>
          <p:cNvSpPr>
            <a:spLocks noGrp="1"/>
          </p:cNvSpPr>
          <p:nvPr>
            <p:ph type="title"/>
          </p:nvPr>
        </p:nvSpPr>
        <p:spPr/>
        <p:txBody>
          <a:bodyPr/>
          <a:lstStyle/>
          <a:p>
            <a:pPr algn="ctr" eaLnBrk="1" hangingPunct="1"/>
            <a:r>
              <a:rPr lang="en-GB" sz="3200" b="0" smtClean="0"/>
              <a:t>FOUNDATIONAL PRINCIPLES</a:t>
            </a:r>
            <a:endParaRPr lang="es-ES" sz="3200" b="0" smtClean="0"/>
          </a:p>
        </p:txBody>
      </p:sp>
      <p:sp>
        <p:nvSpPr>
          <p:cNvPr id="1956866" name="Rectangle 3"/>
          <p:cNvSpPr>
            <a:spLocks noGrp="1" noChangeArrowheads="1"/>
          </p:cNvSpPr>
          <p:nvPr>
            <p:ph type="body" idx="4294967295"/>
          </p:nvPr>
        </p:nvSpPr>
        <p:spPr/>
        <p:txBody>
          <a:bodyPr/>
          <a:lstStyle/>
          <a:p>
            <a:r>
              <a:rPr lang="en-GB" smtClean="0"/>
              <a:t> Equality of treatment</a:t>
            </a:r>
          </a:p>
          <a:p>
            <a:r>
              <a:rPr lang="en-GB" smtClean="0"/>
              <a:t> Assimilation of benefits, income, facts or events</a:t>
            </a:r>
          </a:p>
          <a:p>
            <a:r>
              <a:rPr lang="en-GB" smtClean="0"/>
              <a:t> Unity in applicable legislation </a:t>
            </a:r>
          </a:p>
          <a:p>
            <a:r>
              <a:rPr lang="en-GB" smtClean="0"/>
              <a:t> Aggregation of the periods of insurance or maintenance of the rights in the process of acquisition</a:t>
            </a:r>
          </a:p>
          <a:p>
            <a:r>
              <a:rPr lang="en-GB" smtClean="0"/>
              <a:t> Export of the benefits or conservation of acquired rights </a:t>
            </a:r>
          </a:p>
          <a:p>
            <a:r>
              <a:rPr lang="en-GB" smtClean="0"/>
              <a:t> Administrative collaboration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7889" name="Rectangle 2"/>
          <p:cNvSpPr>
            <a:spLocks noGrp="1"/>
          </p:cNvSpPr>
          <p:nvPr>
            <p:ph type="title"/>
          </p:nvPr>
        </p:nvSpPr>
        <p:spPr/>
        <p:txBody>
          <a:bodyPr/>
          <a:lstStyle/>
          <a:p>
            <a:pPr algn="ctr" eaLnBrk="1" hangingPunct="1"/>
            <a:r>
              <a:rPr lang="en-GB" sz="3200" b="0" smtClean="0"/>
              <a:t>AGGREGATION</a:t>
            </a:r>
            <a:endParaRPr lang="es-ES" sz="3200" b="0" smtClean="0"/>
          </a:p>
        </p:txBody>
      </p:sp>
      <p:sp>
        <p:nvSpPr>
          <p:cNvPr id="1957890" name="Rectangle 3"/>
          <p:cNvSpPr>
            <a:spLocks noGrp="1" noChangeArrowheads="1"/>
          </p:cNvSpPr>
          <p:nvPr>
            <p:ph type="body" idx="4294967295"/>
          </p:nvPr>
        </p:nvSpPr>
        <p:spPr/>
        <p:txBody>
          <a:bodyPr/>
          <a:lstStyle/>
          <a:p>
            <a:r>
              <a:rPr lang="en-GB" smtClean="0"/>
              <a:t>The insurance or residence periods accredited</a:t>
            </a:r>
          </a:p>
          <a:p>
            <a:r>
              <a:rPr lang="en-GB" smtClean="0"/>
              <a:t>in other MSs are aggregated "where necessary" provided that they do not overlap, for:</a:t>
            </a:r>
          </a:p>
          <a:p>
            <a:pPr lvl="1"/>
            <a:r>
              <a:rPr lang="en-GB" smtClean="0"/>
              <a:t>Acquisition of the right to benefits</a:t>
            </a:r>
          </a:p>
          <a:p>
            <a:pPr lvl="1"/>
            <a:endParaRPr lang="en-GB" smtClean="0"/>
          </a:p>
          <a:p>
            <a:r>
              <a:rPr lang="en-GB" smtClean="0"/>
              <a:t>Interpretation "where necessary“</a:t>
            </a:r>
          </a:p>
          <a:p>
            <a:pPr lvl="1"/>
            <a:r>
              <a:rPr lang="en-GB" smtClean="0"/>
              <a:t>	“Own country" mandatory, voluntary or equivalent periods that provide eligibility prevail over the periods complied with in another MS when the two overlap.</a:t>
            </a:r>
          </a:p>
          <a:p>
            <a:pPr>
              <a:buFontTx/>
              <a:buNone/>
            </a:pPr>
            <a:endParaRPr lang="en-GB" sz="36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8913" name="Rectangle 2"/>
          <p:cNvSpPr>
            <a:spLocks noGrp="1"/>
          </p:cNvSpPr>
          <p:nvPr>
            <p:ph type="title"/>
          </p:nvPr>
        </p:nvSpPr>
        <p:spPr>
          <a:xfrm>
            <a:off x="560388" y="404813"/>
            <a:ext cx="8850312" cy="431800"/>
          </a:xfrm>
        </p:spPr>
        <p:txBody>
          <a:bodyPr/>
          <a:lstStyle/>
          <a:p>
            <a:pPr eaLnBrk="1" hangingPunct="1"/>
            <a:r>
              <a:rPr lang="en-GB" sz="3200" b="0" smtClean="0"/>
              <a:t/>
            </a:r>
            <a:br>
              <a:rPr lang="en-GB" sz="3200" b="0" smtClean="0"/>
            </a:br>
            <a:r>
              <a:rPr lang="en-GB" sz="3200" b="0" smtClean="0"/>
              <a:t/>
            </a:r>
            <a:br>
              <a:rPr lang="en-GB" sz="3200" b="0" smtClean="0"/>
            </a:br>
            <a:r>
              <a:rPr lang="en-GB" sz="3200" b="0" smtClean="0"/>
              <a:t>SUPPRESSION OF RESIDENCY CLAUSES      </a:t>
            </a:r>
            <a:r>
              <a:rPr lang="es-ES" sz="3200" smtClean="0"/>
              <a:t/>
            </a:r>
            <a:br>
              <a:rPr lang="es-ES" sz="3200" smtClean="0"/>
            </a:br>
            <a:r>
              <a:rPr lang="es-ES" sz="3200" smtClean="0"/>
              <a:t/>
            </a:r>
            <a:br>
              <a:rPr lang="es-ES" sz="3200" smtClean="0"/>
            </a:br>
            <a:endParaRPr lang="es-ES" sz="3200" smtClean="0"/>
          </a:p>
        </p:txBody>
      </p:sp>
      <p:sp>
        <p:nvSpPr>
          <p:cNvPr id="1958914" name="Rectangle 3"/>
          <p:cNvSpPr>
            <a:spLocks noGrp="1" noChangeArrowheads="1"/>
          </p:cNvSpPr>
          <p:nvPr>
            <p:ph type="body" idx="4294967295"/>
          </p:nvPr>
        </p:nvSpPr>
        <p:spPr/>
        <p:txBody>
          <a:bodyPr/>
          <a:lstStyle/>
          <a:p>
            <a:pPr>
              <a:buFont typeface="Arial" charset="0"/>
              <a:buNone/>
            </a:pPr>
            <a:endParaRPr lang="en-GB" smtClean="0"/>
          </a:p>
          <a:p>
            <a:pPr>
              <a:buFont typeface="Arial" charset="0"/>
              <a:buNone/>
            </a:pPr>
            <a:r>
              <a:rPr lang="en-GB" smtClean="0"/>
              <a:t>	The cash benefits under the legislation of one or more MSs or the Regulation may not be affected by any reduction, modification, suspension, suppression or confiscation due to the fact that the beneficiary or the members of his or her family live in another MS.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9937" name="Rectangle 2"/>
          <p:cNvSpPr>
            <a:spLocks noGrp="1"/>
          </p:cNvSpPr>
          <p:nvPr>
            <p:ph type="title"/>
          </p:nvPr>
        </p:nvSpPr>
        <p:spPr/>
        <p:txBody>
          <a:bodyPr/>
          <a:lstStyle/>
          <a:p>
            <a:pPr eaLnBrk="1" hangingPunct="1"/>
            <a:r>
              <a:rPr lang="es-ES" sz="1800" smtClean="0"/>
              <a:t/>
            </a:r>
            <a:br>
              <a:rPr lang="es-ES" sz="1800" smtClean="0"/>
            </a:br>
            <a:r>
              <a:rPr lang="es-ES" sz="1800" smtClean="0"/>
              <a:t/>
            </a:r>
            <a:br>
              <a:rPr lang="es-ES" sz="1800" smtClean="0"/>
            </a:br>
            <a:r>
              <a:rPr lang="en-GB" smtClean="0"/>
              <a:t>RELATION BETWEEN THE REGULATION/BILATERAL AGREEMENTS</a:t>
            </a:r>
            <a:r>
              <a:rPr lang="en-GB" b="0" smtClean="0"/>
              <a:t> </a:t>
            </a:r>
            <a:r>
              <a:rPr lang="es-ES" smtClean="0"/>
              <a:t/>
            </a:r>
            <a:br>
              <a:rPr lang="es-ES" smtClean="0"/>
            </a:br>
            <a:r>
              <a:rPr lang="es-ES" smtClean="0"/>
              <a:t/>
            </a:r>
            <a:br>
              <a:rPr lang="es-ES" smtClean="0"/>
            </a:br>
            <a:r>
              <a:rPr lang="es-ES" sz="1800" smtClean="0"/>
              <a:t/>
            </a:r>
            <a:br>
              <a:rPr lang="es-ES" sz="1800" smtClean="0"/>
            </a:br>
            <a:endParaRPr lang="es-ES" sz="1800" smtClean="0"/>
          </a:p>
        </p:txBody>
      </p:sp>
      <p:sp>
        <p:nvSpPr>
          <p:cNvPr id="1959938" name="Rectangle 3"/>
          <p:cNvSpPr>
            <a:spLocks noGrp="1" noChangeArrowheads="1"/>
          </p:cNvSpPr>
          <p:nvPr>
            <p:ph type="body" idx="4294967295"/>
          </p:nvPr>
        </p:nvSpPr>
        <p:spPr/>
        <p:txBody>
          <a:bodyPr/>
          <a:lstStyle/>
          <a:p>
            <a:pPr>
              <a:buClr>
                <a:srgbClr val="666633"/>
              </a:buClr>
              <a:buFont typeface="Wingdings" pitchFamily="2" charset="2"/>
              <a:buChar char="q"/>
            </a:pPr>
            <a:r>
              <a:rPr lang="en-GB" smtClean="0"/>
              <a:t>The Regulation replaces the bilateral agreements</a:t>
            </a:r>
          </a:p>
          <a:p>
            <a:endParaRPr lang="en-GB" smtClean="0"/>
          </a:p>
          <a:p>
            <a:pPr>
              <a:buClr>
                <a:srgbClr val="666633"/>
              </a:buClr>
              <a:buFont typeface="Wingdings" pitchFamily="2" charset="2"/>
              <a:buChar char="q"/>
            </a:pPr>
            <a:r>
              <a:rPr lang="en-GB" smtClean="0"/>
              <a:t>The provisions of the bilateral agreements will continue to apply if they are more favourable and are included in Annexe II</a:t>
            </a:r>
          </a:p>
          <a:p>
            <a:endParaRPr lang="en-GB" smtClean="0"/>
          </a:p>
          <a:p>
            <a:pPr>
              <a:buClr>
                <a:srgbClr val="666633"/>
              </a:buClr>
              <a:buFont typeface="Wingdings" pitchFamily="2" charset="2"/>
              <a:buChar char="q"/>
            </a:pPr>
            <a:r>
              <a:rPr lang="en-GB" smtClean="0"/>
              <a:t>Two or more Member States may enter into agreements based on the principles and spirit of the Regulation.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0961" name="Rectangle 2"/>
          <p:cNvSpPr>
            <a:spLocks noGrp="1"/>
          </p:cNvSpPr>
          <p:nvPr>
            <p:ph type="title"/>
          </p:nvPr>
        </p:nvSpPr>
        <p:spPr/>
        <p:txBody>
          <a:bodyPr/>
          <a:lstStyle/>
          <a:p>
            <a:pPr algn="ctr" eaLnBrk="1" hangingPunct="1"/>
            <a:r>
              <a:rPr lang="en-GB" sz="3200" b="0" smtClean="0"/>
              <a:t>APPLICABLE LEGISLATION</a:t>
            </a:r>
            <a:endParaRPr lang="es-ES" sz="3200" b="0" smtClean="0"/>
          </a:p>
        </p:txBody>
      </p:sp>
      <p:sp>
        <p:nvSpPr>
          <p:cNvPr id="56323" name="Rectangle 3"/>
          <p:cNvSpPr>
            <a:spLocks noGrp="1" noChangeArrowheads="1"/>
          </p:cNvSpPr>
          <p:nvPr>
            <p:ph type="body" idx="4294967295"/>
          </p:nvPr>
        </p:nvSpPr>
        <p:spPr/>
        <p:txBody>
          <a:bodyPr/>
          <a:lstStyle/>
          <a:p>
            <a:pPr>
              <a:buFont typeface="Arial" charset="0"/>
              <a:buNone/>
              <a:defRPr/>
            </a:pPr>
            <a:r>
              <a:rPr lang="en-GB" sz="2800" smtClean="0"/>
              <a:t>Principle of the applicability of the legislation of a single MS</a:t>
            </a:r>
          </a:p>
          <a:p>
            <a:pPr>
              <a:defRPr/>
            </a:pPr>
            <a:endParaRPr lang="en-GB" sz="2800" smtClean="0"/>
          </a:p>
          <a:p>
            <a:pPr lvl="2">
              <a:buClr>
                <a:srgbClr val="666633"/>
              </a:buClr>
              <a:buFont typeface="Wingdings" pitchFamily="2" charset="2"/>
              <a:buChar char="Ø"/>
              <a:defRPr/>
            </a:pPr>
            <a:r>
              <a:rPr lang="en-GB" sz="2000" b="1" smtClean="0"/>
              <a:t>Persons</a:t>
            </a:r>
            <a:r>
              <a:rPr lang="en-GB" sz="2000" smtClean="0"/>
              <a:t> who engage in an activity in a MS: the legislation of that MS</a:t>
            </a:r>
          </a:p>
          <a:p>
            <a:pPr lvl="2">
              <a:buClr>
                <a:srgbClr val="666633"/>
              </a:buClr>
              <a:buFont typeface="Wingdings" pitchFamily="2" charset="2"/>
              <a:buChar char="Ø"/>
              <a:defRPr/>
            </a:pPr>
            <a:r>
              <a:rPr lang="en-GB" sz="2000" b="1" smtClean="0"/>
              <a:t>Mariners</a:t>
            </a:r>
            <a:r>
              <a:rPr lang="en-GB" sz="2000" smtClean="0"/>
              <a:t>: the legislation of the MS of the vessel's flag</a:t>
            </a:r>
          </a:p>
          <a:p>
            <a:pPr lvl="2">
              <a:buClr>
                <a:srgbClr val="666633"/>
              </a:buClr>
              <a:buFont typeface="Wingdings" pitchFamily="2" charset="2"/>
              <a:buChar char="Ø"/>
              <a:defRPr/>
            </a:pPr>
            <a:r>
              <a:rPr lang="en-GB" sz="2000" b="1" smtClean="0"/>
              <a:t>Civil servants:</a:t>
            </a:r>
            <a:r>
              <a:rPr lang="en-GB" sz="2000" smtClean="0"/>
              <a:t> the legislation of the MS to which their government agency answers</a:t>
            </a:r>
          </a:p>
          <a:p>
            <a:pPr lvl="2">
              <a:buClr>
                <a:srgbClr val="666633"/>
              </a:buClr>
              <a:buFont typeface="Wingdings" pitchFamily="2" charset="2"/>
              <a:buChar char="Ø"/>
              <a:defRPr/>
            </a:pPr>
            <a:r>
              <a:rPr lang="en-GB" sz="2000" smtClean="0"/>
              <a:t>Persons who receive </a:t>
            </a:r>
            <a:r>
              <a:rPr lang="en-GB" sz="2000" b="1" smtClean="0"/>
              <a:t>unemployment benefit</a:t>
            </a:r>
            <a:r>
              <a:rPr lang="en-GB" sz="2000" smtClean="0"/>
              <a:t> under the legislation of the MS of residence (Art.65): the legislation of this MS</a:t>
            </a:r>
          </a:p>
          <a:p>
            <a:pPr lvl="2">
              <a:buClr>
                <a:srgbClr val="666633"/>
              </a:buClr>
              <a:buFont typeface="Wingdings" pitchFamily="2" charset="2"/>
              <a:buChar char="Ø"/>
              <a:defRPr/>
            </a:pPr>
            <a:r>
              <a:rPr lang="en-GB" sz="2000" smtClean="0"/>
              <a:t>Persons called up for </a:t>
            </a:r>
            <a:r>
              <a:rPr lang="en-GB" sz="2000" b="1" smtClean="0"/>
              <a:t>military or civil service</a:t>
            </a:r>
            <a:r>
              <a:rPr lang="en-GB" sz="2000" smtClean="0"/>
              <a:t> in a MS: the legislation of this MS</a:t>
            </a:r>
          </a:p>
          <a:p>
            <a:pPr lvl="2">
              <a:buClr>
                <a:srgbClr val="666633"/>
              </a:buClr>
              <a:buFont typeface="Wingdings" pitchFamily="2" charset="2"/>
              <a:buChar char="Ø"/>
              <a:defRPr/>
            </a:pPr>
            <a:r>
              <a:rPr lang="en-GB" sz="2000" b="1" smtClean="0"/>
              <a:t>Persons not subject to any legislation:</a:t>
            </a:r>
            <a:r>
              <a:rPr lang="en-GB" sz="2000" smtClean="0"/>
              <a:t> that of the MS of residence</a:t>
            </a:r>
          </a:p>
          <a:p>
            <a:pPr lvl="1" algn="just">
              <a:lnSpc>
                <a:spcPct val="80000"/>
              </a:lnSpc>
              <a:buFont typeface="Wingdings" pitchFamily="2" charset="2"/>
              <a:buNone/>
              <a:defRPr/>
            </a:pPr>
            <a:endParaRPr lang="en-GB" sz="2900" smtClean="0">
              <a:solidFill>
                <a:schemeClr val="tx2"/>
              </a:solidFill>
              <a:effectLst>
                <a:outerShdw blurRad="38100" dist="38100" dir="2700000" algn="tl">
                  <a:srgbClr val="C0C0C0"/>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1985" name="Rectangle 2"/>
          <p:cNvSpPr>
            <a:spLocks noGrp="1"/>
          </p:cNvSpPr>
          <p:nvPr>
            <p:ph type="title"/>
          </p:nvPr>
        </p:nvSpPr>
        <p:spPr/>
        <p:txBody>
          <a:bodyPr/>
          <a:lstStyle/>
          <a:p>
            <a:pPr eaLnBrk="1" hangingPunct="1"/>
            <a:r>
              <a:rPr lang="en-GB" smtClean="0"/>
              <a:t>ACCIDENTS AT WORK (AW) AND OCCUPATIONAL DISEASES (OD)</a:t>
            </a:r>
            <a:endParaRPr lang="es-ES" smtClean="0"/>
          </a:p>
        </p:txBody>
      </p:sp>
      <p:sp>
        <p:nvSpPr>
          <p:cNvPr id="69635" name="Rectangle 3"/>
          <p:cNvSpPr>
            <a:spLocks noGrp="1" noChangeArrowheads="1"/>
          </p:cNvSpPr>
          <p:nvPr>
            <p:ph type="body" idx="4294967295"/>
          </p:nvPr>
        </p:nvSpPr>
        <p:spPr>
          <a:xfrm>
            <a:off x="704850" y="981075"/>
            <a:ext cx="8705850" cy="5111750"/>
          </a:xfrm>
        </p:spPr>
        <p:txBody>
          <a:bodyPr/>
          <a:lstStyle/>
          <a:p>
            <a:pPr marL="304800" indent="-304800">
              <a:buFont typeface="Arial" charset="0"/>
              <a:buNone/>
              <a:defRPr/>
            </a:pPr>
            <a:r>
              <a:rPr lang="en-GB" sz="2800" smtClean="0"/>
              <a:t>The benefits payable for AW and OD are the responsibility of a single MS: </a:t>
            </a:r>
          </a:p>
          <a:p>
            <a:pPr marL="304800" indent="-304800">
              <a:buFont typeface="Arial" charset="0"/>
              <a:buNone/>
              <a:defRPr/>
            </a:pPr>
            <a:endParaRPr lang="en-GB" sz="2800" smtClean="0"/>
          </a:p>
          <a:p>
            <a:pPr marL="304800" indent="-304800">
              <a:buClr>
                <a:srgbClr val="666633"/>
              </a:buClr>
              <a:buFont typeface="Wingdings" pitchFamily="2" charset="2"/>
              <a:buChar char="Ø"/>
              <a:defRPr/>
            </a:pPr>
            <a:r>
              <a:rPr lang="en-GB" sz="2800" smtClean="0"/>
              <a:t>In the case of AW, it is the MS that the person was subject to at the time of the accident.</a:t>
            </a:r>
          </a:p>
          <a:p>
            <a:pPr marL="304800" indent="-304800">
              <a:buClr>
                <a:srgbClr val="666633"/>
              </a:buClr>
              <a:buFont typeface="Wingdings" pitchFamily="2" charset="2"/>
              <a:buChar char="Ø"/>
              <a:defRPr/>
            </a:pPr>
            <a:r>
              <a:rPr lang="en-GB" sz="2800" smtClean="0"/>
              <a:t>In the case of OD, when having engaged in an activity subject to occupational risk in various MSs, the provisions will be paid by the last MS under whose legislation the person has exercised the said activity (Article 36 of Regulation 987/09</a:t>
            </a:r>
            <a:r>
              <a:rPr lang="en-GB" sz="2800" smtClean="0">
                <a:effectLst>
                  <a:outerShdw blurRad="38100" dist="38100" dir="2700000" algn="tl">
                    <a:srgbClr val="C0C0C0"/>
                  </a:outerShdw>
                </a:effectLst>
              </a:rPr>
              <a:t>).</a:t>
            </a:r>
            <a:r>
              <a:rPr lang="en-GB" smtClean="0">
                <a:effectLst>
                  <a:outerShdw blurRad="38100" dist="38100" dir="2700000" algn="tl">
                    <a:srgbClr val="C0C0C0"/>
                  </a:outerShdw>
                </a:effectLst>
              </a:rPr>
              <a:t> </a:t>
            </a:r>
          </a:p>
          <a:p>
            <a:pPr marL="304800" indent="-304800">
              <a:buFont typeface="Arial" charset="0"/>
              <a:buNone/>
              <a:defRPr/>
            </a:pPr>
            <a:endParaRPr lang="en-GB" b="1" i="1" smtClean="0">
              <a:effectLst>
                <a:outerShdw blurRad="38100" dist="38100" dir="2700000" algn="tl">
                  <a:srgbClr val="C0C0C0"/>
                </a:outerShdw>
              </a:effectLst>
            </a:endParaRPr>
          </a:p>
          <a:p>
            <a:pPr marL="304800" indent="-304800">
              <a:defRPr/>
            </a:pPr>
            <a:endParaRPr lang="en-GB" b="1" smtClean="0"/>
          </a:p>
          <a:p>
            <a:pPr marL="304800" indent="-304800">
              <a:defRPr/>
            </a:pPr>
            <a:endParaRPr lang="en-GB" b="1" smtClean="0"/>
          </a:p>
          <a:p>
            <a:pPr marL="1562100" lvl="3" indent="-190500">
              <a:defRPr/>
            </a:pPr>
            <a:endParaRPr lang="en-GB" b="1" smtClean="0"/>
          </a:p>
          <a:p>
            <a:pPr marL="304800" indent="-304800">
              <a:defRPr/>
            </a:pPr>
            <a:endParaRPr lang="en-GB" b="1" smtClean="0"/>
          </a:p>
          <a:p>
            <a:pPr marL="304800" indent="-304800" algn="ctr">
              <a:buFontTx/>
              <a:buNone/>
              <a:defRPr/>
            </a:pPr>
            <a:endParaRPr lang="en-GB" sz="25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009" name="Rectangle 2"/>
          <p:cNvSpPr>
            <a:spLocks noGrp="1"/>
          </p:cNvSpPr>
          <p:nvPr>
            <p:ph type="title"/>
          </p:nvPr>
        </p:nvSpPr>
        <p:spPr>
          <a:xfrm>
            <a:off x="344488" y="333375"/>
            <a:ext cx="9066212" cy="395288"/>
          </a:xfrm>
        </p:spPr>
        <p:txBody>
          <a:bodyPr/>
          <a:lstStyle/>
          <a:p>
            <a:pPr algn="ctr" eaLnBrk="1" hangingPunct="1"/>
            <a:r>
              <a:rPr lang="en-GB" sz="3200" b="0" smtClean="0"/>
              <a:t>DEATH GRANTS </a:t>
            </a:r>
            <a:r>
              <a:rPr lang="es-ES" sz="3200" smtClean="0"/>
              <a:t/>
            </a:r>
            <a:br>
              <a:rPr lang="es-ES" sz="3200" smtClean="0"/>
            </a:br>
            <a:endParaRPr lang="es-ES" sz="3200" smtClean="0"/>
          </a:p>
        </p:txBody>
      </p:sp>
      <p:sp>
        <p:nvSpPr>
          <p:cNvPr id="1963010" name="2 Marcador de contenido"/>
          <p:cNvSpPr>
            <a:spLocks noGrp="1"/>
          </p:cNvSpPr>
          <p:nvPr>
            <p:ph type="body" idx="4294967295"/>
          </p:nvPr>
        </p:nvSpPr>
        <p:spPr/>
        <p:txBody>
          <a:bodyPr/>
          <a:lstStyle/>
          <a:p>
            <a:pPr>
              <a:lnSpc>
                <a:spcPct val="90000"/>
              </a:lnSpc>
            </a:pPr>
            <a:r>
              <a:rPr lang="en-GB" smtClean="0"/>
              <a:t>The right is recognised for the person insured, the pensioner or a member of the family who has died.</a:t>
            </a:r>
          </a:p>
          <a:p>
            <a:pPr>
              <a:lnSpc>
                <a:spcPct val="90000"/>
              </a:lnSpc>
            </a:pPr>
            <a:r>
              <a:rPr lang="en-GB" smtClean="0"/>
              <a:t>Family members are understood to be those determined by national legislation.</a:t>
            </a:r>
          </a:p>
          <a:p>
            <a:pPr>
              <a:lnSpc>
                <a:spcPct val="90000"/>
              </a:lnSpc>
            </a:pPr>
            <a:r>
              <a:rPr lang="en-GB" smtClean="0"/>
              <a:t>Death in the territory of a MS other than a competent one is considered to have occurred in the competent MS, because the person's residence at the date of death does not determine competence.</a:t>
            </a:r>
          </a:p>
          <a:p>
            <a:pPr>
              <a:lnSpc>
                <a:spcPct val="90000"/>
              </a:lnSpc>
            </a:pPr>
            <a:endParaRPr lang="en-GB" sz="3600" smtClean="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4033" name="Rectangle 2"/>
          <p:cNvSpPr>
            <a:spLocks noGrp="1"/>
          </p:cNvSpPr>
          <p:nvPr>
            <p:ph type="title"/>
          </p:nvPr>
        </p:nvSpPr>
        <p:spPr/>
        <p:txBody>
          <a:bodyPr/>
          <a:lstStyle/>
          <a:p>
            <a:pPr algn="ctr" eaLnBrk="1" hangingPunct="1"/>
            <a:r>
              <a:rPr lang="en-GB" sz="3600" b="0" smtClean="0"/>
              <a:t>DEATH GRANTS</a:t>
            </a:r>
            <a:endParaRPr lang="es-ES" sz="3600" b="0" smtClean="0"/>
          </a:p>
        </p:txBody>
      </p:sp>
      <p:sp>
        <p:nvSpPr>
          <p:cNvPr id="3" name="2 Marcador de contenido"/>
          <p:cNvSpPr>
            <a:spLocks noGrp="1"/>
          </p:cNvSpPr>
          <p:nvPr>
            <p:ph type="body" idx="4294967295"/>
          </p:nvPr>
        </p:nvSpPr>
        <p:spPr/>
        <p:txBody>
          <a:bodyPr/>
          <a:lstStyle/>
          <a:p>
            <a:pPr>
              <a:lnSpc>
                <a:spcPct val="90000"/>
              </a:lnSpc>
              <a:buFont typeface="Arial" charset="0"/>
              <a:buNone/>
              <a:defRPr/>
            </a:pPr>
            <a:r>
              <a:rPr lang="en-GB" smtClean="0"/>
              <a:t>Competence:  death of a pensioner</a:t>
            </a:r>
          </a:p>
          <a:p>
            <a:pPr>
              <a:lnSpc>
                <a:spcPct val="90000"/>
              </a:lnSpc>
              <a:defRPr/>
            </a:pPr>
            <a:r>
              <a:rPr lang="en-GB" smtClean="0"/>
              <a:t>Pensioner of a MS: paid by this MS</a:t>
            </a:r>
          </a:p>
          <a:p>
            <a:pPr>
              <a:lnSpc>
                <a:spcPct val="90000"/>
              </a:lnSpc>
              <a:defRPr/>
            </a:pPr>
            <a:r>
              <a:rPr lang="en-GB" smtClean="0"/>
              <a:t>Pensioner of several MSs, resident in one of them: paid by the MS of residence</a:t>
            </a:r>
          </a:p>
          <a:p>
            <a:pPr>
              <a:lnSpc>
                <a:spcPct val="90000"/>
              </a:lnSpc>
              <a:defRPr/>
            </a:pPr>
            <a:r>
              <a:rPr lang="en-GB" smtClean="0"/>
              <a:t>Pensioner in various MSs, resident in another: paid for by the MS whose institution is responsible for the cost of benefits in kind, under Article 24 and 25, Regulation 883/04, in other words paid by: </a:t>
            </a:r>
          </a:p>
          <a:p>
            <a:pPr lvl="3">
              <a:lnSpc>
                <a:spcPct val="90000"/>
              </a:lnSpc>
              <a:defRPr/>
            </a:pPr>
            <a:r>
              <a:rPr lang="en-GB" smtClean="0"/>
              <a:t>The MS where he or she has been insured for longest</a:t>
            </a:r>
          </a:p>
          <a:p>
            <a:pPr lvl="3">
              <a:lnSpc>
                <a:spcPct val="90000"/>
              </a:lnSpc>
              <a:defRPr/>
            </a:pPr>
            <a:r>
              <a:rPr lang="en-GB" smtClean="0"/>
              <a:t>If the periods are the same, the last. </a:t>
            </a:r>
            <a:endParaRPr lang="en-GB" b="1" i="1" smtClean="0">
              <a:effectLst>
                <a:outerShdw blurRad="38100" dist="38100" dir="2700000" algn="tl">
                  <a:srgbClr val="C0C0C0"/>
                </a:outerShdw>
              </a:effectLst>
            </a:endParaRPr>
          </a:p>
          <a:p>
            <a:pPr>
              <a:lnSpc>
                <a:spcPct val="80000"/>
              </a:lnSpc>
              <a:buFont typeface="Arial" charset="0"/>
              <a:buNone/>
              <a:defRPr/>
            </a:pPr>
            <a:endParaRPr lang="en-GB" sz="3900" smtClean="0">
              <a:solidFill>
                <a:srgbClr val="0033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5057" name="Rectangle 2"/>
          <p:cNvSpPr>
            <a:spLocks noGrp="1"/>
          </p:cNvSpPr>
          <p:nvPr>
            <p:ph type="title"/>
          </p:nvPr>
        </p:nvSpPr>
        <p:spPr/>
        <p:txBody>
          <a:bodyPr/>
          <a:lstStyle/>
          <a:p>
            <a:pPr algn="ctr" eaLnBrk="1" hangingPunct="1"/>
            <a:r>
              <a:rPr lang="en-GB" sz="3200" b="0" smtClean="0"/>
              <a:t>INVALIDITY </a:t>
            </a:r>
            <a:r>
              <a:rPr lang="en-GB" b="0" smtClean="0"/>
              <a:t>(Chapter 4)</a:t>
            </a:r>
            <a:endParaRPr lang="es-ES" b="0" smtClean="0"/>
          </a:p>
        </p:txBody>
      </p:sp>
      <p:sp>
        <p:nvSpPr>
          <p:cNvPr id="58371" name="Rectangle 2051"/>
          <p:cNvSpPr>
            <a:spLocks noGrp="1" noChangeArrowheads="1"/>
          </p:cNvSpPr>
          <p:nvPr>
            <p:ph type="body" idx="4294967295"/>
          </p:nvPr>
        </p:nvSpPr>
        <p:spPr/>
        <p:txBody>
          <a:bodyPr/>
          <a:lstStyle/>
          <a:p>
            <a:pPr>
              <a:defRPr/>
            </a:pPr>
            <a:endParaRPr lang="en-GB" b="1" smtClean="0"/>
          </a:p>
          <a:p>
            <a:pPr>
              <a:defRPr/>
            </a:pPr>
            <a:r>
              <a:rPr lang="en-GB" smtClean="0"/>
              <a:t>Type A legislation</a:t>
            </a:r>
          </a:p>
          <a:p>
            <a:pPr lvl="2">
              <a:defRPr/>
            </a:pPr>
            <a:r>
              <a:rPr lang="en-GB" smtClean="0"/>
              <a:t>The amount of the benefit is independent of the duration of the periods of insurance/residence. This legislation has been included in Annexe VI of Regulation 883/04 (Article 44).</a:t>
            </a:r>
          </a:p>
          <a:p>
            <a:pPr>
              <a:defRPr/>
            </a:pPr>
            <a:r>
              <a:rPr lang="en-GB" smtClean="0"/>
              <a:t>Type B legislation</a:t>
            </a:r>
          </a:p>
          <a:p>
            <a:pPr lvl="2">
              <a:defRPr/>
            </a:pPr>
            <a:r>
              <a:rPr lang="en-GB" smtClean="0"/>
              <a:t>All other legislations (Article 44).</a:t>
            </a:r>
          </a:p>
          <a:p>
            <a:pPr>
              <a:lnSpc>
                <a:spcPct val="90000"/>
              </a:lnSpc>
              <a:buClr>
                <a:schemeClr val="tx1"/>
              </a:buClr>
              <a:buFontTx/>
              <a:buNone/>
              <a:defRPr/>
            </a:pPr>
            <a:endParaRPr lang="en-GB" sz="3500" b="1" smtClean="0">
              <a:effectLst>
                <a:outerShdw blurRad="38100" dist="38100" dir="2700000" algn="tl">
                  <a:srgbClr val="C0C0C0"/>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81" name="Rectangle 2"/>
          <p:cNvSpPr>
            <a:spLocks noGrp="1"/>
          </p:cNvSpPr>
          <p:nvPr>
            <p:ph type="title"/>
          </p:nvPr>
        </p:nvSpPr>
        <p:spPr/>
        <p:txBody>
          <a:bodyPr/>
          <a:lstStyle/>
          <a:p>
            <a:pPr algn="ctr" eaLnBrk="1" hangingPunct="1"/>
            <a:r>
              <a:rPr lang="en-GB" sz="3200" b="0" smtClean="0"/>
              <a:t>TYPE A INVALIDITY</a:t>
            </a:r>
            <a:endParaRPr lang="es-ES" sz="3200" b="0" smtClean="0"/>
          </a:p>
        </p:txBody>
      </p:sp>
      <p:sp>
        <p:nvSpPr>
          <p:cNvPr id="134147" name="Rectangle 1027"/>
          <p:cNvSpPr>
            <a:spLocks noGrp="1" noChangeArrowheads="1"/>
          </p:cNvSpPr>
          <p:nvPr>
            <p:ph type="body" idx="4294967295"/>
          </p:nvPr>
        </p:nvSpPr>
        <p:spPr/>
        <p:txBody>
          <a:bodyPr/>
          <a:lstStyle/>
          <a:p>
            <a:pPr>
              <a:lnSpc>
                <a:spcPct val="90000"/>
              </a:lnSpc>
              <a:buFont typeface="Arial" charset="0"/>
              <a:buNone/>
              <a:defRPr/>
            </a:pPr>
            <a:r>
              <a:rPr lang="en-GB" sz="2800" smtClean="0"/>
              <a:t>	The benefit is paid by a single Member State: the MS whose legislation is applicable at the time the invalidity occurs. The insurance/residency periods accredited in other MSs of Type A legislation are aggregated.</a:t>
            </a:r>
          </a:p>
          <a:p>
            <a:pPr lvl="2">
              <a:lnSpc>
                <a:spcPct val="90000"/>
              </a:lnSpc>
              <a:defRPr/>
            </a:pPr>
            <a:endParaRPr lang="en-GB" sz="2000" smtClean="0">
              <a:effectLst>
                <a:outerShdw blurRad="38100" dist="38100" dir="2700000" algn="tl">
                  <a:srgbClr val="C0C0C0"/>
                </a:outerShdw>
              </a:effectLst>
            </a:endParaRPr>
          </a:p>
          <a:p>
            <a:pPr lvl="2">
              <a:lnSpc>
                <a:spcPct val="90000"/>
              </a:lnSpc>
              <a:defRPr/>
            </a:pPr>
            <a:r>
              <a:rPr lang="en-GB" sz="2000" smtClean="0"/>
              <a:t>Estonia </a:t>
            </a:r>
          </a:p>
          <a:p>
            <a:pPr lvl="2">
              <a:lnSpc>
                <a:spcPct val="90000"/>
              </a:lnSpc>
              <a:defRPr/>
            </a:pPr>
            <a:r>
              <a:rPr lang="en-GB" sz="2000" smtClean="0"/>
              <a:t>Finland (people with disability at birth or at an early age)</a:t>
            </a:r>
          </a:p>
          <a:p>
            <a:pPr lvl="2">
              <a:lnSpc>
                <a:spcPct val="90000"/>
              </a:lnSpc>
              <a:defRPr/>
            </a:pPr>
            <a:r>
              <a:rPr lang="en-GB" sz="2000" smtClean="0"/>
              <a:t>Greece (only Agricultural Scheme)</a:t>
            </a:r>
          </a:p>
          <a:p>
            <a:pPr lvl="2">
              <a:lnSpc>
                <a:spcPct val="90000"/>
              </a:lnSpc>
              <a:defRPr/>
            </a:pPr>
            <a:r>
              <a:rPr lang="en-GB" sz="2000" smtClean="0"/>
              <a:t>Hungary </a:t>
            </a:r>
          </a:p>
          <a:p>
            <a:pPr lvl="2">
              <a:lnSpc>
                <a:spcPct val="90000"/>
              </a:lnSpc>
              <a:defRPr/>
            </a:pPr>
            <a:r>
              <a:rPr lang="en-GB" sz="2000" smtClean="0"/>
              <a:t>Ireland</a:t>
            </a:r>
          </a:p>
          <a:p>
            <a:pPr lvl="2">
              <a:lnSpc>
                <a:spcPct val="90000"/>
              </a:lnSpc>
              <a:defRPr/>
            </a:pPr>
            <a:r>
              <a:rPr lang="en-GB" sz="2000" smtClean="0"/>
              <a:t>Latvia  </a:t>
            </a:r>
          </a:p>
          <a:p>
            <a:pPr lvl="2">
              <a:lnSpc>
                <a:spcPct val="90000"/>
              </a:lnSpc>
              <a:defRPr/>
            </a:pPr>
            <a:r>
              <a:rPr lang="en-GB" sz="2000" smtClean="0"/>
              <a:t>United Kingdom</a:t>
            </a:r>
          </a:p>
          <a:p>
            <a:pPr lvl="2">
              <a:lnSpc>
                <a:spcPct val="90000"/>
              </a:lnSpc>
              <a:defRPr/>
            </a:pPr>
            <a:r>
              <a:rPr lang="en-GB" sz="2000" smtClean="0"/>
              <a:t>Czech Republic (people under the age of 18)</a:t>
            </a:r>
          </a:p>
          <a:p>
            <a:pPr lvl="2">
              <a:lnSpc>
                <a:spcPct val="90000"/>
              </a:lnSpc>
              <a:defRPr/>
            </a:pPr>
            <a:r>
              <a:rPr lang="en-GB" sz="2000" smtClean="0"/>
              <a:t>Sweden (income-related benefit)</a:t>
            </a:r>
          </a:p>
          <a:p>
            <a:pPr lvl="2">
              <a:lnSpc>
                <a:spcPct val="90000"/>
              </a:lnSpc>
              <a:defRPr/>
            </a:pPr>
            <a:endParaRPr lang="en-GB" sz="2000" b="1" smtClean="0">
              <a:effectLst>
                <a:outerShdw blurRad="38100" dist="38100" dir="2700000" algn="tl">
                  <a:srgbClr val="C0C0C0"/>
                </a:outerShdw>
              </a:effectLst>
            </a:endParaRPr>
          </a:p>
          <a:p>
            <a:pPr lvl="2">
              <a:lnSpc>
                <a:spcPct val="90000"/>
              </a:lnSpc>
              <a:defRPr/>
            </a:pPr>
            <a:endParaRPr lang="en-GB" sz="2000" b="1" smtClean="0"/>
          </a:p>
          <a:p>
            <a:pPr lvl="2">
              <a:lnSpc>
                <a:spcPct val="90000"/>
              </a:lnSpc>
              <a:defRPr/>
            </a:pPr>
            <a:endParaRPr lang="en-GB" sz="2000" b="1" smtClean="0"/>
          </a:p>
          <a:p>
            <a:pPr lvl="2">
              <a:lnSpc>
                <a:spcPct val="90000"/>
              </a:lnSpc>
              <a:defRPr/>
            </a:pPr>
            <a:endParaRPr lang="en-GB" sz="2000" b="1" smtClean="0"/>
          </a:p>
          <a:p>
            <a:pPr lvl="2">
              <a:lnSpc>
                <a:spcPct val="70000"/>
              </a:lnSpc>
              <a:buFontTx/>
              <a:buNone/>
              <a:defRPr/>
            </a:pPr>
            <a:endParaRPr lang="en-GB" sz="2100" b="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649" name="Rectangle 4"/>
          <p:cNvSpPr>
            <a:spLocks noChangeArrowheads="1"/>
          </p:cNvSpPr>
          <p:nvPr/>
        </p:nvSpPr>
        <p:spPr bwMode="auto">
          <a:xfrm>
            <a:off x="344488" y="692150"/>
            <a:ext cx="9199562" cy="1190625"/>
          </a:xfrm>
          <a:prstGeom prst="rect">
            <a:avLst/>
          </a:prstGeom>
          <a:noFill/>
          <a:ln w="9525">
            <a:noFill/>
            <a:miter lim="800000"/>
            <a:headEnd/>
            <a:tailEnd/>
          </a:ln>
        </p:spPr>
        <p:txBody>
          <a:bodyPr>
            <a:spAutoFit/>
          </a:bodyPr>
          <a:lstStyle/>
          <a:p>
            <a:pPr marL="342900" indent="-342900" algn="just">
              <a:buFont typeface="Arial" charset="0"/>
              <a:buChar char="•"/>
            </a:pPr>
            <a:endParaRPr lang="it-IT">
              <a:solidFill>
                <a:srgbClr val="404040"/>
              </a:solidFill>
              <a:latin typeface="Optane" pitchFamily="2" charset="0"/>
            </a:endParaRPr>
          </a:p>
          <a:p>
            <a:pPr marL="342900" indent="-342900" algn="just">
              <a:buFont typeface="Arial" charset="0"/>
              <a:buChar char="•"/>
            </a:pPr>
            <a:endParaRPr lang="it-IT">
              <a:solidFill>
                <a:srgbClr val="404040"/>
              </a:solidFill>
              <a:latin typeface="Optane" pitchFamily="2" charset="0"/>
            </a:endParaRPr>
          </a:p>
          <a:p>
            <a:pPr marL="342900" indent="-342900" algn="just">
              <a:buFont typeface="Arial" charset="0"/>
              <a:buChar char="•"/>
            </a:pPr>
            <a:endParaRPr lang="it-IT">
              <a:solidFill>
                <a:srgbClr val="404040"/>
              </a:solidFill>
              <a:latin typeface="Optane" pitchFamily="2" charset="0"/>
            </a:endParaRPr>
          </a:p>
          <a:p>
            <a:pPr marL="342900" indent="-342900" algn="just">
              <a:buFont typeface="Arial" charset="0"/>
              <a:buChar char="•"/>
            </a:pPr>
            <a:endParaRPr lang="it-IT">
              <a:solidFill>
                <a:srgbClr val="404040"/>
              </a:solidFill>
              <a:latin typeface="Optane" pitchFamily="2" charset="0"/>
            </a:endParaRPr>
          </a:p>
        </p:txBody>
      </p:sp>
      <p:sp>
        <p:nvSpPr>
          <p:cNvPr id="1947650" name="Title 1"/>
          <p:cNvSpPr txBox="1">
            <a:spLocks/>
          </p:cNvSpPr>
          <p:nvPr/>
        </p:nvSpPr>
        <p:spPr bwMode="auto">
          <a:xfrm>
            <a:off x="560388" y="1196975"/>
            <a:ext cx="6913562" cy="4752975"/>
          </a:xfrm>
          <a:prstGeom prst="rect">
            <a:avLst/>
          </a:prstGeom>
          <a:noFill/>
          <a:ln w="9525">
            <a:noFill/>
            <a:miter lim="800000"/>
            <a:headEnd/>
            <a:tailEnd/>
          </a:ln>
        </p:spPr>
        <p:txBody>
          <a:bodyPr/>
          <a:lstStyle/>
          <a:p>
            <a:endParaRPr lang="it-IT" sz="2400" b="1">
              <a:solidFill>
                <a:srgbClr val="262626"/>
              </a:solidFill>
              <a:latin typeface="Optane" pitchFamily="2" charset="0"/>
            </a:endParaRPr>
          </a:p>
        </p:txBody>
      </p:sp>
      <p:sp>
        <p:nvSpPr>
          <p:cNvPr id="1947651" name="Rectangle 4"/>
          <p:cNvSpPr>
            <a:spLocks noChangeArrowheads="1"/>
          </p:cNvSpPr>
          <p:nvPr/>
        </p:nvSpPr>
        <p:spPr bwMode="auto">
          <a:xfrm>
            <a:off x="776288" y="265113"/>
            <a:ext cx="5857875" cy="457200"/>
          </a:xfrm>
          <a:prstGeom prst="rect">
            <a:avLst/>
          </a:prstGeom>
          <a:noFill/>
          <a:ln w="9525">
            <a:noFill/>
            <a:miter lim="800000"/>
            <a:headEnd/>
            <a:tailEnd/>
          </a:ln>
        </p:spPr>
        <p:txBody>
          <a:bodyPr wrap="none">
            <a:spAutoFit/>
          </a:bodyPr>
          <a:lstStyle/>
          <a:p>
            <a:r>
              <a:rPr lang="en-GB" sz="2400" b="1">
                <a:latin typeface="Optane" pitchFamily="2" charset="0"/>
              </a:rPr>
              <a:t>INTERNATIONAL SOCIAL SECURITY LAW</a:t>
            </a:r>
            <a:endParaRPr lang="es-ES" sz="2400" b="1">
              <a:latin typeface="Optane" pitchFamily="2" charset="0"/>
            </a:endParaRPr>
          </a:p>
        </p:txBody>
      </p:sp>
      <p:sp>
        <p:nvSpPr>
          <p:cNvPr id="1947652" name="Rectangle 5"/>
          <p:cNvSpPr>
            <a:spLocks noChangeArrowheads="1"/>
          </p:cNvSpPr>
          <p:nvPr/>
        </p:nvSpPr>
        <p:spPr bwMode="auto">
          <a:xfrm>
            <a:off x="776288" y="1052513"/>
            <a:ext cx="8064500" cy="5203825"/>
          </a:xfrm>
          <a:prstGeom prst="rect">
            <a:avLst/>
          </a:prstGeom>
          <a:noFill/>
          <a:ln w="9525">
            <a:noFill/>
            <a:miter lim="800000"/>
            <a:headEnd/>
            <a:tailEnd/>
          </a:ln>
        </p:spPr>
        <p:txBody>
          <a:bodyPr>
            <a:spAutoFit/>
          </a:bodyPr>
          <a:lstStyle/>
          <a:p>
            <a:pPr>
              <a:buFontTx/>
              <a:buChar char="•"/>
            </a:pPr>
            <a:r>
              <a:rPr lang="en-GB" sz="2400">
                <a:solidFill>
                  <a:srgbClr val="003300"/>
                </a:solidFill>
                <a:latin typeface="Optane" pitchFamily="2" charset="0"/>
              </a:rPr>
              <a:t>Community Regulations:</a:t>
            </a:r>
          </a:p>
          <a:p>
            <a:pPr lvl="1">
              <a:buFont typeface="Wingdings" pitchFamily="2" charset="2"/>
              <a:buChar char="Ø"/>
            </a:pPr>
            <a:r>
              <a:rPr lang="en-GB" sz="2400">
                <a:solidFill>
                  <a:srgbClr val="003300"/>
                </a:solidFill>
                <a:latin typeface="Optane" pitchFamily="2" charset="0"/>
              </a:rPr>
              <a:t>Regulation (EC) 883/2004 and 987/2009</a:t>
            </a:r>
          </a:p>
          <a:p>
            <a:pPr lvl="2"/>
            <a:endParaRPr lang="en-GB" sz="2400">
              <a:solidFill>
                <a:srgbClr val="003300"/>
              </a:solidFill>
              <a:latin typeface="Optane" pitchFamily="2" charset="0"/>
            </a:endParaRPr>
          </a:p>
          <a:p>
            <a:pPr>
              <a:buFontTx/>
              <a:buChar char="•"/>
            </a:pPr>
            <a:r>
              <a:rPr lang="en-GB" sz="2400">
                <a:solidFill>
                  <a:srgbClr val="003300"/>
                </a:solidFill>
                <a:latin typeface="Optane" pitchFamily="2" charset="0"/>
              </a:rPr>
              <a:t>Multilateral Ibero-American Social Security Agreement (CMISS)</a:t>
            </a:r>
          </a:p>
          <a:p>
            <a:pPr lvl="1">
              <a:buFont typeface="Wingdings" pitchFamily="2" charset="2"/>
              <a:buChar char="Ø"/>
            </a:pPr>
            <a:r>
              <a:rPr lang="en-GB" sz="2400">
                <a:solidFill>
                  <a:srgbClr val="003300"/>
                </a:solidFill>
                <a:latin typeface="Optane" pitchFamily="2" charset="0"/>
              </a:rPr>
              <a:t>Bolivia, Brazil, Chile, Ecuador, El Salvador, Paraguay, Portugal, Spain and Uruguay</a:t>
            </a:r>
          </a:p>
          <a:p>
            <a:pPr lvl="1"/>
            <a:endParaRPr lang="en-GB" sz="2400">
              <a:solidFill>
                <a:srgbClr val="003300"/>
              </a:solidFill>
              <a:latin typeface="Optane" pitchFamily="2" charset="0"/>
            </a:endParaRPr>
          </a:p>
          <a:p>
            <a:pPr lvl="1">
              <a:buFontTx/>
              <a:buChar char="•"/>
            </a:pPr>
            <a:r>
              <a:rPr lang="en-GB" sz="2400">
                <a:solidFill>
                  <a:srgbClr val="003300"/>
                </a:solidFill>
                <a:latin typeface="Optane" pitchFamily="2" charset="0"/>
              </a:rPr>
              <a:t>Bilateral agreements with 23 countries:</a:t>
            </a:r>
          </a:p>
          <a:p>
            <a:pPr lvl="1">
              <a:buFont typeface="Wingdings" pitchFamily="2" charset="2"/>
              <a:buChar char="Ø"/>
            </a:pPr>
            <a:r>
              <a:rPr lang="en-GB" sz="2400">
                <a:solidFill>
                  <a:srgbClr val="003300"/>
                </a:solidFill>
                <a:latin typeface="Optane" pitchFamily="2" charset="0"/>
              </a:rPr>
              <a:t>13 in the Americas (the CMISS is applicable to 5 of them)</a:t>
            </a:r>
          </a:p>
          <a:p>
            <a:pPr lvl="1">
              <a:buFont typeface="Wingdings" pitchFamily="2" charset="2"/>
              <a:buChar char="Ø"/>
            </a:pPr>
            <a:r>
              <a:rPr lang="en-GB" sz="2400">
                <a:solidFill>
                  <a:srgbClr val="003300"/>
                </a:solidFill>
                <a:latin typeface="Optane" pitchFamily="2" charset="0"/>
              </a:rPr>
              <a:t>3 in Europe</a:t>
            </a:r>
          </a:p>
          <a:p>
            <a:pPr lvl="1">
              <a:buFont typeface="Wingdings" pitchFamily="2" charset="2"/>
              <a:buChar char="Ø"/>
            </a:pPr>
            <a:r>
              <a:rPr lang="en-GB" sz="2400">
                <a:solidFill>
                  <a:srgbClr val="003300"/>
                </a:solidFill>
                <a:latin typeface="Optane" pitchFamily="2" charset="0"/>
              </a:rPr>
              <a:t>3 in Africa </a:t>
            </a:r>
          </a:p>
          <a:p>
            <a:pPr lvl="1">
              <a:buFont typeface="Wingdings" pitchFamily="2" charset="2"/>
              <a:buChar char="Ø"/>
            </a:pPr>
            <a:r>
              <a:rPr lang="en-GB" sz="2400">
                <a:solidFill>
                  <a:srgbClr val="003300"/>
                </a:solidFill>
                <a:latin typeface="Optane" pitchFamily="2" charset="0"/>
              </a:rPr>
              <a:t>3 in Asia </a:t>
            </a:r>
          </a:p>
          <a:p>
            <a:pPr lvl="1">
              <a:buFont typeface="Wingdings" pitchFamily="2" charset="2"/>
              <a:buChar char="Ø"/>
            </a:pPr>
            <a:r>
              <a:rPr lang="en-GB" sz="2400">
                <a:solidFill>
                  <a:srgbClr val="003300"/>
                </a:solidFill>
                <a:latin typeface="Optane" pitchFamily="2" charset="0"/>
              </a:rPr>
              <a:t>1 in Oceania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7105" name="Rectangle 2"/>
          <p:cNvSpPr>
            <a:spLocks noGrp="1"/>
          </p:cNvSpPr>
          <p:nvPr>
            <p:ph type="title"/>
          </p:nvPr>
        </p:nvSpPr>
        <p:spPr/>
        <p:txBody>
          <a:bodyPr/>
          <a:lstStyle/>
          <a:p>
            <a:pPr algn="ctr" eaLnBrk="1" hangingPunct="1"/>
            <a:r>
              <a:rPr lang="en-GB" sz="3200" b="0" smtClean="0"/>
              <a:t>TYPE B INVALIDITY</a:t>
            </a:r>
            <a:endParaRPr lang="es-ES" sz="3200" b="0" smtClean="0"/>
          </a:p>
        </p:txBody>
      </p:sp>
      <p:sp>
        <p:nvSpPr>
          <p:cNvPr id="1967106" name="Rectangle 9"/>
          <p:cNvSpPr>
            <a:spLocks noGrp="1"/>
          </p:cNvSpPr>
          <p:nvPr>
            <p:ph type="body" sz="half" idx="4294967295"/>
          </p:nvPr>
        </p:nvSpPr>
        <p:spPr>
          <a:xfrm>
            <a:off x="704850" y="5589588"/>
            <a:ext cx="8778875" cy="647700"/>
          </a:xfrm>
        </p:spPr>
        <p:txBody>
          <a:bodyPr/>
          <a:lstStyle/>
          <a:p>
            <a:pPr eaLnBrk="1" hangingPunct="1">
              <a:spcBef>
                <a:spcPct val="0"/>
              </a:spcBef>
              <a:buClr>
                <a:srgbClr val="FF3300"/>
              </a:buClr>
              <a:buSzPct val="200000"/>
              <a:buFontTx/>
              <a:buNone/>
            </a:pPr>
            <a:r>
              <a:rPr lang="en-GB" sz="2000" smtClean="0">
                <a:solidFill>
                  <a:srgbClr val="003300"/>
                </a:solidFill>
              </a:rPr>
              <a:t>Payment with the same rules as Retirement.</a:t>
            </a:r>
            <a:r>
              <a:rPr lang="en-GB" sz="1800" smtClean="0">
                <a:solidFill>
                  <a:srgbClr val="003300"/>
                </a:solidFill>
              </a:rPr>
              <a:t> </a:t>
            </a:r>
            <a:r>
              <a:rPr lang="en-GB" sz="2000" smtClean="0">
                <a:solidFill>
                  <a:srgbClr val="003300"/>
                </a:solidFill>
              </a:rPr>
              <a:t>Also paid under the same rules as retirement when type A and B legislations concur.</a:t>
            </a:r>
          </a:p>
          <a:p>
            <a:pPr>
              <a:lnSpc>
                <a:spcPct val="80000"/>
              </a:lnSpc>
              <a:buFont typeface="Arial" charset="0"/>
              <a:buNone/>
            </a:pPr>
            <a:endParaRPr lang="es-ES" sz="2000" smtClean="0"/>
          </a:p>
        </p:txBody>
      </p:sp>
      <p:sp>
        <p:nvSpPr>
          <p:cNvPr id="1967107" name="Rectangle 3"/>
          <p:cNvSpPr>
            <a:spLocks noChangeArrowheads="1"/>
          </p:cNvSpPr>
          <p:nvPr/>
        </p:nvSpPr>
        <p:spPr bwMode="auto">
          <a:xfrm>
            <a:off x="0" y="1484313"/>
            <a:ext cx="5168900" cy="5018087"/>
          </a:xfrm>
          <a:prstGeom prst="rect">
            <a:avLst/>
          </a:prstGeom>
          <a:noFill/>
          <a:ln w="9525">
            <a:noFill/>
            <a:miter lim="800000"/>
            <a:headEnd/>
            <a:tailEnd/>
          </a:ln>
        </p:spPr>
        <p:txBody>
          <a:bodyPr/>
          <a:lstStyle/>
          <a:p>
            <a:pPr marL="342900" indent="-342900" eaLnBrk="0" hangingPunct="0">
              <a:lnSpc>
                <a:spcPct val="80000"/>
              </a:lnSpc>
              <a:spcBef>
                <a:spcPct val="20000"/>
              </a:spcBef>
              <a:buClr>
                <a:srgbClr val="FFC000"/>
              </a:buClr>
              <a:buSzPct val="75000"/>
              <a:buFont typeface="Wingdings" pitchFamily="2" charset="2"/>
              <a:buNone/>
            </a:pPr>
            <a:endParaRPr lang="en-GB" sz="2000">
              <a:solidFill>
                <a:srgbClr val="003300"/>
              </a:solidFill>
              <a:latin typeface="Optane" pitchFamily="2" charset="0"/>
            </a:endParaRPr>
          </a:p>
        </p:txBody>
      </p:sp>
      <p:sp>
        <p:nvSpPr>
          <p:cNvPr id="1967108" name="Rectangle 3"/>
          <p:cNvSpPr>
            <a:spLocks noGrp="1" noChangeArrowheads="1"/>
          </p:cNvSpPr>
          <p:nvPr>
            <p:ph sz="quarter" idx="4294967295"/>
          </p:nvPr>
        </p:nvSpPr>
        <p:spPr>
          <a:xfrm>
            <a:off x="488950" y="1268413"/>
            <a:ext cx="4421188" cy="3071812"/>
          </a:xfrm>
        </p:spPr>
        <p:txBody>
          <a:bodyPr/>
          <a:lstStyle/>
          <a:p>
            <a:r>
              <a:rPr lang="en-GB" sz="1800" smtClean="0"/>
              <a:t>Germany</a:t>
            </a:r>
          </a:p>
          <a:p>
            <a:r>
              <a:rPr lang="en-GB" sz="1800" smtClean="0"/>
              <a:t>Austria</a:t>
            </a:r>
          </a:p>
          <a:p>
            <a:r>
              <a:rPr lang="en-GB" sz="1800" smtClean="0"/>
              <a:t>Belgium</a:t>
            </a:r>
          </a:p>
          <a:p>
            <a:r>
              <a:rPr lang="en-GB" sz="1800" smtClean="0"/>
              <a:t>Bulgaria</a:t>
            </a:r>
          </a:p>
          <a:p>
            <a:r>
              <a:rPr lang="en-GB" sz="1800" smtClean="0"/>
              <a:t>Czech Republic</a:t>
            </a:r>
          </a:p>
          <a:p>
            <a:r>
              <a:rPr lang="en-GB" sz="1800" smtClean="0"/>
              <a:t>Cyprus</a:t>
            </a:r>
          </a:p>
          <a:p>
            <a:r>
              <a:rPr lang="en-GB" sz="1800" smtClean="0"/>
              <a:t>Croatia</a:t>
            </a:r>
          </a:p>
          <a:p>
            <a:r>
              <a:rPr lang="en-GB" sz="1800" smtClean="0"/>
              <a:t>Denmark</a:t>
            </a:r>
          </a:p>
          <a:p>
            <a:r>
              <a:rPr lang="en-GB" sz="1800" smtClean="0"/>
              <a:t>Slovakia</a:t>
            </a:r>
          </a:p>
          <a:p>
            <a:r>
              <a:rPr lang="en-GB" sz="1800" smtClean="0"/>
              <a:t>Slovenia</a:t>
            </a:r>
          </a:p>
          <a:p>
            <a:r>
              <a:rPr lang="en-GB" sz="1800" smtClean="0"/>
              <a:t>Spain</a:t>
            </a:r>
          </a:p>
          <a:p>
            <a:r>
              <a:rPr lang="en-GB" sz="1800" smtClean="0"/>
              <a:t>Finland</a:t>
            </a:r>
          </a:p>
        </p:txBody>
      </p:sp>
      <p:sp>
        <p:nvSpPr>
          <p:cNvPr id="1967109" name="Rectangle 4"/>
          <p:cNvSpPr>
            <a:spLocks noGrp="1" noChangeArrowheads="1"/>
          </p:cNvSpPr>
          <p:nvPr>
            <p:ph sz="quarter" idx="4294967295"/>
          </p:nvPr>
        </p:nvSpPr>
        <p:spPr>
          <a:xfrm>
            <a:off x="4808538" y="908050"/>
            <a:ext cx="4637087" cy="2568575"/>
          </a:xfrm>
        </p:spPr>
        <p:txBody>
          <a:bodyPr/>
          <a:lstStyle/>
          <a:p>
            <a:pPr>
              <a:buFont typeface="Arial" charset="0"/>
              <a:buNone/>
            </a:pPr>
            <a:endParaRPr lang="en-GB" sz="2400" b="1" smtClean="0"/>
          </a:p>
          <a:p>
            <a:r>
              <a:rPr lang="en-GB" sz="1800" smtClean="0"/>
              <a:t>France</a:t>
            </a:r>
          </a:p>
          <a:p>
            <a:r>
              <a:rPr lang="en-GB" sz="1800" smtClean="0"/>
              <a:t>Greece (except for the Agricultural Scheme)</a:t>
            </a:r>
          </a:p>
          <a:p>
            <a:r>
              <a:rPr lang="en-GB" sz="1800" smtClean="0"/>
              <a:t>Italy</a:t>
            </a:r>
          </a:p>
          <a:p>
            <a:r>
              <a:rPr lang="en-GB" sz="1800" smtClean="0"/>
              <a:t>Lithuania</a:t>
            </a:r>
          </a:p>
          <a:p>
            <a:r>
              <a:rPr lang="en-GB" sz="1800" smtClean="0"/>
              <a:t>Luxembourg</a:t>
            </a:r>
          </a:p>
          <a:p>
            <a:r>
              <a:rPr lang="en-GB" sz="1800" smtClean="0"/>
              <a:t>Malta</a:t>
            </a:r>
          </a:p>
          <a:p>
            <a:r>
              <a:rPr lang="en-GB" sz="1800" smtClean="0"/>
              <a:t>Netherlands</a:t>
            </a:r>
          </a:p>
          <a:p>
            <a:r>
              <a:rPr lang="en-GB" sz="1800" smtClean="0"/>
              <a:t>Poland</a:t>
            </a:r>
          </a:p>
          <a:p>
            <a:r>
              <a:rPr lang="en-GB" sz="1800" smtClean="0"/>
              <a:t>Portugal</a:t>
            </a:r>
          </a:p>
          <a:p>
            <a:r>
              <a:rPr lang="en-GB" sz="1800" smtClean="0"/>
              <a:t>Romania</a:t>
            </a:r>
          </a:p>
          <a:p>
            <a:r>
              <a:rPr lang="en-GB" sz="1800" smtClean="0"/>
              <a:t>Sweden</a:t>
            </a:r>
          </a:p>
          <a:p>
            <a:pPr>
              <a:lnSpc>
                <a:spcPct val="80000"/>
              </a:lnSpc>
              <a:buFont typeface="Wingdings" pitchFamily="2" charset="2"/>
              <a:buChar char="Ø"/>
            </a:pPr>
            <a:endParaRPr lang="en-GB" sz="1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249" name="Rectangle 2"/>
          <p:cNvSpPr>
            <a:spLocks noGrp="1"/>
          </p:cNvSpPr>
          <p:nvPr>
            <p:ph type="title"/>
          </p:nvPr>
        </p:nvSpPr>
        <p:spPr/>
        <p:txBody>
          <a:bodyPr/>
          <a:lstStyle/>
          <a:p>
            <a:pPr algn="ctr" eaLnBrk="1" hangingPunct="1">
              <a:defRPr/>
            </a:pPr>
            <a:r>
              <a:rPr lang="en-GB" sz="3200" smtClean="0">
                <a:effectLst>
                  <a:outerShdw blurRad="38100" dist="38100" dir="2700000" algn="tl">
                    <a:srgbClr val="C0C0C0"/>
                  </a:outerShdw>
                </a:effectLst>
              </a:rPr>
              <a:t>CLAIMS</a:t>
            </a:r>
            <a:endParaRPr lang="es-ES" sz="3200" smtClean="0">
              <a:effectLst>
                <a:outerShdw blurRad="38100" dist="38100" dir="2700000" algn="tl">
                  <a:srgbClr val="C0C0C0"/>
                </a:outerShdw>
              </a:effectLst>
            </a:endParaRPr>
          </a:p>
        </p:txBody>
      </p:sp>
      <p:sp>
        <p:nvSpPr>
          <p:cNvPr id="484355" name="Rectangle 3"/>
          <p:cNvSpPr>
            <a:spLocks noGrp="1" noChangeArrowheads="1"/>
          </p:cNvSpPr>
          <p:nvPr>
            <p:ph type="body" idx="4294967295"/>
          </p:nvPr>
        </p:nvSpPr>
        <p:spPr/>
        <p:txBody>
          <a:bodyPr/>
          <a:lstStyle/>
          <a:p>
            <a:pPr>
              <a:lnSpc>
                <a:spcPct val="90000"/>
              </a:lnSpc>
              <a:defRPr/>
            </a:pPr>
            <a:r>
              <a:rPr lang="en-GB" sz="2400" smtClean="0"/>
              <a:t>A claim submitted in one MS involves the study of the rights in all the MSs to whose legislations the person concerned has been subject, unless a request is made to delay the study of the retirement pension rights in one or more MSs.</a:t>
            </a:r>
          </a:p>
          <a:p>
            <a:pPr>
              <a:lnSpc>
                <a:spcPct val="90000"/>
              </a:lnSpc>
              <a:defRPr/>
            </a:pPr>
            <a:endParaRPr lang="en-GB" sz="2400" smtClean="0"/>
          </a:p>
          <a:p>
            <a:pPr>
              <a:lnSpc>
                <a:spcPct val="90000"/>
              </a:lnSpc>
              <a:defRPr/>
            </a:pPr>
            <a:r>
              <a:rPr lang="en-GB" sz="2400" smtClean="0"/>
              <a:t>The date for submitting the claim shall apply in all the institutions concerned (Article 45.5 of Regulation (EC) 987/09).</a:t>
            </a:r>
          </a:p>
          <a:p>
            <a:pPr>
              <a:lnSpc>
                <a:spcPct val="90000"/>
              </a:lnSpc>
              <a:defRPr/>
            </a:pPr>
            <a:endParaRPr lang="en-GB" sz="2400" smtClean="0"/>
          </a:p>
          <a:p>
            <a:pPr>
              <a:lnSpc>
                <a:spcPct val="90000"/>
              </a:lnSpc>
              <a:defRPr/>
            </a:pPr>
            <a:r>
              <a:rPr lang="en-GB" sz="2400" smtClean="0"/>
              <a:t>If the interested party has not initially notified the fact that he has worked in a MS, the date of any subsequent notification will be considered as the claim date (Article 45.6 of Regulation (EC) 987/09).</a:t>
            </a:r>
          </a:p>
          <a:p>
            <a:pPr algn="just">
              <a:lnSpc>
                <a:spcPct val="90000"/>
              </a:lnSpc>
              <a:buFont typeface="Arial" charset="0"/>
              <a:buNone/>
              <a:defRPr/>
            </a:pPr>
            <a:endParaRPr lang="en-GB" sz="2400" b="1" smtClean="0">
              <a:solidFill>
                <a:srgbClr val="003300"/>
              </a:solidFill>
              <a:effectLst>
                <a:outerShdw blurRad="38100" dist="38100" dir="2700000" algn="tl">
                  <a:srgbClr val="C0C0C0"/>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9153" name="Rectangle 2"/>
          <p:cNvSpPr>
            <a:spLocks noGrp="1"/>
          </p:cNvSpPr>
          <p:nvPr>
            <p:ph type="title"/>
          </p:nvPr>
        </p:nvSpPr>
        <p:spPr/>
        <p:txBody>
          <a:bodyPr/>
          <a:lstStyle/>
          <a:p>
            <a:pPr eaLnBrk="1" hangingPunct="1"/>
            <a:r>
              <a:rPr lang="en-GB" sz="2400" b="0" smtClean="0"/>
              <a:t>ELECTRONIC EXCHANGE OF SOCIAL SECURITY DATA</a:t>
            </a:r>
            <a:endParaRPr lang="es-ES" sz="2400" b="0" smtClean="0"/>
          </a:p>
        </p:txBody>
      </p:sp>
      <p:sp>
        <p:nvSpPr>
          <p:cNvPr id="1969154" name="2 Marcador de contenido"/>
          <p:cNvSpPr>
            <a:spLocks noGrp="1"/>
          </p:cNvSpPr>
          <p:nvPr>
            <p:ph type="body" idx="4294967295"/>
          </p:nvPr>
        </p:nvSpPr>
        <p:spPr/>
        <p:txBody>
          <a:bodyPr/>
          <a:lstStyle/>
          <a:p>
            <a:pPr>
              <a:lnSpc>
                <a:spcPct val="80000"/>
              </a:lnSpc>
            </a:pPr>
            <a:r>
              <a:rPr lang="en-GB" sz="2800" smtClean="0"/>
              <a:t>Article 4 of Regulation (EC) 987/09 lays down that the transmission of data between institutions or liaison bodies shall be carried out by electronic means.</a:t>
            </a:r>
          </a:p>
          <a:p>
            <a:pPr>
              <a:lnSpc>
                <a:spcPct val="80000"/>
              </a:lnSpc>
            </a:pPr>
            <a:r>
              <a:rPr lang="en-GB" sz="2800" smtClean="0"/>
              <a:t>Article 95 of the Regulation includes the possibility of adopting a transitional period of 24 months for this new form of electronic exchange (1/05/2010 to 30/04/2012).</a:t>
            </a:r>
          </a:p>
          <a:p>
            <a:pPr>
              <a:lnSpc>
                <a:spcPct val="80000"/>
              </a:lnSpc>
            </a:pPr>
            <a:r>
              <a:rPr lang="en-GB" sz="2800" smtClean="0"/>
              <a:t>Decision No. E3, of 19 October, 2011, extends the transitional period a further 24 months until 30/04/2014.</a:t>
            </a:r>
          </a:p>
          <a:p>
            <a:pPr>
              <a:lnSpc>
                <a:spcPct val="80000"/>
              </a:lnSpc>
            </a:pPr>
            <a:r>
              <a:rPr lang="en-GB" sz="2800" smtClean="0"/>
              <a:t>Decision No. E4 of 13 March, 2014 provides for a further extension that will end 2 years after the EESSI system has been developed and is ready for use.</a:t>
            </a:r>
          </a:p>
          <a:p>
            <a:pPr>
              <a:lnSpc>
                <a:spcPct val="80000"/>
              </a:lnSpc>
            </a:pPr>
            <a:endParaRPr lang="en-GB"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0177" name="Rectangle 2"/>
          <p:cNvSpPr>
            <a:spLocks noGrp="1"/>
          </p:cNvSpPr>
          <p:nvPr>
            <p:ph type="title"/>
          </p:nvPr>
        </p:nvSpPr>
        <p:spPr/>
        <p:txBody>
          <a:bodyPr/>
          <a:lstStyle/>
          <a:p>
            <a:pPr eaLnBrk="1" hangingPunct="1"/>
            <a:r>
              <a:rPr lang="en-GB" altLang="es-ES" sz="2400" b="0" smtClean="0">
                <a:latin typeface="Arial" charset="0"/>
              </a:rPr>
              <a:t>Electronic Exchange of Social Security Information (EESSI)</a:t>
            </a:r>
            <a:endParaRPr lang="es-ES" sz="2400" b="0" smtClean="0">
              <a:latin typeface="Arial" charset="0"/>
            </a:endParaRPr>
          </a:p>
        </p:txBody>
      </p:sp>
      <p:sp>
        <p:nvSpPr>
          <p:cNvPr id="1970178" name="2 Marcador de contenido"/>
          <p:cNvSpPr>
            <a:spLocks noGrp="1"/>
          </p:cNvSpPr>
          <p:nvPr>
            <p:ph type="body" idx="4294967295"/>
          </p:nvPr>
        </p:nvSpPr>
        <p:spPr>
          <a:solidFill>
            <a:schemeClr val="bg1"/>
          </a:solidFill>
        </p:spPr>
        <p:txBody>
          <a:bodyPr/>
          <a:lstStyle/>
          <a:p>
            <a:pPr>
              <a:lnSpc>
                <a:spcPct val="90000"/>
              </a:lnSpc>
            </a:pPr>
            <a:endParaRPr lang="en-GB" altLang="es-ES" sz="2400" b="1" smtClean="0"/>
          </a:p>
          <a:p>
            <a:pPr>
              <a:lnSpc>
                <a:spcPct val="90000"/>
              </a:lnSpc>
            </a:pPr>
            <a:r>
              <a:rPr lang="en-GB" altLang="es-ES" sz="2400" smtClean="0"/>
              <a:t>EESSI consists of: </a:t>
            </a:r>
            <a:r>
              <a:rPr lang="es-ES" sz="2400" smtClean="0"/>
              <a:t/>
            </a:r>
            <a:br>
              <a:rPr lang="es-ES" sz="2400" smtClean="0"/>
            </a:br>
            <a:endParaRPr lang="en-GB" altLang="es-ES" sz="2400" smtClean="0"/>
          </a:p>
          <a:p>
            <a:pPr lvl="1">
              <a:lnSpc>
                <a:spcPct val="90000"/>
              </a:lnSpc>
            </a:pPr>
            <a:r>
              <a:rPr lang="en-GB" altLang="es-ES" sz="2000" smtClean="0"/>
              <a:t>a central application installed in the European Commission's Data Centre, where a directory of services is included that lists the codes of all the competent institutions and liaison bodies. </a:t>
            </a:r>
          </a:p>
          <a:p>
            <a:pPr lvl="1">
              <a:lnSpc>
                <a:spcPct val="90000"/>
              </a:lnSpc>
            </a:pPr>
            <a:r>
              <a:rPr lang="en-GB" altLang="es-ES" sz="2000" smtClean="0"/>
              <a:t>an application that will be made available to all the MSs for development in their domestic administrations, linking with their own local applications (IRISS; ASIA). </a:t>
            </a:r>
          </a:p>
          <a:p>
            <a:pPr lvl="1">
              <a:lnSpc>
                <a:spcPct val="90000"/>
              </a:lnSpc>
            </a:pPr>
            <a:r>
              <a:rPr lang="en-GB" altLang="es-ES" sz="2000" smtClean="0"/>
              <a:t>an application similar to e-mail called “Web Interface for Clerks" for users in Member States that do not have their own application.</a:t>
            </a:r>
          </a:p>
          <a:p>
            <a:pPr lvl="1">
              <a:lnSpc>
                <a:spcPct val="90000"/>
              </a:lnSpc>
            </a:pPr>
            <a:endParaRPr lang="en-GB" altLang="es-ES" sz="2000" smtClean="0"/>
          </a:p>
          <a:p>
            <a:pPr>
              <a:lnSpc>
                <a:spcPct val="90000"/>
              </a:lnSpc>
            </a:pPr>
            <a:r>
              <a:rPr lang="en-GB" altLang="es-ES" sz="2400" smtClean="0"/>
              <a:t>Together these applications will manage the exchange of electronic information on social security in all the countries to which the Community Regulations are applicable. </a:t>
            </a:r>
            <a:endParaRPr lang="en-GB"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1201" name="Rectangle 2"/>
          <p:cNvSpPr>
            <a:spLocks noGrp="1"/>
          </p:cNvSpPr>
          <p:nvPr>
            <p:ph type="title"/>
          </p:nvPr>
        </p:nvSpPr>
        <p:spPr/>
        <p:txBody>
          <a:bodyPr/>
          <a:lstStyle/>
          <a:p>
            <a:pPr algn="ctr" eaLnBrk="1" hangingPunct="1"/>
            <a:r>
              <a:rPr lang="en-GB" sz="2400" b="0" smtClean="0"/>
              <a:t>AGGREGATION OF PERIODS</a:t>
            </a:r>
            <a:endParaRPr lang="es-ES" sz="2400" b="0" smtClean="0"/>
          </a:p>
        </p:txBody>
      </p:sp>
      <p:sp>
        <p:nvSpPr>
          <p:cNvPr id="1971202" name="2 Marcador de contenido"/>
          <p:cNvSpPr>
            <a:spLocks noGrp="1"/>
          </p:cNvSpPr>
          <p:nvPr>
            <p:ph type="body" idx="4294967295"/>
          </p:nvPr>
        </p:nvSpPr>
        <p:spPr/>
        <p:txBody>
          <a:bodyPr/>
          <a:lstStyle/>
          <a:p>
            <a:r>
              <a:rPr lang="en-GB" sz="2800" smtClean="0"/>
              <a:t>For the purpose of acquiring the right to benefits all the periods of insurance certified by the MSs will be calculated without questioning their value.</a:t>
            </a:r>
          </a:p>
          <a:p>
            <a:r>
              <a:rPr lang="en-GB" sz="2800" smtClean="0"/>
              <a:t>The remaining conditions for granting benefits will be determined by each Member State, taking into account the principle of equivalence included in Article 5.</a:t>
            </a:r>
          </a:p>
          <a:p>
            <a:r>
              <a:rPr lang="en-GB" sz="2800" smtClean="0"/>
              <a:t>Provisions on special schemes - Article 51.1 and 2: Credits for work in mines or on the sea in other Member States, provided that the worker has been subject to the legislation of the special scheme in Spain.</a:t>
            </a:r>
          </a:p>
          <a:p>
            <a:pPr>
              <a:lnSpc>
                <a:spcPct val="90000"/>
              </a:lnSpc>
            </a:pPr>
            <a:endParaRPr lang="en-GB" sz="36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2225" name="Rectangle 2"/>
          <p:cNvSpPr>
            <a:spLocks noGrp="1"/>
          </p:cNvSpPr>
          <p:nvPr>
            <p:ph type="title"/>
          </p:nvPr>
        </p:nvSpPr>
        <p:spPr/>
        <p:txBody>
          <a:bodyPr/>
          <a:lstStyle/>
          <a:p>
            <a:pPr algn="ctr" eaLnBrk="1" hangingPunct="1"/>
            <a:r>
              <a:rPr lang="en-GB" sz="2400" b="0" smtClean="0"/>
              <a:t>PERIODS OF UNDER ONE YEAR</a:t>
            </a:r>
            <a:r>
              <a:rPr lang="es-ES" sz="2400" smtClean="0"/>
              <a:t/>
            </a:r>
            <a:br>
              <a:rPr lang="es-ES" sz="2400" smtClean="0"/>
            </a:br>
            <a:endParaRPr lang="es-ES" sz="2400" smtClean="0"/>
          </a:p>
        </p:txBody>
      </p:sp>
      <p:sp>
        <p:nvSpPr>
          <p:cNvPr id="1849348" name="Rectangle 4"/>
          <p:cNvSpPr>
            <a:spLocks noGrp="1"/>
          </p:cNvSpPr>
          <p:nvPr>
            <p:ph sz="half" idx="4294967295"/>
          </p:nvPr>
        </p:nvSpPr>
        <p:spPr>
          <a:xfrm>
            <a:off x="415925" y="981075"/>
            <a:ext cx="4421188" cy="5145088"/>
          </a:xfrm>
        </p:spPr>
        <p:txBody>
          <a:bodyPr/>
          <a:lstStyle/>
          <a:p>
            <a:pPr algn="just">
              <a:lnSpc>
                <a:spcPct val="90000"/>
              </a:lnSpc>
              <a:buSzPct val="200000"/>
              <a:buFont typeface="Wingdings" pitchFamily="2" charset="2"/>
              <a:buChar char="§"/>
              <a:defRPr/>
            </a:pPr>
            <a:r>
              <a:rPr lang="en-GB" smtClean="0">
                <a:solidFill>
                  <a:srgbClr val="003300"/>
                </a:solidFill>
              </a:rPr>
              <a:t>If a period of under a year does not of itself give the right to a benefit in a MS:</a:t>
            </a:r>
          </a:p>
          <a:p>
            <a:pPr lvl="1" algn="just">
              <a:lnSpc>
                <a:spcPct val="90000"/>
              </a:lnSpc>
              <a:buClr>
                <a:srgbClr val="9BBB59"/>
              </a:buClr>
              <a:buFont typeface="Arial" charset="0"/>
              <a:buNone/>
              <a:defRPr/>
            </a:pPr>
            <a:r>
              <a:rPr lang="en-GB" sz="2400" smtClean="0">
                <a:solidFill>
                  <a:srgbClr val="003300"/>
                </a:solidFill>
              </a:rPr>
              <a:t>This MS is not obliged to recognise the benefit</a:t>
            </a:r>
          </a:p>
          <a:p>
            <a:pPr lvl="1" algn="just">
              <a:lnSpc>
                <a:spcPct val="90000"/>
              </a:lnSpc>
              <a:buClr>
                <a:srgbClr val="9BBB59"/>
              </a:buClr>
              <a:buFont typeface="Arial" charset="0"/>
              <a:buNone/>
              <a:defRPr/>
            </a:pPr>
            <a:r>
              <a:rPr lang="en-GB" sz="2400" smtClean="0">
                <a:solidFill>
                  <a:srgbClr val="003300"/>
                </a:solidFill>
              </a:rPr>
              <a:t>The other MSs will take it into account for calculation of the theoretical pension, but not to establish the pro rata amount.</a:t>
            </a:r>
          </a:p>
          <a:p>
            <a:pPr lvl="1" algn="just">
              <a:lnSpc>
                <a:spcPct val="90000"/>
              </a:lnSpc>
              <a:buClr>
                <a:srgbClr val="FF3300"/>
              </a:buClr>
              <a:buFont typeface="Arial" charset="0"/>
              <a:buNone/>
              <a:defRPr/>
            </a:pPr>
            <a:endParaRPr lang="en-GB" sz="2400" b="1" smtClean="0">
              <a:effectLst>
                <a:outerShdw blurRad="38100" dist="38100" dir="2700000" algn="tl">
                  <a:srgbClr val="C0C0C0"/>
                </a:outerShdw>
              </a:effectLst>
            </a:endParaRPr>
          </a:p>
          <a:p>
            <a:pPr>
              <a:defRPr/>
            </a:pPr>
            <a:endParaRPr lang="es-ES" sz="2800" smtClean="0"/>
          </a:p>
        </p:txBody>
      </p:sp>
      <p:sp>
        <p:nvSpPr>
          <p:cNvPr id="1849349" name="Rectangle 5"/>
          <p:cNvSpPr>
            <a:spLocks noGrp="1"/>
          </p:cNvSpPr>
          <p:nvPr>
            <p:ph sz="half" idx="4294967295"/>
          </p:nvPr>
        </p:nvSpPr>
        <p:spPr>
          <a:xfrm>
            <a:off x="4989513" y="981075"/>
            <a:ext cx="4421187" cy="5145088"/>
          </a:xfrm>
        </p:spPr>
        <p:txBody>
          <a:bodyPr/>
          <a:lstStyle/>
          <a:p>
            <a:pPr algn="just">
              <a:lnSpc>
                <a:spcPct val="80000"/>
              </a:lnSpc>
              <a:buSzPct val="200000"/>
              <a:buFont typeface="Wingdings" pitchFamily="2" charset="2"/>
              <a:buChar char="§"/>
              <a:defRPr/>
            </a:pPr>
            <a:r>
              <a:rPr lang="en-GB" sz="3000" smtClean="0">
                <a:solidFill>
                  <a:srgbClr val="003300"/>
                </a:solidFill>
              </a:rPr>
              <a:t>If the period is under one year in all the MSs and does not of itself give separate eligibility in any of them:</a:t>
            </a:r>
          </a:p>
          <a:p>
            <a:pPr lvl="1" algn="just">
              <a:lnSpc>
                <a:spcPct val="80000"/>
              </a:lnSpc>
              <a:buClr>
                <a:srgbClr val="9BBB59"/>
              </a:buClr>
              <a:buFont typeface="Wingdings" pitchFamily="2" charset="2"/>
              <a:buChar char="ü"/>
              <a:defRPr/>
            </a:pPr>
            <a:r>
              <a:rPr lang="en-GB" sz="2600" smtClean="0"/>
              <a:t>The institution in the last MS where the person concerned is eligible will accept as its own all the periods of insurance when recognising the benefit, at its exclusive cost.</a:t>
            </a:r>
          </a:p>
          <a:p>
            <a:pPr lvl="1" algn="just">
              <a:lnSpc>
                <a:spcPct val="80000"/>
              </a:lnSpc>
              <a:buFont typeface="Wingdings" pitchFamily="2" charset="2"/>
              <a:buNone/>
              <a:defRPr/>
            </a:pPr>
            <a:endParaRPr lang="en-GB" sz="2600" b="1" i="1" smtClean="0">
              <a:effectLst>
                <a:outerShdw blurRad="38100" dist="38100" dir="2700000" algn="tl">
                  <a:srgbClr val="C0C0C0"/>
                </a:outerShdw>
              </a:effectLst>
            </a:endParaRPr>
          </a:p>
          <a:p>
            <a:pPr>
              <a:defRPr/>
            </a:pPr>
            <a:endParaRPr lang="es-ES"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3249" name="Rectangle 2"/>
          <p:cNvSpPr>
            <a:spLocks noGrp="1"/>
          </p:cNvSpPr>
          <p:nvPr>
            <p:ph type="title"/>
          </p:nvPr>
        </p:nvSpPr>
        <p:spPr/>
        <p:txBody>
          <a:bodyPr/>
          <a:lstStyle/>
          <a:p>
            <a:pPr algn="ctr" eaLnBrk="1" hangingPunct="1"/>
            <a:r>
              <a:rPr lang="en-GB" sz="2400" b="0" smtClean="0"/>
              <a:t>CONDITION OF REGISTRATION</a:t>
            </a:r>
            <a:endParaRPr lang="es-ES" sz="2400" b="0" smtClean="0"/>
          </a:p>
        </p:txBody>
      </p:sp>
      <p:sp>
        <p:nvSpPr>
          <p:cNvPr id="1973250" name="Rectangle 3"/>
          <p:cNvSpPr>
            <a:spLocks noGrp="1" noChangeArrowheads="1"/>
          </p:cNvSpPr>
          <p:nvPr>
            <p:ph type="body" idx="4294967295"/>
          </p:nvPr>
        </p:nvSpPr>
        <p:spPr/>
        <p:txBody>
          <a:bodyPr/>
          <a:lstStyle/>
          <a:p>
            <a:pPr>
              <a:lnSpc>
                <a:spcPct val="90000"/>
              </a:lnSpc>
            </a:pPr>
            <a:endParaRPr lang="en-GB" b="1" smtClean="0"/>
          </a:p>
          <a:p>
            <a:pPr>
              <a:lnSpc>
                <a:spcPct val="90000"/>
              </a:lnSpc>
            </a:pPr>
            <a:r>
              <a:rPr lang="en-GB" smtClean="0"/>
              <a:t>The condition of registration in any Member State requiring it is deemed to be met if the beneficiary is insured against the same risk in another MS on the date of materialisation of the risk.</a:t>
            </a:r>
          </a:p>
          <a:p>
            <a:pPr>
              <a:lnSpc>
                <a:spcPct val="90000"/>
              </a:lnSpc>
            </a:pPr>
            <a:endParaRPr lang="en-GB" smtClean="0"/>
          </a:p>
          <a:p>
            <a:pPr>
              <a:lnSpc>
                <a:spcPct val="90000"/>
              </a:lnSpc>
            </a:pPr>
            <a:r>
              <a:rPr lang="en-GB" smtClean="0"/>
              <a:t>If the beneficiary is not insured, this condition will only be considered to be met if this MS pays a benefit for the same risk.</a:t>
            </a:r>
          </a:p>
          <a:p>
            <a:pPr algn="just">
              <a:lnSpc>
                <a:spcPct val="80000"/>
              </a:lnSpc>
            </a:pPr>
            <a:endParaRPr lang="en-GB" sz="3000" smtClean="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4273" name="Rectangle 2"/>
          <p:cNvSpPr>
            <a:spLocks noGrp="1"/>
          </p:cNvSpPr>
          <p:nvPr>
            <p:ph type="title"/>
          </p:nvPr>
        </p:nvSpPr>
        <p:spPr>
          <a:xfrm>
            <a:off x="560388" y="260350"/>
            <a:ext cx="8850312" cy="252413"/>
          </a:xfrm>
        </p:spPr>
        <p:txBody>
          <a:bodyPr/>
          <a:lstStyle/>
          <a:p>
            <a:pPr algn="ctr" eaLnBrk="1" hangingPunct="1"/>
            <a:r>
              <a:rPr lang="en-GB" sz="2400" b="0" smtClean="0"/>
              <a:t/>
            </a:r>
            <a:br>
              <a:rPr lang="en-GB" sz="2400" b="0" smtClean="0"/>
            </a:br>
            <a:r>
              <a:rPr lang="en-GB" sz="2400" b="0" smtClean="0"/>
              <a:t/>
            </a:r>
            <a:br>
              <a:rPr lang="en-GB" sz="2400" b="0" smtClean="0"/>
            </a:br>
            <a:r>
              <a:rPr lang="en-GB" sz="2400" b="0" smtClean="0"/>
              <a:t>ASSESSMENT OF PENSIONS</a:t>
            </a:r>
            <a:r>
              <a:rPr lang="es-ES" sz="2400" smtClean="0"/>
              <a:t/>
            </a:r>
            <a:br>
              <a:rPr lang="es-ES" sz="2400" smtClean="0"/>
            </a:br>
            <a:r>
              <a:rPr lang="es-ES" sz="2400" smtClean="0"/>
              <a:t/>
            </a:r>
            <a:br>
              <a:rPr lang="es-ES" sz="2400" smtClean="0"/>
            </a:br>
            <a:endParaRPr lang="es-ES" sz="2400" smtClean="0"/>
          </a:p>
        </p:txBody>
      </p:sp>
      <p:sp>
        <p:nvSpPr>
          <p:cNvPr id="1974274" name="Rectangle 3"/>
          <p:cNvSpPr>
            <a:spLocks noGrp="1" noChangeArrowheads="1"/>
          </p:cNvSpPr>
          <p:nvPr>
            <p:ph type="body" idx="4294967295"/>
          </p:nvPr>
        </p:nvSpPr>
        <p:spPr/>
        <p:txBody>
          <a:bodyPr/>
          <a:lstStyle/>
          <a:p>
            <a:pPr>
              <a:lnSpc>
                <a:spcPct val="90000"/>
              </a:lnSpc>
            </a:pPr>
            <a:r>
              <a:rPr lang="en-GB" sz="2400" smtClean="0"/>
              <a:t>National pension: The competent institution (CI) in a MS determines the amount, taking into account only its own periods and conditions.</a:t>
            </a:r>
          </a:p>
          <a:p>
            <a:pPr>
              <a:lnSpc>
                <a:spcPct val="90000"/>
              </a:lnSpc>
            </a:pPr>
            <a:endParaRPr lang="en-GB" sz="2400" smtClean="0"/>
          </a:p>
          <a:p>
            <a:pPr>
              <a:lnSpc>
                <a:spcPct val="90000"/>
              </a:lnSpc>
            </a:pPr>
            <a:r>
              <a:rPr lang="en-GB" sz="2400" smtClean="0"/>
              <a:t>Theoretical pension: The CI determines the amount by aggregating the periods as if all had been in this MS. </a:t>
            </a:r>
          </a:p>
          <a:p>
            <a:pPr>
              <a:lnSpc>
                <a:spcPct val="90000"/>
              </a:lnSpc>
            </a:pPr>
            <a:endParaRPr lang="en-GB" sz="2400" smtClean="0"/>
          </a:p>
          <a:p>
            <a:pPr>
              <a:lnSpc>
                <a:spcPct val="90000"/>
              </a:lnSpc>
            </a:pPr>
            <a:r>
              <a:rPr lang="en-GB" sz="2400" smtClean="0"/>
              <a:t>Pro-rata pension: The CI applies the percentage to the theoretical pension, as corresponding to the insurance periods completed under its legislation, and calculated for the applicant's whole working life.</a:t>
            </a:r>
          </a:p>
          <a:p>
            <a:pPr>
              <a:lnSpc>
                <a:spcPct val="90000"/>
              </a:lnSpc>
            </a:pPr>
            <a:endParaRPr lang="en-GB" sz="2400" smtClean="0"/>
          </a:p>
          <a:p>
            <a:pPr lvl="1">
              <a:lnSpc>
                <a:spcPct val="90000"/>
              </a:lnSpc>
            </a:pPr>
            <a:r>
              <a:rPr lang="en-GB" sz="2000" smtClean="0"/>
              <a:t>Award of the pension for the most favourable amount, whether national or pro rata.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5297" name="Rectangle 2"/>
          <p:cNvSpPr>
            <a:spLocks noGrp="1"/>
          </p:cNvSpPr>
          <p:nvPr>
            <p:ph type="title"/>
          </p:nvPr>
        </p:nvSpPr>
        <p:spPr/>
        <p:txBody>
          <a:bodyPr/>
          <a:lstStyle/>
          <a:p>
            <a:pPr algn="ctr" eaLnBrk="1" hangingPunct="1"/>
            <a:r>
              <a:rPr lang="en-GB" sz="2400" smtClean="0"/>
              <a:t>BASIC AMOUNT</a:t>
            </a:r>
            <a:endParaRPr lang="es-ES" sz="2400" smtClean="0"/>
          </a:p>
        </p:txBody>
      </p:sp>
      <p:sp>
        <p:nvSpPr>
          <p:cNvPr id="1975298" name="Rectangle 1027"/>
          <p:cNvSpPr>
            <a:spLocks noGrp="1" noChangeArrowheads="1"/>
          </p:cNvSpPr>
          <p:nvPr>
            <p:ph type="body" idx="4294967295"/>
          </p:nvPr>
        </p:nvSpPr>
        <p:spPr/>
        <p:txBody>
          <a:bodyPr/>
          <a:lstStyle/>
          <a:p>
            <a:r>
              <a:rPr lang="en-GB" sz="2800" smtClean="0"/>
              <a:t>The calculation period of the basic amount is backdated to the last contribution in Spain.</a:t>
            </a:r>
          </a:p>
          <a:p>
            <a:endParaRPr lang="en-GB" sz="2800" smtClean="0"/>
          </a:p>
          <a:p>
            <a:r>
              <a:rPr lang="en-GB" sz="2800" smtClean="0"/>
              <a:t>If in the period to be calculated there are periods of insurance/residence completed in another Member State, these periods will use the contribution base in Spain that is closest in time, adjusted by the Consumer Price Index.</a:t>
            </a:r>
          </a:p>
          <a:p>
            <a:endParaRPr lang="en-GB" sz="2800" smtClean="0"/>
          </a:p>
          <a:p>
            <a:r>
              <a:rPr lang="en-GB" sz="2800" smtClean="0"/>
              <a:t>The amount of the pension is incremented until the date when it becomes eligible.</a:t>
            </a:r>
          </a:p>
          <a:p>
            <a:endParaRPr lang="en-GB" sz="2800" b="1" smtClean="0"/>
          </a:p>
          <a:p>
            <a:pPr>
              <a:lnSpc>
                <a:spcPct val="80000"/>
              </a:lnSpc>
              <a:buClr>
                <a:schemeClr val="tx2"/>
              </a:buClr>
              <a:buFontTx/>
              <a:buNone/>
            </a:pPr>
            <a:endParaRPr lang="en-GB" sz="3600" b="1"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21" name="Rectangle 2"/>
          <p:cNvSpPr>
            <a:spLocks noGrp="1"/>
          </p:cNvSpPr>
          <p:nvPr>
            <p:ph type="title" sz="quarter"/>
          </p:nvPr>
        </p:nvSpPr>
        <p:spPr/>
        <p:txBody>
          <a:bodyPr/>
          <a:lstStyle/>
          <a:p>
            <a:pPr algn="ctr" eaLnBrk="1" hangingPunct="1"/>
            <a:r>
              <a:rPr lang="en-GB" sz="2400" smtClean="0"/>
              <a:t>PRO RATA CALCULATION - LIMIT</a:t>
            </a:r>
            <a:endParaRPr lang="es-ES" sz="2400" smtClean="0"/>
          </a:p>
        </p:txBody>
      </p:sp>
      <p:sp>
        <p:nvSpPr>
          <p:cNvPr id="1976322" name="Rectangle 3"/>
          <p:cNvSpPr>
            <a:spLocks noGrp="1"/>
          </p:cNvSpPr>
          <p:nvPr>
            <p:ph type="body" idx="1"/>
          </p:nvPr>
        </p:nvSpPr>
        <p:spPr>
          <a:xfrm>
            <a:off x="0" y="981075"/>
            <a:ext cx="8921750" cy="576263"/>
          </a:xfrm>
        </p:spPr>
        <p:txBody>
          <a:bodyPr/>
          <a:lstStyle/>
          <a:p>
            <a:pPr eaLnBrk="1" hangingPunct="1">
              <a:spcBef>
                <a:spcPct val="0"/>
              </a:spcBef>
              <a:buClrTx/>
              <a:buSzTx/>
              <a:buFontTx/>
              <a:buNone/>
            </a:pPr>
            <a:r>
              <a:rPr lang="en-GB" sz="2400" smtClean="0">
                <a:solidFill>
                  <a:srgbClr val="003300"/>
                </a:solidFill>
              </a:rPr>
              <a:t>Retirement limit: </a:t>
            </a:r>
            <a:r>
              <a:rPr lang="en-GB" sz="2400" smtClean="0"/>
              <a:t>12,958 days (35 years and 6 months)</a:t>
            </a:r>
            <a:endParaRPr lang="en-GB" sz="2400" smtClean="0">
              <a:solidFill>
                <a:srgbClr val="003300"/>
              </a:solidFill>
            </a:endParaRPr>
          </a:p>
          <a:p>
            <a:pPr eaLnBrk="1" hangingPunct="1"/>
            <a:endParaRPr lang="es-ES" sz="2400" smtClean="0"/>
          </a:p>
        </p:txBody>
      </p:sp>
      <p:sp>
        <p:nvSpPr>
          <p:cNvPr id="1976323" name="Text Box 2"/>
          <p:cNvSpPr txBox="1">
            <a:spLocks noChangeArrowheads="1"/>
          </p:cNvSpPr>
          <p:nvPr/>
        </p:nvSpPr>
        <p:spPr bwMode="auto">
          <a:xfrm>
            <a:off x="560388" y="2060575"/>
            <a:ext cx="4086225" cy="1187450"/>
          </a:xfrm>
          <a:prstGeom prst="rect">
            <a:avLst/>
          </a:prstGeom>
          <a:noFill/>
          <a:ln w="12700">
            <a:noFill/>
            <a:miter lim="800000"/>
            <a:headEnd type="none" w="sm" len="sm"/>
            <a:tailEnd type="none" w="sm" len="sm"/>
          </a:ln>
        </p:spPr>
        <p:txBody>
          <a:bodyPr>
            <a:spAutoFit/>
          </a:bodyPr>
          <a:lstStyle/>
          <a:p>
            <a:r>
              <a:rPr lang="en-GB" sz="2400">
                <a:solidFill>
                  <a:srgbClr val="003300"/>
                </a:solidFill>
                <a:latin typeface="Calibri" pitchFamily="34" charset="0"/>
              </a:rPr>
              <a:t>Days in Spain.................. 8,030</a:t>
            </a:r>
          </a:p>
          <a:p>
            <a:r>
              <a:rPr lang="en-GB" sz="2400">
                <a:solidFill>
                  <a:srgbClr val="003300"/>
                </a:solidFill>
                <a:latin typeface="Calibri" pitchFamily="34" charset="0"/>
              </a:rPr>
              <a:t>Days abroad.................... 6,570</a:t>
            </a:r>
          </a:p>
          <a:p>
            <a:r>
              <a:rPr lang="en-GB" sz="2400">
                <a:solidFill>
                  <a:srgbClr val="003300"/>
                </a:solidFill>
                <a:latin typeface="Calibri" pitchFamily="34" charset="0"/>
              </a:rPr>
              <a:t>Total...............................14,600</a:t>
            </a:r>
          </a:p>
        </p:txBody>
      </p:sp>
      <p:sp>
        <p:nvSpPr>
          <p:cNvPr id="1976324" name="AutoShape 4"/>
          <p:cNvSpPr>
            <a:spLocks noGrp="1" noChangeArrowheads="1"/>
          </p:cNvSpPr>
          <p:nvPr>
            <p:ph sz="quarter" idx="4294967295"/>
          </p:nvPr>
        </p:nvSpPr>
        <p:spPr>
          <a:xfrm>
            <a:off x="5097463" y="1989138"/>
            <a:ext cx="1223962" cy="576262"/>
          </a:xfrm>
          <a:prstGeom prst="curvedRightArrow">
            <a:avLst>
              <a:gd name="adj1" fmla="val 20005"/>
              <a:gd name="adj2" fmla="val 48125"/>
              <a:gd name="adj3" fmla="val 51034"/>
            </a:avLst>
          </a:prstGeom>
          <a:solidFill>
            <a:srgbClr val="4F6228"/>
          </a:solidFill>
          <a:ln w="12700">
            <a:solidFill>
              <a:schemeClr val="tx1"/>
            </a:solidFill>
            <a:headEnd type="none" w="sm" len="sm"/>
            <a:tailEnd type="none" w="sm" len="sm"/>
          </a:ln>
        </p:spPr>
        <p:txBody>
          <a:bodyPr/>
          <a:lstStyle/>
          <a:p>
            <a:endParaRPr lang="es-ES" sz="2400" smtClean="0"/>
          </a:p>
        </p:txBody>
      </p:sp>
      <p:sp>
        <p:nvSpPr>
          <p:cNvPr id="859141" name="Text Box 5"/>
          <p:cNvSpPr txBox="1">
            <a:spLocks noChangeArrowheads="1"/>
          </p:cNvSpPr>
          <p:nvPr/>
        </p:nvSpPr>
        <p:spPr bwMode="auto">
          <a:xfrm>
            <a:off x="6321425" y="1628775"/>
            <a:ext cx="2547938" cy="1187450"/>
          </a:xfrm>
          <a:prstGeom prst="rect">
            <a:avLst/>
          </a:prstGeom>
          <a:noFill/>
          <a:ln w="12700">
            <a:noFill/>
            <a:miter lim="800000"/>
            <a:headEnd type="none" w="sm" len="sm"/>
            <a:tailEnd type="none" w="sm" len="sm"/>
          </a:ln>
          <a:effectLst/>
        </p:spPr>
        <p:txBody>
          <a:bodyPr>
            <a:spAutoFit/>
          </a:bodyPr>
          <a:lstStyle/>
          <a:p>
            <a:pPr>
              <a:defRPr/>
            </a:pPr>
            <a:r>
              <a:rPr lang="en-GB" sz="2400">
                <a:solidFill>
                  <a:srgbClr val="003300"/>
                </a:solidFill>
                <a:latin typeface="Calibri" pitchFamily="34" charset="0"/>
              </a:rPr>
              <a:t>Spain:      8,030</a:t>
            </a:r>
          </a:p>
          <a:p>
            <a:pPr>
              <a:defRPr/>
            </a:pPr>
            <a:r>
              <a:rPr lang="en-GB" sz="2400">
                <a:solidFill>
                  <a:srgbClr val="003300"/>
                </a:solidFill>
                <a:latin typeface="Calibri" pitchFamily="34" charset="0"/>
              </a:rPr>
              <a:t>Abroad    4,928</a:t>
            </a:r>
          </a:p>
          <a:p>
            <a:pPr>
              <a:defRPr/>
            </a:pPr>
            <a:r>
              <a:rPr lang="en-GB" sz="2400">
                <a:solidFill>
                  <a:srgbClr val="003300"/>
                </a:solidFill>
                <a:latin typeface="Calibri" pitchFamily="34" charset="0"/>
              </a:rPr>
              <a:t>Total       12,958 </a:t>
            </a:r>
            <a:r>
              <a:rPr lang="en-GB">
                <a:latin typeface="Calibri" pitchFamily="34" charset="0"/>
              </a:rPr>
              <a:t> </a:t>
            </a:r>
            <a:endParaRPr lang="en-GB" sz="2400">
              <a:solidFill>
                <a:srgbClr val="003300"/>
              </a:solidFill>
              <a:effectLst>
                <a:outerShdw blurRad="38100" dist="38100" dir="2700000" algn="tl">
                  <a:srgbClr val="C0C0C0"/>
                </a:outerShdw>
              </a:effectLst>
              <a:latin typeface="Calibri" pitchFamily="34" charset="0"/>
            </a:endParaRPr>
          </a:p>
        </p:txBody>
      </p:sp>
      <p:sp>
        <p:nvSpPr>
          <p:cNvPr id="87047" name="AutoShape 6"/>
          <p:cNvSpPr>
            <a:spLocks noChangeArrowheads="1"/>
          </p:cNvSpPr>
          <p:nvPr/>
        </p:nvSpPr>
        <p:spPr bwMode="auto">
          <a:xfrm>
            <a:off x="7977188" y="2708275"/>
            <a:ext cx="914400" cy="696913"/>
          </a:xfrm>
          <a:prstGeom prst="curvedLeftArrow">
            <a:avLst>
              <a:gd name="adj1" fmla="val 20000"/>
              <a:gd name="adj2" fmla="val 40000"/>
              <a:gd name="adj3" fmla="val 43736"/>
            </a:avLst>
          </a:prstGeom>
          <a:solidFill>
            <a:schemeClr val="accent3">
              <a:lumMod val="50000"/>
            </a:schemeClr>
          </a:solidFill>
          <a:ln w="12700">
            <a:solidFill>
              <a:schemeClr val="tx1"/>
            </a:solidFill>
            <a:miter lim="800000"/>
            <a:headEnd type="none" w="sm" len="sm"/>
            <a:tailEnd type="none" w="sm" len="sm"/>
          </a:ln>
        </p:spPr>
        <p:txBody>
          <a:bodyPr wrap="none" anchor="ctr"/>
          <a:lstStyle/>
          <a:p>
            <a:pPr algn="ctr">
              <a:defRPr/>
            </a:pPr>
            <a:endParaRPr lang="es-ES_tradnl" sz="2000" dirty="0">
              <a:solidFill>
                <a:prstClr val="black"/>
              </a:solidFill>
              <a:latin typeface="Arial Black" pitchFamily="34" charset="0"/>
              <a:cs typeface="+mn-cs"/>
            </a:endParaRPr>
          </a:p>
        </p:txBody>
      </p:sp>
      <p:sp>
        <p:nvSpPr>
          <p:cNvPr id="1976327" name="Text Box 8"/>
          <p:cNvSpPr>
            <a:spLocks noGrp="1" noChangeArrowheads="1"/>
          </p:cNvSpPr>
          <p:nvPr>
            <p:ph sz="quarter" idx="4294967295"/>
          </p:nvPr>
        </p:nvSpPr>
        <p:spPr>
          <a:xfrm>
            <a:off x="344488" y="3573463"/>
            <a:ext cx="3960812" cy="2592387"/>
          </a:xfrm>
        </p:spPr>
        <p:txBody>
          <a:bodyPr/>
          <a:lstStyle/>
          <a:p>
            <a:r>
              <a:rPr lang="en-GB" sz="1800" smtClean="0"/>
              <a:t>Survivors' pension </a:t>
            </a:r>
          </a:p>
          <a:p>
            <a:endParaRPr lang="en-GB" sz="1800" smtClean="0"/>
          </a:p>
          <a:p>
            <a:r>
              <a:rPr lang="en-GB" sz="1800" smtClean="0"/>
              <a:t>      14,600.....................100 %</a:t>
            </a:r>
          </a:p>
          <a:p>
            <a:pPr lvl="1"/>
            <a:r>
              <a:rPr lang="en-GB" sz="1800" smtClean="0"/>
              <a:t>8,030........................X</a:t>
            </a:r>
          </a:p>
          <a:p>
            <a:r>
              <a:rPr lang="en-GB" sz="1800" smtClean="0"/>
              <a:t>         </a:t>
            </a:r>
          </a:p>
          <a:p>
            <a:r>
              <a:rPr lang="en-GB" sz="1800" smtClean="0"/>
              <a:t>                   </a:t>
            </a:r>
            <a:r>
              <a:rPr lang="en-GB" sz="1800" b="1" smtClean="0"/>
              <a:t>X= 55%</a:t>
            </a:r>
          </a:p>
        </p:txBody>
      </p:sp>
      <p:sp>
        <p:nvSpPr>
          <p:cNvPr id="859143" name="Text Box 7"/>
          <p:cNvSpPr txBox="1">
            <a:spLocks noGrp="1" noChangeArrowheads="1"/>
          </p:cNvSpPr>
          <p:nvPr>
            <p:ph sz="quarter" idx="4294967295"/>
          </p:nvPr>
        </p:nvSpPr>
        <p:spPr>
          <a:xfrm>
            <a:off x="5024438" y="3644900"/>
            <a:ext cx="4421187" cy="2497138"/>
          </a:xfrm>
        </p:spPr>
        <p:txBody>
          <a:bodyPr/>
          <a:lstStyle/>
          <a:p>
            <a:pPr>
              <a:defRPr/>
            </a:pPr>
            <a:r>
              <a:rPr lang="en-GB" sz="2400" smtClean="0"/>
              <a:t>      </a:t>
            </a:r>
            <a:r>
              <a:rPr lang="en-GB" sz="1800" smtClean="0"/>
              <a:t>Retirement pension </a:t>
            </a:r>
          </a:p>
          <a:p>
            <a:pPr>
              <a:defRPr/>
            </a:pPr>
            <a:endParaRPr lang="en-GB" sz="1800" smtClean="0"/>
          </a:p>
          <a:p>
            <a:pPr>
              <a:defRPr/>
            </a:pPr>
            <a:r>
              <a:rPr lang="en-GB" sz="1800" smtClean="0"/>
              <a:t>12,958.....................100%</a:t>
            </a:r>
          </a:p>
          <a:p>
            <a:pPr>
              <a:defRPr/>
            </a:pPr>
            <a:r>
              <a:rPr lang="en-GB" sz="1800" smtClean="0"/>
              <a:t>  8,030........................X         </a:t>
            </a:r>
          </a:p>
          <a:p>
            <a:pPr>
              <a:defRPr/>
            </a:pPr>
            <a:r>
              <a:rPr lang="en-GB" sz="1800" smtClean="0"/>
              <a:t>               </a:t>
            </a:r>
          </a:p>
          <a:p>
            <a:pPr>
              <a:defRPr/>
            </a:pPr>
            <a:r>
              <a:rPr lang="en-GB" sz="1800" smtClean="0"/>
              <a:t>                    </a:t>
            </a:r>
            <a:r>
              <a:rPr lang="en-GB" sz="1800" b="1" smtClean="0"/>
              <a:t>X= 61.96%</a:t>
            </a:r>
          </a:p>
          <a:p>
            <a:pPr>
              <a:defRPr/>
            </a:pPr>
            <a:endParaRPr lang="en-GB" sz="1800" b="1" smtClean="0">
              <a:effectLst>
                <a:outerShdw blurRad="38100" dist="38100" dir="2700000" algn="tl">
                  <a:srgbClr val="C0C0C0"/>
                </a:outerShdw>
              </a:effectLst>
            </a:endParaRPr>
          </a:p>
          <a:p>
            <a:pPr eaLnBrk="1" hangingPunct="1">
              <a:spcBef>
                <a:spcPct val="0"/>
              </a:spcBef>
              <a:buClrTx/>
              <a:buSzTx/>
              <a:buFontTx/>
              <a:buNone/>
              <a:defRPr/>
            </a:pPr>
            <a:endParaRPr lang="en-GB" sz="2400" b="1" smtClean="0">
              <a:solidFill>
                <a:srgbClr val="009900"/>
              </a:solidFill>
              <a:effectLst>
                <a:outerShdw blurRad="38100" dist="38100" dir="2700000" algn="tl">
                  <a:srgbClr val="C0C0C0"/>
                </a:outerShdw>
              </a:effectLst>
              <a:latin typeface="Arial Black" pitchFamily="34"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673" name="Title 1"/>
          <p:cNvSpPr txBox="1">
            <a:spLocks/>
          </p:cNvSpPr>
          <p:nvPr/>
        </p:nvSpPr>
        <p:spPr bwMode="auto">
          <a:xfrm>
            <a:off x="344488" y="176213"/>
            <a:ext cx="6913562" cy="647700"/>
          </a:xfrm>
          <a:prstGeom prst="rect">
            <a:avLst/>
          </a:prstGeom>
          <a:noFill/>
          <a:ln w="9525">
            <a:noFill/>
            <a:miter lim="800000"/>
            <a:headEnd/>
            <a:tailEnd/>
          </a:ln>
        </p:spPr>
        <p:txBody>
          <a:bodyPr/>
          <a:lstStyle/>
          <a:p>
            <a:r>
              <a:rPr lang="en-US" altLang="it-IT" sz="2400" b="1">
                <a:solidFill>
                  <a:srgbClr val="262626"/>
                </a:solidFill>
                <a:latin typeface="Optane" pitchFamily="2" charset="0"/>
              </a:rPr>
              <a:t>Title</a:t>
            </a:r>
            <a:endParaRPr lang="it-IT" sz="2400" b="1">
              <a:solidFill>
                <a:srgbClr val="262626"/>
              </a:solidFill>
              <a:latin typeface="Optane" pitchFamily="2" charset="0"/>
            </a:endParaRPr>
          </a:p>
        </p:txBody>
      </p:sp>
      <p:sp>
        <p:nvSpPr>
          <p:cNvPr id="1948674" name="Rectangle 3"/>
          <p:cNvSpPr>
            <a:spLocks noChangeArrowheads="1"/>
          </p:cNvSpPr>
          <p:nvPr/>
        </p:nvSpPr>
        <p:spPr bwMode="auto">
          <a:xfrm>
            <a:off x="2289175" y="3141663"/>
            <a:ext cx="5272088" cy="1066800"/>
          </a:xfrm>
          <a:prstGeom prst="rect">
            <a:avLst/>
          </a:prstGeom>
          <a:noFill/>
          <a:ln w="9525">
            <a:noFill/>
            <a:miter lim="800000"/>
            <a:headEnd/>
            <a:tailEnd/>
          </a:ln>
        </p:spPr>
        <p:txBody>
          <a:bodyPr>
            <a:spAutoFit/>
          </a:bodyPr>
          <a:lstStyle/>
          <a:p>
            <a:r>
              <a:rPr lang="en-GB" sz="3200" b="1">
                <a:solidFill>
                  <a:srgbClr val="003300"/>
                </a:solidFill>
                <a:latin typeface="Optane" pitchFamily="2" charset="0"/>
              </a:rPr>
              <a:t>Community Regulations 883/04 and 987/09</a:t>
            </a:r>
            <a:endParaRPr lang="es-ES" sz="3200" b="1">
              <a:solidFill>
                <a:srgbClr val="003300"/>
              </a:solidFill>
              <a:latin typeface="Optane" pitchFamily="2"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7345" name="Rectangle 2"/>
          <p:cNvSpPr>
            <a:spLocks noGrp="1"/>
          </p:cNvSpPr>
          <p:nvPr>
            <p:ph type="title" sz="quarter"/>
          </p:nvPr>
        </p:nvSpPr>
        <p:spPr/>
        <p:txBody>
          <a:bodyPr/>
          <a:lstStyle/>
          <a:p>
            <a:pPr algn="ctr" eaLnBrk="1" hangingPunct="1"/>
            <a:r>
              <a:rPr lang="en-GB" sz="2400" smtClean="0"/>
              <a:t>LIMIT IN PRO RATA - PI</a:t>
            </a:r>
            <a:endParaRPr lang="es-ES" sz="2400" smtClean="0"/>
          </a:p>
        </p:txBody>
      </p:sp>
      <p:sp>
        <p:nvSpPr>
          <p:cNvPr id="1977346" name="Rectangle 3"/>
          <p:cNvSpPr>
            <a:spLocks noGrp="1"/>
          </p:cNvSpPr>
          <p:nvPr>
            <p:ph type="body" idx="4294967295"/>
          </p:nvPr>
        </p:nvSpPr>
        <p:spPr>
          <a:xfrm>
            <a:off x="0" y="981075"/>
            <a:ext cx="8921750" cy="576263"/>
          </a:xfrm>
        </p:spPr>
        <p:txBody>
          <a:bodyPr/>
          <a:lstStyle/>
          <a:p>
            <a:pPr eaLnBrk="1" hangingPunct="1">
              <a:lnSpc>
                <a:spcPct val="80000"/>
              </a:lnSpc>
              <a:spcBef>
                <a:spcPct val="0"/>
              </a:spcBef>
              <a:buClrTx/>
              <a:buSzTx/>
              <a:buFontTx/>
              <a:buNone/>
            </a:pPr>
            <a:r>
              <a:rPr lang="en-GB" sz="2400" smtClean="0">
                <a:solidFill>
                  <a:srgbClr val="003300"/>
                </a:solidFill>
              </a:rPr>
              <a:t>Permanent Invalidity (PI) derived from non-occupational disease: limit of 12,958 days (35 years and 6 months)</a:t>
            </a:r>
          </a:p>
          <a:p>
            <a:pPr eaLnBrk="1" hangingPunct="1">
              <a:lnSpc>
                <a:spcPct val="80000"/>
              </a:lnSpc>
            </a:pPr>
            <a:endParaRPr lang="es-ES" sz="2400" smtClean="0"/>
          </a:p>
        </p:txBody>
      </p:sp>
      <p:sp>
        <p:nvSpPr>
          <p:cNvPr id="1977347" name="Text Box 2"/>
          <p:cNvSpPr txBox="1">
            <a:spLocks noChangeArrowheads="1"/>
          </p:cNvSpPr>
          <p:nvPr/>
        </p:nvSpPr>
        <p:spPr bwMode="auto">
          <a:xfrm>
            <a:off x="560388" y="2060575"/>
            <a:ext cx="4086225" cy="1187450"/>
          </a:xfrm>
          <a:prstGeom prst="rect">
            <a:avLst/>
          </a:prstGeom>
          <a:noFill/>
          <a:ln w="12700">
            <a:noFill/>
            <a:miter lim="800000"/>
            <a:headEnd type="none" w="sm" len="sm"/>
            <a:tailEnd type="none" w="sm" len="sm"/>
          </a:ln>
        </p:spPr>
        <p:txBody>
          <a:bodyPr>
            <a:spAutoFit/>
          </a:bodyPr>
          <a:lstStyle/>
          <a:p>
            <a:r>
              <a:rPr lang="en-GB" sz="2400">
                <a:solidFill>
                  <a:srgbClr val="003300"/>
                </a:solidFill>
                <a:latin typeface="Calibri" pitchFamily="34" charset="0"/>
              </a:rPr>
              <a:t>Days in Spain.................. 8,030</a:t>
            </a:r>
          </a:p>
          <a:p>
            <a:r>
              <a:rPr lang="en-GB" sz="2400">
                <a:solidFill>
                  <a:srgbClr val="003300"/>
                </a:solidFill>
                <a:latin typeface="Calibri" pitchFamily="34" charset="0"/>
              </a:rPr>
              <a:t>Days abroad.................... 6,570</a:t>
            </a:r>
          </a:p>
          <a:p>
            <a:r>
              <a:rPr lang="en-GB" sz="2400">
                <a:solidFill>
                  <a:srgbClr val="003300"/>
                </a:solidFill>
                <a:latin typeface="Calibri" pitchFamily="34" charset="0"/>
              </a:rPr>
              <a:t>Total...............................14,600</a:t>
            </a:r>
          </a:p>
        </p:txBody>
      </p:sp>
      <p:sp>
        <p:nvSpPr>
          <p:cNvPr id="1977348" name="AutoShape 4"/>
          <p:cNvSpPr>
            <a:spLocks noGrp="1" noChangeArrowheads="1"/>
          </p:cNvSpPr>
          <p:nvPr>
            <p:ph sz="quarter" idx="2"/>
          </p:nvPr>
        </p:nvSpPr>
        <p:spPr>
          <a:xfrm>
            <a:off x="5097463" y="1989138"/>
            <a:ext cx="1223962" cy="576262"/>
          </a:xfrm>
          <a:prstGeom prst="curvedRightArrow">
            <a:avLst>
              <a:gd name="adj1" fmla="val 20005"/>
              <a:gd name="adj2" fmla="val 48125"/>
              <a:gd name="adj3" fmla="val 51034"/>
            </a:avLst>
          </a:prstGeom>
          <a:solidFill>
            <a:srgbClr val="4F6228"/>
          </a:solidFill>
          <a:ln w="12700">
            <a:solidFill>
              <a:schemeClr val="tx1"/>
            </a:solidFill>
            <a:headEnd type="none" w="sm" len="sm"/>
            <a:tailEnd type="none" w="sm" len="sm"/>
          </a:ln>
        </p:spPr>
        <p:txBody>
          <a:bodyPr/>
          <a:lstStyle/>
          <a:p>
            <a:endParaRPr lang="es-ES" sz="2400" smtClean="0"/>
          </a:p>
        </p:txBody>
      </p:sp>
      <p:sp>
        <p:nvSpPr>
          <p:cNvPr id="859141" name="Text Box 5"/>
          <p:cNvSpPr txBox="1">
            <a:spLocks noChangeArrowheads="1"/>
          </p:cNvSpPr>
          <p:nvPr/>
        </p:nvSpPr>
        <p:spPr bwMode="auto">
          <a:xfrm>
            <a:off x="6321425" y="1628775"/>
            <a:ext cx="2547938" cy="1187450"/>
          </a:xfrm>
          <a:prstGeom prst="rect">
            <a:avLst/>
          </a:prstGeom>
          <a:noFill/>
          <a:ln w="12700">
            <a:noFill/>
            <a:miter lim="800000"/>
            <a:headEnd type="none" w="sm" len="sm"/>
            <a:tailEnd type="none" w="sm" len="sm"/>
          </a:ln>
          <a:effectLst/>
        </p:spPr>
        <p:txBody>
          <a:bodyPr>
            <a:spAutoFit/>
          </a:bodyPr>
          <a:lstStyle/>
          <a:p>
            <a:pPr>
              <a:defRPr/>
            </a:pPr>
            <a:r>
              <a:rPr lang="en-GB" sz="2400">
                <a:solidFill>
                  <a:srgbClr val="003300"/>
                </a:solidFill>
                <a:latin typeface="Calibri" pitchFamily="34" charset="0"/>
              </a:rPr>
              <a:t>Spain:      8,395</a:t>
            </a:r>
          </a:p>
          <a:p>
            <a:pPr>
              <a:defRPr/>
            </a:pPr>
            <a:r>
              <a:rPr lang="en-GB" sz="2400">
                <a:solidFill>
                  <a:srgbClr val="003300"/>
                </a:solidFill>
                <a:latin typeface="Calibri" pitchFamily="34" charset="0"/>
              </a:rPr>
              <a:t>Other State:  4,563</a:t>
            </a:r>
          </a:p>
          <a:p>
            <a:pPr>
              <a:defRPr/>
            </a:pPr>
            <a:r>
              <a:rPr lang="en-GB" sz="2400">
                <a:solidFill>
                  <a:srgbClr val="003300"/>
                </a:solidFill>
                <a:latin typeface="Calibri" pitchFamily="34" charset="0"/>
              </a:rPr>
              <a:t>Total       12,958 </a:t>
            </a:r>
            <a:r>
              <a:rPr lang="en-GB">
                <a:latin typeface="Calibri" pitchFamily="34" charset="0"/>
              </a:rPr>
              <a:t> </a:t>
            </a:r>
            <a:endParaRPr lang="en-GB" sz="2400">
              <a:solidFill>
                <a:srgbClr val="003300"/>
              </a:solidFill>
              <a:effectLst>
                <a:outerShdw blurRad="38100" dist="38100" dir="2700000" algn="tl">
                  <a:srgbClr val="C0C0C0"/>
                </a:outerShdw>
              </a:effectLst>
              <a:latin typeface="Calibri" pitchFamily="34" charset="0"/>
            </a:endParaRPr>
          </a:p>
        </p:txBody>
      </p:sp>
      <p:sp>
        <p:nvSpPr>
          <p:cNvPr id="87047" name="AutoShape 6"/>
          <p:cNvSpPr>
            <a:spLocks noChangeArrowheads="1"/>
          </p:cNvSpPr>
          <p:nvPr/>
        </p:nvSpPr>
        <p:spPr bwMode="auto">
          <a:xfrm>
            <a:off x="7977188" y="2708275"/>
            <a:ext cx="914400" cy="696913"/>
          </a:xfrm>
          <a:prstGeom prst="curvedLeftArrow">
            <a:avLst>
              <a:gd name="adj1" fmla="val 20000"/>
              <a:gd name="adj2" fmla="val 40000"/>
              <a:gd name="adj3" fmla="val 43736"/>
            </a:avLst>
          </a:prstGeom>
          <a:solidFill>
            <a:schemeClr val="accent3">
              <a:lumMod val="50000"/>
            </a:schemeClr>
          </a:solidFill>
          <a:ln w="12700">
            <a:solidFill>
              <a:schemeClr val="tx1"/>
            </a:solidFill>
            <a:miter lim="800000"/>
            <a:headEnd type="none" w="sm" len="sm"/>
            <a:tailEnd type="none" w="sm" len="sm"/>
          </a:ln>
        </p:spPr>
        <p:txBody>
          <a:bodyPr wrap="none" anchor="ctr"/>
          <a:lstStyle/>
          <a:p>
            <a:pPr algn="ctr">
              <a:defRPr/>
            </a:pPr>
            <a:endParaRPr lang="es-ES_tradnl" sz="2000" dirty="0">
              <a:solidFill>
                <a:prstClr val="black"/>
              </a:solidFill>
              <a:latin typeface="Arial Black" pitchFamily="34" charset="0"/>
              <a:cs typeface="+mn-cs"/>
            </a:endParaRPr>
          </a:p>
        </p:txBody>
      </p:sp>
      <p:sp>
        <p:nvSpPr>
          <p:cNvPr id="859143" name="Text Box 7"/>
          <p:cNvSpPr txBox="1">
            <a:spLocks noGrp="1" noChangeArrowheads="1"/>
          </p:cNvSpPr>
          <p:nvPr>
            <p:ph sz="quarter" idx="4"/>
          </p:nvPr>
        </p:nvSpPr>
        <p:spPr>
          <a:xfrm>
            <a:off x="5024438" y="3644900"/>
            <a:ext cx="4421187" cy="2497138"/>
          </a:xfrm>
        </p:spPr>
        <p:txBody>
          <a:bodyPr/>
          <a:lstStyle/>
          <a:p>
            <a:pPr marL="0" indent="0">
              <a:buFont typeface="Arial" charset="0"/>
              <a:buNone/>
              <a:defRPr/>
            </a:pPr>
            <a:r>
              <a:rPr lang="en-GB" sz="2000" smtClean="0"/>
              <a:t>PI derived from non-occupational disease</a:t>
            </a:r>
          </a:p>
          <a:p>
            <a:pPr marL="0" indent="0">
              <a:buFont typeface="Arial" charset="0"/>
              <a:buNone/>
              <a:defRPr/>
            </a:pPr>
            <a:endParaRPr lang="en-GB" sz="1800" smtClean="0"/>
          </a:p>
          <a:p>
            <a:pPr marL="0" indent="0">
              <a:buFont typeface="Arial" charset="0"/>
              <a:buNone/>
              <a:defRPr/>
            </a:pPr>
            <a:r>
              <a:rPr lang="en-GB" sz="1800" smtClean="0"/>
              <a:t>12,593.....................100%</a:t>
            </a:r>
          </a:p>
          <a:p>
            <a:pPr marL="0" indent="0">
              <a:buFont typeface="Arial" charset="0"/>
              <a:buNone/>
              <a:defRPr/>
            </a:pPr>
            <a:r>
              <a:rPr lang="en-GB" sz="1800" smtClean="0"/>
              <a:t>8,030........................X        </a:t>
            </a:r>
          </a:p>
          <a:p>
            <a:pPr marL="0" indent="0">
              <a:buFont typeface="Arial" charset="0"/>
              <a:buNone/>
              <a:defRPr/>
            </a:pPr>
            <a:r>
              <a:rPr lang="en-GB" sz="1800" smtClean="0"/>
              <a:t>               </a:t>
            </a:r>
          </a:p>
          <a:p>
            <a:pPr marL="0" indent="0">
              <a:buFont typeface="Arial" charset="0"/>
              <a:buNone/>
              <a:defRPr/>
            </a:pPr>
            <a:r>
              <a:rPr lang="en-GB" sz="1800" smtClean="0"/>
              <a:t>                    </a:t>
            </a:r>
            <a:r>
              <a:rPr lang="en-GB" sz="1800" b="1" smtClean="0"/>
              <a:t>X= 63.76%</a:t>
            </a:r>
          </a:p>
          <a:p>
            <a:pPr marL="0" indent="0">
              <a:defRPr/>
            </a:pPr>
            <a:endParaRPr lang="en-GB" sz="1800" b="1" smtClean="0">
              <a:effectLst>
                <a:outerShdw blurRad="38100" dist="38100" dir="2700000" algn="tl">
                  <a:srgbClr val="C0C0C0"/>
                </a:outerShdw>
              </a:effectLst>
            </a:endParaRPr>
          </a:p>
          <a:p>
            <a:pPr marL="0" indent="0" eaLnBrk="1" hangingPunct="1">
              <a:spcBef>
                <a:spcPct val="0"/>
              </a:spcBef>
              <a:buClrTx/>
              <a:buSzTx/>
              <a:buFontTx/>
              <a:buNone/>
              <a:defRPr/>
            </a:pPr>
            <a:endParaRPr lang="en-GB" sz="2400" b="1" smtClean="0">
              <a:solidFill>
                <a:srgbClr val="009900"/>
              </a:solidFill>
              <a:effectLst>
                <a:outerShdw blurRad="38100" dist="38100" dir="2700000" algn="tl">
                  <a:srgbClr val="C0C0C0"/>
                </a:outerShdw>
              </a:effectLst>
              <a:latin typeface="Arial Black" pitchFamily="34" charset="0"/>
              <a:cs typeface="Arial"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8369" name="Rectangle 2"/>
          <p:cNvSpPr>
            <a:spLocks noGrp="1"/>
          </p:cNvSpPr>
          <p:nvPr>
            <p:ph type="title"/>
          </p:nvPr>
        </p:nvSpPr>
        <p:spPr/>
        <p:txBody>
          <a:bodyPr/>
          <a:lstStyle/>
          <a:p>
            <a:pPr algn="ctr" eaLnBrk="1" hangingPunct="1"/>
            <a:r>
              <a:rPr lang="en-GB" sz="2400" smtClean="0"/>
              <a:t>TOP-UP TO MINIMUM PENSIONS</a:t>
            </a:r>
            <a:r>
              <a:rPr lang="es-ES" sz="2400" smtClean="0"/>
              <a:t/>
            </a:r>
            <a:br>
              <a:rPr lang="es-ES" sz="2400" smtClean="0"/>
            </a:br>
            <a:endParaRPr lang="es-ES" sz="2400" smtClean="0"/>
          </a:p>
        </p:txBody>
      </p:sp>
      <p:sp>
        <p:nvSpPr>
          <p:cNvPr id="68611" name="Rectangle 3"/>
          <p:cNvSpPr>
            <a:spLocks noGrp="1" noChangeArrowheads="1"/>
          </p:cNvSpPr>
          <p:nvPr>
            <p:ph type="body" idx="4294967295"/>
          </p:nvPr>
        </p:nvSpPr>
        <p:spPr/>
        <p:txBody>
          <a:bodyPr/>
          <a:lstStyle/>
          <a:p>
            <a:pPr>
              <a:defRPr/>
            </a:pPr>
            <a:r>
              <a:rPr lang="en-GB" smtClean="0"/>
              <a:t>If the total sum of pensions from all the Member States is lower than the amount of the minimum pension in the Member State of residence for pensions of the same class:</a:t>
            </a:r>
          </a:p>
          <a:p>
            <a:pPr>
              <a:defRPr/>
            </a:pPr>
            <a:endParaRPr lang="en-GB" smtClean="0"/>
          </a:p>
          <a:p>
            <a:pPr>
              <a:defRPr/>
            </a:pPr>
            <a:r>
              <a:rPr lang="en-GB" smtClean="0"/>
              <a:t>The Member State of residence will pay a top-up equal to the difference, in accordance with the internal rules for minimum pensions of the State concerned.</a:t>
            </a:r>
          </a:p>
          <a:p>
            <a:pPr algn="just">
              <a:buFontTx/>
              <a:buNone/>
              <a:defRPr/>
            </a:pPr>
            <a:endParaRPr lang="en-GB" sz="3600" b="1" i="1" smtClean="0">
              <a:effectLst>
                <a:outerShdw blurRad="38100" dist="38100" dir="2700000" algn="tl">
                  <a:srgbClr val="C0C0C0"/>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9393" name="Rectangle 2"/>
          <p:cNvSpPr>
            <a:spLocks noGrp="1"/>
          </p:cNvSpPr>
          <p:nvPr>
            <p:ph type="title"/>
          </p:nvPr>
        </p:nvSpPr>
        <p:spPr/>
        <p:txBody>
          <a:bodyPr/>
          <a:lstStyle/>
          <a:p>
            <a:pPr algn="ctr" eaLnBrk="1" hangingPunct="1"/>
            <a:r>
              <a:rPr lang="en-GB" sz="2400" smtClean="0"/>
              <a:t>BILATERAL AGREEMENTS</a:t>
            </a:r>
            <a:endParaRPr lang="es-ES" sz="2400" smtClean="0"/>
          </a:p>
        </p:txBody>
      </p:sp>
      <p:sp>
        <p:nvSpPr>
          <p:cNvPr id="1979394" name="Rectangle 6"/>
          <p:cNvSpPr>
            <a:spLocks noGrp="1"/>
          </p:cNvSpPr>
          <p:nvPr>
            <p:ph type="body" sz="half" idx="4294967295"/>
          </p:nvPr>
        </p:nvSpPr>
        <p:spPr>
          <a:xfrm>
            <a:off x="344488" y="5805488"/>
            <a:ext cx="8994775" cy="825500"/>
          </a:xfrm>
        </p:spPr>
        <p:txBody>
          <a:bodyPr/>
          <a:lstStyle/>
          <a:p>
            <a:pPr lvl="2" algn="ctr" eaLnBrk="1" hangingPunct="1">
              <a:lnSpc>
                <a:spcPct val="80000"/>
              </a:lnSpc>
              <a:buClrTx/>
              <a:buFont typeface="Tahoma" pitchFamily="34" charset="0"/>
              <a:buNone/>
            </a:pPr>
            <a:r>
              <a:rPr lang="en-GB" sz="2000" smtClean="0">
                <a:solidFill>
                  <a:srgbClr val="003300"/>
                </a:solidFill>
              </a:rPr>
              <a:t>(*) CMISS and PORTUGAL</a:t>
            </a:r>
            <a:endParaRPr lang="es-ES" sz="2000" smtClean="0"/>
          </a:p>
        </p:txBody>
      </p:sp>
      <p:sp>
        <p:nvSpPr>
          <p:cNvPr id="1979395" name="Rectangle 2"/>
          <p:cNvSpPr>
            <a:spLocks noGrp="1" noChangeArrowheads="1"/>
          </p:cNvSpPr>
          <p:nvPr>
            <p:ph sz="quarter" idx="4294967295"/>
          </p:nvPr>
        </p:nvSpPr>
        <p:spPr>
          <a:xfrm>
            <a:off x="273050" y="1052513"/>
            <a:ext cx="4421188" cy="3673475"/>
          </a:xfrm>
        </p:spPr>
        <p:txBody>
          <a:bodyPr/>
          <a:lstStyle/>
          <a:p>
            <a:r>
              <a:rPr lang="en-GB" sz="1800" smtClean="0"/>
              <a:t>EUROPE</a:t>
            </a:r>
          </a:p>
          <a:p>
            <a:pPr lvl="2"/>
            <a:r>
              <a:rPr lang="en-GB" sz="1800" smtClean="0"/>
              <a:t>Andorra (2003)</a:t>
            </a:r>
          </a:p>
          <a:p>
            <a:pPr lvl="2"/>
            <a:r>
              <a:rPr lang="en-GB" sz="1800" smtClean="0"/>
              <a:t>Russia (1996)</a:t>
            </a:r>
          </a:p>
          <a:p>
            <a:pPr lvl="2"/>
            <a:r>
              <a:rPr lang="en-GB" sz="1800" smtClean="0"/>
              <a:t>Ukraine (1998)</a:t>
            </a:r>
          </a:p>
          <a:p>
            <a:r>
              <a:rPr lang="en-GB" sz="1800" smtClean="0"/>
              <a:t>ASIA</a:t>
            </a:r>
          </a:p>
          <a:p>
            <a:pPr lvl="2"/>
            <a:r>
              <a:rPr lang="en-GB" sz="1800" smtClean="0"/>
              <a:t>Philippines (2002)</a:t>
            </a:r>
          </a:p>
          <a:p>
            <a:pPr lvl="2"/>
            <a:r>
              <a:rPr lang="en-GB" sz="1800" smtClean="0"/>
              <a:t>Japan (2010)</a:t>
            </a:r>
          </a:p>
          <a:p>
            <a:pPr lvl="2"/>
            <a:r>
              <a:rPr lang="en-GB" sz="1800" smtClean="0"/>
              <a:t>Korea (2013)</a:t>
            </a:r>
          </a:p>
          <a:p>
            <a:r>
              <a:rPr lang="en-GB" sz="1800" smtClean="0"/>
              <a:t>AFRICA</a:t>
            </a:r>
          </a:p>
          <a:p>
            <a:pPr lvl="2"/>
            <a:r>
              <a:rPr lang="en-GB" sz="1800" smtClean="0"/>
              <a:t>Morocco (1982)</a:t>
            </a:r>
          </a:p>
          <a:p>
            <a:pPr lvl="2"/>
            <a:r>
              <a:rPr lang="en-GB" sz="1800" smtClean="0"/>
              <a:t>Tunisia (2002)</a:t>
            </a:r>
          </a:p>
          <a:p>
            <a:pPr lvl="2"/>
            <a:r>
              <a:rPr lang="en-GB" sz="1800" smtClean="0"/>
              <a:t>Cape Verde (2013)</a:t>
            </a:r>
          </a:p>
          <a:p>
            <a:r>
              <a:rPr lang="en-GB" sz="1800" smtClean="0"/>
              <a:t>OCEANIA</a:t>
            </a:r>
          </a:p>
          <a:p>
            <a:pPr lvl="2"/>
            <a:r>
              <a:rPr lang="en-GB" sz="1800" smtClean="0"/>
              <a:t>Australia (2003)</a:t>
            </a:r>
          </a:p>
        </p:txBody>
      </p:sp>
      <p:sp>
        <p:nvSpPr>
          <p:cNvPr id="713731" name="Rectangle 3"/>
          <p:cNvSpPr>
            <a:spLocks noGrp="1" noChangeArrowheads="1"/>
          </p:cNvSpPr>
          <p:nvPr>
            <p:ph sz="quarter" idx="4294967295"/>
          </p:nvPr>
        </p:nvSpPr>
        <p:spPr>
          <a:xfrm>
            <a:off x="4989513" y="981075"/>
            <a:ext cx="4421187" cy="2495550"/>
          </a:xfrm>
        </p:spPr>
        <p:txBody>
          <a:bodyPr/>
          <a:lstStyle/>
          <a:p>
            <a:pPr>
              <a:defRPr/>
            </a:pPr>
            <a:r>
              <a:rPr lang="en-GB" sz="2400" smtClean="0"/>
              <a:t>AMERICAS</a:t>
            </a:r>
          </a:p>
          <a:p>
            <a:pPr lvl="2">
              <a:defRPr/>
            </a:pPr>
            <a:r>
              <a:rPr lang="en-GB" sz="1800" smtClean="0"/>
              <a:t>Argentina (2004)</a:t>
            </a:r>
          </a:p>
          <a:p>
            <a:pPr lvl="2">
              <a:defRPr/>
            </a:pPr>
            <a:r>
              <a:rPr lang="en-GB" sz="1800" smtClean="0"/>
              <a:t>Brazil (1995)    (*)</a:t>
            </a:r>
          </a:p>
          <a:p>
            <a:pPr lvl="2">
              <a:defRPr/>
            </a:pPr>
            <a:r>
              <a:rPr lang="en-GB" sz="1800" smtClean="0"/>
              <a:t>Canada (1988)</a:t>
            </a:r>
          </a:p>
          <a:p>
            <a:pPr lvl="2">
              <a:defRPr/>
            </a:pPr>
            <a:r>
              <a:rPr lang="en-GB" sz="1800" smtClean="0"/>
              <a:t>Colombia (2008)</a:t>
            </a:r>
          </a:p>
          <a:p>
            <a:pPr lvl="2">
              <a:defRPr/>
            </a:pPr>
            <a:r>
              <a:rPr lang="en-GB" sz="1800" smtClean="0"/>
              <a:t>Chile (1998)      (*)</a:t>
            </a:r>
          </a:p>
          <a:p>
            <a:pPr lvl="2">
              <a:defRPr/>
            </a:pPr>
            <a:r>
              <a:rPr lang="en-GB" sz="1800" smtClean="0"/>
              <a:t>Ecuador (2011) (*)</a:t>
            </a:r>
          </a:p>
          <a:p>
            <a:pPr lvl="2">
              <a:defRPr/>
            </a:pPr>
            <a:r>
              <a:rPr lang="en-GB" sz="1800" smtClean="0"/>
              <a:t>USA (1988)</a:t>
            </a:r>
          </a:p>
          <a:p>
            <a:pPr lvl="2">
              <a:defRPr/>
            </a:pPr>
            <a:r>
              <a:rPr lang="en-GB" sz="1800" smtClean="0"/>
              <a:t>Mexico (1995)</a:t>
            </a:r>
          </a:p>
          <a:p>
            <a:pPr lvl="2">
              <a:defRPr/>
            </a:pPr>
            <a:r>
              <a:rPr lang="en-GB" sz="1800" smtClean="0"/>
              <a:t>Paraguay (2006) (*)</a:t>
            </a:r>
          </a:p>
          <a:p>
            <a:pPr lvl="2">
              <a:defRPr/>
            </a:pPr>
            <a:r>
              <a:rPr lang="en-GB" sz="1800" smtClean="0"/>
              <a:t>Peru (2005)</a:t>
            </a:r>
          </a:p>
          <a:p>
            <a:pPr lvl="2">
              <a:defRPr/>
            </a:pPr>
            <a:r>
              <a:rPr lang="en-GB" sz="1800" smtClean="0"/>
              <a:t>Dom. Republic (2006)</a:t>
            </a:r>
          </a:p>
          <a:p>
            <a:pPr lvl="2">
              <a:defRPr/>
            </a:pPr>
            <a:r>
              <a:rPr lang="en-GB" sz="1800" smtClean="0"/>
              <a:t>Uruguay (2000)    (*) </a:t>
            </a:r>
          </a:p>
          <a:p>
            <a:pPr lvl="2">
              <a:defRPr/>
            </a:pPr>
            <a:r>
              <a:rPr lang="en-GB" sz="1800" smtClean="0"/>
              <a:t>Venezuela (1990)</a:t>
            </a:r>
          </a:p>
          <a:p>
            <a:pPr lvl="2">
              <a:defRPr/>
            </a:pPr>
            <a:endParaRPr lang="en-GB" sz="1800" b="1" smtClean="0">
              <a:effectLst>
                <a:outerShdw blurRad="38100" dist="38100" dir="2700000" algn="tl">
                  <a:srgbClr val="C0C0C0"/>
                </a:outerShdw>
              </a:effectLst>
            </a:endParaRPr>
          </a:p>
          <a:p>
            <a:pPr lvl="2">
              <a:lnSpc>
                <a:spcPct val="70000"/>
              </a:lnSpc>
              <a:buFont typeface="Arial" charset="0"/>
              <a:buNone/>
              <a:defRPr/>
            </a:pPr>
            <a:endParaRPr lang="en-GB" sz="1600" b="1" smtClean="0">
              <a:effectLst>
                <a:outerShdw blurRad="38100" dist="38100" dir="2700000" algn="tl">
                  <a:srgbClr val="C0C0C0"/>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417" name="Rectangle 2"/>
          <p:cNvSpPr>
            <a:spLocks noGrp="1"/>
          </p:cNvSpPr>
          <p:nvPr>
            <p:ph type="title"/>
          </p:nvPr>
        </p:nvSpPr>
        <p:spPr/>
        <p:txBody>
          <a:bodyPr/>
          <a:lstStyle/>
          <a:p>
            <a:pPr algn="ctr" eaLnBrk="1" hangingPunct="1"/>
            <a:r>
              <a:rPr lang="en-GB" sz="2400" smtClean="0"/>
              <a:t>PERSONS COVERED</a:t>
            </a:r>
            <a:endParaRPr lang="es-ES" sz="2400" smtClean="0"/>
          </a:p>
        </p:txBody>
      </p:sp>
      <p:sp>
        <p:nvSpPr>
          <p:cNvPr id="1980418" name="Rectangle 2"/>
          <p:cNvSpPr>
            <a:spLocks noGrp="1" noChangeArrowheads="1"/>
          </p:cNvSpPr>
          <p:nvPr>
            <p:ph sz="half" idx="4294967295"/>
          </p:nvPr>
        </p:nvSpPr>
        <p:spPr>
          <a:xfrm>
            <a:off x="415925" y="981075"/>
            <a:ext cx="4421188" cy="5145088"/>
          </a:xfrm>
        </p:spPr>
        <p:txBody>
          <a:bodyPr/>
          <a:lstStyle/>
          <a:p>
            <a:r>
              <a:rPr lang="en-GB" sz="1800" smtClean="0"/>
              <a:t>Local workers</a:t>
            </a:r>
          </a:p>
          <a:p>
            <a:pPr lvl="2"/>
            <a:r>
              <a:rPr lang="en-GB" sz="1800" smtClean="0"/>
              <a:t>Chile (*)</a:t>
            </a:r>
          </a:p>
          <a:p>
            <a:pPr lvl="2"/>
            <a:r>
              <a:rPr lang="en-GB" sz="1800" smtClean="0"/>
              <a:t>Colombia</a:t>
            </a:r>
          </a:p>
          <a:p>
            <a:pPr lvl="2"/>
            <a:r>
              <a:rPr lang="en-GB" sz="1800" smtClean="0"/>
              <a:t>Philippines</a:t>
            </a:r>
          </a:p>
          <a:p>
            <a:pPr lvl="2"/>
            <a:r>
              <a:rPr lang="en-GB" sz="1800" smtClean="0"/>
              <a:t>Morocco</a:t>
            </a:r>
          </a:p>
          <a:p>
            <a:pPr lvl="2"/>
            <a:r>
              <a:rPr lang="en-GB" sz="1800" smtClean="0"/>
              <a:t>Mexico</a:t>
            </a:r>
          </a:p>
          <a:p>
            <a:pPr lvl="2"/>
            <a:r>
              <a:rPr lang="en-GB" sz="1800" smtClean="0"/>
              <a:t>Dom. Republic (1)</a:t>
            </a:r>
          </a:p>
          <a:p>
            <a:pPr lvl="2"/>
            <a:r>
              <a:rPr lang="en-GB" sz="1800" smtClean="0"/>
              <a:t>Russia</a:t>
            </a:r>
          </a:p>
          <a:p>
            <a:pPr lvl="2"/>
            <a:r>
              <a:rPr lang="en-GB" sz="1800" smtClean="0"/>
              <a:t>Tunisia</a:t>
            </a:r>
          </a:p>
          <a:p>
            <a:pPr lvl="2"/>
            <a:r>
              <a:rPr lang="en-GB" sz="1800" smtClean="0"/>
              <a:t>Ukraine (1)</a:t>
            </a:r>
          </a:p>
          <a:p>
            <a:pPr lvl="2"/>
            <a:r>
              <a:rPr lang="en-GB" sz="1800" smtClean="0"/>
              <a:t>Venezuela (1)</a:t>
            </a:r>
          </a:p>
          <a:p>
            <a:pPr>
              <a:buFont typeface="Arial" charset="0"/>
              <a:buNone/>
            </a:pPr>
            <a:r>
              <a:rPr lang="en-GB" sz="1600" smtClean="0"/>
              <a:t>All are applicable to refugees and stateless persons resident in Spain</a:t>
            </a:r>
          </a:p>
          <a:p>
            <a:pPr>
              <a:buFont typeface="Arial" charset="0"/>
              <a:buNone/>
            </a:pPr>
            <a:r>
              <a:rPr lang="en-GB" sz="1600" smtClean="0"/>
              <a:t>(1) Applicable to national survivors even if the workers were not.</a:t>
            </a:r>
          </a:p>
          <a:p>
            <a:pPr>
              <a:lnSpc>
                <a:spcPct val="90000"/>
              </a:lnSpc>
              <a:buFont typeface="Wingdings" pitchFamily="2" charset="2"/>
              <a:buNone/>
            </a:pPr>
            <a:r>
              <a:rPr lang="en-GB" sz="2800" smtClean="0"/>
              <a:t>     </a:t>
            </a:r>
          </a:p>
        </p:txBody>
      </p:sp>
      <p:sp>
        <p:nvSpPr>
          <p:cNvPr id="832515" name="Rectangle 3"/>
          <p:cNvSpPr>
            <a:spLocks noGrp="1" noChangeArrowheads="1"/>
          </p:cNvSpPr>
          <p:nvPr>
            <p:ph sz="half" idx="4294967295"/>
          </p:nvPr>
        </p:nvSpPr>
        <p:spPr>
          <a:xfrm>
            <a:off x="5024438" y="981075"/>
            <a:ext cx="4421187" cy="5145088"/>
          </a:xfrm>
        </p:spPr>
        <p:txBody>
          <a:bodyPr/>
          <a:lstStyle/>
          <a:p>
            <a:pPr>
              <a:defRPr/>
            </a:pPr>
            <a:r>
              <a:rPr lang="en-GB" sz="1800" smtClean="0"/>
              <a:t>Workers</a:t>
            </a:r>
          </a:p>
          <a:p>
            <a:pPr lvl="2">
              <a:defRPr/>
            </a:pPr>
            <a:r>
              <a:rPr lang="en-GB" sz="1800" smtClean="0"/>
              <a:t>Andorra</a:t>
            </a:r>
          </a:p>
          <a:p>
            <a:pPr lvl="2">
              <a:defRPr/>
            </a:pPr>
            <a:r>
              <a:rPr lang="en-GB" sz="1800" smtClean="0"/>
              <a:t>Argentina </a:t>
            </a:r>
          </a:p>
          <a:p>
            <a:pPr lvl="2">
              <a:defRPr/>
            </a:pPr>
            <a:r>
              <a:rPr lang="en-GB" sz="1800" smtClean="0"/>
              <a:t>Australia (2)</a:t>
            </a:r>
          </a:p>
          <a:p>
            <a:pPr lvl="2">
              <a:defRPr/>
            </a:pPr>
            <a:r>
              <a:rPr lang="en-GB" sz="1800" smtClean="0"/>
              <a:t>Brazil      (*)</a:t>
            </a:r>
            <a:endParaRPr lang="en-GB" sz="1800" u="sng" smtClean="0"/>
          </a:p>
          <a:p>
            <a:pPr lvl="2">
              <a:defRPr/>
            </a:pPr>
            <a:r>
              <a:rPr lang="en-GB" sz="1800" smtClean="0"/>
              <a:t>Canada </a:t>
            </a:r>
          </a:p>
          <a:p>
            <a:pPr lvl="2">
              <a:defRPr/>
            </a:pPr>
            <a:r>
              <a:rPr lang="en-GB" sz="1800" smtClean="0"/>
              <a:t>Korea</a:t>
            </a:r>
          </a:p>
          <a:p>
            <a:pPr lvl="2">
              <a:defRPr/>
            </a:pPr>
            <a:r>
              <a:rPr lang="en-GB" sz="1800" smtClean="0"/>
              <a:t>Cape Verde</a:t>
            </a:r>
          </a:p>
          <a:p>
            <a:pPr lvl="2">
              <a:defRPr/>
            </a:pPr>
            <a:r>
              <a:rPr lang="en-GB" sz="1800" smtClean="0"/>
              <a:t>Ecuador  (*)</a:t>
            </a:r>
          </a:p>
          <a:p>
            <a:pPr lvl="2">
              <a:defRPr/>
            </a:pPr>
            <a:r>
              <a:rPr lang="en-GB" sz="1800" smtClean="0"/>
              <a:t>United States</a:t>
            </a:r>
          </a:p>
          <a:p>
            <a:pPr lvl="2">
              <a:defRPr/>
            </a:pPr>
            <a:r>
              <a:rPr lang="en-GB" sz="1800" smtClean="0"/>
              <a:t>Japan</a:t>
            </a:r>
          </a:p>
          <a:p>
            <a:pPr lvl="2">
              <a:defRPr/>
            </a:pPr>
            <a:r>
              <a:rPr lang="en-GB" sz="1800" smtClean="0"/>
              <a:t>Paraguay (*)</a:t>
            </a:r>
          </a:p>
          <a:p>
            <a:pPr lvl="2">
              <a:defRPr/>
            </a:pPr>
            <a:r>
              <a:rPr lang="en-GB" sz="1800" smtClean="0"/>
              <a:t>Peru</a:t>
            </a:r>
          </a:p>
          <a:p>
            <a:pPr lvl="2">
              <a:defRPr/>
            </a:pPr>
            <a:r>
              <a:rPr lang="en-GB" sz="1800" smtClean="0"/>
              <a:t>Uruguay  (*)</a:t>
            </a:r>
          </a:p>
          <a:p>
            <a:pPr>
              <a:buFont typeface="Arial" charset="0"/>
              <a:buNone/>
              <a:defRPr/>
            </a:pPr>
            <a:r>
              <a:rPr lang="en-GB" sz="1800" smtClean="0"/>
              <a:t>(</a:t>
            </a:r>
            <a:r>
              <a:rPr lang="en-GB" sz="1600" smtClean="0"/>
              <a:t>2) Applicable to persons who reside or have resided there. </a:t>
            </a:r>
          </a:p>
          <a:p>
            <a:pPr>
              <a:buFont typeface="Arial" charset="0"/>
              <a:buNone/>
              <a:defRPr/>
            </a:pPr>
            <a:r>
              <a:rPr kumimoji="1" lang="en-GB" sz="1600" smtClean="0"/>
              <a:t>(*)  CMISS</a:t>
            </a:r>
          </a:p>
          <a:p>
            <a:pPr>
              <a:defRPr/>
            </a:pPr>
            <a:endParaRPr lang="en-GB" sz="1600" b="1" smtClean="0">
              <a:effectLst>
                <a:outerShdw blurRad="38100" dist="38100" dir="2700000" algn="tl">
                  <a:srgbClr val="C0C0C0"/>
                </a:outerShdw>
              </a:effectLst>
            </a:endParaRPr>
          </a:p>
          <a:p>
            <a:pPr>
              <a:lnSpc>
                <a:spcPct val="70000"/>
              </a:lnSpc>
              <a:buFont typeface="Wingdings" pitchFamily="2" charset="2"/>
              <a:buNone/>
              <a:defRPr/>
            </a:pPr>
            <a:endParaRPr lang="en-GB" sz="2100" b="1" smtClean="0">
              <a:effectLst>
                <a:outerShdw blurRad="38100" dist="38100" dir="2700000" algn="tl">
                  <a:srgbClr val="C0C0C0"/>
                </a:outerShdw>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1441" name="Rectangle 2"/>
          <p:cNvSpPr>
            <a:spLocks noGrp="1"/>
          </p:cNvSpPr>
          <p:nvPr>
            <p:ph type="title"/>
          </p:nvPr>
        </p:nvSpPr>
        <p:spPr/>
        <p:txBody>
          <a:bodyPr/>
          <a:lstStyle/>
          <a:p>
            <a:pPr algn="ctr" eaLnBrk="1" hangingPunct="1"/>
            <a:r>
              <a:rPr lang="en-GB" sz="2400" smtClean="0"/>
              <a:t>MATTERS COVERED</a:t>
            </a:r>
            <a:endParaRPr lang="es-ES" sz="2400" smtClean="0"/>
          </a:p>
        </p:txBody>
      </p:sp>
      <p:sp>
        <p:nvSpPr>
          <p:cNvPr id="717826" name="Rectangle 2"/>
          <p:cNvSpPr>
            <a:spLocks noGrp="1" noChangeArrowheads="1"/>
          </p:cNvSpPr>
          <p:nvPr>
            <p:ph type="body" sz="half" idx="4294967295"/>
          </p:nvPr>
        </p:nvSpPr>
        <p:spPr>
          <a:xfrm>
            <a:off x="415925" y="981075"/>
            <a:ext cx="4421188" cy="5145088"/>
          </a:xfrm>
        </p:spPr>
        <p:txBody>
          <a:bodyPr/>
          <a:lstStyle/>
          <a:p>
            <a:pPr marL="0" indent="0">
              <a:lnSpc>
                <a:spcPct val="80000"/>
              </a:lnSpc>
              <a:defRPr/>
            </a:pPr>
            <a:r>
              <a:rPr lang="en-GB" sz="2400" b="1" smtClean="0"/>
              <a:t>Pensions: all and</a:t>
            </a:r>
            <a:r>
              <a:rPr lang="en-GB" sz="2400" smtClean="0"/>
              <a:t> </a:t>
            </a:r>
            <a:r>
              <a:rPr kumimoji="1" lang="en-GB" sz="2400" b="1" smtClean="0"/>
              <a:t>(*)</a:t>
            </a:r>
            <a:r>
              <a:rPr lang="en-GB" sz="2400" smtClean="0"/>
              <a:t>  </a:t>
            </a:r>
            <a:r>
              <a:rPr kumimoji="1" lang="en-GB" sz="2400" b="1" smtClean="0"/>
              <a:t>CMISS </a:t>
            </a:r>
          </a:p>
          <a:p>
            <a:pPr marL="0" indent="0">
              <a:lnSpc>
                <a:spcPct val="80000"/>
              </a:lnSpc>
              <a:defRPr/>
            </a:pPr>
            <a:endParaRPr lang="en-GB" sz="2400" b="1" smtClean="0">
              <a:effectLst>
                <a:outerShdw blurRad="38100" dist="38100" dir="2700000" algn="tl">
                  <a:srgbClr val="C0C0C0"/>
                </a:outerShdw>
              </a:effectLst>
            </a:endParaRPr>
          </a:p>
          <a:p>
            <a:pPr marL="0" indent="0">
              <a:lnSpc>
                <a:spcPct val="80000"/>
              </a:lnSpc>
              <a:defRPr/>
            </a:pPr>
            <a:r>
              <a:rPr lang="en-GB" sz="2400" smtClean="0"/>
              <a:t> Healthcare</a:t>
            </a:r>
          </a:p>
          <a:p>
            <a:pPr marL="0" indent="0">
              <a:lnSpc>
                <a:spcPct val="80000"/>
              </a:lnSpc>
              <a:defRPr/>
            </a:pPr>
            <a:endParaRPr lang="en-GB" sz="2400" b="1" smtClean="0"/>
          </a:p>
          <a:p>
            <a:pPr lvl="2">
              <a:lnSpc>
                <a:spcPct val="80000"/>
              </a:lnSpc>
              <a:defRPr/>
            </a:pPr>
            <a:r>
              <a:rPr lang="en-GB" sz="1800" smtClean="0"/>
              <a:t>Andorra</a:t>
            </a:r>
          </a:p>
          <a:p>
            <a:pPr lvl="2">
              <a:lnSpc>
                <a:spcPct val="80000"/>
              </a:lnSpc>
              <a:defRPr/>
            </a:pPr>
            <a:r>
              <a:rPr lang="en-GB" sz="1800" smtClean="0"/>
              <a:t>Brazil (*)</a:t>
            </a:r>
          </a:p>
          <a:p>
            <a:pPr lvl="2">
              <a:lnSpc>
                <a:spcPct val="80000"/>
              </a:lnSpc>
              <a:defRPr/>
            </a:pPr>
            <a:r>
              <a:rPr lang="en-GB" sz="1800" smtClean="0"/>
              <a:t>Chile (*) </a:t>
            </a:r>
          </a:p>
          <a:p>
            <a:pPr lvl="2">
              <a:lnSpc>
                <a:spcPct val="80000"/>
              </a:lnSpc>
              <a:defRPr/>
            </a:pPr>
            <a:r>
              <a:rPr lang="en-GB" sz="1800" smtClean="0"/>
              <a:t>Morocco</a:t>
            </a:r>
          </a:p>
          <a:p>
            <a:pPr lvl="2">
              <a:lnSpc>
                <a:spcPct val="80000"/>
              </a:lnSpc>
              <a:defRPr/>
            </a:pPr>
            <a:r>
              <a:rPr lang="en-GB" sz="1800" smtClean="0"/>
              <a:t>Peru</a:t>
            </a:r>
          </a:p>
          <a:p>
            <a:pPr lvl="2">
              <a:lnSpc>
                <a:spcPct val="80000"/>
              </a:lnSpc>
              <a:defRPr/>
            </a:pPr>
            <a:r>
              <a:rPr lang="en-GB" sz="1800" smtClean="0"/>
              <a:t>Tunisia</a:t>
            </a:r>
          </a:p>
          <a:p>
            <a:pPr marL="0" indent="0">
              <a:lnSpc>
                <a:spcPct val="80000"/>
              </a:lnSpc>
              <a:defRPr/>
            </a:pPr>
            <a:endParaRPr lang="en-GB" sz="2400" smtClean="0"/>
          </a:p>
          <a:p>
            <a:pPr marL="0" indent="0">
              <a:lnSpc>
                <a:spcPct val="80000"/>
              </a:lnSpc>
              <a:defRPr/>
            </a:pPr>
            <a:r>
              <a:rPr lang="en-GB" sz="2400" smtClean="0"/>
              <a:t>Unemployment</a:t>
            </a:r>
          </a:p>
          <a:p>
            <a:pPr lvl="2">
              <a:lnSpc>
                <a:spcPct val="80000"/>
              </a:lnSpc>
              <a:defRPr/>
            </a:pPr>
            <a:r>
              <a:rPr lang="en-GB" sz="1800" smtClean="0"/>
              <a:t>Australia          </a:t>
            </a:r>
          </a:p>
          <a:p>
            <a:pPr lvl="2">
              <a:lnSpc>
                <a:spcPct val="80000"/>
              </a:lnSpc>
              <a:defRPr/>
            </a:pPr>
            <a:r>
              <a:rPr lang="en-GB" sz="1800" smtClean="0"/>
              <a:t>Chile (*)</a:t>
            </a:r>
          </a:p>
        </p:txBody>
      </p:sp>
      <p:sp>
        <p:nvSpPr>
          <p:cNvPr id="1981443" name="Rectangle 3"/>
          <p:cNvSpPr>
            <a:spLocks noGrp="1" noChangeArrowheads="1"/>
          </p:cNvSpPr>
          <p:nvPr>
            <p:ph type="body" sz="half" idx="4294967295"/>
          </p:nvPr>
        </p:nvSpPr>
        <p:spPr>
          <a:xfrm>
            <a:off x="4989513" y="981075"/>
            <a:ext cx="4421187" cy="5145088"/>
          </a:xfrm>
        </p:spPr>
        <p:txBody>
          <a:bodyPr/>
          <a:lstStyle/>
          <a:p>
            <a:pPr>
              <a:lnSpc>
                <a:spcPct val="80000"/>
              </a:lnSpc>
            </a:pPr>
            <a:r>
              <a:rPr lang="en-GB" sz="2400" b="1" smtClean="0"/>
              <a:t>Family pension</a:t>
            </a:r>
          </a:p>
          <a:p>
            <a:pPr>
              <a:lnSpc>
                <a:spcPct val="80000"/>
              </a:lnSpc>
            </a:pPr>
            <a:endParaRPr lang="en-GB" sz="2400" smtClean="0"/>
          </a:p>
          <a:p>
            <a:pPr lvl="1">
              <a:lnSpc>
                <a:spcPct val="80000"/>
              </a:lnSpc>
            </a:pPr>
            <a:r>
              <a:rPr lang="en-GB" sz="2000" smtClean="0"/>
              <a:t>Australia </a:t>
            </a:r>
          </a:p>
          <a:p>
            <a:pPr lvl="1">
              <a:lnSpc>
                <a:spcPct val="80000"/>
              </a:lnSpc>
            </a:pPr>
            <a:r>
              <a:rPr lang="en-GB" sz="2000" smtClean="0"/>
              <a:t>Brazil (*)</a:t>
            </a:r>
          </a:p>
          <a:p>
            <a:pPr lvl="1">
              <a:lnSpc>
                <a:spcPct val="80000"/>
              </a:lnSpc>
            </a:pPr>
            <a:r>
              <a:rPr lang="en-GB" sz="2000" smtClean="0"/>
              <a:t>Canada</a:t>
            </a:r>
          </a:p>
          <a:p>
            <a:pPr lvl="1">
              <a:lnSpc>
                <a:spcPct val="80000"/>
              </a:lnSpc>
            </a:pPr>
            <a:r>
              <a:rPr lang="en-GB" sz="2000" smtClean="0"/>
              <a:t>Chile  (*)</a:t>
            </a:r>
          </a:p>
          <a:p>
            <a:pPr lvl="1">
              <a:lnSpc>
                <a:spcPct val="80000"/>
              </a:lnSpc>
            </a:pPr>
            <a:r>
              <a:rPr lang="en-GB" sz="2000" smtClean="0"/>
              <a:t>Morocco </a:t>
            </a:r>
          </a:p>
          <a:p>
            <a:pPr lvl="1">
              <a:lnSpc>
                <a:spcPct val="80000"/>
              </a:lnSpc>
            </a:pPr>
            <a:r>
              <a:rPr lang="en-GB" sz="2000" smtClean="0"/>
              <a:t>Paraguay (*) </a:t>
            </a:r>
          </a:p>
          <a:p>
            <a:pPr lvl="1">
              <a:lnSpc>
                <a:spcPct val="80000"/>
              </a:lnSpc>
            </a:pPr>
            <a:r>
              <a:rPr lang="en-GB" sz="2000" smtClean="0"/>
              <a:t>Peru </a:t>
            </a:r>
          </a:p>
          <a:p>
            <a:pPr lvl="1">
              <a:lnSpc>
                <a:spcPct val="80000"/>
              </a:lnSpc>
            </a:pPr>
            <a:r>
              <a:rPr lang="en-GB" sz="2000" smtClean="0"/>
              <a:t>Dom. Republic </a:t>
            </a:r>
          </a:p>
          <a:p>
            <a:pPr lvl="1">
              <a:lnSpc>
                <a:spcPct val="80000"/>
              </a:lnSpc>
            </a:pPr>
            <a:r>
              <a:rPr lang="en-GB" sz="2000" smtClean="0"/>
              <a:t>Russia </a:t>
            </a:r>
          </a:p>
          <a:p>
            <a:pPr lvl="1">
              <a:lnSpc>
                <a:spcPct val="80000"/>
              </a:lnSpc>
            </a:pPr>
            <a:r>
              <a:rPr lang="en-GB" sz="2000" smtClean="0"/>
              <a:t>Tunisia </a:t>
            </a:r>
          </a:p>
          <a:p>
            <a:pPr lvl="1">
              <a:lnSpc>
                <a:spcPct val="80000"/>
              </a:lnSpc>
            </a:pPr>
            <a:r>
              <a:rPr lang="en-GB" sz="2000" smtClean="0"/>
              <a:t>Ukraine </a:t>
            </a:r>
          </a:p>
          <a:p>
            <a:pPr lvl="1">
              <a:lnSpc>
                <a:spcPct val="80000"/>
              </a:lnSpc>
            </a:pPr>
            <a:r>
              <a:rPr lang="en-GB" sz="2000" smtClean="0"/>
              <a:t>Uruguay  (*)</a:t>
            </a:r>
          </a:p>
          <a:p>
            <a:pPr lvl="1">
              <a:lnSpc>
                <a:spcPct val="80000"/>
              </a:lnSpc>
            </a:pPr>
            <a:endParaRPr lang="en-GB" sz="2000" b="1" smtClean="0"/>
          </a:p>
          <a:p>
            <a:pPr lvl="1">
              <a:lnSpc>
                <a:spcPct val="70000"/>
              </a:lnSpc>
              <a:buFont typeface="Tahoma" pitchFamily="34" charset="0"/>
              <a:buNone/>
            </a:pPr>
            <a:r>
              <a:rPr lang="en-GB" sz="2400" smtClean="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2465" name="Rectangle 2"/>
          <p:cNvSpPr>
            <a:spLocks noGrp="1"/>
          </p:cNvSpPr>
          <p:nvPr>
            <p:ph type="title"/>
          </p:nvPr>
        </p:nvSpPr>
        <p:spPr/>
        <p:txBody>
          <a:bodyPr/>
          <a:lstStyle/>
          <a:p>
            <a:pPr algn="ctr" eaLnBrk="1" hangingPunct="1"/>
            <a:r>
              <a:rPr lang="en-GB" sz="2800" smtClean="0"/>
              <a:t>CLAIMS</a:t>
            </a:r>
            <a:endParaRPr lang="es-ES" sz="2800" smtClean="0"/>
          </a:p>
        </p:txBody>
      </p:sp>
      <p:sp>
        <p:nvSpPr>
          <p:cNvPr id="718850" name="Rectangle 2"/>
          <p:cNvSpPr>
            <a:spLocks noGrp="1" noChangeArrowheads="1"/>
          </p:cNvSpPr>
          <p:nvPr>
            <p:ph type="body" idx="4294967295"/>
          </p:nvPr>
        </p:nvSpPr>
        <p:spPr/>
        <p:txBody>
          <a:bodyPr/>
          <a:lstStyle/>
          <a:p>
            <a:pPr>
              <a:lnSpc>
                <a:spcPct val="80000"/>
              </a:lnSpc>
              <a:defRPr/>
            </a:pPr>
            <a:r>
              <a:rPr lang="en-GB" sz="2000" smtClean="0"/>
              <a:t>Any claim presented in one country involves the study of rights in the other, except for the agreement with Japan (one claim for each country), provided that:</a:t>
            </a:r>
          </a:p>
          <a:p>
            <a:pPr>
              <a:lnSpc>
                <a:spcPct val="80000"/>
              </a:lnSpc>
              <a:defRPr/>
            </a:pPr>
            <a:endParaRPr lang="en-GB" sz="2000" smtClean="0"/>
          </a:p>
          <a:p>
            <a:pPr lvl="2">
              <a:lnSpc>
                <a:spcPct val="80000"/>
              </a:lnSpc>
              <a:defRPr/>
            </a:pPr>
            <a:r>
              <a:rPr lang="en-GB" sz="1600" smtClean="0"/>
              <a:t> the claim notifies employment; or </a:t>
            </a:r>
            <a:r>
              <a:rPr lang="en-US" sz="1600" smtClean="0"/>
              <a:t>	</a:t>
            </a:r>
          </a:p>
          <a:p>
            <a:pPr lvl="2">
              <a:lnSpc>
                <a:spcPct val="80000"/>
              </a:lnSpc>
              <a:defRPr/>
            </a:pPr>
            <a:r>
              <a:rPr lang="en-GB" sz="1600" smtClean="0"/>
              <a:t>evidence presented demonstrates that there has been employment.</a:t>
            </a:r>
          </a:p>
          <a:p>
            <a:pPr lvl="2">
              <a:lnSpc>
                <a:spcPct val="80000"/>
              </a:lnSpc>
              <a:defRPr/>
            </a:pPr>
            <a:endParaRPr lang="en-GB" sz="1600" b="1" smtClean="0">
              <a:effectLst>
                <a:outerShdw blurRad="38100" dist="38100" dir="2700000" algn="tl">
                  <a:srgbClr val="C0C0C0"/>
                </a:outerShdw>
              </a:effectLst>
            </a:endParaRPr>
          </a:p>
          <a:p>
            <a:pPr>
              <a:lnSpc>
                <a:spcPct val="80000"/>
              </a:lnSpc>
              <a:defRPr/>
            </a:pPr>
            <a:r>
              <a:rPr lang="en-GB" sz="2000" smtClean="0"/>
              <a:t>Postponement of the study of rights to a retirement pension. This is regulated expressly in the agreements:</a:t>
            </a:r>
          </a:p>
          <a:p>
            <a:pPr>
              <a:lnSpc>
                <a:spcPct val="80000"/>
              </a:lnSpc>
              <a:defRPr/>
            </a:pPr>
            <a:endParaRPr lang="en-GB" sz="2000" smtClean="0"/>
          </a:p>
          <a:p>
            <a:pPr lvl="2">
              <a:lnSpc>
                <a:spcPct val="80000"/>
              </a:lnSpc>
              <a:defRPr/>
            </a:pPr>
            <a:r>
              <a:rPr lang="en-GB" sz="1600" smtClean="0"/>
              <a:t>Spain-Brazil (Article 7.5 of the Administrative Agreement) (*)</a:t>
            </a:r>
          </a:p>
          <a:p>
            <a:pPr lvl="2">
              <a:lnSpc>
                <a:spcPct val="80000"/>
              </a:lnSpc>
              <a:defRPr/>
            </a:pPr>
            <a:r>
              <a:rPr lang="en-GB" sz="1600" smtClean="0"/>
              <a:t>Spain-Cape Verde (Article 22.2 of the Agreement)</a:t>
            </a:r>
          </a:p>
          <a:p>
            <a:pPr lvl="2">
              <a:lnSpc>
                <a:spcPct val="80000"/>
              </a:lnSpc>
              <a:defRPr/>
            </a:pPr>
            <a:r>
              <a:rPr lang="en-GB" sz="1600" smtClean="0"/>
              <a:t>Spain-Korea (Article 26.3 of the Agreement)</a:t>
            </a:r>
          </a:p>
          <a:p>
            <a:pPr lvl="2">
              <a:lnSpc>
                <a:spcPct val="80000"/>
              </a:lnSpc>
              <a:defRPr/>
            </a:pPr>
            <a:r>
              <a:rPr lang="en-GB" sz="1600" smtClean="0"/>
              <a:t>Spain-Colombia (Article 7.3 of the Administrative Agreement)</a:t>
            </a:r>
          </a:p>
          <a:p>
            <a:pPr lvl="2">
              <a:lnSpc>
                <a:spcPct val="80000"/>
              </a:lnSpc>
              <a:defRPr/>
            </a:pPr>
            <a:r>
              <a:rPr lang="en-GB" sz="1600" smtClean="0"/>
              <a:t>Spain-Ecuador (Article 25.3 of the Agreement) (*)</a:t>
            </a:r>
          </a:p>
          <a:p>
            <a:pPr lvl="2">
              <a:lnSpc>
                <a:spcPct val="80000"/>
              </a:lnSpc>
              <a:defRPr/>
            </a:pPr>
            <a:r>
              <a:rPr lang="en-GB" sz="1600" smtClean="0"/>
              <a:t>Spain-Peru (Article 14.3 of the Administrative Agreement)</a:t>
            </a:r>
          </a:p>
          <a:p>
            <a:pPr lvl="2">
              <a:lnSpc>
                <a:spcPct val="80000"/>
              </a:lnSpc>
              <a:defRPr/>
            </a:pPr>
            <a:r>
              <a:rPr lang="en-GB" sz="1600" smtClean="0"/>
              <a:t>Spain-Tunisia (Article 23 of the Agreement)</a:t>
            </a:r>
          </a:p>
          <a:p>
            <a:pPr lvl="2">
              <a:lnSpc>
                <a:spcPct val="80000"/>
              </a:lnSpc>
              <a:defRPr/>
            </a:pPr>
            <a:r>
              <a:rPr kumimoji="1" lang="en-GB" sz="1600" b="1" smtClean="0"/>
              <a:t>                                                                                                     (*)  CMISS</a:t>
            </a:r>
          </a:p>
          <a:p>
            <a:pPr lvl="2">
              <a:lnSpc>
                <a:spcPct val="80000"/>
              </a:lnSpc>
              <a:defRPr/>
            </a:pPr>
            <a:endParaRPr lang="en-GB" sz="1600" b="1" i="1" smtClean="0">
              <a:effectLst>
                <a:outerShdw blurRad="38100" dist="38100" dir="2700000" algn="tl">
                  <a:srgbClr val="C0C0C0"/>
                </a:outerShdw>
              </a:effectLst>
            </a:endParaRPr>
          </a:p>
          <a:p>
            <a:pPr lvl="2">
              <a:lnSpc>
                <a:spcPct val="80000"/>
              </a:lnSpc>
              <a:defRPr/>
            </a:pPr>
            <a:endParaRPr lang="en-GB" sz="1600" b="1" i="1" smtClean="0">
              <a:effectLst>
                <a:outerShdw blurRad="38100" dist="38100" dir="2700000" algn="tl">
                  <a:srgbClr val="C0C0C0"/>
                </a:outerShdw>
              </a:effectLst>
            </a:endParaRPr>
          </a:p>
          <a:p>
            <a:pPr lvl="2">
              <a:lnSpc>
                <a:spcPct val="60000"/>
              </a:lnSpc>
              <a:buClr>
                <a:srgbClr val="9BBB59"/>
              </a:buClr>
              <a:buFont typeface="Wingdings" pitchFamily="2" charset="2"/>
              <a:buChar char="Ø"/>
              <a:defRPr/>
            </a:pPr>
            <a:endParaRPr lang="en-GB" sz="1400" b="1" i="1" smtClean="0">
              <a:effectLst>
                <a:outerShdw blurRad="38100" dist="38100" dir="2700000" algn="tl">
                  <a:srgbClr val="C0C0C0"/>
                </a:outerShdw>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3489" name="Rectangle 2"/>
          <p:cNvSpPr>
            <a:spLocks noGrp="1"/>
          </p:cNvSpPr>
          <p:nvPr>
            <p:ph type="title"/>
          </p:nvPr>
        </p:nvSpPr>
        <p:spPr/>
        <p:txBody>
          <a:bodyPr/>
          <a:lstStyle/>
          <a:p>
            <a:pPr algn="ctr" eaLnBrk="1" hangingPunct="1"/>
            <a:r>
              <a:rPr lang="en-GB" sz="2800" smtClean="0"/>
              <a:t>PERIODS OF UNDER ONE YEAR</a:t>
            </a:r>
            <a:endParaRPr lang="es-ES" sz="2800" smtClean="0"/>
          </a:p>
        </p:txBody>
      </p:sp>
      <p:sp>
        <p:nvSpPr>
          <p:cNvPr id="1983490" name="Rectangle 2"/>
          <p:cNvSpPr>
            <a:spLocks noGrp="1" noChangeArrowheads="1"/>
          </p:cNvSpPr>
          <p:nvPr>
            <p:ph type="body" sz="half" idx="4294967295"/>
          </p:nvPr>
        </p:nvSpPr>
        <p:spPr>
          <a:xfrm>
            <a:off x="415925" y="981075"/>
            <a:ext cx="4421188" cy="5145088"/>
          </a:xfrm>
        </p:spPr>
        <p:txBody>
          <a:bodyPr/>
          <a:lstStyle/>
          <a:p>
            <a:pPr>
              <a:lnSpc>
                <a:spcPct val="80000"/>
              </a:lnSpc>
            </a:pPr>
            <a:r>
              <a:rPr lang="en-GB" sz="1800" b="1" smtClean="0"/>
              <a:t>Aggregated and not established pro rata</a:t>
            </a:r>
          </a:p>
          <a:p>
            <a:pPr lvl="1">
              <a:lnSpc>
                <a:spcPct val="80000"/>
              </a:lnSpc>
            </a:pPr>
            <a:r>
              <a:rPr lang="en-GB" sz="1600" b="1" smtClean="0"/>
              <a:t>Andorra</a:t>
            </a:r>
          </a:p>
          <a:p>
            <a:pPr lvl="1">
              <a:lnSpc>
                <a:spcPct val="80000"/>
              </a:lnSpc>
            </a:pPr>
            <a:r>
              <a:rPr lang="en-GB" sz="1600" b="1" smtClean="0"/>
              <a:t>Argentina</a:t>
            </a:r>
          </a:p>
          <a:p>
            <a:pPr lvl="1">
              <a:lnSpc>
                <a:spcPct val="80000"/>
              </a:lnSpc>
            </a:pPr>
            <a:r>
              <a:rPr lang="en-GB" sz="1600" b="1" smtClean="0"/>
              <a:t>Brazil (*)</a:t>
            </a:r>
          </a:p>
          <a:p>
            <a:pPr lvl="1">
              <a:lnSpc>
                <a:spcPct val="80000"/>
              </a:lnSpc>
            </a:pPr>
            <a:r>
              <a:rPr lang="en-GB" sz="1600" b="1" smtClean="0"/>
              <a:t>Cape Verde</a:t>
            </a:r>
          </a:p>
          <a:p>
            <a:pPr lvl="1">
              <a:lnSpc>
                <a:spcPct val="80000"/>
              </a:lnSpc>
            </a:pPr>
            <a:r>
              <a:rPr lang="en-GB" sz="1600" b="1" smtClean="0"/>
              <a:t>Chile  (*)</a:t>
            </a:r>
          </a:p>
          <a:p>
            <a:pPr lvl="1">
              <a:lnSpc>
                <a:spcPct val="80000"/>
              </a:lnSpc>
            </a:pPr>
            <a:r>
              <a:rPr lang="en-GB" sz="1600" b="1" smtClean="0"/>
              <a:t>Ecuador  (*)</a:t>
            </a:r>
          </a:p>
          <a:p>
            <a:pPr lvl="1">
              <a:lnSpc>
                <a:spcPct val="80000"/>
              </a:lnSpc>
            </a:pPr>
            <a:r>
              <a:rPr lang="en-GB" sz="1600" b="1" smtClean="0"/>
              <a:t>Philippines</a:t>
            </a:r>
          </a:p>
          <a:p>
            <a:pPr lvl="1">
              <a:lnSpc>
                <a:spcPct val="80000"/>
              </a:lnSpc>
            </a:pPr>
            <a:r>
              <a:rPr lang="en-GB" sz="1600" b="1" smtClean="0"/>
              <a:t>Morocco </a:t>
            </a:r>
          </a:p>
          <a:p>
            <a:pPr lvl="1">
              <a:lnSpc>
                <a:spcPct val="80000"/>
              </a:lnSpc>
            </a:pPr>
            <a:r>
              <a:rPr lang="en-GB" sz="1600" b="1" smtClean="0"/>
              <a:t>Mexico</a:t>
            </a:r>
          </a:p>
          <a:p>
            <a:pPr lvl="1">
              <a:lnSpc>
                <a:spcPct val="80000"/>
              </a:lnSpc>
            </a:pPr>
            <a:r>
              <a:rPr lang="en-GB" sz="1600" b="1" smtClean="0"/>
              <a:t>Paraguay (*)</a:t>
            </a:r>
          </a:p>
          <a:p>
            <a:pPr lvl="1">
              <a:lnSpc>
                <a:spcPct val="80000"/>
              </a:lnSpc>
            </a:pPr>
            <a:r>
              <a:rPr lang="en-GB" sz="1600" b="1" smtClean="0"/>
              <a:t>Peru</a:t>
            </a:r>
          </a:p>
          <a:p>
            <a:pPr lvl="1">
              <a:lnSpc>
                <a:spcPct val="80000"/>
              </a:lnSpc>
            </a:pPr>
            <a:r>
              <a:rPr lang="en-GB" sz="1600" b="1" smtClean="0"/>
              <a:t>Dom. Republic</a:t>
            </a:r>
          </a:p>
          <a:p>
            <a:pPr lvl="1">
              <a:lnSpc>
                <a:spcPct val="80000"/>
              </a:lnSpc>
            </a:pPr>
            <a:r>
              <a:rPr lang="en-GB" sz="1600" b="1" smtClean="0"/>
              <a:t>Tunisia</a:t>
            </a:r>
          </a:p>
          <a:p>
            <a:pPr lvl="1">
              <a:lnSpc>
                <a:spcPct val="80000"/>
              </a:lnSpc>
            </a:pPr>
            <a:r>
              <a:rPr lang="en-GB" sz="1600" b="1" smtClean="0"/>
              <a:t>Ukraine</a:t>
            </a:r>
          </a:p>
          <a:p>
            <a:pPr lvl="1">
              <a:lnSpc>
                <a:spcPct val="80000"/>
              </a:lnSpc>
            </a:pPr>
            <a:r>
              <a:rPr lang="en-GB" sz="1600" b="1" smtClean="0"/>
              <a:t>Uruguay  (*)</a:t>
            </a:r>
          </a:p>
          <a:p>
            <a:pPr lvl="1">
              <a:lnSpc>
                <a:spcPct val="80000"/>
              </a:lnSpc>
            </a:pPr>
            <a:endParaRPr lang="en-GB" sz="1600" b="1" smtClean="0"/>
          </a:p>
          <a:p>
            <a:pPr lvl="1">
              <a:lnSpc>
                <a:spcPct val="80000"/>
              </a:lnSpc>
            </a:pPr>
            <a:r>
              <a:rPr lang="en-GB" sz="1600" b="1" smtClean="0"/>
              <a:t>(*)  CMISS</a:t>
            </a:r>
          </a:p>
          <a:p>
            <a:pPr lvl="1">
              <a:lnSpc>
                <a:spcPct val="80000"/>
              </a:lnSpc>
              <a:buClr>
                <a:srgbClr val="9BBB59"/>
              </a:buClr>
              <a:buFont typeface="Wingdings" pitchFamily="2" charset="2"/>
              <a:buChar char="Ø"/>
            </a:pPr>
            <a:endParaRPr lang="en-GB" sz="1400" b="1" smtClean="0">
              <a:solidFill>
                <a:schemeClr val="tx2"/>
              </a:solidFill>
            </a:endParaRPr>
          </a:p>
        </p:txBody>
      </p:sp>
      <p:sp>
        <p:nvSpPr>
          <p:cNvPr id="1983491" name="Rectangle 3"/>
          <p:cNvSpPr>
            <a:spLocks noGrp="1" noChangeArrowheads="1"/>
          </p:cNvSpPr>
          <p:nvPr>
            <p:ph type="body" sz="half" idx="4294967295"/>
          </p:nvPr>
        </p:nvSpPr>
        <p:spPr>
          <a:xfrm>
            <a:off x="4989513" y="981075"/>
            <a:ext cx="4421187" cy="5145088"/>
          </a:xfrm>
        </p:spPr>
        <p:txBody>
          <a:bodyPr/>
          <a:lstStyle/>
          <a:p>
            <a:pPr>
              <a:lnSpc>
                <a:spcPct val="80000"/>
              </a:lnSpc>
            </a:pPr>
            <a:r>
              <a:rPr lang="en-GB" sz="1800" b="1" smtClean="0"/>
              <a:t>Aggregated and established</a:t>
            </a:r>
          </a:p>
          <a:p>
            <a:pPr>
              <a:lnSpc>
                <a:spcPct val="80000"/>
              </a:lnSpc>
            </a:pPr>
            <a:r>
              <a:rPr lang="en-GB" sz="1800" b="1" smtClean="0"/>
              <a:t>	pro rata:</a:t>
            </a:r>
          </a:p>
          <a:p>
            <a:pPr>
              <a:lnSpc>
                <a:spcPct val="80000"/>
              </a:lnSpc>
            </a:pPr>
            <a:r>
              <a:rPr lang="en-GB" sz="1800" smtClean="0"/>
              <a:t> </a:t>
            </a:r>
          </a:p>
          <a:p>
            <a:pPr lvl="2">
              <a:lnSpc>
                <a:spcPct val="80000"/>
              </a:lnSpc>
            </a:pPr>
            <a:r>
              <a:rPr lang="en-GB" sz="1400" b="1" smtClean="0"/>
              <a:t>Australia (1) </a:t>
            </a:r>
          </a:p>
          <a:p>
            <a:pPr lvl="2">
              <a:lnSpc>
                <a:spcPct val="80000"/>
              </a:lnSpc>
            </a:pPr>
            <a:r>
              <a:rPr lang="en-GB" sz="1400" b="1" smtClean="0"/>
              <a:t>Canada</a:t>
            </a:r>
          </a:p>
          <a:p>
            <a:pPr lvl="2">
              <a:lnSpc>
                <a:spcPct val="80000"/>
              </a:lnSpc>
            </a:pPr>
            <a:r>
              <a:rPr lang="en-GB" sz="1400" b="1" smtClean="0"/>
              <a:t>Colombia (1)</a:t>
            </a:r>
          </a:p>
          <a:p>
            <a:pPr lvl="2">
              <a:lnSpc>
                <a:spcPct val="80000"/>
              </a:lnSpc>
            </a:pPr>
            <a:r>
              <a:rPr lang="en-GB" sz="1400" b="1" smtClean="0"/>
              <a:t>Korea</a:t>
            </a:r>
          </a:p>
          <a:p>
            <a:pPr lvl="2">
              <a:lnSpc>
                <a:spcPct val="80000"/>
              </a:lnSpc>
            </a:pPr>
            <a:r>
              <a:rPr lang="en-GB" sz="1400" b="1" smtClean="0"/>
              <a:t>United States</a:t>
            </a:r>
          </a:p>
          <a:p>
            <a:pPr lvl="2">
              <a:lnSpc>
                <a:spcPct val="80000"/>
              </a:lnSpc>
            </a:pPr>
            <a:r>
              <a:rPr lang="en-GB" sz="1400" b="1" smtClean="0"/>
              <a:t>Japan</a:t>
            </a:r>
          </a:p>
          <a:p>
            <a:pPr lvl="2">
              <a:lnSpc>
                <a:spcPct val="80000"/>
              </a:lnSpc>
            </a:pPr>
            <a:r>
              <a:rPr lang="en-GB" sz="1400" b="1" smtClean="0"/>
              <a:t>Russia</a:t>
            </a:r>
          </a:p>
          <a:p>
            <a:pPr lvl="2">
              <a:lnSpc>
                <a:spcPct val="80000"/>
              </a:lnSpc>
            </a:pPr>
            <a:r>
              <a:rPr lang="en-GB" sz="1400" b="1" smtClean="0"/>
              <a:t>Venezuela</a:t>
            </a:r>
          </a:p>
          <a:p>
            <a:pPr>
              <a:lnSpc>
                <a:spcPct val="80000"/>
              </a:lnSpc>
            </a:pPr>
            <a:r>
              <a:rPr lang="en-GB" sz="1800" b="1" smtClean="0"/>
              <a:t>(1) No regulation in these agreements.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4513" name="Rectangle 2"/>
          <p:cNvSpPr>
            <a:spLocks noGrp="1"/>
          </p:cNvSpPr>
          <p:nvPr>
            <p:ph type="title"/>
          </p:nvPr>
        </p:nvSpPr>
        <p:spPr/>
        <p:txBody>
          <a:bodyPr/>
          <a:lstStyle/>
          <a:p>
            <a:pPr algn="ctr" eaLnBrk="1" hangingPunct="1"/>
            <a:r>
              <a:rPr lang="en-GB" sz="2800" smtClean="0"/>
              <a:t>Condition of registration</a:t>
            </a:r>
            <a:endParaRPr lang="es-ES" sz="2800" smtClean="0"/>
          </a:p>
        </p:txBody>
      </p:sp>
      <p:sp>
        <p:nvSpPr>
          <p:cNvPr id="824322" name="Rectangle 2"/>
          <p:cNvSpPr>
            <a:spLocks noGrp="1" noChangeArrowheads="1"/>
          </p:cNvSpPr>
          <p:nvPr>
            <p:ph type="body" idx="4294967295"/>
          </p:nvPr>
        </p:nvSpPr>
        <p:spPr/>
        <p:txBody>
          <a:bodyPr/>
          <a:lstStyle/>
          <a:p>
            <a:pPr>
              <a:lnSpc>
                <a:spcPct val="90000"/>
              </a:lnSpc>
            </a:pPr>
            <a:endParaRPr lang="en-GB" sz="2400" smtClean="0"/>
          </a:p>
          <a:p>
            <a:pPr>
              <a:lnSpc>
                <a:spcPct val="90000"/>
              </a:lnSpc>
            </a:pPr>
            <a:r>
              <a:rPr lang="en-GB" sz="2400" smtClean="0"/>
              <a:t>If the requirement of registration or situation equivalent to registration under local legislation to be eligible for pensions is not complied with in the Spanish Social Security system, it may be understood as complied with:</a:t>
            </a:r>
          </a:p>
          <a:p>
            <a:pPr lvl="3">
              <a:lnSpc>
                <a:spcPct val="90000"/>
              </a:lnSpc>
            </a:pPr>
            <a:endParaRPr lang="en-GB" sz="1600" smtClean="0"/>
          </a:p>
          <a:p>
            <a:pPr lvl="2">
              <a:lnSpc>
                <a:spcPct val="90000"/>
              </a:lnSpc>
            </a:pPr>
            <a:r>
              <a:rPr lang="en-GB" sz="1800" smtClean="0"/>
              <a:t>When the person eligible is subject to the legislation of the other country at the date of materialisation of the risk; or</a:t>
            </a:r>
          </a:p>
          <a:p>
            <a:pPr lvl="2">
              <a:lnSpc>
                <a:spcPct val="90000"/>
              </a:lnSpc>
            </a:pPr>
            <a:r>
              <a:rPr lang="en-GB" sz="1800" smtClean="0"/>
              <a:t>When the person receives from the other country a pension based on his or her own insurance periods.</a:t>
            </a:r>
          </a:p>
          <a:p>
            <a:pPr lvl="2">
              <a:lnSpc>
                <a:spcPct val="90000"/>
              </a:lnSpc>
            </a:pPr>
            <a:endParaRPr lang="en-GB" sz="1800" smtClean="0"/>
          </a:p>
          <a:p>
            <a:pPr lvl="2">
              <a:lnSpc>
                <a:spcPct val="90000"/>
              </a:lnSpc>
            </a:pPr>
            <a:endParaRPr lang="en-GB" sz="1800" smtClean="0"/>
          </a:p>
          <a:p>
            <a:pPr>
              <a:lnSpc>
                <a:spcPct val="90000"/>
              </a:lnSpc>
            </a:pPr>
            <a:r>
              <a:rPr lang="en-GB" sz="2400" smtClean="0"/>
              <a:t>For recognition of survivors' pensions the condition of pensioner in another country of the deceased concerned will be taken into account.</a:t>
            </a:r>
          </a:p>
          <a:p>
            <a:pPr lvl="1" algn="just">
              <a:lnSpc>
                <a:spcPct val="70000"/>
              </a:lnSpc>
              <a:buClr>
                <a:srgbClr val="9BBB59"/>
              </a:buClr>
              <a:buFont typeface="Arial" charset="0"/>
              <a:buNone/>
            </a:pPr>
            <a:endParaRPr lang="en-GB" sz="2400" b="1" i="1" smtClean="0">
              <a:effectLst>
                <a:outerShdw blurRad="38100" dist="38100" dir="2700000" algn="tl">
                  <a:srgbClr val="C0C0C0"/>
                </a:outerShdw>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5537" name="Rectangle 2"/>
          <p:cNvSpPr>
            <a:spLocks noGrp="1"/>
          </p:cNvSpPr>
          <p:nvPr>
            <p:ph type="title"/>
          </p:nvPr>
        </p:nvSpPr>
        <p:spPr/>
        <p:txBody>
          <a:bodyPr/>
          <a:lstStyle/>
          <a:p>
            <a:pPr algn="ctr" eaLnBrk="1" hangingPunct="1"/>
            <a:r>
              <a:rPr lang="en-GB" sz="3200" b="0" smtClean="0"/>
              <a:t>DOUBLE AWARD</a:t>
            </a:r>
            <a:endParaRPr lang="es-ES" sz="3200" b="0" smtClean="0"/>
          </a:p>
        </p:txBody>
      </p:sp>
      <p:sp>
        <p:nvSpPr>
          <p:cNvPr id="1985542" name="9 Marcador de contenido"/>
          <p:cNvSpPr>
            <a:spLocks noGrp="1"/>
          </p:cNvSpPr>
          <p:nvPr>
            <p:ph type="body" sz="half" idx="4294967295"/>
          </p:nvPr>
        </p:nvSpPr>
        <p:spPr>
          <a:xfrm>
            <a:off x="415925" y="981075"/>
            <a:ext cx="4421188" cy="5145088"/>
          </a:xfrm>
        </p:spPr>
        <p:txBody>
          <a:bodyPr/>
          <a:lstStyle/>
          <a:p>
            <a:pPr marL="0" indent="0"/>
            <a:r>
              <a:rPr lang="en-GB" sz="2800" b="1" smtClean="0"/>
              <a:t>Double calculation of the pension of the highest amount</a:t>
            </a:r>
          </a:p>
        </p:txBody>
      </p:sp>
      <p:sp>
        <p:nvSpPr>
          <p:cNvPr id="6" name="5 Rectángulo"/>
          <p:cNvSpPr/>
          <p:nvPr/>
        </p:nvSpPr>
        <p:spPr>
          <a:xfrm>
            <a:off x="1049958" y="2799977"/>
            <a:ext cx="3024336" cy="3096345"/>
          </a:xfrm>
          <a:prstGeom prst="rect">
            <a:avLst/>
          </a:prstGeom>
        </p:spPr>
        <p:txBody>
          <a:bodyPr numCol="2">
            <a:spAutoFit/>
          </a:bodyPr>
          <a:lstStyle/>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Andorra</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Argentina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Australia</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Brazil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Cape Verde</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Colombia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Korea</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Ecuador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Philippines</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Japan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Paraguay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Peru</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Dom. Republic</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Russia</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Tunisia </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Ukraine</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Uruguay  (*)</a:t>
            </a:r>
          </a:p>
          <a:p>
            <a:pPr>
              <a:spcBef>
                <a:spcPct val="20000"/>
              </a:spcBef>
              <a:buClr>
                <a:srgbClr val="D2611C"/>
              </a:buClr>
              <a:buSzPct val="120000"/>
              <a:buFont typeface="Tahoma" pitchFamily="34" charset="0"/>
              <a:buNone/>
              <a:defRPr/>
            </a:pPr>
            <a:r>
              <a:rPr lang="en-GB" dirty="0">
                <a:latin typeface="+mn-lt"/>
                <a:cs typeface="+mn-cs"/>
              </a:rPr>
              <a:t>                </a:t>
            </a:r>
          </a:p>
          <a:p>
            <a:pPr>
              <a:spcBef>
                <a:spcPct val="20000"/>
              </a:spcBef>
              <a:buClr>
                <a:srgbClr val="D2611C"/>
              </a:buClr>
              <a:buSzPct val="120000"/>
              <a:buFont typeface="Tahoma" pitchFamily="34" charset="0"/>
              <a:buNone/>
              <a:defRPr/>
            </a:pPr>
            <a:r>
              <a:rPr lang="en-GB" dirty="0">
                <a:latin typeface="+mn-lt"/>
                <a:cs typeface="+mn-cs"/>
              </a:rPr>
              <a:t>  </a:t>
            </a:r>
          </a:p>
        </p:txBody>
      </p:sp>
      <p:sp>
        <p:nvSpPr>
          <p:cNvPr id="1985544" name="4 Rectángulo"/>
          <p:cNvSpPr>
            <a:spLocks noGrp="1" noChangeArrowheads="1"/>
          </p:cNvSpPr>
          <p:nvPr>
            <p:ph type="body" sz="half" idx="4294967295"/>
          </p:nvPr>
        </p:nvSpPr>
        <p:spPr>
          <a:xfrm>
            <a:off x="4989513" y="981075"/>
            <a:ext cx="4421187" cy="5145088"/>
          </a:xfrm>
          <a:noFill/>
        </p:spPr>
        <p:txBody>
          <a:bodyPr/>
          <a:lstStyle/>
          <a:p>
            <a:pPr eaLnBrk="1" hangingPunct="1">
              <a:buClr>
                <a:srgbClr val="D2611C"/>
              </a:buClr>
              <a:buSzPct val="120000"/>
              <a:buFont typeface="Tahoma" pitchFamily="34" charset="0"/>
              <a:buNone/>
            </a:pPr>
            <a:r>
              <a:rPr lang="en-GB" sz="2800" b="1" smtClean="0"/>
              <a:t>National pension</a:t>
            </a:r>
          </a:p>
        </p:txBody>
      </p:sp>
      <p:sp>
        <p:nvSpPr>
          <p:cNvPr id="9" name="8 Rectángulo"/>
          <p:cNvSpPr/>
          <p:nvPr/>
        </p:nvSpPr>
        <p:spPr>
          <a:xfrm>
            <a:off x="4859338" y="2636838"/>
            <a:ext cx="4284662" cy="8678862"/>
          </a:xfrm>
          <a:prstGeom prst="rect">
            <a:avLst/>
          </a:prstGeom>
        </p:spPr>
        <p:txBody>
          <a:bodyPr>
            <a:spAutoFit/>
          </a:bodyPr>
          <a:lstStyle/>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Canada</a:t>
            </a: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Chile  (*)</a:t>
            </a: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United States</a:t>
            </a: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Morocco </a:t>
            </a: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Mexico</a:t>
            </a: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Venezuela</a:t>
            </a: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8788" name="Rectangle 4"/>
          <p:cNvSpPr>
            <a:spLocks noGrp="1"/>
          </p:cNvSpPr>
          <p:nvPr>
            <p:ph type="title"/>
          </p:nvPr>
        </p:nvSpPr>
        <p:spPr/>
        <p:txBody>
          <a:bodyPr/>
          <a:lstStyle/>
          <a:p>
            <a:pPr algn="ctr"/>
            <a:r>
              <a:rPr lang="en-GB" sz="3200" smtClean="0"/>
              <a:t>PRO RATA CALCULATION - limit</a:t>
            </a:r>
            <a:endParaRPr lang="es-ES" sz="3200" smtClean="0"/>
          </a:p>
        </p:txBody>
      </p:sp>
      <p:sp>
        <p:nvSpPr>
          <p:cNvPr id="2038791" name="Rectangle 2"/>
          <p:cNvSpPr>
            <a:spLocks noGrp="1" noChangeArrowheads="1"/>
          </p:cNvSpPr>
          <p:nvPr>
            <p:ph type="body" sz="half" idx="1"/>
          </p:nvPr>
        </p:nvSpPr>
        <p:spPr>
          <a:ln/>
        </p:spPr>
        <p:txBody>
          <a:bodyPr/>
          <a:lstStyle/>
          <a:p>
            <a:pPr>
              <a:lnSpc>
                <a:spcPct val="80000"/>
              </a:lnSpc>
            </a:pPr>
            <a:r>
              <a:rPr lang="en-GB" sz="2000" smtClean="0"/>
              <a:t>Agreements with limit</a:t>
            </a:r>
          </a:p>
          <a:p>
            <a:pPr lvl="2">
              <a:lnSpc>
                <a:spcPct val="80000"/>
              </a:lnSpc>
            </a:pPr>
            <a:r>
              <a:rPr lang="en-GB" sz="1600" smtClean="0"/>
              <a:t>Andorra</a:t>
            </a:r>
          </a:p>
          <a:p>
            <a:pPr lvl="2">
              <a:lnSpc>
                <a:spcPct val="80000"/>
              </a:lnSpc>
            </a:pPr>
            <a:r>
              <a:rPr lang="en-GB" sz="1600" smtClean="0"/>
              <a:t>Argentina</a:t>
            </a:r>
          </a:p>
          <a:p>
            <a:pPr lvl="2">
              <a:lnSpc>
                <a:spcPct val="80000"/>
              </a:lnSpc>
            </a:pPr>
            <a:r>
              <a:rPr lang="en-GB" sz="1600" smtClean="0"/>
              <a:t>Australia</a:t>
            </a:r>
            <a:r>
              <a:rPr lang="en-US" sz="1600" smtClean="0"/>
              <a:t>	</a:t>
            </a:r>
          </a:p>
          <a:p>
            <a:pPr lvl="2">
              <a:lnSpc>
                <a:spcPct val="80000"/>
              </a:lnSpc>
            </a:pPr>
            <a:r>
              <a:rPr lang="en-GB" sz="1600" smtClean="0"/>
              <a:t>Brazil </a:t>
            </a:r>
            <a:r>
              <a:rPr kumimoji="1" lang="en-GB" sz="1600" smtClean="0"/>
              <a:t>(*)</a:t>
            </a:r>
          </a:p>
          <a:p>
            <a:pPr lvl="2">
              <a:lnSpc>
                <a:spcPct val="80000"/>
              </a:lnSpc>
            </a:pPr>
            <a:r>
              <a:rPr kumimoji="1" lang="en-GB" sz="1600" smtClean="0"/>
              <a:t>Cape Verde</a:t>
            </a:r>
            <a:endParaRPr lang="en-GB" sz="1600" smtClean="0"/>
          </a:p>
          <a:p>
            <a:pPr lvl="2">
              <a:lnSpc>
                <a:spcPct val="80000"/>
              </a:lnSpc>
            </a:pPr>
            <a:r>
              <a:rPr lang="en-GB" sz="1600" smtClean="0"/>
              <a:t>Canada</a:t>
            </a:r>
          </a:p>
          <a:p>
            <a:pPr lvl="2">
              <a:lnSpc>
                <a:spcPct val="80000"/>
              </a:lnSpc>
            </a:pPr>
            <a:r>
              <a:rPr lang="en-GB" sz="1600" smtClean="0"/>
              <a:t>Korea</a:t>
            </a:r>
          </a:p>
          <a:p>
            <a:pPr lvl="2">
              <a:lnSpc>
                <a:spcPct val="80000"/>
              </a:lnSpc>
            </a:pPr>
            <a:r>
              <a:rPr lang="en-GB" sz="1600" smtClean="0"/>
              <a:t>Chile </a:t>
            </a:r>
            <a:r>
              <a:rPr kumimoji="1" lang="en-GB" sz="1600" smtClean="0"/>
              <a:t>(*)</a:t>
            </a:r>
          </a:p>
          <a:p>
            <a:pPr lvl="2">
              <a:lnSpc>
                <a:spcPct val="80000"/>
              </a:lnSpc>
            </a:pPr>
            <a:r>
              <a:rPr lang="en-GB" sz="1600" smtClean="0"/>
              <a:t>Ecuador </a:t>
            </a:r>
            <a:r>
              <a:rPr kumimoji="1" lang="en-GB" sz="1600" smtClean="0"/>
              <a:t>(*)</a:t>
            </a:r>
          </a:p>
          <a:p>
            <a:pPr lvl="2">
              <a:lnSpc>
                <a:spcPct val="80000"/>
              </a:lnSpc>
            </a:pPr>
            <a:r>
              <a:rPr lang="en-GB" sz="1600" smtClean="0"/>
              <a:t>Philippines</a:t>
            </a:r>
          </a:p>
          <a:p>
            <a:pPr lvl="2">
              <a:lnSpc>
                <a:spcPct val="80000"/>
              </a:lnSpc>
            </a:pPr>
            <a:r>
              <a:rPr lang="en-GB" sz="1600" smtClean="0"/>
              <a:t>Japan</a:t>
            </a:r>
          </a:p>
          <a:p>
            <a:pPr lvl="2">
              <a:lnSpc>
                <a:spcPct val="80000"/>
              </a:lnSpc>
            </a:pPr>
            <a:r>
              <a:rPr lang="en-GB" sz="1600" smtClean="0"/>
              <a:t>Mexico</a:t>
            </a:r>
          </a:p>
          <a:p>
            <a:pPr lvl="2">
              <a:lnSpc>
                <a:spcPct val="80000"/>
              </a:lnSpc>
            </a:pPr>
            <a:r>
              <a:rPr lang="en-GB" sz="1600" smtClean="0"/>
              <a:t>Paraguay </a:t>
            </a:r>
            <a:r>
              <a:rPr kumimoji="1" lang="en-GB" sz="1600" smtClean="0"/>
              <a:t>(*)</a:t>
            </a:r>
            <a:endParaRPr lang="en-GB" sz="1600" smtClean="0"/>
          </a:p>
          <a:p>
            <a:pPr lvl="2">
              <a:lnSpc>
                <a:spcPct val="80000"/>
              </a:lnSpc>
            </a:pPr>
            <a:r>
              <a:rPr lang="en-GB" sz="1600" smtClean="0"/>
              <a:t>Peru</a:t>
            </a:r>
          </a:p>
          <a:p>
            <a:pPr lvl="2">
              <a:lnSpc>
                <a:spcPct val="80000"/>
              </a:lnSpc>
            </a:pPr>
            <a:r>
              <a:rPr lang="en-GB" sz="1600" smtClean="0"/>
              <a:t>Dom. Republic</a:t>
            </a:r>
          </a:p>
          <a:p>
            <a:pPr lvl="2">
              <a:lnSpc>
                <a:spcPct val="80000"/>
              </a:lnSpc>
            </a:pPr>
            <a:r>
              <a:rPr lang="en-GB" sz="1600" smtClean="0"/>
              <a:t>Tunisia</a:t>
            </a:r>
          </a:p>
          <a:p>
            <a:pPr lvl="2">
              <a:lnSpc>
                <a:spcPct val="80000"/>
              </a:lnSpc>
            </a:pPr>
            <a:r>
              <a:rPr lang="en-GB" sz="1600" smtClean="0"/>
              <a:t>Ukraine</a:t>
            </a:r>
          </a:p>
          <a:p>
            <a:pPr lvl="2">
              <a:lnSpc>
                <a:spcPct val="80000"/>
              </a:lnSpc>
            </a:pPr>
            <a:r>
              <a:rPr lang="en-GB" sz="1600" smtClean="0"/>
              <a:t>Uruguay </a:t>
            </a:r>
            <a:r>
              <a:rPr kumimoji="1" lang="en-GB" sz="1600" smtClean="0"/>
              <a:t>(*)</a:t>
            </a:r>
            <a:endParaRPr lang="en-GB" sz="1600" smtClean="0"/>
          </a:p>
          <a:p>
            <a:pPr lvl="2">
              <a:lnSpc>
                <a:spcPct val="80000"/>
              </a:lnSpc>
            </a:pPr>
            <a:r>
              <a:rPr lang="en-GB" sz="1600" smtClean="0"/>
              <a:t>Venezuela</a:t>
            </a:r>
          </a:p>
        </p:txBody>
      </p:sp>
      <p:sp>
        <p:nvSpPr>
          <p:cNvPr id="727043" name="Rectangle 3"/>
          <p:cNvSpPr>
            <a:spLocks noGrp="1" noChangeArrowheads="1"/>
          </p:cNvSpPr>
          <p:nvPr>
            <p:ph type="body" sz="half" idx="2"/>
          </p:nvPr>
        </p:nvSpPr>
        <p:spPr>
          <a:ln/>
        </p:spPr>
        <p:txBody>
          <a:bodyPr/>
          <a:lstStyle/>
          <a:p>
            <a:r>
              <a:rPr lang="en-GB" smtClean="0"/>
              <a:t>Agreements without limit</a:t>
            </a:r>
          </a:p>
          <a:p>
            <a:pPr lvl="2"/>
            <a:r>
              <a:rPr lang="en-GB" smtClean="0"/>
              <a:t>Colombia</a:t>
            </a:r>
          </a:p>
          <a:p>
            <a:pPr lvl="2"/>
            <a:r>
              <a:rPr lang="en-GB" smtClean="0"/>
              <a:t>United States</a:t>
            </a:r>
          </a:p>
          <a:p>
            <a:pPr lvl="2"/>
            <a:r>
              <a:rPr lang="en-GB" smtClean="0"/>
              <a:t>Morocco</a:t>
            </a:r>
          </a:p>
          <a:p>
            <a:pPr lvl="2"/>
            <a:r>
              <a:rPr lang="en-GB" smtClean="0"/>
              <a:t>Russia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0721" name="Rectangle 2"/>
          <p:cNvSpPr>
            <a:spLocks noGrp="1"/>
          </p:cNvSpPr>
          <p:nvPr>
            <p:ph type="title"/>
          </p:nvPr>
        </p:nvSpPr>
        <p:spPr>
          <a:xfrm>
            <a:off x="1497013" y="188913"/>
            <a:ext cx="9066212" cy="647700"/>
          </a:xfrm>
        </p:spPr>
        <p:txBody>
          <a:bodyPr/>
          <a:lstStyle/>
          <a:p>
            <a:pPr eaLnBrk="1" hangingPunct="1"/>
            <a:r>
              <a:rPr lang="en-GB" altLang="es-ES" sz="3200" b="0" smtClean="0"/>
              <a:t>          EUROPE AS AN ENTITY</a:t>
            </a:r>
            <a:r>
              <a:rPr lang="es-ES" sz="3200" smtClean="0"/>
              <a:t/>
            </a:r>
            <a:br>
              <a:rPr lang="es-ES" sz="3200" smtClean="0"/>
            </a:br>
            <a:endParaRPr lang="es-ES" sz="3200" smtClean="0"/>
          </a:p>
        </p:txBody>
      </p:sp>
      <p:sp>
        <p:nvSpPr>
          <p:cNvPr id="1950722" name="Rectangle 3"/>
          <p:cNvSpPr>
            <a:spLocks noGrp="1"/>
          </p:cNvSpPr>
          <p:nvPr>
            <p:ph type="body" idx="1"/>
          </p:nvPr>
        </p:nvSpPr>
        <p:spPr/>
        <p:txBody>
          <a:bodyPr/>
          <a:lstStyle/>
          <a:p>
            <a:pPr>
              <a:lnSpc>
                <a:spcPct val="90000"/>
              </a:lnSpc>
            </a:pPr>
            <a:r>
              <a:rPr lang="en-GB" altLang="es-ES" smtClean="0">
                <a:solidFill>
                  <a:srgbClr val="003300"/>
                </a:solidFill>
              </a:rPr>
              <a:t>2.1% of Europeans live and work in another Member State(MS)</a:t>
            </a:r>
          </a:p>
          <a:p>
            <a:pPr>
              <a:lnSpc>
                <a:spcPct val="90000"/>
              </a:lnSpc>
            </a:pPr>
            <a:r>
              <a:rPr lang="en-GB" altLang="es-ES" smtClean="0">
                <a:solidFill>
                  <a:srgbClr val="003300"/>
                </a:solidFill>
              </a:rPr>
              <a:t>6 million Europeans work in another MS, 1 million as cross-border workers</a:t>
            </a:r>
          </a:p>
          <a:p>
            <a:pPr>
              <a:lnSpc>
                <a:spcPct val="90000"/>
              </a:lnSpc>
            </a:pPr>
            <a:r>
              <a:rPr lang="en-GB" altLang="es-ES" smtClean="0">
                <a:solidFill>
                  <a:srgbClr val="003300"/>
                </a:solidFill>
              </a:rPr>
              <a:t>250,000 pensions are recognised every year by aggregating periods of social insurance</a:t>
            </a:r>
          </a:p>
          <a:p>
            <a:pPr>
              <a:lnSpc>
                <a:spcPct val="90000"/>
              </a:lnSpc>
            </a:pPr>
            <a:r>
              <a:rPr lang="en-GB" altLang="es-ES" smtClean="0">
                <a:solidFill>
                  <a:srgbClr val="003300"/>
                </a:solidFill>
              </a:rPr>
              <a:t>1.6 million people of over 65 years of age live in another MS</a:t>
            </a:r>
          </a:p>
          <a:p>
            <a:pPr>
              <a:lnSpc>
                <a:spcPct val="90000"/>
              </a:lnSpc>
            </a:pPr>
            <a:r>
              <a:rPr lang="en-GB" altLang="es-ES" smtClean="0">
                <a:solidFill>
                  <a:srgbClr val="003300"/>
                </a:solidFill>
              </a:rPr>
              <a:t>40,000 unemployed look for work in another MS</a:t>
            </a:r>
            <a:endParaRPr lang="es-ES" smtClean="0">
              <a:solidFill>
                <a:srgbClr val="0033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61" name="Rectangle 2"/>
          <p:cNvSpPr>
            <a:spLocks noGrp="1"/>
          </p:cNvSpPr>
          <p:nvPr>
            <p:ph type="title"/>
          </p:nvPr>
        </p:nvSpPr>
        <p:spPr/>
        <p:txBody>
          <a:bodyPr/>
          <a:lstStyle/>
          <a:p>
            <a:pPr eaLnBrk="1" hangingPunct="1"/>
            <a:endParaRPr lang="es-ES" smtClean="0"/>
          </a:p>
        </p:txBody>
      </p:sp>
      <p:sp>
        <p:nvSpPr>
          <p:cNvPr id="1986564" name="1 Título"/>
          <p:cNvSpPr>
            <a:spLocks noGrp="1"/>
          </p:cNvSpPr>
          <p:nvPr>
            <p:ph type="body" idx="4294967295"/>
          </p:nvPr>
        </p:nvSpPr>
        <p:spPr/>
        <p:txBody>
          <a:bodyPr/>
          <a:lstStyle/>
          <a:p>
            <a:pPr algn="ctr" eaLnBrk="1" hangingPunct="1">
              <a:buFont typeface="Arial" charset="0"/>
              <a:buNone/>
            </a:pPr>
            <a:endParaRPr lang="en-GB" b="1" smtClean="0"/>
          </a:p>
          <a:p>
            <a:pPr algn="ctr" eaLnBrk="1" hangingPunct="1">
              <a:buFont typeface="Arial" charset="0"/>
              <a:buNone/>
            </a:pPr>
            <a:endParaRPr lang="en-GB" b="1" smtClean="0"/>
          </a:p>
          <a:p>
            <a:pPr algn="ctr" eaLnBrk="1" hangingPunct="1">
              <a:buFont typeface="Arial" charset="0"/>
              <a:buNone/>
            </a:pPr>
            <a:endParaRPr lang="en-GB" b="1" smtClean="0"/>
          </a:p>
          <a:p>
            <a:pPr algn="ctr" eaLnBrk="1" hangingPunct="1">
              <a:buFont typeface="Arial" charset="0"/>
              <a:buNone/>
            </a:pPr>
            <a:r>
              <a:rPr lang="en-GB" b="1" smtClean="0"/>
              <a:t>MULTILATERAL IBERO-AMERICAN SOCIAL SECURITY AGREEMENT (CMISS)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7585" name="Rectangle 2"/>
          <p:cNvSpPr>
            <a:spLocks noGrp="1"/>
          </p:cNvSpPr>
          <p:nvPr>
            <p:ph type="title"/>
          </p:nvPr>
        </p:nvSpPr>
        <p:spPr/>
        <p:txBody>
          <a:bodyPr/>
          <a:lstStyle/>
          <a:p>
            <a:pPr eaLnBrk="1" hangingPunct="1"/>
            <a:r>
              <a:rPr lang="en-GB" sz="2800" b="0" smtClean="0"/>
              <a:t>COUNTRIES TO WHICH IT IS APPLICABLE</a:t>
            </a:r>
            <a:endParaRPr lang="es-ES" sz="2800" b="0" smtClean="0"/>
          </a:p>
        </p:txBody>
      </p:sp>
      <p:sp>
        <p:nvSpPr>
          <p:cNvPr id="1987588" name="3 Rectángulo"/>
          <p:cNvSpPr>
            <a:spLocks noGrp="1" noChangeArrowheads="1"/>
          </p:cNvSpPr>
          <p:nvPr>
            <p:ph type="body" idx="4294967295"/>
          </p:nvPr>
        </p:nvSpPr>
        <p:spPr>
          <a:xfrm>
            <a:off x="1568450" y="1196975"/>
            <a:ext cx="8994775" cy="5145088"/>
          </a:xfrm>
          <a:noFill/>
        </p:spPr>
        <p:txBody>
          <a:bodyPr/>
          <a:lstStyle/>
          <a:p>
            <a:pPr>
              <a:lnSpc>
                <a:spcPct val="90000"/>
              </a:lnSpc>
            </a:pPr>
            <a:r>
              <a:rPr lang="en-GB" sz="2400" smtClean="0"/>
              <a:t>Bolivia             since           01.05.2011</a:t>
            </a:r>
          </a:p>
          <a:p>
            <a:pPr>
              <a:lnSpc>
                <a:spcPct val="90000"/>
              </a:lnSpc>
            </a:pPr>
            <a:r>
              <a:rPr lang="en-GB" sz="2400" smtClean="0"/>
              <a:t>Spain               since           01.05.2011</a:t>
            </a:r>
          </a:p>
          <a:p>
            <a:pPr>
              <a:lnSpc>
                <a:spcPct val="90000"/>
              </a:lnSpc>
            </a:pPr>
            <a:r>
              <a:rPr lang="en-GB" sz="2400" smtClean="0"/>
              <a:t>Brazil               since           19.05.2011</a:t>
            </a:r>
          </a:p>
          <a:p>
            <a:pPr>
              <a:lnSpc>
                <a:spcPct val="90000"/>
              </a:lnSpc>
            </a:pPr>
            <a:r>
              <a:rPr lang="en-GB" sz="2400" smtClean="0"/>
              <a:t>Ecuador          since           20.06.2011</a:t>
            </a:r>
          </a:p>
          <a:p>
            <a:pPr>
              <a:lnSpc>
                <a:spcPct val="90000"/>
              </a:lnSpc>
            </a:pPr>
            <a:r>
              <a:rPr lang="en-GB" sz="2400" smtClean="0"/>
              <a:t>Chile                since           01.09.2011</a:t>
            </a:r>
          </a:p>
          <a:p>
            <a:pPr>
              <a:lnSpc>
                <a:spcPct val="90000"/>
              </a:lnSpc>
            </a:pPr>
            <a:r>
              <a:rPr lang="en-GB" sz="2400" smtClean="0"/>
              <a:t>Uruguay          since           01.10.2011</a:t>
            </a:r>
          </a:p>
          <a:p>
            <a:pPr>
              <a:lnSpc>
                <a:spcPct val="90000"/>
              </a:lnSpc>
            </a:pPr>
            <a:r>
              <a:rPr lang="en-GB" sz="2400" smtClean="0"/>
              <a:t>Paraguay         since           28.10.2011</a:t>
            </a:r>
          </a:p>
          <a:p>
            <a:pPr>
              <a:lnSpc>
                <a:spcPct val="90000"/>
              </a:lnSpc>
            </a:pPr>
            <a:r>
              <a:rPr lang="en-GB" sz="2400" smtClean="0"/>
              <a:t>El  Salvador    since           17.11.2012</a:t>
            </a:r>
          </a:p>
          <a:p>
            <a:pPr>
              <a:lnSpc>
                <a:spcPct val="90000"/>
              </a:lnSpc>
            </a:pPr>
            <a:r>
              <a:rPr lang="en-GB" sz="2400" smtClean="0"/>
              <a:t>Portugal          since           05.06.2014</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609" name="Rectangle 2"/>
          <p:cNvSpPr>
            <a:spLocks noGrp="1"/>
          </p:cNvSpPr>
          <p:nvPr>
            <p:ph type="title"/>
          </p:nvPr>
        </p:nvSpPr>
        <p:spPr/>
        <p:txBody>
          <a:bodyPr/>
          <a:lstStyle/>
          <a:p>
            <a:pPr algn="ctr" eaLnBrk="1" hangingPunct="1"/>
            <a:r>
              <a:rPr lang="en-GB" sz="3200" b="0" smtClean="0"/>
              <a:t> PERSONS COVERED</a:t>
            </a:r>
            <a:endParaRPr lang="es-ES" sz="3200" b="0" smtClean="0"/>
          </a:p>
        </p:txBody>
      </p:sp>
      <p:sp>
        <p:nvSpPr>
          <p:cNvPr id="1988612" name="4 Marcador de contenido"/>
          <p:cNvSpPr>
            <a:spLocks noGrp="1"/>
          </p:cNvSpPr>
          <p:nvPr>
            <p:ph type="body" idx="4294967295"/>
          </p:nvPr>
        </p:nvSpPr>
        <p:spPr/>
        <p:txBody>
          <a:bodyPr/>
          <a:lstStyle/>
          <a:p>
            <a:r>
              <a:rPr lang="en-GB" smtClean="0"/>
              <a:t>Applied to people who are or have been subject to the legislation of one or more States, regardless of their nationality.</a:t>
            </a:r>
          </a:p>
          <a:p>
            <a:endParaRPr lang="en-GB" smtClean="0"/>
          </a:p>
          <a:p>
            <a:r>
              <a:rPr lang="en-GB" smtClean="0"/>
              <a:t>Applied to family members of the above persons and those entitled under them.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9633" name="Rectangle 2"/>
          <p:cNvSpPr>
            <a:spLocks noGrp="1"/>
          </p:cNvSpPr>
          <p:nvPr>
            <p:ph type="title"/>
          </p:nvPr>
        </p:nvSpPr>
        <p:spPr/>
        <p:txBody>
          <a:bodyPr/>
          <a:lstStyle/>
          <a:p>
            <a:pPr algn="ctr" eaLnBrk="1" hangingPunct="1"/>
            <a:r>
              <a:rPr lang="en-GB" sz="3200" b="0" smtClean="0"/>
              <a:t>MATTERS COVERED</a:t>
            </a:r>
            <a:r>
              <a:rPr lang="es-ES" sz="3200" smtClean="0"/>
              <a:t/>
            </a:r>
            <a:br>
              <a:rPr lang="es-ES" sz="3200" smtClean="0"/>
            </a:br>
            <a:endParaRPr lang="es-ES" sz="3200" smtClean="0"/>
          </a:p>
        </p:txBody>
      </p:sp>
      <p:sp>
        <p:nvSpPr>
          <p:cNvPr id="1989636" name="2 Marcador de contenido"/>
          <p:cNvSpPr>
            <a:spLocks noGrp="1"/>
          </p:cNvSpPr>
          <p:nvPr>
            <p:ph type="body" idx="4294967295"/>
          </p:nvPr>
        </p:nvSpPr>
        <p:spPr/>
        <p:txBody>
          <a:bodyPr/>
          <a:lstStyle/>
          <a:p>
            <a:pPr>
              <a:buFont typeface="Arial" charset="0"/>
              <a:buNone/>
            </a:pPr>
            <a:endParaRPr lang="en-GB" smtClean="0"/>
          </a:p>
          <a:p>
            <a:pPr>
              <a:buFont typeface="Arial" charset="0"/>
              <a:buNone/>
            </a:pPr>
            <a:r>
              <a:rPr lang="en-GB" smtClean="0"/>
              <a:t>Contributory benefits for:</a:t>
            </a:r>
          </a:p>
          <a:p>
            <a:pPr lvl="2"/>
            <a:r>
              <a:rPr lang="en-GB" smtClean="0"/>
              <a:t>Disability </a:t>
            </a:r>
          </a:p>
          <a:p>
            <a:pPr lvl="2"/>
            <a:r>
              <a:rPr lang="en-GB" smtClean="0"/>
              <a:t>Old age </a:t>
            </a:r>
          </a:p>
          <a:p>
            <a:pPr lvl="2"/>
            <a:r>
              <a:rPr lang="en-GB" smtClean="0"/>
              <a:t>Survivorship</a:t>
            </a:r>
          </a:p>
          <a:p>
            <a:pPr lvl="2"/>
            <a:r>
              <a:rPr lang="en-GB" smtClean="0"/>
              <a:t>Accidents at work and</a:t>
            </a:r>
          </a:p>
          <a:p>
            <a:pPr lvl="2"/>
            <a:r>
              <a:rPr lang="en-GB" smtClean="0"/>
              <a:t>Occupational diseases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0657" name="Rectangle 2"/>
          <p:cNvSpPr>
            <a:spLocks noGrp="1"/>
          </p:cNvSpPr>
          <p:nvPr>
            <p:ph type="title"/>
          </p:nvPr>
        </p:nvSpPr>
        <p:spPr/>
        <p:txBody>
          <a:bodyPr/>
          <a:lstStyle/>
          <a:p>
            <a:pPr algn="ctr" eaLnBrk="1" hangingPunct="1"/>
            <a:r>
              <a:rPr lang="en-GB" sz="3200" b="0" smtClean="0"/>
              <a:t>EQUAL TREATMENT</a:t>
            </a:r>
            <a:endParaRPr lang="es-ES" sz="3200" b="0" smtClean="0"/>
          </a:p>
        </p:txBody>
      </p:sp>
      <p:sp>
        <p:nvSpPr>
          <p:cNvPr id="3" name="2 Marcador de contenido"/>
          <p:cNvSpPr>
            <a:spLocks noGrp="1"/>
          </p:cNvSpPr>
          <p:nvPr>
            <p:ph type="body" idx="4294967295"/>
          </p:nvPr>
        </p:nvSpPr>
        <p:spPr/>
        <p:txBody>
          <a:bodyPr/>
          <a:lstStyle/>
          <a:p>
            <a:pPr>
              <a:buFont typeface="Arial" charset="0"/>
              <a:buNone/>
            </a:pPr>
            <a:r>
              <a:rPr lang="en-GB" smtClean="0"/>
              <a:t>People to whom CMISS is applicable:</a:t>
            </a:r>
          </a:p>
          <a:p>
            <a:pPr lvl="1"/>
            <a:r>
              <a:rPr lang="en-GB" i="1" smtClean="0"/>
              <a:t>may take advantage of the benefits; and</a:t>
            </a:r>
          </a:p>
          <a:p>
            <a:pPr lvl="1"/>
            <a:r>
              <a:rPr lang="en-GB" i="1" smtClean="0"/>
              <a:t>will be subject to the obligations</a:t>
            </a:r>
            <a:r>
              <a:rPr lang="en-GB" smtClean="0"/>
              <a:t> </a:t>
            </a:r>
          </a:p>
          <a:p>
            <a:pPr>
              <a:buFont typeface="Arial" charset="0"/>
              <a:buNone/>
            </a:pPr>
            <a:endParaRPr lang="en-GB" smtClean="0"/>
          </a:p>
          <a:p>
            <a:pPr>
              <a:buFont typeface="Arial" charset="0"/>
              <a:buNone/>
            </a:pPr>
            <a:r>
              <a:rPr lang="en-GB" smtClean="0"/>
              <a:t>	of the legislation of the State Party in which they engage in their activity, under the same conditions as the nationals of the said State.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1681" name="Rectangle 2"/>
          <p:cNvSpPr>
            <a:spLocks noGrp="1"/>
          </p:cNvSpPr>
          <p:nvPr>
            <p:ph type="title"/>
          </p:nvPr>
        </p:nvSpPr>
        <p:spPr/>
        <p:txBody>
          <a:bodyPr/>
          <a:lstStyle/>
          <a:p>
            <a:pPr eaLnBrk="1" hangingPunct="1"/>
            <a:r>
              <a:rPr lang="en-GB" sz="2800" smtClean="0"/>
              <a:t>AGGREGATION OF PERIODS (</a:t>
            </a:r>
            <a:r>
              <a:rPr lang="en-GB" smtClean="0"/>
              <a:t>ARTICLE 5</a:t>
            </a:r>
            <a:r>
              <a:rPr lang="en-GB" sz="2800" smtClean="0"/>
              <a:t>)</a:t>
            </a:r>
            <a:endParaRPr lang="es-ES" sz="2800" smtClean="0"/>
          </a:p>
        </p:txBody>
      </p:sp>
      <p:sp>
        <p:nvSpPr>
          <p:cNvPr id="3" name="2 Marcador de contenido"/>
          <p:cNvSpPr>
            <a:spLocks noGrp="1"/>
          </p:cNvSpPr>
          <p:nvPr>
            <p:ph type="body" idx="4294967295"/>
          </p:nvPr>
        </p:nvSpPr>
        <p:spPr/>
        <p:txBody>
          <a:bodyPr/>
          <a:lstStyle/>
          <a:p>
            <a:pPr>
              <a:buFont typeface="Arial" charset="0"/>
              <a:buNone/>
            </a:pPr>
            <a:endParaRPr lang="en-GB" smtClean="0"/>
          </a:p>
          <a:p>
            <a:pPr>
              <a:buFont typeface="Arial" charset="0"/>
              <a:buNone/>
            </a:pPr>
            <a:r>
              <a:rPr lang="en-GB" smtClean="0"/>
              <a:t>	The period of insurance, contributions or employment accredited by the legislation of any other Party State are aggregated, provided that they do not overlap, for:</a:t>
            </a:r>
          </a:p>
          <a:p>
            <a:endParaRPr lang="en-GB" i="1" smtClean="0"/>
          </a:p>
          <a:p>
            <a:pPr lvl="1"/>
            <a:r>
              <a:rPr lang="en-GB" i="1" smtClean="0"/>
              <a:t>Acquisition of the right to benefits, and</a:t>
            </a:r>
          </a:p>
          <a:p>
            <a:pPr lvl="1"/>
            <a:r>
              <a:rPr lang="en-GB" i="1" smtClean="0"/>
              <a:t>Admission or exemption of voluntary insurance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705" name="Rectangle 2"/>
          <p:cNvSpPr>
            <a:spLocks noGrp="1"/>
          </p:cNvSpPr>
          <p:nvPr>
            <p:ph type="title"/>
          </p:nvPr>
        </p:nvSpPr>
        <p:spPr>
          <a:xfrm>
            <a:off x="344488" y="333375"/>
            <a:ext cx="9066212" cy="395288"/>
          </a:xfrm>
        </p:spPr>
        <p:txBody>
          <a:bodyPr/>
          <a:lstStyle/>
          <a:p>
            <a:pPr algn="ctr" eaLnBrk="1" hangingPunct="1"/>
            <a:r>
              <a:rPr lang="en-GB" sz="3200" b="0" smtClean="0"/>
              <a:t>EXPORT OF BENEFITS </a:t>
            </a:r>
            <a:r>
              <a:rPr lang="es-ES" sz="3200" smtClean="0"/>
              <a:t/>
            </a:r>
            <a:br>
              <a:rPr lang="es-ES" sz="3200" smtClean="0"/>
            </a:br>
            <a:endParaRPr lang="es-ES" sz="3200" smtClean="0"/>
          </a:p>
        </p:txBody>
      </p:sp>
      <p:sp>
        <p:nvSpPr>
          <p:cNvPr id="1992708" name="2 Marcador de contenido"/>
          <p:cNvSpPr>
            <a:spLocks noGrp="1"/>
          </p:cNvSpPr>
          <p:nvPr>
            <p:ph type="body" idx="4294967295"/>
          </p:nvPr>
        </p:nvSpPr>
        <p:spPr/>
        <p:txBody>
          <a:bodyPr/>
          <a:lstStyle/>
          <a:p>
            <a:pPr>
              <a:buFont typeface="Arial" charset="0"/>
              <a:buNone/>
            </a:pPr>
            <a:r>
              <a:rPr lang="en-GB" sz="2800" smtClean="0"/>
              <a:t>	The financial benefits recognised by a Party State shall not be subject to reduction, modification, suspension or retention, except for those that may be derived from the transfer costs, due to the fact that the beneficiary is located or resides in another Party State, and they shall be made effective in the latter.</a:t>
            </a:r>
          </a:p>
          <a:p>
            <a:pPr>
              <a:buFont typeface="Arial" charset="0"/>
              <a:buNone/>
            </a:pPr>
            <a:r>
              <a:rPr lang="en-GB" sz="2800" smtClean="0"/>
              <a:t>	</a:t>
            </a:r>
          </a:p>
          <a:p>
            <a:pPr>
              <a:buFont typeface="Arial" charset="0"/>
              <a:buNone/>
            </a:pPr>
            <a:r>
              <a:rPr lang="en-GB" sz="2800" smtClean="0"/>
              <a:t>	The beneficiaries resident in a third country shall be treated in the same way as the nationals who reside in this third country.</a:t>
            </a:r>
          </a:p>
          <a:p>
            <a:pPr eaLnBrk="1" hangingPunct="1">
              <a:buFont typeface="Arial" charset="0"/>
              <a:buNone/>
            </a:pPr>
            <a:endParaRPr lang="en-GB" sz="28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3729" name="Rectangle 2"/>
          <p:cNvSpPr>
            <a:spLocks noGrp="1"/>
          </p:cNvSpPr>
          <p:nvPr>
            <p:ph type="title"/>
          </p:nvPr>
        </p:nvSpPr>
        <p:spPr/>
        <p:txBody>
          <a:bodyPr/>
          <a:lstStyle/>
          <a:p>
            <a:pPr eaLnBrk="1" hangingPunct="1"/>
            <a:r>
              <a:rPr lang="en-GB" smtClean="0"/>
              <a:t>RELATION BETWEEN CMISS AND BILATERAL AGREEMENTS</a:t>
            </a:r>
            <a:endParaRPr lang="es-ES" smtClean="0"/>
          </a:p>
        </p:txBody>
      </p:sp>
      <p:sp>
        <p:nvSpPr>
          <p:cNvPr id="3" name="2 Marcador de contenido"/>
          <p:cNvSpPr>
            <a:spLocks noGrp="1"/>
          </p:cNvSpPr>
          <p:nvPr>
            <p:ph type="body" idx="4294967295"/>
          </p:nvPr>
        </p:nvSpPr>
        <p:spPr>
          <a:xfrm>
            <a:off x="415925" y="1484313"/>
            <a:ext cx="8994775" cy="5145087"/>
          </a:xfrm>
        </p:spPr>
        <p:txBody>
          <a:bodyPr/>
          <a:lstStyle/>
          <a:p>
            <a:r>
              <a:rPr lang="en-GB" smtClean="0"/>
              <a:t>The CMISS will be fully applicable where there are no bilateral or multilateral agreements.</a:t>
            </a:r>
          </a:p>
          <a:p>
            <a:endParaRPr lang="en-GB" smtClean="0"/>
          </a:p>
          <a:p>
            <a:r>
              <a:rPr lang="en-GB" smtClean="0"/>
              <a:t>If there are bilateral or multilateral agreements the provisions that are more favourable to the beneficiary will be applicable.</a:t>
            </a:r>
          </a:p>
          <a:p>
            <a:pPr eaLnBrk="1" hangingPunct="1">
              <a:buFont typeface="Arial" charset="0"/>
              <a:buNone/>
            </a:pPr>
            <a:endParaRPr lang="en-GB" sz="390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4753" name="Rectangle 2"/>
          <p:cNvSpPr>
            <a:spLocks noGrp="1"/>
          </p:cNvSpPr>
          <p:nvPr>
            <p:ph type="title"/>
          </p:nvPr>
        </p:nvSpPr>
        <p:spPr/>
        <p:txBody>
          <a:bodyPr/>
          <a:lstStyle/>
          <a:p>
            <a:pPr algn="ctr" eaLnBrk="1" hangingPunct="1"/>
            <a:r>
              <a:rPr lang="en-GB" sz="2400" smtClean="0"/>
              <a:t>APPLICABLE LEGISLATION</a:t>
            </a:r>
            <a:endParaRPr lang="es-ES" sz="2400" smtClean="0"/>
          </a:p>
        </p:txBody>
      </p:sp>
      <p:sp>
        <p:nvSpPr>
          <p:cNvPr id="3" name="2 Marcador de contenido"/>
          <p:cNvSpPr>
            <a:spLocks noGrp="1"/>
          </p:cNvSpPr>
          <p:nvPr>
            <p:ph type="body" idx="4294967295"/>
          </p:nvPr>
        </p:nvSpPr>
        <p:spPr/>
        <p:txBody>
          <a:bodyPr/>
          <a:lstStyle/>
          <a:p>
            <a:pPr>
              <a:buFont typeface="Arial" charset="0"/>
              <a:buNone/>
            </a:pPr>
            <a:r>
              <a:rPr lang="en-GB" smtClean="0"/>
              <a:t>Principle of applying legislation of a single State</a:t>
            </a:r>
          </a:p>
          <a:p>
            <a:pPr>
              <a:buFont typeface="Arial" charset="0"/>
              <a:buNone/>
            </a:pPr>
            <a:endParaRPr lang="en-GB" smtClean="0"/>
          </a:p>
          <a:p>
            <a:pPr lvl="2"/>
            <a:r>
              <a:rPr lang="en-GB" smtClean="0"/>
              <a:t>Person that exercises an activity in a Member State: the legislation of this State</a:t>
            </a:r>
          </a:p>
          <a:p>
            <a:pPr lvl="2"/>
            <a:r>
              <a:rPr lang="en-GB" smtClean="0"/>
              <a:t>Mariners: the legislation of the Member State of the flag of the vessel, with some exceptions. </a:t>
            </a:r>
          </a:p>
          <a:p>
            <a:pPr lvl="2"/>
            <a:r>
              <a:rPr lang="en-GB" smtClean="0"/>
              <a:t>Civil servants: the legislation of the Member State of the government department concerned.</a:t>
            </a:r>
          </a:p>
          <a:p>
            <a:pPr eaLnBrk="1" hangingPunct="1"/>
            <a:endParaRPr lang="en-GB" sz="40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5777" name="Rectangle 2"/>
          <p:cNvSpPr>
            <a:spLocks noGrp="1"/>
          </p:cNvSpPr>
          <p:nvPr>
            <p:ph type="title"/>
          </p:nvPr>
        </p:nvSpPr>
        <p:spPr/>
        <p:txBody>
          <a:bodyPr/>
          <a:lstStyle/>
          <a:p>
            <a:pPr algn="ctr" eaLnBrk="1" hangingPunct="1"/>
            <a:r>
              <a:rPr lang="en-GB" sz="2400" smtClean="0"/>
              <a:t>VOLUNTARY INSURANCE</a:t>
            </a:r>
            <a:endParaRPr lang="es-ES" sz="2400" smtClean="0"/>
          </a:p>
        </p:txBody>
      </p:sp>
      <p:sp>
        <p:nvSpPr>
          <p:cNvPr id="1995778" name="Rectangle 3"/>
          <p:cNvSpPr>
            <a:spLocks noGrp="1"/>
          </p:cNvSpPr>
          <p:nvPr>
            <p:ph type="body" idx="1"/>
          </p:nvPr>
        </p:nvSpPr>
        <p:spPr/>
        <p:txBody>
          <a:bodyPr/>
          <a:lstStyle/>
          <a:p>
            <a:pPr eaLnBrk="1" hangingPunct="1">
              <a:buFont typeface="Arial" charset="0"/>
              <a:buNone/>
            </a:pPr>
            <a:r>
              <a:rPr lang="en-GB" sz="3600" smtClean="0">
                <a:solidFill>
                  <a:srgbClr val="003300"/>
                </a:solidFill>
              </a:rPr>
              <a:t>	</a:t>
            </a:r>
          </a:p>
          <a:p>
            <a:pPr eaLnBrk="1" hangingPunct="1">
              <a:buFont typeface="Arial" charset="0"/>
              <a:buNone/>
            </a:pPr>
            <a:r>
              <a:rPr lang="en-GB" sz="3600" smtClean="0">
                <a:solidFill>
                  <a:srgbClr val="003300"/>
                </a:solidFill>
              </a:rPr>
              <a:t>	</a:t>
            </a:r>
            <a:r>
              <a:rPr lang="en-GB" smtClean="0">
                <a:solidFill>
                  <a:srgbClr val="003300"/>
                </a:solidFill>
              </a:rPr>
              <a:t>The person who has engaged in labour activity subject to Spanish legislation may combine being subject to a special agreement with the performance of labour activity that is subject to the legislation of another State Party.</a:t>
            </a:r>
          </a:p>
          <a:p>
            <a:pPr eaLnBrk="1" hangingPunct="1"/>
            <a:endParaRPr lang="es-E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1745" name="Rectangle 2"/>
          <p:cNvSpPr>
            <a:spLocks noGrp="1"/>
          </p:cNvSpPr>
          <p:nvPr>
            <p:ph type="title"/>
          </p:nvPr>
        </p:nvSpPr>
        <p:spPr/>
        <p:txBody>
          <a:bodyPr/>
          <a:lstStyle/>
          <a:p>
            <a:pPr eaLnBrk="1" hangingPunct="1"/>
            <a:r>
              <a:rPr lang="en-GB" sz="3200" b="0" smtClean="0"/>
              <a:t>               </a:t>
            </a:r>
            <a:r>
              <a:rPr lang="en-GB" sz="3200" b="0" smtClean="0">
                <a:solidFill>
                  <a:schemeClr val="bg1"/>
                </a:solidFill>
              </a:rPr>
              <a:t>   </a:t>
            </a:r>
            <a:r>
              <a:rPr lang="en-GB" sz="3200" b="0" smtClean="0"/>
              <a:t>COMMUNITY LAW</a:t>
            </a:r>
            <a:endParaRPr lang="es-ES" sz="3200" b="0" smtClean="0"/>
          </a:p>
        </p:txBody>
      </p:sp>
      <p:sp>
        <p:nvSpPr>
          <p:cNvPr id="1951746" name="2 Marcador de contenido"/>
          <p:cNvSpPr>
            <a:spLocks noGrp="1"/>
          </p:cNvSpPr>
          <p:nvPr>
            <p:ph type="body" idx="4294967295"/>
          </p:nvPr>
        </p:nvSpPr>
        <p:spPr/>
        <p:txBody>
          <a:bodyPr/>
          <a:lstStyle/>
          <a:p>
            <a:r>
              <a:rPr lang="en-GB" smtClean="0"/>
              <a:t>Primary law:</a:t>
            </a:r>
          </a:p>
          <a:p>
            <a:pPr lvl="3"/>
            <a:r>
              <a:rPr lang="en-GB" smtClean="0"/>
              <a:t>Founding Treaties</a:t>
            </a:r>
          </a:p>
          <a:p>
            <a:pPr lvl="3"/>
            <a:r>
              <a:rPr lang="en-GB" smtClean="0"/>
              <a:t>Treaties of accession</a:t>
            </a:r>
          </a:p>
          <a:p>
            <a:pPr lvl="1"/>
            <a:endParaRPr lang="en-GB" smtClean="0"/>
          </a:p>
          <a:p>
            <a:r>
              <a:rPr lang="en-GB" smtClean="0"/>
              <a:t>Secondary law:</a:t>
            </a:r>
          </a:p>
          <a:p>
            <a:pPr lvl="3"/>
            <a:r>
              <a:rPr lang="en-GB" smtClean="0"/>
              <a:t>Regulations</a:t>
            </a:r>
          </a:p>
          <a:p>
            <a:pPr lvl="3"/>
            <a:r>
              <a:rPr lang="en-GB" smtClean="0"/>
              <a:t>Directives </a:t>
            </a:r>
          </a:p>
          <a:p>
            <a:pPr lvl="3"/>
            <a:r>
              <a:rPr lang="en-GB" smtClean="0"/>
              <a:t>Decisions </a:t>
            </a:r>
          </a:p>
          <a:p>
            <a:pPr lvl="3"/>
            <a:r>
              <a:rPr lang="en-GB" smtClean="0"/>
              <a:t>Recommendations</a:t>
            </a:r>
          </a:p>
          <a:p>
            <a:pPr lvl="3"/>
            <a:r>
              <a:rPr lang="en-GB" smtClean="0"/>
              <a:t>Opinions</a:t>
            </a:r>
          </a:p>
          <a:p>
            <a:pPr>
              <a:lnSpc>
                <a:spcPct val="90000"/>
              </a:lnSpc>
            </a:pPr>
            <a:endParaRPr lang="en-GB" sz="40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01" name="Rectangle 2"/>
          <p:cNvSpPr>
            <a:spLocks noGrp="1"/>
          </p:cNvSpPr>
          <p:nvPr>
            <p:ph type="title"/>
          </p:nvPr>
        </p:nvSpPr>
        <p:spPr/>
        <p:txBody>
          <a:bodyPr/>
          <a:lstStyle/>
          <a:p>
            <a:pPr algn="ctr" eaLnBrk="1" hangingPunct="1"/>
            <a:r>
              <a:rPr lang="en-GB" sz="3200" b="0" smtClean="0"/>
              <a:t>CLAIMS</a:t>
            </a:r>
            <a:r>
              <a:rPr lang="en-GB" sz="3200" smtClean="0"/>
              <a:t> (</a:t>
            </a:r>
            <a:r>
              <a:rPr lang="en-GB" smtClean="0"/>
              <a:t>ARTICLE 21</a:t>
            </a:r>
            <a:r>
              <a:rPr lang="en-GB" sz="3200" smtClean="0"/>
              <a:t>)</a:t>
            </a:r>
            <a:endParaRPr lang="es-ES" sz="3200" smtClean="0"/>
          </a:p>
        </p:txBody>
      </p:sp>
      <p:sp>
        <p:nvSpPr>
          <p:cNvPr id="3" name="2 Marcador de contenido"/>
          <p:cNvSpPr>
            <a:spLocks noGrp="1"/>
          </p:cNvSpPr>
          <p:nvPr>
            <p:ph type="body" idx="4294967295"/>
          </p:nvPr>
        </p:nvSpPr>
        <p:spPr/>
        <p:txBody>
          <a:bodyPr/>
          <a:lstStyle/>
          <a:p>
            <a:pPr>
              <a:lnSpc>
                <a:spcPct val="90000"/>
              </a:lnSpc>
            </a:pPr>
            <a:r>
              <a:rPr lang="en-GB" sz="2400" smtClean="0"/>
              <a:t>A claim presented in a Party State where the person concerned accredits periods of insurance, contributions or employment, or has his or her residence, involves the study of the person's rights in the other Party States, provided that:</a:t>
            </a:r>
          </a:p>
          <a:p>
            <a:pPr>
              <a:lnSpc>
                <a:spcPct val="90000"/>
              </a:lnSpc>
            </a:pPr>
            <a:endParaRPr lang="en-GB" sz="2400" smtClean="0"/>
          </a:p>
          <a:p>
            <a:pPr lvl="2">
              <a:lnSpc>
                <a:spcPct val="90000"/>
              </a:lnSpc>
            </a:pPr>
            <a:r>
              <a:rPr lang="en-GB" sz="1800" smtClean="0"/>
              <a:t> The person concerned expressly requests it, or </a:t>
            </a:r>
            <a:r>
              <a:rPr lang="en-US" sz="1800" smtClean="0"/>
              <a:t>	</a:t>
            </a:r>
          </a:p>
          <a:p>
            <a:pPr lvl="2">
              <a:lnSpc>
                <a:spcPct val="90000"/>
              </a:lnSpc>
            </a:pPr>
            <a:r>
              <a:rPr lang="en-GB" sz="1800" smtClean="0"/>
              <a:t> It is clear from the documentation presented that there are periods of insurance, contribution or employment</a:t>
            </a:r>
          </a:p>
          <a:p>
            <a:pPr lvl="2">
              <a:lnSpc>
                <a:spcPct val="90000"/>
              </a:lnSpc>
            </a:pPr>
            <a:endParaRPr lang="en-GB" sz="1800" smtClean="0"/>
          </a:p>
          <a:p>
            <a:pPr>
              <a:lnSpc>
                <a:spcPct val="90000"/>
              </a:lnSpc>
            </a:pPr>
            <a:r>
              <a:rPr lang="en-GB" sz="2400" smtClean="0"/>
              <a:t>Exception: the claim for an old-age or retirement pension will not be deemed presented in the Party States where: </a:t>
            </a:r>
          </a:p>
          <a:p>
            <a:pPr lvl="2">
              <a:lnSpc>
                <a:spcPct val="90000"/>
              </a:lnSpc>
            </a:pPr>
            <a:r>
              <a:rPr lang="en-GB" sz="1800" smtClean="0"/>
              <a:t>The person has not reached the eligible age; or</a:t>
            </a:r>
          </a:p>
          <a:p>
            <a:pPr lvl="2">
              <a:lnSpc>
                <a:spcPct val="90000"/>
              </a:lnSpc>
            </a:pPr>
            <a:r>
              <a:rPr lang="en-GB" sz="1800" smtClean="0"/>
              <a:t>The person concerned expressly requests the postponement of this procedure.</a:t>
            </a:r>
          </a:p>
          <a:p>
            <a:pPr lvl="1">
              <a:lnSpc>
                <a:spcPct val="90000"/>
              </a:lnSpc>
            </a:pPr>
            <a:endParaRPr lang="en-GB" sz="2000" b="1" smtClean="0"/>
          </a:p>
          <a:p>
            <a:pPr eaLnBrk="1" hangingPunct="1">
              <a:lnSpc>
                <a:spcPct val="80000"/>
              </a:lnSpc>
            </a:pPr>
            <a:endParaRPr lang="en-GB" sz="25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7825" name="Rectangle 2"/>
          <p:cNvSpPr>
            <a:spLocks noGrp="1"/>
          </p:cNvSpPr>
          <p:nvPr>
            <p:ph type="title"/>
          </p:nvPr>
        </p:nvSpPr>
        <p:spPr/>
        <p:txBody>
          <a:bodyPr/>
          <a:lstStyle/>
          <a:p>
            <a:pPr algn="ctr" eaLnBrk="1" hangingPunct="1"/>
            <a:r>
              <a:rPr lang="en-GB" sz="3200" b="0" smtClean="0"/>
              <a:t>PRESENTATION OF CLAIMS</a:t>
            </a:r>
            <a:endParaRPr lang="es-ES" sz="3200" b="0" smtClean="0"/>
          </a:p>
        </p:txBody>
      </p:sp>
      <p:sp>
        <p:nvSpPr>
          <p:cNvPr id="3" name="2 Marcador de contenido"/>
          <p:cNvSpPr>
            <a:spLocks noGrp="1"/>
          </p:cNvSpPr>
          <p:nvPr>
            <p:ph type="body" idx="4294967295"/>
          </p:nvPr>
        </p:nvSpPr>
        <p:spPr/>
        <p:txBody>
          <a:bodyPr/>
          <a:lstStyle/>
          <a:p>
            <a:pPr>
              <a:lnSpc>
                <a:spcPct val="90000"/>
              </a:lnSpc>
            </a:pPr>
            <a:r>
              <a:rPr lang="en-GB" sz="2800" smtClean="0"/>
              <a:t>Person who resides in a Party State:</a:t>
            </a:r>
          </a:p>
          <a:p>
            <a:pPr>
              <a:lnSpc>
                <a:spcPct val="90000"/>
              </a:lnSpc>
            </a:pPr>
            <a:endParaRPr lang="en-GB" sz="2800" smtClean="0"/>
          </a:p>
          <a:p>
            <a:pPr lvl="1">
              <a:lnSpc>
                <a:spcPct val="90000"/>
              </a:lnSpc>
            </a:pPr>
            <a:r>
              <a:rPr lang="en-GB" sz="2400" smtClean="0"/>
              <a:t>At the competent institution of this Party State, and according to its legislation:</a:t>
            </a:r>
          </a:p>
          <a:p>
            <a:pPr lvl="2">
              <a:lnSpc>
                <a:spcPct val="90000"/>
              </a:lnSpc>
            </a:pPr>
            <a:r>
              <a:rPr lang="en-GB" sz="2000" smtClean="0"/>
              <a:t>If there is no evidence of contributions the claim is transferred to the institution of the party state where the person concerned was last insured.</a:t>
            </a:r>
          </a:p>
          <a:p>
            <a:pPr lvl="2">
              <a:lnSpc>
                <a:spcPct val="90000"/>
              </a:lnSpc>
            </a:pPr>
            <a:r>
              <a:rPr lang="en-GB" sz="2000" smtClean="0"/>
              <a:t>The person concerned may submit the claim directly to the institution in the Party State in which the person concerned, or the person on whom the entitlement depends, was insured.</a:t>
            </a:r>
          </a:p>
          <a:p>
            <a:pPr lvl="2">
              <a:lnSpc>
                <a:spcPct val="90000"/>
              </a:lnSpc>
            </a:pPr>
            <a:endParaRPr lang="en-GB" sz="2000" smtClean="0"/>
          </a:p>
          <a:p>
            <a:pPr>
              <a:lnSpc>
                <a:spcPct val="90000"/>
              </a:lnSpc>
            </a:pPr>
            <a:r>
              <a:rPr lang="en-GB" sz="2800" smtClean="0"/>
              <a:t>Person who resides in a third country:</a:t>
            </a:r>
          </a:p>
          <a:p>
            <a:pPr lvl="1">
              <a:lnSpc>
                <a:spcPct val="90000"/>
              </a:lnSpc>
            </a:pPr>
            <a:r>
              <a:rPr lang="en-GB" sz="2400" smtClean="0"/>
              <a:t>At the competent institution of the Party State where the person was last insured.</a:t>
            </a:r>
          </a:p>
          <a:p>
            <a:pPr eaLnBrk="1" hangingPunct="1">
              <a:lnSpc>
                <a:spcPct val="80000"/>
              </a:lnSpc>
            </a:pPr>
            <a:endParaRPr lang="en-GB" sz="3400" i="1" smtClean="0">
              <a:effectLst>
                <a:outerShdw blurRad="38100" dist="38100" dir="2700000" algn="tl">
                  <a:srgbClr val="C0C0C0"/>
                </a:outerShdw>
              </a:effectLs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8849" name="Rectangle 2"/>
          <p:cNvSpPr>
            <a:spLocks noGrp="1"/>
          </p:cNvSpPr>
          <p:nvPr>
            <p:ph type="title"/>
          </p:nvPr>
        </p:nvSpPr>
        <p:spPr/>
        <p:txBody>
          <a:bodyPr/>
          <a:lstStyle/>
          <a:p>
            <a:pPr algn="ctr" eaLnBrk="1" hangingPunct="1"/>
            <a:r>
              <a:rPr lang="en-GB" sz="2800" b="0" smtClean="0"/>
              <a:t>CONDITION OF REGISTRATION</a:t>
            </a:r>
            <a:endParaRPr lang="es-ES" sz="2800" b="0" smtClean="0"/>
          </a:p>
        </p:txBody>
      </p:sp>
      <p:sp>
        <p:nvSpPr>
          <p:cNvPr id="1998852" name="3 Rectángulo"/>
          <p:cNvSpPr>
            <a:spLocks noGrp="1" noChangeArrowheads="1"/>
          </p:cNvSpPr>
          <p:nvPr>
            <p:ph type="body" idx="4294967295"/>
          </p:nvPr>
        </p:nvSpPr>
        <p:spPr>
          <a:noFill/>
        </p:spPr>
        <p:txBody>
          <a:bodyPr/>
          <a:lstStyle/>
          <a:p>
            <a:pPr>
              <a:lnSpc>
                <a:spcPct val="90000"/>
              </a:lnSpc>
              <a:buFont typeface="Arial" charset="0"/>
              <a:buNone/>
            </a:pPr>
            <a:r>
              <a:rPr lang="en-GB" sz="2800" smtClean="0"/>
              <a:t>	If the requirement for registration or situation equivalent to registration, required in internal legislation to be eligible for pensions, is not met in the Spanish Social Security system, it may be understood as complied with if:</a:t>
            </a:r>
          </a:p>
          <a:p>
            <a:pPr lvl="3">
              <a:lnSpc>
                <a:spcPct val="90000"/>
              </a:lnSpc>
            </a:pPr>
            <a:endParaRPr lang="en-GB" sz="1800" smtClean="0"/>
          </a:p>
          <a:p>
            <a:pPr lvl="2">
              <a:lnSpc>
                <a:spcPct val="90000"/>
              </a:lnSpc>
            </a:pPr>
            <a:r>
              <a:rPr lang="en-GB" sz="2000" smtClean="0"/>
              <a:t>the person eligible is subject to the legislation of the other Party State on the date the pension would be due; or</a:t>
            </a:r>
          </a:p>
          <a:p>
            <a:pPr lvl="2">
              <a:lnSpc>
                <a:spcPct val="90000"/>
              </a:lnSpc>
            </a:pPr>
            <a:r>
              <a:rPr lang="en-GB" sz="2000" smtClean="0"/>
              <a:t>he or she receives a pension from another Member State based on its own insurance periods.</a:t>
            </a:r>
          </a:p>
          <a:p>
            <a:pPr lvl="2">
              <a:lnSpc>
                <a:spcPct val="90000"/>
              </a:lnSpc>
            </a:pPr>
            <a:endParaRPr lang="en-GB" sz="2000" smtClean="0"/>
          </a:p>
          <a:p>
            <a:pPr>
              <a:lnSpc>
                <a:spcPct val="90000"/>
              </a:lnSpc>
              <a:buFont typeface="Arial" charset="0"/>
              <a:buNone/>
            </a:pPr>
            <a:r>
              <a:rPr lang="en-GB" sz="2800" smtClean="0"/>
              <a:t>	For recognition of survivors' pensions the condition of pensioner of the deceased person concerned will be taken into account.</a:t>
            </a:r>
          </a:p>
          <a:p>
            <a:pPr algn="just" eaLnBrk="1" hangingPunct="1">
              <a:lnSpc>
                <a:spcPct val="90000"/>
              </a:lnSpc>
              <a:buClrTx/>
              <a:buSzTx/>
              <a:buFont typeface="Tahoma" pitchFamily="34" charset="0"/>
              <a:buNone/>
            </a:pPr>
            <a:endParaRPr lang="en-GB" sz="2000" smtClean="0">
              <a:solidFill>
                <a:srgbClr val="7F7F7F"/>
              </a:solidFill>
              <a:latin typeface="Calibri" pitchFamily="34" charset="0"/>
              <a:cs typeface="Arial"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9873" name="Rectangle 2"/>
          <p:cNvSpPr>
            <a:spLocks noGrp="1"/>
          </p:cNvSpPr>
          <p:nvPr>
            <p:ph type="title"/>
          </p:nvPr>
        </p:nvSpPr>
        <p:spPr/>
        <p:txBody>
          <a:bodyPr/>
          <a:lstStyle/>
          <a:p>
            <a:pPr algn="ctr" eaLnBrk="1" hangingPunct="1"/>
            <a:r>
              <a:rPr lang="en-GB" sz="2800" smtClean="0"/>
              <a:t>Aggregation: rules of priority</a:t>
            </a:r>
            <a:endParaRPr lang="es-ES" sz="2800" smtClean="0"/>
          </a:p>
        </p:txBody>
      </p:sp>
      <p:sp>
        <p:nvSpPr>
          <p:cNvPr id="3" name="2 Marcador de contenido"/>
          <p:cNvSpPr>
            <a:spLocks noGrp="1"/>
          </p:cNvSpPr>
          <p:nvPr>
            <p:ph type="body" idx="4294967295"/>
          </p:nvPr>
        </p:nvSpPr>
        <p:spPr/>
        <p:txBody>
          <a:bodyPr/>
          <a:lstStyle/>
          <a:p>
            <a:pPr>
              <a:lnSpc>
                <a:spcPct val="90000"/>
              </a:lnSpc>
            </a:pPr>
            <a:endParaRPr lang="en-GB" sz="2800" smtClean="0"/>
          </a:p>
          <a:p>
            <a:pPr>
              <a:lnSpc>
                <a:spcPct val="90000"/>
              </a:lnSpc>
              <a:buFont typeface="Arial" charset="0"/>
              <a:buNone/>
            </a:pPr>
            <a:r>
              <a:rPr lang="en-GB" sz="2800" smtClean="0"/>
              <a:t>The periods of insurance certified by other States will be</a:t>
            </a:r>
          </a:p>
          <a:p>
            <a:pPr>
              <a:lnSpc>
                <a:spcPct val="90000"/>
              </a:lnSpc>
              <a:buFont typeface="Arial" charset="0"/>
              <a:buNone/>
            </a:pPr>
            <a:r>
              <a:rPr lang="en-GB" sz="2800" smtClean="0"/>
              <a:t>added to the Spanish contributions,</a:t>
            </a:r>
          </a:p>
          <a:p>
            <a:pPr>
              <a:lnSpc>
                <a:spcPct val="90000"/>
              </a:lnSpc>
              <a:buFont typeface="Arial" charset="0"/>
              <a:buNone/>
            </a:pPr>
            <a:r>
              <a:rPr lang="en-GB" sz="2800" smtClean="0"/>
              <a:t>Provided that they </a:t>
            </a:r>
            <a:r>
              <a:rPr lang="en-GB" sz="2800" i="1" smtClean="0"/>
              <a:t>do not overlap</a:t>
            </a:r>
            <a:r>
              <a:rPr lang="en-GB" sz="2800" smtClean="0"/>
              <a:t>.</a:t>
            </a:r>
          </a:p>
          <a:p>
            <a:pPr>
              <a:lnSpc>
                <a:spcPct val="90000"/>
              </a:lnSpc>
              <a:buFont typeface="Arial" charset="0"/>
              <a:buNone/>
            </a:pPr>
            <a:r>
              <a:rPr lang="en-GB" sz="2800" smtClean="0"/>
              <a:t>If they overlap, precedence will be given to:</a:t>
            </a:r>
          </a:p>
          <a:p>
            <a:pPr lvl="1">
              <a:lnSpc>
                <a:spcPct val="90000"/>
              </a:lnSpc>
            </a:pPr>
            <a:r>
              <a:rPr lang="en-GB" sz="2400" i="1" smtClean="0"/>
              <a:t>The mandatory periods over the voluntary (*)</a:t>
            </a:r>
          </a:p>
          <a:p>
            <a:pPr lvl="1">
              <a:lnSpc>
                <a:spcPct val="90000"/>
              </a:lnSpc>
            </a:pPr>
            <a:r>
              <a:rPr lang="en-GB" sz="2400" i="1" smtClean="0"/>
              <a:t>In the case of voluntary periods in two or more States, each takes into account in its own.</a:t>
            </a:r>
          </a:p>
          <a:p>
            <a:pPr>
              <a:lnSpc>
                <a:spcPct val="90000"/>
              </a:lnSpc>
            </a:pPr>
            <a:endParaRPr lang="en-GB" sz="2800" smtClean="0"/>
          </a:p>
          <a:p>
            <a:pPr>
              <a:lnSpc>
                <a:spcPct val="90000"/>
              </a:lnSpc>
              <a:buFont typeface="Arial" charset="0"/>
              <a:buNone/>
            </a:pPr>
            <a:r>
              <a:rPr lang="en-GB" sz="2800" smtClean="0"/>
              <a:t>(*) The voluntary periods serve to increase the amount of the pension.</a:t>
            </a:r>
          </a:p>
          <a:p>
            <a:pPr>
              <a:lnSpc>
                <a:spcPct val="90000"/>
              </a:lnSpc>
            </a:pPr>
            <a:endParaRPr lang="en-GB" sz="2800" smtClean="0"/>
          </a:p>
          <a:p>
            <a:pPr eaLnBrk="1" hangingPunct="1">
              <a:lnSpc>
                <a:spcPct val="80000"/>
              </a:lnSpc>
            </a:pPr>
            <a:endParaRPr lang="en-GB" sz="2900" smtClean="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0900" name="Rectangle 4"/>
          <p:cNvSpPr>
            <a:spLocks noGrp="1"/>
          </p:cNvSpPr>
          <p:nvPr>
            <p:ph type="title" idx="4294967295"/>
          </p:nvPr>
        </p:nvSpPr>
        <p:spPr/>
        <p:txBody>
          <a:bodyPr/>
          <a:lstStyle/>
          <a:p>
            <a:pPr algn="ctr"/>
            <a:r>
              <a:rPr lang="en-GB" sz="2400" smtClean="0"/>
              <a:t>PERIODS UNDER A YEAR</a:t>
            </a:r>
            <a:r>
              <a:rPr lang="es-ES" sz="2400" smtClean="0"/>
              <a:t> </a:t>
            </a:r>
            <a:r>
              <a:rPr lang="en-GB" sz="2400" smtClean="0"/>
              <a:t>(ARTICLE 14)</a:t>
            </a:r>
            <a:endParaRPr lang="es-ES" sz="2400" smtClean="0"/>
          </a:p>
        </p:txBody>
      </p:sp>
      <p:sp>
        <p:nvSpPr>
          <p:cNvPr id="2000904" name="6 Rectángulo"/>
          <p:cNvSpPr>
            <a:spLocks noGrp="1" noChangeArrowheads="1"/>
          </p:cNvSpPr>
          <p:nvPr>
            <p:ph type="body" sz="half" idx="4294967295"/>
          </p:nvPr>
        </p:nvSpPr>
        <p:spPr>
          <a:xfrm>
            <a:off x="344488" y="5661025"/>
            <a:ext cx="8994775" cy="481013"/>
          </a:xfrm>
          <a:noFill/>
        </p:spPr>
        <p:txBody>
          <a:bodyPr/>
          <a:lstStyle/>
          <a:p>
            <a:pPr algn="ctr" eaLnBrk="1" hangingPunct="1">
              <a:lnSpc>
                <a:spcPct val="80000"/>
              </a:lnSpc>
              <a:buClrTx/>
              <a:buSzTx/>
              <a:buFont typeface="Tahoma" pitchFamily="34" charset="0"/>
              <a:buNone/>
            </a:pPr>
            <a:r>
              <a:rPr lang="en-GB" sz="2800" b="1" smtClean="0"/>
              <a:t>Periods valid for eligibility and for the calculation</a:t>
            </a:r>
          </a:p>
        </p:txBody>
      </p:sp>
      <p:sp>
        <p:nvSpPr>
          <p:cNvPr id="4" name="3 Marcador de contenido"/>
          <p:cNvSpPr>
            <a:spLocks noGrp="1"/>
          </p:cNvSpPr>
          <p:nvPr>
            <p:ph sz="quarter" idx="4294967295"/>
          </p:nvPr>
        </p:nvSpPr>
        <p:spPr>
          <a:xfrm>
            <a:off x="415925" y="981075"/>
            <a:ext cx="4421188" cy="2495550"/>
          </a:xfrm>
        </p:spPr>
        <p:txBody>
          <a:bodyPr/>
          <a:lstStyle/>
          <a:p>
            <a:r>
              <a:rPr lang="en-GB" sz="2400" smtClean="0"/>
              <a:t>    If a period below a year does not give eligibility in itself to benefits in a Party State</a:t>
            </a:r>
          </a:p>
          <a:p>
            <a:pPr lvl="1"/>
            <a:r>
              <a:rPr lang="en-GB" sz="2000" smtClean="0"/>
              <a:t>The Party State is not obliged to recognise the benefit</a:t>
            </a:r>
          </a:p>
          <a:p>
            <a:pPr lvl="1"/>
            <a:r>
              <a:rPr lang="en-GB" sz="2000" smtClean="0"/>
              <a:t>The other Party States will consider it for the calculation of the theoretical pension, never to establish a pro-rata pension.</a:t>
            </a:r>
          </a:p>
          <a:p>
            <a:pPr eaLnBrk="1" hangingPunct="1">
              <a:lnSpc>
                <a:spcPct val="80000"/>
              </a:lnSpc>
            </a:pPr>
            <a:endParaRPr lang="en-GB" sz="2500" smtClean="0">
              <a:effectLst>
                <a:outerShdw blurRad="38100" dist="38100" dir="2700000" algn="tl">
                  <a:srgbClr val="C0C0C0"/>
                </a:outerShdw>
              </a:effectLst>
            </a:endParaRPr>
          </a:p>
        </p:txBody>
      </p:sp>
      <p:sp>
        <p:nvSpPr>
          <p:cNvPr id="2000908" name="7 Rectángulo"/>
          <p:cNvSpPr>
            <a:spLocks noGrp="1" noChangeArrowheads="1"/>
          </p:cNvSpPr>
          <p:nvPr>
            <p:ph sz="quarter" idx="4294967295"/>
          </p:nvPr>
        </p:nvSpPr>
        <p:spPr>
          <a:xfrm>
            <a:off x="5024438" y="981075"/>
            <a:ext cx="4421187" cy="2495550"/>
          </a:xfrm>
          <a:noFill/>
        </p:spPr>
        <p:txBody>
          <a:bodyPr/>
          <a:lstStyle/>
          <a:p>
            <a:r>
              <a:rPr lang="en-GB" sz="2400" smtClean="0"/>
              <a:t>If the period is under a year in all the Party States and does not itself give eligibility individually in any one of them</a:t>
            </a:r>
          </a:p>
          <a:p>
            <a:pPr lvl="1"/>
            <a:r>
              <a:rPr lang="en-GB" sz="2000" smtClean="0"/>
              <a:t>They will be aggregated to give eligibility and if they meet the requirements the pension will be recognised by aggregation and pro-rata in each of the Party States.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921" name="Rectangle 2"/>
          <p:cNvSpPr>
            <a:spLocks noGrp="1"/>
          </p:cNvSpPr>
          <p:nvPr>
            <p:ph type="title"/>
          </p:nvPr>
        </p:nvSpPr>
        <p:spPr/>
        <p:txBody>
          <a:bodyPr/>
          <a:lstStyle/>
          <a:p>
            <a:pPr algn="ctr" eaLnBrk="1" hangingPunct="1"/>
            <a:r>
              <a:rPr lang="es-ES" sz="2800" smtClean="0"/>
              <a:t/>
            </a:r>
            <a:br>
              <a:rPr lang="es-ES" sz="2800" smtClean="0"/>
            </a:br>
            <a:r>
              <a:rPr lang="es-ES" sz="2800" smtClean="0"/>
              <a:t> </a:t>
            </a:r>
            <a:r>
              <a:rPr lang="en-GB" sz="2800" b="0" smtClean="0"/>
              <a:t>SPECIFIC QUALIFYING PERIOD</a:t>
            </a:r>
            <a:endParaRPr lang="es-ES" sz="2800" b="0" smtClean="0"/>
          </a:p>
        </p:txBody>
      </p:sp>
      <p:sp>
        <p:nvSpPr>
          <p:cNvPr id="2001924" name="2 Marcador de contenido"/>
          <p:cNvSpPr>
            <a:spLocks noGrp="1"/>
          </p:cNvSpPr>
          <p:nvPr>
            <p:ph type="body" idx="4294967295"/>
          </p:nvPr>
        </p:nvSpPr>
        <p:spPr/>
        <p:txBody>
          <a:bodyPr/>
          <a:lstStyle/>
          <a:p>
            <a:pPr eaLnBrk="1" hangingPunct="1">
              <a:buFont typeface="Arial" charset="0"/>
              <a:buNone/>
            </a:pPr>
            <a:endParaRPr lang="en-GB" smtClean="0"/>
          </a:p>
          <a:p>
            <a:pPr eaLnBrk="1" hangingPunct="1">
              <a:buFont typeface="Arial" charset="0"/>
              <a:buNone/>
            </a:pPr>
            <a:endParaRPr lang="en-GB" smtClean="0"/>
          </a:p>
          <a:p>
            <a:pPr eaLnBrk="1" hangingPunct="1">
              <a:buFont typeface="Arial" charset="0"/>
              <a:buNone/>
            </a:pPr>
            <a:r>
              <a:rPr lang="en-GB" smtClean="0"/>
              <a:t>	If the qualifying period is not completed in Spain, it will be considered completed when the person concerned accredits the said period in a time immediately before that of recognition of the benefit in another Party State.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2945" name="Rectangle 2"/>
          <p:cNvSpPr>
            <a:spLocks noGrp="1"/>
          </p:cNvSpPr>
          <p:nvPr>
            <p:ph type="title"/>
          </p:nvPr>
        </p:nvSpPr>
        <p:spPr/>
        <p:txBody>
          <a:bodyPr/>
          <a:lstStyle/>
          <a:p>
            <a:pPr algn="ctr" eaLnBrk="1" hangingPunct="1"/>
            <a:r>
              <a:rPr lang="en-GB" sz="2400" smtClean="0"/>
              <a:t>AWARD OF THE BENEFITS (</a:t>
            </a:r>
            <a:r>
              <a:rPr lang="en-GB" sz="1800" smtClean="0"/>
              <a:t>ARTICLE 13</a:t>
            </a:r>
            <a:r>
              <a:rPr lang="en-GB" sz="2400" smtClean="0"/>
              <a:t>)</a:t>
            </a:r>
            <a:endParaRPr lang="es-ES" sz="2400" smtClean="0"/>
          </a:p>
        </p:txBody>
      </p:sp>
      <p:sp>
        <p:nvSpPr>
          <p:cNvPr id="2002948" name="2 Marcador de contenido"/>
          <p:cNvSpPr>
            <a:spLocks noGrp="1"/>
          </p:cNvSpPr>
          <p:nvPr>
            <p:ph type="body" idx="4294967295"/>
          </p:nvPr>
        </p:nvSpPr>
        <p:spPr/>
        <p:txBody>
          <a:bodyPr/>
          <a:lstStyle/>
          <a:p>
            <a:pPr>
              <a:lnSpc>
                <a:spcPct val="80000"/>
              </a:lnSpc>
            </a:pPr>
            <a:r>
              <a:rPr lang="en-GB" sz="2000" b="1" smtClean="0"/>
              <a:t>National pension: </a:t>
            </a:r>
          </a:p>
          <a:p>
            <a:pPr>
              <a:lnSpc>
                <a:spcPct val="80000"/>
              </a:lnSpc>
              <a:buFont typeface="Arial" charset="0"/>
              <a:buNone/>
            </a:pPr>
            <a:r>
              <a:rPr lang="en-GB" sz="2000" smtClean="0"/>
              <a:t>	The competent institution (CI) of a Party State determines the amount, taking into account solely its own periods and conditions. </a:t>
            </a:r>
          </a:p>
          <a:p>
            <a:pPr>
              <a:lnSpc>
                <a:spcPct val="80000"/>
              </a:lnSpc>
            </a:pPr>
            <a:endParaRPr lang="en-GB" sz="2000" smtClean="0"/>
          </a:p>
          <a:p>
            <a:pPr>
              <a:lnSpc>
                <a:spcPct val="80000"/>
              </a:lnSpc>
            </a:pPr>
            <a:r>
              <a:rPr lang="en-GB" sz="2000" b="1" smtClean="0"/>
              <a:t>Pro-rata pension:</a:t>
            </a:r>
          </a:p>
          <a:p>
            <a:pPr>
              <a:lnSpc>
                <a:spcPct val="80000"/>
              </a:lnSpc>
              <a:buFont typeface="Arial" charset="0"/>
              <a:buNone/>
            </a:pPr>
            <a:r>
              <a:rPr lang="en-GB" sz="2000" smtClean="0"/>
              <a:t>	When the person concerned does not meet the requirements under local legislation, or does so and requests it, the pension will be calculated by aggregating the insurance periods:</a:t>
            </a:r>
          </a:p>
          <a:p>
            <a:pPr>
              <a:lnSpc>
                <a:spcPct val="80000"/>
              </a:lnSpc>
            </a:pPr>
            <a:endParaRPr lang="en-GB" sz="2000" smtClean="0"/>
          </a:p>
          <a:p>
            <a:pPr lvl="1">
              <a:lnSpc>
                <a:spcPct val="80000"/>
              </a:lnSpc>
            </a:pPr>
            <a:r>
              <a:rPr lang="en-GB" sz="1800" smtClean="0"/>
              <a:t>Theoretical pension: The CI determines the amount by aggregating the periods as if all of them had been completed in this Party State. </a:t>
            </a:r>
          </a:p>
          <a:p>
            <a:pPr lvl="1">
              <a:lnSpc>
                <a:spcPct val="80000"/>
              </a:lnSpc>
            </a:pPr>
            <a:r>
              <a:rPr lang="en-GB" sz="1800" smtClean="0"/>
              <a:t>Pro-rata pension: The CI applies the percentage corresponding to the insurance periods completed under its legislation to the theoretical pension, with respect to all the claimant's working life.</a:t>
            </a:r>
          </a:p>
          <a:p>
            <a:pPr>
              <a:lnSpc>
                <a:spcPct val="80000"/>
              </a:lnSpc>
              <a:buFont typeface="Wingdings" pitchFamily="2" charset="2"/>
              <a:buChar char="v"/>
            </a:pPr>
            <a:r>
              <a:rPr lang="en-GB" sz="2000" smtClean="0"/>
              <a:t>When aggregation has been requested and the person concerned has the right to the two pensions (national and pro rata), the more favourable amount will be paid.</a:t>
            </a:r>
          </a:p>
          <a:p>
            <a:pPr eaLnBrk="1" hangingPunct="1">
              <a:lnSpc>
                <a:spcPct val="80000"/>
              </a:lnSpc>
            </a:pPr>
            <a:endParaRPr lang="en-GB" sz="13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3969" name="Rectangle 2"/>
          <p:cNvSpPr>
            <a:spLocks noGrp="1"/>
          </p:cNvSpPr>
          <p:nvPr>
            <p:ph type="title"/>
          </p:nvPr>
        </p:nvSpPr>
        <p:spPr/>
        <p:txBody>
          <a:bodyPr/>
          <a:lstStyle/>
          <a:p>
            <a:pPr algn="ctr" eaLnBrk="1" hangingPunct="1"/>
            <a:r>
              <a:rPr lang="es-ES" sz="1800" smtClean="0"/>
              <a:t/>
            </a:r>
            <a:br>
              <a:rPr lang="es-ES" sz="1800" smtClean="0"/>
            </a:br>
            <a:r>
              <a:rPr lang="en-GB" sz="2800" smtClean="0"/>
              <a:t>BASIC AMOUNT</a:t>
            </a:r>
            <a:r>
              <a:rPr lang="es-ES" sz="2800" smtClean="0"/>
              <a:t/>
            </a:r>
            <a:br>
              <a:rPr lang="es-ES" sz="2800" smtClean="0"/>
            </a:br>
            <a:endParaRPr lang="es-ES" sz="2800" smtClean="0"/>
          </a:p>
        </p:txBody>
      </p:sp>
      <p:sp>
        <p:nvSpPr>
          <p:cNvPr id="2003972" name="2 Marcador de contenido"/>
          <p:cNvSpPr>
            <a:spLocks noGrp="1"/>
          </p:cNvSpPr>
          <p:nvPr>
            <p:ph type="body" idx="4294967295"/>
          </p:nvPr>
        </p:nvSpPr>
        <p:spPr/>
        <p:txBody>
          <a:bodyPr/>
          <a:lstStyle/>
          <a:p>
            <a:r>
              <a:rPr lang="en-GB" sz="2800" smtClean="0"/>
              <a:t>The calculation period of the basic amount is backdated to the last contribution in Spain.</a:t>
            </a:r>
          </a:p>
          <a:p>
            <a:endParaRPr lang="en-GB" sz="2800" smtClean="0"/>
          </a:p>
          <a:p>
            <a:r>
              <a:rPr lang="en-GB" sz="2800" smtClean="0"/>
              <a:t>If in the period to be calculated there are periods of insurance completed in another state the contribution base in Spain that is closest to the time will be used, adjusted according to the consumer price index.</a:t>
            </a:r>
          </a:p>
          <a:p>
            <a:endParaRPr lang="en-GB" sz="2800" smtClean="0"/>
          </a:p>
          <a:p>
            <a:r>
              <a:rPr lang="en-GB" sz="2800" smtClean="0"/>
              <a:t>The amount of the pension will be adjusted until the date when it becomes eligible.</a:t>
            </a:r>
          </a:p>
          <a:p>
            <a:pPr algn="just" eaLnBrk="1" hangingPunct="1">
              <a:lnSpc>
                <a:spcPct val="80000"/>
              </a:lnSpc>
              <a:buFont typeface="Wingdings" pitchFamily="2" charset="2"/>
              <a:buChar char="q"/>
            </a:pPr>
            <a:endParaRPr lang="en-GB" smtClean="0">
              <a:solidFill>
                <a:srgbClr val="0033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4993" name="Rectangle 2"/>
          <p:cNvSpPr>
            <a:spLocks noGrp="1"/>
          </p:cNvSpPr>
          <p:nvPr>
            <p:ph type="title"/>
          </p:nvPr>
        </p:nvSpPr>
        <p:spPr/>
        <p:txBody>
          <a:bodyPr/>
          <a:lstStyle/>
          <a:p>
            <a:pPr algn="ctr" eaLnBrk="1" hangingPunct="1"/>
            <a:r>
              <a:rPr lang="en-GB" sz="2400" smtClean="0"/>
              <a:t>ADMINISTRATIVE PROCEDURE</a:t>
            </a:r>
            <a:endParaRPr lang="es-ES" sz="2400" smtClean="0"/>
          </a:p>
        </p:txBody>
      </p:sp>
      <p:sp>
        <p:nvSpPr>
          <p:cNvPr id="2004994" name="Rectangle 3"/>
          <p:cNvSpPr>
            <a:spLocks noGrp="1"/>
          </p:cNvSpPr>
          <p:nvPr>
            <p:ph type="body" idx="1"/>
          </p:nvPr>
        </p:nvSpPr>
        <p:spPr/>
        <p:txBody>
          <a:bodyPr/>
          <a:lstStyle/>
          <a:p>
            <a:pPr algn="ctr" eaLnBrk="1" hangingPunct="1">
              <a:spcBef>
                <a:spcPct val="0"/>
              </a:spcBef>
              <a:buClrTx/>
              <a:buSzTx/>
              <a:buFontTx/>
              <a:buNone/>
            </a:pPr>
            <a:endParaRPr lang="en-GB" b="1" smtClean="0">
              <a:solidFill>
                <a:srgbClr val="003300"/>
              </a:solidFill>
            </a:endParaRPr>
          </a:p>
          <a:p>
            <a:pPr algn="ctr" eaLnBrk="1" hangingPunct="1">
              <a:spcBef>
                <a:spcPct val="0"/>
              </a:spcBef>
              <a:buClrTx/>
              <a:buSzTx/>
              <a:buFontTx/>
              <a:buNone/>
            </a:pPr>
            <a:endParaRPr lang="en-GB" b="1" smtClean="0">
              <a:solidFill>
                <a:srgbClr val="003300"/>
              </a:solidFill>
            </a:endParaRPr>
          </a:p>
          <a:p>
            <a:pPr algn="ctr" eaLnBrk="1" hangingPunct="1">
              <a:spcBef>
                <a:spcPct val="0"/>
              </a:spcBef>
              <a:buClrTx/>
              <a:buSzTx/>
              <a:buFontTx/>
              <a:buNone/>
            </a:pPr>
            <a:endParaRPr lang="en-GB" b="1" smtClean="0">
              <a:solidFill>
                <a:srgbClr val="003300"/>
              </a:solidFill>
            </a:endParaRPr>
          </a:p>
          <a:p>
            <a:pPr algn="ctr" eaLnBrk="1" hangingPunct="1">
              <a:spcBef>
                <a:spcPct val="0"/>
              </a:spcBef>
              <a:buClrTx/>
              <a:buSzTx/>
              <a:buFontTx/>
              <a:buNone/>
            </a:pPr>
            <a:endParaRPr lang="en-GB" b="1" smtClean="0">
              <a:solidFill>
                <a:srgbClr val="003300"/>
              </a:solidFill>
            </a:endParaRPr>
          </a:p>
          <a:p>
            <a:pPr algn="ctr" eaLnBrk="1" hangingPunct="1">
              <a:spcBef>
                <a:spcPct val="0"/>
              </a:spcBef>
              <a:buClrTx/>
              <a:buSzTx/>
              <a:buFontTx/>
              <a:buNone/>
            </a:pPr>
            <a:r>
              <a:rPr lang="en-GB" sz="3600" b="1" smtClean="0">
                <a:solidFill>
                  <a:srgbClr val="003300"/>
                </a:solidFill>
              </a:rPr>
              <a:t>PROCEDURE</a:t>
            </a:r>
          </a:p>
          <a:p>
            <a:pPr eaLnBrk="1" hangingPunct="1"/>
            <a:endParaRPr lang="es-ES" sz="36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6017" name="Rectangle 2"/>
          <p:cNvSpPr>
            <a:spLocks noGrp="1"/>
          </p:cNvSpPr>
          <p:nvPr>
            <p:ph type="title"/>
          </p:nvPr>
        </p:nvSpPr>
        <p:spPr/>
        <p:txBody>
          <a:bodyPr/>
          <a:lstStyle/>
          <a:p>
            <a:pPr eaLnBrk="1" hangingPunct="1"/>
            <a:r>
              <a:rPr lang="en-GB" b="0" smtClean="0"/>
              <a:t/>
            </a:r>
            <a:br>
              <a:rPr lang="en-GB" b="0" smtClean="0"/>
            </a:br>
            <a:r>
              <a:rPr lang="en-GB" smtClean="0"/>
              <a:t>IRISS (COMPUTERISATION OF THE INTERNATIONAL SOCIAL </a:t>
            </a:r>
            <a:br>
              <a:rPr lang="en-GB" smtClean="0"/>
            </a:br>
            <a:r>
              <a:rPr lang="en-GB" smtClean="0"/>
              <a:t>SECURITY REGULATIONS)</a:t>
            </a:r>
            <a:r>
              <a:rPr lang="es-ES" smtClean="0"/>
              <a:t/>
            </a:r>
            <a:br>
              <a:rPr lang="es-ES" smtClean="0"/>
            </a:br>
            <a:endParaRPr lang="es-ES" smtClean="0"/>
          </a:p>
        </p:txBody>
      </p:sp>
      <p:sp>
        <p:nvSpPr>
          <p:cNvPr id="6" name="5 Marcador de contenido"/>
          <p:cNvSpPr>
            <a:spLocks noGrp="1"/>
          </p:cNvSpPr>
          <p:nvPr>
            <p:ph type="body" idx="4294967295"/>
          </p:nvPr>
        </p:nvSpPr>
        <p:spPr/>
        <p:txBody>
          <a:bodyPr/>
          <a:lstStyle/>
          <a:p>
            <a:r>
              <a:rPr lang="en-GB" altLang="es-ES" smtClean="0"/>
              <a:t>Administration and calculation of all the pensions in the international area.</a:t>
            </a:r>
          </a:p>
          <a:p>
            <a:endParaRPr lang="en-GB" altLang="es-ES" smtClean="0"/>
          </a:p>
          <a:p>
            <a:r>
              <a:rPr lang="en-GB" altLang="es-ES" smtClean="0"/>
              <a:t>All the liaison forms are obtained according to applicable law.</a:t>
            </a:r>
          </a:p>
          <a:p>
            <a:endParaRPr lang="en-GB" altLang="es-ES" smtClean="0"/>
          </a:p>
          <a:p>
            <a:r>
              <a:rPr lang="en-GB" altLang="es-ES" smtClean="0"/>
              <a:t>National and EU statistics.</a:t>
            </a:r>
          </a:p>
          <a:p>
            <a:endParaRPr lang="en-GB" altLang="es-ES" smtClean="0"/>
          </a:p>
          <a:p>
            <a:pPr eaLnBrk="1" hangingPunct="1"/>
            <a:endParaRPr lang="en-GB" sz="4000" smtClean="0">
              <a:solidFill>
                <a:srgbClr val="7F7F7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2769" name="Rectangle 2"/>
          <p:cNvSpPr>
            <a:spLocks noGrp="1"/>
          </p:cNvSpPr>
          <p:nvPr>
            <p:ph type="title"/>
          </p:nvPr>
        </p:nvSpPr>
        <p:spPr/>
        <p:txBody>
          <a:bodyPr/>
          <a:lstStyle/>
          <a:p>
            <a:pPr algn="ctr" eaLnBrk="1" hangingPunct="1"/>
            <a:r>
              <a:rPr lang="en-GB" sz="3200" b="0" smtClean="0"/>
              <a:t>APPLICABILITY</a:t>
            </a:r>
            <a:endParaRPr lang="es-ES" sz="3200" b="0" smtClean="0"/>
          </a:p>
        </p:txBody>
      </p:sp>
      <p:sp>
        <p:nvSpPr>
          <p:cNvPr id="1952770" name="Rectangle 3"/>
          <p:cNvSpPr>
            <a:spLocks noGrp="1" noChangeArrowheads="1"/>
          </p:cNvSpPr>
          <p:nvPr>
            <p:ph type="body" sz="half" idx="4294967295"/>
          </p:nvPr>
        </p:nvSpPr>
        <p:spPr>
          <a:xfrm>
            <a:off x="415925" y="981075"/>
            <a:ext cx="4421188" cy="5145088"/>
          </a:xfrm>
        </p:spPr>
        <p:txBody>
          <a:bodyPr/>
          <a:lstStyle/>
          <a:p>
            <a:pPr>
              <a:buFont typeface="Arial" charset="0"/>
              <a:buNone/>
            </a:pPr>
            <a:r>
              <a:rPr lang="en-GB" sz="2800" smtClean="0"/>
              <a:t>Directly applicable:</a:t>
            </a:r>
          </a:p>
          <a:p>
            <a:pPr lvl="1"/>
            <a:r>
              <a:rPr lang="en-GB" sz="2400" smtClean="0"/>
              <a:t> Some articles of the Treaties </a:t>
            </a:r>
          </a:p>
          <a:p>
            <a:pPr lvl="1"/>
            <a:r>
              <a:rPr lang="en-GB" sz="2400" smtClean="0"/>
              <a:t> Regulations</a:t>
            </a:r>
          </a:p>
          <a:p>
            <a:pPr lvl="1"/>
            <a:r>
              <a:rPr lang="en-GB" sz="2400" smtClean="0"/>
              <a:t> Decisions by the Administrative Commission</a:t>
            </a:r>
          </a:p>
        </p:txBody>
      </p:sp>
      <p:sp>
        <p:nvSpPr>
          <p:cNvPr id="1952771" name="Rectangle 4"/>
          <p:cNvSpPr>
            <a:spLocks noGrp="1" noChangeArrowheads="1"/>
          </p:cNvSpPr>
          <p:nvPr>
            <p:ph type="body" sz="half" idx="4294967295"/>
          </p:nvPr>
        </p:nvSpPr>
        <p:spPr>
          <a:xfrm>
            <a:off x="4989513" y="981075"/>
            <a:ext cx="4421187" cy="5145088"/>
          </a:xfrm>
        </p:spPr>
        <p:txBody>
          <a:bodyPr/>
          <a:lstStyle/>
          <a:p>
            <a:pPr>
              <a:buFont typeface="Arial" charset="0"/>
              <a:buNone/>
            </a:pPr>
            <a:r>
              <a:rPr lang="en-GB" sz="2800" smtClean="0"/>
              <a:t>Not directly applicable:</a:t>
            </a:r>
          </a:p>
          <a:p>
            <a:pPr lvl="1"/>
            <a:r>
              <a:rPr lang="en-GB" sz="2400" smtClean="0"/>
              <a:t> Directives</a:t>
            </a:r>
          </a:p>
          <a:p>
            <a:pPr lvl="1"/>
            <a:r>
              <a:rPr lang="en-GB" sz="2400" smtClean="0"/>
              <a:t> Recommendations</a:t>
            </a:r>
          </a:p>
          <a:p>
            <a:pPr lvl="1"/>
            <a:r>
              <a:rPr lang="en-GB" sz="2400" smtClean="0"/>
              <a:t> Opinions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41" name="Rectangle 2"/>
          <p:cNvSpPr>
            <a:spLocks noGrp="1"/>
          </p:cNvSpPr>
          <p:nvPr>
            <p:ph type="title"/>
          </p:nvPr>
        </p:nvSpPr>
        <p:spPr>
          <a:xfrm>
            <a:off x="415925" y="-323850"/>
            <a:ext cx="9066213" cy="647700"/>
          </a:xfrm>
        </p:spPr>
        <p:txBody>
          <a:bodyPr/>
          <a:lstStyle/>
          <a:p>
            <a:pPr algn="ctr" eaLnBrk="1" hangingPunct="1"/>
            <a:r>
              <a:rPr lang="en-GB" sz="1000" b="0" smtClean="0">
                <a:solidFill>
                  <a:srgbClr val="7F7F7F"/>
                </a:solidFill>
              </a:rPr>
              <a:t>I</a:t>
            </a:r>
            <a:r>
              <a:rPr lang="es-ES" sz="1800" smtClean="0"/>
              <a:t/>
            </a:r>
            <a:br>
              <a:rPr lang="es-ES" sz="1800" smtClean="0"/>
            </a:br>
            <a:r>
              <a:rPr lang="en-GB" sz="1800" smtClean="0"/>
              <a:t> </a:t>
            </a:r>
            <a:r>
              <a:rPr lang="es-ES" sz="1800" smtClean="0"/>
              <a:t/>
            </a:r>
            <a:br>
              <a:rPr lang="es-ES" sz="1800" smtClean="0"/>
            </a:br>
            <a:r>
              <a:rPr lang="es-ES" sz="1800" smtClean="0"/>
              <a:t/>
            </a:r>
            <a:br>
              <a:rPr lang="es-ES" sz="1800" smtClean="0"/>
            </a:br>
            <a:r>
              <a:rPr lang="en-GB" sz="2400" smtClean="0"/>
              <a:t>CLAIMS SUBMITTED IN SPAIN</a:t>
            </a:r>
            <a:endParaRPr lang="es-ES" sz="2400" smtClean="0"/>
          </a:p>
        </p:txBody>
      </p:sp>
      <p:sp>
        <p:nvSpPr>
          <p:cNvPr id="6" name="5 Marcador de contenido"/>
          <p:cNvSpPr>
            <a:spLocks noGrp="1"/>
          </p:cNvSpPr>
          <p:nvPr>
            <p:ph type="body" idx="4294967295"/>
          </p:nvPr>
        </p:nvSpPr>
        <p:spPr/>
        <p:txBody>
          <a:bodyPr/>
          <a:lstStyle/>
          <a:p>
            <a:r>
              <a:rPr lang="en-GB" sz="2800" smtClean="0"/>
              <a:t>The procedure is decentralised. The pension claim may be presented at any Citizen Service Centre (CAISS).</a:t>
            </a:r>
          </a:p>
          <a:p>
            <a:r>
              <a:rPr lang="en-GB" sz="2800" smtClean="0"/>
              <a:t>The Provincial Directorate of the INSS is responsible for administering the claim and transferring the information needed for processing to the liaison office of the other State(s) in the corresponding liaison forms under applicable law.</a:t>
            </a:r>
          </a:p>
          <a:p>
            <a:r>
              <a:rPr lang="en-GB" sz="2800" smtClean="0"/>
              <a:t>The Liaison Office of the other State determines which the competent institution for handling the claim is.</a:t>
            </a:r>
          </a:p>
          <a:p>
            <a:r>
              <a:rPr lang="en-GB" sz="2800" smtClean="0"/>
              <a:t>The rest of the procedure is carried out between competent institutions</a:t>
            </a:r>
          </a:p>
          <a:p>
            <a:endParaRPr lang="en-GB" sz="2800" smtClean="0"/>
          </a:p>
          <a:p>
            <a:pPr eaLnBrk="1" hangingPunct="1">
              <a:lnSpc>
                <a:spcPct val="80000"/>
              </a:lnSpc>
            </a:pPr>
            <a:endParaRPr lang="en-GB" sz="2900" smtClean="0">
              <a:solidFill>
                <a:srgbClr val="7F7F7F"/>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8065" name="Rectangle 2"/>
          <p:cNvSpPr>
            <a:spLocks noGrp="1"/>
          </p:cNvSpPr>
          <p:nvPr>
            <p:ph type="title"/>
          </p:nvPr>
        </p:nvSpPr>
        <p:spPr/>
        <p:txBody>
          <a:bodyPr/>
          <a:lstStyle/>
          <a:p>
            <a:pPr algn="ctr" eaLnBrk="1" hangingPunct="1"/>
            <a:r>
              <a:rPr lang="en-GB" sz="2400" smtClean="0"/>
              <a:t>CLAIMS PRESENTED OUTSIDE SPAIN</a:t>
            </a:r>
            <a:endParaRPr lang="es-ES" sz="2400" smtClean="0"/>
          </a:p>
        </p:txBody>
      </p:sp>
      <p:sp>
        <p:nvSpPr>
          <p:cNvPr id="6" name="5 Marcador de contenido"/>
          <p:cNvSpPr>
            <a:spLocks noGrp="1"/>
          </p:cNvSpPr>
          <p:nvPr>
            <p:ph type="body" idx="4294967295"/>
          </p:nvPr>
        </p:nvSpPr>
        <p:spPr/>
        <p:txBody>
          <a:bodyPr/>
          <a:lstStyle/>
          <a:p>
            <a:pPr>
              <a:lnSpc>
                <a:spcPct val="90000"/>
              </a:lnSpc>
            </a:pPr>
            <a:r>
              <a:rPr lang="en-GB" smtClean="0"/>
              <a:t>They are received at the INSS Liaison Office, which submits the liaison forms to the competent Spanish institution, the Provincial Directorate of the INSS corresponding to the last employment activity carried out by the person concerned in Spain. </a:t>
            </a:r>
          </a:p>
          <a:p>
            <a:pPr>
              <a:lnSpc>
                <a:spcPct val="90000"/>
              </a:lnSpc>
            </a:pPr>
            <a:r>
              <a:rPr lang="en-GB" smtClean="0"/>
              <a:t>At the same time it informs the institution in the other State of the name and domicile of the competent Spanish institution.</a:t>
            </a:r>
          </a:p>
          <a:p>
            <a:pPr>
              <a:lnSpc>
                <a:spcPct val="90000"/>
              </a:lnSpc>
            </a:pPr>
            <a:r>
              <a:rPr lang="en-GB" smtClean="0"/>
              <a:t>The rest of the procedure is carried out between the competent institutions</a:t>
            </a:r>
          </a:p>
          <a:p>
            <a:pPr>
              <a:lnSpc>
                <a:spcPct val="90000"/>
              </a:lnSpc>
            </a:pPr>
            <a:endParaRPr lang="en-GB" smtClean="0"/>
          </a:p>
          <a:p>
            <a:pPr eaLnBrk="1" hangingPunct="1">
              <a:lnSpc>
                <a:spcPct val="80000"/>
              </a:lnSpc>
            </a:pPr>
            <a:endParaRPr lang="en-GB" sz="3900" smtClean="0">
              <a:solidFill>
                <a:srgbClr val="7F7F7F"/>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9089" name="Rectangle 2"/>
          <p:cNvSpPr>
            <a:spLocks noGrp="1"/>
          </p:cNvSpPr>
          <p:nvPr>
            <p:ph type="title"/>
          </p:nvPr>
        </p:nvSpPr>
        <p:spPr/>
        <p:txBody>
          <a:bodyPr/>
          <a:lstStyle/>
          <a:p>
            <a:pPr algn="ctr" eaLnBrk="1" hangingPunct="1"/>
            <a:r>
              <a:rPr lang="en-GB" sz="3200" smtClean="0">
                <a:effectLst>
                  <a:outerShdw blurRad="38100" dist="38100" dir="2700000" algn="tl">
                    <a:srgbClr val="C0C0C0"/>
                  </a:outerShdw>
                </a:effectLst>
              </a:rPr>
              <a:t>PROCEDURE</a:t>
            </a:r>
            <a:endParaRPr lang="es-ES" sz="3200" smtClean="0">
              <a:effectLst>
                <a:outerShdw blurRad="38100" dist="38100" dir="2700000" algn="tl">
                  <a:srgbClr val="C0C0C0"/>
                </a:outerShdw>
              </a:effectLst>
            </a:endParaRPr>
          </a:p>
        </p:txBody>
      </p:sp>
      <p:sp>
        <p:nvSpPr>
          <p:cNvPr id="2009092" name="Text Box 3"/>
          <p:cNvSpPr txBox="1">
            <a:spLocks noGrp="1" noChangeArrowheads="1"/>
          </p:cNvSpPr>
          <p:nvPr>
            <p:ph type="body" idx="4294967295"/>
          </p:nvPr>
        </p:nvSpPr>
        <p:spPr>
          <a:xfrm>
            <a:off x="200025" y="836613"/>
            <a:ext cx="8994775" cy="5145087"/>
          </a:xfrm>
          <a:noFill/>
          <a:ln>
            <a:solidFill>
              <a:schemeClr val="accent1"/>
            </a:solidFill>
          </a:ln>
        </p:spPr>
        <p:txBody>
          <a:bodyPr/>
          <a:lstStyle/>
          <a:p>
            <a:pPr defTabSz="365125"/>
            <a:r>
              <a:rPr lang="en-GB" sz="2000" smtClean="0"/>
              <a:t> </a:t>
            </a:r>
            <a:endParaRPr lang="en-GB" sz="2400" smtClean="0"/>
          </a:p>
        </p:txBody>
      </p:sp>
      <p:sp>
        <p:nvSpPr>
          <p:cNvPr id="2009094" name="Text Box 3"/>
          <p:cNvSpPr txBox="1">
            <a:spLocks noChangeArrowheads="1"/>
          </p:cNvSpPr>
          <p:nvPr/>
        </p:nvSpPr>
        <p:spPr bwMode="auto">
          <a:xfrm>
            <a:off x="179388" y="836613"/>
            <a:ext cx="5976937" cy="1268412"/>
          </a:xfrm>
          <a:prstGeom prst="rect">
            <a:avLst/>
          </a:prstGeom>
          <a:noFill/>
          <a:ln w="9525">
            <a:solidFill>
              <a:schemeClr val="accent1"/>
            </a:solidFill>
            <a:miter lim="800000"/>
            <a:headEnd/>
            <a:tailEnd/>
          </a:ln>
        </p:spPr>
        <p:txBody>
          <a:bodyPr lIns="0" tIns="0" rIns="0" bIns="0"/>
          <a:lstStyle/>
          <a:p>
            <a:pPr marL="342900" indent="-342900" defTabSz="365125">
              <a:buClr>
                <a:srgbClr val="000000"/>
              </a:buClr>
              <a:buSzPct val="90000"/>
              <a:buFont typeface="Wingdings" pitchFamily="2" charset="2"/>
              <a:buChar char="q"/>
            </a:pPr>
            <a:r>
              <a:rPr lang="en-GB" sz="2000" b="1">
                <a:latin typeface="Optane" pitchFamily="2" charset="0"/>
              </a:rPr>
              <a:t>	PHASE I</a:t>
            </a:r>
          </a:p>
          <a:p>
            <a:pPr marL="320675" lvl="1" indent="88900" defTabSz="365125">
              <a:buClr>
                <a:srgbClr val="000000"/>
              </a:buClr>
              <a:buSzPct val="90000"/>
              <a:buFont typeface="Monotype Sorts"/>
              <a:buNone/>
            </a:pPr>
            <a:r>
              <a:rPr lang="en-GB" sz="2000">
                <a:latin typeface="Optane" pitchFamily="2" charset="0"/>
              </a:rPr>
              <a:t>Initial study of eligibility in the Member State in 		which the claim is presented (institution that handles the case).</a:t>
            </a:r>
          </a:p>
        </p:txBody>
      </p:sp>
      <p:sp>
        <p:nvSpPr>
          <p:cNvPr id="2009095" name="Rectangle 7"/>
          <p:cNvSpPr>
            <a:spLocks noChangeArrowheads="1"/>
          </p:cNvSpPr>
          <p:nvPr/>
        </p:nvSpPr>
        <p:spPr bwMode="auto">
          <a:xfrm>
            <a:off x="273050" y="2133600"/>
            <a:ext cx="9001125" cy="1616075"/>
          </a:xfrm>
          <a:prstGeom prst="rect">
            <a:avLst/>
          </a:prstGeom>
          <a:noFill/>
          <a:ln w="9525">
            <a:noFill/>
            <a:miter lim="800000"/>
            <a:headEnd/>
            <a:tailEnd/>
          </a:ln>
          <a:effectLst/>
        </p:spPr>
        <p:txBody>
          <a:bodyPr>
            <a:spAutoFit/>
          </a:bodyPr>
          <a:lstStyle/>
          <a:p>
            <a:pPr>
              <a:buFont typeface="Wingdings" pitchFamily="2" charset="2"/>
              <a:buChar char="q"/>
            </a:pPr>
            <a:r>
              <a:rPr lang="en-GB" sz="2000" b="1">
                <a:solidFill>
                  <a:srgbClr val="003300"/>
                </a:solidFill>
                <a:latin typeface="Optane" pitchFamily="2" charset="0"/>
              </a:rPr>
              <a:t>PHASE II Liaison</a:t>
            </a:r>
          </a:p>
          <a:p>
            <a:pPr lvl="1"/>
            <a:r>
              <a:rPr lang="en-GB" sz="2000">
                <a:latin typeface="Optane" pitchFamily="2" charset="0"/>
              </a:rPr>
              <a:t>Submission to the competent institution of the other State(s) of the corresponding documents according to the pension involved: claim, information on the insurance periods, statement of employment activities, medical report, where appropriate...</a:t>
            </a:r>
          </a:p>
        </p:txBody>
      </p:sp>
      <p:sp>
        <p:nvSpPr>
          <p:cNvPr id="2009096" name="Rectangle 8"/>
          <p:cNvSpPr>
            <a:spLocks noChangeArrowheads="1"/>
          </p:cNvSpPr>
          <p:nvPr/>
        </p:nvSpPr>
        <p:spPr bwMode="auto">
          <a:xfrm>
            <a:off x="344488" y="3860800"/>
            <a:ext cx="3529012" cy="1465263"/>
          </a:xfrm>
          <a:prstGeom prst="rect">
            <a:avLst/>
          </a:prstGeom>
          <a:noFill/>
          <a:ln w="9525">
            <a:noFill/>
            <a:miter lim="800000"/>
            <a:headEnd/>
            <a:tailEnd/>
          </a:ln>
          <a:effectLst/>
        </p:spPr>
        <p:txBody>
          <a:bodyPr>
            <a:spAutoFit/>
          </a:bodyPr>
          <a:lstStyle/>
          <a:p>
            <a:pPr>
              <a:buFont typeface="Wingdings" pitchFamily="2" charset="2"/>
              <a:buChar char="q"/>
            </a:pPr>
            <a:r>
              <a:rPr lang="en-GB"/>
              <a:t> </a:t>
            </a:r>
            <a:r>
              <a:rPr lang="en-GB" b="1">
                <a:latin typeface="Optane" pitchFamily="2" charset="0"/>
              </a:rPr>
              <a:t>PHASE III Final decision</a:t>
            </a:r>
          </a:p>
          <a:p>
            <a:pPr lvl="1"/>
            <a:r>
              <a:rPr lang="en-GB">
                <a:solidFill>
                  <a:srgbClr val="003300"/>
                </a:solidFill>
                <a:latin typeface="Optane" pitchFamily="2" charset="0"/>
              </a:rPr>
              <a:t>Once the report on the insurance </a:t>
            </a:r>
          </a:p>
          <a:p>
            <a:pPr lvl="1"/>
            <a:r>
              <a:rPr lang="en-GB">
                <a:solidFill>
                  <a:srgbClr val="003300"/>
                </a:solidFill>
                <a:latin typeface="Optane" pitchFamily="2" charset="0"/>
              </a:rPr>
              <a:t>Periods and the decision have</a:t>
            </a:r>
          </a:p>
          <a:p>
            <a:pPr lvl="1"/>
            <a:r>
              <a:rPr lang="en-GB">
                <a:solidFill>
                  <a:srgbClr val="003300"/>
                </a:solidFill>
                <a:latin typeface="Optane" pitchFamily="2" charset="0"/>
              </a:rPr>
              <a:t>been received from the</a:t>
            </a:r>
          </a:p>
          <a:p>
            <a:pPr lvl="1"/>
            <a:r>
              <a:rPr lang="en-GB">
                <a:solidFill>
                  <a:srgbClr val="003300"/>
                </a:solidFill>
                <a:latin typeface="Optane" pitchFamily="2" charset="0"/>
              </a:rPr>
              <a:t>other Member State</a:t>
            </a:r>
          </a:p>
        </p:txBody>
      </p:sp>
      <p:sp>
        <p:nvSpPr>
          <p:cNvPr id="2009097" name="Text Box 12"/>
          <p:cNvSpPr txBox="1">
            <a:spLocks noChangeArrowheads="1"/>
          </p:cNvSpPr>
          <p:nvPr/>
        </p:nvSpPr>
        <p:spPr bwMode="auto">
          <a:xfrm>
            <a:off x="273050" y="5445125"/>
            <a:ext cx="8664575" cy="1152525"/>
          </a:xfrm>
          <a:prstGeom prst="rect">
            <a:avLst/>
          </a:prstGeom>
          <a:noFill/>
          <a:ln w="9525">
            <a:solidFill>
              <a:schemeClr val="accent1"/>
            </a:solidFill>
            <a:miter lim="800000"/>
            <a:headEnd/>
            <a:tailEnd/>
          </a:ln>
        </p:spPr>
        <p:txBody>
          <a:bodyPr lIns="0" tIns="0" rIns="0" bIns="0"/>
          <a:lstStyle/>
          <a:p>
            <a:pPr defTabSz="365125">
              <a:buClr>
                <a:srgbClr val="000000"/>
              </a:buClr>
              <a:buSzPct val="90000"/>
              <a:buFont typeface="Monotype Sorts"/>
              <a:buNone/>
            </a:pPr>
            <a:r>
              <a:rPr lang="en-GB" sz="2000">
                <a:solidFill>
                  <a:srgbClr val="003300"/>
                </a:solidFill>
                <a:latin typeface="Calibri" pitchFamily="34" charset="0"/>
              </a:rPr>
              <a:t>The higher pension (national or pro rata) is recognised and the instructing institution submits:</a:t>
            </a:r>
          </a:p>
          <a:p>
            <a:pPr marL="987425" lvl="2" indent="-342900" defTabSz="365125">
              <a:buClr>
                <a:srgbClr val="000000"/>
              </a:buClr>
              <a:buSzPct val="90000"/>
              <a:buFont typeface="Wingdings" pitchFamily="2" charset="2"/>
              <a:buChar char="q"/>
            </a:pPr>
            <a:r>
              <a:rPr lang="en-GB" sz="2000">
                <a:solidFill>
                  <a:srgbClr val="003300"/>
                </a:solidFill>
                <a:latin typeface="Calibri" pitchFamily="34" charset="0"/>
              </a:rPr>
              <a:t>the decision  to the interested party and the other State(s)</a:t>
            </a:r>
          </a:p>
          <a:p>
            <a:pPr marL="987425" lvl="2" indent="-342900" defTabSz="365125">
              <a:buClr>
                <a:srgbClr val="000000"/>
              </a:buClr>
              <a:buSzPct val="90000"/>
              <a:buFont typeface="Tahoma" pitchFamily="34" charset="0"/>
              <a:buNone/>
            </a:pPr>
            <a:r>
              <a:rPr lang="en-GB">
                <a:latin typeface="Calibri" pitchFamily="34" charset="0"/>
              </a:rPr>
              <a:t> </a:t>
            </a:r>
          </a:p>
        </p:txBody>
      </p:sp>
      <p:sp>
        <p:nvSpPr>
          <p:cNvPr id="500740" name="Freeform 4"/>
          <p:cNvSpPr>
            <a:spLocks/>
          </p:cNvSpPr>
          <p:nvPr/>
        </p:nvSpPr>
        <p:spPr bwMode="auto">
          <a:xfrm>
            <a:off x="6156325" y="1268413"/>
            <a:ext cx="1079500" cy="536575"/>
          </a:xfrm>
          <a:custGeom>
            <a:avLst/>
            <a:gdLst/>
            <a:ahLst/>
            <a:cxnLst>
              <a:cxn ang="0">
                <a:pos x="566" y="0"/>
              </a:cxn>
              <a:cxn ang="0">
                <a:pos x="566" y="0"/>
              </a:cxn>
              <a:cxn ang="0">
                <a:pos x="434" y="15"/>
              </a:cxn>
              <a:cxn ang="0">
                <a:pos x="473" y="31"/>
              </a:cxn>
              <a:cxn ang="0">
                <a:pos x="340" y="157"/>
              </a:cxn>
              <a:cxn ang="0">
                <a:pos x="100" y="157"/>
              </a:cxn>
              <a:cxn ang="0">
                <a:pos x="100" y="129"/>
              </a:cxn>
              <a:cxn ang="0">
                <a:pos x="0" y="185"/>
              </a:cxn>
              <a:cxn ang="0">
                <a:pos x="100" y="247"/>
              </a:cxn>
              <a:cxn ang="0">
                <a:pos x="100" y="220"/>
              </a:cxn>
              <a:cxn ang="0">
                <a:pos x="340" y="220"/>
              </a:cxn>
              <a:cxn ang="0">
                <a:pos x="473" y="348"/>
              </a:cxn>
              <a:cxn ang="0">
                <a:pos x="430" y="363"/>
              </a:cxn>
              <a:cxn ang="0">
                <a:pos x="563" y="382"/>
              </a:cxn>
              <a:cxn ang="0">
                <a:pos x="599" y="304"/>
              </a:cxn>
              <a:cxn ang="0">
                <a:pos x="558" y="318"/>
              </a:cxn>
              <a:cxn ang="0">
                <a:pos x="434" y="189"/>
              </a:cxn>
              <a:cxn ang="0">
                <a:pos x="558" y="65"/>
              </a:cxn>
              <a:cxn ang="0">
                <a:pos x="599" y="79"/>
              </a:cxn>
              <a:cxn ang="0">
                <a:pos x="566" y="0"/>
              </a:cxn>
              <a:cxn ang="0">
                <a:pos x="566" y="0"/>
              </a:cxn>
            </a:cxnLst>
            <a:rect l="0" t="0" r="r" b="b"/>
            <a:pathLst>
              <a:path w="600" h="383">
                <a:moveTo>
                  <a:pt x="566" y="0"/>
                </a:moveTo>
                <a:lnTo>
                  <a:pt x="566" y="0"/>
                </a:lnTo>
                <a:lnTo>
                  <a:pt x="434" y="15"/>
                </a:lnTo>
                <a:lnTo>
                  <a:pt x="473" y="31"/>
                </a:lnTo>
                <a:lnTo>
                  <a:pt x="340" y="157"/>
                </a:lnTo>
                <a:lnTo>
                  <a:pt x="100" y="157"/>
                </a:lnTo>
                <a:lnTo>
                  <a:pt x="100" y="129"/>
                </a:lnTo>
                <a:lnTo>
                  <a:pt x="0" y="185"/>
                </a:lnTo>
                <a:lnTo>
                  <a:pt x="100" y="247"/>
                </a:lnTo>
                <a:lnTo>
                  <a:pt x="100" y="220"/>
                </a:lnTo>
                <a:lnTo>
                  <a:pt x="340" y="220"/>
                </a:lnTo>
                <a:lnTo>
                  <a:pt x="473" y="348"/>
                </a:lnTo>
                <a:lnTo>
                  <a:pt x="430" y="363"/>
                </a:lnTo>
                <a:lnTo>
                  <a:pt x="563" y="382"/>
                </a:lnTo>
                <a:lnTo>
                  <a:pt x="599" y="304"/>
                </a:lnTo>
                <a:lnTo>
                  <a:pt x="558" y="318"/>
                </a:lnTo>
                <a:lnTo>
                  <a:pt x="434" y="189"/>
                </a:lnTo>
                <a:lnTo>
                  <a:pt x="558" y="65"/>
                </a:lnTo>
                <a:lnTo>
                  <a:pt x="599" y="79"/>
                </a:lnTo>
                <a:lnTo>
                  <a:pt x="566" y="0"/>
                </a:lnTo>
                <a:lnTo>
                  <a:pt x="566" y="0"/>
                </a:lnTo>
              </a:path>
            </a:pathLst>
          </a:custGeom>
          <a:ln>
            <a:solidFill>
              <a:schemeClr val="accent3">
                <a:lumMod val="50000"/>
              </a:schemeClr>
            </a:solidFill>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a:lstStyle/>
          <a:p>
            <a:pPr algn="just">
              <a:lnSpc>
                <a:spcPct val="80000"/>
              </a:lnSpc>
              <a:spcBef>
                <a:spcPct val="20000"/>
              </a:spcBef>
              <a:buFont typeface="Tahoma" pitchFamily="34" charset="0"/>
              <a:buChar char="–"/>
              <a:defRPr/>
            </a:pPr>
            <a:endParaRPr lang="es-ES" b="1" i="1" dirty="0">
              <a:solidFill>
                <a:prstClr val="black"/>
              </a:solidFill>
              <a:effectLst>
                <a:outerShdw blurRad="38100" dist="38100" dir="2700000" algn="tl">
                  <a:srgbClr val="000000">
                    <a:alpha val="43137"/>
                  </a:srgbClr>
                </a:outerShdw>
              </a:effectLst>
            </a:endParaRPr>
          </a:p>
        </p:txBody>
      </p:sp>
      <p:sp>
        <p:nvSpPr>
          <p:cNvPr id="2009099" name="Text Box 5"/>
          <p:cNvSpPr txBox="1">
            <a:spLocks noChangeArrowheads="1"/>
          </p:cNvSpPr>
          <p:nvPr/>
        </p:nvSpPr>
        <p:spPr bwMode="auto">
          <a:xfrm>
            <a:off x="7308850" y="908050"/>
            <a:ext cx="2016125" cy="576263"/>
          </a:xfrm>
          <a:prstGeom prst="rect">
            <a:avLst/>
          </a:prstGeom>
          <a:noFill/>
          <a:ln w="9525">
            <a:noFill/>
            <a:miter lim="800000"/>
            <a:headEnd/>
            <a:tailEnd/>
          </a:ln>
        </p:spPr>
        <p:txBody>
          <a:bodyPr lIns="0" tIns="0" rIns="0" bIns="0"/>
          <a:lstStyle/>
          <a:p>
            <a:pPr defTabSz="365125">
              <a:lnSpc>
                <a:spcPct val="70000"/>
              </a:lnSpc>
              <a:buClr>
                <a:srgbClr val="000000"/>
              </a:buClr>
              <a:buSzPct val="90000"/>
              <a:buFont typeface="Monotype Sorts"/>
              <a:buNone/>
            </a:pPr>
            <a:r>
              <a:rPr lang="en-GB" sz="2000" b="1">
                <a:solidFill>
                  <a:srgbClr val="003300"/>
                </a:solidFill>
                <a:latin typeface="Calibri" pitchFamily="34" charset="0"/>
              </a:rPr>
              <a:t>Provisional recognition</a:t>
            </a:r>
          </a:p>
        </p:txBody>
      </p:sp>
      <p:sp>
        <p:nvSpPr>
          <p:cNvPr id="2009100" name="Rectangle 12"/>
          <p:cNvSpPr>
            <a:spLocks noChangeArrowheads="1"/>
          </p:cNvSpPr>
          <p:nvPr/>
        </p:nvSpPr>
        <p:spPr bwMode="auto">
          <a:xfrm>
            <a:off x="7258050" y="1700213"/>
            <a:ext cx="1943100" cy="976312"/>
          </a:xfrm>
          <a:prstGeom prst="rect">
            <a:avLst/>
          </a:prstGeom>
          <a:noFill/>
          <a:ln w="9525">
            <a:noFill/>
            <a:miter lim="800000"/>
            <a:headEnd/>
            <a:tailEnd/>
          </a:ln>
          <a:effectLst/>
        </p:spPr>
        <p:txBody>
          <a:bodyPr>
            <a:spAutoFit/>
          </a:bodyPr>
          <a:lstStyle/>
          <a:p>
            <a:r>
              <a:rPr lang="en-GB"/>
              <a:t> </a:t>
            </a:r>
            <a:r>
              <a:rPr lang="en-GB" sz="2000" b="1">
                <a:solidFill>
                  <a:srgbClr val="003300"/>
                </a:solidFill>
                <a:latin typeface="Calibri" pitchFamily="34" charset="0"/>
              </a:rPr>
              <a:t>No provisional</a:t>
            </a:r>
          </a:p>
          <a:p>
            <a:r>
              <a:rPr lang="en-GB" sz="2000" b="1">
                <a:solidFill>
                  <a:srgbClr val="003300"/>
                </a:solidFill>
                <a:latin typeface="Calibri" pitchFamily="34" charset="0"/>
              </a:rPr>
              <a:t>recognition</a:t>
            </a:r>
          </a:p>
          <a:p>
            <a:endParaRPr lang="es-ES" b="1">
              <a:solidFill>
                <a:srgbClr val="003300"/>
              </a:solidFill>
            </a:endParaRPr>
          </a:p>
        </p:txBody>
      </p:sp>
      <p:sp>
        <p:nvSpPr>
          <p:cNvPr id="500745" name="Freeform 9"/>
          <p:cNvSpPr>
            <a:spLocks/>
          </p:cNvSpPr>
          <p:nvPr/>
        </p:nvSpPr>
        <p:spPr bwMode="auto">
          <a:xfrm>
            <a:off x="4140200" y="4005263"/>
            <a:ext cx="860425" cy="906462"/>
          </a:xfrm>
          <a:custGeom>
            <a:avLst/>
            <a:gdLst/>
            <a:ahLst/>
            <a:cxnLst>
              <a:cxn ang="0">
                <a:pos x="733" y="0"/>
              </a:cxn>
              <a:cxn ang="0">
                <a:pos x="733" y="0"/>
              </a:cxn>
              <a:cxn ang="0">
                <a:pos x="559" y="23"/>
              </a:cxn>
              <a:cxn ang="0">
                <a:pos x="611" y="50"/>
              </a:cxn>
              <a:cxn ang="0">
                <a:pos x="452" y="263"/>
              </a:cxn>
              <a:cxn ang="0">
                <a:pos x="131" y="258"/>
              </a:cxn>
              <a:cxn ang="0">
                <a:pos x="127" y="211"/>
              </a:cxn>
              <a:cxn ang="0">
                <a:pos x="0" y="306"/>
              </a:cxn>
              <a:cxn ang="0">
                <a:pos x="141" y="409"/>
              </a:cxn>
              <a:cxn ang="0">
                <a:pos x="137" y="363"/>
              </a:cxn>
              <a:cxn ang="0">
                <a:pos x="457" y="367"/>
              </a:cxn>
              <a:cxn ang="0">
                <a:pos x="651" y="586"/>
              </a:cxn>
              <a:cxn ang="0">
                <a:pos x="594" y="612"/>
              </a:cxn>
              <a:cxn ang="0">
                <a:pos x="774" y="646"/>
              </a:cxn>
              <a:cxn ang="0">
                <a:pos x="812" y="515"/>
              </a:cxn>
              <a:cxn ang="0">
                <a:pos x="757" y="536"/>
              </a:cxn>
              <a:cxn ang="0">
                <a:pos x="578" y="318"/>
              </a:cxn>
              <a:cxn ang="0">
                <a:pos x="730" y="108"/>
              </a:cxn>
              <a:cxn ang="0">
                <a:pos x="789" y="136"/>
              </a:cxn>
              <a:cxn ang="0">
                <a:pos x="733" y="0"/>
              </a:cxn>
              <a:cxn ang="0">
                <a:pos x="733" y="0"/>
              </a:cxn>
            </a:cxnLst>
            <a:rect l="0" t="0" r="r" b="b"/>
            <a:pathLst>
              <a:path w="813" h="647">
                <a:moveTo>
                  <a:pt x="733" y="0"/>
                </a:moveTo>
                <a:lnTo>
                  <a:pt x="733" y="0"/>
                </a:lnTo>
                <a:lnTo>
                  <a:pt x="559" y="23"/>
                </a:lnTo>
                <a:lnTo>
                  <a:pt x="611" y="50"/>
                </a:lnTo>
                <a:lnTo>
                  <a:pt x="452" y="263"/>
                </a:lnTo>
                <a:lnTo>
                  <a:pt x="131" y="258"/>
                </a:lnTo>
                <a:lnTo>
                  <a:pt x="127" y="211"/>
                </a:lnTo>
                <a:lnTo>
                  <a:pt x="0" y="306"/>
                </a:lnTo>
                <a:lnTo>
                  <a:pt x="141" y="409"/>
                </a:lnTo>
                <a:lnTo>
                  <a:pt x="137" y="363"/>
                </a:lnTo>
                <a:lnTo>
                  <a:pt x="457" y="367"/>
                </a:lnTo>
                <a:lnTo>
                  <a:pt x="651" y="586"/>
                </a:lnTo>
                <a:lnTo>
                  <a:pt x="594" y="612"/>
                </a:lnTo>
                <a:lnTo>
                  <a:pt x="774" y="646"/>
                </a:lnTo>
                <a:lnTo>
                  <a:pt x="812" y="515"/>
                </a:lnTo>
                <a:lnTo>
                  <a:pt x="757" y="536"/>
                </a:lnTo>
                <a:lnTo>
                  <a:pt x="578" y="318"/>
                </a:lnTo>
                <a:lnTo>
                  <a:pt x="730" y="108"/>
                </a:lnTo>
                <a:lnTo>
                  <a:pt x="789" y="136"/>
                </a:lnTo>
                <a:lnTo>
                  <a:pt x="733" y="0"/>
                </a:lnTo>
                <a:lnTo>
                  <a:pt x="733" y="0"/>
                </a:lnTo>
              </a:path>
            </a:pathLst>
          </a:custGeom>
          <a:ln>
            <a:solidFill>
              <a:schemeClr val="accent3">
                <a:lumMod val="50000"/>
              </a:schemeClr>
            </a:solidFill>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a:lstStyle/>
          <a:p>
            <a:pPr algn="just">
              <a:lnSpc>
                <a:spcPct val="80000"/>
              </a:lnSpc>
              <a:spcBef>
                <a:spcPct val="20000"/>
              </a:spcBef>
              <a:buFont typeface="Tahoma" pitchFamily="34" charset="0"/>
              <a:buChar char="–"/>
              <a:defRPr/>
            </a:pPr>
            <a:endParaRPr lang="es-ES" b="1" i="1" dirty="0">
              <a:solidFill>
                <a:prstClr val="black"/>
              </a:solidFill>
              <a:effectLst>
                <a:outerShdw blurRad="38100" dist="38100" dir="2700000" algn="tl">
                  <a:srgbClr val="000000">
                    <a:alpha val="43137"/>
                  </a:srgbClr>
                </a:outerShdw>
              </a:effectLst>
            </a:endParaRPr>
          </a:p>
        </p:txBody>
      </p:sp>
      <p:sp>
        <p:nvSpPr>
          <p:cNvPr id="2009102" name="Text Box 10"/>
          <p:cNvSpPr txBox="1">
            <a:spLocks noChangeArrowheads="1"/>
          </p:cNvSpPr>
          <p:nvPr/>
        </p:nvSpPr>
        <p:spPr bwMode="auto">
          <a:xfrm>
            <a:off x="5008563" y="3817938"/>
            <a:ext cx="3846512" cy="403225"/>
          </a:xfrm>
          <a:prstGeom prst="rect">
            <a:avLst/>
          </a:prstGeom>
          <a:noFill/>
          <a:ln w="9525">
            <a:noFill/>
            <a:miter lim="800000"/>
            <a:headEnd/>
            <a:tailEnd/>
          </a:ln>
        </p:spPr>
        <p:txBody>
          <a:bodyPr lIns="0" tIns="0" rIns="0" bIns="0"/>
          <a:lstStyle/>
          <a:p>
            <a:pPr defTabSz="365125">
              <a:lnSpc>
                <a:spcPct val="80000"/>
              </a:lnSpc>
              <a:buClr>
                <a:srgbClr val="000000"/>
              </a:buClr>
              <a:buSzPct val="90000"/>
              <a:buFont typeface="Monotype Sorts"/>
              <a:buNone/>
            </a:pPr>
            <a:r>
              <a:rPr lang="en-GB" sz="2000" b="1">
                <a:solidFill>
                  <a:srgbClr val="003300"/>
                </a:solidFill>
                <a:latin typeface="Calibri" pitchFamily="34" charset="0"/>
              </a:rPr>
              <a:t>If there was provisional recognition, it is confirmed or revised</a:t>
            </a:r>
          </a:p>
        </p:txBody>
      </p:sp>
      <p:sp>
        <p:nvSpPr>
          <p:cNvPr id="2009103" name="Text Box 11"/>
          <p:cNvSpPr txBox="1">
            <a:spLocks noChangeArrowheads="1"/>
          </p:cNvSpPr>
          <p:nvPr/>
        </p:nvSpPr>
        <p:spPr bwMode="auto">
          <a:xfrm>
            <a:off x="5219700" y="4652963"/>
            <a:ext cx="3702050" cy="579437"/>
          </a:xfrm>
          <a:prstGeom prst="rect">
            <a:avLst/>
          </a:prstGeom>
          <a:noFill/>
          <a:ln w="9525">
            <a:noFill/>
            <a:miter lim="800000"/>
            <a:headEnd/>
            <a:tailEnd/>
          </a:ln>
        </p:spPr>
        <p:txBody>
          <a:bodyPr lIns="0" tIns="0" rIns="0" bIns="0"/>
          <a:lstStyle/>
          <a:p>
            <a:pPr defTabSz="365125">
              <a:lnSpc>
                <a:spcPct val="80000"/>
              </a:lnSpc>
              <a:buClr>
                <a:srgbClr val="000000"/>
              </a:buClr>
              <a:buSzPct val="90000"/>
              <a:buFont typeface="Monotype Sorts"/>
              <a:buNone/>
            </a:pPr>
            <a:r>
              <a:rPr lang="en-GB" sz="2000" b="1">
                <a:solidFill>
                  <a:srgbClr val="003300"/>
                </a:solidFill>
                <a:latin typeface="Calibri" pitchFamily="34" charset="0"/>
              </a:rPr>
              <a:t>Study and recognition by aggregation</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0113" name="Rectangle 2"/>
          <p:cNvSpPr>
            <a:spLocks noGrp="1"/>
          </p:cNvSpPr>
          <p:nvPr>
            <p:ph type="title"/>
          </p:nvPr>
        </p:nvSpPr>
        <p:spPr/>
        <p:txBody>
          <a:bodyPr/>
          <a:lstStyle/>
          <a:p>
            <a:pPr eaLnBrk="1" hangingPunct="1"/>
            <a:endParaRPr lang="es-ES" smtClean="0"/>
          </a:p>
        </p:txBody>
      </p:sp>
      <p:sp>
        <p:nvSpPr>
          <p:cNvPr id="2010114" name="Rectangle 3"/>
          <p:cNvSpPr>
            <a:spLocks noGrp="1"/>
          </p:cNvSpPr>
          <p:nvPr>
            <p:ph type="body" idx="1"/>
          </p:nvPr>
        </p:nvSpPr>
        <p:spPr/>
        <p:txBody>
          <a:bodyPr/>
          <a:lstStyle/>
          <a:p>
            <a:pPr eaLnBrk="1" hangingPunct="1">
              <a:buFont typeface="Arial" charset="0"/>
              <a:buNone/>
            </a:pPr>
            <a:endParaRPr lang="es-ES" smtClean="0"/>
          </a:p>
          <a:p>
            <a:pPr eaLnBrk="1" hangingPunct="1">
              <a:buFont typeface="Arial" charset="0"/>
              <a:buNone/>
            </a:pPr>
            <a:endParaRPr lang="es-ES" smtClean="0"/>
          </a:p>
          <a:p>
            <a:pPr eaLnBrk="1" hangingPunct="1">
              <a:buFont typeface="Arial" charset="0"/>
              <a:buNone/>
            </a:pPr>
            <a:endParaRPr lang="es-ES" smtClean="0"/>
          </a:p>
          <a:p>
            <a:pPr algn="ctr" eaLnBrk="1" hangingPunct="1">
              <a:buFont typeface="Arial" charset="0"/>
              <a:buNone/>
            </a:pPr>
            <a:r>
              <a:rPr lang="es-ES" b="1" smtClean="0"/>
              <a:t>THANK YOU FOR YOUR ATTENTION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3793" name="Rectangle 2"/>
          <p:cNvSpPr>
            <a:spLocks noGrp="1"/>
          </p:cNvSpPr>
          <p:nvPr>
            <p:ph type="title"/>
          </p:nvPr>
        </p:nvSpPr>
        <p:spPr/>
        <p:txBody>
          <a:bodyPr/>
          <a:lstStyle/>
          <a:p>
            <a:pPr algn="ctr" eaLnBrk="1" hangingPunct="1"/>
            <a:r>
              <a:rPr lang="en-GB" sz="3200" b="0" smtClean="0"/>
              <a:t>COMMUNITY REGULATIONS</a:t>
            </a:r>
            <a:endParaRPr lang="es-ES" sz="3200" b="0" smtClean="0"/>
          </a:p>
        </p:txBody>
      </p:sp>
      <p:sp>
        <p:nvSpPr>
          <p:cNvPr id="1953794" name="Rectangle 3"/>
          <p:cNvSpPr>
            <a:spLocks noGrp="1" noChangeArrowheads="1"/>
          </p:cNvSpPr>
          <p:nvPr>
            <p:ph type="body" idx="4294967295"/>
          </p:nvPr>
        </p:nvSpPr>
        <p:spPr/>
        <p:txBody>
          <a:bodyPr/>
          <a:lstStyle/>
          <a:p>
            <a:pPr>
              <a:buFont typeface="Arial" charset="0"/>
              <a:buNone/>
            </a:pPr>
            <a:r>
              <a:rPr lang="en-GB" smtClean="0"/>
              <a:t>Directly applicable in:</a:t>
            </a:r>
          </a:p>
          <a:p>
            <a:endParaRPr lang="en-GB" smtClean="0"/>
          </a:p>
          <a:p>
            <a:pPr lvl="1"/>
            <a:r>
              <a:rPr lang="en-GB" smtClean="0"/>
              <a:t> Member States of the European Union</a:t>
            </a:r>
          </a:p>
          <a:p>
            <a:pPr lvl="1"/>
            <a:endParaRPr lang="en-GB" smtClean="0"/>
          </a:p>
          <a:p>
            <a:pPr lvl="1"/>
            <a:r>
              <a:rPr lang="en-GB" smtClean="0"/>
              <a:t> States part of the European Economic Area (EEA)</a:t>
            </a:r>
          </a:p>
          <a:p>
            <a:pPr lvl="1"/>
            <a:endParaRPr lang="en-GB" smtClean="0"/>
          </a:p>
          <a:p>
            <a:pPr lvl="1"/>
            <a:r>
              <a:rPr lang="en-GB" smtClean="0"/>
              <a:t> Switzerland</a:t>
            </a:r>
          </a:p>
          <a:p>
            <a:pPr lvl="2">
              <a:buClr>
                <a:srgbClr val="FF3300"/>
              </a:buClr>
            </a:pPr>
            <a:endParaRPr lang="en-GB" sz="4000" b="1" smtClean="0">
              <a:solidFill>
                <a:srgbClr val="0033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4817" name="Rectangle 2"/>
          <p:cNvSpPr>
            <a:spLocks noGrp="1"/>
          </p:cNvSpPr>
          <p:nvPr>
            <p:ph type="title"/>
          </p:nvPr>
        </p:nvSpPr>
        <p:spPr/>
        <p:txBody>
          <a:bodyPr/>
          <a:lstStyle/>
          <a:p>
            <a:pPr eaLnBrk="1" hangingPunct="1"/>
            <a:r>
              <a:rPr lang="en-GB" smtClean="0"/>
              <a:t>LEGAL BASIS OF THE COMMUNITY REGULATIONS (CRs)</a:t>
            </a:r>
            <a:endParaRPr lang="es-ES" smtClean="0"/>
          </a:p>
        </p:txBody>
      </p:sp>
      <p:sp>
        <p:nvSpPr>
          <p:cNvPr id="1954818" name="Rectangle 3"/>
          <p:cNvSpPr>
            <a:spLocks noGrp="1"/>
          </p:cNvSpPr>
          <p:nvPr>
            <p:ph type="body" idx="1"/>
          </p:nvPr>
        </p:nvSpPr>
        <p:spPr/>
        <p:txBody>
          <a:bodyPr/>
          <a:lstStyle/>
          <a:p>
            <a:pPr lvl="4" algn="just" eaLnBrk="1" hangingPunct="1">
              <a:lnSpc>
                <a:spcPct val="80000"/>
              </a:lnSpc>
              <a:buClrTx/>
              <a:buFont typeface="Tahoma" pitchFamily="34" charset="0"/>
              <a:buNone/>
            </a:pPr>
            <a:r>
              <a:rPr lang="en-GB" sz="3200" b="1" smtClean="0"/>
              <a:t>"Free movement of workers“</a:t>
            </a:r>
          </a:p>
          <a:p>
            <a:pPr lvl="4" algn="just" eaLnBrk="1" hangingPunct="1">
              <a:lnSpc>
                <a:spcPct val="80000"/>
              </a:lnSpc>
              <a:buClrTx/>
              <a:buFont typeface="Tahoma" pitchFamily="34" charset="0"/>
              <a:buNone/>
            </a:pPr>
            <a:endParaRPr lang="en-GB" sz="3200" smtClean="0">
              <a:solidFill>
                <a:srgbClr val="003300"/>
              </a:solidFill>
            </a:endParaRPr>
          </a:p>
          <a:p>
            <a:pPr lvl="4" algn="just" eaLnBrk="1" hangingPunct="1">
              <a:lnSpc>
                <a:spcPct val="80000"/>
              </a:lnSpc>
              <a:buClrTx/>
              <a:buFont typeface="Tahoma" pitchFamily="34" charset="0"/>
              <a:buNone/>
            </a:pPr>
            <a:endParaRPr lang="en-GB" sz="3200" smtClean="0">
              <a:solidFill>
                <a:srgbClr val="003300"/>
              </a:solidFill>
            </a:endParaRPr>
          </a:p>
          <a:p>
            <a:pPr eaLnBrk="1" hangingPunct="1">
              <a:buFont typeface="Arial" charset="0"/>
              <a:buNone/>
            </a:pPr>
            <a:endParaRPr lang="es-ES" smtClean="0"/>
          </a:p>
        </p:txBody>
      </p:sp>
      <p:sp>
        <p:nvSpPr>
          <p:cNvPr id="1954819" name="Rectangle 20"/>
          <p:cNvSpPr>
            <a:spLocks noChangeArrowheads="1"/>
          </p:cNvSpPr>
          <p:nvPr/>
        </p:nvSpPr>
        <p:spPr bwMode="auto">
          <a:xfrm>
            <a:off x="336550" y="2095500"/>
            <a:ext cx="8891588" cy="1816100"/>
          </a:xfrm>
          <a:prstGeom prst="rect">
            <a:avLst/>
          </a:prstGeom>
          <a:noFill/>
          <a:ln w="12700">
            <a:noFill/>
            <a:miter lim="800000"/>
            <a:headEnd type="none" w="sm" len="sm"/>
            <a:tailEnd type="none" w="sm" len="sm"/>
          </a:ln>
        </p:spPr>
        <p:txBody>
          <a:bodyPr>
            <a:spAutoFit/>
          </a:bodyPr>
          <a:lstStyle/>
          <a:p>
            <a:pPr marL="914400" lvl="1" indent="-457200">
              <a:spcBef>
                <a:spcPct val="50000"/>
              </a:spcBef>
              <a:buClr>
                <a:srgbClr val="003300"/>
              </a:buClr>
              <a:buSzPct val="90000"/>
              <a:buFont typeface="Wingdings" pitchFamily="2" charset="2"/>
              <a:buChar char="q"/>
            </a:pPr>
            <a:r>
              <a:rPr lang="en-GB" sz="3200">
                <a:solidFill>
                  <a:srgbClr val="003300"/>
                </a:solidFill>
                <a:latin typeface="Calibri" pitchFamily="34" charset="0"/>
              </a:rPr>
              <a:t> Article 48 of the Treaty of Rome</a:t>
            </a:r>
          </a:p>
          <a:p>
            <a:pPr marL="914400" lvl="1" indent="-457200">
              <a:spcBef>
                <a:spcPct val="50000"/>
              </a:spcBef>
              <a:buClr>
                <a:srgbClr val="003300"/>
              </a:buClr>
              <a:buSzPct val="90000"/>
              <a:buFont typeface="Wingdings" pitchFamily="2" charset="2"/>
              <a:buChar char="q"/>
            </a:pPr>
            <a:r>
              <a:rPr lang="en-GB" sz="3200">
                <a:solidFill>
                  <a:srgbClr val="003300"/>
                </a:solidFill>
                <a:latin typeface="Calibri" pitchFamily="34" charset="0"/>
              </a:rPr>
              <a:t> Article 45 of the Treaty on the Functioning of the European Union (TFEU)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41" name="Rectangle 2"/>
          <p:cNvSpPr>
            <a:spLocks noGrp="1"/>
          </p:cNvSpPr>
          <p:nvPr>
            <p:ph type="title"/>
          </p:nvPr>
        </p:nvSpPr>
        <p:spPr/>
        <p:txBody>
          <a:bodyPr/>
          <a:lstStyle/>
          <a:p>
            <a:pPr algn="ctr" eaLnBrk="1" hangingPunct="1"/>
            <a:r>
              <a:rPr lang="en-GB" sz="3200" b="0" smtClean="0"/>
              <a:t>CHARACTERISTICS OF THE CRs</a:t>
            </a:r>
            <a:endParaRPr lang="es-ES" sz="3200" b="0" smtClean="0"/>
          </a:p>
        </p:txBody>
      </p:sp>
      <p:sp>
        <p:nvSpPr>
          <p:cNvPr id="240643" name="Rectangle 3"/>
          <p:cNvSpPr>
            <a:spLocks noGrp="1" noChangeArrowheads="1"/>
          </p:cNvSpPr>
          <p:nvPr>
            <p:ph type="body" idx="4294967295"/>
          </p:nvPr>
        </p:nvSpPr>
        <p:spPr>
          <a:xfrm>
            <a:off x="2135188" y="1628775"/>
            <a:ext cx="7770812" cy="4784725"/>
          </a:xfrm>
        </p:spPr>
        <p:txBody>
          <a:bodyPr/>
          <a:lstStyle/>
          <a:p>
            <a:pPr>
              <a:buClr>
                <a:srgbClr val="666633"/>
              </a:buClr>
              <a:buFont typeface="Wingdings" pitchFamily="2" charset="2"/>
              <a:buChar char="q"/>
              <a:defRPr/>
            </a:pPr>
            <a:r>
              <a:rPr lang="en-GB" smtClean="0"/>
              <a:t>They are coordination rules</a:t>
            </a:r>
          </a:p>
          <a:p>
            <a:pPr>
              <a:buClr>
                <a:srgbClr val="666633"/>
              </a:buClr>
              <a:buFont typeface="Wingdings" pitchFamily="2" charset="2"/>
              <a:buChar char="q"/>
              <a:defRPr/>
            </a:pPr>
            <a:r>
              <a:rPr lang="en-GB" smtClean="0"/>
              <a:t>Directly applicable</a:t>
            </a:r>
          </a:p>
          <a:p>
            <a:pPr>
              <a:buClr>
                <a:srgbClr val="666633"/>
              </a:buClr>
              <a:buFont typeface="Wingdings" pitchFamily="2" charset="2"/>
              <a:buChar char="q"/>
              <a:defRPr/>
            </a:pPr>
            <a:r>
              <a:rPr lang="en-GB" smtClean="0"/>
              <a:t>Prevail over national law</a:t>
            </a:r>
          </a:p>
          <a:p>
            <a:pPr>
              <a:buClr>
                <a:srgbClr val="666633"/>
              </a:buClr>
              <a:buFont typeface="Wingdings" pitchFamily="2" charset="2"/>
              <a:buChar char="q"/>
              <a:defRPr/>
            </a:pPr>
            <a:r>
              <a:rPr lang="en-GB" smtClean="0"/>
              <a:t>Have the status of Law</a:t>
            </a:r>
          </a:p>
          <a:p>
            <a:pPr>
              <a:buClr>
                <a:srgbClr val="FF3300"/>
              </a:buClr>
              <a:defRPr/>
            </a:pPr>
            <a:endParaRPr lang="en-GB" sz="4400" b="1" smtClean="0">
              <a:effectLst>
                <a:outerShdw blurRad="38100" dist="38100" dir="2700000" algn="tl">
                  <a:srgbClr val="C0C0C0"/>
                </a:outerShdw>
              </a:effectLst>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54664</TotalTime>
  <Words>3678</Words>
  <Application>Microsoft Macintosh PowerPoint</Application>
  <PresentationFormat>A4 Paper (210x297 mm)</PresentationFormat>
  <Paragraphs>628</Paragraphs>
  <Slides>63</Slides>
  <Notes>2</Notes>
  <HiddenSlides>0</HiddenSlides>
  <MMClips>0</MMClips>
  <ScaleCrop>false</ScaleCrop>
  <HeadingPairs>
    <vt:vector size="8" baseType="variant">
      <vt:variant>
        <vt:lpstr>Theme</vt:lpstr>
      </vt:variant>
      <vt:variant>
        <vt:i4>1</vt:i4>
      </vt:variant>
      <vt:variant>
        <vt:lpstr>Embedded OLE Servers</vt:lpstr>
      </vt:variant>
      <vt:variant>
        <vt:i4>1</vt:i4>
      </vt:variant>
      <vt:variant>
        <vt:lpstr>Slide Titles</vt:lpstr>
      </vt:variant>
      <vt:variant>
        <vt:i4>63</vt:i4>
      </vt:variant>
      <vt:variant>
        <vt:lpstr>Custom Shows</vt:lpstr>
      </vt:variant>
      <vt:variant>
        <vt:i4>1</vt:i4>
      </vt:variant>
    </vt:vector>
  </HeadingPairs>
  <TitlesOfParts>
    <vt:vector size="66" baseType="lpstr">
      <vt:lpstr>Office Theme</vt:lpstr>
      <vt:lpstr>think-cell Slide</vt:lpstr>
      <vt:lpstr>PowerPoint Presentation</vt:lpstr>
      <vt:lpstr>PowerPoint Presentation</vt:lpstr>
      <vt:lpstr>PowerPoint Presentation</vt:lpstr>
      <vt:lpstr>          EUROPE AS AN ENTITY </vt:lpstr>
      <vt:lpstr>                  COMMUNITY LAW</vt:lpstr>
      <vt:lpstr>APPLICABILITY</vt:lpstr>
      <vt:lpstr>COMMUNITY REGULATIONS</vt:lpstr>
      <vt:lpstr>LEGAL BASIS OF THE COMMUNITY REGULATIONS (CRs)</vt:lpstr>
      <vt:lpstr>CHARACTERISTICS OF THE CRs</vt:lpstr>
      <vt:lpstr>FOUNDATIONAL PRINCIPLES</vt:lpstr>
      <vt:lpstr>AGGREGATION</vt:lpstr>
      <vt:lpstr>  SUPPRESSION OF RESIDENCY CLAUSES        </vt:lpstr>
      <vt:lpstr>  RELATION BETWEEN THE REGULATION/BILATERAL AGREEMENTS    </vt:lpstr>
      <vt:lpstr>APPLICABLE LEGISLATION</vt:lpstr>
      <vt:lpstr>ACCIDENTS AT WORK (AW) AND OCCUPATIONAL DISEASES (OD)</vt:lpstr>
      <vt:lpstr>DEATH GRANTS  </vt:lpstr>
      <vt:lpstr>DEATH GRANTS</vt:lpstr>
      <vt:lpstr>INVALIDITY (Chapter 4)</vt:lpstr>
      <vt:lpstr>TYPE A INVALIDITY</vt:lpstr>
      <vt:lpstr>TYPE B INVALIDITY</vt:lpstr>
      <vt:lpstr>CLAIMS</vt:lpstr>
      <vt:lpstr>ELECTRONIC EXCHANGE OF SOCIAL SECURITY DATA</vt:lpstr>
      <vt:lpstr>Electronic Exchange of Social Security Information (EESSI)</vt:lpstr>
      <vt:lpstr>AGGREGATION OF PERIODS</vt:lpstr>
      <vt:lpstr>PERIODS OF UNDER ONE YEAR </vt:lpstr>
      <vt:lpstr>CONDITION OF REGISTRATION</vt:lpstr>
      <vt:lpstr>  ASSESSMENT OF PENSIONS  </vt:lpstr>
      <vt:lpstr>BASIC AMOUNT</vt:lpstr>
      <vt:lpstr>PRO RATA CALCULATION - LIMIT</vt:lpstr>
      <vt:lpstr>LIMIT IN PRO RATA - PI</vt:lpstr>
      <vt:lpstr>TOP-UP TO MINIMUM PENSIONS </vt:lpstr>
      <vt:lpstr>BILATERAL AGREEMENTS</vt:lpstr>
      <vt:lpstr>PERSONS COVERED</vt:lpstr>
      <vt:lpstr>MATTERS COVERED</vt:lpstr>
      <vt:lpstr>CLAIMS</vt:lpstr>
      <vt:lpstr>PERIODS OF UNDER ONE YEAR</vt:lpstr>
      <vt:lpstr>Condition of registration</vt:lpstr>
      <vt:lpstr>DOUBLE AWARD</vt:lpstr>
      <vt:lpstr>PRO RATA CALCULATION - limit</vt:lpstr>
      <vt:lpstr>PowerPoint Presentation</vt:lpstr>
      <vt:lpstr>COUNTRIES TO WHICH IT IS APPLICABLE</vt:lpstr>
      <vt:lpstr> PERSONS COVERED</vt:lpstr>
      <vt:lpstr>MATTERS COVERED </vt:lpstr>
      <vt:lpstr>EQUAL TREATMENT</vt:lpstr>
      <vt:lpstr>AGGREGATION OF PERIODS (ARTICLE 5)</vt:lpstr>
      <vt:lpstr>EXPORT OF BENEFITS  </vt:lpstr>
      <vt:lpstr>RELATION BETWEEN CMISS AND BILATERAL AGREEMENTS</vt:lpstr>
      <vt:lpstr>APPLICABLE LEGISLATION</vt:lpstr>
      <vt:lpstr>VOLUNTARY INSURANCE</vt:lpstr>
      <vt:lpstr>CLAIMS (ARTICLE 21)</vt:lpstr>
      <vt:lpstr>PRESENTATION OF CLAIMS</vt:lpstr>
      <vt:lpstr>CONDITION OF REGISTRATION</vt:lpstr>
      <vt:lpstr>Aggregation: rules of priority</vt:lpstr>
      <vt:lpstr>PERIODS UNDER A YEAR (ARTICLE 14)</vt:lpstr>
      <vt:lpstr>  SPECIFIC QUALIFYING PERIOD</vt:lpstr>
      <vt:lpstr>AWARD OF THE BENEFITS (ARTICLE 13)</vt:lpstr>
      <vt:lpstr> BASIC AMOUNT </vt:lpstr>
      <vt:lpstr>ADMINISTRATIVE PROCEDURE</vt:lpstr>
      <vt:lpstr> IRISS (COMPUTERISATION OF THE INTERNATIONAL SOCIAL  SECURITY REGULATIONS) </vt:lpstr>
      <vt:lpstr>I    CLAIMS SUBMITTED IN SPAIN</vt:lpstr>
      <vt:lpstr>CLAIMS PRESENTED OUTSIDE SPAIN</vt:lpstr>
      <vt:lpstr>PROCEDURE</vt:lpstr>
      <vt:lpstr>PowerPoint Presentation</vt:lpstr>
      <vt:lpstr>Custom Show 1</vt:lpstr>
    </vt:vector>
  </TitlesOfParts>
  <Company>Capgemini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JVG</cp:lastModifiedBy>
  <cp:revision>4265</cp:revision>
  <cp:lastPrinted>2015-01-26T19:32:44Z</cp:lastPrinted>
  <dcterms:created xsi:type="dcterms:W3CDTF">2009-02-10T04:14:03Z</dcterms:created>
  <dcterms:modified xsi:type="dcterms:W3CDTF">2015-10-12T22:30:52Z</dcterms:modified>
</cp:coreProperties>
</file>