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vml" ContentType="application/vnd.openxmlformats-officedocument.vmlDrawi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embeddings/oleObject1.bin" ContentType="application/vnd.openxmlformats-officedocument.oleObject"/>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0" r:id="rId1"/>
  </p:sldMasterIdLst>
  <p:notesMasterIdLst>
    <p:notesMasterId r:id="rId65"/>
  </p:notesMasterIdLst>
  <p:handoutMasterIdLst>
    <p:handoutMasterId r:id="rId66"/>
  </p:handoutMasterIdLst>
  <p:sldIdLst>
    <p:sldId id="1229" r:id="rId2"/>
    <p:sldId id="1322" r:id="rId3"/>
    <p:sldId id="1321" r:id="rId4"/>
    <p:sldId id="1323" r:id="rId5"/>
    <p:sldId id="1324" r:id="rId6"/>
    <p:sldId id="1325" r:id="rId7"/>
    <p:sldId id="1326" r:id="rId8"/>
    <p:sldId id="1327" r:id="rId9"/>
    <p:sldId id="1328" r:id="rId10"/>
    <p:sldId id="1329" r:id="rId11"/>
    <p:sldId id="1330" r:id="rId12"/>
    <p:sldId id="1331" r:id="rId13"/>
    <p:sldId id="1332" r:id="rId14"/>
    <p:sldId id="1333" r:id="rId15"/>
    <p:sldId id="1334" r:id="rId16"/>
    <p:sldId id="1335" r:id="rId17"/>
    <p:sldId id="1336" r:id="rId18"/>
    <p:sldId id="1337" r:id="rId19"/>
    <p:sldId id="1338" r:id="rId20"/>
    <p:sldId id="1339" r:id="rId21"/>
    <p:sldId id="1340" r:id="rId22"/>
    <p:sldId id="1341" r:id="rId23"/>
    <p:sldId id="1342" r:id="rId24"/>
    <p:sldId id="1343" r:id="rId25"/>
    <p:sldId id="1344" r:id="rId26"/>
    <p:sldId id="1345" r:id="rId27"/>
    <p:sldId id="1346" r:id="rId28"/>
    <p:sldId id="1347" r:id="rId29"/>
    <p:sldId id="1348" r:id="rId30"/>
    <p:sldId id="1386" r:id="rId31"/>
    <p:sldId id="1349" r:id="rId32"/>
    <p:sldId id="1350" r:id="rId33"/>
    <p:sldId id="1351" r:id="rId34"/>
    <p:sldId id="1352" r:id="rId35"/>
    <p:sldId id="1353" r:id="rId36"/>
    <p:sldId id="1354" r:id="rId37"/>
    <p:sldId id="1355" r:id="rId38"/>
    <p:sldId id="1356" r:id="rId39"/>
    <p:sldId id="1387" r:id="rId40"/>
    <p:sldId id="1357" r:id="rId41"/>
    <p:sldId id="1358" r:id="rId42"/>
    <p:sldId id="1359" r:id="rId43"/>
    <p:sldId id="1360" r:id="rId44"/>
    <p:sldId id="1361" r:id="rId45"/>
    <p:sldId id="1362" r:id="rId46"/>
    <p:sldId id="1363" r:id="rId47"/>
    <p:sldId id="1364" r:id="rId48"/>
    <p:sldId id="1365" r:id="rId49"/>
    <p:sldId id="1366" r:id="rId50"/>
    <p:sldId id="1367" r:id="rId51"/>
    <p:sldId id="1368" r:id="rId52"/>
    <p:sldId id="1369" r:id="rId53"/>
    <p:sldId id="1370" r:id="rId54"/>
    <p:sldId id="1371" r:id="rId55"/>
    <p:sldId id="1372" r:id="rId56"/>
    <p:sldId id="1373" r:id="rId57"/>
    <p:sldId id="1374" r:id="rId58"/>
    <p:sldId id="1375" r:id="rId59"/>
    <p:sldId id="1376" r:id="rId60"/>
    <p:sldId id="1377" r:id="rId61"/>
    <p:sldId id="1378" r:id="rId62"/>
    <p:sldId id="1379" r:id="rId63"/>
    <p:sldId id="1380" r:id="rId64"/>
  </p:sldIdLst>
  <p:sldSz cx="9906000" cy="6858000" type="A4"/>
  <p:notesSz cx="6794500" cy="9931400"/>
  <p:custShowLst>
    <p:custShow name="Custom Show 1" id="0">
      <p:sldLst/>
    </p:custShow>
  </p:custShowLst>
  <p:custDataLst>
    <p:tags r:id="rId68"/>
  </p:custDataLst>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ristina Zanetti" initials="" lastIdx="1" clrIdx="0"/>
  <p:cmAuthor id="1" name="af" initials=""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0000"/>
    <a:srgbClr val="FFDA65"/>
    <a:srgbClr val="FFFFFF"/>
    <a:srgbClr val="FFCC00"/>
    <a:srgbClr val="E39913"/>
    <a:srgbClr val="F2F2F2"/>
    <a:srgbClr val="6666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68D230F3-CF80-4859-8CE7-A43EE81993B5}" styleName="Stile chiaro 1 - Colore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16D9F66E-5EB9-4882-86FB-DCBF35E3C3E4}" styleName="Stile medio 4 - Colore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A488322-F2BA-4B5B-9748-0D474271808F}" styleName="Stile medio 3 - Colore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46F890A9-2807-4EBB-B81D-B2AA78EC7F39}" styleName="Stile scuro 2 - Colore 5/Colore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2D5ABB26-0587-4C30-8999-92F81FD0307C}" styleName="Nessuno stile, nessuna grigli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220" autoAdjust="0"/>
    <p:restoredTop sz="95273" autoAdjust="0"/>
  </p:normalViewPr>
  <p:slideViewPr>
    <p:cSldViewPr>
      <p:cViewPr>
        <p:scale>
          <a:sx n="103" d="100"/>
          <a:sy n="103" d="100"/>
        </p:scale>
        <p:origin x="-2056" y="-136"/>
      </p:cViewPr>
      <p:guideLst>
        <p:guide orient="horz" pos="572"/>
        <p:guide orient="horz" pos="3838"/>
        <p:guide orient="horz"/>
        <p:guide orient="horz" pos="890"/>
        <p:guide pos="6023"/>
        <p:guide pos="308"/>
        <p:guide pos="5796"/>
        <p:guide pos="217"/>
      </p:guideLst>
    </p:cSldViewPr>
  </p:slideViewPr>
  <p:outlineViewPr>
    <p:cViewPr>
      <p:scale>
        <a:sx n="33" d="100"/>
        <a:sy n="33" d="100"/>
      </p:scale>
      <p:origin x="0" y="0"/>
    </p:cViewPr>
  </p:outlineViewPr>
  <p:notesTextViewPr>
    <p:cViewPr>
      <p:scale>
        <a:sx n="200" d="100"/>
        <a:sy n="200" d="100"/>
      </p:scale>
      <p:origin x="0" y="0"/>
    </p:cViewPr>
  </p:notesTextViewPr>
  <p:sorterViewPr>
    <p:cViewPr>
      <p:scale>
        <a:sx n="67" d="100"/>
        <a:sy n="67" d="100"/>
      </p:scale>
      <p:origin x="0" y="0"/>
    </p:cViewPr>
  </p:sorterViewPr>
  <p:notesViewPr>
    <p:cSldViewPr>
      <p:cViewPr varScale="1">
        <p:scale>
          <a:sx n="61" d="100"/>
          <a:sy n="61" d="100"/>
        </p:scale>
        <p:origin x="-3402" y="-96"/>
      </p:cViewPr>
      <p:guideLst>
        <p:guide orient="horz" pos="3128"/>
        <p:guide pos="214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notesMaster" Target="notesMasters/notesMaster1.xml"/><Relationship Id="rId66" Type="http://schemas.openxmlformats.org/officeDocument/2006/relationships/handoutMaster" Target="handoutMasters/handoutMaster1.xml"/><Relationship Id="rId67" Type="http://schemas.openxmlformats.org/officeDocument/2006/relationships/printerSettings" Target="printerSettings/printerSettings1.bin"/><Relationship Id="rId68" Type="http://schemas.openxmlformats.org/officeDocument/2006/relationships/tags" Target="tags/tag1.xml"/><Relationship Id="rId69" Type="http://schemas.openxmlformats.org/officeDocument/2006/relationships/commentAuthors" Target="commentAuthors.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70" Type="http://schemas.openxmlformats.org/officeDocument/2006/relationships/presProps" Target="presProps.xml"/><Relationship Id="rId71" Type="http://schemas.openxmlformats.org/officeDocument/2006/relationships/viewProps" Target="viewProps.xml"/><Relationship Id="rId72" Type="http://schemas.openxmlformats.org/officeDocument/2006/relationships/theme" Target="theme/theme1.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73" Type="http://schemas.openxmlformats.org/officeDocument/2006/relationships/tableStyles" Target="tableStyles.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drawings/_rels/vmlDrawing1.vml.rels><?xml version="1.0" encoding="UTF-8" standalone="yes"?>
<Relationships xmlns="http://schemas.openxmlformats.org/package/2006/relationships"><Relationship Id="rId1" Type="http://schemas.openxmlformats.org/officeDocument/2006/relationships/image" Target="NUL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0" y="0"/>
            <a:ext cx="2944813" cy="498475"/>
          </a:xfrm>
          <a:prstGeom prst="rect">
            <a:avLst/>
          </a:prstGeom>
          <a:noFill/>
          <a:ln w="9525">
            <a:noFill/>
            <a:miter lim="800000"/>
            <a:headEnd/>
            <a:tailEnd/>
          </a:ln>
        </p:spPr>
        <p:txBody>
          <a:bodyPr vert="horz" wrap="square" lIns="96370" tIns="48186" rIns="96370" bIns="48186" numCol="1" anchor="t" anchorCtr="0" compatLnSpc="1">
            <a:prstTxWarp prst="textNoShape">
              <a:avLst/>
            </a:prstTxWarp>
          </a:bodyPr>
          <a:lstStyle>
            <a:lvl1pPr defTabSz="897484">
              <a:defRPr sz="1300">
                <a:latin typeface="Calibri" pitchFamily="34" charset="0"/>
                <a:cs typeface="+mn-cs"/>
              </a:defRPr>
            </a:lvl1pPr>
          </a:lstStyle>
          <a:p>
            <a:pPr>
              <a:defRPr/>
            </a:pPr>
            <a:endParaRPr lang="it-IT"/>
          </a:p>
        </p:txBody>
      </p:sp>
      <p:sp>
        <p:nvSpPr>
          <p:cNvPr id="3" name="Date Placeholder 2"/>
          <p:cNvSpPr>
            <a:spLocks noGrp="1"/>
          </p:cNvSpPr>
          <p:nvPr>
            <p:ph type="dt" sz="quarter" idx="1"/>
          </p:nvPr>
        </p:nvSpPr>
        <p:spPr bwMode="auto">
          <a:xfrm>
            <a:off x="3848100" y="0"/>
            <a:ext cx="2944813" cy="498475"/>
          </a:xfrm>
          <a:prstGeom prst="rect">
            <a:avLst/>
          </a:prstGeom>
          <a:noFill/>
          <a:ln w="9525">
            <a:noFill/>
            <a:miter lim="800000"/>
            <a:headEnd/>
            <a:tailEnd/>
          </a:ln>
        </p:spPr>
        <p:txBody>
          <a:bodyPr vert="horz" wrap="square" lIns="96370" tIns="48186" rIns="96370" bIns="48186" numCol="1" anchor="t" anchorCtr="0" compatLnSpc="1">
            <a:prstTxWarp prst="textNoShape">
              <a:avLst/>
            </a:prstTxWarp>
          </a:bodyPr>
          <a:lstStyle>
            <a:lvl1pPr algn="r" defTabSz="897484">
              <a:defRPr sz="1300">
                <a:latin typeface="Calibri" pitchFamily="34" charset="0"/>
                <a:cs typeface="+mn-cs"/>
              </a:defRPr>
            </a:lvl1pPr>
          </a:lstStyle>
          <a:p>
            <a:pPr>
              <a:defRPr/>
            </a:pPr>
            <a:fld id="{BE87E877-5516-44E1-B645-B7C6966A53AC}" type="datetimeFigureOut">
              <a:rPr lang="en-US"/>
              <a:pPr>
                <a:defRPr/>
              </a:pPr>
              <a:t>16/10/15</a:t>
            </a:fld>
            <a:endParaRPr lang="en-US" dirty="0"/>
          </a:p>
        </p:txBody>
      </p:sp>
      <p:sp>
        <p:nvSpPr>
          <p:cNvPr id="4" name="Footer Placeholder 3"/>
          <p:cNvSpPr>
            <a:spLocks noGrp="1"/>
          </p:cNvSpPr>
          <p:nvPr>
            <p:ph type="ftr" sz="quarter" idx="2"/>
          </p:nvPr>
        </p:nvSpPr>
        <p:spPr bwMode="auto">
          <a:xfrm>
            <a:off x="0" y="9431338"/>
            <a:ext cx="2944813" cy="498475"/>
          </a:xfrm>
          <a:prstGeom prst="rect">
            <a:avLst/>
          </a:prstGeom>
          <a:noFill/>
          <a:ln w="9525">
            <a:noFill/>
            <a:miter lim="800000"/>
            <a:headEnd/>
            <a:tailEnd/>
          </a:ln>
        </p:spPr>
        <p:txBody>
          <a:bodyPr vert="horz" wrap="square" lIns="96370" tIns="48186" rIns="96370" bIns="48186" numCol="1" anchor="b" anchorCtr="0" compatLnSpc="1">
            <a:prstTxWarp prst="textNoShape">
              <a:avLst/>
            </a:prstTxWarp>
          </a:bodyPr>
          <a:lstStyle>
            <a:lvl1pPr defTabSz="897484">
              <a:defRPr sz="1300">
                <a:latin typeface="Calibri" pitchFamily="34" charset="0"/>
                <a:cs typeface="+mn-cs"/>
              </a:defRPr>
            </a:lvl1pPr>
          </a:lstStyle>
          <a:p>
            <a:pPr>
              <a:defRPr/>
            </a:pPr>
            <a:endParaRPr lang="it-IT"/>
          </a:p>
        </p:txBody>
      </p:sp>
      <p:sp>
        <p:nvSpPr>
          <p:cNvPr id="5" name="Slide Number Placeholder 4"/>
          <p:cNvSpPr>
            <a:spLocks noGrp="1"/>
          </p:cNvSpPr>
          <p:nvPr>
            <p:ph type="sldNum" sz="quarter" idx="3"/>
          </p:nvPr>
        </p:nvSpPr>
        <p:spPr bwMode="auto">
          <a:xfrm>
            <a:off x="3848100" y="9431338"/>
            <a:ext cx="2944813" cy="498475"/>
          </a:xfrm>
          <a:prstGeom prst="rect">
            <a:avLst/>
          </a:prstGeom>
          <a:noFill/>
          <a:ln w="9525">
            <a:noFill/>
            <a:miter lim="800000"/>
            <a:headEnd/>
            <a:tailEnd/>
          </a:ln>
        </p:spPr>
        <p:txBody>
          <a:bodyPr vert="horz" wrap="square" lIns="96370" tIns="48186" rIns="96370" bIns="48186" numCol="1" anchor="b" anchorCtr="0" compatLnSpc="1">
            <a:prstTxWarp prst="textNoShape">
              <a:avLst/>
            </a:prstTxWarp>
          </a:bodyPr>
          <a:lstStyle>
            <a:lvl1pPr algn="r" defTabSz="897484">
              <a:defRPr sz="1300">
                <a:latin typeface="Calibri" pitchFamily="34" charset="0"/>
                <a:cs typeface="+mn-cs"/>
              </a:defRPr>
            </a:lvl1pPr>
          </a:lstStyle>
          <a:p>
            <a:pPr>
              <a:defRPr/>
            </a:pPr>
            <a:fld id="{4BCA850C-0C75-4927-B512-08FB7A2DF897}" type="slidenum">
              <a:rPr lang="en-US"/>
              <a:pPr>
                <a:defRPr/>
              </a:pPr>
              <a:t>‹#›</a:t>
            </a:fld>
            <a:endParaRPr lang="en-US" dirty="0"/>
          </a:p>
        </p:txBody>
      </p:sp>
    </p:spTree>
    <p:extLst>
      <p:ext uri="{BB962C8B-B14F-4D97-AF65-F5344CB8AC3E}">
        <p14:creationId xmlns:p14="http://schemas.microsoft.com/office/powerpoint/2010/main" val="23107913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0" y="0"/>
            <a:ext cx="2944813" cy="498475"/>
          </a:xfrm>
          <a:prstGeom prst="rect">
            <a:avLst/>
          </a:prstGeom>
          <a:noFill/>
          <a:ln w="9525">
            <a:noFill/>
            <a:miter lim="800000"/>
            <a:headEnd/>
            <a:tailEnd/>
          </a:ln>
        </p:spPr>
        <p:txBody>
          <a:bodyPr vert="horz" wrap="square" lIns="96370" tIns="48186" rIns="96370" bIns="48186" numCol="1" anchor="t" anchorCtr="0" compatLnSpc="1">
            <a:prstTxWarp prst="textNoShape">
              <a:avLst/>
            </a:prstTxWarp>
          </a:bodyPr>
          <a:lstStyle>
            <a:lvl1pPr defTabSz="897484">
              <a:defRPr sz="1300">
                <a:latin typeface="Calibri" pitchFamily="34" charset="0"/>
                <a:cs typeface="+mn-cs"/>
              </a:defRPr>
            </a:lvl1pPr>
          </a:lstStyle>
          <a:p>
            <a:pPr>
              <a:defRPr/>
            </a:pPr>
            <a:endParaRPr lang="it-IT"/>
          </a:p>
        </p:txBody>
      </p:sp>
      <p:sp>
        <p:nvSpPr>
          <p:cNvPr id="3" name="Date Placeholder 2"/>
          <p:cNvSpPr>
            <a:spLocks noGrp="1"/>
          </p:cNvSpPr>
          <p:nvPr>
            <p:ph type="dt" idx="1"/>
          </p:nvPr>
        </p:nvSpPr>
        <p:spPr bwMode="auto">
          <a:xfrm>
            <a:off x="3848100" y="0"/>
            <a:ext cx="2944813" cy="498475"/>
          </a:xfrm>
          <a:prstGeom prst="rect">
            <a:avLst/>
          </a:prstGeom>
          <a:noFill/>
          <a:ln w="9525">
            <a:noFill/>
            <a:miter lim="800000"/>
            <a:headEnd/>
            <a:tailEnd/>
          </a:ln>
        </p:spPr>
        <p:txBody>
          <a:bodyPr vert="horz" wrap="square" lIns="96370" tIns="48186" rIns="96370" bIns="48186" numCol="1" anchor="t" anchorCtr="0" compatLnSpc="1">
            <a:prstTxWarp prst="textNoShape">
              <a:avLst/>
            </a:prstTxWarp>
          </a:bodyPr>
          <a:lstStyle>
            <a:lvl1pPr algn="r" defTabSz="897484">
              <a:defRPr sz="1300">
                <a:latin typeface="Calibri" pitchFamily="34" charset="0"/>
                <a:cs typeface="+mn-cs"/>
              </a:defRPr>
            </a:lvl1pPr>
          </a:lstStyle>
          <a:p>
            <a:pPr>
              <a:defRPr/>
            </a:pPr>
            <a:fld id="{EDB5B1CD-FEA4-4158-9795-F128ABB06D50}" type="datetimeFigureOut">
              <a:rPr lang="en-US"/>
              <a:pPr>
                <a:defRPr/>
              </a:pPr>
              <a:t>16/10/15</a:t>
            </a:fld>
            <a:endParaRPr lang="en-US" dirty="0"/>
          </a:p>
        </p:txBody>
      </p:sp>
      <p:sp>
        <p:nvSpPr>
          <p:cNvPr id="4" name="Slide Image Placeholder 3"/>
          <p:cNvSpPr>
            <a:spLocks noGrp="1" noRot="1" noChangeAspect="1"/>
          </p:cNvSpPr>
          <p:nvPr>
            <p:ph type="sldImg" idx="2"/>
          </p:nvPr>
        </p:nvSpPr>
        <p:spPr>
          <a:xfrm>
            <a:off x="711200" y="747713"/>
            <a:ext cx="5373688" cy="3721100"/>
          </a:xfrm>
          <a:prstGeom prst="rect">
            <a:avLst/>
          </a:prstGeom>
          <a:noFill/>
          <a:ln w="12700">
            <a:solidFill>
              <a:prstClr val="black"/>
            </a:solidFill>
          </a:ln>
        </p:spPr>
        <p:txBody>
          <a:bodyPr vert="horz" lIns="99765" tIns="49881" rIns="99765" bIns="49881" rtlCol="0" anchor="ctr"/>
          <a:lstStyle/>
          <a:p>
            <a:pPr lvl="0"/>
            <a:endParaRPr lang="en-US" noProof="0" dirty="0"/>
          </a:p>
        </p:txBody>
      </p:sp>
      <p:sp>
        <p:nvSpPr>
          <p:cNvPr id="5" name="Notes Placeholder 4"/>
          <p:cNvSpPr>
            <a:spLocks noGrp="1"/>
          </p:cNvSpPr>
          <p:nvPr>
            <p:ph type="body" sz="quarter" idx="3"/>
          </p:nvPr>
        </p:nvSpPr>
        <p:spPr bwMode="auto">
          <a:xfrm>
            <a:off x="679450" y="4719638"/>
            <a:ext cx="5435600" cy="4467225"/>
          </a:xfrm>
          <a:prstGeom prst="rect">
            <a:avLst/>
          </a:prstGeom>
          <a:noFill/>
          <a:ln w="9525">
            <a:noFill/>
            <a:miter lim="800000"/>
            <a:headEnd/>
            <a:tailEnd/>
          </a:ln>
        </p:spPr>
        <p:txBody>
          <a:bodyPr vert="horz" wrap="square" lIns="96370" tIns="48186" rIns="96370" bIns="4818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bwMode="auto">
          <a:xfrm>
            <a:off x="0" y="9431338"/>
            <a:ext cx="2944813" cy="498475"/>
          </a:xfrm>
          <a:prstGeom prst="rect">
            <a:avLst/>
          </a:prstGeom>
          <a:noFill/>
          <a:ln w="9525">
            <a:noFill/>
            <a:miter lim="800000"/>
            <a:headEnd/>
            <a:tailEnd/>
          </a:ln>
        </p:spPr>
        <p:txBody>
          <a:bodyPr vert="horz" wrap="square" lIns="96370" tIns="48186" rIns="96370" bIns="48186" numCol="1" anchor="b" anchorCtr="0" compatLnSpc="1">
            <a:prstTxWarp prst="textNoShape">
              <a:avLst/>
            </a:prstTxWarp>
          </a:bodyPr>
          <a:lstStyle>
            <a:lvl1pPr defTabSz="897484">
              <a:defRPr sz="1300">
                <a:latin typeface="Calibri" pitchFamily="34" charset="0"/>
                <a:cs typeface="+mn-cs"/>
              </a:defRPr>
            </a:lvl1pPr>
          </a:lstStyle>
          <a:p>
            <a:pPr>
              <a:defRPr/>
            </a:pPr>
            <a:endParaRPr lang="it-IT"/>
          </a:p>
        </p:txBody>
      </p:sp>
      <p:sp>
        <p:nvSpPr>
          <p:cNvPr id="7" name="Slide Number Placeholder 6"/>
          <p:cNvSpPr>
            <a:spLocks noGrp="1"/>
          </p:cNvSpPr>
          <p:nvPr>
            <p:ph type="sldNum" sz="quarter" idx="5"/>
          </p:nvPr>
        </p:nvSpPr>
        <p:spPr bwMode="auto">
          <a:xfrm>
            <a:off x="3848100" y="9431338"/>
            <a:ext cx="2944813" cy="498475"/>
          </a:xfrm>
          <a:prstGeom prst="rect">
            <a:avLst/>
          </a:prstGeom>
          <a:noFill/>
          <a:ln w="9525">
            <a:noFill/>
            <a:miter lim="800000"/>
            <a:headEnd/>
            <a:tailEnd/>
          </a:ln>
        </p:spPr>
        <p:txBody>
          <a:bodyPr vert="horz" wrap="square" lIns="96370" tIns="48186" rIns="96370" bIns="48186" numCol="1" anchor="b" anchorCtr="0" compatLnSpc="1">
            <a:prstTxWarp prst="textNoShape">
              <a:avLst/>
            </a:prstTxWarp>
          </a:bodyPr>
          <a:lstStyle>
            <a:lvl1pPr algn="r" defTabSz="897484">
              <a:defRPr sz="1300">
                <a:latin typeface="Calibri" pitchFamily="34" charset="0"/>
                <a:cs typeface="+mn-cs"/>
              </a:defRPr>
            </a:lvl1pPr>
          </a:lstStyle>
          <a:p>
            <a:pPr>
              <a:defRPr/>
            </a:pPr>
            <a:fld id="{5BAC8D3B-31C4-4EC5-A1D9-2D73168D7907}" type="slidenum">
              <a:rPr lang="en-US"/>
              <a:pPr>
                <a:defRPr/>
              </a:pPr>
              <a:t>‹#›</a:t>
            </a:fld>
            <a:endParaRPr lang="en-US" dirty="0"/>
          </a:p>
        </p:txBody>
      </p:sp>
    </p:spTree>
    <p:extLst>
      <p:ext uri="{BB962C8B-B14F-4D97-AF65-F5344CB8AC3E}">
        <p14:creationId xmlns:p14="http://schemas.microsoft.com/office/powerpoint/2010/main" val="363145318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62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946626" name="Rectangle 3"/>
          <p:cNvSpPr>
            <a:spLocks noGrp="1" noChangeArrowheads="1"/>
          </p:cNvSpPr>
          <p:nvPr>
            <p:ph type="body" idx="1"/>
          </p:nvPr>
        </p:nvSpPr>
        <p:spPr>
          <a:noFill/>
          <a:ln/>
        </p:spPr>
        <p:txBody>
          <a:bodyPr/>
          <a:lstStyle/>
          <a:p>
            <a:pPr eaLnBrk="1" hangingPunct="1">
              <a:lnSpc>
                <a:spcPct val="90000"/>
              </a:lnSpc>
            </a:pPr>
            <a:endParaRPr lang="it-IT" sz="100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9697" name="Slide Image Placeholder 1"/>
          <p:cNvSpPr>
            <a:spLocks noGrp="1" noRot="1" noChangeAspect="1"/>
          </p:cNvSpPr>
          <p:nvPr>
            <p:ph type="sldImg"/>
          </p:nvPr>
        </p:nvSpPr>
        <p:spPr bwMode="auto">
          <a:noFill/>
          <a:ln>
            <a:solidFill>
              <a:srgbClr val="000000"/>
            </a:solidFill>
            <a:miter lim="800000"/>
            <a:headEnd/>
            <a:tailEnd/>
          </a:ln>
        </p:spPr>
      </p:sp>
      <p:sp>
        <p:nvSpPr>
          <p:cNvPr id="1949698" name="Notes Placeholder 2"/>
          <p:cNvSpPr>
            <a:spLocks noGrp="1"/>
          </p:cNvSpPr>
          <p:nvPr>
            <p:ph type="body" idx="1"/>
          </p:nvPr>
        </p:nvSpPr>
        <p:spPr>
          <a:noFill/>
          <a:ln/>
        </p:spPr>
        <p:txBody>
          <a:bodyPr/>
          <a:lstStyle/>
          <a:p>
            <a:endParaRPr lang="it-IT" smtClean="0"/>
          </a:p>
        </p:txBody>
      </p:sp>
      <p:sp>
        <p:nvSpPr>
          <p:cNvPr id="1949699" name="Slide Number Placeholder 3"/>
          <p:cNvSpPr>
            <a:spLocks noGrp="1"/>
          </p:cNvSpPr>
          <p:nvPr>
            <p:ph type="sldNum" sz="quarter" idx="5"/>
          </p:nvPr>
        </p:nvSpPr>
        <p:spPr>
          <a:noFill/>
        </p:spPr>
        <p:txBody>
          <a:bodyPr/>
          <a:lstStyle/>
          <a:p>
            <a:pPr defTabSz="896938"/>
            <a:fld id="{C308BB28-F6A0-4849-8EA7-F936412A6975}" type="slidenum">
              <a:rPr lang="en-US" smtClean="0">
                <a:cs typeface="Arial" charset="0"/>
              </a:rPr>
              <a:pPr defTabSz="896938"/>
              <a:t>3</a:t>
            </a:fld>
            <a:endParaRPr lang="en-US" smtClean="0">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tags" Target="../tags/tag3.xml"/><Relationship Id="rId4" Type="http://schemas.openxmlformats.org/officeDocument/2006/relationships/slideMaster" Target="../slideMasters/slideMaster1.xml"/><Relationship Id="rId5" Type="http://schemas.openxmlformats.org/officeDocument/2006/relationships/oleObject" Target="../embeddings/oleObject1.bin"/><Relationship Id="rId1" Type="http://schemas.openxmlformats.org/officeDocument/2006/relationships/vmlDrawing" Target="../drawings/vmlDrawing1.vml"/><Relationship Id="rId2" Type="http://schemas.openxmlformats.org/officeDocument/2006/relationships/tags" Target="../tags/tag2.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aphicFrame>
        <p:nvGraphicFramePr>
          <p:cNvPr id="4" name="AutoShape 1"/>
          <p:cNvGraphicFramePr>
            <a:graphicFrameLocks/>
          </p:cNvGraphicFramePr>
          <p:nvPr>
            <p:custDataLst>
              <p:tags r:id="rId2"/>
            </p:custDataLst>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spid="_x0000_s2047006" name="think-cell Slide" r:id="rId5" imgW="0" imgH="0" progId="">
                  <p:embed/>
                </p:oleObj>
              </mc:Choice>
              <mc:Fallback>
                <p:oleObj name="think-cell Slide" r:id="rId5" imgW="0" imgH="0" progId="">
                  <p:embed/>
                  <p:pic>
                    <p:nvPicPr>
                      <p:cNvPr id="0" name="AutoShape 1"/>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Rectangle 6"/>
          <p:cNvSpPr/>
          <p:nvPr userDrawn="1">
            <p:custDataLst>
              <p:tags r:id="rId3"/>
            </p:custDataLst>
          </p:nvPr>
        </p:nvSpPr>
        <p:spPr>
          <a:xfrm>
            <a:off x="200025" y="115888"/>
            <a:ext cx="9432925" cy="671988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t-IT" dirty="0">
              <a:latin typeface="Optane" pitchFamily="2" charset="0"/>
            </a:endParaRPr>
          </a:p>
        </p:txBody>
      </p:sp>
      <p:sp>
        <p:nvSpPr>
          <p:cNvPr id="6" name="Rectangle 9"/>
          <p:cNvSpPr>
            <a:spLocks noChangeArrowheads="1"/>
          </p:cNvSpPr>
          <p:nvPr userDrawn="1"/>
        </p:nvSpPr>
        <p:spPr bwMode="auto">
          <a:xfrm>
            <a:off x="3048000" y="476250"/>
            <a:ext cx="3767138" cy="322263"/>
          </a:xfrm>
          <a:prstGeom prst="rect">
            <a:avLst/>
          </a:prstGeom>
          <a:noFill/>
          <a:ln w="9525">
            <a:noFill/>
            <a:miter lim="800000"/>
            <a:headEnd/>
            <a:tailEnd/>
          </a:ln>
          <a:effectLst/>
        </p:spPr>
        <p:txBody>
          <a:bodyPr lIns="0" tIns="0" rIns="0" bIns="0"/>
          <a:lstStyle/>
          <a:p>
            <a:pPr algn="ctr">
              <a:defRPr/>
            </a:pPr>
            <a:r>
              <a:rPr lang="en-US" b="1" i="1" u="sng" dirty="0">
                <a:solidFill>
                  <a:schemeClr val="tx1">
                    <a:lumMod val="75000"/>
                    <a:lumOff val="25000"/>
                  </a:schemeClr>
                </a:solidFill>
                <a:latin typeface="Optane" pitchFamily="2" charset="0"/>
              </a:rPr>
              <a:t>BOZZA PER DISCUSSIONE</a:t>
            </a:r>
            <a:endParaRPr lang="en-US" sz="1400" b="1" i="1" u="sng" dirty="0">
              <a:solidFill>
                <a:schemeClr val="tx1">
                  <a:lumMod val="75000"/>
                  <a:lumOff val="25000"/>
                </a:schemeClr>
              </a:solidFill>
              <a:latin typeface="Optane" pitchFamily="2" charset="0"/>
            </a:endParaRPr>
          </a:p>
        </p:txBody>
      </p:sp>
      <p:sp>
        <p:nvSpPr>
          <p:cNvPr id="2" name="Title 1"/>
          <p:cNvSpPr>
            <a:spLocks noGrp="1"/>
          </p:cNvSpPr>
          <p:nvPr>
            <p:ph type="ctrTitle"/>
          </p:nvPr>
        </p:nvSpPr>
        <p:spPr>
          <a:xfrm>
            <a:off x="742950" y="2130436"/>
            <a:ext cx="8420100" cy="1470025"/>
          </a:xfrm>
        </p:spPr>
        <p:txBody>
          <a:bodyPr/>
          <a:lstStyle>
            <a:lvl1pPr>
              <a:defRPr>
                <a:latin typeface="Optane" pitchFamily="2" charset="0"/>
              </a:defRPr>
            </a:lvl1pPr>
          </a:lstStyle>
          <a:p>
            <a:r>
              <a:rPr lang="en-US" smtClean="0"/>
              <a:t>Click to edit Master title style</a:t>
            </a:r>
            <a:endParaRPr lang="it-IT"/>
          </a:p>
        </p:txBody>
      </p:sp>
      <p:sp>
        <p:nvSpPr>
          <p:cNvPr id="3" name="Subtitle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latin typeface="Optane" pitchFamily="2"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Optane" pitchFamily="2" charset="0"/>
              </a:defRPr>
            </a:lvl1pPr>
          </a:lstStyle>
          <a:p>
            <a:r>
              <a:rPr lang="en-US" smtClean="0"/>
              <a:t>Click to edit Master title style</a:t>
            </a:r>
            <a:endParaRPr lang="it-IT"/>
          </a:p>
        </p:txBody>
      </p:sp>
      <p:sp>
        <p:nvSpPr>
          <p:cNvPr id="3" name="Vertical Text Placeholder 2"/>
          <p:cNvSpPr>
            <a:spLocks noGrp="1"/>
          </p:cNvSpPr>
          <p:nvPr>
            <p:ph type="body" orient="vert" idx="1"/>
          </p:nvPr>
        </p:nvSpPr>
        <p:spPr/>
        <p:txBody>
          <a:bodyPr vert="eaVert"/>
          <a:lstStyle>
            <a:lvl1pPr>
              <a:defRPr>
                <a:latin typeface="Optane" pitchFamily="2" charset="0"/>
              </a:defRPr>
            </a:lvl1pPr>
            <a:lvl2pPr>
              <a:defRPr>
                <a:latin typeface="Optane" pitchFamily="2" charset="0"/>
              </a:defRPr>
            </a:lvl2pPr>
            <a:lvl3pPr>
              <a:defRPr>
                <a:latin typeface="Optane" pitchFamily="2" charset="0"/>
              </a:defRPr>
            </a:lvl3pPr>
            <a:lvl4pPr>
              <a:defRPr>
                <a:latin typeface="Optane" pitchFamily="2" charset="0"/>
              </a:defRPr>
            </a:lvl4pPr>
            <a:lvl5pPr>
              <a:defRPr>
                <a:latin typeface="Optane" pitchFamily="2"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Date Placeholder 3"/>
          <p:cNvSpPr>
            <a:spLocks noGrp="1"/>
          </p:cNvSpPr>
          <p:nvPr>
            <p:ph type="dt" sz="half" idx="10"/>
          </p:nvPr>
        </p:nvSpPr>
        <p:spPr/>
        <p:txBody>
          <a:bodyPr/>
          <a:lstStyle>
            <a:lvl1pPr>
              <a:defRPr>
                <a:latin typeface="Optane" pitchFamily="2" charset="0"/>
              </a:defRPr>
            </a:lvl1pPr>
          </a:lstStyle>
          <a:p>
            <a:pPr>
              <a:defRPr/>
            </a:pPr>
            <a:fld id="{03BA0018-112E-4A2C-95D6-320947BBD11D}" type="datetimeFigureOut">
              <a:rPr lang="it-IT"/>
              <a:pPr>
                <a:defRPr/>
              </a:pPr>
              <a:t>16/10/15</a:t>
            </a:fld>
            <a:endParaRPr lang="it-IT" dirty="0"/>
          </a:p>
        </p:txBody>
      </p:sp>
      <p:sp>
        <p:nvSpPr>
          <p:cNvPr id="5" name="Footer Placeholder 4"/>
          <p:cNvSpPr>
            <a:spLocks noGrp="1"/>
          </p:cNvSpPr>
          <p:nvPr>
            <p:ph type="ftr" sz="quarter" idx="11"/>
          </p:nvPr>
        </p:nvSpPr>
        <p:spPr>
          <a:xfrm>
            <a:off x="3384550" y="6356350"/>
            <a:ext cx="3136900" cy="365125"/>
          </a:xfrm>
          <a:prstGeom prst="rect">
            <a:avLst/>
          </a:prstGeom>
        </p:spPr>
        <p:txBody>
          <a:bodyPr/>
          <a:lstStyle>
            <a:lvl1pPr>
              <a:defRPr>
                <a:latin typeface="Optane" pitchFamily="2" charset="0"/>
                <a:cs typeface="+mn-cs"/>
              </a:defRPr>
            </a:lvl1pPr>
          </a:lstStyle>
          <a:p>
            <a:pPr>
              <a:defRPr/>
            </a:pPr>
            <a:r>
              <a:rPr lang="it-IT"/>
              <a:t>EY_IDEA MANAGEMENT_V0.5.PPTX</a:t>
            </a:r>
          </a:p>
        </p:txBody>
      </p:sp>
      <p:sp>
        <p:nvSpPr>
          <p:cNvPr id="6" name="Slide Number Placeholder 5"/>
          <p:cNvSpPr>
            <a:spLocks noGrp="1"/>
          </p:cNvSpPr>
          <p:nvPr>
            <p:ph type="sldNum" sz="quarter" idx="12"/>
          </p:nvPr>
        </p:nvSpPr>
        <p:spPr/>
        <p:txBody>
          <a:bodyPr/>
          <a:lstStyle>
            <a:lvl1pPr>
              <a:defRPr>
                <a:latin typeface="Optane" pitchFamily="2" charset="0"/>
              </a:defRPr>
            </a:lvl1pPr>
          </a:lstStyle>
          <a:p>
            <a:pPr>
              <a:defRPr/>
            </a:pPr>
            <a:fld id="{4D743631-4E50-4A5B-BFE6-3C8B99BC6000}" type="slidenum">
              <a:rPr lang="it-IT"/>
              <a:pPr>
                <a:defRPr/>
              </a:pPr>
              <a:t>‹#›</a:t>
            </a:fld>
            <a:endParaRPr lang="it-IT" dirty="0"/>
          </a:p>
        </p:txBody>
      </p:sp>
    </p:spTree>
  </p:cSld>
  <p:clrMapOvr>
    <a:masterClrMapping/>
  </p:clrMapOvr>
  <p:timing>
    <p:tnLst>
      <p:par>
        <p:cTn xmlns:p14="http://schemas.microsoft.com/office/powerpoint/2010/mai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780337" y="274643"/>
            <a:ext cx="2414588" cy="5851525"/>
          </a:xfrm>
        </p:spPr>
        <p:txBody>
          <a:bodyPr vert="eaVert"/>
          <a:lstStyle>
            <a:lvl1pPr>
              <a:defRPr>
                <a:latin typeface="Optane" pitchFamily="2" charset="0"/>
              </a:defRPr>
            </a:lvl1pPr>
          </a:lstStyle>
          <a:p>
            <a:r>
              <a:rPr lang="en-US" smtClean="0"/>
              <a:t>Click to edit Master title style</a:t>
            </a:r>
            <a:endParaRPr lang="it-IT"/>
          </a:p>
        </p:txBody>
      </p:sp>
      <p:sp>
        <p:nvSpPr>
          <p:cNvPr id="3" name="Vertical Text Placeholder 2"/>
          <p:cNvSpPr>
            <a:spLocks noGrp="1"/>
          </p:cNvSpPr>
          <p:nvPr>
            <p:ph type="body" orient="vert" idx="1"/>
          </p:nvPr>
        </p:nvSpPr>
        <p:spPr>
          <a:xfrm>
            <a:off x="536578" y="274643"/>
            <a:ext cx="7078663" cy="5851525"/>
          </a:xfrm>
        </p:spPr>
        <p:txBody>
          <a:bodyPr vert="eaVert"/>
          <a:lstStyle>
            <a:lvl1pPr>
              <a:defRPr>
                <a:latin typeface="Optane" pitchFamily="2" charset="0"/>
              </a:defRPr>
            </a:lvl1pPr>
            <a:lvl2pPr>
              <a:defRPr>
                <a:latin typeface="Optane" pitchFamily="2" charset="0"/>
              </a:defRPr>
            </a:lvl2pPr>
            <a:lvl3pPr>
              <a:defRPr>
                <a:latin typeface="Optane" pitchFamily="2" charset="0"/>
              </a:defRPr>
            </a:lvl3pPr>
            <a:lvl4pPr>
              <a:defRPr>
                <a:latin typeface="Optane" pitchFamily="2" charset="0"/>
              </a:defRPr>
            </a:lvl4pPr>
            <a:lvl5pPr>
              <a:defRPr>
                <a:latin typeface="Optane" pitchFamily="2"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Date Placeholder 3"/>
          <p:cNvSpPr>
            <a:spLocks noGrp="1"/>
          </p:cNvSpPr>
          <p:nvPr>
            <p:ph type="dt" sz="half" idx="10"/>
          </p:nvPr>
        </p:nvSpPr>
        <p:spPr/>
        <p:txBody>
          <a:bodyPr/>
          <a:lstStyle>
            <a:lvl1pPr>
              <a:defRPr>
                <a:latin typeface="Optane" pitchFamily="2" charset="0"/>
              </a:defRPr>
            </a:lvl1pPr>
          </a:lstStyle>
          <a:p>
            <a:pPr>
              <a:defRPr/>
            </a:pPr>
            <a:fld id="{DF739712-2230-409A-A2D2-C57DCA8BFFC3}" type="datetimeFigureOut">
              <a:rPr lang="it-IT"/>
              <a:pPr>
                <a:defRPr/>
              </a:pPr>
              <a:t>16/10/15</a:t>
            </a:fld>
            <a:endParaRPr lang="it-IT" dirty="0"/>
          </a:p>
        </p:txBody>
      </p:sp>
      <p:sp>
        <p:nvSpPr>
          <p:cNvPr id="5" name="Footer Placeholder 4"/>
          <p:cNvSpPr>
            <a:spLocks noGrp="1"/>
          </p:cNvSpPr>
          <p:nvPr>
            <p:ph type="ftr" sz="quarter" idx="11"/>
          </p:nvPr>
        </p:nvSpPr>
        <p:spPr>
          <a:xfrm>
            <a:off x="3384550" y="6356350"/>
            <a:ext cx="3136900" cy="365125"/>
          </a:xfrm>
          <a:prstGeom prst="rect">
            <a:avLst/>
          </a:prstGeom>
        </p:spPr>
        <p:txBody>
          <a:bodyPr/>
          <a:lstStyle>
            <a:lvl1pPr>
              <a:defRPr>
                <a:latin typeface="Optane" pitchFamily="2" charset="0"/>
                <a:cs typeface="+mn-cs"/>
              </a:defRPr>
            </a:lvl1pPr>
          </a:lstStyle>
          <a:p>
            <a:pPr>
              <a:defRPr/>
            </a:pPr>
            <a:r>
              <a:rPr lang="it-IT"/>
              <a:t>EY_IDEA MANAGEMENT_V0.5.PPTX</a:t>
            </a:r>
          </a:p>
        </p:txBody>
      </p:sp>
      <p:sp>
        <p:nvSpPr>
          <p:cNvPr id="6" name="Slide Number Placeholder 5"/>
          <p:cNvSpPr>
            <a:spLocks noGrp="1"/>
          </p:cNvSpPr>
          <p:nvPr>
            <p:ph type="sldNum" sz="quarter" idx="12"/>
          </p:nvPr>
        </p:nvSpPr>
        <p:spPr/>
        <p:txBody>
          <a:bodyPr/>
          <a:lstStyle>
            <a:lvl1pPr>
              <a:defRPr>
                <a:latin typeface="Optane" pitchFamily="2" charset="0"/>
              </a:defRPr>
            </a:lvl1pPr>
          </a:lstStyle>
          <a:p>
            <a:pPr>
              <a:defRPr/>
            </a:pPr>
            <a:fld id="{529EB9BA-F5AD-4F0C-A78B-483687605EFC}" type="slidenum">
              <a:rPr lang="it-IT"/>
              <a:pPr>
                <a:defRPr/>
              </a:pPr>
              <a:t>‹#›</a:t>
            </a:fld>
            <a:endParaRPr lang="it-IT" dirty="0"/>
          </a:p>
        </p:txBody>
      </p:sp>
    </p:spTree>
  </p:cSld>
  <p:clrMapOvr>
    <a:masterClrMapping/>
  </p:clrMapOvr>
  <p:timing>
    <p:tnLst>
      <p:par>
        <p:cTn xmlns:p14="http://schemas.microsoft.com/office/powerpoint/2010/mai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Title Slide">
    <p:bg>
      <p:bgPr>
        <a:solidFill>
          <a:schemeClr val="bg1"/>
        </a:solidFill>
        <a:effectLst/>
      </p:bgPr>
    </p:bg>
    <p:spTree>
      <p:nvGrpSpPr>
        <p:cNvPr id="1" name=""/>
        <p:cNvGrpSpPr/>
        <p:nvPr/>
      </p:nvGrpSpPr>
      <p:grpSpPr>
        <a:xfrm>
          <a:off x="0" y="0"/>
          <a:ext cx="0" cy="0"/>
          <a:chOff x="0" y="0"/>
          <a:chExt cx="0" cy="0"/>
        </a:xfrm>
      </p:grpSpPr>
      <p:pic>
        <p:nvPicPr>
          <p:cNvPr id="2" name="Picture 8"/>
          <p:cNvPicPr>
            <a:picLocks noChangeAspect="1" noChangeArrowheads="1"/>
          </p:cNvPicPr>
          <p:nvPr userDrawn="1"/>
        </p:nvPicPr>
        <p:blipFill>
          <a:blip r:embed="rId2"/>
          <a:srcRect r="68201"/>
          <a:stretch>
            <a:fillRect/>
          </a:stretch>
        </p:blipFill>
        <p:spPr bwMode="auto">
          <a:xfrm>
            <a:off x="3297238" y="173038"/>
            <a:ext cx="2930525" cy="2271712"/>
          </a:xfrm>
          <a:prstGeom prst="rect">
            <a:avLst/>
          </a:prstGeom>
          <a:noFill/>
          <a:ln w="9525">
            <a:noFill/>
            <a:miter lim="800000"/>
            <a:headEnd/>
            <a:tailEnd/>
          </a:ln>
        </p:spPr>
      </p:pic>
      <p:pic>
        <p:nvPicPr>
          <p:cNvPr id="3" name="Picture 8"/>
          <p:cNvPicPr>
            <a:picLocks noChangeAspect="1" noChangeArrowheads="1"/>
          </p:cNvPicPr>
          <p:nvPr userDrawn="1"/>
        </p:nvPicPr>
        <p:blipFill>
          <a:blip r:embed="rId2"/>
          <a:srcRect l="31602"/>
          <a:stretch>
            <a:fillRect/>
          </a:stretch>
        </p:blipFill>
        <p:spPr bwMode="auto">
          <a:xfrm>
            <a:off x="2505075" y="2001838"/>
            <a:ext cx="4983163" cy="1795462"/>
          </a:xfrm>
          <a:prstGeom prst="rect">
            <a:avLst/>
          </a:prstGeom>
          <a:noFill/>
          <a:ln w="9525">
            <a:noFill/>
            <a:miter lim="800000"/>
            <a:headEnd/>
            <a:tailEnd/>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fourObj" preserve="1">
  <p:cSld name="Título y 4 objetos">
    <p:spTree>
      <p:nvGrpSpPr>
        <p:cNvPr id="1" name=""/>
        <p:cNvGrpSpPr/>
        <p:nvPr/>
      </p:nvGrpSpPr>
      <p:grpSpPr>
        <a:xfrm>
          <a:off x="0" y="0"/>
          <a:ext cx="0" cy="0"/>
          <a:chOff x="0" y="0"/>
          <a:chExt cx="0" cy="0"/>
        </a:xfrm>
      </p:grpSpPr>
      <p:sp>
        <p:nvSpPr>
          <p:cNvPr id="2" name="Título 1"/>
          <p:cNvSpPr>
            <a:spLocks noGrp="1"/>
          </p:cNvSpPr>
          <p:nvPr>
            <p:ph type="title" sz="quarter"/>
          </p:nvPr>
        </p:nvSpPr>
        <p:spPr>
          <a:xfrm>
            <a:off x="344488" y="80963"/>
            <a:ext cx="9066212" cy="647700"/>
          </a:xfrm>
        </p:spPr>
        <p:txBody>
          <a:bodyPr/>
          <a:lstStyle/>
          <a:p>
            <a:r>
              <a:rPr lang="es-ES"/>
              <a:t>Haga clic para modificar el estilo de título del patrón</a:t>
            </a:r>
          </a:p>
        </p:txBody>
      </p:sp>
      <p:sp>
        <p:nvSpPr>
          <p:cNvPr id="3" name="Marcador de contenido 2"/>
          <p:cNvSpPr>
            <a:spLocks noGrp="1"/>
          </p:cNvSpPr>
          <p:nvPr>
            <p:ph sz="quarter" idx="1"/>
          </p:nvPr>
        </p:nvSpPr>
        <p:spPr>
          <a:xfrm>
            <a:off x="415925" y="981075"/>
            <a:ext cx="4421188" cy="2495550"/>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p:cNvSpPr>
            <a:spLocks noGrp="1"/>
          </p:cNvSpPr>
          <p:nvPr>
            <p:ph sz="quarter" idx="2"/>
          </p:nvPr>
        </p:nvSpPr>
        <p:spPr>
          <a:xfrm>
            <a:off x="4989513" y="981075"/>
            <a:ext cx="4421187" cy="2495550"/>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contenido 4"/>
          <p:cNvSpPr>
            <a:spLocks noGrp="1"/>
          </p:cNvSpPr>
          <p:nvPr>
            <p:ph sz="quarter" idx="3"/>
          </p:nvPr>
        </p:nvSpPr>
        <p:spPr>
          <a:xfrm>
            <a:off x="415925" y="3629025"/>
            <a:ext cx="4421188" cy="24971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contenido 5"/>
          <p:cNvSpPr>
            <a:spLocks noGrp="1"/>
          </p:cNvSpPr>
          <p:nvPr>
            <p:ph sz="quarter" idx="4"/>
          </p:nvPr>
        </p:nvSpPr>
        <p:spPr>
          <a:xfrm>
            <a:off x="4989513" y="3629025"/>
            <a:ext cx="4421187" cy="24971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Date Placeholder 3"/>
          <p:cNvSpPr>
            <a:spLocks noGrp="1"/>
          </p:cNvSpPr>
          <p:nvPr>
            <p:ph type="dt" sz="half" idx="10"/>
          </p:nvPr>
        </p:nvSpPr>
        <p:spPr/>
        <p:txBody>
          <a:bodyPr/>
          <a:lstStyle>
            <a:lvl1pPr>
              <a:defRPr/>
            </a:lvl1pPr>
          </a:lstStyle>
          <a:p>
            <a:pPr>
              <a:defRPr/>
            </a:pPr>
            <a:fld id="{4E90E9CA-8322-40C9-924F-E7B8D3728917}" type="datetimeFigureOut">
              <a:rPr lang="it-IT"/>
              <a:pPr>
                <a:defRPr/>
              </a:pPr>
              <a:t>16/10/15</a:t>
            </a:fld>
            <a:endParaRPr lang="it-IT" dirty="0"/>
          </a:p>
        </p:txBody>
      </p:sp>
      <p:sp>
        <p:nvSpPr>
          <p:cNvPr id="8" name="Slide Number Placeholder 5"/>
          <p:cNvSpPr>
            <a:spLocks noGrp="1"/>
          </p:cNvSpPr>
          <p:nvPr>
            <p:ph type="sldNum" sz="quarter" idx="11"/>
          </p:nvPr>
        </p:nvSpPr>
        <p:spPr/>
        <p:txBody>
          <a:bodyPr/>
          <a:lstStyle>
            <a:lvl1pPr>
              <a:defRPr/>
            </a:lvl1pPr>
          </a:lstStyle>
          <a:p>
            <a:pPr>
              <a:defRPr/>
            </a:pPr>
            <a:fld id="{2ADAF00C-76D5-402A-81E3-593D3EC65DAB}" type="slidenum">
              <a:rPr lang="it-IT"/>
              <a:pPr>
                <a:defRPr/>
              </a:pPr>
              <a:t>‹#›</a:t>
            </a:fld>
            <a:endParaRPr lang="it-IT"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a:xfrm>
            <a:off x="344488" y="80963"/>
            <a:ext cx="9066212" cy="647700"/>
          </a:xfrm>
        </p:spPr>
        <p:txBody>
          <a:bodyPr/>
          <a:lstStyle/>
          <a:p>
            <a:r>
              <a:rPr lang="es-ES"/>
              <a:t>Haga clic para modificar el estilo de título del patrón</a:t>
            </a:r>
          </a:p>
        </p:txBody>
      </p:sp>
      <p:sp>
        <p:nvSpPr>
          <p:cNvPr id="3" name="Marcador de contenido 2"/>
          <p:cNvSpPr>
            <a:spLocks noGrp="1"/>
          </p:cNvSpPr>
          <p:nvPr>
            <p:ph sz="half" idx="1"/>
          </p:nvPr>
        </p:nvSpPr>
        <p:spPr>
          <a:xfrm>
            <a:off x="415925" y="981075"/>
            <a:ext cx="4421188" cy="5145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p:cNvSpPr>
            <a:spLocks noGrp="1"/>
          </p:cNvSpPr>
          <p:nvPr>
            <p:ph sz="half" idx="2"/>
          </p:nvPr>
        </p:nvSpPr>
        <p:spPr>
          <a:xfrm>
            <a:off x="4989513" y="981075"/>
            <a:ext cx="4421187" cy="5145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p:cNvSpPr>
            <a:spLocks noGrp="1"/>
          </p:cNvSpPr>
          <p:nvPr>
            <p:ph type="dt" sz="half" idx="10"/>
          </p:nvPr>
        </p:nvSpPr>
        <p:spPr>
          <a:xfrm>
            <a:off x="495300" y="6356350"/>
            <a:ext cx="2311400" cy="365125"/>
          </a:xfrm>
        </p:spPr>
        <p:txBody>
          <a:bodyPr/>
          <a:lstStyle>
            <a:lvl1pPr>
              <a:defRPr/>
            </a:lvl1pPr>
          </a:lstStyle>
          <a:p>
            <a:pPr>
              <a:defRPr/>
            </a:pPr>
            <a:fld id="{CC4D5F87-8ADB-4A96-9BBC-7D2815C07E76}" type="datetimeFigureOut">
              <a:rPr lang="it-IT"/>
              <a:pPr>
                <a:defRPr/>
              </a:pPr>
              <a:t>16/10/15</a:t>
            </a:fld>
            <a:endParaRPr lang="it-IT" dirty="0"/>
          </a:p>
        </p:txBody>
      </p:sp>
      <p:sp>
        <p:nvSpPr>
          <p:cNvPr id="6" name="Marcador de número de diapositiva 5"/>
          <p:cNvSpPr>
            <a:spLocks noGrp="1"/>
          </p:cNvSpPr>
          <p:nvPr>
            <p:ph type="sldNum" sz="quarter" idx="11"/>
          </p:nvPr>
        </p:nvSpPr>
        <p:spPr>
          <a:xfrm>
            <a:off x="7099300" y="6356350"/>
            <a:ext cx="2311400" cy="365125"/>
          </a:xfrm>
        </p:spPr>
        <p:txBody>
          <a:bodyPr/>
          <a:lstStyle>
            <a:lvl1pPr>
              <a:defRPr/>
            </a:lvl1pPr>
          </a:lstStyle>
          <a:p>
            <a:pPr>
              <a:defRPr/>
            </a:pPr>
            <a:fld id="{30495E6E-4F4E-4319-ACB2-502F6534DED5}" type="slidenum">
              <a:rPr lang="it-IT"/>
              <a:pPr>
                <a:defRPr/>
              </a:pPr>
              <a:t>‹#›</a:t>
            </a:fld>
            <a:endParaRPr lang="it-IT"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Optane" pitchFamily="2" charset="0"/>
              </a:defRPr>
            </a:lvl1pPr>
          </a:lstStyle>
          <a:p>
            <a:r>
              <a:rPr lang="en-US" smtClean="0"/>
              <a:t>Click to edit Master title style</a:t>
            </a:r>
            <a:endParaRPr lang="it-IT"/>
          </a:p>
        </p:txBody>
      </p:sp>
      <p:sp>
        <p:nvSpPr>
          <p:cNvPr id="3" name="Content Placeholder 2"/>
          <p:cNvSpPr>
            <a:spLocks noGrp="1"/>
          </p:cNvSpPr>
          <p:nvPr>
            <p:ph idx="1"/>
          </p:nvPr>
        </p:nvSpPr>
        <p:spPr/>
        <p:txBody>
          <a:bodyPr/>
          <a:lstStyle>
            <a:lvl1pPr>
              <a:defRPr>
                <a:latin typeface="Optane" pitchFamily="2" charset="0"/>
              </a:defRPr>
            </a:lvl1pPr>
            <a:lvl2pPr>
              <a:defRPr>
                <a:latin typeface="Optane" pitchFamily="2" charset="0"/>
              </a:defRPr>
            </a:lvl2pPr>
            <a:lvl3pPr>
              <a:defRPr>
                <a:latin typeface="Optane" pitchFamily="2" charset="0"/>
              </a:defRPr>
            </a:lvl3pPr>
            <a:lvl4pPr>
              <a:defRPr>
                <a:latin typeface="Optane" pitchFamily="2" charset="0"/>
              </a:defRPr>
            </a:lvl4pPr>
            <a:lvl5pPr>
              <a:defRPr>
                <a:latin typeface="Optane" pitchFamily="2"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Date Placeholder 3"/>
          <p:cNvSpPr>
            <a:spLocks noGrp="1"/>
          </p:cNvSpPr>
          <p:nvPr>
            <p:ph type="dt" sz="half" idx="10"/>
          </p:nvPr>
        </p:nvSpPr>
        <p:spPr/>
        <p:txBody>
          <a:bodyPr/>
          <a:lstStyle>
            <a:lvl1pPr>
              <a:defRPr/>
            </a:lvl1pPr>
          </a:lstStyle>
          <a:p>
            <a:pPr>
              <a:defRPr/>
            </a:pPr>
            <a:fld id="{A78D1683-C777-41B9-9C19-5213837AE87A}" type="datetimeFigureOut">
              <a:rPr lang="it-IT"/>
              <a:pPr>
                <a:defRPr/>
              </a:pPr>
              <a:t>16/10/15</a:t>
            </a:fld>
            <a:endParaRPr lang="it-IT" dirty="0"/>
          </a:p>
        </p:txBody>
      </p:sp>
      <p:sp>
        <p:nvSpPr>
          <p:cNvPr id="5" name="Slide Number Placeholder 5"/>
          <p:cNvSpPr>
            <a:spLocks noGrp="1"/>
          </p:cNvSpPr>
          <p:nvPr>
            <p:ph type="sldNum" sz="quarter" idx="11"/>
          </p:nvPr>
        </p:nvSpPr>
        <p:spPr/>
        <p:txBody>
          <a:bodyPr/>
          <a:lstStyle>
            <a:lvl1pPr>
              <a:defRPr/>
            </a:lvl1pPr>
          </a:lstStyle>
          <a:p>
            <a:pPr>
              <a:defRPr/>
            </a:pPr>
            <a:fld id="{96F548C7-A0A9-4AEF-8306-BCD5C7A3052E}" type="slidenum">
              <a:rPr lang="it-IT"/>
              <a:pPr>
                <a:defRPr/>
              </a:pPr>
              <a:t>‹#›</a:t>
            </a:fld>
            <a:endParaRPr lang="it-IT"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911"/>
            <a:ext cx="8420100" cy="1362075"/>
          </a:xfrm>
        </p:spPr>
        <p:txBody>
          <a:bodyPr anchor="t"/>
          <a:lstStyle>
            <a:lvl1pPr algn="l">
              <a:defRPr sz="4000" b="1" cap="all">
                <a:latin typeface="Optane" pitchFamily="2" charset="0"/>
              </a:defRPr>
            </a:lvl1pPr>
          </a:lstStyle>
          <a:p>
            <a:r>
              <a:rPr lang="en-US" smtClean="0"/>
              <a:t>Click to edit Master title style</a:t>
            </a:r>
            <a:endParaRPr lang="it-IT"/>
          </a:p>
        </p:txBody>
      </p:sp>
      <p:sp>
        <p:nvSpPr>
          <p:cNvPr id="3" name="Text Placeholder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latin typeface="Optane" pitchFamily="2"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atin typeface="Optane" pitchFamily="2" charset="0"/>
              </a:defRPr>
            </a:lvl1pPr>
          </a:lstStyle>
          <a:p>
            <a:pPr>
              <a:defRPr/>
            </a:pPr>
            <a:fld id="{DD1F1E87-081A-48E0-AD61-9007744D329F}" type="datetimeFigureOut">
              <a:rPr lang="it-IT"/>
              <a:pPr>
                <a:defRPr/>
              </a:pPr>
              <a:t>16/10/15</a:t>
            </a:fld>
            <a:endParaRPr lang="it-IT" dirty="0"/>
          </a:p>
        </p:txBody>
      </p:sp>
      <p:sp>
        <p:nvSpPr>
          <p:cNvPr id="5" name="Footer Placeholder 4"/>
          <p:cNvSpPr>
            <a:spLocks noGrp="1"/>
          </p:cNvSpPr>
          <p:nvPr>
            <p:ph type="ftr" sz="quarter" idx="11"/>
          </p:nvPr>
        </p:nvSpPr>
        <p:spPr>
          <a:xfrm>
            <a:off x="3384550" y="6356350"/>
            <a:ext cx="3136900" cy="365125"/>
          </a:xfrm>
          <a:prstGeom prst="rect">
            <a:avLst/>
          </a:prstGeom>
        </p:spPr>
        <p:txBody>
          <a:bodyPr/>
          <a:lstStyle>
            <a:lvl1pPr>
              <a:defRPr>
                <a:latin typeface="Optane" pitchFamily="2" charset="0"/>
                <a:cs typeface="+mn-cs"/>
              </a:defRPr>
            </a:lvl1pPr>
          </a:lstStyle>
          <a:p>
            <a:pPr>
              <a:defRPr/>
            </a:pPr>
            <a:r>
              <a:rPr lang="it-IT"/>
              <a:t>EY_IDEA MANAGEMENT_V0.5.PPTX</a:t>
            </a:r>
          </a:p>
        </p:txBody>
      </p:sp>
      <p:sp>
        <p:nvSpPr>
          <p:cNvPr id="6" name="Slide Number Placeholder 5"/>
          <p:cNvSpPr>
            <a:spLocks noGrp="1"/>
          </p:cNvSpPr>
          <p:nvPr>
            <p:ph type="sldNum" sz="quarter" idx="12"/>
          </p:nvPr>
        </p:nvSpPr>
        <p:spPr/>
        <p:txBody>
          <a:bodyPr/>
          <a:lstStyle>
            <a:lvl1pPr>
              <a:defRPr>
                <a:latin typeface="Optane" pitchFamily="2" charset="0"/>
              </a:defRPr>
            </a:lvl1pPr>
          </a:lstStyle>
          <a:p>
            <a:pPr>
              <a:defRPr/>
            </a:pPr>
            <a:fld id="{538505A2-25AB-4513-A566-E9FCC90AD288}" type="slidenum">
              <a:rPr lang="it-IT"/>
              <a:pPr>
                <a:defRPr/>
              </a:pPr>
              <a:t>‹#›</a:t>
            </a:fld>
            <a:endParaRPr lang="it-IT" dirty="0"/>
          </a:p>
        </p:txBody>
      </p:sp>
    </p:spTree>
  </p:cSld>
  <p:clrMapOvr>
    <a:masterClrMapping/>
  </p:clrMapOvr>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Optane" pitchFamily="2" charset="0"/>
              </a:defRPr>
            </a:lvl1pPr>
          </a:lstStyle>
          <a:p>
            <a:r>
              <a:rPr lang="en-US" smtClean="0"/>
              <a:t>Click to edit Master title style</a:t>
            </a:r>
            <a:endParaRPr lang="it-IT"/>
          </a:p>
        </p:txBody>
      </p:sp>
      <p:sp>
        <p:nvSpPr>
          <p:cNvPr id="3" name="Content Placeholder 2"/>
          <p:cNvSpPr>
            <a:spLocks noGrp="1"/>
          </p:cNvSpPr>
          <p:nvPr>
            <p:ph sz="half" idx="1"/>
          </p:nvPr>
        </p:nvSpPr>
        <p:spPr>
          <a:xfrm>
            <a:off x="536575" y="1600206"/>
            <a:ext cx="4746625" cy="4525963"/>
          </a:xfrm>
        </p:spPr>
        <p:txBody>
          <a:bodyPr/>
          <a:lstStyle>
            <a:lvl1pPr>
              <a:defRPr sz="2800">
                <a:latin typeface="Optane" pitchFamily="2" charset="0"/>
              </a:defRPr>
            </a:lvl1pPr>
            <a:lvl2pPr>
              <a:defRPr sz="2400">
                <a:latin typeface="Optane" pitchFamily="2" charset="0"/>
              </a:defRPr>
            </a:lvl2pPr>
            <a:lvl3pPr>
              <a:defRPr sz="2000">
                <a:latin typeface="Optane" pitchFamily="2" charset="0"/>
              </a:defRPr>
            </a:lvl3pPr>
            <a:lvl4pPr>
              <a:defRPr sz="1800">
                <a:latin typeface="Optane" pitchFamily="2" charset="0"/>
              </a:defRPr>
            </a:lvl4pPr>
            <a:lvl5pPr>
              <a:defRPr sz="1800">
                <a:latin typeface="Optane" pitchFamily="2"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Content Placeholder 3"/>
          <p:cNvSpPr>
            <a:spLocks noGrp="1"/>
          </p:cNvSpPr>
          <p:nvPr>
            <p:ph sz="half" idx="2"/>
          </p:nvPr>
        </p:nvSpPr>
        <p:spPr>
          <a:xfrm>
            <a:off x="5448300" y="1600206"/>
            <a:ext cx="4746625" cy="4525963"/>
          </a:xfrm>
        </p:spPr>
        <p:txBody>
          <a:bodyPr/>
          <a:lstStyle>
            <a:lvl1pPr>
              <a:defRPr sz="2800">
                <a:latin typeface="Optane" pitchFamily="2" charset="0"/>
              </a:defRPr>
            </a:lvl1pPr>
            <a:lvl2pPr>
              <a:defRPr sz="2400">
                <a:latin typeface="Optane" pitchFamily="2" charset="0"/>
              </a:defRPr>
            </a:lvl2pPr>
            <a:lvl3pPr>
              <a:defRPr sz="2000">
                <a:latin typeface="Optane" pitchFamily="2" charset="0"/>
              </a:defRPr>
            </a:lvl3pPr>
            <a:lvl4pPr>
              <a:defRPr sz="1800">
                <a:latin typeface="Optane" pitchFamily="2" charset="0"/>
              </a:defRPr>
            </a:lvl4pPr>
            <a:lvl5pPr>
              <a:defRPr sz="1800">
                <a:latin typeface="Optane" pitchFamily="2"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5" name="Date Placeholder 4"/>
          <p:cNvSpPr>
            <a:spLocks noGrp="1"/>
          </p:cNvSpPr>
          <p:nvPr>
            <p:ph type="dt" sz="half" idx="10"/>
          </p:nvPr>
        </p:nvSpPr>
        <p:spPr/>
        <p:txBody>
          <a:bodyPr/>
          <a:lstStyle>
            <a:lvl1pPr>
              <a:defRPr>
                <a:latin typeface="Optane" pitchFamily="2" charset="0"/>
              </a:defRPr>
            </a:lvl1pPr>
          </a:lstStyle>
          <a:p>
            <a:pPr>
              <a:defRPr/>
            </a:pPr>
            <a:fld id="{8F823D68-B74F-45F5-8952-C2036E5230AE}" type="datetimeFigureOut">
              <a:rPr lang="it-IT"/>
              <a:pPr>
                <a:defRPr/>
              </a:pPr>
              <a:t>16/10/15</a:t>
            </a:fld>
            <a:endParaRPr lang="it-IT" dirty="0"/>
          </a:p>
        </p:txBody>
      </p:sp>
      <p:sp>
        <p:nvSpPr>
          <p:cNvPr id="6" name="Footer Placeholder 5"/>
          <p:cNvSpPr>
            <a:spLocks noGrp="1"/>
          </p:cNvSpPr>
          <p:nvPr>
            <p:ph type="ftr" sz="quarter" idx="11"/>
          </p:nvPr>
        </p:nvSpPr>
        <p:spPr>
          <a:xfrm>
            <a:off x="3384550" y="6356350"/>
            <a:ext cx="3136900" cy="365125"/>
          </a:xfrm>
          <a:prstGeom prst="rect">
            <a:avLst/>
          </a:prstGeom>
        </p:spPr>
        <p:txBody>
          <a:bodyPr/>
          <a:lstStyle>
            <a:lvl1pPr>
              <a:defRPr>
                <a:latin typeface="Optane" pitchFamily="2" charset="0"/>
                <a:cs typeface="+mn-cs"/>
              </a:defRPr>
            </a:lvl1pPr>
          </a:lstStyle>
          <a:p>
            <a:pPr>
              <a:defRPr/>
            </a:pPr>
            <a:r>
              <a:rPr lang="it-IT"/>
              <a:t>EY_IDEA MANAGEMENT_V0.5.PPTX</a:t>
            </a:r>
          </a:p>
        </p:txBody>
      </p:sp>
      <p:sp>
        <p:nvSpPr>
          <p:cNvPr id="7" name="Slide Number Placeholder 6"/>
          <p:cNvSpPr>
            <a:spLocks noGrp="1"/>
          </p:cNvSpPr>
          <p:nvPr>
            <p:ph type="sldNum" sz="quarter" idx="12"/>
          </p:nvPr>
        </p:nvSpPr>
        <p:spPr/>
        <p:txBody>
          <a:bodyPr/>
          <a:lstStyle>
            <a:lvl1pPr>
              <a:defRPr>
                <a:latin typeface="Optane" pitchFamily="2" charset="0"/>
              </a:defRPr>
            </a:lvl1pPr>
          </a:lstStyle>
          <a:p>
            <a:pPr>
              <a:defRPr/>
            </a:pPr>
            <a:fld id="{B4406E42-D91D-4E45-8C1E-D2D52E6DD7EC}" type="slidenum">
              <a:rPr lang="it-IT"/>
              <a:pPr>
                <a:defRPr/>
              </a:pPr>
              <a:t>‹#›</a:t>
            </a:fld>
            <a:endParaRPr lang="it-IT" dirty="0"/>
          </a:p>
        </p:txBody>
      </p:sp>
    </p:spTree>
  </p:cSld>
  <p:clrMapOvr>
    <a:masterClrMapping/>
  </p:clrMapOvr>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atin typeface="Optane" pitchFamily="2" charset="0"/>
              </a:defRPr>
            </a:lvl1pPr>
          </a:lstStyle>
          <a:p>
            <a:r>
              <a:rPr lang="en-US" smtClean="0"/>
              <a:t>Click to edit Master title style</a:t>
            </a:r>
            <a:endParaRPr lang="it-IT"/>
          </a:p>
        </p:txBody>
      </p:sp>
      <p:sp>
        <p:nvSpPr>
          <p:cNvPr id="3" name="Text Placeholder 2"/>
          <p:cNvSpPr>
            <a:spLocks noGrp="1"/>
          </p:cNvSpPr>
          <p:nvPr>
            <p:ph type="body" idx="1"/>
          </p:nvPr>
        </p:nvSpPr>
        <p:spPr>
          <a:xfrm>
            <a:off x="495300" y="1535113"/>
            <a:ext cx="4376870" cy="639762"/>
          </a:xfrm>
        </p:spPr>
        <p:txBody>
          <a:bodyPr anchor="b"/>
          <a:lstStyle>
            <a:lvl1pPr marL="0" indent="0">
              <a:buNone/>
              <a:defRPr sz="2400" b="1">
                <a:latin typeface="Optane" pitchFamily="2"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95300" y="2174875"/>
            <a:ext cx="4376870" cy="3951288"/>
          </a:xfrm>
        </p:spPr>
        <p:txBody>
          <a:bodyPr/>
          <a:lstStyle>
            <a:lvl1pPr>
              <a:defRPr sz="2400">
                <a:latin typeface="Optane" pitchFamily="2" charset="0"/>
              </a:defRPr>
            </a:lvl1pPr>
            <a:lvl2pPr>
              <a:defRPr sz="2000">
                <a:latin typeface="Optane" pitchFamily="2" charset="0"/>
              </a:defRPr>
            </a:lvl2pPr>
            <a:lvl3pPr>
              <a:defRPr sz="1800">
                <a:latin typeface="Optane" pitchFamily="2" charset="0"/>
              </a:defRPr>
            </a:lvl3pPr>
            <a:lvl4pPr>
              <a:defRPr sz="1600">
                <a:latin typeface="Optane" pitchFamily="2" charset="0"/>
              </a:defRPr>
            </a:lvl4pPr>
            <a:lvl5pPr>
              <a:defRPr sz="1600">
                <a:latin typeface="Optane" pitchFamily="2"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5" name="Text Placeholder 4"/>
          <p:cNvSpPr>
            <a:spLocks noGrp="1"/>
          </p:cNvSpPr>
          <p:nvPr>
            <p:ph type="body" sz="quarter" idx="3"/>
          </p:nvPr>
        </p:nvSpPr>
        <p:spPr>
          <a:xfrm>
            <a:off x="5032115" y="1535113"/>
            <a:ext cx="4378590" cy="639762"/>
          </a:xfrm>
        </p:spPr>
        <p:txBody>
          <a:bodyPr anchor="b"/>
          <a:lstStyle>
            <a:lvl1pPr marL="0" indent="0">
              <a:buNone/>
              <a:defRPr sz="2400" b="1">
                <a:latin typeface="Optane" pitchFamily="2"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32115" y="2174875"/>
            <a:ext cx="4378590" cy="3951288"/>
          </a:xfrm>
        </p:spPr>
        <p:txBody>
          <a:bodyPr/>
          <a:lstStyle>
            <a:lvl1pPr>
              <a:defRPr sz="2400">
                <a:latin typeface="Optane" pitchFamily="2" charset="0"/>
              </a:defRPr>
            </a:lvl1pPr>
            <a:lvl2pPr>
              <a:defRPr sz="2000">
                <a:latin typeface="Optane" pitchFamily="2" charset="0"/>
              </a:defRPr>
            </a:lvl2pPr>
            <a:lvl3pPr>
              <a:defRPr sz="1800">
                <a:latin typeface="Optane" pitchFamily="2" charset="0"/>
              </a:defRPr>
            </a:lvl3pPr>
            <a:lvl4pPr>
              <a:defRPr sz="1600">
                <a:latin typeface="Optane" pitchFamily="2" charset="0"/>
              </a:defRPr>
            </a:lvl4pPr>
            <a:lvl5pPr>
              <a:defRPr sz="1600">
                <a:latin typeface="Optane" pitchFamily="2"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7" name="Date Placeholder 6"/>
          <p:cNvSpPr>
            <a:spLocks noGrp="1"/>
          </p:cNvSpPr>
          <p:nvPr>
            <p:ph type="dt" sz="half" idx="10"/>
          </p:nvPr>
        </p:nvSpPr>
        <p:spPr/>
        <p:txBody>
          <a:bodyPr/>
          <a:lstStyle>
            <a:lvl1pPr>
              <a:defRPr>
                <a:latin typeface="Optane" pitchFamily="2" charset="0"/>
              </a:defRPr>
            </a:lvl1pPr>
          </a:lstStyle>
          <a:p>
            <a:pPr>
              <a:defRPr/>
            </a:pPr>
            <a:fld id="{33F9C256-C6B1-4E21-8A27-20AF5FC481F1}" type="datetimeFigureOut">
              <a:rPr lang="it-IT"/>
              <a:pPr>
                <a:defRPr/>
              </a:pPr>
              <a:t>16/10/15</a:t>
            </a:fld>
            <a:endParaRPr lang="it-IT" dirty="0"/>
          </a:p>
        </p:txBody>
      </p:sp>
      <p:sp>
        <p:nvSpPr>
          <p:cNvPr id="8" name="Footer Placeholder 7"/>
          <p:cNvSpPr>
            <a:spLocks noGrp="1"/>
          </p:cNvSpPr>
          <p:nvPr>
            <p:ph type="ftr" sz="quarter" idx="11"/>
          </p:nvPr>
        </p:nvSpPr>
        <p:spPr>
          <a:xfrm>
            <a:off x="3384550" y="6356350"/>
            <a:ext cx="3136900" cy="365125"/>
          </a:xfrm>
          <a:prstGeom prst="rect">
            <a:avLst/>
          </a:prstGeom>
        </p:spPr>
        <p:txBody>
          <a:bodyPr/>
          <a:lstStyle>
            <a:lvl1pPr>
              <a:defRPr>
                <a:latin typeface="Optane" pitchFamily="2" charset="0"/>
                <a:cs typeface="+mn-cs"/>
              </a:defRPr>
            </a:lvl1pPr>
          </a:lstStyle>
          <a:p>
            <a:pPr>
              <a:defRPr/>
            </a:pPr>
            <a:r>
              <a:rPr lang="it-IT"/>
              <a:t>EY_IDEA MANAGEMENT_V0.5.PPTX</a:t>
            </a:r>
          </a:p>
        </p:txBody>
      </p:sp>
      <p:sp>
        <p:nvSpPr>
          <p:cNvPr id="9" name="Slide Number Placeholder 8"/>
          <p:cNvSpPr>
            <a:spLocks noGrp="1"/>
          </p:cNvSpPr>
          <p:nvPr>
            <p:ph type="sldNum" sz="quarter" idx="12"/>
          </p:nvPr>
        </p:nvSpPr>
        <p:spPr/>
        <p:txBody>
          <a:bodyPr/>
          <a:lstStyle>
            <a:lvl1pPr>
              <a:defRPr>
                <a:latin typeface="Optane" pitchFamily="2" charset="0"/>
              </a:defRPr>
            </a:lvl1pPr>
          </a:lstStyle>
          <a:p>
            <a:pPr>
              <a:defRPr/>
            </a:pPr>
            <a:fld id="{6456EFC7-FF8B-46E2-A9AA-573C4436C4EB}" type="slidenum">
              <a:rPr lang="it-IT"/>
              <a:pPr>
                <a:defRPr/>
              </a:pPr>
              <a:t>‹#›</a:t>
            </a:fld>
            <a:endParaRPr lang="it-IT" dirty="0"/>
          </a:p>
        </p:txBody>
      </p:sp>
    </p:spTree>
  </p:cSld>
  <p:clrMapOvr>
    <a:masterClrMapping/>
  </p:clrMapOvr>
  <p:timing>
    <p:tnLst>
      <p:par>
        <p:cTn xmlns:p14="http://schemas.microsoft.com/office/powerpoint/2010/mai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Optane" pitchFamily="2" charset="0"/>
              </a:defRPr>
            </a:lvl1pPr>
          </a:lstStyle>
          <a:p>
            <a:r>
              <a:rPr lang="en-US" smtClean="0"/>
              <a:t>Click to edit Master title style</a:t>
            </a:r>
            <a:endParaRPr lang="it-IT"/>
          </a:p>
        </p:txBody>
      </p:sp>
      <p:sp>
        <p:nvSpPr>
          <p:cNvPr id="3" name="Date Placeholder 2"/>
          <p:cNvSpPr>
            <a:spLocks noGrp="1"/>
          </p:cNvSpPr>
          <p:nvPr>
            <p:ph type="dt" sz="half" idx="10"/>
          </p:nvPr>
        </p:nvSpPr>
        <p:spPr/>
        <p:txBody>
          <a:bodyPr/>
          <a:lstStyle>
            <a:lvl1pPr>
              <a:defRPr>
                <a:latin typeface="Optane" pitchFamily="2" charset="0"/>
              </a:defRPr>
            </a:lvl1pPr>
          </a:lstStyle>
          <a:p>
            <a:pPr>
              <a:defRPr/>
            </a:pPr>
            <a:fld id="{35DEEB81-3E59-444A-9A2E-E730F4AE79BB}" type="datetimeFigureOut">
              <a:rPr lang="it-IT"/>
              <a:pPr>
                <a:defRPr/>
              </a:pPr>
              <a:t>16/10/15</a:t>
            </a:fld>
            <a:endParaRPr lang="it-IT" dirty="0"/>
          </a:p>
        </p:txBody>
      </p:sp>
      <p:sp>
        <p:nvSpPr>
          <p:cNvPr id="4" name="Footer Placeholder 3"/>
          <p:cNvSpPr>
            <a:spLocks noGrp="1"/>
          </p:cNvSpPr>
          <p:nvPr>
            <p:ph type="ftr" sz="quarter" idx="11"/>
          </p:nvPr>
        </p:nvSpPr>
        <p:spPr>
          <a:xfrm>
            <a:off x="3384550" y="6356350"/>
            <a:ext cx="3136900" cy="365125"/>
          </a:xfrm>
          <a:prstGeom prst="rect">
            <a:avLst/>
          </a:prstGeom>
        </p:spPr>
        <p:txBody>
          <a:bodyPr/>
          <a:lstStyle>
            <a:lvl1pPr>
              <a:defRPr>
                <a:latin typeface="Optane" pitchFamily="2" charset="0"/>
                <a:cs typeface="+mn-cs"/>
              </a:defRPr>
            </a:lvl1pPr>
          </a:lstStyle>
          <a:p>
            <a:pPr>
              <a:defRPr/>
            </a:pPr>
            <a:r>
              <a:rPr lang="it-IT"/>
              <a:t>EY_IDEA MANAGEMENT_V0.5.PPTX</a:t>
            </a:r>
          </a:p>
        </p:txBody>
      </p:sp>
      <p:sp>
        <p:nvSpPr>
          <p:cNvPr id="5" name="Slide Number Placeholder 4"/>
          <p:cNvSpPr>
            <a:spLocks noGrp="1"/>
          </p:cNvSpPr>
          <p:nvPr>
            <p:ph type="sldNum" sz="quarter" idx="12"/>
          </p:nvPr>
        </p:nvSpPr>
        <p:spPr>
          <a:xfrm>
            <a:off x="7142163" y="6356350"/>
            <a:ext cx="2311400" cy="365125"/>
          </a:xfrm>
        </p:spPr>
        <p:txBody>
          <a:bodyPr/>
          <a:lstStyle>
            <a:lvl1pPr>
              <a:defRPr>
                <a:latin typeface="Optane" pitchFamily="2" charset="0"/>
              </a:defRPr>
            </a:lvl1pPr>
          </a:lstStyle>
          <a:p>
            <a:pPr>
              <a:defRPr/>
            </a:pPr>
            <a:fld id="{68B31C3D-75A7-432D-968A-677CB1359A33}" type="slidenum">
              <a:rPr lang="it-IT"/>
              <a:pPr>
                <a:defRPr/>
              </a:pPr>
              <a:t>‹#›</a:t>
            </a:fld>
            <a:endParaRPr lang="it-IT" dirty="0"/>
          </a:p>
        </p:txBody>
      </p:sp>
    </p:spTree>
  </p:cSld>
  <p:clrMapOvr>
    <a:masterClrMapping/>
  </p:clrMapOvr>
  <p:timing>
    <p:tnLst>
      <p:par>
        <p:cTn xmlns:p14="http://schemas.microsoft.com/office/powerpoint/2010/mai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atin typeface="Optane" pitchFamily="2" charset="0"/>
              </a:defRPr>
            </a:lvl1pPr>
          </a:lstStyle>
          <a:p>
            <a:pPr>
              <a:defRPr/>
            </a:pPr>
            <a:fld id="{8C705CF0-B574-48AE-A79A-9AD4A13530B6}" type="datetimeFigureOut">
              <a:rPr lang="it-IT"/>
              <a:pPr>
                <a:defRPr/>
              </a:pPr>
              <a:t>16/10/15</a:t>
            </a:fld>
            <a:endParaRPr lang="it-IT" dirty="0"/>
          </a:p>
        </p:txBody>
      </p:sp>
      <p:sp>
        <p:nvSpPr>
          <p:cNvPr id="3" name="Footer Placeholder 2"/>
          <p:cNvSpPr>
            <a:spLocks noGrp="1"/>
          </p:cNvSpPr>
          <p:nvPr>
            <p:ph type="ftr" sz="quarter" idx="11"/>
          </p:nvPr>
        </p:nvSpPr>
        <p:spPr>
          <a:xfrm>
            <a:off x="3384550" y="6356350"/>
            <a:ext cx="3136900" cy="365125"/>
          </a:xfrm>
          <a:prstGeom prst="rect">
            <a:avLst/>
          </a:prstGeom>
        </p:spPr>
        <p:txBody>
          <a:bodyPr/>
          <a:lstStyle>
            <a:lvl1pPr>
              <a:defRPr>
                <a:latin typeface="Optane" pitchFamily="2" charset="0"/>
                <a:cs typeface="+mn-cs"/>
              </a:defRPr>
            </a:lvl1pPr>
          </a:lstStyle>
          <a:p>
            <a:pPr>
              <a:defRPr/>
            </a:pPr>
            <a:r>
              <a:rPr lang="it-IT"/>
              <a:t>EY_IDEA MANAGEMENT_V0.5.PPTX</a:t>
            </a:r>
          </a:p>
        </p:txBody>
      </p:sp>
      <p:sp>
        <p:nvSpPr>
          <p:cNvPr id="4" name="Slide Number Placeholder 3"/>
          <p:cNvSpPr>
            <a:spLocks noGrp="1"/>
          </p:cNvSpPr>
          <p:nvPr>
            <p:ph type="sldNum" sz="quarter" idx="12"/>
          </p:nvPr>
        </p:nvSpPr>
        <p:spPr/>
        <p:txBody>
          <a:bodyPr/>
          <a:lstStyle>
            <a:lvl1pPr>
              <a:defRPr>
                <a:latin typeface="Optane" pitchFamily="2" charset="0"/>
              </a:defRPr>
            </a:lvl1pPr>
          </a:lstStyle>
          <a:p>
            <a:pPr>
              <a:defRPr/>
            </a:pPr>
            <a:fld id="{BA7E9E80-8BE4-4335-A338-DDAF1EF7EEA7}" type="slidenum">
              <a:rPr lang="it-IT"/>
              <a:pPr>
                <a:defRPr/>
              </a:pPr>
              <a:t>‹#›</a:t>
            </a:fld>
            <a:endParaRPr lang="it-IT" dirty="0"/>
          </a:p>
        </p:txBody>
      </p:sp>
    </p:spTree>
  </p:cSld>
  <p:clrMapOvr>
    <a:masterClrMapping/>
  </p:clrMapOvr>
  <p:timing>
    <p:tnLst>
      <p:par>
        <p:cTn xmlns:p14="http://schemas.microsoft.com/office/powerpoint/2010/mai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006" cy="1162050"/>
          </a:xfrm>
        </p:spPr>
        <p:txBody>
          <a:bodyPr anchor="b"/>
          <a:lstStyle>
            <a:lvl1pPr algn="l">
              <a:defRPr sz="2000" b="1">
                <a:latin typeface="Optane" pitchFamily="2" charset="0"/>
              </a:defRPr>
            </a:lvl1pPr>
          </a:lstStyle>
          <a:p>
            <a:r>
              <a:rPr lang="en-US" smtClean="0"/>
              <a:t>Click to edit Master title style</a:t>
            </a:r>
            <a:endParaRPr lang="it-IT"/>
          </a:p>
        </p:txBody>
      </p:sp>
      <p:sp>
        <p:nvSpPr>
          <p:cNvPr id="3" name="Content Placeholder 2"/>
          <p:cNvSpPr>
            <a:spLocks noGrp="1"/>
          </p:cNvSpPr>
          <p:nvPr>
            <p:ph idx="1"/>
          </p:nvPr>
        </p:nvSpPr>
        <p:spPr>
          <a:xfrm>
            <a:off x="3872972" y="273056"/>
            <a:ext cx="5537729" cy="5853113"/>
          </a:xfrm>
        </p:spPr>
        <p:txBody>
          <a:bodyPr/>
          <a:lstStyle>
            <a:lvl1pPr>
              <a:defRPr sz="3200">
                <a:latin typeface="Optane" pitchFamily="2" charset="0"/>
              </a:defRPr>
            </a:lvl1pPr>
            <a:lvl2pPr>
              <a:defRPr sz="2800">
                <a:latin typeface="Optane" pitchFamily="2" charset="0"/>
              </a:defRPr>
            </a:lvl2pPr>
            <a:lvl3pPr>
              <a:defRPr sz="2400">
                <a:latin typeface="Optane" pitchFamily="2" charset="0"/>
              </a:defRPr>
            </a:lvl3pPr>
            <a:lvl4pPr>
              <a:defRPr sz="2000">
                <a:latin typeface="Optane" pitchFamily="2" charset="0"/>
              </a:defRPr>
            </a:lvl4pPr>
            <a:lvl5pPr>
              <a:defRPr sz="2000">
                <a:latin typeface="Optane" pitchFamily="2"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Text Placeholder 3"/>
          <p:cNvSpPr>
            <a:spLocks noGrp="1"/>
          </p:cNvSpPr>
          <p:nvPr>
            <p:ph type="body" sz="half" idx="2"/>
          </p:nvPr>
        </p:nvSpPr>
        <p:spPr>
          <a:xfrm>
            <a:off x="495300" y="1435103"/>
            <a:ext cx="3259006" cy="4691063"/>
          </a:xfrm>
        </p:spPr>
        <p:txBody>
          <a:bodyPr/>
          <a:lstStyle>
            <a:lvl1pPr marL="0" indent="0">
              <a:buNone/>
              <a:defRPr sz="1400">
                <a:latin typeface="Optane" pitchFamily="2"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atin typeface="Optane" pitchFamily="2" charset="0"/>
              </a:defRPr>
            </a:lvl1pPr>
          </a:lstStyle>
          <a:p>
            <a:pPr>
              <a:defRPr/>
            </a:pPr>
            <a:fld id="{1A55C4D7-5396-4229-9600-72A33BD8C889}" type="datetimeFigureOut">
              <a:rPr lang="it-IT"/>
              <a:pPr>
                <a:defRPr/>
              </a:pPr>
              <a:t>16/10/15</a:t>
            </a:fld>
            <a:endParaRPr lang="it-IT" dirty="0"/>
          </a:p>
        </p:txBody>
      </p:sp>
      <p:sp>
        <p:nvSpPr>
          <p:cNvPr id="6" name="Footer Placeholder 5"/>
          <p:cNvSpPr>
            <a:spLocks noGrp="1"/>
          </p:cNvSpPr>
          <p:nvPr>
            <p:ph type="ftr" sz="quarter" idx="11"/>
          </p:nvPr>
        </p:nvSpPr>
        <p:spPr>
          <a:xfrm>
            <a:off x="3384550" y="6356350"/>
            <a:ext cx="3136900" cy="365125"/>
          </a:xfrm>
          <a:prstGeom prst="rect">
            <a:avLst/>
          </a:prstGeom>
        </p:spPr>
        <p:txBody>
          <a:bodyPr/>
          <a:lstStyle>
            <a:lvl1pPr>
              <a:defRPr>
                <a:latin typeface="Optane" pitchFamily="2" charset="0"/>
                <a:cs typeface="+mn-cs"/>
              </a:defRPr>
            </a:lvl1pPr>
          </a:lstStyle>
          <a:p>
            <a:pPr>
              <a:defRPr/>
            </a:pPr>
            <a:r>
              <a:rPr lang="it-IT"/>
              <a:t>EY_IDEA MANAGEMENT_V0.5.PPTX</a:t>
            </a:r>
          </a:p>
        </p:txBody>
      </p:sp>
      <p:sp>
        <p:nvSpPr>
          <p:cNvPr id="7" name="Slide Number Placeholder 6"/>
          <p:cNvSpPr>
            <a:spLocks noGrp="1"/>
          </p:cNvSpPr>
          <p:nvPr>
            <p:ph type="sldNum" sz="quarter" idx="12"/>
          </p:nvPr>
        </p:nvSpPr>
        <p:spPr/>
        <p:txBody>
          <a:bodyPr/>
          <a:lstStyle>
            <a:lvl1pPr>
              <a:defRPr>
                <a:latin typeface="Optane" pitchFamily="2" charset="0"/>
              </a:defRPr>
            </a:lvl1pPr>
          </a:lstStyle>
          <a:p>
            <a:pPr>
              <a:defRPr/>
            </a:pPr>
            <a:fld id="{82006C2F-2211-4874-9840-F5C1D3E73A7B}" type="slidenum">
              <a:rPr lang="it-IT"/>
              <a:pPr>
                <a:defRPr/>
              </a:pPr>
              <a:t>‹#›</a:t>
            </a:fld>
            <a:endParaRPr lang="it-IT" dirty="0"/>
          </a:p>
        </p:txBody>
      </p:sp>
    </p:spTree>
  </p:cSld>
  <p:clrMapOvr>
    <a:masterClrMapping/>
  </p:clrMapOvr>
  <p:timing>
    <p:tnLst>
      <p:par>
        <p:cTn xmlns:p14="http://schemas.microsoft.com/office/powerpoint/2010/mai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645" y="4800600"/>
            <a:ext cx="5943600" cy="566738"/>
          </a:xfrm>
        </p:spPr>
        <p:txBody>
          <a:bodyPr anchor="b"/>
          <a:lstStyle>
            <a:lvl1pPr algn="l">
              <a:defRPr sz="2000" b="1">
                <a:latin typeface="Optane" pitchFamily="2" charset="0"/>
              </a:defRPr>
            </a:lvl1pPr>
          </a:lstStyle>
          <a:p>
            <a:r>
              <a:rPr lang="en-US" smtClean="0"/>
              <a:t>Click to edit Master title style</a:t>
            </a:r>
            <a:endParaRPr lang="it-IT"/>
          </a:p>
        </p:txBody>
      </p:sp>
      <p:sp>
        <p:nvSpPr>
          <p:cNvPr id="3" name="Picture Placeholder 2"/>
          <p:cNvSpPr>
            <a:spLocks noGrp="1"/>
          </p:cNvSpPr>
          <p:nvPr>
            <p:ph type="pic" idx="1"/>
          </p:nvPr>
        </p:nvSpPr>
        <p:spPr>
          <a:xfrm>
            <a:off x="1941645" y="612775"/>
            <a:ext cx="5943600" cy="4114800"/>
          </a:xfrm>
        </p:spPr>
        <p:txBody>
          <a:bodyPr rtlCol="0">
            <a:normAutofit/>
          </a:bodyPr>
          <a:lstStyle>
            <a:lvl1pPr marL="0" indent="0">
              <a:buNone/>
              <a:defRPr sz="3200">
                <a:latin typeface="Optane" pitchFamily="2"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dirty="0"/>
          </a:p>
        </p:txBody>
      </p:sp>
      <p:sp>
        <p:nvSpPr>
          <p:cNvPr id="4" name="Text Placeholder 3"/>
          <p:cNvSpPr>
            <a:spLocks noGrp="1"/>
          </p:cNvSpPr>
          <p:nvPr>
            <p:ph type="body" sz="half" idx="2"/>
          </p:nvPr>
        </p:nvSpPr>
        <p:spPr>
          <a:xfrm>
            <a:off x="1941645" y="5367338"/>
            <a:ext cx="5943600" cy="804862"/>
          </a:xfrm>
        </p:spPr>
        <p:txBody>
          <a:bodyPr/>
          <a:lstStyle>
            <a:lvl1pPr marL="0" indent="0">
              <a:buNone/>
              <a:defRPr sz="1400">
                <a:latin typeface="Optane" pitchFamily="2"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atin typeface="Optane" pitchFamily="2" charset="0"/>
              </a:defRPr>
            </a:lvl1pPr>
          </a:lstStyle>
          <a:p>
            <a:pPr>
              <a:defRPr/>
            </a:pPr>
            <a:fld id="{09D0E991-3C9D-42EE-9686-BCD4C0005ED3}" type="datetimeFigureOut">
              <a:rPr lang="it-IT"/>
              <a:pPr>
                <a:defRPr/>
              </a:pPr>
              <a:t>16/10/15</a:t>
            </a:fld>
            <a:endParaRPr lang="it-IT" dirty="0"/>
          </a:p>
        </p:txBody>
      </p:sp>
      <p:sp>
        <p:nvSpPr>
          <p:cNvPr id="6" name="Footer Placeholder 5"/>
          <p:cNvSpPr>
            <a:spLocks noGrp="1"/>
          </p:cNvSpPr>
          <p:nvPr>
            <p:ph type="ftr" sz="quarter" idx="11"/>
          </p:nvPr>
        </p:nvSpPr>
        <p:spPr>
          <a:xfrm>
            <a:off x="3384550" y="6356350"/>
            <a:ext cx="3136900" cy="365125"/>
          </a:xfrm>
          <a:prstGeom prst="rect">
            <a:avLst/>
          </a:prstGeom>
        </p:spPr>
        <p:txBody>
          <a:bodyPr/>
          <a:lstStyle>
            <a:lvl1pPr>
              <a:defRPr>
                <a:latin typeface="Optane" pitchFamily="2" charset="0"/>
                <a:cs typeface="+mn-cs"/>
              </a:defRPr>
            </a:lvl1pPr>
          </a:lstStyle>
          <a:p>
            <a:pPr>
              <a:defRPr/>
            </a:pPr>
            <a:r>
              <a:rPr lang="it-IT"/>
              <a:t>EY_IDEA MANAGEMENT_V0.5.PPTX</a:t>
            </a:r>
          </a:p>
        </p:txBody>
      </p:sp>
      <p:sp>
        <p:nvSpPr>
          <p:cNvPr id="7" name="Slide Number Placeholder 6"/>
          <p:cNvSpPr>
            <a:spLocks noGrp="1"/>
          </p:cNvSpPr>
          <p:nvPr>
            <p:ph type="sldNum" sz="quarter" idx="12"/>
          </p:nvPr>
        </p:nvSpPr>
        <p:spPr/>
        <p:txBody>
          <a:bodyPr/>
          <a:lstStyle>
            <a:lvl1pPr>
              <a:defRPr>
                <a:latin typeface="Optane" pitchFamily="2" charset="0"/>
              </a:defRPr>
            </a:lvl1pPr>
          </a:lstStyle>
          <a:p>
            <a:pPr>
              <a:defRPr/>
            </a:pPr>
            <a:fld id="{A3986EDC-8412-4D7E-8A54-1571D03B546E}" type="slidenum">
              <a:rPr lang="it-IT"/>
              <a:pPr>
                <a:defRPr/>
              </a:pPr>
              <a:t>‹#›</a:t>
            </a:fld>
            <a:endParaRPr lang="it-IT" dirty="0"/>
          </a:p>
        </p:txBody>
      </p:sp>
    </p:spTree>
  </p:cSld>
  <p:clrMapOvr>
    <a:masterClrMapping/>
  </p:clrMapOvr>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theme" Target="../theme/theme1.xml"/><Relationship Id="rId16"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344488" y="80963"/>
            <a:ext cx="9066212" cy="6477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it-IT" smtClean="0"/>
          </a:p>
        </p:txBody>
      </p:sp>
      <p:sp>
        <p:nvSpPr>
          <p:cNvPr id="1027" name="Text Placeholder 2"/>
          <p:cNvSpPr>
            <a:spLocks noGrp="1"/>
          </p:cNvSpPr>
          <p:nvPr>
            <p:ph type="body" idx="1"/>
          </p:nvPr>
        </p:nvSpPr>
        <p:spPr bwMode="auto">
          <a:xfrm>
            <a:off x="415925" y="981075"/>
            <a:ext cx="8994775" cy="51450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smtClean="0"/>
          </a:p>
        </p:txBody>
      </p:sp>
      <p:sp>
        <p:nvSpPr>
          <p:cNvPr id="4" name="Date Placeholder 3"/>
          <p:cNvSpPr>
            <a:spLocks noGrp="1"/>
          </p:cNvSpPr>
          <p:nvPr>
            <p:ph type="dt" sz="half" idx="2"/>
          </p:nvPr>
        </p:nvSpPr>
        <p:spPr>
          <a:xfrm>
            <a:off x="495300" y="6356350"/>
            <a:ext cx="2311400" cy="365125"/>
          </a:xfrm>
          <a:prstGeom prst="rect">
            <a:avLst/>
          </a:prstGeom>
        </p:spPr>
        <p:txBody>
          <a:bodyPr vert="horz" lIns="91440" tIns="45720" rIns="91440" bIns="45720" rtlCol="0" anchor="ctr"/>
          <a:lstStyle>
            <a:lvl1pPr algn="l">
              <a:defRPr sz="1200">
                <a:solidFill>
                  <a:schemeClr val="tx1">
                    <a:tint val="75000"/>
                  </a:schemeClr>
                </a:solidFill>
                <a:latin typeface="Optane" pitchFamily="2" charset="0"/>
                <a:cs typeface="+mn-cs"/>
              </a:defRPr>
            </a:lvl1pPr>
          </a:lstStyle>
          <a:p>
            <a:pPr>
              <a:defRPr/>
            </a:pPr>
            <a:fld id="{650E0695-6C57-4663-8F9E-21A727D96C59}" type="datetimeFigureOut">
              <a:rPr lang="it-IT"/>
              <a:pPr>
                <a:defRPr/>
              </a:pPr>
              <a:t>16/10/15</a:t>
            </a:fld>
            <a:endParaRPr lang="it-IT" dirty="0"/>
          </a:p>
        </p:txBody>
      </p:sp>
      <p:sp>
        <p:nvSpPr>
          <p:cNvPr id="6" name="Slide Number Placeholder 5"/>
          <p:cNvSpPr>
            <a:spLocks noGrp="1"/>
          </p:cNvSpPr>
          <p:nvPr>
            <p:ph type="sldNum" sz="quarter" idx="4"/>
          </p:nvPr>
        </p:nvSpPr>
        <p:spPr>
          <a:xfrm>
            <a:off x="7099300" y="6356350"/>
            <a:ext cx="2311400" cy="365125"/>
          </a:xfrm>
          <a:prstGeom prst="rect">
            <a:avLst/>
          </a:prstGeom>
        </p:spPr>
        <p:txBody>
          <a:bodyPr vert="horz" lIns="91440" tIns="45720" rIns="91440" bIns="45720" rtlCol="0" anchor="ctr"/>
          <a:lstStyle>
            <a:lvl1pPr algn="r">
              <a:defRPr sz="1200">
                <a:solidFill>
                  <a:schemeClr val="tx1">
                    <a:tint val="75000"/>
                  </a:schemeClr>
                </a:solidFill>
                <a:latin typeface="Optane" pitchFamily="2" charset="0"/>
                <a:cs typeface="+mn-cs"/>
              </a:defRPr>
            </a:lvl1pPr>
          </a:lstStyle>
          <a:p>
            <a:pPr>
              <a:defRPr/>
            </a:pPr>
            <a:fld id="{461BE5B7-394B-4E80-95F6-F3E61D5E2351}" type="slidenum">
              <a:rPr lang="it-IT"/>
              <a:pPr>
                <a:defRPr/>
              </a:pPr>
              <a:t>‹#›</a:t>
            </a:fld>
            <a:endParaRPr lang="it-IT" dirty="0"/>
          </a:p>
        </p:txBody>
      </p:sp>
      <p:cxnSp>
        <p:nvCxnSpPr>
          <p:cNvPr id="7" name="Straight Connector 6"/>
          <p:cNvCxnSpPr/>
          <p:nvPr/>
        </p:nvCxnSpPr>
        <p:spPr>
          <a:xfrm>
            <a:off x="344488" y="6381750"/>
            <a:ext cx="9217025" cy="0"/>
          </a:xfrm>
          <a:prstGeom prst="line">
            <a:avLst/>
          </a:prstGeom>
          <a:ln w="12700">
            <a:solidFill>
              <a:srgbClr val="C00000"/>
            </a:solidFill>
          </a:ln>
        </p:spPr>
        <p:style>
          <a:lnRef idx="1">
            <a:schemeClr val="accent2"/>
          </a:lnRef>
          <a:fillRef idx="0">
            <a:schemeClr val="accent2"/>
          </a:fillRef>
          <a:effectRef idx="0">
            <a:schemeClr val="accent2"/>
          </a:effectRef>
          <a:fontRef idx="minor">
            <a:schemeClr val="tx1"/>
          </a:fontRef>
        </p:style>
      </p:cxnSp>
      <p:sp>
        <p:nvSpPr>
          <p:cNvPr id="8" name="Line 10"/>
          <p:cNvSpPr>
            <a:spLocks noChangeShapeType="1"/>
          </p:cNvSpPr>
          <p:nvPr/>
        </p:nvSpPr>
        <p:spPr bwMode="auto">
          <a:xfrm>
            <a:off x="344488" y="811213"/>
            <a:ext cx="9201150" cy="0"/>
          </a:xfrm>
          <a:prstGeom prst="line">
            <a:avLst/>
          </a:prstGeom>
          <a:noFill/>
          <a:ln w="19050">
            <a:solidFill>
              <a:schemeClr val="tx2">
                <a:lumMod val="40000"/>
                <a:lumOff val="60000"/>
              </a:schemeClr>
            </a:solidFill>
            <a:round/>
            <a:headEnd/>
            <a:tailEnd/>
          </a:ln>
          <a:effectLst/>
        </p:spPr>
        <p:txBody>
          <a:bodyPr wrap="none" anchor="ctr"/>
          <a:lstStyle/>
          <a:p>
            <a:pPr>
              <a:defRPr/>
            </a:pPr>
            <a:endParaRPr lang="en-US" dirty="0">
              <a:solidFill>
                <a:srgbClr val="646464"/>
              </a:solidFill>
              <a:latin typeface="Optane" pitchFamily="2" charset="0"/>
              <a:cs typeface="+mn-cs"/>
            </a:endParaRPr>
          </a:p>
        </p:txBody>
      </p:sp>
      <p:sp>
        <p:nvSpPr>
          <p:cNvPr id="35" name="Rectangle 9"/>
          <p:cNvSpPr>
            <a:spLocks noChangeArrowheads="1"/>
          </p:cNvSpPr>
          <p:nvPr/>
        </p:nvSpPr>
        <p:spPr bwMode="auto">
          <a:xfrm>
            <a:off x="339725" y="6530975"/>
            <a:ext cx="663575" cy="196850"/>
          </a:xfrm>
          <a:prstGeom prst="rect">
            <a:avLst/>
          </a:prstGeom>
          <a:noFill/>
          <a:ln w="9525">
            <a:noFill/>
            <a:miter lim="800000"/>
            <a:headEnd/>
            <a:tailEnd/>
          </a:ln>
          <a:effectLst/>
        </p:spPr>
        <p:txBody>
          <a:bodyPr lIns="0" tIns="0" rIns="0" bIns="0"/>
          <a:lstStyle/>
          <a:p>
            <a:pPr>
              <a:defRPr/>
            </a:pPr>
            <a:r>
              <a:rPr lang="en-US" sz="1100" dirty="0">
                <a:solidFill>
                  <a:srgbClr val="000000"/>
                </a:solidFill>
                <a:latin typeface="Optane" pitchFamily="2" charset="0"/>
              </a:rPr>
              <a:t>Page </a:t>
            </a:r>
            <a:fld id="{CF314616-0B0D-4036-BC6F-86D67D8528A4}" type="slidenum">
              <a:rPr lang="en-US" sz="1100">
                <a:solidFill>
                  <a:srgbClr val="000000"/>
                </a:solidFill>
                <a:latin typeface="Optane" pitchFamily="2" charset="0"/>
              </a:rPr>
              <a:pPr>
                <a:defRPr/>
              </a:pPr>
              <a:t>‹#›</a:t>
            </a:fld>
            <a:endParaRPr lang="en-US" sz="1100" dirty="0">
              <a:solidFill>
                <a:srgbClr val="000000"/>
              </a:solidFill>
              <a:latin typeface="Optane" pitchFamily="2" charset="0"/>
            </a:endParaRPr>
          </a:p>
        </p:txBody>
      </p:sp>
      <p:pic>
        <p:nvPicPr>
          <p:cNvPr id="1033" name="Picture 8"/>
          <p:cNvPicPr>
            <a:picLocks noChangeAspect="1" noChangeArrowheads="1"/>
          </p:cNvPicPr>
          <p:nvPr userDrawn="1"/>
        </p:nvPicPr>
        <p:blipFill>
          <a:blip r:embed="rId16"/>
          <a:srcRect/>
          <a:stretch>
            <a:fillRect/>
          </a:stretch>
        </p:blipFill>
        <p:spPr bwMode="auto">
          <a:xfrm>
            <a:off x="7356475" y="63500"/>
            <a:ext cx="2190750" cy="5397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85" r:id="rId1"/>
    <p:sldLayoutId id="2147483683"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 id="2147483695" r:id="rId12"/>
    <p:sldLayoutId id="2147483682" r:id="rId13"/>
    <p:sldLayoutId id="2147483684" r:id="rId14"/>
  </p:sldLayoutIdLst>
  <p:timing>
    <p:tnLst>
      <p:par>
        <p:cTn xmlns:p14="http://schemas.microsoft.com/office/powerpoint/2010/main" id="1" dur="indefinite" restart="never" nodeType="tmRoot"/>
      </p:par>
    </p:tnLst>
  </p:timing>
  <p:txStyles>
    <p:titleStyle>
      <a:lvl1pPr algn="l" rtl="0" eaLnBrk="0" fontAlgn="base" hangingPunct="0">
        <a:spcBef>
          <a:spcPct val="0"/>
        </a:spcBef>
        <a:spcAft>
          <a:spcPct val="0"/>
        </a:spcAft>
        <a:defRPr sz="2000" b="1" kern="1200">
          <a:solidFill>
            <a:schemeClr val="tx1"/>
          </a:solidFill>
          <a:latin typeface="Optane" pitchFamily="2" charset="0"/>
          <a:ea typeface="+mj-ea"/>
          <a:cs typeface="+mj-cs"/>
        </a:defRPr>
      </a:lvl1pPr>
      <a:lvl2pPr algn="l" rtl="0" eaLnBrk="0" fontAlgn="base" hangingPunct="0">
        <a:spcBef>
          <a:spcPct val="0"/>
        </a:spcBef>
        <a:spcAft>
          <a:spcPct val="0"/>
        </a:spcAft>
        <a:defRPr sz="2000" b="1">
          <a:solidFill>
            <a:schemeClr val="tx1"/>
          </a:solidFill>
          <a:latin typeface="Optane" pitchFamily="2" charset="0"/>
        </a:defRPr>
      </a:lvl2pPr>
      <a:lvl3pPr algn="l" rtl="0" eaLnBrk="0" fontAlgn="base" hangingPunct="0">
        <a:spcBef>
          <a:spcPct val="0"/>
        </a:spcBef>
        <a:spcAft>
          <a:spcPct val="0"/>
        </a:spcAft>
        <a:defRPr sz="2000" b="1">
          <a:solidFill>
            <a:schemeClr val="tx1"/>
          </a:solidFill>
          <a:latin typeface="Optane" pitchFamily="2" charset="0"/>
        </a:defRPr>
      </a:lvl3pPr>
      <a:lvl4pPr algn="l" rtl="0" eaLnBrk="0" fontAlgn="base" hangingPunct="0">
        <a:spcBef>
          <a:spcPct val="0"/>
        </a:spcBef>
        <a:spcAft>
          <a:spcPct val="0"/>
        </a:spcAft>
        <a:defRPr sz="2000" b="1">
          <a:solidFill>
            <a:schemeClr val="tx1"/>
          </a:solidFill>
          <a:latin typeface="Optane" pitchFamily="2" charset="0"/>
        </a:defRPr>
      </a:lvl4pPr>
      <a:lvl5pPr algn="l" rtl="0" eaLnBrk="0" fontAlgn="base" hangingPunct="0">
        <a:spcBef>
          <a:spcPct val="0"/>
        </a:spcBef>
        <a:spcAft>
          <a:spcPct val="0"/>
        </a:spcAft>
        <a:defRPr sz="2000" b="1">
          <a:solidFill>
            <a:schemeClr val="tx1"/>
          </a:solidFill>
          <a:latin typeface="Optane" pitchFamily="2" charset="0"/>
        </a:defRPr>
      </a:lvl5pPr>
      <a:lvl6pPr marL="457200" algn="l" rtl="0" fontAlgn="base">
        <a:spcBef>
          <a:spcPct val="0"/>
        </a:spcBef>
        <a:spcAft>
          <a:spcPct val="0"/>
        </a:spcAft>
        <a:defRPr sz="2000" b="1">
          <a:solidFill>
            <a:schemeClr val="tx1"/>
          </a:solidFill>
          <a:latin typeface="Optane" pitchFamily="2" charset="0"/>
        </a:defRPr>
      </a:lvl6pPr>
      <a:lvl7pPr marL="914400" algn="l" rtl="0" fontAlgn="base">
        <a:spcBef>
          <a:spcPct val="0"/>
        </a:spcBef>
        <a:spcAft>
          <a:spcPct val="0"/>
        </a:spcAft>
        <a:defRPr sz="2000" b="1">
          <a:solidFill>
            <a:schemeClr val="tx1"/>
          </a:solidFill>
          <a:latin typeface="Optane" pitchFamily="2" charset="0"/>
        </a:defRPr>
      </a:lvl7pPr>
      <a:lvl8pPr marL="1371600" algn="l" rtl="0" fontAlgn="base">
        <a:spcBef>
          <a:spcPct val="0"/>
        </a:spcBef>
        <a:spcAft>
          <a:spcPct val="0"/>
        </a:spcAft>
        <a:defRPr sz="2000" b="1">
          <a:solidFill>
            <a:schemeClr val="tx1"/>
          </a:solidFill>
          <a:latin typeface="Optane" pitchFamily="2" charset="0"/>
        </a:defRPr>
      </a:lvl8pPr>
      <a:lvl9pPr marL="1828800" algn="l" rtl="0" fontAlgn="base">
        <a:spcBef>
          <a:spcPct val="0"/>
        </a:spcBef>
        <a:spcAft>
          <a:spcPct val="0"/>
        </a:spcAft>
        <a:defRPr sz="2000" b="1">
          <a:solidFill>
            <a:schemeClr val="tx1"/>
          </a:solidFill>
          <a:latin typeface="Optane" pitchFamily="2" charset="0"/>
        </a:defRPr>
      </a:lvl9pPr>
    </p:titleStyle>
    <p:bodyStyle>
      <a:lvl1pPr marL="342900" indent="-342900" algn="l" rtl="0" eaLnBrk="0" fontAlgn="base" hangingPunct="0">
        <a:spcBef>
          <a:spcPct val="20000"/>
        </a:spcBef>
        <a:spcAft>
          <a:spcPct val="0"/>
        </a:spcAft>
        <a:buClr>
          <a:srgbClr val="FFC000"/>
        </a:buClr>
        <a:buSzPct val="75000"/>
        <a:buFont typeface="Arial" charset="0"/>
        <a:buChar char="►"/>
        <a:defRPr sz="3200" kern="1200">
          <a:solidFill>
            <a:schemeClr val="tx1"/>
          </a:solidFill>
          <a:latin typeface="Optane" pitchFamily="2" charset="0"/>
          <a:ea typeface="+mn-ea"/>
          <a:cs typeface="+mn-cs"/>
        </a:defRPr>
      </a:lvl1pPr>
      <a:lvl2pPr marL="742950" indent="-285750" algn="l" rtl="0" eaLnBrk="0" fontAlgn="base" hangingPunct="0">
        <a:spcBef>
          <a:spcPct val="20000"/>
        </a:spcBef>
        <a:spcAft>
          <a:spcPct val="0"/>
        </a:spcAft>
        <a:buClr>
          <a:srgbClr val="FFC000"/>
        </a:buClr>
        <a:buFont typeface="Arial" charset="0"/>
        <a:buChar char="–"/>
        <a:defRPr sz="2800" kern="1200">
          <a:solidFill>
            <a:schemeClr val="tx1"/>
          </a:solidFill>
          <a:latin typeface="Optane" pitchFamily="2" charset="0"/>
          <a:ea typeface="+mn-ea"/>
          <a:cs typeface="+mn-cs"/>
        </a:defRPr>
      </a:lvl2pPr>
      <a:lvl3pPr marL="1143000" indent="-228600" algn="l" rtl="0" eaLnBrk="0" fontAlgn="base" hangingPunct="0">
        <a:spcBef>
          <a:spcPct val="20000"/>
        </a:spcBef>
        <a:spcAft>
          <a:spcPct val="0"/>
        </a:spcAft>
        <a:buClr>
          <a:srgbClr val="FFC000"/>
        </a:buClr>
        <a:buFont typeface="Arial" charset="0"/>
        <a:buChar char="•"/>
        <a:defRPr sz="2400" kern="1200">
          <a:solidFill>
            <a:schemeClr val="tx1"/>
          </a:solidFill>
          <a:latin typeface="Optane" pitchFamily="2" charset="0"/>
          <a:ea typeface="+mn-ea"/>
          <a:cs typeface="+mn-cs"/>
        </a:defRPr>
      </a:lvl3pPr>
      <a:lvl4pPr marL="1600200" indent="-228600" algn="l" rtl="0" eaLnBrk="0" fontAlgn="base" hangingPunct="0">
        <a:spcBef>
          <a:spcPct val="20000"/>
        </a:spcBef>
        <a:spcAft>
          <a:spcPct val="0"/>
        </a:spcAft>
        <a:buClr>
          <a:srgbClr val="FFC000"/>
        </a:buClr>
        <a:buFont typeface="Arial" charset="0"/>
        <a:buChar char="–"/>
        <a:defRPr sz="2000" kern="1200">
          <a:solidFill>
            <a:schemeClr val="tx1"/>
          </a:solidFill>
          <a:latin typeface="Optane" pitchFamily="2" charset="0"/>
          <a:ea typeface="+mn-ea"/>
          <a:cs typeface="+mn-cs"/>
        </a:defRPr>
      </a:lvl4pPr>
      <a:lvl5pPr marL="2057400" indent="-228600" algn="l" rtl="0" eaLnBrk="0" fontAlgn="base" hangingPunct="0">
        <a:spcBef>
          <a:spcPct val="20000"/>
        </a:spcBef>
        <a:spcAft>
          <a:spcPct val="0"/>
        </a:spcAft>
        <a:buClr>
          <a:srgbClr val="FFC000"/>
        </a:buClr>
        <a:buFont typeface="Arial" charset="0"/>
        <a:buChar char="»"/>
        <a:defRPr sz="2000" kern="1200">
          <a:solidFill>
            <a:schemeClr val="tx1"/>
          </a:solidFill>
          <a:latin typeface="Optane"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01" name="Rectangle 5"/>
          <p:cNvSpPr txBox="1">
            <a:spLocks noChangeArrowheads="1"/>
          </p:cNvSpPr>
          <p:nvPr/>
        </p:nvSpPr>
        <p:spPr bwMode="auto">
          <a:xfrm>
            <a:off x="488950" y="4021138"/>
            <a:ext cx="9001125" cy="2400657"/>
          </a:xfrm>
          <a:prstGeom prst="rect">
            <a:avLst/>
          </a:prstGeom>
          <a:noFill/>
          <a:ln w="9525">
            <a:noFill/>
            <a:miter lim="800000"/>
            <a:headEnd/>
            <a:tailEnd/>
          </a:ln>
        </p:spPr>
        <p:txBody>
          <a:bodyPr lIns="36000" tIns="0" rIns="36000" bIns="0">
            <a:spAutoFit/>
          </a:bodyPr>
          <a:lstStyle/>
          <a:p>
            <a:pPr algn="ctr" defTabSz="457200"/>
            <a:r>
              <a:rPr lang="en-GB" sz="2400" b="1" dirty="0">
                <a:latin typeface="Optane" pitchFamily="2" charset="0"/>
              </a:rPr>
              <a:t>INTERNATIONAL SOCIAL SECURITY  </a:t>
            </a:r>
          </a:p>
          <a:p>
            <a:pPr algn="ctr" defTabSz="457200"/>
            <a:r>
              <a:rPr lang="en-GB" sz="2400" b="1" dirty="0">
                <a:latin typeface="Optane" pitchFamily="2" charset="0"/>
              </a:rPr>
              <a:t>COORDINATION </a:t>
            </a:r>
            <a:r>
              <a:rPr lang="en-GB" sz="2400" b="1" dirty="0" smtClean="0">
                <a:latin typeface="Optane" pitchFamily="2" charset="0"/>
              </a:rPr>
              <a:t>STANDARDS</a:t>
            </a:r>
          </a:p>
          <a:p>
            <a:pPr algn="ctr" defTabSz="457200"/>
            <a:r>
              <a:rPr lang="zh-CN" altLang="en-US" sz="2400" b="1" dirty="0" smtClean="0">
                <a:latin typeface="Optane" pitchFamily="2" charset="0"/>
              </a:rPr>
              <a:t>国际社保协调标准</a:t>
            </a:r>
            <a:endParaRPr lang="en-GB" sz="2400" b="1" dirty="0">
              <a:latin typeface="Optane" pitchFamily="2" charset="0"/>
            </a:endParaRPr>
          </a:p>
          <a:p>
            <a:pPr algn="ctr" defTabSz="457200" eaLnBrk="0" hangingPunct="0">
              <a:spcAft>
                <a:spcPts val="1200"/>
              </a:spcAft>
              <a:buClr>
                <a:srgbClr val="FFC000"/>
              </a:buClr>
              <a:buSzPct val="85000"/>
            </a:pPr>
            <a:endParaRPr lang="en-GB" sz="2400" b="1" noProof="1">
              <a:latin typeface="Optane" pitchFamily="2" charset="0"/>
            </a:endParaRPr>
          </a:p>
          <a:p>
            <a:pPr algn="ctr" defTabSz="457200" eaLnBrk="0" hangingPunct="0">
              <a:spcAft>
                <a:spcPts val="1200"/>
              </a:spcAft>
              <a:buClr>
                <a:srgbClr val="FFC000"/>
              </a:buClr>
              <a:buSzPct val="85000"/>
            </a:pPr>
            <a:r>
              <a:rPr lang="es-ES" sz="2000" i="1" dirty="0">
                <a:solidFill>
                  <a:srgbClr val="262626"/>
                </a:solidFill>
                <a:latin typeface="Optane" pitchFamily="2" charset="0"/>
              </a:rPr>
              <a:t>Madrid</a:t>
            </a:r>
            <a:r>
              <a:rPr lang="es-ES" sz="2000" i="1" noProof="1">
                <a:solidFill>
                  <a:srgbClr val="262626"/>
                </a:solidFill>
                <a:latin typeface="Optane" pitchFamily="2" charset="0"/>
              </a:rPr>
              <a:t>, </a:t>
            </a:r>
            <a:r>
              <a:rPr lang="es-ES" sz="2000" i="1" dirty="0">
                <a:solidFill>
                  <a:srgbClr val="262626"/>
                </a:solidFill>
                <a:latin typeface="Optane" pitchFamily="2" charset="0"/>
              </a:rPr>
              <a:t>28th </a:t>
            </a:r>
            <a:r>
              <a:rPr lang="es-ES" sz="2000" i="1" dirty="0" err="1">
                <a:solidFill>
                  <a:srgbClr val="262626"/>
                </a:solidFill>
                <a:latin typeface="Optane" pitchFamily="2" charset="0"/>
              </a:rPr>
              <a:t>October</a:t>
            </a:r>
            <a:r>
              <a:rPr lang="es-ES" sz="2000" i="1" dirty="0">
                <a:solidFill>
                  <a:srgbClr val="262626"/>
                </a:solidFill>
                <a:latin typeface="Optane" pitchFamily="2" charset="0"/>
              </a:rPr>
              <a:t> </a:t>
            </a:r>
            <a:r>
              <a:rPr lang="es-ES" sz="2000" i="1" dirty="0" smtClean="0">
                <a:solidFill>
                  <a:srgbClr val="262626"/>
                </a:solidFill>
                <a:latin typeface="Optane" pitchFamily="2" charset="0"/>
              </a:rPr>
              <a:t>2015</a:t>
            </a:r>
          </a:p>
          <a:p>
            <a:pPr algn="ctr" defTabSz="457200" eaLnBrk="0" hangingPunct="0">
              <a:spcAft>
                <a:spcPts val="1200"/>
              </a:spcAft>
              <a:buClr>
                <a:srgbClr val="FFC000"/>
              </a:buClr>
              <a:buSzPct val="85000"/>
            </a:pPr>
            <a:r>
              <a:rPr lang="zh-CN" altLang="en-US" sz="2000" i="1" noProof="1">
                <a:solidFill>
                  <a:srgbClr val="262626"/>
                </a:solidFill>
                <a:latin typeface="Optane" pitchFamily="2" charset="0"/>
              </a:rPr>
              <a:t> </a:t>
            </a:r>
            <a:r>
              <a:rPr lang="en-US" altLang="zh-CN" sz="2000" i="1" noProof="1" smtClean="0">
                <a:solidFill>
                  <a:srgbClr val="262626"/>
                </a:solidFill>
                <a:latin typeface="Optane" pitchFamily="2" charset="0"/>
              </a:rPr>
              <a:t>2015</a:t>
            </a:r>
            <a:r>
              <a:rPr lang="zh-CN" altLang="en-US" sz="2000" i="1" noProof="1" smtClean="0">
                <a:solidFill>
                  <a:srgbClr val="262626"/>
                </a:solidFill>
                <a:latin typeface="Optane" pitchFamily="2" charset="0"/>
              </a:rPr>
              <a:t>年</a:t>
            </a:r>
            <a:r>
              <a:rPr lang="en-US" altLang="zh-CN" sz="2000" i="1" noProof="1" smtClean="0">
                <a:solidFill>
                  <a:srgbClr val="262626"/>
                </a:solidFill>
                <a:latin typeface="Optane" pitchFamily="2" charset="0"/>
              </a:rPr>
              <a:t>19</a:t>
            </a:r>
            <a:r>
              <a:rPr lang="zh-CN" altLang="en-US" sz="2000" i="1" noProof="1" smtClean="0">
                <a:solidFill>
                  <a:srgbClr val="262626"/>
                </a:solidFill>
                <a:latin typeface="Optane" pitchFamily="2" charset="0"/>
              </a:rPr>
              <a:t>月</a:t>
            </a:r>
            <a:r>
              <a:rPr lang="en-US" altLang="zh-CN" sz="2000" i="1" noProof="1" smtClean="0">
                <a:solidFill>
                  <a:srgbClr val="262626"/>
                </a:solidFill>
                <a:latin typeface="Optane" pitchFamily="2" charset="0"/>
              </a:rPr>
              <a:t>28</a:t>
            </a:r>
            <a:r>
              <a:rPr lang="zh-CN" altLang="en-US" sz="2000" i="1" noProof="1" smtClean="0">
                <a:solidFill>
                  <a:srgbClr val="262626"/>
                </a:solidFill>
                <a:latin typeface="Optane" pitchFamily="2" charset="0"/>
              </a:rPr>
              <a:t>日，马德里</a:t>
            </a:r>
            <a:endParaRPr lang="es-ES" sz="2000" i="1" noProof="1">
              <a:solidFill>
                <a:srgbClr val="262626"/>
              </a:solidFill>
              <a:latin typeface="Optane" pitchFamily="2"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6865" name="Rectangle 2"/>
          <p:cNvSpPr>
            <a:spLocks noGrp="1"/>
          </p:cNvSpPr>
          <p:nvPr>
            <p:ph type="title"/>
          </p:nvPr>
        </p:nvSpPr>
        <p:spPr/>
        <p:txBody>
          <a:bodyPr/>
          <a:lstStyle/>
          <a:p>
            <a:pPr eaLnBrk="1" hangingPunct="1"/>
            <a:r>
              <a:rPr lang="en-GB" sz="2800" b="0" dirty="0" smtClean="0"/>
              <a:t>FOUNDATIONAL PRINCIPLES</a:t>
            </a:r>
            <a:r>
              <a:rPr lang="zh-CN" altLang="en-US" sz="2800" b="0" dirty="0" smtClean="0"/>
              <a:t> 基本原则</a:t>
            </a:r>
            <a:endParaRPr lang="es-ES" sz="2800" b="0" dirty="0" smtClean="0"/>
          </a:p>
        </p:txBody>
      </p:sp>
      <p:sp>
        <p:nvSpPr>
          <p:cNvPr id="1956866" name="Rectangle 3"/>
          <p:cNvSpPr>
            <a:spLocks noGrp="1" noChangeArrowheads="1"/>
          </p:cNvSpPr>
          <p:nvPr>
            <p:ph type="body" idx="4294967295"/>
          </p:nvPr>
        </p:nvSpPr>
        <p:spPr>
          <a:xfrm>
            <a:off x="415925" y="981075"/>
            <a:ext cx="4465067" cy="5145088"/>
          </a:xfrm>
        </p:spPr>
        <p:txBody>
          <a:bodyPr/>
          <a:lstStyle/>
          <a:p>
            <a:r>
              <a:rPr lang="en-GB" sz="2400" dirty="0" smtClean="0"/>
              <a:t> Equality of treatment</a:t>
            </a:r>
          </a:p>
          <a:p>
            <a:r>
              <a:rPr lang="en-GB" sz="2400" dirty="0" smtClean="0"/>
              <a:t> Assimilation of benefits, income, facts or events</a:t>
            </a:r>
          </a:p>
          <a:p>
            <a:r>
              <a:rPr lang="en-GB" sz="2400" dirty="0" smtClean="0"/>
              <a:t> Unity in applicable legislation </a:t>
            </a:r>
          </a:p>
          <a:p>
            <a:r>
              <a:rPr lang="en-GB" sz="2400" dirty="0" smtClean="0"/>
              <a:t> Aggregation of the periods of insurance or maintenance of the rights in the process of acquisition</a:t>
            </a:r>
          </a:p>
          <a:p>
            <a:r>
              <a:rPr lang="en-GB" sz="2400" dirty="0" smtClean="0"/>
              <a:t> Export of the benefits or conservation of acquired rights </a:t>
            </a:r>
          </a:p>
          <a:p>
            <a:r>
              <a:rPr lang="en-GB" sz="2400" dirty="0" smtClean="0"/>
              <a:t> Administrative collaboration</a:t>
            </a:r>
          </a:p>
        </p:txBody>
      </p:sp>
      <p:sp>
        <p:nvSpPr>
          <p:cNvPr id="4" name="Rectangle 3"/>
          <p:cNvSpPr txBox="1">
            <a:spLocks noChangeArrowheads="1"/>
          </p:cNvSpPr>
          <p:nvPr/>
        </p:nvSpPr>
        <p:spPr bwMode="auto">
          <a:xfrm>
            <a:off x="5169024" y="1052736"/>
            <a:ext cx="4465067" cy="51450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FFC000"/>
              </a:buClr>
              <a:buSzPct val="75000"/>
              <a:buFont typeface="Arial" charset="0"/>
              <a:buChar char="►"/>
              <a:defRPr sz="3200" kern="1200">
                <a:solidFill>
                  <a:schemeClr val="tx1"/>
                </a:solidFill>
                <a:latin typeface="Optane" pitchFamily="2" charset="0"/>
                <a:ea typeface="+mn-ea"/>
                <a:cs typeface="+mn-cs"/>
              </a:defRPr>
            </a:lvl1pPr>
            <a:lvl2pPr marL="742950" indent="-285750" algn="l" rtl="0" eaLnBrk="0" fontAlgn="base" hangingPunct="0">
              <a:spcBef>
                <a:spcPct val="20000"/>
              </a:spcBef>
              <a:spcAft>
                <a:spcPct val="0"/>
              </a:spcAft>
              <a:buClr>
                <a:srgbClr val="FFC000"/>
              </a:buClr>
              <a:buFont typeface="Arial" charset="0"/>
              <a:buChar char="–"/>
              <a:defRPr sz="2800" kern="1200">
                <a:solidFill>
                  <a:schemeClr val="tx1"/>
                </a:solidFill>
                <a:latin typeface="Optane" pitchFamily="2" charset="0"/>
                <a:ea typeface="+mn-ea"/>
                <a:cs typeface="+mn-cs"/>
              </a:defRPr>
            </a:lvl2pPr>
            <a:lvl3pPr marL="1143000" indent="-228600" algn="l" rtl="0" eaLnBrk="0" fontAlgn="base" hangingPunct="0">
              <a:spcBef>
                <a:spcPct val="20000"/>
              </a:spcBef>
              <a:spcAft>
                <a:spcPct val="0"/>
              </a:spcAft>
              <a:buClr>
                <a:srgbClr val="FFC000"/>
              </a:buClr>
              <a:buFont typeface="Arial" charset="0"/>
              <a:buChar char="•"/>
              <a:defRPr sz="2400" kern="1200">
                <a:solidFill>
                  <a:schemeClr val="tx1"/>
                </a:solidFill>
                <a:latin typeface="Optane" pitchFamily="2" charset="0"/>
                <a:ea typeface="+mn-ea"/>
                <a:cs typeface="+mn-cs"/>
              </a:defRPr>
            </a:lvl3pPr>
            <a:lvl4pPr marL="1600200" indent="-228600" algn="l" rtl="0" eaLnBrk="0" fontAlgn="base" hangingPunct="0">
              <a:spcBef>
                <a:spcPct val="20000"/>
              </a:spcBef>
              <a:spcAft>
                <a:spcPct val="0"/>
              </a:spcAft>
              <a:buClr>
                <a:srgbClr val="FFC000"/>
              </a:buClr>
              <a:buFont typeface="Arial" charset="0"/>
              <a:buChar char="–"/>
              <a:defRPr sz="2000" kern="1200">
                <a:solidFill>
                  <a:schemeClr val="tx1"/>
                </a:solidFill>
                <a:latin typeface="Optane" pitchFamily="2" charset="0"/>
                <a:ea typeface="+mn-ea"/>
                <a:cs typeface="+mn-cs"/>
              </a:defRPr>
            </a:lvl4pPr>
            <a:lvl5pPr marL="2057400" indent="-228600" algn="l" rtl="0" eaLnBrk="0" fontAlgn="base" hangingPunct="0">
              <a:spcBef>
                <a:spcPct val="20000"/>
              </a:spcBef>
              <a:spcAft>
                <a:spcPct val="0"/>
              </a:spcAft>
              <a:buClr>
                <a:srgbClr val="FFC000"/>
              </a:buClr>
              <a:buFont typeface="Arial" charset="0"/>
              <a:buChar char="»"/>
              <a:defRPr sz="2000" kern="1200">
                <a:solidFill>
                  <a:schemeClr val="tx1"/>
                </a:solidFill>
                <a:latin typeface="Optane"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zh-CN" altLang="en-US" sz="2400" dirty="0" smtClean="0"/>
              <a:t>平等条约</a:t>
            </a:r>
            <a:endParaRPr lang="en-GB" sz="2400" dirty="0" smtClean="0"/>
          </a:p>
          <a:p>
            <a:r>
              <a:rPr lang="zh-CN" altLang="en-US" sz="2400" dirty="0" smtClean="0"/>
              <a:t>综合计算福利、收入、事项</a:t>
            </a:r>
            <a:endParaRPr lang="en-GB" sz="2400" dirty="0" smtClean="0"/>
          </a:p>
          <a:p>
            <a:r>
              <a:rPr lang="zh-CN" altLang="en-US" sz="2400" dirty="0" smtClean="0"/>
              <a:t>统一立法应用</a:t>
            </a:r>
            <a:endParaRPr lang="en-GB" sz="2400" dirty="0" smtClean="0"/>
          </a:p>
          <a:p>
            <a:r>
              <a:rPr lang="zh-CN" altLang="en-US" sz="2400" dirty="0" smtClean="0"/>
              <a:t>统一保险年限或维持福利获取过程中的权益</a:t>
            </a:r>
            <a:endParaRPr lang="en-GB" sz="2400" dirty="0" smtClean="0"/>
          </a:p>
          <a:p>
            <a:r>
              <a:rPr lang="zh-CN" altLang="en-US" sz="2400" dirty="0" smtClean="0"/>
              <a:t>输出福利或保存现存权益</a:t>
            </a:r>
            <a:endParaRPr lang="en-GB" sz="2400" dirty="0" smtClean="0"/>
          </a:p>
          <a:p>
            <a:r>
              <a:rPr lang="zh-CN" altLang="en-US" sz="2400" dirty="0" smtClean="0"/>
              <a:t>行政合作</a:t>
            </a:r>
            <a:endParaRPr lang="en-GB" sz="2400"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7889" name="Rectangle 2"/>
          <p:cNvSpPr>
            <a:spLocks noGrp="1"/>
          </p:cNvSpPr>
          <p:nvPr>
            <p:ph type="title"/>
          </p:nvPr>
        </p:nvSpPr>
        <p:spPr/>
        <p:txBody>
          <a:bodyPr/>
          <a:lstStyle/>
          <a:p>
            <a:pPr eaLnBrk="1" hangingPunct="1"/>
            <a:r>
              <a:rPr lang="en-GB" sz="3200" b="0" dirty="0" smtClean="0"/>
              <a:t>AGGREGATION</a:t>
            </a:r>
            <a:r>
              <a:rPr lang="zh-CN" altLang="en-US" sz="3200" b="0" dirty="0" smtClean="0"/>
              <a:t> 综合计算福利年限</a:t>
            </a:r>
            <a:endParaRPr lang="es-ES" sz="3200" b="0" dirty="0" smtClean="0"/>
          </a:p>
        </p:txBody>
      </p:sp>
      <p:sp>
        <p:nvSpPr>
          <p:cNvPr id="1957890" name="Rectangle 3"/>
          <p:cNvSpPr>
            <a:spLocks noGrp="1" noChangeArrowheads="1"/>
          </p:cNvSpPr>
          <p:nvPr>
            <p:ph type="body" idx="4294967295"/>
          </p:nvPr>
        </p:nvSpPr>
        <p:spPr>
          <a:xfrm>
            <a:off x="415925" y="981075"/>
            <a:ext cx="4825107" cy="5145088"/>
          </a:xfrm>
        </p:spPr>
        <p:txBody>
          <a:bodyPr/>
          <a:lstStyle/>
          <a:p>
            <a:r>
              <a:rPr lang="en-GB" sz="2400" dirty="0" smtClean="0"/>
              <a:t>The insurance or residence periods accredited</a:t>
            </a:r>
          </a:p>
          <a:p>
            <a:r>
              <a:rPr lang="en-GB" sz="2400" dirty="0" smtClean="0"/>
              <a:t>in other MSs are aggregated "where necessary" provided that they do not overlap, for:</a:t>
            </a:r>
          </a:p>
          <a:p>
            <a:pPr lvl="1"/>
            <a:r>
              <a:rPr lang="en-GB" sz="2000" dirty="0" smtClean="0"/>
              <a:t>Acquisition of the right to benefits</a:t>
            </a:r>
          </a:p>
          <a:p>
            <a:pPr lvl="1"/>
            <a:endParaRPr lang="en-GB" sz="2000" dirty="0" smtClean="0"/>
          </a:p>
          <a:p>
            <a:r>
              <a:rPr lang="en-GB" sz="2400" dirty="0" smtClean="0"/>
              <a:t>Interpretation "where necessary“</a:t>
            </a:r>
          </a:p>
          <a:p>
            <a:pPr lvl="1"/>
            <a:r>
              <a:rPr lang="en-GB" sz="2000" dirty="0" smtClean="0"/>
              <a:t>	“Own country" mandatory, voluntary or equivalent periods that provide eligibility prevail over the periods complied with in another MS when the two overlap.</a:t>
            </a:r>
          </a:p>
          <a:p>
            <a:pPr>
              <a:buFontTx/>
              <a:buNone/>
            </a:pPr>
            <a:endParaRPr lang="en-GB" sz="2800" dirty="0" smtClean="0"/>
          </a:p>
        </p:txBody>
      </p:sp>
      <p:sp>
        <p:nvSpPr>
          <p:cNvPr id="4" name="Rectangle 3"/>
          <p:cNvSpPr txBox="1">
            <a:spLocks noChangeArrowheads="1"/>
          </p:cNvSpPr>
          <p:nvPr/>
        </p:nvSpPr>
        <p:spPr bwMode="auto">
          <a:xfrm>
            <a:off x="5385049" y="1052736"/>
            <a:ext cx="4176464" cy="51450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FFC000"/>
              </a:buClr>
              <a:buSzPct val="75000"/>
              <a:buFont typeface="Arial" charset="0"/>
              <a:buChar char="►"/>
              <a:defRPr sz="3200" kern="1200">
                <a:solidFill>
                  <a:schemeClr val="tx1"/>
                </a:solidFill>
                <a:latin typeface="Optane" pitchFamily="2" charset="0"/>
                <a:ea typeface="+mn-ea"/>
                <a:cs typeface="+mn-cs"/>
              </a:defRPr>
            </a:lvl1pPr>
            <a:lvl2pPr marL="742950" indent="-285750" algn="l" rtl="0" eaLnBrk="0" fontAlgn="base" hangingPunct="0">
              <a:spcBef>
                <a:spcPct val="20000"/>
              </a:spcBef>
              <a:spcAft>
                <a:spcPct val="0"/>
              </a:spcAft>
              <a:buClr>
                <a:srgbClr val="FFC000"/>
              </a:buClr>
              <a:buFont typeface="Arial" charset="0"/>
              <a:buChar char="–"/>
              <a:defRPr sz="2800" kern="1200">
                <a:solidFill>
                  <a:schemeClr val="tx1"/>
                </a:solidFill>
                <a:latin typeface="Optane" pitchFamily="2" charset="0"/>
                <a:ea typeface="+mn-ea"/>
                <a:cs typeface="+mn-cs"/>
              </a:defRPr>
            </a:lvl2pPr>
            <a:lvl3pPr marL="1143000" indent="-228600" algn="l" rtl="0" eaLnBrk="0" fontAlgn="base" hangingPunct="0">
              <a:spcBef>
                <a:spcPct val="20000"/>
              </a:spcBef>
              <a:spcAft>
                <a:spcPct val="0"/>
              </a:spcAft>
              <a:buClr>
                <a:srgbClr val="FFC000"/>
              </a:buClr>
              <a:buFont typeface="Arial" charset="0"/>
              <a:buChar char="•"/>
              <a:defRPr sz="2400" kern="1200">
                <a:solidFill>
                  <a:schemeClr val="tx1"/>
                </a:solidFill>
                <a:latin typeface="Optane" pitchFamily="2" charset="0"/>
                <a:ea typeface="+mn-ea"/>
                <a:cs typeface="+mn-cs"/>
              </a:defRPr>
            </a:lvl3pPr>
            <a:lvl4pPr marL="1600200" indent="-228600" algn="l" rtl="0" eaLnBrk="0" fontAlgn="base" hangingPunct="0">
              <a:spcBef>
                <a:spcPct val="20000"/>
              </a:spcBef>
              <a:spcAft>
                <a:spcPct val="0"/>
              </a:spcAft>
              <a:buClr>
                <a:srgbClr val="FFC000"/>
              </a:buClr>
              <a:buFont typeface="Arial" charset="0"/>
              <a:buChar char="–"/>
              <a:defRPr sz="2000" kern="1200">
                <a:solidFill>
                  <a:schemeClr val="tx1"/>
                </a:solidFill>
                <a:latin typeface="Optane" pitchFamily="2" charset="0"/>
                <a:ea typeface="+mn-ea"/>
                <a:cs typeface="+mn-cs"/>
              </a:defRPr>
            </a:lvl4pPr>
            <a:lvl5pPr marL="2057400" indent="-228600" algn="l" rtl="0" eaLnBrk="0" fontAlgn="base" hangingPunct="0">
              <a:spcBef>
                <a:spcPct val="20000"/>
              </a:spcBef>
              <a:spcAft>
                <a:spcPct val="0"/>
              </a:spcAft>
              <a:buClr>
                <a:srgbClr val="FFC000"/>
              </a:buClr>
              <a:buFont typeface="Arial" charset="0"/>
              <a:buChar char="»"/>
              <a:defRPr sz="2000" kern="1200">
                <a:solidFill>
                  <a:schemeClr val="tx1"/>
                </a:solidFill>
                <a:latin typeface="Optane"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zh-CN" altLang="en-US" sz="2400" dirty="0" smtClean="0"/>
              <a:t>所赋予的保险或居留年限</a:t>
            </a:r>
            <a:endParaRPr lang="en-GB" sz="2400" dirty="0" smtClean="0"/>
          </a:p>
          <a:p>
            <a:r>
              <a:rPr lang="zh-CN" altLang="en-US" sz="2400" dirty="0" smtClean="0"/>
              <a:t>在必须保证权益不重叠的前提下在其他成员国结算福利</a:t>
            </a:r>
            <a:r>
              <a:rPr lang="en-GB" sz="2400" dirty="0" smtClean="0"/>
              <a:t>:</a:t>
            </a:r>
          </a:p>
          <a:p>
            <a:pPr lvl="1"/>
            <a:r>
              <a:rPr lang="zh-CN" altLang="en-US" sz="2000" dirty="0" smtClean="0"/>
              <a:t>获取福利权益</a:t>
            </a:r>
            <a:endParaRPr lang="en-GB" sz="2000" dirty="0" smtClean="0"/>
          </a:p>
          <a:p>
            <a:r>
              <a:rPr lang="en-GB" sz="2400" dirty="0" smtClean="0"/>
              <a:t>“</a:t>
            </a:r>
            <a:r>
              <a:rPr lang="zh-CN" altLang="en-US" sz="2400" dirty="0" smtClean="0"/>
              <a:t>必须保证</a:t>
            </a:r>
            <a:r>
              <a:rPr lang="en-GB" sz="2400" dirty="0" smtClean="0"/>
              <a:t>“</a:t>
            </a:r>
            <a:r>
              <a:rPr lang="zh-CN" altLang="en-US" sz="2400" dirty="0" smtClean="0"/>
              <a:t>释义</a:t>
            </a:r>
            <a:endParaRPr lang="en-GB" sz="2400" dirty="0" smtClean="0"/>
          </a:p>
          <a:p>
            <a:pPr lvl="1"/>
            <a:r>
              <a:rPr lang="zh-CN" altLang="en-US" sz="2000" dirty="0" smtClean="0"/>
              <a:t>若出现重叠，</a:t>
            </a:r>
            <a:r>
              <a:rPr lang="en-GB" sz="2000" dirty="0" smtClean="0"/>
              <a:t>“</a:t>
            </a:r>
            <a:r>
              <a:rPr lang="zh-CN" altLang="en-US" sz="2000" dirty="0" smtClean="0"/>
              <a:t>本国</a:t>
            </a:r>
            <a:r>
              <a:rPr lang="en-GB" sz="2000" dirty="0" smtClean="0"/>
              <a:t>” </a:t>
            </a:r>
            <a:r>
              <a:rPr lang="zh-CN" altLang="en-US" sz="2000" dirty="0" smtClean="0"/>
              <a:t>规定的、自愿的符合规定的保障年限或同等年限</a:t>
            </a:r>
            <a:r>
              <a:rPr lang="en-GB" sz="2000" dirty="0" smtClean="0"/>
              <a:t>,</a:t>
            </a:r>
            <a:r>
              <a:rPr lang="zh-CN" altLang="en-US" sz="2000" dirty="0" smtClean="0"/>
              <a:t>优先于在他国的保障年限计算。</a:t>
            </a:r>
            <a:endParaRPr lang="en-GB" sz="2800"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8913" name="Rectangle 2"/>
          <p:cNvSpPr>
            <a:spLocks noGrp="1"/>
          </p:cNvSpPr>
          <p:nvPr>
            <p:ph type="title"/>
          </p:nvPr>
        </p:nvSpPr>
        <p:spPr>
          <a:xfrm>
            <a:off x="488504" y="188640"/>
            <a:ext cx="6624860" cy="431800"/>
          </a:xfrm>
        </p:spPr>
        <p:txBody>
          <a:bodyPr/>
          <a:lstStyle/>
          <a:p>
            <a:pPr eaLnBrk="1" hangingPunct="1"/>
            <a:r>
              <a:rPr lang="en-GB" sz="2800" b="0" dirty="0" smtClean="0"/>
              <a:t/>
            </a:r>
            <a:br>
              <a:rPr lang="en-GB" sz="2800" b="0" dirty="0" smtClean="0"/>
            </a:br>
            <a:r>
              <a:rPr lang="en-GB" sz="2800" b="0" dirty="0" smtClean="0"/>
              <a:t/>
            </a:r>
            <a:br>
              <a:rPr lang="en-GB" sz="2800" b="0" dirty="0" smtClean="0"/>
            </a:br>
            <a:r>
              <a:rPr lang="en-GB" sz="2800" b="0" dirty="0" smtClean="0"/>
              <a:t>SUPPRESSION OF RESIDENCY CLAUSES</a:t>
            </a:r>
            <a:br>
              <a:rPr lang="en-GB" sz="2800" b="0" dirty="0" smtClean="0"/>
            </a:br>
            <a:r>
              <a:rPr lang="zh-CN" altLang="en-US" sz="2800" b="0" dirty="0" smtClean="0"/>
              <a:t>居留条款搁置</a:t>
            </a:r>
            <a:r>
              <a:rPr lang="en-GB" sz="2800" b="0" dirty="0" smtClean="0"/>
              <a:t>      </a:t>
            </a:r>
            <a:r>
              <a:rPr lang="es-ES" sz="2800" dirty="0" smtClean="0"/>
              <a:t/>
            </a:r>
            <a:br>
              <a:rPr lang="es-ES" sz="2800" dirty="0" smtClean="0"/>
            </a:br>
            <a:r>
              <a:rPr lang="es-ES" sz="2800" dirty="0" smtClean="0"/>
              <a:t/>
            </a:r>
            <a:br>
              <a:rPr lang="es-ES" sz="2800" dirty="0" smtClean="0"/>
            </a:br>
            <a:endParaRPr lang="es-ES" sz="2800" dirty="0" smtClean="0"/>
          </a:p>
        </p:txBody>
      </p:sp>
      <p:sp>
        <p:nvSpPr>
          <p:cNvPr id="1958914" name="Rectangle 3"/>
          <p:cNvSpPr>
            <a:spLocks noGrp="1" noChangeArrowheads="1"/>
          </p:cNvSpPr>
          <p:nvPr>
            <p:ph type="body" idx="4294967295"/>
          </p:nvPr>
        </p:nvSpPr>
        <p:spPr>
          <a:xfrm>
            <a:off x="415925" y="981075"/>
            <a:ext cx="5257155" cy="5145088"/>
          </a:xfrm>
        </p:spPr>
        <p:txBody>
          <a:bodyPr/>
          <a:lstStyle/>
          <a:p>
            <a:pPr>
              <a:buFont typeface="Arial" charset="0"/>
              <a:buNone/>
            </a:pPr>
            <a:r>
              <a:rPr lang="zh-CN" altLang="en-US" sz="2800" dirty="0"/>
              <a:t> </a:t>
            </a:r>
            <a:r>
              <a:rPr lang="zh-CN" altLang="en-US" sz="2800" dirty="0" smtClean="0"/>
              <a:t> </a:t>
            </a:r>
            <a:r>
              <a:rPr lang="en-GB" sz="2800" dirty="0" smtClean="0"/>
              <a:t>The cash benefits under the legislation of one or more MSs or the Regulation may not be affected by any reduction, modification, suspension, suppression or confiscation due to the fact that the beneficiary or the members of his or her family live in another MS.                                                                                                   </a:t>
            </a:r>
          </a:p>
        </p:txBody>
      </p:sp>
      <p:sp>
        <p:nvSpPr>
          <p:cNvPr id="4" name="Rectangle 3"/>
          <p:cNvSpPr txBox="1">
            <a:spLocks noChangeArrowheads="1"/>
          </p:cNvSpPr>
          <p:nvPr/>
        </p:nvSpPr>
        <p:spPr bwMode="auto">
          <a:xfrm>
            <a:off x="5817097" y="1124744"/>
            <a:ext cx="3816424" cy="51450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FFC000"/>
              </a:buClr>
              <a:buSzPct val="75000"/>
              <a:buFont typeface="Arial" charset="0"/>
              <a:buChar char="►"/>
              <a:defRPr sz="3200" kern="1200">
                <a:solidFill>
                  <a:schemeClr val="tx1"/>
                </a:solidFill>
                <a:latin typeface="Optane" pitchFamily="2" charset="0"/>
                <a:ea typeface="+mn-ea"/>
                <a:cs typeface="+mn-cs"/>
              </a:defRPr>
            </a:lvl1pPr>
            <a:lvl2pPr marL="742950" indent="-285750" algn="l" rtl="0" eaLnBrk="0" fontAlgn="base" hangingPunct="0">
              <a:spcBef>
                <a:spcPct val="20000"/>
              </a:spcBef>
              <a:spcAft>
                <a:spcPct val="0"/>
              </a:spcAft>
              <a:buClr>
                <a:srgbClr val="FFC000"/>
              </a:buClr>
              <a:buFont typeface="Arial" charset="0"/>
              <a:buChar char="–"/>
              <a:defRPr sz="2800" kern="1200">
                <a:solidFill>
                  <a:schemeClr val="tx1"/>
                </a:solidFill>
                <a:latin typeface="Optane" pitchFamily="2" charset="0"/>
                <a:ea typeface="+mn-ea"/>
                <a:cs typeface="+mn-cs"/>
              </a:defRPr>
            </a:lvl2pPr>
            <a:lvl3pPr marL="1143000" indent="-228600" algn="l" rtl="0" eaLnBrk="0" fontAlgn="base" hangingPunct="0">
              <a:spcBef>
                <a:spcPct val="20000"/>
              </a:spcBef>
              <a:spcAft>
                <a:spcPct val="0"/>
              </a:spcAft>
              <a:buClr>
                <a:srgbClr val="FFC000"/>
              </a:buClr>
              <a:buFont typeface="Arial" charset="0"/>
              <a:buChar char="•"/>
              <a:defRPr sz="2400" kern="1200">
                <a:solidFill>
                  <a:schemeClr val="tx1"/>
                </a:solidFill>
                <a:latin typeface="Optane" pitchFamily="2" charset="0"/>
                <a:ea typeface="+mn-ea"/>
                <a:cs typeface="+mn-cs"/>
              </a:defRPr>
            </a:lvl3pPr>
            <a:lvl4pPr marL="1600200" indent="-228600" algn="l" rtl="0" eaLnBrk="0" fontAlgn="base" hangingPunct="0">
              <a:spcBef>
                <a:spcPct val="20000"/>
              </a:spcBef>
              <a:spcAft>
                <a:spcPct val="0"/>
              </a:spcAft>
              <a:buClr>
                <a:srgbClr val="FFC000"/>
              </a:buClr>
              <a:buFont typeface="Arial" charset="0"/>
              <a:buChar char="–"/>
              <a:defRPr sz="2000" kern="1200">
                <a:solidFill>
                  <a:schemeClr val="tx1"/>
                </a:solidFill>
                <a:latin typeface="Optane" pitchFamily="2" charset="0"/>
                <a:ea typeface="+mn-ea"/>
                <a:cs typeface="+mn-cs"/>
              </a:defRPr>
            </a:lvl4pPr>
            <a:lvl5pPr marL="2057400" indent="-228600" algn="l" rtl="0" eaLnBrk="0" fontAlgn="base" hangingPunct="0">
              <a:spcBef>
                <a:spcPct val="20000"/>
              </a:spcBef>
              <a:spcAft>
                <a:spcPct val="0"/>
              </a:spcAft>
              <a:buClr>
                <a:srgbClr val="FFC000"/>
              </a:buClr>
              <a:buFont typeface="Arial" charset="0"/>
              <a:buChar char="»"/>
              <a:defRPr sz="2000" kern="1200">
                <a:solidFill>
                  <a:schemeClr val="tx1"/>
                </a:solidFill>
                <a:latin typeface="Optane"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Arial" charset="0"/>
              <a:buNone/>
            </a:pPr>
            <a:r>
              <a:rPr lang="zh-CN" altLang="en-US" sz="2800" dirty="0" smtClean="0"/>
              <a:t>  一国或多国立法规定之现金福利不会因受益人或其家庭成员在他国居住而受到削减、变更、终止、取消。</a:t>
            </a:r>
            <a:endParaRPr lang="en-GB" sz="2800"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9937" name="Rectangle 2"/>
          <p:cNvSpPr>
            <a:spLocks noGrp="1"/>
          </p:cNvSpPr>
          <p:nvPr>
            <p:ph type="title"/>
          </p:nvPr>
        </p:nvSpPr>
        <p:spPr/>
        <p:txBody>
          <a:bodyPr/>
          <a:lstStyle/>
          <a:p>
            <a:pPr eaLnBrk="1" hangingPunct="1"/>
            <a:r>
              <a:rPr lang="es-ES" sz="1800" dirty="0" smtClean="0"/>
              <a:t/>
            </a:r>
            <a:br>
              <a:rPr lang="es-ES" sz="1800" dirty="0" smtClean="0"/>
            </a:br>
            <a:r>
              <a:rPr lang="es-ES" sz="1800" dirty="0" smtClean="0"/>
              <a:t/>
            </a:r>
            <a:br>
              <a:rPr lang="es-ES" sz="1800" dirty="0" smtClean="0"/>
            </a:br>
            <a:r>
              <a:rPr lang="en-GB" dirty="0" smtClean="0"/>
              <a:t>RELATION BETWEEN THE REGULATION/BILATERAL AGREEMENTS</a:t>
            </a:r>
            <a:r>
              <a:rPr lang="en-GB" b="0" dirty="0" smtClean="0"/>
              <a:t> </a:t>
            </a:r>
            <a:br>
              <a:rPr lang="en-GB" b="0" dirty="0" smtClean="0"/>
            </a:br>
            <a:r>
              <a:rPr lang="it-IT" altLang="en-US" b="0" dirty="0" err="1" smtClean="0"/>
              <a:t>欧盟规定</a:t>
            </a:r>
            <a:r>
              <a:rPr lang="zh-CN" altLang="en-US" b="0" dirty="0" smtClean="0"/>
              <a:t>与双边协定的关系</a:t>
            </a:r>
            <a:r>
              <a:rPr lang="es-ES" dirty="0" smtClean="0"/>
              <a:t/>
            </a:r>
            <a:br>
              <a:rPr lang="es-ES" dirty="0" smtClean="0"/>
            </a:br>
            <a:r>
              <a:rPr lang="es-ES" sz="1800" dirty="0" smtClean="0"/>
              <a:t/>
            </a:r>
            <a:br>
              <a:rPr lang="es-ES" sz="1800" dirty="0" smtClean="0"/>
            </a:br>
            <a:endParaRPr lang="es-ES" sz="1800" dirty="0" smtClean="0"/>
          </a:p>
        </p:txBody>
      </p:sp>
      <p:sp>
        <p:nvSpPr>
          <p:cNvPr id="1959938" name="Rectangle 3"/>
          <p:cNvSpPr>
            <a:spLocks noGrp="1" noChangeArrowheads="1"/>
          </p:cNvSpPr>
          <p:nvPr>
            <p:ph type="body" idx="4294967295"/>
          </p:nvPr>
        </p:nvSpPr>
        <p:spPr>
          <a:xfrm>
            <a:off x="415925" y="981075"/>
            <a:ext cx="4825107" cy="5145088"/>
          </a:xfrm>
        </p:spPr>
        <p:txBody>
          <a:bodyPr/>
          <a:lstStyle/>
          <a:p>
            <a:pPr>
              <a:buClr>
                <a:srgbClr val="666633"/>
              </a:buClr>
              <a:buFont typeface="Wingdings" pitchFamily="2" charset="2"/>
              <a:buChar char="q"/>
            </a:pPr>
            <a:r>
              <a:rPr lang="en-GB" sz="2400" dirty="0" smtClean="0"/>
              <a:t>The Regulation replaces the bilateral agreements</a:t>
            </a:r>
          </a:p>
          <a:p>
            <a:endParaRPr lang="en-GB" sz="2400" dirty="0" smtClean="0"/>
          </a:p>
          <a:p>
            <a:pPr>
              <a:buClr>
                <a:srgbClr val="666633"/>
              </a:buClr>
              <a:buFont typeface="Wingdings" pitchFamily="2" charset="2"/>
              <a:buChar char="q"/>
            </a:pPr>
            <a:r>
              <a:rPr lang="en-GB" sz="2400" dirty="0" smtClean="0"/>
              <a:t>The provisions of the bilateral agreements will continue to apply if they are more favourable and are included in Annexe II</a:t>
            </a:r>
          </a:p>
          <a:p>
            <a:endParaRPr lang="en-GB" sz="2400" dirty="0" smtClean="0"/>
          </a:p>
          <a:p>
            <a:pPr>
              <a:buClr>
                <a:srgbClr val="666633"/>
              </a:buClr>
              <a:buFont typeface="Wingdings" pitchFamily="2" charset="2"/>
              <a:buChar char="q"/>
            </a:pPr>
            <a:r>
              <a:rPr lang="en-GB" sz="2400" dirty="0" smtClean="0"/>
              <a:t>Two or more Member States may enter into agreements based on the principles and spirit of the Regulation. </a:t>
            </a:r>
          </a:p>
        </p:txBody>
      </p:sp>
      <p:sp>
        <p:nvSpPr>
          <p:cNvPr id="4" name="Rectangle 3"/>
          <p:cNvSpPr txBox="1">
            <a:spLocks noChangeArrowheads="1"/>
          </p:cNvSpPr>
          <p:nvPr/>
        </p:nvSpPr>
        <p:spPr bwMode="auto">
          <a:xfrm>
            <a:off x="5457057" y="1052736"/>
            <a:ext cx="3816424" cy="51450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FFC000"/>
              </a:buClr>
              <a:buSzPct val="75000"/>
              <a:buFont typeface="Arial" charset="0"/>
              <a:buChar char="►"/>
              <a:defRPr sz="3200" kern="1200">
                <a:solidFill>
                  <a:schemeClr val="tx1"/>
                </a:solidFill>
                <a:latin typeface="Optane" pitchFamily="2" charset="0"/>
                <a:ea typeface="+mn-ea"/>
                <a:cs typeface="+mn-cs"/>
              </a:defRPr>
            </a:lvl1pPr>
            <a:lvl2pPr marL="742950" indent="-285750" algn="l" rtl="0" eaLnBrk="0" fontAlgn="base" hangingPunct="0">
              <a:spcBef>
                <a:spcPct val="20000"/>
              </a:spcBef>
              <a:spcAft>
                <a:spcPct val="0"/>
              </a:spcAft>
              <a:buClr>
                <a:srgbClr val="FFC000"/>
              </a:buClr>
              <a:buFont typeface="Arial" charset="0"/>
              <a:buChar char="–"/>
              <a:defRPr sz="2800" kern="1200">
                <a:solidFill>
                  <a:schemeClr val="tx1"/>
                </a:solidFill>
                <a:latin typeface="Optane" pitchFamily="2" charset="0"/>
                <a:ea typeface="+mn-ea"/>
                <a:cs typeface="+mn-cs"/>
              </a:defRPr>
            </a:lvl2pPr>
            <a:lvl3pPr marL="1143000" indent="-228600" algn="l" rtl="0" eaLnBrk="0" fontAlgn="base" hangingPunct="0">
              <a:spcBef>
                <a:spcPct val="20000"/>
              </a:spcBef>
              <a:spcAft>
                <a:spcPct val="0"/>
              </a:spcAft>
              <a:buClr>
                <a:srgbClr val="FFC000"/>
              </a:buClr>
              <a:buFont typeface="Arial" charset="0"/>
              <a:buChar char="•"/>
              <a:defRPr sz="2400" kern="1200">
                <a:solidFill>
                  <a:schemeClr val="tx1"/>
                </a:solidFill>
                <a:latin typeface="Optane" pitchFamily="2" charset="0"/>
                <a:ea typeface="+mn-ea"/>
                <a:cs typeface="+mn-cs"/>
              </a:defRPr>
            </a:lvl3pPr>
            <a:lvl4pPr marL="1600200" indent="-228600" algn="l" rtl="0" eaLnBrk="0" fontAlgn="base" hangingPunct="0">
              <a:spcBef>
                <a:spcPct val="20000"/>
              </a:spcBef>
              <a:spcAft>
                <a:spcPct val="0"/>
              </a:spcAft>
              <a:buClr>
                <a:srgbClr val="FFC000"/>
              </a:buClr>
              <a:buFont typeface="Arial" charset="0"/>
              <a:buChar char="–"/>
              <a:defRPr sz="2000" kern="1200">
                <a:solidFill>
                  <a:schemeClr val="tx1"/>
                </a:solidFill>
                <a:latin typeface="Optane" pitchFamily="2" charset="0"/>
                <a:ea typeface="+mn-ea"/>
                <a:cs typeface="+mn-cs"/>
              </a:defRPr>
            </a:lvl4pPr>
            <a:lvl5pPr marL="2057400" indent="-228600" algn="l" rtl="0" eaLnBrk="0" fontAlgn="base" hangingPunct="0">
              <a:spcBef>
                <a:spcPct val="20000"/>
              </a:spcBef>
              <a:spcAft>
                <a:spcPct val="0"/>
              </a:spcAft>
              <a:buClr>
                <a:srgbClr val="FFC000"/>
              </a:buClr>
              <a:buFont typeface="Arial" charset="0"/>
              <a:buChar char="»"/>
              <a:defRPr sz="2000" kern="1200">
                <a:solidFill>
                  <a:schemeClr val="tx1"/>
                </a:solidFill>
                <a:latin typeface="Optane"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Clr>
                <a:srgbClr val="666633"/>
              </a:buClr>
              <a:buFont typeface="Wingdings" pitchFamily="2" charset="2"/>
              <a:buChar char="q"/>
            </a:pPr>
            <a:r>
              <a:rPr lang="zh-CN" altLang="en-US" sz="2400" dirty="0" smtClean="0"/>
              <a:t>欧盟规定替代了双边协定</a:t>
            </a:r>
            <a:endParaRPr lang="it-IT" altLang="zh-CN" sz="2400" dirty="0" smtClean="0"/>
          </a:p>
          <a:p>
            <a:pPr>
              <a:buClr>
                <a:srgbClr val="666633"/>
              </a:buClr>
              <a:buFont typeface="Wingdings" pitchFamily="2" charset="2"/>
              <a:buChar char="q"/>
            </a:pPr>
            <a:endParaRPr lang="en-GB" sz="2400" dirty="0" smtClean="0"/>
          </a:p>
          <a:p>
            <a:pPr>
              <a:buClr>
                <a:srgbClr val="666633"/>
              </a:buClr>
              <a:buFont typeface="Wingdings" pitchFamily="2" charset="2"/>
              <a:buChar char="q"/>
            </a:pPr>
            <a:r>
              <a:rPr lang="zh-CN" altLang="en-US" sz="2400" dirty="0" smtClean="0"/>
              <a:t>若双边协定更有助于现实或含于章程附件二中，其条文依旧有效。</a:t>
            </a:r>
            <a:endParaRPr lang="en-GB" sz="2400" dirty="0" smtClean="0"/>
          </a:p>
          <a:p>
            <a:endParaRPr lang="en-GB" sz="2400" dirty="0" smtClean="0"/>
          </a:p>
          <a:p>
            <a:pPr>
              <a:buClr>
                <a:srgbClr val="666633"/>
              </a:buClr>
              <a:buFont typeface="Wingdings" pitchFamily="2" charset="2"/>
              <a:buChar char="q"/>
            </a:pPr>
            <a:r>
              <a:rPr lang="zh-CN" altLang="en-US" sz="2400" dirty="0" smtClean="0"/>
              <a:t>双边或多边成员国可根据欧盟</a:t>
            </a:r>
            <a:r>
              <a:rPr lang="zh-CN" altLang="it-IT" sz="2400" dirty="0" smtClean="0"/>
              <a:t>规定</a:t>
            </a:r>
            <a:r>
              <a:rPr lang="zh-CN" altLang="en-US" sz="2400" dirty="0" smtClean="0"/>
              <a:t>原则与精神签署条约</a:t>
            </a:r>
            <a:endParaRPr lang="en-GB" sz="2400"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0961" name="Rectangle 2"/>
          <p:cNvSpPr>
            <a:spLocks noGrp="1"/>
          </p:cNvSpPr>
          <p:nvPr>
            <p:ph type="title"/>
          </p:nvPr>
        </p:nvSpPr>
        <p:spPr>
          <a:xfrm>
            <a:off x="344488" y="80963"/>
            <a:ext cx="6984776" cy="647700"/>
          </a:xfrm>
        </p:spPr>
        <p:txBody>
          <a:bodyPr/>
          <a:lstStyle/>
          <a:p>
            <a:pPr algn="ctr" eaLnBrk="1" hangingPunct="1"/>
            <a:r>
              <a:rPr lang="en-GB" sz="2800" b="0" dirty="0" smtClean="0"/>
              <a:t>APPLICABLE LEGISLATION</a:t>
            </a:r>
            <a:r>
              <a:rPr lang="zh-CN" altLang="en-US" sz="2800" b="0" dirty="0" smtClean="0"/>
              <a:t> 立法应用</a:t>
            </a:r>
            <a:endParaRPr lang="es-ES" sz="2800" b="0" dirty="0" smtClean="0"/>
          </a:p>
        </p:txBody>
      </p:sp>
      <p:sp>
        <p:nvSpPr>
          <p:cNvPr id="56323" name="Rectangle 3"/>
          <p:cNvSpPr>
            <a:spLocks noGrp="1" noChangeArrowheads="1"/>
          </p:cNvSpPr>
          <p:nvPr>
            <p:ph type="body" idx="4294967295"/>
          </p:nvPr>
        </p:nvSpPr>
        <p:spPr>
          <a:xfrm>
            <a:off x="344488" y="980728"/>
            <a:ext cx="5544616" cy="5145088"/>
          </a:xfrm>
        </p:spPr>
        <p:txBody>
          <a:bodyPr/>
          <a:lstStyle/>
          <a:p>
            <a:pPr>
              <a:buFont typeface="Arial" charset="0"/>
              <a:buNone/>
              <a:defRPr/>
            </a:pPr>
            <a:r>
              <a:rPr lang="en-GB" sz="2400" dirty="0" smtClean="0"/>
              <a:t>Principle of the applicability of the</a:t>
            </a:r>
            <a:r>
              <a:rPr lang="zh-CN" altLang="en-US" sz="2400" dirty="0" smtClean="0"/>
              <a:t> </a:t>
            </a:r>
            <a:r>
              <a:rPr lang="en-GB" sz="2400" dirty="0" smtClean="0"/>
              <a:t>legislation of a single MS</a:t>
            </a:r>
          </a:p>
          <a:p>
            <a:pPr>
              <a:defRPr/>
            </a:pPr>
            <a:endParaRPr lang="en-GB" sz="2400" dirty="0" smtClean="0"/>
          </a:p>
          <a:p>
            <a:pPr lvl="2">
              <a:buClr>
                <a:srgbClr val="666633"/>
              </a:buClr>
              <a:buFont typeface="Wingdings" pitchFamily="2" charset="2"/>
              <a:buChar char="Ø"/>
              <a:defRPr/>
            </a:pPr>
            <a:r>
              <a:rPr lang="en-GB" sz="1800" b="1" dirty="0" smtClean="0"/>
              <a:t>Persons</a:t>
            </a:r>
            <a:r>
              <a:rPr lang="en-GB" sz="1800" dirty="0" smtClean="0"/>
              <a:t> who engage in an activity in a MS: the legislation of that MS</a:t>
            </a:r>
          </a:p>
          <a:p>
            <a:pPr lvl="2">
              <a:buClr>
                <a:srgbClr val="666633"/>
              </a:buClr>
              <a:buFont typeface="Wingdings" pitchFamily="2" charset="2"/>
              <a:buChar char="Ø"/>
              <a:defRPr/>
            </a:pPr>
            <a:r>
              <a:rPr lang="en-GB" sz="1800" b="1" dirty="0" smtClean="0"/>
              <a:t>Mariners</a:t>
            </a:r>
            <a:r>
              <a:rPr lang="en-GB" sz="1800" dirty="0" smtClean="0"/>
              <a:t>: the legislation of the MS of the vessel's flag</a:t>
            </a:r>
          </a:p>
          <a:p>
            <a:pPr lvl="2">
              <a:buClr>
                <a:srgbClr val="666633"/>
              </a:buClr>
              <a:buFont typeface="Wingdings" pitchFamily="2" charset="2"/>
              <a:buChar char="Ø"/>
              <a:defRPr/>
            </a:pPr>
            <a:r>
              <a:rPr lang="en-GB" sz="1800" b="1" dirty="0" smtClean="0"/>
              <a:t>Civil servants:</a:t>
            </a:r>
            <a:r>
              <a:rPr lang="en-GB" sz="1800" dirty="0" smtClean="0"/>
              <a:t> the legislation of the MS to which their government agency answers</a:t>
            </a:r>
          </a:p>
          <a:p>
            <a:pPr lvl="2">
              <a:buClr>
                <a:srgbClr val="666633"/>
              </a:buClr>
              <a:buFont typeface="Wingdings" pitchFamily="2" charset="2"/>
              <a:buChar char="Ø"/>
              <a:defRPr/>
            </a:pPr>
            <a:r>
              <a:rPr lang="en-GB" sz="1800" dirty="0" smtClean="0"/>
              <a:t>Persons who receive </a:t>
            </a:r>
            <a:r>
              <a:rPr lang="en-GB" sz="1800" b="1" dirty="0" smtClean="0"/>
              <a:t>unemployment benefit</a:t>
            </a:r>
            <a:r>
              <a:rPr lang="en-GB" sz="1800" dirty="0" smtClean="0"/>
              <a:t> under the legislation of the MS of residence (Art.65): the legislation of this MS</a:t>
            </a:r>
          </a:p>
          <a:p>
            <a:pPr lvl="2">
              <a:buClr>
                <a:srgbClr val="666633"/>
              </a:buClr>
              <a:buFont typeface="Wingdings" pitchFamily="2" charset="2"/>
              <a:buChar char="Ø"/>
              <a:defRPr/>
            </a:pPr>
            <a:r>
              <a:rPr lang="en-GB" sz="1800" dirty="0" smtClean="0"/>
              <a:t>Persons called up for </a:t>
            </a:r>
            <a:r>
              <a:rPr lang="en-GB" sz="1800" b="1" dirty="0" smtClean="0"/>
              <a:t>military or civil service</a:t>
            </a:r>
            <a:r>
              <a:rPr lang="en-GB" sz="1800" dirty="0" smtClean="0"/>
              <a:t> in a MS: the legislation of this MS</a:t>
            </a:r>
          </a:p>
          <a:p>
            <a:pPr lvl="2">
              <a:buClr>
                <a:srgbClr val="666633"/>
              </a:buClr>
              <a:buFont typeface="Wingdings" pitchFamily="2" charset="2"/>
              <a:buChar char="Ø"/>
              <a:defRPr/>
            </a:pPr>
            <a:r>
              <a:rPr lang="en-GB" sz="1800" b="1" dirty="0" smtClean="0"/>
              <a:t>Persons not subject to any legislation:</a:t>
            </a:r>
            <a:r>
              <a:rPr lang="en-GB" sz="1800" dirty="0" smtClean="0"/>
              <a:t> that of the MS of residence</a:t>
            </a:r>
          </a:p>
          <a:p>
            <a:pPr lvl="1" algn="just">
              <a:lnSpc>
                <a:spcPct val="80000"/>
              </a:lnSpc>
              <a:buFont typeface="Wingdings" pitchFamily="2" charset="2"/>
              <a:buNone/>
              <a:defRPr/>
            </a:pPr>
            <a:endParaRPr lang="en-GB" dirty="0" smtClean="0">
              <a:solidFill>
                <a:schemeClr val="tx2"/>
              </a:solidFill>
              <a:effectLst>
                <a:outerShdw blurRad="38100" dist="38100" dir="2700000" algn="tl">
                  <a:srgbClr val="C0C0C0"/>
                </a:outerShdw>
              </a:effectLst>
            </a:endParaRPr>
          </a:p>
        </p:txBody>
      </p:sp>
      <p:sp>
        <p:nvSpPr>
          <p:cNvPr id="4" name="Rectangle 3"/>
          <p:cNvSpPr txBox="1">
            <a:spLocks noChangeArrowheads="1"/>
          </p:cNvSpPr>
          <p:nvPr/>
        </p:nvSpPr>
        <p:spPr bwMode="auto">
          <a:xfrm>
            <a:off x="5961112" y="1052736"/>
            <a:ext cx="3800872" cy="51450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FFC000"/>
              </a:buClr>
              <a:buSzPct val="75000"/>
              <a:buFont typeface="Arial" charset="0"/>
              <a:buChar char="►"/>
              <a:defRPr sz="3200" kern="1200">
                <a:solidFill>
                  <a:schemeClr val="tx1"/>
                </a:solidFill>
                <a:latin typeface="Optane" pitchFamily="2" charset="0"/>
                <a:ea typeface="+mn-ea"/>
                <a:cs typeface="+mn-cs"/>
              </a:defRPr>
            </a:lvl1pPr>
            <a:lvl2pPr marL="742950" indent="-285750" algn="l" rtl="0" eaLnBrk="0" fontAlgn="base" hangingPunct="0">
              <a:spcBef>
                <a:spcPct val="20000"/>
              </a:spcBef>
              <a:spcAft>
                <a:spcPct val="0"/>
              </a:spcAft>
              <a:buClr>
                <a:srgbClr val="FFC000"/>
              </a:buClr>
              <a:buFont typeface="Arial" charset="0"/>
              <a:buChar char="–"/>
              <a:defRPr sz="2800" kern="1200">
                <a:solidFill>
                  <a:schemeClr val="tx1"/>
                </a:solidFill>
                <a:latin typeface="Optane" pitchFamily="2" charset="0"/>
                <a:ea typeface="+mn-ea"/>
                <a:cs typeface="+mn-cs"/>
              </a:defRPr>
            </a:lvl2pPr>
            <a:lvl3pPr marL="1143000" indent="-228600" algn="l" rtl="0" eaLnBrk="0" fontAlgn="base" hangingPunct="0">
              <a:spcBef>
                <a:spcPct val="20000"/>
              </a:spcBef>
              <a:spcAft>
                <a:spcPct val="0"/>
              </a:spcAft>
              <a:buClr>
                <a:srgbClr val="FFC000"/>
              </a:buClr>
              <a:buFont typeface="Arial" charset="0"/>
              <a:buChar char="•"/>
              <a:defRPr sz="2400" kern="1200">
                <a:solidFill>
                  <a:schemeClr val="tx1"/>
                </a:solidFill>
                <a:latin typeface="Optane" pitchFamily="2" charset="0"/>
                <a:ea typeface="+mn-ea"/>
                <a:cs typeface="+mn-cs"/>
              </a:defRPr>
            </a:lvl3pPr>
            <a:lvl4pPr marL="1600200" indent="-228600" algn="l" rtl="0" eaLnBrk="0" fontAlgn="base" hangingPunct="0">
              <a:spcBef>
                <a:spcPct val="20000"/>
              </a:spcBef>
              <a:spcAft>
                <a:spcPct val="0"/>
              </a:spcAft>
              <a:buClr>
                <a:srgbClr val="FFC000"/>
              </a:buClr>
              <a:buFont typeface="Arial" charset="0"/>
              <a:buChar char="–"/>
              <a:defRPr sz="2000" kern="1200">
                <a:solidFill>
                  <a:schemeClr val="tx1"/>
                </a:solidFill>
                <a:latin typeface="Optane" pitchFamily="2" charset="0"/>
                <a:ea typeface="+mn-ea"/>
                <a:cs typeface="+mn-cs"/>
              </a:defRPr>
            </a:lvl4pPr>
            <a:lvl5pPr marL="2057400" indent="-228600" algn="l" rtl="0" eaLnBrk="0" fontAlgn="base" hangingPunct="0">
              <a:spcBef>
                <a:spcPct val="20000"/>
              </a:spcBef>
              <a:spcAft>
                <a:spcPct val="0"/>
              </a:spcAft>
              <a:buClr>
                <a:srgbClr val="FFC000"/>
              </a:buClr>
              <a:buFont typeface="Arial" charset="0"/>
              <a:buChar char="»"/>
              <a:defRPr sz="2000" kern="1200">
                <a:solidFill>
                  <a:schemeClr val="tx1"/>
                </a:solidFill>
                <a:latin typeface="Optane"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defRPr/>
            </a:pPr>
            <a:r>
              <a:rPr lang="zh-CN" altLang="en-US" sz="2400" dirty="0" smtClean="0"/>
              <a:t>欧盟成员国立法应用原则</a:t>
            </a:r>
            <a:endParaRPr lang="en-GB" sz="2400" dirty="0" smtClean="0"/>
          </a:p>
          <a:p>
            <a:pPr lvl="2">
              <a:buClr>
                <a:srgbClr val="666633"/>
              </a:buClr>
              <a:buFont typeface="Wingdings" pitchFamily="2" charset="2"/>
              <a:buChar char="Ø"/>
              <a:defRPr/>
            </a:pPr>
            <a:r>
              <a:rPr lang="zh-CN" altLang="en-US" sz="1800" b="1" dirty="0" smtClean="0"/>
              <a:t>在其领土内活动之个人：</a:t>
            </a:r>
            <a:r>
              <a:rPr lang="zh-CN" altLang="en-US" sz="1800" dirty="0" smtClean="0"/>
              <a:t>受该国法律约束</a:t>
            </a:r>
            <a:endParaRPr lang="it-IT" altLang="zh-CN" sz="1800" dirty="0" smtClean="0"/>
          </a:p>
          <a:p>
            <a:pPr lvl="2">
              <a:buClr>
                <a:srgbClr val="666633"/>
              </a:buClr>
              <a:buFont typeface="Wingdings" pitchFamily="2" charset="2"/>
              <a:buChar char="Ø"/>
              <a:defRPr/>
            </a:pPr>
            <a:r>
              <a:rPr lang="zh-CN" altLang="en-US" sz="1800" b="1" dirty="0" smtClean="0"/>
              <a:t>海上工作者</a:t>
            </a:r>
            <a:r>
              <a:rPr lang="en-GB" sz="1800" dirty="0" smtClean="0"/>
              <a:t>: </a:t>
            </a:r>
            <a:r>
              <a:rPr lang="zh-CN" altLang="en-US" sz="1800" dirty="0" smtClean="0"/>
              <a:t>根据船舶旗帜（国籍）应用相应国家法律</a:t>
            </a:r>
            <a:endParaRPr lang="en-GB" sz="1800" dirty="0" smtClean="0"/>
          </a:p>
          <a:p>
            <a:pPr lvl="2">
              <a:buClr>
                <a:srgbClr val="666633"/>
              </a:buClr>
              <a:buFont typeface="Wingdings" pitchFamily="2" charset="2"/>
              <a:buChar char="Ø"/>
              <a:defRPr/>
            </a:pPr>
            <a:r>
              <a:rPr lang="zh-CN" altLang="en-US" sz="1800" b="1" dirty="0" smtClean="0"/>
              <a:t>公务员</a:t>
            </a:r>
            <a:r>
              <a:rPr lang="en-GB" sz="1800" b="1" dirty="0" smtClean="0"/>
              <a:t>:</a:t>
            </a:r>
            <a:r>
              <a:rPr lang="en-GB" sz="1800" dirty="0" smtClean="0"/>
              <a:t> </a:t>
            </a:r>
            <a:r>
              <a:rPr lang="zh-CN" altLang="en-US" sz="1800" dirty="0" smtClean="0"/>
              <a:t>成员国政府机构相应法律</a:t>
            </a:r>
            <a:endParaRPr lang="en-GB" sz="1800" dirty="0" smtClean="0"/>
          </a:p>
          <a:p>
            <a:pPr lvl="2">
              <a:buClr>
                <a:srgbClr val="666633"/>
              </a:buClr>
              <a:buFont typeface="Wingdings" pitchFamily="2" charset="2"/>
              <a:buChar char="Ø"/>
              <a:defRPr/>
            </a:pPr>
            <a:r>
              <a:rPr lang="zh-CN" altLang="en-US" sz="1800" dirty="0" smtClean="0"/>
              <a:t>根据所在国法律获得</a:t>
            </a:r>
            <a:r>
              <a:rPr lang="zh-CN" altLang="en-US" sz="1800" b="1" dirty="0" smtClean="0"/>
              <a:t>失业救济福利者</a:t>
            </a:r>
            <a:r>
              <a:rPr lang="en-GB" sz="1800" dirty="0" smtClean="0"/>
              <a:t>(65</a:t>
            </a:r>
            <a:r>
              <a:rPr lang="zh-CN" altLang="en-US" sz="1800" dirty="0" smtClean="0"/>
              <a:t>条</a:t>
            </a:r>
            <a:r>
              <a:rPr lang="en-GB" sz="1800" dirty="0" smtClean="0"/>
              <a:t>):</a:t>
            </a:r>
            <a:r>
              <a:rPr lang="zh-CN" altLang="en-US" sz="1800" dirty="0" smtClean="0"/>
              <a:t>根据该国法律处理</a:t>
            </a:r>
            <a:r>
              <a:rPr lang="en-GB" sz="1800" dirty="0" smtClean="0"/>
              <a:t> </a:t>
            </a:r>
          </a:p>
          <a:p>
            <a:pPr lvl="2">
              <a:buClr>
                <a:srgbClr val="666633"/>
              </a:buClr>
              <a:buFont typeface="Wingdings" pitchFamily="2" charset="2"/>
              <a:buChar char="Ø"/>
              <a:defRPr/>
            </a:pPr>
            <a:r>
              <a:rPr lang="zh-CN" altLang="en-US" sz="1800" dirty="0" smtClean="0"/>
              <a:t>在一国受征召为文职或武职公务员者：依照该国法律处理</a:t>
            </a:r>
            <a:endParaRPr lang="en-GB" sz="1800" dirty="0" smtClean="0"/>
          </a:p>
          <a:p>
            <a:pPr lvl="2">
              <a:buClr>
                <a:srgbClr val="666633"/>
              </a:buClr>
              <a:buFont typeface="Wingdings" pitchFamily="2" charset="2"/>
              <a:buChar char="Ø"/>
              <a:defRPr/>
            </a:pPr>
            <a:r>
              <a:rPr lang="zh-CN" altLang="en-US" sz="1800" b="1" dirty="0" smtClean="0"/>
              <a:t>若非任何立法体系管辖之人</a:t>
            </a:r>
            <a:r>
              <a:rPr lang="en-GB" sz="1800" b="1" dirty="0" smtClean="0"/>
              <a:t>:</a:t>
            </a:r>
            <a:r>
              <a:rPr lang="zh-CN" altLang="en-US" sz="1800" dirty="0" smtClean="0"/>
              <a:t>依照其所居住的成员国法律处理</a:t>
            </a:r>
            <a:endParaRPr lang="en-GB" dirty="0" smtClean="0">
              <a:solidFill>
                <a:schemeClr val="tx2"/>
              </a:solidFill>
              <a:effectLst>
                <a:outerShdw blurRad="38100" dist="38100" dir="2700000" algn="tl">
                  <a:srgbClr val="C0C0C0"/>
                </a:outerShdw>
              </a:effectLst>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1985" name="Rectangle 2"/>
          <p:cNvSpPr>
            <a:spLocks noGrp="1"/>
          </p:cNvSpPr>
          <p:nvPr>
            <p:ph type="title"/>
          </p:nvPr>
        </p:nvSpPr>
        <p:spPr/>
        <p:txBody>
          <a:bodyPr/>
          <a:lstStyle/>
          <a:p>
            <a:pPr eaLnBrk="1" hangingPunct="1"/>
            <a:r>
              <a:rPr lang="en-GB" dirty="0" smtClean="0"/>
              <a:t>ACCIDENTS AT WORK (AW) AND OCCUPATIONAL DISEASES (OD)</a:t>
            </a:r>
            <a:br>
              <a:rPr lang="en-GB" dirty="0" smtClean="0"/>
            </a:br>
            <a:r>
              <a:rPr lang="zh-CN" altLang="en-US" dirty="0" smtClean="0"/>
              <a:t>工作事故与职业疾病</a:t>
            </a:r>
            <a:endParaRPr lang="es-ES" dirty="0" smtClean="0"/>
          </a:p>
        </p:txBody>
      </p:sp>
      <p:sp>
        <p:nvSpPr>
          <p:cNvPr id="69635" name="Rectangle 3"/>
          <p:cNvSpPr>
            <a:spLocks noGrp="1" noChangeArrowheads="1"/>
          </p:cNvSpPr>
          <p:nvPr>
            <p:ph type="body" idx="4294967295"/>
          </p:nvPr>
        </p:nvSpPr>
        <p:spPr>
          <a:xfrm>
            <a:off x="704850" y="981075"/>
            <a:ext cx="4392166" cy="5111750"/>
          </a:xfrm>
        </p:spPr>
        <p:txBody>
          <a:bodyPr/>
          <a:lstStyle/>
          <a:p>
            <a:pPr marL="304800" indent="-304800">
              <a:buFont typeface="Arial" charset="0"/>
              <a:buNone/>
              <a:defRPr/>
            </a:pPr>
            <a:r>
              <a:rPr lang="en-GB" sz="2000" dirty="0" smtClean="0"/>
              <a:t>The benefits payable for AW and OD are the responsibility of a single MS: </a:t>
            </a:r>
          </a:p>
          <a:p>
            <a:pPr marL="304800" indent="-304800">
              <a:buFont typeface="Arial" charset="0"/>
              <a:buNone/>
              <a:defRPr/>
            </a:pPr>
            <a:endParaRPr lang="en-GB" sz="2000" dirty="0" smtClean="0"/>
          </a:p>
          <a:p>
            <a:pPr marL="304800" indent="-304800">
              <a:buClr>
                <a:srgbClr val="666633"/>
              </a:buClr>
              <a:buFont typeface="Wingdings" pitchFamily="2" charset="2"/>
              <a:buChar char="Ø"/>
              <a:defRPr/>
            </a:pPr>
            <a:r>
              <a:rPr lang="en-GB" sz="2000" dirty="0" smtClean="0"/>
              <a:t>In the case of AW, it is the MS that the person was subject to at the time of the accident.</a:t>
            </a:r>
          </a:p>
          <a:p>
            <a:pPr marL="304800" indent="-304800">
              <a:buClr>
                <a:srgbClr val="666633"/>
              </a:buClr>
              <a:buFont typeface="Wingdings" pitchFamily="2" charset="2"/>
              <a:buChar char="Ø"/>
              <a:defRPr/>
            </a:pPr>
            <a:r>
              <a:rPr lang="en-GB" sz="2000" dirty="0" smtClean="0"/>
              <a:t>In the case of OD, when having engaged in an activity subject to occupational risk in various MSs, the provisions will be paid by the last MS under whose legislation the person has exercised the said activity (Article 36 of Regulation 987/09</a:t>
            </a:r>
            <a:r>
              <a:rPr lang="en-GB" sz="2000" dirty="0" smtClean="0">
                <a:effectLst>
                  <a:outerShdw blurRad="38100" dist="38100" dir="2700000" algn="tl">
                    <a:srgbClr val="C0C0C0"/>
                  </a:outerShdw>
                </a:effectLst>
              </a:rPr>
              <a:t>).</a:t>
            </a:r>
            <a:r>
              <a:rPr lang="en-GB" sz="2400" dirty="0" smtClean="0">
                <a:effectLst>
                  <a:outerShdw blurRad="38100" dist="38100" dir="2700000" algn="tl">
                    <a:srgbClr val="C0C0C0"/>
                  </a:outerShdw>
                </a:effectLst>
              </a:rPr>
              <a:t> </a:t>
            </a:r>
          </a:p>
          <a:p>
            <a:pPr marL="304800" indent="-304800">
              <a:buFont typeface="Arial" charset="0"/>
              <a:buNone/>
              <a:defRPr/>
            </a:pPr>
            <a:endParaRPr lang="en-GB" sz="2400" b="1" i="1" dirty="0" smtClean="0">
              <a:effectLst>
                <a:outerShdw blurRad="38100" dist="38100" dir="2700000" algn="tl">
                  <a:srgbClr val="C0C0C0"/>
                </a:outerShdw>
              </a:effectLst>
            </a:endParaRPr>
          </a:p>
          <a:p>
            <a:pPr marL="304800" indent="-304800">
              <a:defRPr/>
            </a:pPr>
            <a:endParaRPr lang="en-GB" sz="2400" b="1" dirty="0" smtClean="0"/>
          </a:p>
          <a:p>
            <a:pPr marL="304800" indent="-304800">
              <a:defRPr/>
            </a:pPr>
            <a:endParaRPr lang="en-GB" sz="2400" b="1" dirty="0" smtClean="0"/>
          </a:p>
          <a:p>
            <a:pPr marL="1562100" lvl="3" indent="-190500">
              <a:defRPr/>
            </a:pPr>
            <a:endParaRPr lang="en-GB" sz="1600" b="1" dirty="0" smtClean="0"/>
          </a:p>
          <a:p>
            <a:pPr marL="304800" indent="-304800">
              <a:defRPr/>
            </a:pPr>
            <a:endParaRPr lang="en-GB" sz="2400" b="1" dirty="0" smtClean="0"/>
          </a:p>
          <a:p>
            <a:pPr marL="304800" indent="-304800" algn="ctr">
              <a:buFontTx/>
              <a:buNone/>
              <a:defRPr/>
            </a:pPr>
            <a:endParaRPr lang="en-GB" sz="2000" dirty="0" smtClean="0"/>
          </a:p>
        </p:txBody>
      </p:sp>
      <p:sp>
        <p:nvSpPr>
          <p:cNvPr id="4" name="Rectangle 3"/>
          <p:cNvSpPr txBox="1">
            <a:spLocks noChangeArrowheads="1"/>
          </p:cNvSpPr>
          <p:nvPr/>
        </p:nvSpPr>
        <p:spPr bwMode="auto">
          <a:xfrm>
            <a:off x="5313040" y="980728"/>
            <a:ext cx="4392166" cy="51117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FFC000"/>
              </a:buClr>
              <a:buSzPct val="75000"/>
              <a:buFont typeface="Arial" charset="0"/>
              <a:buChar char="►"/>
              <a:defRPr sz="3200" kern="1200">
                <a:solidFill>
                  <a:schemeClr val="tx1"/>
                </a:solidFill>
                <a:latin typeface="Optane" pitchFamily="2" charset="0"/>
                <a:ea typeface="+mn-ea"/>
                <a:cs typeface="+mn-cs"/>
              </a:defRPr>
            </a:lvl1pPr>
            <a:lvl2pPr marL="742950" indent="-285750" algn="l" rtl="0" eaLnBrk="0" fontAlgn="base" hangingPunct="0">
              <a:spcBef>
                <a:spcPct val="20000"/>
              </a:spcBef>
              <a:spcAft>
                <a:spcPct val="0"/>
              </a:spcAft>
              <a:buClr>
                <a:srgbClr val="FFC000"/>
              </a:buClr>
              <a:buFont typeface="Arial" charset="0"/>
              <a:buChar char="–"/>
              <a:defRPr sz="2800" kern="1200">
                <a:solidFill>
                  <a:schemeClr val="tx1"/>
                </a:solidFill>
                <a:latin typeface="Optane" pitchFamily="2" charset="0"/>
                <a:ea typeface="+mn-ea"/>
                <a:cs typeface="+mn-cs"/>
              </a:defRPr>
            </a:lvl2pPr>
            <a:lvl3pPr marL="1143000" indent="-228600" algn="l" rtl="0" eaLnBrk="0" fontAlgn="base" hangingPunct="0">
              <a:spcBef>
                <a:spcPct val="20000"/>
              </a:spcBef>
              <a:spcAft>
                <a:spcPct val="0"/>
              </a:spcAft>
              <a:buClr>
                <a:srgbClr val="FFC000"/>
              </a:buClr>
              <a:buFont typeface="Arial" charset="0"/>
              <a:buChar char="•"/>
              <a:defRPr sz="2400" kern="1200">
                <a:solidFill>
                  <a:schemeClr val="tx1"/>
                </a:solidFill>
                <a:latin typeface="Optane" pitchFamily="2" charset="0"/>
                <a:ea typeface="+mn-ea"/>
                <a:cs typeface="+mn-cs"/>
              </a:defRPr>
            </a:lvl3pPr>
            <a:lvl4pPr marL="1600200" indent="-228600" algn="l" rtl="0" eaLnBrk="0" fontAlgn="base" hangingPunct="0">
              <a:spcBef>
                <a:spcPct val="20000"/>
              </a:spcBef>
              <a:spcAft>
                <a:spcPct val="0"/>
              </a:spcAft>
              <a:buClr>
                <a:srgbClr val="FFC000"/>
              </a:buClr>
              <a:buFont typeface="Arial" charset="0"/>
              <a:buChar char="–"/>
              <a:defRPr sz="2000" kern="1200">
                <a:solidFill>
                  <a:schemeClr val="tx1"/>
                </a:solidFill>
                <a:latin typeface="Optane" pitchFamily="2" charset="0"/>
                <a:ea typeface="+mn-ea"/>
                <a:cs typeface="+mn-cs"/>
              </a:defRPr>
            </a:lvl4pPr>
            <a:lvl5pPr marL="2057400" indent="-228600" algn="l" rtl="0" eaLnBrk="0" fontAlgn="base" hangingPunct="0">
              <a:spcBef>
                <a:spcPct val="20000"/>
              </a:spcBef>
              <a:spcAft>
                <a:spcPct val="0"/>
              </a:spcAft>
              <a:buClr>
                <a:srgbClr val="FFC000"/>
              </a:buClr>
              <a:buFont typeface="Arial" charset="0"/>
              <a:buChar char="»"/>
              <a:defRPr sz="2000" kern="1200">
                <a:solidFill>
                  <a:schemeClr val="tx1"/>
                </a:solidFill>
                <a:latin typeface="Optane"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04800" indent="-304800">
              <a:buFont typeface="Arial" charset="0"/>
              <a:buNone/>
              <a:defRPr/>
            </a:pPr>
            <a:r>
              <a:rPr lang="zh-CN" altLang="en-US" sz="2000" dirty="0" smtClean="0"/>
              <a:t>工作事故或职业疾病福利金由成员国支付</a:t>
            </a:r>
            <a:r>
              <a:rPr lang="en-GB" sz="2000" dirty="0" smtClean="0"/>
              <a:t>: </a:t>
            </a:r>
          </a:p>
          <a:p>
            <a:pPr marL="304800" indent="-304800">
              <a:buFont typeface="Arial" charset="0"/>
              <a:buNone/>
              <a:defRPr/>
            </a:pPr>
            <a:endParaRPr lang="en-GB" sz="2000" dirty="0" smtClean="0"/>
          </a:p>
          <a:p>
            <a:pPr marL="304800" indent="-304800">
              <a:buClr>
                <a:srgbClr val="666633"/>
              </a:buClr>
              <a:buFont typeface="Wingdings" pitchFamily="2" charset="2"/>
              <a:buChar char="Ø"/>
              <a:defRPr/>
            </a:pPr>
            <a:r>
              <a:rPr lang="zh-CN" altLang="en-US" sz="2000" dirty="0" smtClean="0"/>
              <a:t>若属工作事故，由事故发生国负责福利。</a:t>
            </a:r>
            <a:endParaRPr lang="it-IT" altLang="zh-CN" sz="2000" dirty="0" smtClean="0"/>
          </a:p>
          <a:p>
            <a:pPr marL="304800" indent="-304800">
              <a:buClr>
                <a:srgbClr val="666633"/>
              </a:buClr>
              <a:buFont typeface="Wingdings" pitchFamily="2" charset="2"/>
              <a:buChar char="Ø"/>
              <a:defRPr/>
            </a:pPr>
            <a:endParaRPr lang="en-GB" sz="2000" dirty="0" smtClean="0"/>
          </a:p>
          <a:p>
            <a:pPr marL="304800" indent="-304800">
              <a:buClr>
                <a:srgbClr val="666633"/>
              </a:buClr>
              <a:buFont typeface="Wingdings" pitchFamily="2" charset="2"/>
              <a:buChar char="Ø"/>
              <a:defRPr/>
            </a:pPr>
            <a:r>
              <a:rPr lang="zh-CN" altLang="en-US" sz="2000" dirty="0" smtClean="0"/>
              <a:t>若属职业疾病，在跨国工作时病发，则由病发时所在国根据其法律负责福利。</a:t>
            </a:r>
            <a:r>
              <a:rPr lang="en-GB" sz="2000" dirty="0" smtClean="0"/>
              <a:t>(</a:t>
            </a:r>
            <a:r>
              <a:rPr lang="en-US" altLang="zh-CN" sz="2000" dirty="0" smtClean="0"/>
              <a:t>987</a:t>
            </a:r>
            <a:r>
              <a:rPr lang="zh-CN" altLang="en-US" sz="2000" dirty="0" smtClean="0"/>
              <a:t>/</a:t>
            </a:r>
            <a:r>
              <a:rPr lang="en-US" altLang="zh-CN" sz="2000" dirty="0" smtClean="0"/>
              <a:t>09</a:t>
            </a:r>
            <a:r>
              <a:rPr lang="zh-CN" altLang="en-US" sz="2000" dirty="0" smtClean="0"/>
              <a:t>号欧盟规定第</a:t>
            </a:r>
            <a:r>
              <a:rPr lang="en-US" altLang="zh-CN" sz="2000" dirty="0" smtClean="0"/>
              <a:t>36</a:t>
            </a:r>
            <a:r>
              <a:rPr lang="zh-CN" altLang="en-US" sz="2000" dirty="0" smtClean="0"/>
              <a:t>条</a:t>
            </a:r>
            <a:r>
              <a:rPr lang="en-GB" sz="2000" dirty="0" smtClean="0">
                <a:effectLst>
                  <a:outerShdw blurRad="38100" dist="38100" dir="2700000" algn="tl">
                    <a:srgbClr val="C0C0C0"/>
                  </a:outerShdw>
                </a:effectLst>
              </a:rPr>
              <a:t>).</a:t>
            </a:r>
            <a:r>
              <a:rPr lang="en-GB" sz="2400" dirty="0" smtClean="0">
                <a:effectLst>
                  <a:outerShdw blurRad="38100" dist="38100" dir="2700000" algn="tl">
                    <a:srgbClr val="C0C0C0"/>
                  </a:outerShdw>
                </a:effectLst>
              </a:rPr>
              <a:t> </a:t>
            </a:r>
          </a:p>
          <a:p>
            <a:pPr marL="304800" indent="-304800">
              <a:buFont typeface="Arial" charset="0"/>
              <a:buNone/>
              <a:defRPr/>
            </a:pPr>
            <a:endParaRPr lang="en-GB" sz="2400" b="1" i="1" dirty="0" smtClean="0">
              <a:effectLst>
                <a:outerShdw blurRad="38100" dist="38100" dir="2700000" algn="tl">
                  <a:srgbClr val="C0C0C0"/>
                </a:outerShdw>
              </a:effectLst>
            </a:endParaRPr>
          </a:p>
          <a:p>
            <a:pPr marL="304800" indent="-304800">
              <a:defRPr/>
            </a:pPr>
            <a:endParaRPr lang="en-GB" sz="2400" b="1" dirty="0" smtClean="0"/>
          </a:p>
          <a:p>
            <a:pPr marL="304800" indent="-304800">
              <a:defRPr/>
            </a:pPr>
            <a:endParaRPr lang="en-GB" sz="2400" b="1" dirty="0" smtClean="0"/>
          </a:p>
          <a:p>
            <a:pPr marL="1562100" lvl="3" indent="-190500">
              <a:defRPr/>
            </a:pPr>
            <a:endParaRPr lang="en-GB" sz="1600" b="1" dirty="0" smtClean="0"/>
          </a:p>
          <a:p>
            <a:pPr marL="304800" indent="-304800">
              <a:defRPr/>
            </a:pPr>
            <a:endParaRPr lang="en-GB" sz="2400" b="1" dirty="0" smtClean="0"/>
          </a:p>
          <a:p>
            <a:pPr marL="304800" indent="-304800" algn="ctr">
              <a:buFontTx/>
              <a:buNone/>
              <a:defRPr/>
            </a:pPr>
            <a:endParaRPr lang="en-GB" sz="2000"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3009" name="Rectangle 2"/>
          <p:cNvSpPr>
            <a:spLocks noGrp="1"/>
          </p:cNvSpPr>
          <p:nvPr>
            <p:ph type="title"/>
          </p:nvPr>
        </p:nvSpPr>
        <p:spPr>
          <a:xfrm>
            <a:off x="344488" y="333375"/>
            <a:ext cx="6984776" cy="395288"/>
          </a:xfrm>
        </p:spPr>
        <p:txBody>
          <a:bodyPr/>
          <a:lstStyle/>
          <a:p>
            <a:pPr algn="ctr" eaLnBrk="1" hangingPunct="1"/>
            <a:r>
              <a:rPr lang="en-GB" sz="3200" b="0" dirty="0" smtClean="0"/>
              <a:t>DEATH GRANTS</a:t>
            </a:r>
            <a:r>
              <a:rPr lang="zh-CN" altLang="en-US" sz="3200" b="0" dirty="0" smtClean="0"/>
              <a:t> 亡故抚恤</a:t>
            </a:r>
            <a:r>
              <a:rPr lang="en-GB" sz="3200" b="0" dirty="0" smtClean="0"/>
              <a:t> </a:t>
            </a:r>
            <a:endParaRPr lang="es-ES" sz="3200" dirty="0" smtClean="0"/>
          </a:p>
        </p:txBody>
      </p:sp>
      <p:sp>
        <p:nvSpPr>
          <p:cNvPr id="1963010" name="2 Marcador de contenido"/>
          <p:cNvSpPr>
            <a:spLocks noGrp="1"/>
          </p:cNvSpPr>
          <p:nvPr>
            <p:ph type="body" idx="4294967295"/>
          </p:nvPr>
        </p:nvSpPr>
        <p:spPr>
          <a:xfrm>
            <a:off x="415925" y="981075"/>
            <a:ext cx="4753099" cy="5145088"/>
          </a:xfrm>
        </p:spPr>
        <p:txBody>
          <a:bodyPr/>
          <a:lstStyle/>
          <a:p>
            <a:pPr>
              <a:lnSpc>
                <a:spcPct val="90000"/>
              </a:lnSpc>
            </a:pPr>
            <a:r>
              <a:rPr lang="en-GB" sz="2400" dirty="0" smtClean="0"/>
              <a:t>The right is recognised for the person insured, the pensioner or a member of the family who has died.</a:t>
            </a:r>
          </a:p>
          <a:p>
            <a:pPr>
              <a:lnSpc>
                <a:spcPct val="90000"/>
              </a:lnSpc>
            </a:pPr>
            <a:r>
              <a:rPr lang="en-GB" sz="2400" dirty="0" smtClean="0"/>
              <a:t>Family members are understood to be those determined by national legislation.</a:t>
            </a:r>
          </a:p>
          <a:p>
            <a:pPr>
              <a:lnSpc>
                <a:spcPct val="90000"/>
              </a:lnSpc>
            </a:pPr>
            <a:r>
              <a:rPr lang="en-GB" sz="2400" dirty="0" smtClean="0"/>
              <a:t>Death in the territory of a MS other than a competent one is considered to have occurred in the competent MS, because the person's residence at the date of death does not determine competence.</a:t>
            </a:r>
          </a:p>
          <a:p>
            <a:pPr>
              <a:lnSpc>
                <a:spcPct val="90000"/>
              </a:lnSpc>
            </a:pPr>
            <a:endParaRPr lang="en-GB" sz="2800" dirty="0" smtClean="0">
              <a:solidFill>
                <a:schemeClr val="tx2"/>
              </a:solidFill>
            </a:endParaRPr>
          </a:p>
        </p:txBody>
      </p:sp>
      <p:sp>
        <p:nvSpPr>
          <p:cNvPr id="4" name="2 Marcador de contenido"/>
          <p:cNvSpPr txBox="1">
            <a:spLocks/>
          </p:cNvSpPr>
          <p:nvPr/>
        </p:nvSpPr>
        <p:spPr bwMode="auto">
          <a:xfrm>
            <a:off x="5313041" y="1052736"/>
            <a:ext cx="4248472" cy="51450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FFC000"/>
              </a:buClr>
              <a:buSzPct val="75000"/>
              <a:buFont typeface="Arial" charset="0"/>
              <a:buChar char="►"/>
              <a:defRPr sz="3200" kern="1200">
                <a:solidFill>
                  <a:schemeClr val="tx1"/>
                </a:solidFill>
                <a:latin typeface="Optane" pitchFamily="2" charset="0"/>
                <a:ea typeface="+mn-ea"/>
                <a:cs typeface="+mn-cs"/>
              </a:defRPr>
            </a:lvl1pPr>
            <a:lvl2pPr marL="742950" indent="-285750" algn="l" rtl="0" eaLnBrk="0" fontAlgn="base" hangingPunct="0">
              <a:spcBef>
                <a:spcPct val="20000"/>
              </a:spcBef>
              <a:spcAft>
                <a:spcPct val="0"/>
              </a:spcAft>
              <a:buClr>
                <a:srgbClr val="FFC000"/>
              </a:buClr>
              <a:buFont typeface="Arial" charset="0"/>
              <a:buChar char="–"/>
              <a:defRPr sz="2800" kern="1200">
                <a:solidFill>
                  <a:schemeClr val="tx1"/>
                </a:solidFill>
                <a:latin typeface="Optane" pitchFamily="2" charset="0"/>
                <a:ea typeface="+mn-ea"/>
                <a:cs typeface="+mn-cs"/>
              </a:defRPr>
            </a:lvl2pPr>
            <a:lvl3pPr marL="1143000" indent="-228600" algn="l" rtl="0" eaLnBrk="0" fontAlgn="base" hangingPunct="0">
              <a:spcBef>
                <a:spcPct val="20000"/>
              </a:spcBef>
              <a:spcAft>
                <a:spcPct val="0"/>
              </a:spcAft>
              <a:buClr>
                <a:srgbClr val="FFC000"/>
              </a:buClr>
              <a:buFont typeface="Arial" charset="0"/>
              <a:buChar char="•"/>
              <a:defRPr sz="2400" kern="1200">
                <a:solidFill>
                  <a:schemeClr val="tx1"/>
                </a:solidFill>
                <a:latin typeface="Optane" pitchFamily="2" charset="0"/>
                <a:ea typeface="+mn-ea"/>
                <a:cs typeface="+mn-cs"/>
              </a:defRPr>
            </a:lvl3pPr>
            <a:lvl4pPr marL="1600200" indent="-228600" algn="l" rtl="0" eaLnBrk="0" fontAlgn="base" hangingPunct="0">
              <a:spcBef>
                <a:spcPct val="20000"/>
              </a:spcBef>
              <a:spcAft>
                <a:spcPct val="0"/>
              </a:spcAft>
              <a:buClr>
                <a:srgbClr val="FFC000"/>
              </a:buClr>
              <a:buFont typeface="Arial" charset="0"/>
              <a:buChar char="–"/>
              <a:defRPr sz="2000" kern="1200">
                <a:solidFill>
                  <a:schemeClr val="tx1"/>
                </a:solidFill>
                <a:latin typeface="Optane" pitchFamily="2" charset="0"/>
                <a:ea typeface="+mn-ea"/>
                <a:cs typeface="+mn-cs"/>
              </a:defRPr>
            </a:lvl4pPr>
            <a:lvl5pPr marL="2057400" indent="-228600" algn="l" rtl="0" eaLnBrk="0" fontAlgn="base" hangingPunct="0">
              <a:spcBef>
                <a:spcPct val="20000"/>
              </a:spcBef>
              <a:spcAft>
                <a:spcPct val="0"/>
              </a:spcAft>
              <a:buClr>
                <a:srgbClr val="FFC000"/>
              </a:buClr>
              <a:buFont typeface="Arial" charset="0"/>
              <a:buChar char="»"/>
              <a:defRPr sz="2000" kern="1200">
                <a:solidFill>
                  <a:schemeClr val="tx1"/>
                </a:solidFill>
                <a:latin typeface="Optane"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90000"/>
              </a:lnSpc>
            </a:pPr>
            <a:r>
              <a:rPr lang="zh-CN" altLang="en-US" sz="2400" dirty="0" smtClean="0"/>
              <a:t>该权益授予亡故的受保险人、养老金参保人或亡者家属。</a:t>
            </a:r>
            <a:endParaRPr lang="it-IT" altLang="zh-CN" sz="2400" dirty="0" smtClean="0"/>
          </a:p>
          <a:p>
            <a:pPr>
              <a:lnSpc>
                <a:spcPct val="90000"/>
              </a:lnSpc>
            </a:pPr>
            <a:endParaRPr lang="en-GB" sz="2400" dirty="0" smtClean="0"/>
          </a:p>
          <a:p>
            <a:pPr>
              <a:lnSpc>
                <a:spcPct val="90000"/>
              </a:lnSpc>
            </a:pPr>
            <a:r>
              <a:rPr lang="zh-CN" altLang="en-US" sz="2400" dirty="0" smtClean="0"/>
              <a:t>家属界定根据各国法律处理。</a:t>
            </a:r>
            <a:endParaRPr lang="it-IT" altLang="zh-CN" sz="2400" dirty="0" smtClean="0"/>
          </a:p>
          <a:p>
            <a:pPr>
              <a:lnSpc>
                <a:spcPct val="90000"/>
              </a:lnSpc>
            </a:pPr>
            <a:endParaRPr lang="en-GB" sz="2400" dirty="0" smtClean="0"/>
          </a:p>
          <a:p>
            <a:pPr>
              <a:lnSpc>
                <a:spcPct val="90000"/>
              </a:lnSpc>
            </a:pPr>
            <a:r>
              <a:rPr lang="zh-CN" altLang="en-US" sz="2400" dirty="0" smtClean="0"/>
              <a:t>若在另一成员国亡故，该亡故视同在其本国亡故，因为亡故者居住国不承担其亡故责任。</a:t>
            </a:r>
            <a:endParaRPr lang="en-GB" sz="2400" dirty="0" smtClean="0"/>
          </a:p>
          <a:p>
            <a:pPr>
              <a:lnSpc>
                <a:spcPct val="90000"/>
              </a:lnSpc>
            </a:pPr>
            <a:endParaRPr lang="en-GB" sz="2800" dirty="0" smtClean="0">
              <a:solidFill>
                <a:schemeClr val="tx2"/>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4033" name="Rectangle 2"/>
          <p:cNvSpPr>
            <a:spLocks noGrp="1"/>
          </p:cNvSpPr>
          <p:nvPr>
            <p:ph type="title"/>
          </p:nvPr>
        </p:nvSpPr>
        <p:spPr>
          <a:xfrm>
            <a:off x="344488" y="80963"/>
            <a:ext cx="6840760" cy="647700"/>
          </a:xfrm>
        </p:spPr>
        <p:txBody>
          <a:bodyPr/>
          <a:lstStyle/>
          <a:p>
            <a:pPr algn="ctr" eaLnBrk="1" hangingPunct="1"/>
            <a:r>
              <a:rPr lang="en-GB" sz="3600" b="0" dirty="0" smtClean="0"/>
              <a:t>DEATH GRANTS</a:t>
            </a:r>
            <a:r>
              <a:rPr lang="zh-CN" altLang="en-US" sz="3600" b="0" dirty="0" smtClean="0"/>
              <a:t> 亡故抚恤</a:t>
            </a:r>
            <a:endParaRPr lang="es-ES" sz="3600" b="0" dirty="0" smtClean="0"/>
          </a:p>
        </p:txBody>
      </p:sp>
      <p:sp>
        <p:nvSpPr>
          <p:cNvPr id="3" name="2 Marcador de contenido"/>
          <p:cNvSpPr>
            <a:spLocks noGrp="1"/>
          </p:cNvSpPr>
          <p:nvPr>
            <p:ph type="body" idx="4294967295"/>
          </p:nvPr>
        </p:nvSpPr>
        <p:spPr>
          <a:xfrm>
            <a:off x="415925" y="981075"/>
            <a:ext cx="5113139" cy="5145088"/>
          </a:xfrm>
        </p:spPr>
        <p:txBody>
          <a:bodyPr/>
          <a:lstStyle/>
          <a:p>
            <a:pPr>
              <a:lnSpc>
                <a:spcPct val="90000"/>
              </a:lnSpc>
              <a:buFont typeface="Arial" charset="0"/>
              <a:buNone/>
              <a:defRPr/>
            </a:pPr>
            <a:r>
              <a:rPr lang="en-GB" sz="2400" dirty="0" smtClean="0"/>
              <a:t>Competence:  death of a pensioner</a:t>
            </a:r>
          </a:p>
          <a:p>
            <a:pPr>
              <a:lnSpc>
                <a:spcPct val="90000"/>
              </a:lnSpc>
              <a:defRPr/>
            </a:pPr>
            <a:r>
              <a:rPr lang="en-GB" sz="2400" dirty="0" smtClean="0"/>
              <a:t>Pensioner of a MS: paid by this MS</a:t>
            </a:r>
          </a:p>
          <a:p>
            <a:pPr>
              <a:lnSpc>
                <a:spcPct val="90000"/>
              </a:lnSpc>
              <a:defRPr/>
            </a:pPr>
            <a:r>
              <a:rPr lang="en-GB" sz="2400" dirty="0" smtClean="0"/>
              <a:t>Pensioner of several MSs, resident in one of them: paid by the MS of residence</a:t>
            </a:r>
          </a:p>
          <a:p>
            <a:pPr>
              <a:lnSpc>
                <a:spcPct val="90000"/>
              </a:lnSpc>
              <a:defRPr/>
            </a:pPr>
            <a:r>
              <a:rPr lang="en-GB" sz="2400" dirty="0" smtClean="0"/>
              <a:t>Pensioner in various MSs, resident in another: paid for by the MS whose institution is responsible for the cost of benefits in kind, under Article 24 and 25, Regulation 883/04, in other words paid by: </a:t>
            </a:r>
          </a:p>
          <a:p>
            <a:pPr lvl="3">
              <a:lnSpc>
                <a:spcPct val="90000"/>
              </a:lnSpc>
              <a:defRPr/>
            </a:pPr>
            <a:r>
              <a:rPr lang="en-GB" sz="1600" dirty="0" smtClean="0"/>
              <a:t>The MS where he or she has been insured for longest</a:t>
            </a:r>
          </a:p>
          <a:p>
            <a:pPr lvl="3">
              <a:lnSpc>
                <a:spcPct val="90000"/>
              </a:lnSpc>
              <a:defRPr/>
            </a:pPr>
            <a:r>
              <a:rPr lang="en-GB" sz="1600" dirty="0" smtClean="0"/>
              <a:t>If the periods are the same, the last. </a:t>
            </a:r>
            <a:endParaRPr lang="en-GB" sz="1600" b="1" i="1" dirty="0" smtClean="0">
              <a:effectLst>
                <a:outerShdw blurRad="38100" dist="38100" dir="2700000" algn="tl">
                  <a:srgbClr val="C0C0C0"/>
                </a:outerShdw>
              </a:effectLst>
            </a:endParaRPr>
          </a:p>
          <a:p>
            <a:pPr>
              <a:lnSpc>
                <a:spcPct val="80000"/>
              </a:lnSpc>
              <a:buFont typeface="Arial" charset="0"/>
              <a:buNone/>
              <a:defRPr/>
            </a:pPr>
            <a:endParaRPr lang="en-GB" dirty="0" smtClean="0">
              <a:solidFill>
                <a:srgbClr val="003300"/>
              </a:solidFill>
            </a:endParaRPr>
          </a:p>
        </p:txBody>
      </p:sp>
      <p:sp>
        <p:nvSpPr>
          <p:cNvPr id="4" name="2 Marcador de contenido"/>
          <p:cNvSpPr txBox="1">
            <a:spLocks/>
          </p:cNvSpPr>
          <p:nvPr/>
        </p:nvSpPr>
        <p:spPr bwMode="auto">
          <a:xfrm>
            <a:off x="5529064" y="1052736"/>
            <a:ext cx="3816425" cy="51450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FFC000"/>
              </a:buClr>
              <a:buSzPct val="75000"/>
              <a:buFont typeface="Arial" charset="0"/>
              <a:buChar char="►"/>
              <a:defRPr sz="3200" kern="1200">
                <a:solidFill>
                  <a:schemeClr val="tx1"/>
                </a:solidFill>
                <a:latin typeface="Optane" pitchFamily="2" charset="0"/>
                <a:ea typeface="+mn-ea"/>
                <a:cs typeface="+mn-cs"/>
              </a:defRPr>
            </a:lvl1pPr>
            <a:lvl2pPr marL="742950" indent="-285750" algn="l" rtl="0" eaLnBrk="0" fontAlgn="base" hangingPunct="0">
              <a:spcBef>
                <a:spcPct val="20000"/>
              </a:spcBef>
              <a:spcAft>
                <a:spcPct val="0"/>
              </a:spcAft>
              <a:buClr>
                <a:srgbClr val="FFC000"/>
              </a:buClr>
              <a:buFont typeface="Arial" charset="0"/>
              <a:buChar char="–"/>
              <a:defRPr sz="2800" kern="1200">
                <a:solidFill>
                  <a:schemeClr val="tx1"/>
                </a:solidFill>
                <a:latin typeface="Optane" pitchFamily="2" charset="0"/>
                <a:ea typeface="+mn-ea"/>
                <a:cs typeface="+mn-cs"/>
              </a:defRPr>
            </a:lvl2pPr>
            <a:lvl3pPr marL="1143000" indent="-228600" algn="l" rtl="0" eaLnBrk="0" fontAlgn="base" hangingPunct="0">
              <a:spcBef>
                <a:spcPct val="20000"/>
              </a:spcBef>
              <a:spcAft>
                <a:spcPct val="0"/>
              </a:spcAft>
              <a:buClr>
                <a:srgbClr val="FFC000"/>
              </a:buClr>
              <a:buFont typeface="Arial" charset="0"/>
              <a:buChar char="•"/>
              <a:defRPr sz="2400" kern="1200">
                <a:solidFill>
                  <a:schemeClr val="tx1"/>
                </a:solidFill>
                <a:latin typeface="Optane" pitchFamily="2" charset="0"/>
                <a:ea typeface="+mn-ea"/>
                <a:cs typeface="+mn-cs"/>
              </a:defRPr>
            </a:lvl3pPr>
            <a:lvl4pPr marL="1600200" indent="-228600" algn="l" rtl="0" eaLnBrk="0" fontAlgn="base" hangingPunct="0">
              <a:spcBef>
                <a:spcPct val="20000"/>
              </a:spcBef>
              <a:spcAft>
                <a:spcPct val="0"/>
              </a:spcAft>
              <a:buClr>
                <a:srgbClr val="FFC000"/>
              </a:buClr>
              <a:buFont typeface="Arial" charset="0"/>
              <a:buChar char="–"/>
              <a:defRPr sz="2000" kern="1200">
                <a:solidFill>
                  <a:schemeClr val="tx1"/>
                </a:solidFill>
                <a:latin typeface="Optane" pitchFamily="2" charset="0"/>
                <a:ea typeface="+mn-ea"/>
                <a:cs typeface="+mn-cs"/>
              </a:defRPr>
            </a:lvl4pPr>
            <a:lvl5pPr marL="2057400" indent="-228600" algn="l" rtl="0" eaLnBrk="0" fontAlgn="base" hangingPunct="0">
              <a:spcBef>
                <a:spcPct val="20000"/>
              </a:spcBef>
              <a:spcAft>
                <a:spcPct val="0"/>
              </a:spcAft>
              <a:buClr>
                <a:srgbClr val="FFC000"/>
              </a:buClr>
              <a:buFont typeface="Arial" charset="0"/>
              <a:buChar char="»"/>
              <a:defRPr sz="2000" kern="1200">
                <a:solidFill>
                  <a:schemeClr val="tx1"/>
                </a:solidFill>
                <a:latin typeface="Optane"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90000"/>
              </a:lnSpc>
              <a:buFont typeface="Arial" charset="0"/>
              <a:buNone/>
              <a:defRPr/>
            </a:pPr>
            <a:r>
              <a:rPr lang="zh-CN" altLang="en-US" sz="2000" dirty="0" smtClean="0"/>
              <a:t>应用情况</a:t>
            </a:r>
            <a:r>
              <a:rPr lang="en-GB" sz="2000" dirty="0" smtClean="0"/>
              <a:t>:  </a:t>
            </a:r>
            <a:r>
              <a:rPr lang="zh-CN" altLang="en-US" sz="2000" dirty="0" smtClean="0"/>
              <a:t>养老金受益人亡故</a:t>
            </a:r>
            <a:endParaRPr lang="it-IT" altLang="zh-CN" sz="2000" dirty="0" smtClean="0"/>
          </a:p>
          <a:p>
            <a:pPr>
              <a:lnSpc>
                <a:spcPct val="90000"/>
              </a:lnSpc>
              <a:buFont typeface="Arial" charset="0"/>
              <a:buNone/>
              <a:defRPr/>
            </a:pPr>
            <a:endParaRPr lang="en-GB" sz="2000" dirty="0" smtClean="0"/>
          </a:p>
          <a:p>
            <a:pPr>
              <a:lnSpc>
                <a:spcPct val="90000"/>
              </a:lnSpc>
              <a:defRPr/>
            </a:pPr>
            <a:r>
              <a:rPr lang="zh-CN" altLang="en-US" sz="2000" dirty="0" smtClean="0"/>
              <a:t>若为单一成员国养老金受益人：由该国负责。</a:t>
            </a:r>
            <a:endParaRPr lang="it-IT" altLang="zh-CN" sz="2000" dirty="0" smtClean="0"/>
          </a:p>
          <a:p>
            <a:pPr>
              <a:lnSpc>
                <a:spcPct val="90000"/>
              </a:lnSpc>
              <a:defRPr/>
            </a:pPr>
            <a:endParaRPr lang="en-GB" sz="2000" dirty="0" smtClean="0"/>
          </a:p>
          <a:p>
            <a:pPr>
              <a:lnSpc>
                <a:spcPct val="90000"/>
              </a:lnSpc>
              <a:defRPr/>
            </a:pPr>
            <a:r>
              <a:rPr lang="zh-CN" altLang="en-US" sz="2000" dirty="0" smtClean="0"/>
              <a:t>若为多个成员国养老金受益人，并在其中一国居住者：由居住国负责。</a:t>
            </a:r>
            <a:endParaRPr lang="it-IT" altLang="zh-CN" sz="2000" dirty="0" smtClean="0"/>
          </a:p>
          <a:p>
            <a:pPr>
              <a:lnSpc>
                <a:spcPct val="90000"/>
              </a:lnSpc>
              <a:defRPr/>
            </a:pPr>
            <a:endParaRPr lang="en-GB" sz="2000" dirty="0" smtClean="0"/>
          </a:p>
          <a:p>
            <a:pPr>
              <a:lnSpc>
                <a:spcPct val="90000"/>
              </a:lnSpc>
              <a:defRPr/>
            </a:pPr>
            <a:r>
              <a:rPr lang="zh-CN" altLang="en-US" sz="2000" dirty="0" smtClean="0"/>
              <a:t>若为多个成员国养老金受益人，而在其他国家居住：根据</a:t>
            </a:r>
            <a:r>
              <a:rPr lang="en-US" altLang="zh-CN" sz="2000" dirty="0" smtClean="0"/>
              <a:t>883/04</a:t>
            </a:r>
            <a:r>
              <a:rPr lang="zh-CN" altLang="en-US" sz="2000" dirty="0" smtClean="0"/>
              <a:t>号欧盟规定之第</a:t>
            </a:r>
            <a:r>
              <a:rPr lang="en-US" altLang="zh-CN" sz="2000" dirty="0" smtClean="0"/>
              <a:t>24</a:t>
            </a:r>
            <a:r>
              <a:rPr lang="zh-CN" altLang="en-US" sz="2000" dirty="0" smtClean="0"/>
              <a:t>、</a:t>
            </a:r>
            <a:r>
              <a:rPr lang="en-US" altLang="zh-CN" sz="2000" dirty="0" smtClean="0"/>
              <a:t>25</a:t>
            </a:r>
            <a:r>
              <a:rPr lang="zh-CN" altLang="en-US" sz="2000" dirty="0" smtClean="0"/>
              <a:t>条，由相应成员国机构负责，即</a:t>
            </a:r>
            <a:r>
              <a:rPr lang="en-GB" sz="2000" dirty="0" smtClean="0"/>
              <a:t>: </a:t>
            </a:r>
          </a:p>
          <a:p>
            <a:pPr>
              <a:lnSpc>
                <a:spcPct val="90000"/>
              </a:lnSpc>
              <a:buFontTx/>
              <a:buChar char="-"/>
              <a:defRPr/>
            </a:pPr>
            <a:r>
              <a:rPr lang="zh-CN" altLang="en-US" sz="1400" dirty="0" smtClean="0"/>
              <a:t>缴费年限最长国家；</a:t>
            </a:r>
            <a:endParaRPr lang="it-IT" altLang="zh-CN" sz="1400" dirty="0" smtClean="0"/>
          </a:p>
          <a:p>
            <a:pPr>
              <a:lnSpc>
                <a:spcPct val="90000"/>
              </a:lnSpc>
              <a:buFontTx/>
              <a:buChar char="-"/>
              <a:defRPr/>
            </a:pPr>
            <a:r>
              <a:rPr lang="zh-CN" altLang="en-US" sz="1400" dirty="0" smtClean="0"/>
              <a:t>所年限相当，由最后一国负责。</a:t>
            </a:r>
            <a:endParaRPr lang="en-GB" sz="2800" dirty="0" smtClean="0">
              <a:solidFill>
                <a:srgbClr val="003300"/>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5057" name="Rectangle 2"/>
          <p:cNvSpPr>
            <a:spLocks noGrp="1"/>
          </p:cNvSpPr>
          <p:nvPr>
            <p:ph type="title"/>
          </p:nvPr>
        </p:nvSpPr>
        <p:spPr>
          <a:xfrm>
            <a:off x="344488" y="80963"/>
            <a:ext cx="6984776" cy="647700"/>
          </a:xfrm>
        </p:spPr>
        <p:txBody>
          <a:bodyPr/>
          <a:lstStyle/>
          <a:p>
            <a:pPr algn="ctr" eaLnBrk="1" hangingPunct="1"/>
            <a:r>
              <a:rPr lang="en-GB" sz="3200" b="0" dirty="0" smtClean="0"/>
              <a:t>INVALIDITY </a:t>
            </a:r>
            <a:r>
              <a:rPr lang="en-GB" b="0" dirty="0" smtClean="0"/>
              <a:t>(Chapter 4)</a:t>
            </a:r>
            <a:r>
              <a:rPr lang="zh-CN" altLang="en-US" b="0" dirty="0" smtClean="0"/>
              <a:t> </a:t>
            </a:r>
            <a:r>
              <a:rPr lang="zh-CN" altLang="en-US" sz="3200" b="0" dirty="0" smtClean="0"/>
              <a:t>残障</a:t>
            </a:r>
            <a:r>
              <a:rPr lang="zh-CN" altLang="en-US" b="0" dirty="0" smtClean="0"/>
              <a:t> （第</a:t>
            </a:r>
            <a:r>
              <a:rPr lang="en-US" altLang="zh-CN" b="0" dirty="0" smtClean="0"/>
              <a:t>4</a:t>
            </a:r>
            <a:r>
              <a:rPr lang="zh-CN" altLang="en-US" b="0" dirty="0" smtClean="0"/>
              <a:t>章）</a:t>
            </a:r>
            <a:endParaRPr lang="es-ES" b="0" dirty="0" smtClean="0"/>
          </a:p>
        </p:txBody>
      </p:sp>
      <p:sp>
        <p:nvSpPr>
          <p:cNvPr id="58371" name="Rectangle 2051"/>
          <p:cNvSpPr>
            <a:spLocks noGrp="1" noChangeArrowheads="1"/>
          </p:cNvSpPr>
          <p:nvPr>
            <p:ph type="body" idx="4294967295"/>
          </p:nvPr>
        </p:nvSpPr>
        <p:spPr>
          <a:xfrm>
            <a:off x="415925" y="981075"/>
            <a:ext cx="4537075" cy="5145088"/>
          </a:xfrm>
        </p:spPr>
        <p:txBody>
          <a:bodyPr/>
          <a:lstStyle/>
          <a:p>
            <a:pPr>
              <a:defRPr/>
            </a:pPr>
            <a:r>
              <a:rPr lang="en-GB" b="1" dirty="0" smtClean="0"/>
              <a:t>T</a:t>
            </a:r>
            <a:r>
              <a:rPr lang="en-GB" dirty="0" smtClean="0"/>
              <a:t>ype A legislation</a:t>
            </a:r>
          </a:p>
          <a:p>
            <a:pPr lvl="2">
              <a:defRPr/>
            </a:pPr>
            <a:r>
              <a:rPr lang="en-GB" dirty="0" smtClean="0"/>
              <a:t>The amount of the benefit is independent of the duration of the periods of insurance/residence. This legislation has been included in Annexe VI of Regulation 883/04 (Article 44).</a:t>
            </a:r>
          </a:p>
          <a:p>
            <a:pPr>
              <a:defRPr/>
            </a:pPr>
            <a:r>
              <a:rPr lang="en-GB" dirty="0" smtClean="0"/>
              <a:t>Type B legislation</a:t>
            </a:r>
          </a:p>
          <a:p>
            <a:pPr lvl="2">
              <a:defRPr/>
            </a:pPr>
            <a:r>
              <a:rPr lang="en-GB" dirty="0" smtClean="0"/>
              <a:t>All other legislations (Article 44).</a:t>
            </a:r>
          </a:p>
          <a:p>
            <a:pPr>
              <a:lnSpc>
                <a:spcPct val="90000"/>
              </a:lnSpc>
              <a:buClr>
                <a:schemeClr val="tx1"/>
              </a:buClr>
              <a:buFontTx/>
              <a:buNone/>
              <a:defRPr/>
            </a:pPr>
            <a:endParaRPr lang="en-GB" sz="3500" b="1" dirty="0" smtClean="0">
              <a:effectLst>
                <a:outerShdw blurRad="38100" dist="38100" dir="2700000" algn="tl">
                  <a:srgbClr val="C0C0C0"/>
                </a:outerShdw>
              </a:effectLst>
            </a:endParaRPr>
          </a:p>
        </p:txBody>
      </p:sp>
      <p:sp>
        <p:nvSpPr>
          <p:cNvPr id="4" name="Rectangle 2051"/>
          <p:cNvSpPr txBox="1">
            <a:spLocks noChangeArrowheads="1"/>
          </p:cNvSpPr>
          <p:nvPr/>
        </p:nvSpPr>
        <p:spPr bwMode="auto">
          <a:xfrm>
            <a:off x="5097016" y="980728"/>
            <a:ext cx="4537075" cy="51450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FFC000"/>
              </a:buClr>
              <a:buSzPct val="75000"/>
              <a:buFont typeface="Arial" charset="0"/>
              <a:buChar char="►"/>
              <a:defRPr sz="3200" kern="1200">
                <a:solidFill>
                  <a:schemeClr val="tx1"/>
                </a:solidFill>
                <a:latin typeface="Optane" pitchFamily="2" charset="0"/>
                <a:ea typeface="+mn-ea"/>
                <a:cs typeface="+mn-cs"/>
              </a:defRPr>
            </a:lvl1pPr>
            <a:lvl2pPr marL="742950" indent="-285750" algn="l" rtl="0" eaLnBrk="0" fontAlgn="base" hangingPunct="0">
              <a:spcBef>
                <a:spcPct val="20000"/>
              </a:spcBef>
              <a:spcAft>
                <a:spcPct val="0"/>
              </a:spcAft>
              <a:buClr>
                <a:srgbClr val="FFC000"/>
              </a:buClr>
              <a:buFont typeface="Arial" charset="0"/>
              <a:buChar char="–"/>
              <a:defRPr sz="2800" kern="1200">
                <a:solidFill>
                  <a:schemeClr val="tx1"/>
                </a:solidFill>
                <a:latin typeface="Optane" pitchFamily="2" charset="0"/>
                <a:ea typeface="+mn-ea"/>
                <a:cs typeface="+mn-cs"/>
              </a:defRPr>
            </a:lvl2pPr>
            <a:lvl3pPr marL="1143000" indent="-228600" algn="l" rtl="0" eaLnBrk="0" fontAlgn="base" hangingPunct="0">
              <a:spcBef>
                <a:spcPct val="20000"/>
              </a:spcBef>
              <a:spcAft>
                <a:spcPct val="0"/>
              </a:spcAft>
              <a:buClr>
                <a:srgbClr val="FFC000"/>
              </a:buClr>
              <a:buFont typeface="Arial" charset="0"/>
              <a:buChar char="•"/>
              <a:defRPr sz="2400" kern="1200">
                <a:solidFill>
                  <a:schemeClr val="tx1"/>
                </a:solidFill>
                <a:latin typeface="Optane" pitchFamily="2" charset="0"/>
                <a:ea typeface="+mn-ea"/>
                <a:cs typeface="+mn-cs"/>
              </a:defRPr>
            </a:lvl3pPr>
            <a:lvl4pPr marL="1600200" indent="-228600" algn="l" rtl="0" eaLnBrk="0" fontAlgn="base" hangingPunct="0">
              <a:spcBef>
                <a:spcPct val="20000"/>
              </a:spcBef>
              <a:spcAft>
                <a:spcPct val="0"/>
              </a:spcAft>
              <a:buClr>
                <a:srgbClr val="FFC000"/>
              </a:buClr>
              <a:buFont typeface="Arial" charset="0"/>
              <a:buChar char="–"/>
              <a:defRPr sz="2000" kern="1200">
                <a:solidFill>
                  <a:schemeClr val="tx1"/>
                </a:solidFill>
                <a:latin typeface="Optane" pitchFamily="2" charset="0"/>
                <a:ea typeface="+mn-ea"/>
                <a:cs typeface="+mn-cs"/>
              </a:defRPr>
            </a:lvl4pPr>
            <a:lvl5pPr marL="2057400" indent="-228600" algn="l" rtl="0" eaLnBrk="0" fontAlgn="base" hangingPunct="0">
              <a:spcBef>
                <a:spcPct val="20000"/>
              </a:spcBef>
              <a:spcAft>
                <a:spcPct val="0"/>
              </a:spcAft>
              <a:buClr>
                <a:srgbClr val="FFC000"/>
              </a:buClr>
              <a:buFont typeface="Arial" charset="0"/>
              <a:buChar char="»"/>
              <a:defRPr sz="2000" kern="1200">
                <a:solidFill>
                  <a:schemeClr val="tx1"/>
                </a:solidFill>
                <a:latin typeface="Optane"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defRPr/>
            </a:pPr>
            <a:r>
              <a:rPr lang="en-GB" dirty="0" smtClean="0"/>
              <a:t>A</a:t>
            </a:r>
            <a:r>
              <a:rPr lang="zh-CN" altLang="en-US" dirty="0" smtClean="0"/>
              <a:t>类法律</a:t>
            </a:r>
            <a:endParaRPr lang="en-GB" dirty="0" smtClean="0"/>
          </a:p>
          <a:p>
            <a:pPr lvl="2">
              <a:defRPr/>
            </a:pPr>
            <a:r>
              <a:rPr lang="zh-CN" altLang="en-US" dirty="0" smtClean="0"/>
              <a:t>福利金额不与参保</a:t>
            </a:r>
            <a:r>
              <a:rPr lang="en-US" altLang="zh-CN" dirty="0" smtClean="0"/>
              <a:t>/</a:t>
            </a:r>
            <a:r>
              <a:rPr lang="zh-CN" altLang="en-US" dirty="0" smtClean="0"/>
              <a:t>居住年限挂钩</a:t>
            </a:r>
            <a:r>
              <a:rPr lang="en-GB" dirty="0" smtClean="0"/>
              <a:t>. </a:t>
            </a:r>
            <a:r>
              <a:rPr lang="zh-CN" altLang="en-US" dirty="0" smtClean="0"/>
              <a:t>规定见</a:t>
            </a:r>
            <a:r>
              <a:rPr lang="en-GB" dirty="0" smtClean="0"/>
              <a:t>883/04</a:t>
            </a:r>
            <a:r>
              <a:rPr lang="zh-CN" altLang="en-US" dirty="0" smtClean="0"/>
              <a:t>号欧盟规定附件六</a:t>
            </a:r>
            <a:r>
              <a:rPr lang="en-GB" dirty="0" smtClean="0"/>
              <a:t> (</a:t>
            </a:r>
            <a:r>
              <a:rPr lang="zh-CN" altLang="en-US" dirty="0" smtClean="0"/>
              <a:t>第</a:t>
            </a:r>
            <a:r>
              <a:rPr lang="en-GB" dirty="0" smtClean="0"/>
              <a:t>44</a:t>
            </a:r>
            <a:r>
              <a:rPr lang="zh-CN" altLang="en-US" dirty="0" smtClean="0"/>
              <a:t>条</a:t>
            </a:r>
            <a:r>
              <a:rPr lang="en-GB" dirty="0" smtClean="0"/>
              <a:t>).</a:t>
            </a:r>
          </a:p>
          <a:p>
            <a:pPr lvl="2">
              <a:defRPr/>
            </a:pPr>
            <a:endParaRPr lang="en-GB" dirty="0" smtClean="0"/>
          </a:p>
          <a:p>
            <a:pPr>
              <a:defRPr/>
            </a:pPr>
            <a:r>
              <a:rPr lang="en-GB" dirty="0" smtClean="0"/>
              <a:t>B</a:t>
            </a:r>
            <a:r>
              <a:rPr lang="zh-CN" altLang="en-US" dirty="0" smtClean="0"/>
              <a:t>类法律</a:t>
            </a:r>
            <a:endParaRPr lang="en-GB" dirty="0" smtClean="0"/>
          </a:p>
          <a:p>
            <a:pPr lvl="2">
              <a:defRPr/>
            </a:pPr>
            <a:r>
              <a:rPr lang="zh-CN" altLang="en-US" dirty="0" smtClean="0"/>
              <a:t>所有其他法律</a:t>
            </a:r>
            <a:r>
              <a:rPr lang="en-GB" dirty="0" smtClean="0"/>
              <a:t>(</a:t>
            </a:r>
            <a:r>
              <a:rPr lang="zh-CN" altLang="en-US" dirty="0" smtClean="0"/>
              <a:t>第</a:t>
            </a:r>
            <a:r>
              <a:rPr lang="en-GB" dirty="0" smtClean="0"/>
              <a:t>44</a:t>
            </a:r>
            <a:r>
              <a:rPr lang="zh-CN" altLang="en-US" dirty="0" smtClean="0"/>
              <a:t>条</a:t>
            </a:r>
            <a:r>
              <a:rPr lang="en-GB" dirty="0" smtClean="0"/>
              <a:t>).</a:t>
            </a:r>
          </a:p>
          <a:p>
            <a:pPr>
              <a:lnSpc>
                <a:spcPct val="90000"/>
              </a:lnSpc>
              <a:buClr>
                <a:schemeClr val="tx1"/>
              </a:buClr>
              <a:buFontTx/>
              <a:buNone/>
              <a:defRPr/>
            </a:pPr>
            <a:endParaRPr lang="en-GB" sz="3500" b="1" dirty="0" smtClean="0">
              <a:effectLst>
                <a:outerShdw blurRad="38100" dist="38100" dir="2700000" algn="tl">
                  <a:srgbClr val="C0C0C0"/>
                </a:outerShdw>
              </a:effectLst>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081" name="Rectangle 2"/>
          <p:cNvSpPr>
            <a:spLocks noGrp="1"/>
          </p:cNvSpPr>
          <p:nvPr>
            <p:ph type="title"/>
          </p:nvPr>
        </p:nvSpPr>
        <p:spPr>
          <a:xfrm>
            <a:off x="344488" y="80963"/>
            <a:ext cx="6912768" cy="647700"/>
          </a:xfrm>
        </p:spPr>
        <p:txBody>
          <a:bodyPr/>
          <a:lstStyle/>
          <a:p>
            <a:pPr algn="ctr" eaLnBrk="1" hangingPunct="1"/>
            <a:r>
              <a:rPr lang="en-GB" sz="3200" b="0" dirty="0" smtClean="0"/>
              <a:t>TYPE A INVALIDITY</a:t>
            </a:r>
            <a:r>
              <a:rPr lang="zh-CN" altLang="en-US" sz="3200" b="0" dirty="0" smtClean="0"/>
              <a:t> </a:t>
            </a:r>
            <a:r>
              <a:rPr lang="it-IT" altLang="zh-CN" sz="3200" b="0" dirty="0" smtClean="0"/>
              <a:t>A</a:t>
            </a:r>
            <a:r>
              <a:rPr lang="zh-CN" altLang="en-US" sz="3200" b="0" dirty="0" smtClean="0"/>
              <a:t>类残障法律</a:t>
            </a:r>
            <a:endParaRPr lang="es-ES" sz="3200" b="0" dirty="0" smtClean="0"/>
          </a:p>
        </p:txBody>
      </p:sp>
      <p:sp>
        <p:nvSpPr>
          <p:cNvPr id="134147" name="Rectangle 1027"/>
          <p:cNvSpPr>
            <a:spLocks noGrp="1" noChangeArrowheads="1"/>
          </p:cNvSpPr>
          <p:nvPr>
            <p:ph type="body" idx="4294967295"/>
          </p:nvPr>
        </p:nvSpPr>
        <p:spPr>
          <a:xfrm>
            <a:off x="415925" y="981075"/>
            <a:ext cx="4825107" cy="5145088"/>
          </a:xfrm>
        </p:spPr>
        <p:txBody>
          <a:bodyPr/>
          <a:lstStyle/>
          <a:p>
            <a:pPr>
              <a:lnSpc>
                <a:spcPct val="90000"/>
              </a:lnSpc>
              <a:buFont typeface="Arial" charset="0"/>
              <a:buNone/>
              <a:defRPr/>
            </a:pPr>
            <a:r>
              <a:rPr lang="en-GB" sz="2000" dirty="0" smtClean="0"/>
              <a:t>	The benefit is paid by a single Member State: the MS whose legislation is applicable at the time the invalidity occurs. The insurance/residency periods accredited in other MSs of Type A legislation are aggregated.</a:t>
            </a:r>
          </a:p>
          <a:p>
            <a:pPr lvl="2">
              <a:lnSpc>
                <a:spcPct val="90000"/>
              </a:lnSpc>
              <a:defRPr/>
            </a:pPr>
            <a:endParaRPr lang="en-GB" sz="1600" dirty="0" smtClean="0">
              <a:effectLst>
                <a:outerShdw blurRad="38100" dist="38100" dir="2700000" algn="tl">
                  <a:srgbClr val="C0C0C0"/>
                </a:outerShdw>
              </a:effectLst>
            </a:endParaRPr>
          </a:p>
          <a:p>
            <a:pPr lvl="2">
              <a:lnSpc>
                <a:spcPct val="90000"/>
              </a:lnSpc>
              <a:defRPr/>
            </a:pPr>
            <a:r>
              <a:rPr lang="en-GB" sz="1600" dirty="0" smtClean="0"/>
              <a:t>Estonia </a:t>
            </a:r>
          </a:p>
          <a:p>
            <a:pPr lvl="2">
              <a:lnSpc>
                <a:spcPct val="90000"/>
              </a:lnSpc>
              <a:defRPr/>
            </a:pPr>
            <a:r>
              <a:rPr lang="en-GB" sz="1600" dirty="0" smtClean="0"/>
              <a:t>Finland (people with disability at birth or at an early age)</a:t>
            </a:r>
          </a:p>
          <a:p>
            <a:pPr lvl="2">
              <a:lnSpc>
                <a:spcPct val="90000"/>
              </a:lnSpc>
              <a:defRPr/>
            </a:pPr>
            <a:r>
              <a:rPr lang="en-GB" sz="1600" dirty="0" smtClean="0"/>
              <a:t>Greece (only Agricultural Scheme)</a:t>
            </a:r>
          </a:p>
          <a:p>
            <a:pPr lvl="2">
              <a:lnSpc>
                <a:spcPct val="90000"/>
              </a:lnSpc>
              <a:defRPr/>
            </a:pPr>
            <a:r>
              <a:rPr lang="en-GB" sz="1600" dirty="0" smtClean="0"/>
              <a:t>Hungary </a:t>
            </a:r>
          </a:p>
          <a:p>
            <a:pPr lvl="2">
              <a:lnSpc>
                <a:spcPct val="90000"/>
              </a:lnSpc>
              <a:defRPr/>
            </a:pPr>
            <a:r>
              <a:rPr lang="en-GB" sz="1600" dirty="0" smtClean="0"/>
              <a:t>Ireland</a:t>
            </a:r>
          </a:p>
          <a:p>
            <a:pPr lvl="2">
              <a:lnSpc>
                <a:spcPct val="90000"/>
              </a:lnSpc>
              <a:defRPr/>
            </a:pPr>
            <a:r>
              <a:rPr lang="en-GB" sz="1600" dirty="0" smtClean="0"/>
              <a:t>Latvia  </a:t>
            </a:r>
          </a:p>
          <a:p>
            <a:pPr lvl="2">
              <a:lnSpc>
                <a:spcPct val="90000"/>
              </a:lnSpc>
              <a:defRPr/>
            </a:pPr>
            <a:r>
              <a:rPr lang="en-GB" sz="1600" dirty="0" smtClean="0"/>
              <a:t>United Kingdom</a:t>
            </a:r>
          </a:p>
          <a:p>
            <a:pPr lvl="2">
              <a:lnSpc>
                <a:spcPct val="90000"/>
              </a:lnSpc>
              <a:defRPr/>
            </a:pPr>
            <a:r>
              <a:rPr lang="en-GB" sz="1600" dirty="0" smtClean="0"/>
              <a:t>Czech Republic (people under the age of 18)</a:t>
            </a:r>
          </a:p>
          <a:p>
            <a:pPr lvl="2">
              <a:lnSpc>
                <a:spcPct val="90000"/>
              </a:lnSpc>
              <a:defRPr/>
            </a:pPr>
            <a:r>
              <a:rPr lang="en-GB" sz="1600" dirty="0" smtClean="0"/>
              <a:t>Sweden (income-related benefit)</a:t>
            </a:r>
          </a:p>
          <a:p>
            <a:pPr lvl="2">
              <a:lnSpc>
                <a:spcPct val="90000"/>
              </a:lnSpc>
              <a:defRPr/>
            </a:pPr>
            <a:endParaRPr lang="en-GB" sz="1600" b="1" dirty="0" smtClean="0">
              <a:effectLst>
                <a:outerShdw blurRad="38100" dist="38100" dir="2700000" algn="tl">
                  <a:srgbClr val="C0C0C0"/>
                </a:outerShdw>
              </a:effectLst>
            </a:endParaRPr>
          </a:p>
          <a:p>
            <a:pPr lvl="2">
              <a:lnSpc>
                <a:spcPct val="90000"/>
              </a:lnSpc>
              <a:defRPr/>
            </a:pPr>
            <a:endParaRPr lang="en-GB" sz="1600" b="1" dirty="0" smtClean="0"/>
          </a:p>
          <a:p>
            <a:pPr lvl="2">
              <a:lnSpc>
                <a:spcPct val="90000"/>
              </a:lnSpc>
              <a:defRPr/>
            </a:pPr>
            <a:endParaRPr lang="en-GB" sz="1600" b="1" dirty="0" smtClean="0"/>
          </a:p>
          <a:p>
            <a:pPr lvl="2">
              <a:lnSpc>
                <a:spcPct val="90000"/>
              </a:lnSpc>
              <a:defRPr/>
            </a:pPr>
            <a:endParaRPr lang="en-GB" sz="1600" b="1" dirty="0" smtClean="0"/>
          </a:p>
          <a:p>
            <a:pPr lvl="2">
              <a:lnSpc>
                <a:spcPct val="70000"/>
              </a:lnSpc>
              <a:buFontTx/>
              <a:buNone/>
              <a:defRPr/>
            </a:pPr>
            <a:endParaRPr lang="en-GB" sz="1800" b="1" dirty="0" smtClean="0"/>
          </a:p>
        </p:txBody>
      </p:sp>
      <p:sp>
        <p:nvSpPr>
          <p:cNvPr id="4" name="Rectangle 1027"/>
          <p:cNvSpPr txBox="1">
            <a:spLocks noChangeArrowheads="1"/>
          </p:cNvSpPr>
          <p:nvPr/>
        </p:nvSpPr>
        <p:spPr bwMode="auto">
          <a:xfrm>
            <a:off x="5385049" y="1124744"/>
            <a:ext cx="4104456" cy="51450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FFC000"/>
              </a:buClr>
              <a:buSzPct val="75000"/>
              <a:buFont typeface="Arial" charset="0"/>
              <a:buChar char="►"/>
              <a:defRPr sz="3200" kern="1200">
                <a:solidFill>
                  <a:schemeClr val="tx1"/>
                </a:solidFill>
                <a:latin typeface="Optane" pitchFamily="2" charset="0"/>
                <a:ea typeface="+mn-ea"/>
                <a:cs typeface="+mn-cs"/>
              </a:defRPr>
            </a:lvl1pPr>
            <a:lvl2pPr marL="742950" indent="-285750" algn="l" rtl="0" eaLnBrk="0" fontAlgn="base" hangingPunct="0">
              <a:spcBef>
                <a:spcPct val="20000"/>
              </a:spcBef>
              <a:spcAft>
                <a:spcPct val="0"/>
              </a:spcAft>
              <a:buClr>
                <a:srgbClr val="FFC000"/>
              </a:buClr>
              <a:buFont typeface="Arial" charset="0"/>
              <a:buChar char="–"/>
              <a:defRPr sz="2800" kern="1200">
                <a:solidFill>
                  <a:schemeClr val="tx1"/>
                </a:solidFill>
                <a:latin typeface="Optane" pitchFamily="2" charset="0"/>
                <a:ea typeface="+mn-ea"/>
                <a:cs typeface="+mn-cs"/>
              </a:defRPr>
            </a:lvl2pPr>
            <a:lvl3pPr marL="1143000" indent="-228600" algn="l" rtl="0" eaLnBrk="0" fontAlgn="base" hangingPunct="0">
              <a:spcBef>
                <a:spcPct val="20000"/>
              </a:spcBef>
              <a:spcAft>
                <a:spcPct val="0"/>
              </a:spcAft>
              <a:buClr>
                <a:srgbClr val="FFC000"/>
              </a:buClr>
              <a:buFont typeface="Arial" charset="0"/>
              <a:buChar char="•"/>
              <a:defRPr sz="2400" kern="1200">
                <a:solidFill>
                  <a:schemeClr val="tx1"/>
                </a:solidFill>
                <a:latin typeface="Optane" pitchFamily="2" charset="0"/>
                <a:ea typeface="+mn-ea"/>
                <a:cs typeface="+mn-cs"/>
              </a:defRPr>
            </a:lvl3pPr>
            <a:lvl4pPr marL="1600200" indent="-228600" algn="l" rtl="0" eaLnBrk="0" fontAlgn="base" hangingPunct="0">
              <a:spcBef>
                <a:spcPct val="20000"/>
              </a:spcBef>
              <a:spcAft>
                <a:spcPct val="0"/>
              </a:spcAft>
              <a:buClr>
                <a:srgbClr val="FFC000"/>
              </a:buClr>
              <a:buFont typeface="Arial" charset="0"/>
              <a:buChar char="–"/>
              <a:defRPr sz="2000" kern="1200">
                <a:solidFill>
                  <a:schemeClr val="tx1"/>
                </a:solidFill>
                <a:latin typeface="Optane" pitchFamily="2" charset="0"/>
                <a:ea typeface="+mn-ea"/>
                <a:cs typeface="+mn-cs"/>
              </a:defRPr>
            </a:lvl4pPr>
            <a:lvl5pPr marL="2057400" indent="-228600" algn="l" rtl="0" eaLnBrk="0" fontAlgn="base" hangingPunct="0">
              <a:spcBef>
                <a:spcPct val="20000"/>
              </a:spcBef>
              <a:spcAft>
                <a:spcPct val="0"/>
              </a:spcAft>
              <a:buClr>
                <a:srgbClr val="FFC000"/>
              </a:buClr>
              <a:buFont typeface="Arial" charset="0"/>
              <a:buChar char="»"/>
              <a:defRPr sz="2000" kern="1200">
                <a:solidFill>
                  <a:schemeClr val="tx1"/>
                </a:solidFill>
                <a:latin typeface="Optane"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90000"/>
              </a:lnSpc>
              <a:buFont typeface="Arial" charset="0"/>
              <a:buNone/>
              <a:defRPr/>
            </a:pPr>
            <a:r>
              <a:rPr lang="en-GB" sz="2000" dirty="0" smtClean="0"/>
              <a:t>	</a:t>
            </a:r>
            <a:r>
              <a:rPr lang="zh-CN" altLang="en-US" sz="2000" dirty="0" smtClean="0"/>
              <a:t>福利由单一成员国支付：依照法律由残障发生国负责的。若在其他适用</a:t>
            </a:r>
            <a:r>
              <a:rPr lang="it-IT" altLang="zh-CN" sz="2000" dirty="0" smtClean="0"/>
              <a:t>A</a:t>
            </a:r>
            <a:r>
              <a:rPr lang="zh-CN" altLang="en-US" sz="2000" dirty="0" smtClean="0"/>
              <a:t>类法律的国家拥有参保</a:t>
            </a:r>
            <a:r>
              <a:rPr lang="en-US" altLang="zh-CN" sz="2000" dirty="0" smtClean="0"/>
              <a:t>/</a:t>
            </a:r>
            <a:r>
              <a:rPr lang="zh-CN" altLang="en-US" sz="2000" dirty="0" smtClean="0"/>
              <a:t>居留年限，其年限将综合计算</a:t>
            </a:r>
            <a:r>
              <a:rPr lang="en-GB" sz="2000" dirty="0" smtClean="0"/>
              <a:t>.</a:t>
            </a:r>
          </a:p>
          <a:p>
            <a:pPr lvl="2">
              <a:lnSpc>
                <a:spcPct val="90000"/>
              </a:lnSpc>
              <a:defRPr/>
            </a:pPr>
            <a:endParaRPr lang="en-GB" sz="1600" dirty="0" smtClean="0">
              <a:effectLst>
                <a:outerShdw blurRad="38100" dist="38100" dir="2700000" algn="tl">
                  <a:srgbClr val="C0C0C0"/>
                </a:outerShdw>
              </a:effectLst>
            </a:endParaRPr>
          </a:p>
          <a:p>
            <a:pPr lvl="2">
              <a:lnSpc>
                <a:spcPct val="90000"/>
              </a:lnSpc>
              <a:defRPr/>
            </a:pPr>
            <a:r>
              <a:rPr lang="zh-CN" altLang="en-US" sz="1600" dirty="0" smtClean="0"/>
              <a:t>爱沙尼亚</a:t>
            </a:r>
            <a:endParaRPr lang="en-GB" sz="1600" dirty="0" smtClean="0"/>
          </a:p>
          <a:p>
            <a:pPr lvl="2">
              <a:lnSpc>
                <a:spcPct val="90000"/>
              </a:lnSpc>
              <a:defRPr/>
            </a:pPr>
            <a:r>
              <a:rPr lang="zh-CN" altLang="en-US" sz="1600" dirty="0" smtClean="0"/>
              <a:t>芬兰</a:t>
            </a:r>
            <a:r>
              <a:rPr lang="en-GB" sz="1600" dirty="0" smtClean="0"/>
              <a:t> (</a:t>
            </a:r>
            <a:r>
              <a:rPr lang="zh-CN" altLang="en-US" sz="1600" dirty="0" smtClean="0"/>
              <a:t>在出生时或</a:t>
            </a:r>
            <a:r>
              <a:rPr lang="en-US" altLang="zh-CN" sz="1600" dirty="0" smtClean="0"/>
              <a:t>10</a:t>
            </a:r>
            <a:r>
              <a:rPr lang="zh-CN" altLang="en-US" sz="1600" dirty="0" smtClean="0"/>
              <a:t>周岁以前发生残障者</a:t>
            </a:r>
            <a:r>
              <a:rPr lang="en-GB" sz="1600" dirty="0" smtClean="0"/>
              <a:t>)</a:t>
            </a:r>
          </a:p>
          <a:p>
            <a:pPr lvl="2">
              <a:lnSpc>
                <a:spcPct val="90000"/>
              </a:lnSpc>
              <a:defRPr/>
            </a:pPr>
            <a:r>
              <a:rPr lang="zh-CN" altLang="en-US" sz="1600" dirty="0" smtClean="0"/>
              <a:t>希腊</a:t>
            </a:r>
            <a:r>
              <a:rPr lang="en-GB" sz="1600" dirty="0" smtClean="0"/>
              <a:t> (</a:t>
            </a:r>
            <a:r>
              <a:rPr lang="zh-CN" altLang="en-US" sz="1600" dirty="0" smtClean="0"/>
              <a:t>仅在农业养老方案中</a:t>
            </a:r>
            <a:r>
              <a:rPr lang="en-GB" sz="1600" dirty="0" smtClean="0"/>
              <a:t>)</a:t>
            </a:r>
          </a:p>
          <a:p>
            <a:pPr lvl="2">
              <a:lnSpc>
                <a:spcPct val="90000"/>
              </a:lnSpc>
              <a:defRPr/>
            </a:pPr>
            <a:r>
              <a:rPr lang="zh-CN" altLang="en-US" sz="1600" dirty="0" smtClean="0"/>
              <a:t>匈牙利</a:t>
            </a:r>
            <a:endParaRPr lang="en-GB" sz="1600" dirty="0" smtClean="0"/>
          </a:p>
          <a:p>
            <a:pPr lvl="2">
              <a:lnSpc>
                <a:spcPct val="90000"/>
              </a:lnSpc>
              <a:defRPr/>
            </a:pPr>
            <a:r>
              <a:rPr lang="zh-CN" altLang="en-US" sz="1600" dirty="0" smtClean="0"/>
              <a:t>爱尔兰</a:t>
            </a:r>
            <a:endParaRPr lang="en-GB" sz="1600" dirty="0" smtClean="0"/>
          </a:p>
          <a:p>
            <a:pPr lvl="2">
              <a:lnSpc>
                <a:spcPct val="90000"/>
              </a:lnSpc>
              <a:defRPr/>
            </a:pPr>
            <a:r>
              <a:rPr lang="zh-CN" altLang="en-US" sz="1600" dirty="0" smtClean="0"/>
              <a:t>拉脱维亚</a:t>
            </a:r>
            <a:endParaRPr lang="en-GB" sz="1600" dirty="0" smtClean="0"/>
          </a:p>
          <a:p>
            <a:pPr lvl="2">
              <a:lnSpc>
                <a:spcPct val="90000"/>
              </a:lnSpc>
              <a:defRPr/>
            </a:pPr>
            <a:r>
              <a:rPr lang="zh-CN" altLang="en-US" sz="1600" dirty="0" smtClean="0"/>
              <a:t>英国</a:t>
            </a:r>
            <a:endParaRPr lang="en-GB" sz="1600" dirty="0" smtClean="0"/>
          </a:p>
          <a:p>
            <a:pPr lvl="2">
              <a:lnSpc>
                <a:spcPct val="90000"/>
              </a:lnSpc>
              <a:defRPr/>
            </a:pPr>
            <a:r>
              <a:rPr lang="zh-CN" altLang="en-US" sz="1600" dirty="0" smtClean="0"/>
              <a:t>捷克共和国 </a:t>
            </a:r>
            <a:r>
              <a:rPr lang="en-GB" sz="1600" dirty="0" smtClean="0"/>
              <a:t>(</a:t>
            </a:r>
            <a:r>
              <a:rPr lang="en-US" altLang="zh-CN" sz="1600" dirty="0" smtClean="0"/>
              <a:t>18</a:t>
            </a:r>
            <a:r>
              <a:rPr lang="zh-CN" altLang="en-US" sz="1600" dirty="0" smtClean="0"/>
              <a:t>岁以下者</a:t>
            </a:r>
            <a:r>
              <a:rPr lang="en-GB" sz="1600" dirty="0" smtClean="0"/>
              <a:t>)</a:t>
            </a:r>
          </a:p>
          <a:p>
            <a:pPr lvl="2">
              <a:lnSpc>
                <a:spcPct val="90000"/>
              </a:lnSpc>
              <a:defRPr/>
            </a:pPr>
            <a:r>
              <a:rPr lang="zh-CN" altLang="en-US" sz="1600" dirty="0" smtClean="0"/>
              <a:t>瑞典</a:t>
            </a:r>
            <a:r>
              <a:rPr lang="en-GB" sz="1600" dirty="0" smtClean="0"/>
              <a:t> (</a:t>
            </a:r>
            <a:r>
              <a:rPr lang="zh-CN" altLang="en-US" sz="1600" dirty="0" smtClean="0"/>
              <a:t>收入相关福利</a:t>
            </a:r>
            <a:r>
              <a:rPr lang="en-GB" sz="1600" dirty="0" smtClean="0"/>
              <a:t>)</a:t>
            </a:r>
          </a:p>
          <a:p>
            <a:pPr lvl="2">
              <a:lnSpc>
                <a:spcPct val="90000"/>
              </a:lnSpc>
              <a:defRPr/>
            </a:pPr>
            <a:endParaRPr lang="en-GB" sz="1600" b="1" dirty="0" smtClean="0">
              <a:effectLst>
                <a:outerShdw blurRad="38100" dist="38100" dir="2700000" algn="tl">
                  <a:srgbClr val="C0C0C0"/>
                </a:outerShdw>
              </a:effectLst>
            </a:endParaRPr>
          </a:p>
          <a:p>
            <a:pPr lvl="2">
              <a:lnSpc>
                <a:spcPct val="90000"/>
              </a:lnSpc>
              <a:defRPr/>
            </a:pPr>
            <a:endParaRPr lang="en-GB" sz="1600" b="1" dirty="0" smtClean="0"/>
          </a:p>
          <a:p>
            <a:pPr lvl="2">
              <a:lnSpc>
                <a:spcPct val="90000"/>
              </a:lnSpc>
              <a:defRPr/>
            </a:pPr>
            <a:endParaRPr lang="en-GB" sz="1600" b="1" dirty="0" smtClean="0"/>
          </a:p>
          <a:p>
            <a:pPr lvl="2">
              <a:lnSpc>
                <a:spcPct val="90000"/>
              </a:lnSpc>
              <a:defRPr/>
            </a:pPr>
            <a:endParaRPr lang="en-GB" sz="1600" b="1" dirty="0" smtClean="0"/>
          </a:p>
          <a:p>
            <a:pPr lvl="2">
              <a:lnSpc>
                <a:spcPct val="70000"/>
              </a:lnSpc>
              <a:buFontTx/>
              <a:buNone/>
              <a:defRPr/>
            </a:pPr>
            <a:endParaRPr lang="en-GB" sz="1800" b="1"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7649" name="Rectangle 4"/>
          <p:cNvSpPr>
            <a:spLocks noChangeArrowheads="1"/>
          </p:cNvSpPr>
          <p:nvPr/>
        </p:nvSpPr>
        <p:spPr bwMode="auto">
          <a:xfrm>
            <a:off x="344488" y="692150"/>
            <a:ext cx="9199562" cy="1190625"/>
          </a:xfrm>
          <a:prstGeom prst="rect">
            <a:avLst/>
          </a:prstGeom>
          <a:noFill/>
          <a:ln w="9525">
            <a:noFill/>
            <a:miter lim="800000"/>
            <a:headEnd/>
            <a:tailEnd/>
          </a:ln>
        </p:spPr>
        <p:txBody>
          <a:bodyPr>
            <a:spAutoFit/>
          </a:bodyPr>
          <a:lstStyle/>
          <a:p>
            <a:pPr marL="342900" indent="-342900" algn="just">
              <a:buFont typeface="Arial" charset="0"/>
              <a:buChar char="•"/>
            </a:pPr>
            <a:endParaRPr lang="it-IT">
              <a:solidFill>
                <a:srgbClr val="404040"/>
              </a:solidFill>
              <a:latin typeface="Optane" pitchFamily="2" charset="0"/>
            </a:endParaRPr>
          </a:p>
          <a:p>
            <a:pPr marL="342900" indent="-342900" algn="just">
              <a:buFont typeface="Arial" charset="0"/>
              <a:buChar char="•"/>
            </a:pPr>
            <a:endParaRPr lang="it-IT">
              <a:solidFill>
                <a:srgbClr val="404040"/>
              </a:solidFill>
              <a:latin typeface="Optane" pitchFamily="2" charset="0"/>
            </a:endParaRPr>
          </a:p>
          <a:p>
            <a:pPr marL="342900" indent="-342900" algn="just">
              <a:buFont typeface="Arial" charset="0"/>
              <a:buChar char="•"/>
            </a:pPr>
            <a:endParaRPr lang="it-IT">
              <a:solidFill>
                <a:srgbClr val="404040"/>
              </a:solidFill>
              <a:latin typeface="Optane" pitchFamily="2" charset="0"/>
            </a:endParaRPr>
          </a:p>
          <a:p>
            <a:pPr marL="342900" indent="-342900" algn="just">
              <a:buFont typeface="Arial" charset="0"/>
              <a:buChar char="•"/>
            </a:pPr>
            <a:endParaRPr lang="it-IT">
              <a:solidFill>
                <a:srgbClr val="404040"/>
              </a:solidFill>
              <a:latin typeface="Optane" pitchFamily="2" charset="0"/>
            </a:endParaRPr>
          </a:p>
        </p:txBody>
      </p:sp>
      <p:sp>
        <p:nvSpPr>
          <p:cNvPr id="1947650" name="Title 1"/>
          <p:cNvSpPr txBox="1">
            <a:spLocks/>
          </p:cNvSpPr>
          <p:nvPr/>
        </p:nvSpPr>
        <p:spPr bwMode="auto">
          <a:xfrm>
            <a:off x="560388" y="1196975"/>
            <a:ext cx="6913562" cy="4752975"/>
          </a:xfrm>
          <a:prstGeom prst="rect">
            <a:avLst/>
          </a:prstGeom>
          <a:noFill/>
          <a:ln w="9525">
            <a:noFill/>
            <a:miter lim="800000"/>
            <a:headEnd/>
            <a:tailEnd/>
          </a:ln>
        </p:spPr>
        <p:txBody>
          <a:bodyPr/>
          <a:lstStyle/>
          <a:p>
            <a:endParaRPr lang="it-IT" sz="2400" b="1">
              <a:solidFill>
                <a:srgbClr val="262626"/>
              </a:solidFill>
              <a:latin typeface="Optane" pitchFamily="2" charset="0"/>
            </a:endParaRPr>
          </a:p>
        </p:txBody>
      </p:sp>
      <p:sp>
        <p:nvSpPr>
          <p:cNvPr id="1947651" name="Rectangle 4"/>
          <p:cNvSpPr>
            <a:spLocks noChangeArrowheads="1"/>
          </p:cNvSpPr>
          <p:nvPr/>
        </p:nvSpPr>
        <p:spPr bwMode="auto">
          <a:xfrm>
            <a:off x="776288" y="44624"/>
            <a:ext cx="5891997" cy="830997"/>
          </a:xfrm>
          <a:prstGeom prst="rect">
            <a:avLst/>
          </a:prstGeom>
          <a:noFill/>
          <a:ln w="9525">
            <a:noFill/>
            <a:miter lim="800000"/>
            <a:headEnd/>
            <a:tailEnd/>
          </a:ln>
        </p:spPr>
        <p:txBody>
          <a:bodyPr wrap="none">
            <a:spAutoFit/>
          </a:bodyPr>
          <a:lstStyle/>
          <a:p>
            <a:r>
              <a:rPr lang="en-GB" sz="2400" b="1" dirty="0">
                <a:latin typeface="Optane" pitchFamily="2" charset="0"/>
              </a:rPr>
              <a:t>INTERNATIONAL SOCIAL SECURITY </a:t>
            </a:r>
            <a:r>
              <a:rPr lang="en-GB" sz="2400" b="1" dirty="0" smtClean="0">
                <a:latin typeface="Optane" pitchFamily="2" charset="0"/>
              </a:rPr>
              <a:t>LAW</a:t>
            </a:r>
          </a:p>
          <a:p>
            <a:r>
              <a:rPr lang="zh-CN" altLang="en-US" sz="2400" b="1" dirty="0" smtClean="0">
                <a:latin typeface="Optane" pitchFamily="2" charset="0"/>
              </a:rPr>
              <a:t>国际社会保障法</a:t>
            </a:r>
            <a:endParaRPr lang="es-ES" sz="2400" b="1" dirty="0">
              <a:latin typeface="Optane" pitchFamily="2" charset="0"/>
            </a:endParaRPr>
          </a:p>
        </p:txBody>
      </p:sp>
      <p:sp>
        <p:nvSpPr>
          <p:cNvPr id="1947652" name="Rectangle 5"/>
          <p:cNvSpPr>
            <a:spLocks noChangeArrowheads="1"/>
          </p:cNvSpPr>
          <p:nvPr/>
        </p:nvSpPr>
        <p:spPr bwMode="auto">
          <a:xfrm>
            <a:off x="776288" y="1052513"/>
            <a:ext cx="4680768" cy="4801315"/>
          </a:xfrm>
          <a:prstGeom prst="rect">
            <a:avLst/>
          </a:prstGeom>
          <a:noFill/>
          <a:ln w="9525">
            <a:noFill/>
            <a:miter lim="800000"/>
            <a:headEnd/>
            <a:tailEnd/>
          </a:ln>
        </p:spPr>
        <p:txBody>
          <a:bodyPr wrap="square">
            <a:spAutoFit/>
          </a:bodyPr>
          <a:lstStyle/>
          <a:p>
            <a:pPr>
              <a:buFontTx/>
              <a:buChar char="•"/>
            </a:pPr>
            <a:r>
              <a:rPr lang="en-GB" dirty="0">
                <a:solidFill>
                  <a:srgbClr val="003300"/>
                </a:solidFill>
                <a:latin typeface="Optane" pitchFamily="2" charset="0"/>
              </a:rPr>
              <a:t>Community Regulations:</a:t>
            </a:r>
          </a:p>
          <a:p>
            <a:pPr lvl="1">
              <a:buFont typeface="Wingdings" pitchFamily="2" charset="2"/>
              <a:buChar char="Ø"/>
            </a:pPr>
            <a:r>
              <a:rPr lang="en-GB" dirty="0">
                <a:solidFill>
                  <a:srgbClr val="003300"/>
                </a:solidFill>
                <a:latin typeface="Optane" pitchFamily="2" charset="0"/>
              </a:rPr>
              <a:t>Regulation (EC) 883/2004 and 987/2009</a:t>
            </a:r>
          </a:p>
          <a:p>
            <a:pPr lvl="2"/>
            <a:endParaRPr lang="en-GB" dirty="0">
              <a:solidFill>
                <a:srgbClr val="003300"/>
              </a:solidFill>
              <a:latin typeface="Optane" pitchFamily="2" charset="0"/>
            </a:endParaRPr>
          </a:p>
          <a:p>
            <a:pPr>
              <a:buFontTx/>
              <a:buChar char="•"/>
            </a:pPr>
            <a:r>
              <a:rPr lang="en-GB" dirty="0">
                <a:solidFill>
                  <a:srgbClr val="003300"/>
                </a:solidFill>
                <a:latin typeface="Optane" pitchFamily="2" charset="0"/>
              </a:rPr>
              <a:t>Multilateral </a:t>
            </a:r>
            <a:r>
              <a:rPr lang="en-GB" dirty="0" err="1">
                <a:solidFill>
                  <a:srgbClr val="003300"/>
                </a:solidFill>
                <a:latin typeface="Optane" pitchFamily="2" charset="0"/>
              </a:rPr>
              <a:t>Ibero</a:t>
            </a:r>
            <a:r>
              <a:rPr lang="en-GB" dirty="0">
                <a:solidFill>
                  <a:srgbClr val="003300"/>
                </a:solidFill>
                <a:latin typeface="Optane" pitchFamily="2" charset="0"/>
              </a:rPr>
              <a:t>-American Social Security Agreement (CMISS)</a:t>
            </a:r>
          </a:p>
          <a:p>
            <a:pPr lvl="1">
              <a:buFont typeface="Wingdings" pitchFamily="2" charset="2"/>
              <a:buChar char="Ø"/>
            </a:pPr>
            <a:r>
              <a:rPr lang="en-GB" dirty="0">
                <a:solidFill>
                  <a:srgbClr val="003300"/>
                </a:solidFill>
                <a:latin typeface="Optane" pitchFamily="2" charset="0"/>
              </a:rPr>
              <a:t>Bolivia, Brazil, Chile, Ecuador, El Salvador, Paraguay, Portugal, Spain and Uruguay</a:t>
            </a:r>
          </a:p>
          <a:p>
            <a:pPr lvl="1"/>
            <a:endParaRPr lang="en-GB" dirty="0">
              <a:solidFill>
                <a:srgbClr val="003300"/>
              </a:solidFill>
              <a:latin typeface="Optane" pitchFamily="2" charset="0"/>
            </a:endParaRPr>
          </a:p>
          <a:p>
            <a:pPr lvl="1">
              <a:buFontTx/>
              <a:buChar char="•"/>
            </a:pPr>
            <a:r>
              <a:rPr lang="en-GB" dirty="0">
                <a:solidFill>
                  <a:srgbClr val="003300"/>
                </a:solidFill>
                <a:latin typeface="Optane" pitchFamily="2" charset="0"/>
              </a:rPr>
              <a:t>Bilateral agreements with 23 countries:</a:t>
            </a:r>
          </a:p>
          <a:p>
            <a:pPr lvl="1">
              <a:buFont typeface="Wingdings" pitchFamily="2" charset="2"/>
              <a:buChar char="Ø"/>
            </a:pPr>
            <a:r>
              <a:rPr lang="en-GB" dirty="0">
                <a:solidFill>
                  <a:srgbClr val="003300"/>
                </a:solidFill>
                <a:latin typeface="Optane" pitchFamily="2" charset="0"/>
              </a:rPr>
              <a:t>13 in the Americas (the CMISS is applicable to 5 of them)</a:t>
            </a:r>
          </a:p>
          <a:p>
            <a:pPr lvl="1">
              <a:buFont typeface="Wingdings" pitchFamily="2" charset="2"/>
              <a:buChar char="Ø"/>
            </a:pPr>
            <a:r>
              <a:rPr lang="en-GB" dirty="0">
                <a:solidFill>
                  <a:srgbClr val="003300"/>
                </a:solidFill>
                <a:latin typeface="Optane" pitchFamily="2" charset="0"/>
              </a:rPr>
              <a:t>3 in Europe</a:t>
            </a:r>
          </a:p>
          <a:p>
            <a:pPr lvl="1">
              <a:buFont typeface="Wingdings" pitchFamily="2" charset="2"/>
              <a:buChar char="Ø"/>
            </a:pPr>
            <a:r>
              <a:rPr lang="en-GB" dirty="0">
                <a:solidFill>
                  <a:srgbClr val="003300"/>
                </a:solidFill>
                <a:latin typeface="Optane" pitchFamily="2" charset="0"/>
              </a:rPr>
              <a:t>3 in Africa </a:t>
            </a:r>
          </a:p>
          <a:p>
            <a:pPr lvl="1">
              <a:buFont typeface="Wingdings" pitchFamily="2" charset="2"/>
              <a:buChar char="Ø"/>
            </a:pPr>
            <a:r>
              <a:rPr lang="en-GB" dirty="0">
                <a:solidFill>
                  <a:srgbClr val="003300"/>
                </a:solidFill>
                <a:latin typeface="Optane" pitchFamily="2" charset="0"/>
              </a:rPr>
              <a:t>3 in Asia </a:t>
            </a:r>
          </a:p>
          <a:p>
            <a:pPr lvl="1">
              <a:buFont typeface="Wingdings" pitchFamily="2" charset="2"/>
              <a:buChar char="Ø"/>
            </a:pPr>
            <a:r>
              <a:rPr lang="en-GB" dirty="0">
                <a:solidFill>
                  <a:srgbClr val="003300"/>
                </a:solidFill>
                <a:latin typeface="Optane" pitchFamily="2" charset="0"/>
              </a:rPr>
              <a:t>1 in Oceania</a:t>
            </a:r>
          </a:p>
        </p:txBody>
      </p:sp>
      <p:sp>
        <p:nvSpPr>
          <p:cNvPr id="6" name="Rectangle 5"/>
          <p:cNvSpPr>
            <a:spLocks noChangeArrowheads="1"/>
          </p:cNvSpPr>
          <p:nvPr/>
        </p:nvSpPr>
        <p:spPr bwMode="auto">
          <a:xfrm>
            <a:off x="5601072" y="1124744"/>
            <a:ext cx="3960440" cy="4801315"/>
          </a:xfrm>
          <a:prstGeom prst="rect">
            <a:avLst/>
          </a:prstGeom>
          <a:noFill/>
          <a:ln w="9525">
            <a:noFill/>
            <a:miter lim="800000"/>
            <a:headEnd/>
            <a:tailEnd/>
          </a:ln>
        </p:spPr>
        <p:txBody>
          <a:bodyPr wrap="square">
            <a:spAutoFit/>
          </a:bodyPr>
          <a:lstStyle/>
          <a:p>
            <a:pPr>
              <a:buFontTx/>
              <a:buChar char="•"/>
            </a:pPr>
            <a:r>
              <a:rPr lang="zh-CN" altLang="en-US" dirty="0" smtClean="0">
                <a:solidFill>
                  <a:srgbClr val="003300"/>
                </a:solidFill>
                <a:latin typeface="Optane" pitchFamily="2" charset="0"/>
              </a:rPr>
              <a:t>欧共体规定</a:t>
            </a:r>
            <a:r>
              <a:rPr lang="en-GB" dirty="0" smtClean="0">
                <a:solidFill>
                  <a:srgbClr val="003300"/>
                </a:solidFill>
                <a:latin typeface="Optane" pitchFamily="2" charset="0"/>
              </a:rPr>
              <a:t>:</a:t>
            </a:r>
            <a:endParaRPr lang="en-GB" dirty="0">
              <a:solidFill>
                <a:srgbClr val="003300"/>
              </a:solidFill>
              <a:latin typeface="Optane" pitchFamily="2" charset="0"/>
            </a:endParaRPr>
          </a:p>
          <a:p>
            <a:pPr lvl="1">
              <a:buFont typeface="Wingdings" pitchFamily="2" charset="2"/>
              <a:buChar char="Ø"/>
            </a:pPr>
            <a:r>
              <a:rPr lang="en-GB" dirty="0" smtClean="0">
                <a:solidFill>
                  <a:srgbClr val="003300"/>
                </a:solidFill>
                <a:latin typeface="Optane" pitchFamily="2" charset="0"/>
              </a:rPr>
              <a:t> (</a:t>
            </a:r>
            <a:r>
              <a:rPr lang="zh-CN" altLang="en-US" dirty="0" smtClean="0">
                <a:solidFill>
                  <a:srgbClr val="003300"/>
                </a:solidFill>
                <a:latin typeface="Optane" pitchFamily="2" charset="0"/>
              </a:rPr>
              <a:t>欧共体</a:t>
            </a:r>
            <a:r>
              <a:rPr lang="en-GB" dirty="0" smtClean="0">
                <a:solidFill>
                  <a:srgbClr val="003300"/>
                </a:solidFill>
                <a:latin typeface="Optane" pitchFamily="2" charset="0"/>
              </a:rPr>
              <a:t>) </a:t>
            </a:r>
            <a:r>
              <a:rPr lang="en-GB" dirty="0">
                <a:solidFill>
                  <a:srgbClr val="003300"/>
                </a:solidFill>
                <a:latin typeface="Optane" pitchFamily="2" charset="0"/>
              </a:rPr>
              <a:t>883/</a:t>
            </a:r>
            <a:r>
              <a:rPr lang="en-GB" dirty="0" smtClean="0">
                <a:solidFill>
                  <a:srgbClr val="003300"/>
                </a:solidFill>
                <a:latin typeface="Optane" pitchFamily="2" charset="0"/>
              </a:rPr>
              <a:t>2004</a:t>
            </a:r>
            <a:r>
              <a:rPr lang="zh-CN" altLang="en-US" dirty="0" smtClean="0">
                <a:solidFill>
                  <a:srgbClr val="003300"/>
                </a:solidFill>
                <a:latin typeface="Optane" pitchFamily="2" charset="0"/>
              </a:rPr>
              <a:t>号规定和</a:t>
            </a:r>
            <a:r>
              <a:rPr lang="en-GB" dirty="0" smtClean="0">
                <a:solidFill>
                  <a:srgbClr val="003300"/>
                </a:solidFill>
                <a:latin typeface="Optane" pitchFamily="2" charset="0"/>
              </a:rPr>
              <a:t>987</a:t>
            </a:r>
            <a:r>
              <a:rPr lang="en-GB" dirty="0">
                <a:solidFill>
                  <a:srgbClr val="003300"/>
                </a:solidFill>
                <a:latin typeface="Optane" pitchFamily="2" charset="0"/>
              </a:rPr>
              <a:t>/</a:t>
            </a:r>
            <a:r>
              <a:rPr lang="en-GB" dirty="0" smtClean="0">
                <a:solidFill>
                  <a:srgbClr val="003300"/>
                </a:solidFill>
                <a:latin typeface="Optane" pitchFamily="2" charset="0"/>
              </a:rPr>
              <a:t>2009</a:t>
            </a:r>
            <a:r>
              <a:rPr lang="zh-CN" altLang="en-US" dirty="0" smtClean="0">
                <a:solidFill>
                  <a:srgbClr val="003300"/>
                </a:solidFill>
                <a:latin typeface="Optane" pitchFamily="2" charset="0"/>
              </a:rPr>
              <a:t>号规定</a:t>
            </a:r>
            <a:endParaRPr lang="en-GB" dirty="0">
              <a:solidFill>
                <a:srgbClr val="003300"/>
              </a:solidFill>
              <a:latin typeface="Optane" pitchFamily="2" charset="0"/>
            </a:endParaRPr>
          </a:p>
          <a:p>
            <a:pPr lvl="2"/>
            <a:endParaRPr lang="en-GB" dirty="0">
              <a:solidFill>
                <a:srgbClr val="003300"/>
              </a:solidFill>
              <a:latin typeface="Optane" pitchFamily="2" charset="0"/>
            </a:endParaRPr>
          </a:p>
          <a:p>
            <a:pPr>
              <a:buFontTx/>
              <a:buChar char="•"/>
            </a:pPr>
            <a:r>
              <a:rPr lang="zh-CN" altLang="en-US" dirty="0" smtClean="0">
                <a:solidFill>
                  <a:srgbClr val="003300"/>
                </a:solidFill>
                <a:latin typeface="Optane" pitchFamily="2" charset="0"/>
              </a:rPr>
              <a:t>伊比利亚</a:t>
            </a:r>
            <a:r>
              <a:rPr lang="it-IT" altLang="zh-CN" dirty="0" smtClean="0">
                <a:solidFill>
                  <a:srgbClr val="003300"/>
                </a:solidFill>
                <a:latin typeface="Optane" pitchFamily="2" charset="0"/>
              </a:rPr>
              <a:t>-</a:t>
            </a:r>
            <a:r>
              <a:rPr lang="zh-CN" altLang="en-US" dirty="0" smtClean="0">
                <a:solidFill>
                  <a:srgbClr val="003300"/>
                </a:solidFill>
                <a:latin typeface="Optane" pitchFamily="2" charset="0"/>
              </a:rPr>
              <a:t>美洲社会保障多边协定</a:t>
            </a:r>
            <a:r>
              <a:rPr lang="en-GB" dirty="0" smtClean="0">
                <a:solidFill>
                  <a:srgbClr val="003300"/>
                </a:solidFill>
                <a:latin typeface="Optane" pitchFamily="2" charset="0"/>
              </a:rPr>
              <a:t> </a:t>
            </a:r>
            <a:r>
              <a:rPr lang="en-GB" dirty="0">
                <a:solidFill>
                  <a:srgbClr val="003300"/>
                </a:solidFill>
                <a:latin typeface="Optane" pitchFamily="2" charset="0"/>
              </a:rPr>
              <a:t>(CMISS)</a:t>
            </a:r>
          </a:p>
          <a:p>
            <a:pPr lvl="1">
              <a:buFont typeface="Wingdings" pitchFamily="2" charset="2"/>
              <a:buChar char="Ø"/>
            </a:pPr>
            <a:r>
              <a:rPr lang="zh-CN" altLang="en-US" dirty="0" smtClean="0">
                <a:solidFill>
                  <a:srgbClr val="003300"/>
                </a:solidFill>
                <a:latin typeface="Optane" pitchFamily="2" charset="0"/>
              </a:rPr>
              <a:t>玻利维亚、巴西、智利、厄瓜多尔、萨尔瓦多、巴拉圭、葡萄牙、西班牙、乌拉圭</a:t>
            </a:r>
            <a:endParaRPr lang="en-GB" dirty="0">
              <a:solidFill>
                <a:srgbClr val="003300"/>
              </a:solidFill>
              <a:latin typeface="Optane" pitchFamily="2" charset="0"/>
            </a:endParaRPr>
          </a:p>
          <a:p>
            <a:pPr lvl="1"/>
            <a:endParaRPr lang="en-GB" dirty="0">
              <a:solidFill>
                <a:srgbClr val="003300"/>
              </a:solidFill>
              <a:latin typeface="Optane" pitchFamily="2" charset="0"/>
            </a:endParaRPr>
          </a:p>
          <a:p>
            <a:pPr lvl="1">
              <a:buFontTx/>
              <a:buChar char="•"/>
            </a:pPr>
            <a:r>
              <a:rPr lang="en-US" altLang="zh-CN" dirty="0" smtClean="0">
                <a:solidFill>
                  <a:srgbClr val="003300"/>
                </a:solidFill>
                <a:latin typeface="Optane" pitchFamily="2" charset="0"/>
              </a:rPr>
              <a:t>23</a:t>
            </a:r>
            <a:r>
              <a:rPr lang="zh-CN" altLang="en-US" dirty="0" smtClean="0">
                <a:solidFill>
                  <a:srgbClr val="003300"/>
                </a:solidFill>
                <a:latin typeface="Optane" pitchFamily="2" charset="0"/>
              </a:rPr>
              <a:t>国双边协定</a:t>
            </a:r>
            <a:r>
              <a:rPr lang="en-GB" dirty="0" smtClean="0">
                <a:solidFill>
                  <a:srgbClr val="003300"/>
                </a:solidFill>
                <a:latin typeface="Optane" pitchFamily="2" charset="0"/>
              </a:rPr>
              <a:t>:</a:t>
            </a:r>
            <a:endParaRPr lang="en-GB" dirty="0">
              <a:solidFill>
                <a:srgbClr val="003300"/>
              </a:solidFill>
              <a:latin typeface="Optane" pitchFamily="2" charset="0"/>
            </a:endParaRPr>
          </a:p>
          <a:p>
            <a:pPr lvl="1">
              <a:buFont typeface="Wingdings" pitchFamily="2" charset="2"/>
              <a:buChar char="Ø"/>
            </a:pPr>
            <a:r>
              <a:rPr lang="zh-CN" altLang="en-US" dirty="0" smtClean="0">
                <a:solidFill>
                  <a:srgbClr val="003300"/>
                </a:solidFill>
                <a:latin typeface="Optane" pitchFamily="2" charset="0"/>
              </a:rPr>
              <a:t>美洲</a:t>
            </a:r>
            <a:r>
              <a:rPr lang="en-GB" dirty="0" smtClean="0">
                <a:solidFill>
                  <a:srgbClr val="003300"/>
                </a:solidFill>
                <a:latin typeface="Optane" pitchFamily="2" charset="0"/>
              </a:rPr>
              <a:t>13</a:t>
            </a:r>
            <a:r>
              <a:rPr lang="zh-CN" altLang="en-US" dirty="0" smtClean="0">
                <a:solidFill>
                  <a:srgbClr val="003300"/>
                </a:solidFill>
                <a:latin typeface="Optane" pitchFamily="2" charset="0"/>
              </a:rPr>
              <a:t>国</a:t>
            </a:r>
            <a:r>
              <a:rPr lang="en-GB" dirty="0" smtClean="0">
                <a:solidFill>
                  <a:srgbClr val="003300"/>
                </a:solidFill>
                <a:latin typeface="Optane" pitchFamily="2" charset="0"/>
              </a:rPr>
              <a:t> (</a:t>
            </a:r>
            <a:r>
              <a:rPr lang="zh-CN" altLang="en-US" dirty="0" smtClean="0">
                <a:solidFill>
                  <a:srgbClr val="003300"/>
                </a:solidFill>
                <a:latin typeface="Optane" pitchFamily="2" charset="0"/>
              </a:rPr>
              <a:t>其中</a:t>
            </a:r>
            <a:r>
              <a:rPr lang="en-US" altLang="zh-CN" dirty="0" smtClean="0">
                <a:solidFill>
                  <a:srgbClr val="003300"/>
                </a:solidFill>
                <a:latin typeface="Optane" pitchFamily="2" charset="0"/>
              </a:rPr>
              <a:t>5</a:t>
            </a:r>
            <a:r>
              <a:rPr lang="zh-CN" altLang="en-US" dirty="0" smtClean="0">
                <a:solidFill>
                  <a:srgbClr val="003300"/>
                </a:solidFill>
                <a:latin typeface="Optane" pitchFamily="2" charset="0"/>
              </a:rPr>
              <a:t>国签署</a:t>
            </a:r>
            <a:r>
              <a:rPr lang="en-GB" dirty="0" smtClean="0">
                <a:solidFill>
                  <a:srgbClr val="003300"/>
                </a:solidFill>
                <a:latin typeface="Optane" pitchFamily="2" charset="0"/>
              </a:rPr>
              <a:t>CMISS</a:t>
            </a:r>
            <a:r>
              <a:rPr lang="zh-CN" altLang="en-US" dirty="0" smtClean="0">
                <a:solidFill>
                  <a:srgbClr val="003300"/>
                </a:solidFill>
                <a:latin typeface="Optane" pitchFamily="2" charset="0"/>
              </a:rPr>
              <a:t>协定</a:t>
            </a:r>
            <a:r>
              <a:rPr lang="en-GB" dirty="0" smtClean="0">
                <a:solidFill>
                  <a:srgbClr val="003300"/>
                </a:solidFill>
                <a:latin typeface="Optane" pitchFamily="2" charset="0"/>
              </a:rPr>
              <a:t>)</a:t>
            </a:r>
            <a:endParaRPr lang="en-GB" dirty="0">
              <a:solidFill>
                <a:srgbClr val="003300"/>
              </a:solidFill>
              <a:latin typeface="Optane" pitchFamily="2" charset="0"/>
            </a:endParaRPr>
          </a:p>
          <a:p>
            <a:pPr lvl="1">
              <a:buFont typeface="Wingdings" pitchFamily="2" charset="2"/>
              <a:buChar char="Ø"/>
            </a:pPr>
            <a:r>
              <a:rPr lang="zh-CN" altLang="en-US" dirty="0" smtClean="0">
                <a:solidFill>
                  <a:srgbClr val="003300"/>
                </a:solidFill>
                <a:latin typeface="Optane" pitchFamily="2" charset="0"/>
              </a:rPr>
              <a:t>欧洲</a:t>
            </a:r>
            <a:r>
              <a:rPr lang="en-US" altLang="zh-CN" dirty="0" smtClean="0">
                <a:solidFill>
                  <a:srgbClr val="003300"/>
                </a:solidFill>
                <a:latin typeface="Optane" pitchFamily="2" charset="0"/>
              </a:rPr>
              <a:t>3</a:t>
            </a:r>
            <a:r>
              <a:rPr lang="zh-CN" altLang="en-US" dirty="0" smtClean="0">
                <a:solidFill>
                  <a:srgbClr val="003300"/>
                </a:solidFill>
                <a:latin typeface="Optane" pitchFamily="2" charset="0"/>
              </a:rPr>
              <a:t>国</a:t>
            </a:r>
            <a:endParaRPr lang="it-IT" altLang="zh-CN" dirty="0" smtClean="0">
              <a:solidFill>
                <a:srgbClr val="003300"/>
              </a:solidFill>
              <a:latin typeface="Optane" pitchFamily="2" charset="0"/>
            </a:endParaRPr>
          </a:p>
          <a:p>
            <a:pPr lvl="1">
              <a:buFont typeface="Wingdings" pitchFamily="2" charset="2"/>
              <a:buChar char="Ø"/>
            </a:pPr>
            <a:r>
              <a:rPr lang="zh-CN" altLang="en-US" dirty="0" smtClean="0">
                <a:solidFill>
                  <a:srgbClr val="003300"/>
                </a:solidFill>
                <a:latin typeface="Optane" pitchFamily="2" charset="0"/>
              </a:rPr>
              <a:t>非洲</a:t>
            </a:r>
            <a:r>
              <a:rPr lang="en-GB" dirty="0" smtClean="0">
                <a:solidFill>
                  <a:srgbClr val="003300"/>
                </a:solidFill>
                <a:latin typeface="Optane" pitchFamily="2" charset="0"/>
              </a:rPr>
              <a:t>3</a:t>
            </a:r>
            <a:r>
              <a:rPr lang="zh-CN" altLang="en-US" dirty="0" smtClean="0">
                <a:solidFill>
                  <a:srgbClr val="003300"/>
                </a:solidFill>
                <a:latin typeface="Optane" pitchFamily="2" charset="0"/>
              </a:rPr>
              <a:t>国</a:t>
            </a:r>
            <a:endParaRPr lang="en-GB" dirty="0">
              <a:solidFill>
                <a:srgbClr val="003300"/>
              </a:solidFill>
              <a:latin typeface="Optane" pitchFamily="2" charset="0"/>
            </a:endParaRPr>
          </a:p>
          <a:p>
            <a:pPr lvl="1">
              <a:buFont typeface="Wingdings" pitchFamily="2" charset="2"/>
              <a:buChar char="Ø"/>
            </a:pPr>
            <a:r>
              <a:rPr lang="zh-CN" altLang="en-US" dirty="0" smtClean="0">
                <a:solidFill>
                  <a:srgbClr val="003300"/>
                </a:solidFill>
                <a:latin typeface="Optane" pitchFamily="2" charset="0"/>
              </a:rPr>
              <a:t>亚洲</a:t>
            </a:r>
            <a:r>
              <a:rPr lang="en-GB" dirty="0" smtClean="0">
                <a:solidFill>
                  <a:srgbClr val="003300"/>
                </a:solidFill>
                <a:latin typeface="Optane" pitchFamily="2" charset="0"/>
              </a:rPr>
              <a:t>3</a:t>
            </a:r>
            <a:r>
              <a:rPr lang="zh-CN" altLang="en-US" dirty="0" smtClean="0">
                <a:solidFill>
                  <a:srgbClr val="003300"/>
                </a:solidFill>
                <a:latin typeface="Optane" pitchFamily="2" charset="0"/>
              </a:rPr>
              <a:t>国</a:t>
            </a:r>
            <a:r>
              <a:rPr lang="en-GB" dirty="0" smtClean="0">
                <a:solidFill>
                  <a:srgbClr val="003300"/>
                </a:solidFill>
                <a:latin typeface="Optane" pitchFamily="2" charset="0"/>
              </a:rPr>
              <a:t> </a:t>
            </a:r>
            <a:endParaRPr lang="en-GB" dirty="0">
              <a:solidFill>
                <a:srgbClr val="003300"/>
              </a:solidFill>
              <a:latin typeface="Optane" pitchFamily="2" charset="0"/>
            </a:endParaRPr>
          </a:p>
          <a:p>
            <a:pPr lvl="1">
              <a:buFont typeface="Wingdings" pitchFamily="2" charset="2"/>
              <a:buChar char="Ø"/>
            </a:pPr>
            <a:r>
              <a:rPr lang="zh-CN" altLang="en-US" dirty="0" smtClean="0">
                <a:solidFill>
                  <a:srgbClr val="003300"/>
                </a:solidFill>
                <a:latin typeface="Optane" pitchFamily="2" charset="0"/>
              </a:rPr>
              <a:t>大洋洲</a:t>
            </a:r>
            <a:r>
              <a:rPr lang="en-US" altLang="zh-CN" dirty="0" smtClean="0">
                <a:solidFill>
                  <a:srgbClr val="003300"/>
                </a:solidFill>
                <a:latin typeface="Optane" pitchFamily="2" charset="0"/>
              </a:rPr>
              <a:t>1</a:t>
            </a:r>
            <a:r>
              <a:rPr lang="zh-CN" altLang="en-US" dirty="0" smtClean="0">
                <a:solidFill>
                  <a:srgbClr val="003300"/>
                </a:solidFill>
                <a:latin typeface="Optane" pitchFamily="2" charset="0"/>
              </a:rPr>
              <a:t>国</a:t>
            </a:r>
            <a:endParaRPr lang="en-GB" dirty="0">
              <a:solidFill>
                <a:srgbClr val="003300"/>
              </a:solidFill>
              <a:latin typeface="Optane" pitchFamily="2"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7105" name="Rectangle 2"/>
          <p:cNvSpPr>
            <a:spLocks noGrp="1"/>
          </p:cNvSpPr>
          <p:nvPr>
            <p:ph type="title"/>
          </p:nvPr>
        </p:nvSpPr>
        <p:spPr>
          <a:xfrm>
            <a:off x="344488" y="80963"/>
            <a:ext cx="7056784" cy="647700"/>
          </a:xfrm>
        </p:spPr>
        <p:txBody>
          <a:bodyPr/>
          <a:lstStyle/>
          <a:p>
            <a:pPr algn="ctr" eaLnBrk="1" hangingPunct="1"/>
            <a:r>
              <a:rPr lang="en-GB" sz="3200" b="0" dirty="0" smtClean="0"/>
              <a:t>TYPE B INVALIDITY</a:t>
            </a:r>
            <a:r>
              <a:rPr lang="zh-CN" altLang="en-US" sz="3200" b="0" dirty="0" smtClean="0"/>
              <a:t> </a:t>
            </a:r>
            <a:r>
              <a:rPr lang="it-IT" altLang="zh-CN" sz="3200" b="0" dirty="0" smtClean="0"/>
              <a:t>B</a:t>
            </a:r>
            <a:r>
              <a:rPr lang="zh-CN" altLang="en-US" sz="3200" b="0" dirty="0" smtClean="0"/>
              <a:t>类残障法律</a:t>
            </a:r>
            <a:endParaRPr lang="es-ES" sz="3200" b="0" dirty="0" smtClean="0"/>
          </a:p>
        </p:txBody>
      </p:sp>
      <p:sp>
        <p:nvSpPr>
          <p:cNvPr id="1967106" name="Rectangle 9"/>
          <p:cNvSpPr>
            <a:spLocks noGrp="1"/>
          </p:cNvSpPr>
          <p:nvPr>
            <p:ph type="body" sz="half" idx="4294967295"/>
          </p:nvPr>
        </p:nvSpPr>
        <p:spPr>
          <a:xfrm>
            <a:off x="704850" y="5085184"/>
            <a:ext cx="8778875" cy="647700"/>
          </a:xfrm>
        </p:spPr>
        <p:txBody>
          <a:bodyPr/>
          <a:lstStyle/>
          <a:p>
            <a:pPr eaLnBrk="1" hangingPunct="1">
              <a:spcBef>
                <a:spcPct val="0"/>
              </a:spcBef>
              <a:buClr>
                <a:srgbClr val="FF3300"/>
              </a:buClr>
              <a:buSzPct val="200000"/>
              <a:buFontTx/>
              <a:buNone/>
            </a:pPr>
            <a:r>
              <a:rPr lang="en-GB" sz="2000" dirty="0" smtClean="0">
                <a:solidFill>
                  <a:srgbClr val="003300"/>
                </a:solidFill>
              </a:rPr>
              <a:t>Payment with the same rules as Retirement.</a:t>
            </a:r>
            <a:r>
              <a:rPr lang="en-GB" sz="1800" dirty="0" smtClean="0">
                <a:solidFill>
                  <a:srgbClr val="003300"/>
                </a:solidFill>
              </a:rPr>
              <a:t> </a:t>
            </a:r>
            <a:r>
              <a:rPr lang="en-GB" sz="2000" dirty="0" smtClean="0">
                <a:solidFill>
                  <a:srgbClr val="003300"/>
                </a:solidFill>
              </a:rPr>
              <a:t>Also paid under the same rules as retirement when type A and B legislations concur.</a:t>
            </a:r>
          </a:p>
          <a:p>
            <a:pPr eaLnBrk="1" hangingPunct="1">
              <a:spcBef>
                <a:spcPct val="0"/>
              </a:spcBef>
              <a:buClr>
                <a:srgbClr val="FF3300"/>
              </a:buClr>
              <a:buSzPct val="200000"/>
              <a:buFontTx/>
              <a:buNone/>
            </a:pPr>
            <a:r>
              <a:rPr lang="zh-CN" altLang="en-US" sz="2000" dirty="0" smtClean="0">
                <a:solidFill>
                  <a:srgbClr val="003300"/>
                </a:solidFill>
              </a:rPr>
              <a:t>根据退休养老金规则支付残障福利，当</a:t>
            </a:r>
            <a:r>
              <a:rPr lang="it-IT" altLang="zh-CN" sz="2000" dirty="0" smtClean="0">
                <a:solidFill>
                  <a:srgbClr val="003300"/>
                </a:solidFill>
              </a:rPr>
              <a:t>A</a:t>
            </a:r>
            <a:r>
              <a:rPr lang="zh-CN" altLang="en-US" sz="2000" dirty="0" smtClean="0">
                <a:solidFill>
                  <a:srgbClr val="003300"/>
                </a:solidFill>
              </a:rPr>
              <a:t>类与</a:t>
            </a:r>
            <a:r>
              <a:rPr lang="it-IT" altLang="zh-CN" sz="2000" dirty="0" smtClean="0">
                <a:solidFill>
                  <a:srgbClr val="003300"/>
                </a:solidFill>
              </a:rPr>
              <a:t>B</a:t>
            </a:r>
            <a:r>
              <a:rPr lang="zh-CN" altLang="en-US" sz="2000" dirty="0" smtClean="0">
                <a:solidFill>
                  <a:srgbClr val="003300"/>
                </a:solidFill>
              </a:rPr>
              <a:t>类法律出现交叉时，仍照退休养老金规则支付。</a:t>
            </a:r>
            <a:endParaRPr lang="en-GB" sz="2000" dirty="0" smtClean="0">
              <a:solidFill>
                <a:srgbClr val="003300"/>
              </a:solidFill>
            </a:endParaRPr>
          </a:p>
          <a:p>
            <a:pPr>
              <a:lnSpc>
                <a:spcPct val="80000"/>
              </a:lnSpc>
              <a:buFont typeface="Arial" charset="0"/>
              <a:buNone/>
            </a:pPr>
            <a:endParaRPr lang="es-ES" sz="2000" dirty="0" smtClean="0"/>
          </a:p>
        </p:txBody>
      </p:sp>
      <p:sp>
        <p:nvSpPr>
          <p:cNvPr id="1967107" name="Rectangle 3"/>
          <p:cNvSpPr>
            <a:spLocks noChangeArrowheads="1"/>
          </p:cNvSpPr>
          <p:nvPr/>
        </p:nvSpPr>
        <p:spPr bwMode="auto">
          <a:xfrm>
            <a:off x="0" y="1484313"/>
            <a:ext cx="5168900" cy="5018087"/>
          </a:xfrm>
          <a:prstGeom prst="rect">
            <a:avLst/>
          </a:prstGeom>
          <a:noFill/>
          <a:ln w="9525">
            <a:noFill/>
            <a:miter lim="800000"/>
            <a:headEnd/>
            <a:tailEnd/>
          </a:ln>
        </p:spPr>
        <p:txBody>
          <a:bodyPr/>
          <a:lstStyle/>
          <a:p>
            <a:pPr marL="342900" indent="-342900" eaLnBrk="0" hangingPunct="0">
              <a:lnSpc>
                <a:spcPct val="80000"/>
              </a:lnSpc>
              <a:spcBef>
                <a:spcPct val="20000"/>
              </a:spcBef>
              <a:buClr>
                <a:srgbClr val="FFC000"/>
              </a:buClr>
              <a:buSzPct val="75000"/>
              <a:buFont typeface="Wingdings" pitchFamily="2" charset="2"/>
              <a:buNone/>
            </a:pPr>
            <a:endParaRPr lang="en-GB" sz="2000">
              <a:solidFill>
                <a:srgbClr val="003300"/>
              </a:solidFill>
              <a:latin typeface="Optane" pitchFamily="2" charset="0"/>
            </a:endParaRPr>
          </a:p>
        </p:txBody>
      </p:sp>
      <p:sp>
        <p:nvSpPr>
          <p:cNvPr id="1967108" name="Rectangle 3"/>
          <p:cNvSpPr>
            <a:spLocks noGrp="1" noChangeArrowheads="1"/>
          </p:cNvSpPr>
          <p:nvPr>
            <p:ph sz="quarter" idx="4294967295"/>
          </p:nvPr>
        </p:nvSpPr>
        <p:spPr>
          <a:xfrm>
            <a:off x="488950" y="908720"/>
            <a:ext cx="4421188" cy="3960787"/>
          </a:xfrm>
        </p:spPr>
        <p:txBody>
          <a:bodyPr/>
          <a:lstStyle/>
          <a:p>
            <a:r>
              <a:rPr lang="en-GB" sz="1800" dirty="0" smtClean="0"/>
              <a:t>Germany</a:t>
            </a:r>
            <a:r>
              <a:rPr lang="zh-CN" altLang="en-US" sz="1800" dirty="0" smtClean="0"/>
              <a:t> 德国</a:t>
            </a:r>
            <a:endParaRPr lang="en-GB" sz="1800" dirty="0" smtClean="0"/>
          </a:p>
          <a:p>
            <a:r>
              <a:rPr lang="en-GB" sz="1800" dirty="0" smtClean="0"/>
              <a:t>Austria</a:t>
            </a:r>
            <a:r>
              <a:rPr lang="zh-CN" altLang="en-US" sz="1800" dirty="0" smtClean="0"/>
              <a:t> 奥地利</a:t>
            </a:r>
            <a:endParaRPr lang="en-GB" sz="1800" dirty="0" smtClean="0"/>
          </a:p>
          <a:p>
            <a:r>
              <a:rPr lang="en-GB" sz="1800" dirty="0" smtClean="0"/>
              <a:t>Belgium</a:t>
            </a:r>
            <a:r>
              <a:rPr lang="zh-CN" altLang="en-US" sz="1800" dirty="0" smtClean="0"/>
              <a:t> 比利时</a:t>
            </a:r>
            <a:endParaRPr lang="en-GB" sz="1800" dirty="0" smtClean="0"/>
          </a:p>
          <a:p>
            <a:r>
              <a:rPr lang="en-GB" sz="1800" dirty="0" smtClean="0"/>
              <a:t>Bulgaria</a:t>
            </a:r>
            <a:r>
              <a:rPr lang="zh-CN" altLang="en-US" sz="1800" dirty="0" smtClean="0"/>
              <a:t> 保加利亚</a:t>
            </a:r>
            <a:endParaRPr lang="en-GB" sz="1800" dirty="0" smtClean="0"/>
          </a:p>
          <a:p>
            <a:r>
              <a:rPr lang="en-GB" sz="1800" dirty="0" smtClean="0"/>
              <a:t>Czech Republic</a:t>
            </a:r>
            <a:r>
              <a:rPr lang="zh-CN" altLang="en-US" sz="1800" dirty="0" smtClean="0"/>
              <a:t> 捷克共和国</a:t>
            </a:r>
            <a:endParaRPr lang="en-GB" sz="1800" dirty="0" smtClean="0"/>
          </a:p>
          <a:p>
            <a:r>
              <a:rPr lang="en-GB" sz="1800" dirty="0" smtClean="0"/>
              <a:t>Cyprus</a:t>
            </a:r>
            <a:r>
              <a:rPr lang="zh-CN" altLang="en-US" sz="1800" dirty="0" smtClean="0"/>
              <a:t> 塞浦路斯</a:t>
            </a:r>
            <a:endParaRPr lang="en-GB" sz="1800" dirty="0" smtClean="0"/>
          </a:p>
          <a:p>
            <a:r>
              <a:rPr lang="en-GB" sz="1800" dirty="0" smtClean="0"/>
              <a:t>Croatia</a:t>
            </a:r>
            <a:r>
              <a:rPr lang="zh-CN" altLang="en-US" sz="1800" dirty="0" smtClean="0"/>
              <a:t> 克罗地亚</a:t>
            </a:r>
            <a:endParaRPr lang="en-GB" sz="1800" dirty="0" smtClean="0"/>
          </a:p>
          <a:p>
            <a:r>
              <a:rPr lang="en-GB" sz="1800" dirty="0" smtClean="0"/>
              <a:t>Denmark</a:t>
            </a:r>
            <a:r>
              <a:rPr lang="zh-CN" altLang="en-US" sz="1800" dirty="0" smtClean="0"/>
              <a:t> 丹麦</a:t>
            </a:r>
            <a:endParaRPr lang="en-GB" sz="1800" dirty="0" smtClean="0"/>
          </a:p>
          <a:p>
            <a:r>
              <a:rPr lang="en-GB" sz="1800" dirty="0" smtClean="0"/>
              <a:t>Slovakia</a:t>
            </a:r>
            <a:r>
              <a:rPr lang="zh-CN" altLang="en-US" sz="1800" dirty="0" smtClean="0"/>
              <a:t> 斯洛伐克</a:t>
            </a:r>
            <a:endParaRPr lang="en-GB" sz="1800" dirty="0" smtClean="0"/>
          </a:p>
          <a:p>
            <a:r>
              <a:rPr lang="en-GB" sz="1800" dirty="0" smtClean="0"/>
              <a:t>Slovenia</a:t>
            </a:r>
            <a:r>
              <a:rPr lang="zh-CN" altLang="en-US" sz="1800" dirty="0" smtClean="0"/>
              <a:t> 斯洛文尼亚</a:t>
            </a:r>
            <a:endParaRPr lang="en-GB" sz="1800" dirty="0" smtClean="0"/>
          </a:p>
          <a:p>
            <a:r>
              <a:rPr lang="en-GB" sz="1800" dirty="0" smtClean="0"/>
              <a:t>Spain</a:t>
            </a:r>
            <a:r>
              <a:rPr lang="zh-CN" altLang="en-US" sz="1800" dirty="0" smtClean="0"/>
              <a:t> 西班牙</a:t>
            </a:r>
            <a:endParaRPr lang="en-GB" sz="1800" dirty="0" smtClean="0"/>
          </a:p>
          <a:p>
            <a:r>
              <a:rPr lang="en-GB" sz="1800" dirty="0" smtClean="0"/>
              <a:t>Finland</a:t>
            </a:r>
            <a:r>
              <a:rPr lang="zh-CN" altLang="en-US" sz="1800" dirty="0" smtClean="0"/>
              <a:t> 芬兰</a:t>
            </a:r>
            <a:endParaRPr lang="en-GB" sz="1800" dirty="0" smtClean="0"/>
          </a:p>
        </p:txBody>
      </p:sp>
      <p:sp>
        <p:nvSpPr>
          <p:cNvPr id="1967109" name="Rectangle 4"/>
          <p:cNvSpPr>
            <a:spLocks noGrp="1" noChangeArrowheads="1"/>
          </p:cNvSpPr>
          <p:nvPr>
            <p:ph sz="quarter" idx="4294967295"/>
          </p:nvPr>
        </p:nvSpPr>
        <p:spPr>
          <a:xfrm>
            <a:off x="4808538" y="476672"/>
            <a:ext cx="4637087" cy="4392488"/>
          </a:xfrm>
        </p:spPr>
        <p:txBody>
          <a:bodyPr/>
          <a:lstStyle/>
          <a:p>
            <a:pPr>
              <a:buFont typeface="Arial" charset="0"/>
              <a:buNone/>
            </a:pPr>
            <a:endParaRPr lang="en-GB" sz="2400" b="1" dirty="0" smtClean="0"/>
          </a:p>
          <a:p>
            <a:r>
              <a:rPr lang="en-GB" sz="1800" dirty="0" smtClean="0"/>
              <a:t>France</a:t>
            </a:r>
            <a:r>
              <a:rPr lang="zh-CN" altLang="en-US" sz="1800" dirty="0" smtClean="0"/>
              <a:t> 法国</a:t>
            </a:r>
            <a:endParaRPr lang="en-GB" sz="1800" dirty="0" smtClean="0"/>
          </a:p>
          <a:p>
            <a:r>
              <a:rPr lang="en-GB" sz="1800" dirty="0" smtClean="0"/>
              <a:t>Greece (except for the Agricultural Scheme)</a:t>
            </a:r>
            <a:r>
              <a:rPr lang="zh-CN" altLang="en-US" sz="1800" dirty="0" smtClean="0"/>
              <a:t> 希腊（除农业养老方案以外）</a:t>
            </a:r>
            <a:endParaRPr lang="en-GB" sz="1800" dirty="0" smtClean="0"/>
          </a:p>
          <a:p>
            <a:r>
              <a:rPr lang="en-GB" sz="1800" dirty="0" smtClean="0"/>
              <a:t>Italy</a:t>
            </a:r>
            <a:r>
              <a:rPr lang="zh-CN" altLang="en-US" sz="1800" dirty="0" smtClean="0"/>
              <a:t>意大利</a:t>
            </a:r>
            <a:endParaRPr lang="en-GB" sz="1800" dirty="0" smtClean="0"/>
          </a:p>
          <a:p>
            <a:r>
              <a:rPr lang="en-GB" sz="1800" dirty="0" smtClean="0"/>
              <a:t>Lithuania</a:t>
            </a:r>
            <a:r>
              <a:rPr lang="zh-CN" altLang="en-US" sz="1800" dirty="0" smtClean="0"/>
              <a:t> 立陶宛</a:t>
            </a:r>
            <a:endParaRPr lang="en-GB" sz="1800" dirty="0" smtClean="0"/>
          </a:p>
          <a:p>
            <a:r>
              <a:rPr lang="en-GB" sz="1800" dirty="0" smtClean="0"/>
              <a:t>Luxembourg</a:t>
            </a:r>
            <a:r>
              <a:rPr lang="zh-CN" altLang="en-US" sz="1800" dirty="0" smtClean="0"/>
              <a:t> 卢森堡</a:t>
            </a:r>
            <a:endParaRPr lang="en-GB" sz="1800" dirty="0" smtClean="0"/>
          </a:p>
          <a:p>
            <a:r>
              <a:rPr lang="en-GB" sz="1800" dirty="0" smtClean="0"/>
              <a:t>Malta</a:t>
            </a:r>
            <a:r>
              <a:rPr lang="zh-CN" altLang="en-US" sz="1800" dirty="0" smtClean="0"/>
              <a:t> 马耳他</a:t>
            </a:r>
            <a:endParaRPr lang="en-GB" sz="1800" dirty="0" smtClean="0"/>
          </a:p>
          <a:p>
            <a:r>
              <a:rPr lang="en-GB" sz="1800" dirty="0" smtClean="0"/>
              <a:t>Netherlands</a:t>
            </a:r>
            <a:r>
              <a:rPr lang="zh-CN" altLang="en-US" sz="1800" dirty="0" smtClean="0"/>
              <a:t> 尼德兰</a:t>
            </a:r>
            <a:endParaRPr lang="en-GB" sz="1800" dirty="0" smtClean="0"/>
          </a:p>
          <a:p>
            <a:r>
              <a:rPr lang="en-GB" sz="1800" dirty="0" smtClean="0"/>
              <a:t>Poland</a:t>
            </a:r>
            <a:r>
              <a:rPr lang="zh-CN" altLang="en-US" sz="1800" dirty="0" smtClean="0"/>
              <a:t> 波兰</a:t>
            </a:r>
            <a:endParaRPr lang="en-GB" sz="1800" dirty="0" smtClean="0"/>
          </a:p>
          <a:p>
            <a:r>
              <a:rPr lang="en-GB" sz="1800" dirty="0" smtClean="0"/>
              <a:t>Portugal</a:t>
            </a:r>
            <a:r>
              <a:rPr lang="zh-CN" altLang="en-US" sz="1800" dirty="0" smtClean="0"/>
              <a:t> 葡萄牙</a:t>
            </a:r>
            <a:endParaRPr lang="en-GB" sz="1800" dirty="0" smtClean="0"/>
          </a:p>
          <a:p>
            <a:r>
              <a:rPr lang="en-GB" sz="1800" dirty="0" smtClean="0"/>
              <a:t>Romania</a:t>
            </a:r>
            <a:r>
              <a:rPr lang="zh-CN" altLang="en-US" sz="1800" dirty="0" smtClean="0"/>
              <a:t> 罗马尼亚</a:t>
            </a:r>
            <a:endParaRPr lang="en-GB" sz="1800" dirty="0" smtClean="0"/>
          </a:p>
          <a:p>
            <a:r>
              <a:rPr lang="en-GB" sz="1800" dirty="0" smtClean="0"/>
              <a:t>Sweden</a:t>
            </a:r>
            <a:r>
              <a:rPr lang="zh-CN" altLang="en-US" sz="1800" dirty="0" smtClean="0"/>
              <a:t> 瑞典</a:t>
            </a:r>
            <a:endParaRPr lang="en-GB" sz="1800" dirty="0" smtClean="0"/>
          </a:p>
          <a:p>
            <a:pPr>
              <a:lnSpc>
                <a:spcPct val="80000"/>
              </a:lnSpc>
              <a:buFont typeface="Wingdings" pitchFamily="2" charset="2"/>
              <a:buChar char="Ø"/>
            </a:pPr>
            <a:endParaRPr lang="en-GB" sz="1800"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5249" name="Rectangle 2"/>
          <p:cNvSpPr>
            <a:spLocks noGrp="1"/>
          </p:cNvSpPr>
          <p:nvPr>
            <p:ph type="title"/>
          </p:nvPr>
        </p:nvSpPr>
        <p:spPr/>
        <p:txBody>
          <a:bodyPr/>
          <a:lstStyle/>
          <a:p>
            <a:pPr algn="ctr" eaLnBrk="1" hangingPunct="1">
              <a:defRPr/>
            </a:pPr>
            <a:r>
              <a:rPr lang="en-GB" sz="3200" dirty="0" smtClean="0">
                <a:effectLst>
                  <a:outerShdw blurRad="38100" dist="38100" dir="2700000" algn="tl">
                    <a:srgbClr val="C0C0C0"/>
                  </a:outerShdw>
                </a:effectLst>
              </a:rPr>
              <a:t>CLAIMS</a:t>
            </a:r>
            <a:r>
              <a:rPr lang="zh-CN" altLang="en-US" sz="3200" dirty="0" smtClean="0">
                <a:effectLst>
                  <a:outerShdw blurRad="38100" dist="38100" dir="2700000" algn="tl">
                    <a:srgbClr val="C0C0C0"/>
                  </a:outerShdw>
                </a:effectLst>
              </a:rPr>
              <a:t> 申请</a:t>
            </a:r>
            <a:endParaRPr lang="es-ES" sz="3200" dirty="0" smtClean="0">
              <a:effectLst>
                <a:outerShdw blurRad="38100" dist="38100" dir="2700000" algn="tl">
                  <a:srgbClr val="C0C0C0"/>
                </a:outerShdw>
              </a:effectLst>
            </a:endParaRPr>
          </a:p>
        </p:txBody>
      </p:sp>
      <p:sp>
        <p:nvSpPr>
          <p:cNvPr id="484355" name="Rectangle 3"/>
          <p:cNvSpPr>
            <a:spLocks noGrp="1" noChangeArrowheads="1"/>
          </p:cNvSpPr>
          <p:nvPr>
            <p:ph type="body" idx="4294967295"/>
          </p:nvPr>
        </p:nvSpPr>
        <p:spPr>
          <a:xfrm>
            <a:off x="415925" y="981075"/>
            <a:ext cx="4897115" cy="5145088"/>
          </a:xfrm>
        </p:spPr>
        <p:txBody>
          <a:bodyPr/>
          <a:lstStyle/>
          <a:p>
            <a:pPr>
              <a:lnSpc>
                <a:spcPct val="90000"/>
              </a:lnSpc>
              <a:defRPr/>
            </a:pPr>
            <a:r>
              <a:rPr lang="en-GB" sz="1800" dirty="0" smtClean="0"/>
              <a:t>A claim submitted in one MS involves the study of the rights in all the MSs to whose legislations the person concerned has been subject, unless a request is made to delay the study of the retirement pension rights in one or more </a:t>
            </a:r>
            <a:r>
              <a:rPr lang="en-GB" sz="1800" dirty="0" err="1" smtClean="0"/>
              <a:t>MSs.</a:t>
            </a:r>
            <a:endParaRPr lang="en-GB" sz="1800" dirty="0" smtClean="0"/>
          </a:p>
          <a:p>
            <a:pPr>
              <a:lnSpc>
                <a:spcPct val="90000"/>
              </a:lnSpc>
              <a:defRPr/>
            </a:pPr>
            <a:endParaRPr lang="en-GB" sz="1800" dirty="0" smtClean="0"/>
          </a:p>
          <a:p>
            <a:pPr>
              <a:lnSpc>
                <a:spcPct val="90000"/>
              </a:lnSpc>
              <a:defRPr/>
            </a:pPr>
            <a:r>
              <a:rPr lang="en-GB" sz="1800" dirty="0" smtClean="0"/>
              <a:t>The date for submitting the claim shall apply in all the institutions concerned (Article 45.5 of Regulation (EC) 987/09).</a:t>
            </a:r>
          </a:p>
          <a:p>
            <a:pPr>
              <a:lnSpc>
                <a:spcPct val="90000"/>
              </a:lnSpc>
              <a:defRPr/>
            </a:pPr>
            <a:endParaRPr lang="en-GB" sz="1800" dirty="0" smtClean="0"/>
          </a:p>
          <a:p>
            <a:pPr>
              <a:lnSpc>
                <a:spcPct val="90000"/>
              </a:lnSpc>
              <a:defRPr/>
            </a:pPr>
            <a:r>
              <a:rPr lang="en-GB" sz="1800" dirty="0" smtClean="0"/>
              <a:t>If the interested party has not initially notified the fact that he has worked in a MS, the date of any subsequent notification will be considered as the claim date (Article 45.6 of Regulation (EC) 987/09).</a:t>
            </a:r>
          </a:p>
          <a:p>
            <a:pPr algn="just">
              <a:lnSpc>
                <a:spcPct val="90000"/>
              </a:lnSpc>
              <a:buFont typeface="Arial" charset="0"/>
              <a:buNone/>
              <a:defRPr/>
            </a:pPr>
            <a:endParaRPr lang="en-GB" sz="1800" b="1" dirty="0" smtClean="0">
              <a:solidFill>
                <a:srgbClr val="003300"/>
              </a:solidFill>
              <a:effectLst>
                <a:outerShdw blurRad="38100" dist="38100" dir="2700000" algn="tl">
                  <a:srgbClr val="C0C0C0"/>
                </a:outerShdw>
              </a:effectLst>
            </a:endParaRPr>
          </a:p>
        </p:txBody>
      </p:sp>
      <p:sp>
        <p:nvSpPr>
          <p:cNvPr id="4" name="Rectangle 3"/>
          <p:cNvSpPr txBox="1">
            <a:spLocks noChangeArrowheads="1"/>
          </p:cNvSpPr>
          <p:nvPr/>
        </p:nvSpPr>
        <p:spPr bwMode="auto">
          <a:xfrm>
            <a:off x="5457057" y="980728"/>
            <a:ext cx="3888431" cy="51450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FFC000"/>
              </a:buClr>
              <a:buSzPct val="75000"/>
              <a:buFont typeface="Arial" charset="0"/>
              <a:buChar char="►"/>
              <a:defRPr sz="3200" kern="1200">
                <a:solidFill>
                  <a:schemeClr val="tx1"/>
                </a:solidFill>
                <a:latin typeface="Optane" pitchFamily="2" charset="0"/>
                <a:ea typeface="+mn-ea"/>
                <a:cs typeface="+mn-cs"/>
              </a:defRPr>
            </a:lvl1pPr>
            <a:lvl2pPr marL="742950" indent="-285750" algn="l" rtl="0" eaLnBrk="0" fontAlgn="base" hangingPunct="0">
              <a:spcBef>
                <a:spcPct val="20000"/>
              </a:spcBef>
              <a:spcAft>
                <a:spcPct val="0"/>
              </a:spcAft>
              <a:buClr>
                <a:srgbClr val="FFC000"/>
              </a:buClr>
              <a:buFont typeface="Arial" charset="0"/>
              <a:buChar char="–"/>
              <a:defRPr sz="2800" kern="1200">
                <a:solidFill>
                  <a:schemeClr val="tx1"/>
                </a:solidFill>
                <a:latin typeface="Optane" pitchFamily="2" charset="0"/>
                <a:ea typeface="+mn-ea"/>
                <a:cs typeface="+mn-cs"/>
              </a:defRPr>
            </a:lvl2pPr>
            <a:lvl3pPr marL="1143000" indent="-228600" algn="l" rtl="0" eaLnBrk="0" fontAlgn="base" hangingPunct="0">
              <a:spcBef>
                <a:spcPct val="20000"/>
              </a:spcBef>
              <a:spcAft>
                <a:spcPct val="0"/>
              </a:spcAft>
              <a:buClr>
                <a:srgbClr val="FFC000"/>
              </a:buClr>
              <a:buFont typeface="Arial" charset="0"/>
              <a:buChar char="•"/>
              <a:defRPr sz="2400" kern="1200">
                <a:solidFill>
                  <a:schemeClr val="tx1"/>
                </a:solidFill>
                <a:latin typeface="Optane" pitchFamily="2" charset="0"/>
                <a:ea typeface="+mn-ea"/>
                <a:cs typeface="+mn-cs"/>
              </a:defRPr>
            </a:lvl3pPr>
            <a:lvl4pPr marL="1600200" indent="-228600" algn="l" rtl="0" eaLnBrk="0" fontAlgn="base" hangingPunct="0">
              <a:spcBef>
                <a:spcPct val="20000"/>
              </a:spcBef>
              <a:spcAft>
                <a:spcPct val="0"/>
              </a:spcAft>
              <a:buClr>
                <a:srgbClr val="FFC000"/>
              </a:buClr>
              <a:buFont typeface="Arial" charset="0"/>
              <a:buChar char="–"/>
              <a:defRPr sz="2000" kern="1200">
                <a:solidFill>
                  <a:schemeClr val="tx1"/>
                </a:solidFill>
                <a:latin typeface="Optane" pitchFamily="2" charset="0"/>
                <a:ea typeface="+mn-ea"/>
                <a:cs typeface="+mn-cs"/>
              </a:defRPr>
            </a:lvl4pPr>
            <a:lvl5pPr marL="2057400" indent="-228600" algn="l" rtl="0" eaLnBrk="0" fontAlgn="base" hangingPunct="0">
              <a:spcBef>
                <a:spcPct val="20000"/>
              </a:spcBef>
              <a:spcAft>
                <a:spcPct val="0"/>
              </a:spcAft>
              <a:buClr>
                <a:srgbClr val="FFC000"/>
              </a:buClr>
              <a:buFont typeface="Arial" charset="0"/>
              <a:buChar char="»"/>
              <a:defRPr sz="2000" kern="1200">
                <a:solidFill>
                  <a:schemeClr val="tx1"/>
                </a:solidFill>
                <a:latin typeface="Optane"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90000"/>
              </a:lnSpc>
              <a:defRPr/>
            </a:pPr>
            <a:r>
              <a:rPr lang="zh-CN" altLang="en-US" sz="1800" dirty="0" smtClean="0"/>
              <a:t>在一国提交申请后，须对申请人在各国应获法定权益进行研究，除非要求推迟对其在一国或多国养老金权益的研究。</a:t>
            </a:r>
            <a:endParaRPr lang="en-GB" sz="1800" dirty="0" smtClean="0"/>
          </a:p>
          <a:p>
            <a:pPr>
              <a:lnSpc>
                <a:spcPct val="90000"/>
              </a:lnSpc>
              <a:defRPr/>
            </a:pPr>
            <a:endParaRPr lang="en-GB" sz="1800" dirty="0" smtClean="0"/>
          </a:p>
          <a:p>
            <a:pPr>
              <a:lnSpc>
                <a:spcPct val="90000"/>
              </a:lnSpc>
              <a:defRPr/>
            </a:pPr>
            <a:r>
              <a:rPr lang="zh-CN" altLang="en-US" sz="1800" dirty="0" smtClean="0"/>
              <a:t>申请提交日期在各相关机构均有效力</a:t>
            </a:r>
            <a:r>
              <a:rPr lang="en-GB" sz="1800" dirty="0" smtClean="0"/>
              <a:t> (</a:t>
            </a:r>
            <a:r>
              <a:rPr lang="en-US" altLang="zh-CN" sz="1800" dirty="0" smtClean="0"/>
              <a:t>987/09</a:t>
            </a:r>
            <a:r>
              <a:rPr lang="zh-CN" altLang="en-US" sz="1800" dirty="0" smtClean="0"/>
              <a:t>号欧共体规定第</a:t>
            </a:r>
            <a:r>
              <a:rPr lang="en-US" altLang="zh-CN" sz="1800" dirty="0" smtClean="0"/>
              <a:t>45</a:t>
            </a:r>
            <a:r>
              <a:rPr lang="zh-CN" altLang="en-US" sz="1800" dirty="0" smtClean="0"/>
              <a:t>条第</a:t>
            </a:r>
            <a:r>
              <a:rPr lang="en-US" altLang="zh-CN" sz="1800" dirty="0" smtClean="0"/>
              <a:t>5</a:t>
            </a:r>
            <a:r>
              <a:rPr lang="zh-CN" altLang="en-US" sz="1800" dirty="0" smtClean="0"/>
              <a:t>款</a:t>
            </a:r>
            <a:r>
              <a:rPr lang="en-GB" sz="1800" dirty="0" smtClean="0"/>
              <a:t>).</a:t>
            </a:r>
          </a:p>
          <a:p>
            <a:pPr>
              <a:lnSpc>
                <a:spcPct val="90000"/>
              </a:lnSpc>
              <a:defRPr/>
            </a:pPr>
            <a:endParaRPr lang="en-GB" sz="1800" dirty="0" smtClean="0"/>
          </a:p>
          <a:p>
            <a:pPr>
              <a:lnSpc>
                <a:spcPct val="90000"/>
              </a:lnSpc>
              <a:defRPr/>
            </a:pPr>
            <a:r>
              <a:rPr lang="zh-CN" altLang="en-US" sz="1800" dirty="0" smtClean="0"/>
              <a:t>若申请人在起初未申明其在一欧盟成员国工作之事实，嗣后一旦申明，该申明日期则为其权益申请日期。</a:t>
            </a:r>
            <a:r>
              <a:rPr lang="en-GB" altLang="zh-CN" sz="1800" dirty="0"/>
              <a:t>(</a:t>
            </a:r>
            <a:r>
              <a:rPr lang="en-US" altLang="zh-CN" sz="1800" dirty="0"/>
              <a:t>987/09</a:t>
            </a:r>
            <a:r>
              <a:rPr lang="zh-CN" altLang="en-US" sz="1800" dirty="0"/>
              <a:t>号欧共体规定第</a:t>
            </a:r>
            <a:r>
              <a:rPr lang="en-US" altLang="zh-CN" sz="1800" dirty="0"/>
              <a:t>45</a:t>
            </a:r>
            <a:r>
              <a:rPr lang="zh-CN" altLang="en-US" sz="1800" dirty="0"/>
              <a:t>条</a:t>
            </a:r>
            <a:r>
              <a:rPr lang="zh-CN" altLang="en-US" sz="1800" dirty="0" smtClean="0"/>
              <a:t>第</a:t>
            </a:r>
            <a:r>
              <a:rPr lang="zh-CN" altLang="zh-CN" sz="1800" dirty="0" smtClean="0"/>
              <a:t>6</a:t>
            </a:r>
            <a:r>
              <a:rPr lang="zh-CN" altLang="en-US" sz="1800" dirty="0" smtClean="0"/>
              <a:t>款</a:t>
            </a:r>
            <a:r>
              <a:rPr lang="en-GB" altLang="zh-CN" sz="1800" dirty="0" smtClean="0"/>
              <a:t>)</a:t>
            </a:r>
            <a:r>
              <a:rPr lang="zh-CN" altLang="en-US" sz="1800" dirty="0" smtClean="0"/>
              <a:t>。</a:t>
            </a:r>
            <a:endParaRPr lang="en-GB" sz="1800" b="1" dirty="0" smtClean="0">
              <a:solidFill>
                <a:srgbClr val="003300"/>
              </a:solidFill>
              <a:effectLst>
                <a:outerShdw blurRad="38100" dist="38100" dir="2700000" algn="tl">
                  <a:srgbClr val="C0C0C0"/>
                </a:outerShdw>
              </a:effectLst>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9153" name="Rectangle 2"/>
          <p:cNvSpPr>
            <a:spLocks noGrp="1"/>
          </p:cNvSpPr>
          <p:nvPr>
            <p:ph type="title"/>
          </p:nvPr>
        </p:nvSpPr>
        <p:spPr/>
        <p:txBody>
          <a:bodyPr/>
          <a:lstStyle/>
          <a:p>
            <a:pPr eaLnBrk="1" hangingPunct="1"/>
            <a:r>
              <a:rPr lang="en-GB" sz="2400" b="0" dirty="0" smtClean="0"/>
              <a:t>ELECTRONIC EXCHANGE OF SOCIAL SECURITY DATA</a:t>
            </a:r>
            <a:br>
              <a:rPr lang="en-GB" sz="2400" b="0" dirty="0" smtClean="0"/>
            </a:br>
            <a:r>
              <a:rPr lang="zh-CN" altLang="en-US" sz="2400" b="0" dirty="0" smtClean="0"/>
              <a:t>社会保障信息电子交换机制</a:t>
            </a:r>
            <a:endParaRPr lang="es-ES" sz="2400" b="0" dirty="0" smtClean="0"/>
          </a:p>
        </p:txBody>
      </p:sp>
      <p:sp>
        <p:nvSpPr>
          <p:cNvPr id="1969154" name="2 Marcador de contenido"/>
          <p:cNvSpPr>
            <a:spLocks noGrp="1"/>
          </p:cNvSpPr>
          <p:nvPr>
            <p:ph type="body" idx="4294967295"/>
          </p:nvPr>
        </p:nvSpPr>
        <p:spPr>
          <a:xfrm>
            <a:off x="415925" y="981075"/>
            <a:ext cx="4465067" cy="5145088"/>
          </a:xfrm>
        </p:spPr>
        <p:txBody>
          <a:bodyPr/>
          <a:lstStyle/>
          <a:p>
            <a:pPr>
              <a:lnSpc>
                <a:spcPct val="80000"/>
              </a:lnSpc>
            </a:pPr>
            <a:r>
              <a:rPr lang="en-GB" sz="2000" dirty="0" smtClean="0"/>
              <a:t>Article 4 of Regulation (EC) 987/09 lays down that the transmission of data between institutions or liaison bodies shall be carried out by electronic means.</a:t>
            </a:r>
          </a:p>
          <a:p>
            <a:pPr>
              <a:lnSpc>
                <a:spcPct val="80000"/>
              </a:lnSpc>
            </a:pPr>
            <a:r>
              <a:rPr lang="en-GB" sz="2000" dirty="0" smtClean="0"/>
              <a:t>Article 95 of the Regulation includes the possibility of adopting a transitional period of 24 months for this new form of electronic exchange (1/05/2010 to 30/04/2012).</a:t>
            </a:r>
          </a:p>
          <a:p>
            <a:pPr>
              <a:lnSpc>
                <a:spcPct val="80000"/>
              </a:lnSpc>
            </a:pPr>
            <a:r>
              <a:rPr lang="en-GB" sz="2000" dirty="0" smtClean="0"/>
              <a:t>Decision No. E3, of 19 October, 2011, extends the transitional period a further 24 months until 30/04/2014.</a:t>
            </a:r>
          </a:p>
          <a:p>
            <a:pPr>
              <a:lnSpc>
                <a:spcPct val="80000"/>
              </a:lnSpc>
            </a:pPr>
            <a:r>
              <a:rPr lang="en-GB" sz="2000" dirty="0" smtClean="0"/>
              <a:t>Decision No. E4 of 13 March, 2014 provides for a further extension that will end 2 years after the EESSI system has been developed and is ready for use.</a:t>
            </a:r>
          </a:p>
          <a:p>
            <a:pPr>
              <a:lnSpc>
                <a:spcPct val="80000"/>
              </a:lnSpc>
            </a:pPr>
            <a:endParaRPr lang="en-GB" sz="2400" dirty="0" smtClean="0"/>
          </a:p>
        </p:txBody>
      </p:sp>
      <p:sp>
        <p:nvSpPr>
          <p:cNvPr id="4" name="2 Marcador de contenido"/>
          <p:cNvSpPr txBox="1">
            <a:spLocks/>
          </p:cNvSpPr>
          <p:nvPr/>
        </p:nvSpPr>
        <p:spPr bwMode="auto">
          <a:xfrm>
            <a:off x="4953000" y="980728"/>
            <a:ext cx="4465067" cy="51450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FFC000"/>
              </a:buClr>
              <a:buSzPct val="75000"/>
              <a:buFont typeface="Arial" charset="0"/>
              <a:buChar char="►"/>
              <a:defRPr sz="3200" kern="1200">
                <a:solidFill>
                  <a:schemeClr val="tx1"/>
                </a:solidFill>
                <a:latin typeface="Optane" pitchFamily="2" charset="0"/>
                <a:ea typeface="+mn-ea"/>
                <a:cs typeface="+mn-cs"/>
              </a:defRPr>
            </a:lvl1pPr>
            <a:lvl2pPr marL="742950" indent="-285750" algn="l" rtl="0" eaLnBrk="0" fontAlgn="base" hangingPunct="0">
              <a:spcBef>
                <a:spcPct val="20000"/>
              </a:spcBef>
              <a:spcAft>
                <a:spcPct val="0"/>
              </a:spcAft>
              <a:buClr>
                <a:srgbClr val="FFC000"/>
              </a:buClr>
              <a:buFont typeface="Arial" charset="0"/>
              <a:buChar char="–"/>
              <a:defRPr sz="2800" kern="1200">
                <a:solidFill>
                  <a:schemeClr val="tx1"/>
                </a:solidFill>
                <a:latin typeface="Optane" pitchFamily="2" charset="0"/>
                <a:ea typeface="+mn-ea"/>
                <a:cs typeface="+mn-cs"/>
              </a:defRPr>
            </a:lvl2pPr>
            <a:lvl3pPr marL="1143000" indent="-228600" algn="l" rtl="0" eaLnBrk="0" fontAlgn="base" hangingPunct="0">
              <a:spcBef>
                <a:spcPct val="20000"/>
              </a:spcBef>
              <a:spcAft>
                <a:spcPct val="0"/>
              </a:spcAft>
              <a:buClr>
                <a:srgbClr val="FFC000"/>
              </a:buClr>
              <a:buFont typeface="Arial" charset="0"/>
              <a:buChar char="•"/>
              <a:defRPr sz="2400" kern="1200">
                <a:solidFill>
                  <a:schemeClr val="tx1"/>
                </a:solidFill>
                <a:latin typeface="Optane" pitchFamily="2" charset="0"/>
                <a:ea typeface="+mn-ea"/>
                <a:cs typeface="+mn-cs"/>
              </a:defRPr>
            </a:lvl3pPr>
            <a:lvl4pPr marL="1600200" indent="-228600" algn="l" rtl="0" eaLnBrk="0" fontAlgn="base" hangingPunct="0">
              <a:spcBef>
                <a:spcPct val="20000"/>
              </a:spcBef>
              <a:spcAft>
                <a:spcPct val="0"/>
              </a:spcAft>
              <a:buClr>
                <a:srgbClr val="FFC000"/>
              </a:buClr>
              <a:buFont typeface="Arial" charset="0"/>
              <a:buChar char="–"/>
              <a:defRPr sz="2000" kern="1200">
                <a:solidFill>
                  <a:schemeClr val="tx1"/>
                </a:solidFill>
                <a:latin typeface="Optane" pitchFamily="2" charset="0"/>
                <a:ea typeface="+mn-ea"/>
                <a:cs typeface="+mn-cs"/>
              </a:defRPr>
            </a:lvl4pPr>
            <a:lvl5pPr marL="2057400" indent="-228600" algn="l" rtl="0" eaLnBrk="0" fontAlgn="base" hangingPunct="0">
              <a:spcBef>
                <a:spcPct val="20000"/>
              </a:spcBef>
              <a:spcAft>
                <a:spcPct val="0"/>
              </a:spcAft>
              <a:buClr>
                <a:srgbClr val="FFC000"/>
              </a:buClr>
              <a:buFont typeface="Arial" charset="0"/>
              <a:buChar char="»"/>
              <a:defRPr sz="2000" kern="1200">
                <a:solidFill>
                  <a:schemeClr val="tx1"/>
                </a:solidFill>
                <a:latin typeface="Optane"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80000"/>
              </a:lnSpc>
            </a:pPr>
            <a:r>
              <a:rPr lang="en-US" altLang="zh-CN" sz="2400" dirty="0"/>
              <a:t>987/09</a:t>
            </a:r>
            <a:r>
              <a:rPr lang="zh-CN" altLang="en-US" sz="2400" dirty="0"/>
              <a:t>号欧共体规定</a:t>
            </a:r>
            <a:r>
              <a:rPr lang="zh-CN" altLang="en-US" sz="2400" dirty="0" smtClean="0"/>
              <a:t>第</a:t>
            </a:r>
            <a:r>
              <a:rPr lang="en-US" altLang="zh-CN" sz="2400" dirty="0" smtClean="0"/>
              <a:t>4</a:t>
            </a:r>
            <a:r>
              <a:rPr lang="zh-CN" altLang="en-US" sz="2400" dirty="0" smtClean="0"/>
              <a:t>条规定机构间或相关部门间信息传输应通过电子手段实现。</a:t>
            </a:r>
            <a:endParaRPr lang="en-GB" sz="2400" dirty="0" smtClean="0"/>
          </a:p>
          <a:p>
            <a:pPr>
              <a:lnSpc>
                <a:spcPct val="80000"/>
              </a:lnSpc>
            </a:pPr>
            <a:r>
              <a:rPr lang="en-US" altLang="zh-CN" sz="2400" dirty="0"/>
              <a:t>987/09</a:t>
            </a:r>
            <a:r>
              <a:rPr lang="zh-CN" altLang="en-US" sz="2400" dirty="0"/>
              <a:t>号欧共体规定</a:t>
            </a:r>
            <a:r>
              <a:rPr lang="zh-CN" altLang="en-US" sz="2400" dirty="0" smtClean="0"/>
              <a:t>第</a:t>
            </a:r>
            <a:r>
              <a:rPr lang="zh-CN" altLang="zh-CN" sz="2400" dirty="0" smtClean="0"/>
              <a:t>9</a:t>
            </a:r>
            <a:r>
              <a:rPr lang="en-US" altLang="zh-CN" sz="2400" dirty="0" smtClean="0"/>
              <a:t>5</a:t>
            </a:r>
            <a:r>
              <a:rPr lang="zh-CN" altLang="en-US" sz="2400" dirty="0" smtClean="0"/>
              <a:t>条规定可以在传统的</a:t>
            </a:r>
            <a:r>
              <a:rPr lang="en-US" altLang="zh-CN" sz="2400" dirty="0" smtClean="0"/>
              <a:t>24</a:t>
            </a:r>
            <a:r>
              <a:rPr lang="zh-CN" altLang="en-US" sz="2400" dirty="0" smtClean="0"/>
              <a:t>月内建立电子交换机制（</a:t>
            </a:r>
            <a:r>
              <a:rPr lang="en-US" altLang="zh-CN" sz="2400" dirty="0" smtClean="0"/>
              <a:t>2010</a:t>
            </a:r>
            <a:r>
              <a:rPr lang="zh-CN" altLang="en-US" sz="2400" dirty="0" smtClean="0"/>
              <a:t>年</a:t>
            </a:r>
            <a:r>
              <a:rPr lang="en-US" altLang="zh-CN" sz="2400" dirty="0" smtClean="0"/>
              <a:t>5</a:t>
            </a:r>
            <a:r>
              <a:rPr lang="zh-CN" altLang="en-US" sz="2400" dirty="0" smtClean="0"/>
              <a:t>月</a:t>
            </a:r>
            <a:r>
              <a:rPr lang="en-US" altLang="zh-CN" sz="2400" dirty="0" smtClean="0"/>
              <a:t>1</a:t>
            </a:r>
            <a:r>
              <a:rPr lang="zh-CN" altLang="en-US" sz="2400" dirty="0" smtClean="0"/>
              <a:t>日</a:t>
            </a:r>
            <a:r>
              <a:rPr lang="zh-CN" altLang="zh-CN" sz="2400" dirty="0" smtClean="0"/>
              <a:t>-</a:t>
            </a:r>
            <a:r>
              <a:rPr lang="en-US" altLang="zh-CN" sz="2400" dirty="0" smtClean="0"/>
              <a:t>2012</a:t>
            </a:r>
            <a:r>
              <a:rPr lang="zh-CN" altLang="en-US" sz="2400" dirty="0" smtClean="0"/>
              <a:t>年</a:t>
            </a:r>
            <a:r>
              <a:rPr lang="en-US" altLang="zh-CN" sz="2400" dirty="0" smtClean="0"/>
              <a:t>4</a:t>
            </a:r>
            <a:r>
              <a:rPr lang="zh-CN" altLang="en-US" sz="2400" dirty="0" smtClean="0"/>
              <a:t>月</a:t>
            </a:r>
            <a:r>
              <a:rPr lang="zh-CN" altLang="zh-CN" sz="2400" dirty="0" smtClean="0"/>
              <a:t>3</a:t>
            </a:r>
            <a:r>
              <a:rPr lang="en-US" altLang="zh-CN" sz="2400" dirty="0" smtClean="0"/>
              <a:t>0</a:t>
            </a:r>
            <a:r>
              <a:rPr lang="zh-CN" altLang="en-US" sz="2400" dirty="0" smtClean="0"/>
              <a:t>日）。</a:t>
            </a:r>
            <a:endParaRPr lang="it-IT" altLang="zh-CN" sz="2400" dirty="0" smtClean="0"/>
          </a:p>
          <a:p>
            <a:pPr>
              <a:lnSpc>
                <a:spcPct val="80000"/>
              </a:lnSpc>
            </a:pPr>
            <a:r>
              <a:rPr lang="zh-CN" altLang="en-US" sz="2400" dirty="0" smtClean="0"/>
              <a:t>年</a:t>
            </a:r>
            <a:r>
              <a:rPr lang="en-US" altLang="zh-CN" sz="2400" dirty="0" smtClean="0"/>
              <a:t>10</a:t>
            </a:r>
            <a:r>
              <a:rPr lang="zh-CN" altLang="en-US" sz="2400" dirty="0" smtClean="0"/>
              <a:t>月</a:t>
            </a:r>
            <a:r>
              <a:rPr lang="en-US" altLang="zh-CN" sz="2400" dirty="0" smtClean="0"/>
              <a:t>19</a:t>
            </a:r>
            <a:r>
              <a:rPr lang="zh-CN" altLang="en-US" sz="2400" dirty="0" smtClean="0"/>
              <a:t>日第</a:t>
            </a:r>
            <a:r>
              <a:rPr lang="it-IT" altLang="zh-CN" sz="2400" dirty="0" smtClean="0"/>
              <a:t>E</a:t>
            </a:r>
            <a:r>
              <a:rPr lang="en-US" altLang="zh-CN" sz="2400" dirty="0" smtClean="0"/>
              <a:t>3</a:t>
            </a:r>
            <a:r>
              <a:rPr lang="zh-CN" altLang="en-US" sz="2400" dirty="0" smtClean="0"/>
              <a:t>号决定将该时限再延长</a:t>
            </a:r>
            <a:r>
              <a:rPr lang="en-US" altLang="zh-CN" sz="2400" dirty="0" smtClean="0"/>
              <a:t>24</a:t>
            </a:r>
            <a:r>
              <a:rPr lang="zh-CN" altLang="en-US" sz="2400" dirty="0" smtClean="0"/>
              <a:t>月，至</a:t>
            </a:r>
            <a:r>
              <a:rPr lang="en-US" altLang="zh-CN" sz="2400" dirty="0" smtClean="0"/>
              <a:t>2014</a:t>
            </a:r>
            <a:r>
              <a:rPr lang="zh-CN" altLang="en-US" sz="2400" dirty="0" smtClean="0"/>
              <a:t>年</a:t>
            </a:r>
            <a:r>
              <a:rPr lang="zh-CN" altLang="zh-CN" sz="2400" dirty="0" smtClean="0"/>
              <a:t>4</a:t>
            </a:r>
            <a:r>
              <a:rPr lang="zh-CN" altLang="en-US" sz="2400" dirty="0" smtClean="0"/>
              <a:t>月</a:t>
            </a:r>
            <a:r>
              <a:rPr lang="en-US" altLang="zh-CN" sz="2400" dirty="0" smtClean="0"/>
              <a:t>30</a:t>
            </a:r>
            <a:r>
              <a:rPr lang="zh-CN" altLang="en-US" sz="2400" dirty="0" smtClean="0"/>
              <a:t>日。</a:t>
            </a:r>
            <a:endParaRPr lang="en-GB" sz="2400" dirty="0" smtClean="0"/>
          </a:p>
          <a:p>
            <a:pPr>
              <a:lnSpc>
                <a:spcPct val="80000"/>
              </a:lnSpc>
            </a:pPr>
            <a:r>
              <a:rPr lang="en-US" altLang="zh-CN" sz="2400" dirty="0" smtClean="0"/>
              <a:t>2014</a:t>
            </a:r>
            <a:r>
              <a:rPr lang="zh-CN" altLang="en-US" sz="2400" dirty="0" smtClean="0"/>
              <a:t>年</a:t>
            </a:r>
            <a:r>
              <a:rPr lang="en-US" altLang="zh-CN" sz="2400" dirty="0" smtClean="0"/>
              <a:t>3</a:t>
            </a:r>
            <a:r>
              <a:rPr lang="zh-CN" altLang="en-US" sz="2400" dirty="0" smtClean="0"/>
              <a:t>月</a:t>
            </a:r>
            <a:r>
              <a:rPr lang="en-US" altLang="zh-CN" sz="2400" dirty="0" smtClean="0"/>
              <a:t>13</a:t>
            </a:r>
            <a:r>
              <a:rPr lang="zh-CN" altLang="en-US" sz="2400" dirty="0" smtClean="0"/>
              <a:t>日第</a:t>
            </a:r>
            <a:r>
              <a:rPr lang="en-US" altLang="zh-CN" sz="2400" dirty="0" smtClean="0"/>
              <a:t>E4</a:t>
            </a:r>
            <a:r>
              <a:rPr lang="zh-CN" altLang="en-US" sz="2400" dirty="0" smtClean="0"/>
              <a:t>号决定又延长了</a:t>
            </a:r>
            <a:r>
              <a:rPr lang="en-US" altLang="zh-CN" sz="2400" dirty="0" smtClean="0"/>
              <a:t>2</a:t>
            </a:r>
            <a:r>
              <a:rPr lang="zh-CN" altLang="en-US" sz="2400" dirty="0" smtClean="0"/>
              <a:t>年转换期，至</a:t>
            </a:r>
            <a:r>
              <a:rPr lang="it-IT" altLang="zh-CN" sz="2400" dirty="0" smtClean="0"/>
              <a:t>EESSI</a:t>
            </a:r>
            <a:r>
              <a:rPr lang="zh-CN" altLang="en-US" sz="2400" dirty="0" smtClean="0"/>
              <a:t>系统建成并投入使用。</a:t>
            </a:r>
            <a:endParaRPr lang="en-GB" sz="2400" dirty="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0177" name="Rectangle 2"/>
          <p:cNvSpPr>
            <a:spLocks noGrp="1"/>
          </p:cNvSpPr>
          <p:nvPr>
            <p:ph type="title"/>
          </p:nvPr>
        </p:nvSpPr>
        <p:spPr/>
        <p:txBody>
          <a:bodyPr/>
          <a:lstStyle/>
          <a:p>
            <a:pPr eaLnBrk="1" hangingPunct="1"/>
            <a:r>
              <a:rPr lang="en-GB" altLang="es-ES" sz="2400" b="0" dirty="0" smtClean="0">
                <a:latin typeface="Arial" charset="0"/>
              </a:rPr>
              <a:t>Electronic Exchange of Social Security Information (EESSI)</a:t>
            </a:r>
            <a:br>
              <a:rPr lang="en-GB" altLang="es-ES" sz="2400" b="0" dirty="0" smtClean="0">
                <a:latin typeface="Arial" charset="0"/>
              </a:rPr>
            </a:br>
            <a:r>
              <a:rPr lang="zh-CN" altLang="en-US" sz="2400" b="0" dirty="0" smtClean="0">
                <a:latin typeface="Arial" charset="0"/>
              </a:rPr>
              <a:t>社保信息电子交换（</a:t>
            </a:r>
            <a:r>
              <a:rPr lang="it-IT" altLang="zh-CN" sz="2400" b="0" dirty="0" smtClean="0">
                <a:latin typeface="Arial" charset="0"/>
              </a:rPr>
              <a:t>EESSI</a:t>
            </a:r>
            <a:r>
              <a:rPr lang="zh-CN" altLang="en-US" sz="2400" b="0" dirty="0" smtClean="0">
                <a:latin typeface="Arial" charset="0"/>
              </a:rPr>
              <a:t>）系统</a:t>
            </a:r>
            <a:endParaRPr lang="es-ES" sz="2400" b="0" dirty="0" smtClean="0">
              <a:latin typeface="Arial" charset="0"/>
            </a:endParaRPr>
          </a:p>
        </p:txBody>
      </p:sp>
      <p:sp>
        <p:nvSpPr>
          <p:cNvPr id="1970178" name="2 Marcador de contenido"/>
          <p:cNvSpPr>
            <a:spLocks noGrp="1"/>
          </p:cNvSpPr>
          <p:nvPr>
            <p:ph type="body" idx="4294967295"/>
          </p:nvPr>
        </p:nvSpPr>
        <p:spPr>
          <a:xfrm>
            <a:off x="415925" y="981075"/>
            <a:ext cx="4897115" cy="5145088"/>
          </a:xfrm>
          <a:solidFill>
            <a:schemeClr val="bg1"/>
          </a:solidFill>
        </p:spPr>
        <p:txBody>
          <a:bodyPr/>
          <a:lstStyle/>
          <a:p>
            <a:pPr>
              <a:lnSpc>
                <a:spcPct val="90000"/>
              </a:lnSpc>
            </a:pPr>
            <a:r>
              <a:rPr lang="en-GB" altLang="es-ES" sz="1800" b="1" dirty="0" smtClean="0"/>
              <a:t>E</a:t>
            </a:r>
            <a:r>
              <a:rPr lang="en-GB" altLang="es-ES" sz="1800" dirty="0" smtClean="0"/>
              <a:t>ESSI consists of: </a:t>
            </a:r>
            <a:r>
              <a:rPr lang="es-ES" sz="1800" dirty="0" smtClean="0"/>
              <a:t/>
            </a:r>
            <a:br>
              <a:rPr lang="es-ES" sz="1800" dirty="0" smtClean="0"/>
            </a:br>
            <a:endParaRPr lang="en-GB" altLang="es-ES" sz="1800" dirty="0" smtClean="0"/>
          </a:p>
          <a:p>
            <a:pPr lvl="1">
              <a:lnSpc>
                <a:spcPct val="90000"/>
              </a:lnSpc>
            </a:pPr>
            <a:r>
              <a:rPr lang="en-GB" altLang="es-ES" sz="1600" dirty="0" smtClean="0"/>
              <a:t>a central application installed in the European Commission's Data Centre, where a directory of services is included that lists the codes of all the competent institutions and liaison bodies. </a:t>
            </a:r>
          </a:p>
          <a:p>
            <a:pPr lvl="1">
              <a:lnSpc>
                <a:spcPct val="90000"/>
              </a:lnSpc>
            </a:pPr>
            <a:r>
              <a:rPr lang="en-GB" altLang="es-ES" sz="1600" dirty="0" smtClean="0"/>
              <a:t>an application that will be made available to all the MSs for development in their domestic administrations, linking with their own local applications (IRISS; ASIA). </a:t>
            </a:r>
          </a:p>
          <a:p>
            <a:pPr lvl="1">
              <a:lnSpc>
                <a:spcPct val="90000"/>
              </a:lnSpc>
            </a:pPr>
            <a:r>
              <a:rPr lang="en-GB" altLang="es-ES" sz="1600" dirty="0" smtClean="0"/>
              <a:t>an application similar to e-mail called “Web Interface for Clerks" for users in Member States that do not have their own application.</a:t>
            </a:r>
          </a:p>
          <a:p>
            <a:pPr lvl="1">
              <a:lnSpc>
                <a:spcPct val="90000"/>
              </a:lnSpc>
            </a:pPr>
            <a:endParaRPr lang="en-GB" altLang="es-ES" sz="1600" dirty="0" smtClean="0"/>
          </a:p>
          <a:p>
            <a:pPr>
              <a:lnSpc>
                <a:spcPct val="90000"/>
              </a:lnSpc>
            </a:pPr>
            <a:r>
              <a:rPr lang="en-GB" altLang="es-ES" sz="1800" dirty="0" smtClean="0"/>
              <a:t>Together these applications will manage the exchange of electronic information on social security in all the countries to which the Community Regulations are applicable. </a:t>
            </a:r>
            <a:endParaRPr lang="en-GB" sz="1800" dirty="0" smtClean="0"/>
          </a:p>
        </p:txBody>
      </p:sp>
      <p:sp>
        <p:nvSpPr>
          <p:cNvPr id="4" name="2 Marcador de contenido"/>
          <p:cNvSpPr txBox="1">
            <a:spLocks/>
          </p:cNvSpPr>
          <p:nvPr/>
        </p:nvSpPr>
        <p:spPr bwMode="auto">
          <a:xfrm>
            <a:off x="5529064" y="1020216"/>
            <a:ext cx="3888432" cy="5145088"/>
          </a:xfrm>
          <a:prstGeom prst="rect">
            <a:avLst/>
          </a:prstGeom>
          <a:solidFill>
            <a:schemeClr val="bg1"/>
          </a:solid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FFC000"/>
              </a:buClr>
              <a:buSzPct val="75000"/>
              <a:buFont typeface="Arial" charset="0"/>
              <a:buChar char="►"/>
              <a:defRPr sz="3200" kern="1200">
                <a:solidFill>
                  <a:schemeClr val="tx1"/>
                </a:solidFill>
                <a:latin typeface="Optane" pitchFamily="2" charset="0"/>
                <a:ea typeface="+mn-ea"/>
                <a:cs typeface="+mn-cs"/>
              </a:defRPr>
            </a:lvl1pPr>
            <a:lvl2pPr marL="742950" indent="-285750" algn="l" rtl="0" eaLnBrk="0" fontAlgn="base" hangingPunct="0">
              <a:spcBef>
                <a:spcPct val="20000"/>
              </a:spcBef>
              <a:spcAft>
                <a:spcPct val="0"/>
              </a:spcAft>
              <a:buClr>
                <a:srgbClr val="FFC000"/>
              </a:buClr>
              <a:buFont typeface="Arial" charset="0"/>
              <a:buChar char="–"/>
              <a:defRPr sz="2800" kern="1200">
                <a:solidFill>
                  <a:schemeClr val="tx1"/>
                </a:solidFill>
                <a:latin typeface="Optane" pitchFamily="2" charset="0"/>
                <a:ea typeface="+mn-ea"/>
                <a:cs typeface="+mn-cs"/>
              </a:defRPr>
            </a:lvl2pPr>
            <a:lvl3pPr marL="1143000" indent="-228600" algn="l" rtl="0" eaLnBrk="0" fontAlgn="base" hangingPunct="0">
              <a:spcBef>
                <a:spcPct val="20000"/>
              </a:spcBef>
              <a:spcAft>
                <a:spcPct val="0"/>
              </a:spcAft>
              <a:buClr>
                <a:srgbClr val="FFC000"/>
              </a:buClr>
              <a:buFont typeface="Arial" charset="0"/>
              <a:buChar char="•"/>
              <a:defRPr sz="2400" kern="1200">
                <a:solidFill>
                  <a:schemeClr val="tx1"/>
                </a:solidFill>
                <a:latin typeface="Optane" pitchFamily="2" charset="0"/>
                <a:ea typeface="+mn-ea"/>
                <a:cs typeface="+mn-cs"/>
              </a:defRPr>
            </a:lvl3pPr>
            <a:lvl4pPr marL="1600200" indent="-228600" algn="l" rtl="0" eaLnBrk="0" fontAlgn="base" hangingPunct="0">
              <a:spcBef>
                <a:spcPct val="20000"/>
              </a:spcBef>
              <a:spcAft>
                <a:spcPct val="0"/>
              </a:spcAft>
              <a:buClr>
                <a:srgbClr val="FFC000"/>
              </a:buClr>
              <a:buFont typeface="Arial" charset="0"/>
              <a:buChar char="–"/>
              <a:defRPr sz="2000" kern="1200">
                <a:solidFill>
                  <a:schemeClr val="tx1"/>
                </a:solidFill>
                <a:latin typeface="Optane" pitchFamily="2" charset="0"/>
                <a:ea typeface="+mn-ea"/>
                <a:cs typeface="+mn-cs"/>
              </a:defRPr>
            </a:lvl4pPr>
            <a:lvl5pPr marL="2057400" indent="-228600" algn="l" rtl="0" eaLnBrk="0" fontAlgn="base" hangingPunct="0">
              <a:spcBef>
                <a:spcPct val="20000"/>
              </a:spcBef>
              <a:spcAft>
                <a:spcPct val="0"/>
              </a:spcAft>
              <a:buClr>
                <a:srgbClr val="FFC000"/>
              </a:buClr>
              <a:buFont typeface="Arial" charset="0"/>
              <a:buChar char="»"/>
              <a:defRPr sz="2000" kern="1200">
                <a:solidFill>
                  <a:schemeClr val="tx1"/>
                </a:solidFill>
                <a:latin typeface="Optane"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90000"/>
              </a:lnSpc>
            </a:pPr>
            <a:r>
              <a:rPr lang="en-GB" altLang="es-ES" sz="1800" b="1" dirty="0" smtClean="0"/>
              <a:t>E</a:t>
            </a:r>
            <a:r>
              <a:rPr lang="en-GB" altLang="es-ES" sz="1800" dirty="0" smtClean="0"/>
              <a:t>ESSI</a:t>
            </a:r>
            <a:r>
              <a:rPr lang="zh-CN" altLang="en-US" sz="1800" dirty="0" smtClean="0"/>
              <a:t>系统包括</a:t>
            </a:r>
            <a:r>
              <a:rPr lang="en-GB" altLang="es-ES" sz="1800" dirty="0" smtClean="0"/>
              <a:t>: </a:t>
            </a:r>
            <a:r>
              <a:rPr lang="es-ES" sz="1800" dirty="0" smtClean="0"/>
              <a:t/>
            </a:r>
            <a:br>
              <a:rPr lang="es-ES" sz="1800" dirty="0" smtClean="0"/>
            </a:br>
            <a:endParaRPr lang="en-GB" altLang="es-ES" sz="1800" dirty="0" smtClean="0"/>
          </a:p>
          <a:p>
            <a:pPr lvl="1">
              <a:lnSpc>
                <a:spcPct val="90000"/>
              </a:lnSpc>
            </a:pPr>
            <a:r>
              <a:rPr lang="zh-CN" altLang="en-US" sz="1600" dirty="0" smtClean="0"/>
              <a:t>欧盟委员会数据中心核心应用程序，其中设有各国职能机构或有关部门的通讯录服务。</a:t>
            </a:r>
            <a:endParaRPr lang="en-GB" altLang="es-ES" sz="1600" dirty="0" smtClean="0"/>
          </a:p>
          <a:p>
            <a:pPr lvl="1">
              <a:lnSpc>
                <a:spcPct val="90000"/>
              </a:lnSpc>
            </a:pPr>
            <a:r>
              <a:rPr lang="zh-CN" altLang="en-US" sz="1600" dirty="0" smtClean="0"/>
              <a:t>一项可让各国投入本国行政系统的应用程序，并可将之与本地程序（如</a:t>
            </a:r>
            <a:r>
              <a:rPr lang="it-IT" altLang="zh-CN" sz="1600" dirty="0" smtClean="0"/>
              <a:t>IRISS</a:t>
            </a:r>
            <a:r>
              <a:rPr lang="zh-CN" altLang="zh-CN" sz="1600" dirty="0" smtClean="0"/>
              <a:t>,</a:t>
            </a:r>
            <a:r>
              <a:rPr lang="it-IT" altLang="zh-CN" sz="1600" dirty="0" smtClean="0"/>
              <a:t>ASIA</a:t>
            </a:r>
            <a:r>
              <a:rPr lang="zh-CN" altLang="en-US" sz="1600" dirty="0" smtClean="0"/>
              <a:t>）链接起来。</a:t>
            </a:r>
            <a:endParaRPr lang="en-GB" altLang="es-ES" sz="1600" dirty="0" smtClean="0"/>
          </a:p>
          <a:p>
            <a:pPr lvl="1">
              <a:lnSpc>
                <a:spcPct val="90000"/>
              </a:lnSpc>
            </a:pPr>
            <a:r>
              <a:rPr lang="zh-CN" altLang="en-US" sz="1600" dirty="0" smtClean="0"/>
              <a:t>有一款类似电子邮件的应用程序，名为“官员交互网络”。该程序可提供给无本国自主系统的国家使用。</a:t>
            </a:r>
            <a:endParaRPr lang="en-GB" altLang="es-ES" sz="1600" dirty="0" smtClean="0"/>
          </a:p>
          <a:p>
            <a:pPr lvl="1">
              <a:lnSpc>
                <a:spcPct val="90000"/>
              </a:lnSpc>
            </a:pPr>
            <a:endParaRPr lang="en-GB" altLang="es-ES" sz="1600" dirty="0" smtClean="0"/>
          </a:p>
          <a:p>
            <a:pPr>
              <a:lnSpc>
                <a:spcPct val="90000"/>
              </a:lnSpc>
            </a:pPr>
            <a:r>
              <a:rPr lang="zh-CN" altLang="en-US" sz="1800" dirty="0" smtClean="0"/>
              <a:t>通过上述应用程序，欧共体规定适用范围内的国家社保信息电子交换将获得实现。</a:t>
            </a:r>
            <a:r>
              <a:rPr lang="en-GB" altLang="es-ES" sz="1800" dirty="0" smtClean="0"/>
              <a:t> </a:t>
            </a:r>
            <a:endParaRPr lang="en-GB" sz="1800"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1201" name="Rectangle 2"/>
          <p:cNvSpPr>
            <a:spLocks noGrp="1"/>
          </p:cNvSpPr>
          <p:nvPr>
            <p:ph type="title"/>
          </p:nvPr>
        </p:nvSpPr>
        <p:spPr>
          <a:xfrm>
            <a:off x="344488" y="80963"/>
            <a:ext cx="6840760" cy="647700"/>
          </a:xfrm>
        </p:spPr>
        <p:txBody>
          <a:bodyPr/>
          <a:lstStyle/>
          <a:p>
            <a:pPr algn="ctr" eaLnBrk="1" hangingPunct="1"/>
            <a:r>
              <a:rPr lang="en-GB" sz="2400" b="0" dirty="0" smtClean="0"/>
              <a:t>AGGREGATION OF PERIODS</a:t>
            </a:r>
            <a:r>
              <a:rPr lang="zh-CN" altLang="en-US" sz="2400" b="0" dirty="0" smtClean="0"/>
              <a:t> 参保年限综合计算</a:t>
            </a:r>
            <a:endParaRPr lang="es-ES" sz="2400" b="0" dirty="0" smtClean="0"/>
          </a:p>
        </p:txBody>
      </p:sp>
      <p:sp>
        <p:nvSpPr>
          <p:cNvPr id="1971202" name="2 Marcador de contenido"/>
          <p:cNvSpPr>
            <a:spLocks noGrp="1"/>
          </p:cNvSpPr>
          <p:nvPr>
            <p:ph type="body" idx="4294967295"/>
          </p:nvPr>
        </p:nvSpPr>
        <p:spPr>
          <a:xfrm>
            <a:off x="415925" y="981075"/>
            <a:ext cx="4537075" cy="5145088"/>
          </a:xfrm>
        </p:spPr>
        <p:txBody>
          <a:bodyPr/>
          <a:lstStyle/>
          <a:p>
            <a:r>
              <a:rPr lang="en-GB" sz="2000" dirty="0" smtClean="0"/>
              <a:t>For the purpose of acquiring the right to benefits all the periods of insurance certified by the MSs will be calculated without questioning their value.</a:t>
            </a:r>
          </a:p>
          <a:p>
            <a:r>
              <a:rPr lang="en-GB" sz="2000" dirty="0" smtClean="0"/>
              <a:t>The remaining conditions for granting benefits will be determined by each Member State, taking into account the principle of equivalence included in Article 5.</a:t>
            </a:r>
          </a:p>
          <a:p>
            <a:r>
              <a:rPr lang="en-GB" sz="2000" dirty="0" smtClean="0"/>
              <a:t>Provisions on special schemes - Article 51.1 and 2: Credits for work in mines or on the sea in other Member States, provided that the worker has been subject to the legislation of the special scheme in Spain.</a:t>
            </a:r>
          </a:p>
          <a:p>
            <a:pPr>
              <a:lnSpc>
                <a:spcPct val="90000"/>
              </a:lnSpc>
            </a:pPr>
            <a:endParaRPr lang="en-GB" sz="2800" dirty="0" smtClean="0"/>
          </a:p>
        </p:txBody>
      </p:sp>
      <p:sp>
        <p:nvSpPr>
          <p:cNvPr id="4" name="2 Marcador de contenido"/>
          <p:cNvSpPr txBox="1">
            <a:spLocks/>
          </p:cNvSpPr>
          <p:nvPr/>
        </p:nvSpPr>
        <p:spPr bwMode="auto">
          <a:xfrm>
            <a:off x="5169024" y="1052736"/>
            <a:ext cx="4537075" cy="51450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FFC000"/>
              </a:buClr>
              <a:buSzPct val="75000"/>
              <a:buFont typeface="Arial" charset="0"/>
              <a:buChar char="►"/>
              <a:defRPr sz="3200" kern="1200">
                <a:solidFill>
                  <a:schemeClr val="tx1"/>
                </a:solidFill>
                <a:latin typeface="Optane" pitchFamily="2" charset="0"/>
                <a:ea typeface="+mn-ea"/>
                <a:cs typeface="+mn-cs"/>
              </a:defRPr>
            </a:lvl1pPr>
            <a:lvl2pPr marL="742950" indent="-285750" algn="l" rtl="0" eaLnBrk="0" fontAlgn="base" hangingPunct="0">
              <a:spcBef>
                <a:spcPct val="20000"/>
              </a:spcBef>
              <a:spcAft>
                <a:spcPct val="0"/>
              </a:spcAft>
              <a:buClr>
                <a:srgbClr val="FFC000"/>
              </a:buClr>
              <a:buFont typeface="Arial" charset="0"/>
              <a:buChar char="–"/>
              <a:defRPr sz="2800" kern="1200">
                <a:solidFill>
                  <a:schemeClr val="tx1"/>
                </a:solidFill>
                <a:latin typeface="Optane" pitchFamily="2" charset="0"/>
                <a:ea typeface="+mn-ea"/>
                <a:cs typeface="+mn-cs"/>
              </a:defRPr>
            </a:lvl2pPr>
            <a:lvl3pPr marL="1143000" indent="-228600" algn="l" rtl="0" eaLnBrk="0" fontAlgn="base" hangingPunct="0">
              <a:spcBef>
                <a:spcPct val="20000"/>
              </a:spcBef>
              <a:spcAft>
                <a:spcPct val="0"/>
              </a:spcAft>
              <a:buClr>
                <a:srgbClr val="FFC000"/>
              </a:buClr>
              <a:buFont typeface="Arial" charset="0"/>
              <a:buChar char="•"/>
              <a:defRPr sz="2400" kern="1200">
                <a:solidFill>
                  <a:schemeClr val="tx1"/>
                </a:solidFill>
                <a:latin typeface="Optane" pitchFamily="2" charset="0"/>
                <a:ea typeface="+mn-ea"/>
                <a:cs typeface="+mn-cs"/>
              </a:defRPr>
            </a:lvl3pPr>
            <a:lvl4pPr marL="1600200" indent="-228600" algn="l" rtl="0" eaLnBrk="0" fontAlgn="base" hangingPunct="0">
              <a:spcBef>
                <a:spcPct val="20000"/>
              </a:spcBef>
              <a:spcAft>
                <a:spcPct val="0"/>
              </a:spcAft>
              <a:buClr>
                <a:srgbClr val="FFC000"/>
              </a:buClr>
              <a:buFont typeface="Arial" charset="0"/>
              <a:buChar char="–"/>
              <a:defRPr sz="2000" kern="1200">
                <a:solidFill>
                  <a:schemeClr val="tx1"/>
                </a:solidFill>
                <a:latin typeface="Optane" pitchFamily="2" charset="0"/>
                <a:ea typeface="+mn-ea"/>
                <a:cs typeface="+mn-cs"/>
              </a:defRPr>
            </a:lvl4pPr>
            <a:lvl5pPr marL="2057400" indent="-228600" algn="l" rtl="0" eaLnBrk="0" fontAlgn="base" hangingPunct="0">
              <a:spcBef>
                <a:spcPct val="20000"/>
              </a:spcBef>
              <a:spcAft>
                <a:spcPct val="0"/>
              </a:spcAft>
              <a:buClr>
                <a:srgbClr val="FFC000"/>
              </a:buClr>
              <a:buFont typeface="Arial" charset="0"/>
              <a:buChar char="»"/>
              <a:defRPr sz="2000" kern="1200">
                <a:solidFill>
                  <a:schemeClr val="tx1"/>
                </a:solidFill>
                <a:latin typeface="Optane"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zh-CN" altLang="en-US" sz="2000" dirty="0" smtClean="0"/>
              <a:t>目的在于使参保人获得符合各国规定的社保福利，并顺利计算福利金额。</a:t>
            </a:r>
            <a:endParaRPr lang="en-GB" sz="2000" dirty="0" smtClean="0"/>
          </a:p>
          <a:p>
            <a:r>
              <a:rPr lang="zh-CN" altLang="en-US" sz="2000" dirty="0" smtClean="0"/>
              <a:t>其他福利授予条件将由各国自行规定，但须考虑欧共体规定第</a:t>
            </a:r>
            <a:r>
              <a:rPr lang="en-US" altLang="zh-CN" sz="2000" dirty="0" smtClean="0"/>
              <a:t>5</a:t>
            </a:r>
            <a:r>
              <a:rPr lang="zh-CN" altLang="en-US" sz="2000" dirty="0" smtClean="0"/>
              <a:t>条之原则。</a:t>
            </a:r>
            <a:endParaRPr lang="en-GB" sz="2000" dirty="0" smtClean="0"/>
          </a:p>
          <a:p>
            <a:r>
              <a:rPr lang="zh-CN" altLang="en-US" sz="2000" dirty="0" smtClean="0"/>
              <a:t>特殊福利方案规定</a:t>
            </a:r>
            <a:r>
              <a:rPr lang="en-US" altLang="zh-CN" sz="2000" dirty="0" smtClean="0"/>
              <a:t>——</a:t>
            </a:r>
            <a:r>
              <a:rPr lang="zh-CN" altLang="en-US" sz="2000" dirty="0" smtClean="0"/>
              <a:t>第</a:t>
            </a:r>
            <a:r>
              <a:rPr lang="en-US" altLang="zh-CN" sz="2000" dirty="0" smtClean="0"/>
              <a:t>51</a:t>
            </a:r>
            <a:r>
              <a:rPr lang="zh-CN" altLang="en-US" sz="2000" dirty="0" smtClean="0"/>
              <a:t>条第</a:t>
            </a:r>
            <a:r>
              <a:rPr lang="en-US" altLang="zh-CN" sz="2000" dirty="0" smtClean="0"/>
              <a:t>1</a:t>
            </a:r>
            <a:r>
              <a:rPr lang="zh-CN" altLang="en-US" sz="2000" dirty="0" smtClean="0"/>
              <a:t>款和第</a:t>
            </a:r>
            <a:r>
              <a:rPr lang="en-US" altLang="zh-CN" sz="2000" dirty="0" smtClean="0"/>
              <a:t>2</a:t>
            </a:r>
            <a:r>
              <a:rPr lang="zh-CN" altLang="en-US" sz="2000" dirty="0" smtClean="0"/>
              <a:t>款：在他国进行煤矿与海事工作的特殊福利，如该工作者已经适用西班牙在此方面之特殊法律。</a:t>
            </a:r>
            <a:endParaRPr lang="en-GB" sz="2000" dirty="0" smtClean="0"/>
          </a:p>
          <a:p>
            <a:pPr>
              <a:lnSpc>
                <a:spcPct val="90000"/>
              </a:lnSpc>
            </a:pPr>
            <a:endParaRPr lang="en-GB" sz="2800" dirty="0"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2225" name="Rectangle 2"/>
          <p:cNvSpPr>
            <a:spLocks noGrp="1"/>
          </p:cNvSpPr>
          <p:nvPr>
            <p:ph type="title"/>
          </p:nvPr>
        </p:nvSpPr>
        <p:spPr/>
        <p:txBody>
          <a:bodyPr/>
          <a:lstStyle/>
          <a:p>
            <a:pPr algn="ctr" eaLnBrk="1" hangingPunct="1"/>
            <a:r>
              <a:rPr lang="en-GB" sz="2400" b="0" dirty="0" smtClean="0"/>
              <a:t>PERIODS OF UNDER ONE YEAR</a:t>
            </a:r>
            <a:r>
              <a:rPr lang="es-ES" sz="2400" dirty="0" smtClean="0"/>
              <a:t/>
            </a:r>
            <a:br>
              <a:rPr lang="es-ES" sz="2400" dirty="0" smtClean="0"/>
            </a:br>
            <a:r>
              <a:rPr lang="zh-CN" altLang="en-US" sz="2400" dirty="0" smtClean="0"/>
              <a:t>参保一年以下</a:t>
            </a:r>
            <a:endParaRPr lang="es-ES" sz="2400" dirty="0" smtClean="0"/>
          </a:p>
        </p:txBody>
      </p:sp>
      <p:sp>
        <p:nvSpPr>
          <p:cNvPr id="1849348" name="Rectangle 4"/>
          <p:cNvSpPr>
            <a:spLocks noGrp="1"/>
          </p:cNvSpPr>
          <p:nvPr>
            <p:ph sz="half" idx="4294967295"/>
          </p:nvPr>
        </p:nvSpPr>
        <p:spPr>
          <a:xfrm>
            <a:off x="415925" y="981075"/>
            <a:ext cx="4393059" cy="2519933"/>
          </a:xfrm>
        </p:spPr>
        <p:txBody>
          <a:bodyPr/>
          <a:lstStyle/>
          <a:p>
            <a:pPr algn="just">
              <a:lnSpc>
                <a:spcPct val="90000"/>
              </a:lnSpc>
              <a:buSzPct val="200000"/>
              <a:buFont typeface="Wingdings" pitchFamily="2" charset="2"/>
              <a:buChar char="§"/>
              <a:defRPr/>
            </a:pPr>
            <a:r>
              <a:rPr lang="en-GB" sz="2400" dirty="0" smtClean="0">
                <a:solidFill>
                  <a:srgbClr val="003300"/>
                </a:solidFill>
              </a:rPr>
              <a:t>If a period of under a year does not of itself give the right to a benefit in a MS:</a:t>
            </a:r>
          </a:p>
          <a:p>
            <a:pPr lvl="1" algn="just">
              <a:lnSpc>
                <a:spcPct val="90000"/>
              </a:lnSpc>
              <a:buClr>
                <a:srgbClr val="9BBB59"/>
              </a:buClr>
              <a:buFont typeface="Arial" charset="0"/>
              <a:buNone/>
              <a:defRPr/>
            </a:pPr>
            <a:r>
              <a:rPr lang="en-GB" sz="1800" dirty="0" smtClean="0">
                <a:solidFill>
                  <a:srgbClr val="003300"/>
                </a:solidFill>
              </a:rPr>
              <a:t>This MS is not obliged to recognise the benefit</a:t>
            </a:r>
          </a:p>
          <a:p>
            <a:pPr lvl="1" algn="just">
              <a:lnSpc>
                <a:spcPct val="90000"/>
              </a:lnSpc>
              <a:buClr>
                <a:srgbClr val="9BBB59"/>
              </a:buClr>
              <a:buFont typeface="Arial" charset="0"/>
              <a:buNone/>
              <a:defRPr/>
            </a:pPr>
            <a:r>
              <a:rPr lang="en-GB" sz="1800" dirty="0" smtClean="0">
                <a:solidFill>
                  <a:srgbClr val="003300"/>
                </a:solidFill>
              </a:rPr>
              <a:t>The other MSs will take it into account for calculation of the theoretical pension, but not to establish the pro rata amount.</a:t>
            </a:r>
          </a:p>
          <a:p>
            <a:pPr lvl="1" algn="just">
              <a:lnSpc>
                <a:spcPct val="90000"/>
              </a:lnSpc>
              <a:buClr>
                <a:srgbClr val="FF3300"/>
              </a:buClr>
              <a:buFont typeface="Arial" charset="0"/>
              <a:buNone/>
              <a:defRPr/>
            </a:pPr>
            <a:endParaRPr lang="en-GB" sz="1800" b="1" dirty="0" smtClean="0">
              <a:effectLst>
                <a:outerShdw blurRad="38100" dist="38100" dir="2700000" algn="tl">
                  <a:srgbClr val="C0C0C0"/>
                </a:outerShdw>
              </a:effectLst>
            </a:endParaRPr>
          </a:p>
          <a:p>
            <a:pPr>
              <a:defRPr/>
            </a:pPr>
            <a:endParaRPr lang="es-ES" sz="2000" dirty="0" smtClean="0"/>
          </a:p>
        </p:txBody>
      </p:sp>
      <p:sp>
        <p:nvSpPr>
          <p:cNvPr id="1849349" name="Rectangle 5"/>
          <p:cNvSpPr>
            <a:spLocks noGrp="1"/>
          </p:cNvSpPr>
          <p:nvPr>
            <p:ph sz="half" idx="4294967295"/>
          </p:nvPr>
        </p:nvSpPr>
        <p:spPr>
          <a:xfrm>
            <a:off x="4989513" y="981075"/>
            <a:ext cx="4427983" cy="2663949"/>
          </a:xfrm>
        </p:spPr>
        <p:txBody>
          <a:bodyPr/>
          <a:lstStyle/>
          <a:p>
            <a:pPr algn="just">
              <a:lnSpc>
                <a:spcPct val="80000"/>
              </a:lnSpc>
              <a:buSzPct val="200000"/>
              <a:buFont typeface="Wingdings" pitchFamily="2" charset="2"/>
              <a:buChar char="§"/>
              <a:defRPr/>
            </a:pPr>
            <a:r>
              <a:rPr lang="en-GB" sz="2400" dirty="0" smtClean="0">
                <a:solidFill>
                  <a:srgbClr val="003300"/>
                </a:solidFill>
              </a:rPr>
              <a:t>If the period is under one year in all the MSs and does not of itself give separate eligibility in any of them:</a:t>
            </a:r>
          </a:p>
          <a:p>
            <a:pPr lvl="1" algn="just">
              <a:lnSpc>
                <a:spcPct val="80000"/>
              </a:lnSpc>
              <a:buClr>
                <a:srgbClr val="9BBB59"/>
              </a:buClr>
              <a:buFont typeface="Wingdings" pitchFamily="2" charset="2"/>
              <a:buChar char="ü"/>
              <a:defRPr/>
            </a:pPr>
            <a:r>
              <a:rPr lang="en-GB" sz="2000" dirty="0" smtClean="0"/>
              <a:t>The institution in the last MS where the person concerned is eligible will accept as its own all the periods of insurance when recognising the benefit, at its exclusive cost.</a:t>
            </a:r>
            <a:endParaRPr lang="en-GB" sz="2000" b="1" i="1" dirty="0" smtClean="0">
              <a:effectLst>
                <a:outerShdw blurRad="38100" dist="38100" dir="2700000" algn="tl">
                  <a:srgbClr val="C0C0C0"/>
                </a:outerShdw>
              </a:effectLst>
            </a:endParaRPr>
          </a:p>
        </p:txBody>
      </p:sp>
      <p:sp>
        <p:nvSpPr>
          <p:cNvPr id="5" name="Rectangle 4"/>
          <p:cNvSpPr>
            <a:spLocks noGrp="1"/>
          </p:cNvSpPr>
          <p:nvPr>
            <p:ph sz="half" idx="4294967295"/>
          </p:nvPr>
        </p:nvSpPr>
        <p:spPr>
          <a:xfrm>
            <a:off x="560512" y="3717032"/>
            <a:ext cx="4393059" cy="2519933"/>
          </a:xfrm>
        </p:spPr>
        <p:txBody>
          <a:bodyPr/>
          <a:lstStyle/>
          <a:p>
            <a:pPr algn="just">
              <a:lnSpc>
                <a:spcPct val="90000"/>
              </a:lnSpc>
              <a:buSzPct val="200000"/>
              <a:buFont typeface="Wingdings" pitchFamily="2" charset="2"/>
              <a:buChar char="§"/>
              <a:defRPr/>
            </a:pPr>
            <a:r>
              <a:rPr lang="zh-CN" altLang="en-US" sz="2400" dirty="0" smtClean="0">
                <a:solidFill>
                  <a:srgbClr val="003300"/>
                </a:solidFill>
              </a:rPr>
              <a:t>若参保年限在</a:t>
            </a:r>
            <a:r>
              <a:rPr lang="en-US" altLang="zh-CN" sz="2400" dirty="0" smtClean="0">
                <a:solidFill>
                  <a:srgbClr val="003300"/>
                </a:solidFill>
              </a:rPr>
              <a:t>1</a:t>
            </a:r>
            <a:r>
              <a:rPr lang="zh-CN" altLang="en-US" sz="2400" dirty="0" smtClean="0">
                <a:solidFill>
                  <a:srgbClr val="003300"/>
                </a:solidFill>
              </a:rPr>
              <a:t>年以下，无法在欧盟成员国获取福利权益</a:t>
            </a:r>
            <a:r>
              <a:rPr lang="en-GB" sz="2400" dirty="0" smtClean="0">
                <a:solidFill>
                  <a:srgbClr val="003300"/>
                </a:solidFill>
              </a:rPr>
              <a:t>:</a:t>
            </a:r>
          </a:p>
          <a:p>
            <a:pPr lvl="1" algn="just">
              <a:lnSpc>
                <a:spcPct val="90000"/>
              </a:lnSpc>
              <a:buClr>
                <a:srgbClr val="9BBB59"/>
              </a:buClr>
              <a:buFont typeface="Arial" charset="0"/>
              <a:buNone/>
              <a:defRPr/>
            </a:pPr>
            <a:r>
              <a:rPr lang="zh-CN" altLang="en-US" sz="1800" dirty="0" smtClean="0">
                <a:solidFill>
                  <a:srgbClr val="003300"/>
                </a:solidFill>
              </a:rPr>
              <a:t>其本人所属成员国无义务授予其福利权益</a:t>
            </a:r>
            <a:endParaRPr lang="en-GB" sz="1800" dirty="0" smtClean="0">
              <a:solidFill>
                <a:srgbClr val="003300"/>
              </a:solidFill>
            </a:endParaRPr>
          </a:p>
          <a:p>
            <a:pPr lvl="1" algn="just">
              <a:lnSpc>
                <a:spcPct val="90000"/>
              </a:lnSpc>
              <a:buClr>
                <a:srgbClr val="9BBB59"/>
              </a:buClr>
              <a:buFont typeface="Arial" charset="0"/>
              <a:buNone/>
              <a:defRPr/>
            </a:pPr>
            <a:r>
              <a:rPr lang="zh-CN" altLang="en-US" sz="1800" dirty="0" smtClean="0">
                <a:solidFill>
                  <a:srgbClr val="003300"/>
                </a:solidFill>
              </a:rPr>
              <a:t>其他欧盟国会将此作为理论福利计算参考之一，但不会为此提供实际福利金额。</a:t>
            </a:r>
            <a:endParaRPr lang="en-GB" sz="1800" dirty="0" smtClean="0">
              <a:solidFill>
                <a:srgbClr val="003300"/>
              </a:solidFill>
            </a:endParaRPr>
          </a:p>
          <a:p>
            <a:pPr lvl="1" algn="just">
              <a:lnSpc>
                <a:spcPct val="90000"/>
              </a:lnSpc>
              <a:buClr>
                <a:srgbClr val="FF3300"/>
              </a:buClr>
              <a:buFont typeface="Arial" charset="0"/>
              <a:buNone/>
              <a:defRPr/>
            </a:pPr>
            <a:endParaRPr lang="en-GB" sz="1800" b="1" dirty="0" smtClean="0">
              <a:effectLst>
                <a:outerShdw blurRad="38100" dist="38100" dir="2700000" algn="tl">
                  <a:srgbClr val="C0C0C0"/>
                </a:outerShdw>
              </a:effectLst>
            </a:endParaRPr>
          </a:p>
          <a:p>
            <a:pPr>
              <a:defRPr/>
            </a:pPr>
            <a:endParaRPr lang="es-ES" sz="2000" dirty="0" smtClean="0"/>
          </a:p>
        </p:txBody>
      </p:sp>
      <p:sp>
        <p:nvSpPr>
          <p:cNvPr id="6" name="Rectangle 5"/>
          <p:cNvSpPr>
            <a:spLocks noGrp="1"/>
          </p:cNvSpPr>
          <p:nvPr>
            <p:ph sz="half" idx="4294967295"/>
          </p:nvPr>
        </p:nvSpPr>
        <p:spPr>
          <a:xfrm>
            <a:off x="5097016" y="3789040"/>
            <a:ext cx="4427983" cy="2591941"/>
          </a:xfrm>
        </p:spPr>
        <p:txBody>
          <a:bodyPr/>
          <a:lstStyle/>
          <a:p>
            <a:pPr algn="just">
              <a:lnSpc>
                <a:spcPct val="80000"/>
              </a:lnSpc>
              <a:buSzPct val="200000"/>
              <a:buFont typeface="Wingdings" pitchFamily="2" charset="2"/>
              <a:buChar char="§"/>
              <a:defRPr/>
            </a:pPr>
            <a:r>
              <a:rPr lang="zh-CN" altLang="en-US" sz="2400" dirty="0" smtClean="0">
                <a:solidFill>
                  <a:srgbClr val="003300"/>
                </a:solidFill>
              </a:rPr>
              <a:t>若在各国参保年限低于</a:t>
            </a:r>
            <a:r>
              <a:rPr lang="en-US" altLang="zh-CN" sz="2400" dirty="0" smtClean="0">
                <a:solidFill>
                  <a:srgbClr val="003300"/>
                </a:solidFill>
              </a:rPr>
              <a:t>1</a:t>
            </a:r>
            <a:r>
              <a:rPr lang="zh-CN" altLang="en-US" sz="2400" dirty="0" smtClean="0">
                <a:solidFill>
                  <a:srgbClr val="003300"/>
                </a:solidFill>
              </a:rPr>
              <a:t>年以下，不符合各国福利授予资格</a:t>
            </a:r>
            <a:r>
              <a:rPr lang="en-GB" sz="2400" dirty="0" smtClean="0">
                <a:solidFill>
                  <a:srgbClr val="003300"/>
                </a:solidFill>
              </a:rPr>
              <a:t>:</a:t>
            </a:r>
          </a:p>
          <a:p>
            <a:pPr lvl="1" algn="just">
              <a:lnSpc>
                <a:spcPct val="80000"/>
              </a:lnSpc>
              <a:buClr>
                <a:srgbClr val="9BBB59"/>
              </a:buClr>
              <a:buFont typeface="Wingdings" pitchFamily="2" charset="2"/>
              <a:buChar char="ü"/>
              <a:defRPr/>
            </a:pPr>
            <a:r>
              <a:rPr lang="zh-CN" altLang="en-US" sz="2000" dirty="0" smtClean="0"/>
              <a:t>该参保人最后参保之国家，在其符合福利授予资格后，将计算前期各国参保年限，并授予其福利。</a:t>
            </a:r>
            <a:endParaRPr lang="en-GB" sz="2000" b="1" i="1" dirty="0" smtClean="0">
              <a:effectLst>
                <a:outerShdw blurRad="38100" dist="38100" dir="2700000" algn="tl">
                  <a:srgbClr val="C0C0C0"/>
                </a:outerShdw>
              </a:effectLst>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3249" name="Rectangle 2"/>
          <p:cNvSpPr>
            <a:spLocks noGrp="1"/>
          </p:cNvSpPr>
          <p:nvPr>
            <p:ph type="title"/>
          </p:nvPr>
        </p:nvSpPr>
        <p:spPr>
          <a:xfrm>
            <a:off x="344488" y="80963"/>
            <a:ext cx="6912768" cy="647700"/>
          </a:xfrm>
        </p:spPr>
        <p:txBody>
          <a:bodyPr/>
          <a:lstStyle/>
          <a:p>
            <a:pPr algn="ctr" eaLnBrk="1" hangingPunct="1"/>
            <a:r>
              <a:rPr lang="en-GB" sz="2400" b="0" dirty="0" smtClean="0"/>
              <a:t>CONDITION OF REGISTRATION</a:t>
            </a:r>
            <a:r>
              <a:rPr lang="zh-CN" altLang="en-US" sz="2400" b="0" dirty="0" smtClean="0"/>
              <a:t> 登记条件</a:t>
            </a:r>
            <a:endParaRPr lang="es-ES" sz="2400" b="0" dirty="0" smtClean="0"/>
          </a:p>
        </p:txBody>
      </p:sp>
      <p:sp>
        <p:nvSpPr>
          <p:cNvPr id="1973250" name="Rectangle 3"/>
          <p:cNvSpPr>
            <a:spLocks noGrp="1" noChangeArrowheads="1"/>
          </p:cNvSpPr>
          <p:nvPr>
            <p:ph type="body" idx="4294967295"/>
          </p:nvPr>
        </p:nvSpPr>
        <p:spPr>
          <a:xfrm>
            <a:off x="415925" y="981075"/>
            <a:ext cx="4465067" cy="5145088"/>
          </a:xfrm>
        </p:spPr>
        <p:txBody>
          <a:bodyPr/>
          <a:lstStyle/>
          <a:p>
            <a:pPr>
              <a:lnSpc>
                <a:spcPct val="90000"/>
              </a:lnSpc>
            </a:pPr>
            <a:r>
              <a:rPr lang="en-GB" sz="2500" b="1" dirty="0" smtClean="0"/>
              <a:t>T</a:t>
            </a:r>
            <a:r>
              <a:rPr lang="en-GB" sz="2500" dirty="0" smtClean="0"/>
              <a:t>he condition of registration in any Member State requiring it is deemed to be met if the beneficiary is insured against the same risk in another MS on the date of materialisation of the risk.</a:t>
            </a:r>
          </a:p>
          <a:p>
            <a:pPr>
              <a:lnSpc>
                <a:spcPct val="90000"/>
              </a:lnSpc>
            </a:pPr>
            <a:endParaRPr lang="en-GB" sz="2500" dirty="0" smtClean="0"/>
          </a:p>
          <a:p>
            <a:pPr>
              <a:lnSpc>
                <a:spcPct val="90000"/>
              </a:lnSpc>
            </a:pPr>
            <a:r>
              <a:rPr lang="en-GB" sz="2500" dirty="0" smtClean="0"/>
              <a:t>If the beneficiary is not insured, this condition will only be considered to be met if this MS pays a benefit for the same risk.</a:t>
            </a:r>
          </a:p>
          <a:p>
            <a:pPr algn="just">
              <a:lnSpc>
                <a:spcPct val="80000"/>
              </a:lnSpc>
            </a:pPr>
            <a:endParaRPr lang="en-GB" sz="2500" dirty="0" smtClean="0">
              <a:solidFill>
                <a:schemeClr val="tx2"/>
              </a:solidFill>
            </a:endParaRPr>
          </a:p>
        </p:txBody>
      </p:sp>
      <p:sp>
        <p:nvSpPr>
          <p:cNvPr id="4" name="Rectangle 3"/>
          <p:cNvSpPr txBox="1">
            <a:spLocks noChangeArrowheads="1"/>
          </p:cNvSpPr>
          <p:nvPr/>
        </p:nvSpPr>
        <p:spPr bwMode="auto">
          <a:xfrm>
            <a:off x="5241032" y="1124744"/>
            <a:ext cx="4465067" cy="51450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FFC000"/>
              </a:buClr>
              <a:buSzPct val="75000"/>
              <a:buFont typeface="Arial" charset="0"/>
              <a:buChar char="►"/>
              <a:defRPr sz="3200" kern="1200">
                <a:solidFill>
                  <a:schemeClr val="tx1"/>
                </a:solidFill>
                <a:latin typeface="Optane" pitchFamily="2" charset="0"/>
                <a:ea typeface="+mn-ea"/>
                <a:cs typeface="+mn-cs"/>
              </a:defRPr>
            </a:lvl1pPr>
            <a:lvl2pPr marL="742950" indent="-285750" algn="l" rtl="0" eaLnBrk="0" fontAlgn="base" hangingPunct="0">
              <a:spcBef>
                <a:spcPct val="20000"/>
              </a:spcBef>
              <a:spcAft>
                <a:spcPct val="0"/>
              </a:spcAft>
              <a:buClr>
                <a:srgbClr val="FFC000"/>
              </a:buClr>
              <a:buFont typeface="Arial" charset="0"/>
              <a:buChar char="–"/>
              <a:defRPr sz="2800" kern="1200">
                <a:solidFill>
                  <a:schemeClr val="tx1"/>
                </a:solidFill>
                <a:latin typeface="Optane" pitchFamily="2" charset="0"/>
                <a:ea typeface="+mn-ea"/>
                <a:cs typeface="+mn-cs"/>
              </a:defRPr>
            </a:lvl2pPr>
            <a:lvl3pPr marL="1143000" indent="-228600" algn="l" rtl="0" eaLnBrk="0" fontAlgn="base" hangingPunct="0">
              <a:spcBef>
                <a:spcPct val="20000"/>
              </a:spcBef>
              <a:spcAft>
                <a:spcPct val="0"/>
              </a:spcAft>
              <a:buClr>
                <a:srgbClr val="FFC000"/>
              </a:buClr>
              <a:buFont typeface="Arial" charset="0"/>
              <a:buChar char="•"/>
              <a:defRPr sz="2400" kern="1200">
                <a:solidFill>
                  <a:schemeClr val="tx1"/>
                </a:solidFill>
                <a:latin typeface="Optane" pitchFamily="2" charset="0"/>
                <a:ea typeface="+mn-ea"/>
                <a:cs typeface="+mn-cs"/>
              </a:defRPr>
            </a:lvl3pPr>
            <a:lvl4pPr marL="1600200" indent="-228600" algn="l" rtl="0" eaLnBrk="0" fontAlgn="base" hangingPunct="0">
              <a:spcBef>
                <a:spcPct val="20000"/>
              </a:spcBef>
              <a:spcAft>
                <a:spcPct val="0"/>
              </a:spcAft>
              <a:buClr>
                <a:srgbClr val="FFC000"/>
              </a:buClr>
              <a:buFont typeface="Arial" charset="0"/>
              <a:buChar char="–"/>
              <a:defRPr sz="2000" kern="1200">
                <a:solidFill>
                  <a:schemeClr val="tx1"/>
                </a:solidFill>
                <a:latin typeface="Optane" pitchFamily="2" charset="0"/>
                <a:ea typeface="+mn-ea"/>
                <a:cs typeface="+mn-cs"/>
              </a:defRPr>
            </a:lvl4pPr>
            <a:lvl5pPr marL="2057400" indent="-228600" algn="l" rtl="0" eaLnBrk="0" fontAlgn="base" hangingPunct="0">
              <a:spcBef>
                <a:spcPct val="20000"/>
              </a:spcBef>
              <a:spcAft>
                <a:spcPct val="0"/>
              </a:spcAft>
              <a:buClr>
                <a:srgbClr val="FFC000"/>
              </a:buClr>
              <a:buFont typeface="Arial" charset="0"/>
              <a:buChar char="»"/>
              <a:defRPr sz="2000" kern="1200">
                <a:solidFill>
                  <a:schemeClr val="tx1"/>
                </a:solidFill>
                <a:latin typeface="Optane"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90000"/>
              </a:lnSpc>
            </a:pPr>
            <a:r>
              <a:rPr lang="zh-CN" altLang="en-US" sz="2500" dirty="0" smtClean="0"/>
              <a:t>任一成员国登记条件均规定受益人必须在风险发生时已经参与了另一国应对特定风险的保险项目。</a:t>
            </a:r>
            <a:endParaRPr lang="en-GB" sz="2500" dirty="0" smtClean="0"/>
          </a:p>
          <a:p>
            <a:pPr>
              <a:lnSpc>
                <a:spcPct val="90000"/>
              </a:lnSpc>
            </a:pPr>
            <a:endParaRPr lang="en-GB" sz="2500" dirty="0" smtClean="0"/>
          </a:p>
          <a:p>
            <a:pPr>
              <a:lnSpc>
                <a:spcPct val="90000"/>
              </a:lnSpc>
            </a:pPr>
            <a:r>
              <a:rPr lang="zh-CN" altLang="en-US" sz="2500" dirty="0" smtClean="0"/>
              <a:t>如果受益人未参保，只有该成员国为同类风险支付福利时，才可考虑为符合登记条件。</a:t>
            </a:r>
            <a:endParaRPr lang="en-GB" sz="2500" dirty="0" smtClean="0">
              <a:solidFill>
                <a:schemeClr val="tx2"/>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4273" name="Rectangle 2"/>
          <p:cNvSpPr>
            <a:spLocks noGrp="1"/>
          </p:cNvSpPr>
          <p:nvPr>
            <p:ph type="title"/>
          </p:nvPr>
        </p:nvSpPr>
        <p:spPr>
          <a:xfrm>
            <a:off x="560388" y="188640"/>
            <a:ext cx="6768876" cy="576362"/>
          </a:xfrm>
        </p:spPr>
        <p:txBody>
          <a:bodyPr/>
          <a:lstStyle/>
          <a:p>
            <a:pPr algn="ctr" eaLnBrk="1" hangingPunct="1"/>
            <a:r>
              <a:rPr lang="en-GB" sz="2400" b="0" dirty="0" smtClean="0"/>
              <a:t>ASSESSMENT OF PENSIONS</a:t>
            </a:r>
            <a:r>
              <a:rPr lang="zh-CN" altLang="en-US" sz="2400" dirty="0"/>
              <a:t> </a:t>
            </a:r>
            <a:r>
              <a:rPr lang="zh-CN" altLang="en-US" sz="2400" dirty="0" smtClean="0"/>
              <a:t>养老金额计算</a:t>
            </a:r>
            <a:endParaRPr lang="es-ES" sz="2400" dirty="0" smtClean="0"/>
          </a:p>
        </p:txBody>
      </p:sp>
      <p:sp>
        <p:nvSpPr>
          <p:cNvPr id="1974274" name="Rectangle 3"/>
          <p:cNvSpPr>
            <a:spLocks noGrp="1" noChangeArrowheads="1"/>
          </p:cNvSpPr>
          <p:nvPr>
            <p:ph type="body" idx="4294967295"/>
          </p:nvPr>
        </p:nvSpPr>
        <p:spPr>
          <a:xfrm>
            <a:off x="415925" y="981075"/>
            <a:ext cx="5113139" cy="5145088"/>
          </a:xfrm>
        </p:spPr>
        <p:txBody>
          <a:bodyPr/>
          <a:lstStyle/>
          <a:p>
            <a:pPr>
              <a:lnSpc>
                <a:spcPct val="90000"/>
              </a:lnSpc>
            </a:pPr>
            <a:r>
              <a:rPr lang="en-GB" sz="1800" dirty="0" smtClean="0"/>
              <a:t>National pension: The competent institution (CI) in a MS determines the amount, taking into account only its own periods and conditions.</a:t>
            </a:r>
          </a:p>
          <a:p>
            <a:pPr>
              <a:lnSpc>
                <a:spcPct val="90000"/>
              </a:lnSpc>
            </a:pPr>
            <a:endParaRPr lang="en-GB" sz="1800" dirty="0" smtClean="0"/>
          </a:p>
          <a:p>
            <a:pPr>
              <a:lnSpc>
                <a:spcPct val="90000"/>
              </a:lnSpc>
            </a:pPr>
            <a:r>
              <a:rPr lang="en-GB" sz="1800" dirty="0" smtClean="0"/>
              <a:t>Theoretical pension: The CI determines the amount by aggregating the periods as if all had been in this MS. </a:t>
            </a:r>
          </a:p>
          <a:p>
            <a:pPr>
              <a:lnSpc>
                <a:spcPct val="90000"/>
              </a:lnSpc>
            </a:pPr>
            <a:endParaRPr lang="en-GB" sz="1800" dirty="0" smtClean="0"/>
          </a:p>
          <a:p>
            <a:pPr>
              <a:lnSpc>
                <a:spcPct val="90000"/>
              </a:lnSpc>
            </a:pPr>
            <a:r>
              <a:rPr lang="en-GB" sz="1800" dirty="0" smtClean="0"/>
              <a:t>Pro-rata pension: The CI applies the percentage to the theoretical pension, as corresponding to the insurance periods completed under its legislation, and calculated for the applicant's whole working life.</a:t>
            </a:r>
          </a:p>
          <a:p>
            <a:pPr>
              <a:lnSpc>
                <a:spcPct val="90000"/>
              </a:lnSpc>
            </a:pPr>
            <a:endParaRPr lang="en-GB" sz="1800" dirty="0" smtClean="0"/>
          </a:p>
          <a:p>
            <a:pPr lvl="1">
              <a:lnSpc>
                <a:spcPct val="90000"/>
              </a:lnSpc>
            </a:pPr>
            <a:r>
              <a:rPr lang="en-GB" sz="1600" dirty="0" smtClean="0"/>
              <a:t>Award of the pension for the most favourable amount, whether national or pro rata.</a:t>
            </a:r>
          </a:p>
        </p:txBody>
      </p:sp>
      <p:sp>
        <p:nvSpPr>
          <p:cNvPr id="4" name="Rectangle 3"/>
          <p:cNvSpPr txBox="1">
            <a:spLocks noChangeArrowheads="1"/>
          </p:cNvSpPr>
          <p:nvPr/>
        </p:nvSpPr>
        <p:spPr bwMode="auto">
          <a:xfrm>
            <a:off x="5673081" y="1052736"/>
            <a:ext cx="3888432" cy="51450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FFC000"/>
              </a:buClr>
              <a:buSzPct val="75000"/>
              <a:buFont typeface="Arial" charset="0"/>
              <a:buChar char="►"/>
              <a:defRPr sz="3200" kern="1200">
                <a:solidFill>
                  <a:schemeClr val="tx1"/>
                </a:solidFill>
                <a:latin typeface="Optane" pitchFamily="2" charset="0"/>
                <a:ea typeface="+mn-ea"/>
                <a:cs typeface="+mn-cs"/>
              </a:defRPr>
            </a:lvl1pPr>
            <a:lvl2pPr marL="742950" indent="-285750" algn="l" rtl="0" eaLnBrk="0" fontAlgn="base" hangingPunct="0">
              <a:spcBef>
                <a:spcPct val="20000"/>
              </a:spcBef>
              <a:spcAft>
                <a:spcPct val="0"/>
              </a:spcAft>
              <a:buClr>
                <a:srgbClr val="FFC000"/>
              </a:buClr>
              <a:buFont typeface="Arial" charset="0"/>
              <a:buChar char="–"/>
              <a:defRPr sz="2800" kern="1200">
                <a:solidFill>
                  <a:schemeClr val="tx1"/>
                </a:solidFill>
                <a:latin typeface="Optane" pitchFamily="2" charset="0"/>
                <a:ea typeface="+mn-ea"/>
                <a:cs typeface="+mn-cs"/>
              </a:defRPr>
            </a:lvl2pPr>
            <a:lvl3pPr marL="1143000" indent="-228600" algn="l" rtl="0" eaLnBrk="0" fontAlgn="base" hangingPunct="0">
              <a:spcBef>
                <a:spcPct val="20000"/>
              </a:spcBef>
              <a:spcAft>
                <a:spcPct val="0"/>
              </a:spcAft>
              <a:buClr>
                <a:srgbClr val="FFC000"/>
              </a:buClr>
              <a:buFont typeface="Arial" charset="0"/>
              <a:buChar char="•"/>
              <a:defRPr sz="2400" kern="1200">
                <a:solidFill>
                  <a:schemeClr val="tx1"/>
                </a:solidFill>
                <a:latin typeface="Optane" pitchFamily="2" charset="0"/>
                <a:ea typeface="+mn-ea"/>
                <a:cs typeface="+mn-cs"/>
              </a:defRPr>
            </a:lvl3pPr>
            <a:lvl4pPr marL="1600200" indent="-228600" algn="l" rtl="0" eaLnBrk="0" fontAlgn="base" hangingPunct="0">
              <a:spcBef>
                <a:spcPct val="20000"/>
              </a:spcBef>
              <a:spcAft>
                <a:spcPct val="0"/>
              </a:spcAft>
              <a:buClr>
                <a:srgbClr val="FFC000"/>
              </a:buClr>
              <a:buFont typeface="Arial" charset="0"/>
              <a:buChar char="–"/>
              <a:defRPr sz="2000" kern="1200">
                <a:solidFill>
                  <a:schemeClr val="tx1"/>
                </a:solidFill>
                <a:latin typeface="Optane" pitchFamily="2" charset="0"/>
                <a:ea typeface="+mn-ea"/>
                <a:cs typeface="+mn-cs"/>
              </a:defRPr>
            </a:lvl4pPr>
            <a:lvl5pPr marL="2057400" indent="-228600" algn="l" rtl="0" eaLnBrk="0" fontAlgn="base" hangingPunct="0">
              <a:spcBef>
                <a:spcPct val="20000"/>
              </a:spcBef>
              <a:spcAft>
                <a:spcPct val="0"/>
              </a:spcAft>
              <a:buClr>
                <a:srgbClr val="FFC000"/>
              </a:buClr>
              <a:buFont typeface="Arial" charset="0"/>
              <a:buChar char="»"/>
              <a:defRPr sz="2000" kern="1200">
                <a:solidFill>
                  <a:schemeClr val="tx1"/>
                </a:solidFill>
                <a:latin typeface="Optane"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90000"/>
              </a:lnSpc>
            </a:pPr>
            <a:r>
              <a:rPr lang="zh-CN" altLang="en-US" sz="1600" dirty="0" smtClean="0"/>
              <a:t>本国养老金：成员国职权机构在考虑参保人参保年限与条件后决定其养老金额。</a:t>
            </a:r>
            <a:endParaRPr lang="en-GB" sz="1600" dirty="0" smtClean="0"/>
          </a:p>
          <a:p>
            <a:pPr>
              <a:lnSpc>
                <a:spcPct val="90000"/>
              </a:lnSpc>
            </a:pPr>
            <a:endParaRPr lang="en-GB" sz="1600" dirty="0" smtClean="0"/>
          </a:p>
          <a:p>
            <a:pPr>
              <a:lnSpc>
                <a:spcPct val="90000"/>
              </a:lnSpc>
            </a:pPr>
            <a:r>
              <a:rPr lang="zh-CN" altLang="en-US" sz="1600" dirty="0" smtClean="0"/>
              <a:t>理论养老金：若参保人仅在一国参保，则职权机构在综合计算参保年限后决定其养老金额。</a:t>
            </a:r>
            <a:endParaRPr lang="en-GB" sz="1600" dirty="0" smtClean="0"/>
          </a:p>
          <a:p>
            <a:pPr>
              <a:lnSpc>
                <a:spcPct val="90000"/>
              </a:lnSpc>
            </a:pPr>
            <a:endParaRPr lang="en-GB" sz="1600" dirty="0" smtClean="0"/>
          </a:p>
          <a:p>
            <a:pPr>
              <a:lnSpc>
                <a:spcPct val="90000"/>
              </a:lnSpc>
            </a:pPr>
            <a:r>
              <a:rPr lang="zh-CN" altLang="en-US" sz="1600" dirty="0" smtClean="0"/>
              <a:t>按例养老金</a:t>
            </a:r>
            <a:r>
              <a:rPr lang="en-GB" sz="1600" dirty="0" smtClean="0"/>
              <a:t>: </a:t>
            </a:r>
            <a:r>
              <a:rPr lang="zh-CN" altLang="en-US" sz="1600" dirty="0" smtClean="0"/>
              <a:t>职权机构根据参保人的在本国法律规定内的参保年限及其全部工作年限，按照比例确定其理论养老金。</a:t>
            </a:r>
            <a:endParaRPr lang="it-IT" altLang="zh-CN" sz="1600" dirty="0" smtClean="0"/>
          </a:p>
          <a:p>
            <a:pPr>
              <a:lnSpc>
                <a:spcPct val="90000"/>
              </a:lnSpc>
            </a:pPr>
            <a:endParaRPr lang="en-GB" sz="1600" dirty="0" smtClean="0"/>
          </a:p>
          <a:p>
            <a:pPr lvl="1">
              <a:lnSpc>
                <a:spcPct val="90000"/>
              </a:lnSpc>
            </a:pPr>
            <a:r>
              <a:rPr lang="zh-CN" altLang="en-US" sz="1400" dirty="0" smtClean="0"/>
              <a:t>授予最有益金额，或为本国养老金，或为按例养老金。</a:t>
            </a:r>
            <a:endParaRPr lang="en-GB" sz="1400" dirty="0"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5297" name="Rectangle 2"/>
          <p:cNvSpPr>
            <a:spLocks noGrp="1"/>
          </p:cNvSpPr>
          <p:nvPr>
            <p:ph type="title"/>
          </p:nvPr>
        </p:nvSpPr>
        <p:spPr>
          <a:xfrm>
            <a:off x="344488" y="80963"/>
            <a:ext cx="7128792" cy="647700"/>
          </a:xfrm>
        </p:spPr>
        <p:txBody>
          <a:bodyPr/>
          <a:lstStyle/>
          <a:p>
            <a:pPr algn="ctr" eaLnBrk="1" hangingPunct="1"/>
            <a:r>
              <a:rPr lang="en-GB" sz="2400" dirty="0" smtClean="0"/>
              <a:t>BASIC AMOUNT</a:t>
            </a:r>
            <a:r>
              <a:rPr lang="zh-CN" altLang="en-US" sz="2400" dirty="0" smtClean="0"/>
              <a:t> 基本金额</a:t>
            </a:r>
            <a:endParaRPr lang="es-ES" sz="2400" dirty="0" smtClean="0"/>
          </a:p>
        </p:txBody>
      </p:sp>
      <p:sp>
        <p:nvSpPr>
          <p:cNvPr id="1975298" name="Rectangle 1027"/>
          <p:cNvSpPr>
            <a:spLocks noGrp="1" noChangeArrowheads="1"/>
          </p:cNvSpPr>
          <p:nvPr>
            <p:ph type="body" idx="4294967295"/>
          </p:nvPr>
        </p:nvSpPr>
        <p:spPr>
          <a:xfrm>
            <a:off x="415925" y="981075"/>
            <a:ext cx="4537075" cy="5145088"/>
          </a:xfrm>
        </p:spPr>
        <p:txBody>
          <a:bodyPr/>
          <a:lstStyle/>
          <a:p>
            <a:r>
              <a:rPr lang="en-GB" sz="2000" dirty="0" smtClean="0"/>
              <a:t>The calculation period of the basic amount is backdated to the last contribution in Spain.</a:t>
            </a:r>
          </a:p>
          <a:p>
            <a:endParaRPr lang="en-GB" sz="2000" dirty="0" smtClean="0"/>
          </a:p>
          <a:p>
            <a:r>
              <a:rPr lang="en-GB" sz="2000" dirty="0" smtClean="0"/>
              <a:t>If in the period to be calculated there are periods of insurance/residence completed in another Member State, these periods will use the contribution base in Spain that is closest in time, adjusted by the Consumer Price Index.</a:t>
            </a:r>
          </a:p>
          <a:p>
            <a:endParaRPr lang="en-GB" sz="2000" dirty="0" smtClean="0"/>
          </a:p>
          <a:p>
            <a:r>
              <a:rPr lang="en-GB" sz="2000" dirty="0" smtClean="0"/>
              <a:t>The amount of the pension is incremented until the date when it becomes eligible.</a:t>
            </a:r>
          </a:p>
          <a:p>
            <a:endParaRPr lang="en-GB" sz="2000" b="1" dirty="0" smtClean="0"/>
          </a:p>
          <a:p>
            <a:pPr>
              <a:lnSpc>
                <a:spcPct val="80000"/>
              </a:lnSpc>
              <a:buClr>
                <a:schemeClr val="tx2"/>
              </a:buClr>
              <a:buFontTx/>
              <a:buNone/>
            </a:pPr>
            <a:endParaRPr lang="en-GB" sz="2800" b="1" dirty="0" smtClean="0"/>
          </a:p>
        </p:txBody>
      </p:sp>
      <p:sp>
        <p:nvSpPr>
          <p:cNvPr id="4" name="Rectangle 1027"/>
          <p:cNvSpPr txBox="1">
            <a:spLocks noChangeArrowheads="1"/>
          </p:cNvSpPr>
          <p:nvPr/>
        </p:nvSpPr>
        <p:spPr bwMode="auto">
          <a:xfrm>
            <a:off x="5097016" y="980728"/>
            <a:ext cx="4537075" cy="51450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FFC000"/>
              </a:buClr>
              <a:buSzPct val="75000"/>
              <a:buFont typeface="Arial" charset="0"/>
              <a:buChar char="►"/>
              <a:defRPr sz="3200" kern="1200">
                <a:solidFill>
                  <a:schemeClr val="tx1"/>
                </a:solidFill>
                <a:latin typeface="Optane" pitchFamily="2" charset="0"/>
                <a:ea typeface="+mn-ea"/>
                <a:cs typeface="+mn-cs"/>
              </a:defRPr>
            </a:lvl1pPr>
            <a:lvl2pPr marL="742950" indent="-285750" algn="l" rtl="0" eaLnBrk="0" fontAlgn="base" hangingPunct="0">
              <a:spcBef>
                <a:spcPct val="20000"/>
              </a:spcBef>
              <a:spcAft>
                <a:spcPct val="0"/>
              </a:spcAft>
              <a:buClr>
                <a:srgbClr val="FFC000"/>
              </a:buClr>
              <a:buFont typeface="Arial" charset="0"/>
              <a:buChar char="–"/>
              <a:defRPr sz="2800" kern="1200">
                <a:solidFill>
                  <a:schemeClr val="tx1"/>
                </a:solidFill>
                <a:latin typeface="Optane" pitchFamily="2" charset="0"/>
                <a:ea typeface="+mn-ea"/>
                <a:cs typeface="+mn-cs"/>
              </a:defRPr>
            </a:lvl2pPr>
            <a:lvl3pPr marL="1143000" indent="-228600" algn="l" rtl="0" eaLnBrk="0" fontAlgn="base" hangingPunct="0">
              <a:spcBef>
                <a:spcPct val="20000"/>
              </a:spcBef>
              <a:spcAft>
                <a:spcPct val="0"/>
              </a:spcAft>
              <a:buClr>
                <a:srgbClr val="FFC000"/>
              </a:buClr>
              <a:buFont typeface="Arial" charset="0"/>
              <a:buChar char="•"/>
              <a:defRPr sz="2400" kern="1200">
                <a:solidFill>
                  <a:schemeClr val="tx1"/>
                </a:solidFill>
                <a:latin typeface="Optane" pitchFamily="2" charset="0"/>
                <a:ea typeface="+mn-ea"/>
                <a:cs typeface="+mn-cs"/>
              </a:defRPr>
            </a:lvl3pPr>
            <a:lvl4pPr marL="1600200" indent="-228600" algn="l" rtl="0" eaLnBrk="0" fontAlgn="base" hangingPunct="0">
              <a:spcBef>
                <a:spcPct val="20000"/>
              </a:spcBef>
              <a:spcAft>
                <a:spcPct val="0"/>
              </a:spcAft>
              <a:buClr>
                <a:srgbClr val="FFC000"/>
              </a:buClr>
              <a:buFont typeface="Arial" charset="0"/>
              <a:buChar char="–"/>
              <a:defRPr sz="2000" kern="1200">
                <a:solidFill>
                  <a:schemeClr val="tx1"/>
                </a:solidFill>
                <a:latin typeface="Optane" pitchFamily="2" charset="0"/>
                <a:ea typeface="+mn-ea"/>
                <a:cs typeface="+mn-cs"/>
              </a:defRPr>
            </a:lvl4pPr>
            <a:lvl5pPr marL="2057400" indent="-228600" algn="l" rtl="0" eaLnBrk="0" fontAlgn="base" hangingPunct="0">
              <a:spcBef>
                <a:spcPct val="20000"/>
              </a:spcBef>
              <a:spcAft>
                <a:spcPct val="0"/>
              </a:spcAft>
              <a:buClr>
                <a:srgbClr val="FFC000"/>
              </a:buClr>
              <a:buFont typeface="Arial" charset="0"/>
              <a:buChar char="»"/>
              <a:defRPr sz="2000" kern="1200">
                <a:solidFill>
                  <a:schemeClr val="tx1"/>
                </a:solidFill>
                <a:latin typeface="Optane"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zh-CN" altLang="en-US" sz="2000" dirty="0" smtClean="0"/>
              <a:t>基本金额计算年限回溯至在西班牙支付的最后一笔缴费。</a:t>
            </a:r>
            <a:endParaRPr lang="en-GB" sz="2000" dirty="0" smtClean="0"/>
          </a:p>
          <a:p>
            <a:endParaRPr lang="en-GB" sz="2000" dirty="0" smtClean="0"/>
          </a:p>
          <a:p>
            <a:r>
              <a:rPr lang="zh-CN" altLang="en-US" sz="2000" dirty="0" smtClean="0"/>
              <a:t>若在此计算年限内，有一段时间在外国参保或居留，则运用西班牙相近时间内的基础缴费，并参照消费价格指数确定。</a:t>
            </a:r>
            <a:endParaRPr lang="en-GB" sz="2000" dirty="0" smtClean="0"/>
          </a:p>
          <a:p>
            <a:endParaRPr lang="en-GB" sz="2000" dirty="0" smtClean="0"/>
          </a:p>
          <a:p>
            <a:r>
              <a:rPr lang="zh-CN" altLang="en-US" sz="2000" dirty="0" smtClean="0"/>
              <a:t>养老金额在其符合授予条件前持续增长。</a:t>
            </a:r>
            <a:endParaRPr lang="en-GB" sz="2000" dirty="0" smtClean="0"/>
          </a:p>
          <a:p>
            <a:endParaRPr lang="en-GB" sz="2000" b="1" dirty="0" smtClean="0"/>
          </a:p>
          <a:p>
            <a:pPr>
              <a:lnSpc>
                <a:spcPct val="80000"/>
              </a:lnSpc>
              <a:buClr>
                <a:schemeClr val="tx2"/>
              </a:buClr>
              <a:buFontTx/>
              <a:buNone/>
            </a:pPr>
            <a:endParaRPr lang="en-GB" sz="2800" b="1" dirty="0" smtClean="0"/>
          </a:p>
        </p:txBody>
      </p:sp>
    </p:spTree>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21" name="Rectangle 2"/>
          <p:cNvSpPr>
            <a:spLocks noGrp="1"/>
          </p:cNvSpPr>
          <p:nvPr>
            <p:ph type="title" sz="quarter"/>
          </p:nvPr>
        </p:nvSpPr>
        <p:spPr>
          <a:xfrm>
            <a:off x="344488" y="80963"/>
            <a:ext cx="7200800" cy="647700"/>
          </a:xfrm>
        </p:spPr>
        <p:txBody>
          <a:bodyPr/>
          <a:lstStyle/>
          <a:p>
            <a:pPr eaLnBrk="1" hangingPunct="1"/>
            <a:r>
              <a:rPr lang="en-GB" sz="2400" dirty="0" smtClean="0"/>
              <a:t>PRO RATA CALCULATION – LIMIT</a:t>
            </a:r>
            <a:r>
              <a:rPr lang="zh-CN" altLang="en-US" sz="2400" dirty="0" smtClean="0"/>
              <a:t> </a:t>
            </a:r>
            <a:r>
              <a:rPr lang="it-IT" altLang="zh-CN" sz="2400" dirty="0" smtClean="0"/>
              <a:t/>
            </a:r>
            <a:br>
              <a:rPr lang="it-IT" altLang="zh-CN" sz="2400" dirty="0" smtClean="0"/>
            </a:br>
            <a:r>
              <a:rPr lang="zh-CN" altLang="en-US" sz="2400" dirty="0" smtClean="0"/>
              <a:t>按例计算</a:t>
            </a:r>
            <a:r>
              <a:rPr lang="zh-CN" altLang="zh-CN" sz="2400" dirty="0"/>
              <a:t>—</a:t>
            </a:r>
            <a:r>
              <a:rPr lang="zh-CN" altLang="zh-CN" sz="2400" dirty="0" smtClean="0"/>
              <a:t>—</a:t>
            </a:r>
            <a:r>
              <a:rPr lang="zh-CN" altLang="en-US" sz="2400" dirty="0" smtClean="0"/>
              <a:t>基本年限</a:t>
            </a:r>
            <a:endParaRPr lang="es-ES" sz="2400" dirty="0" smtClean="0"/>
          </a:p>
        </p:txBody>
      </p:sp>
      <p:sp>
        <p:nvSpPr>
          <p:cNvPr id="1976322" name="Rectangle 3"/>
          <p:cNvSpPr>
            <a:spLocks noGrp="1"/>
          </p:cNvSpPr>
          <p:nvPr>
            <p:ph type="body" idx="1"/>
          </p:nvPr>
        </p:nvSpPr>
        <p:spPr>
          <a:xfrm>
            <a:off x="63698" y="908720"/>
            <a:ext cx="8921750" cy="576263"/>
          </a:xfrm>
        </p:spPr>
        <p:txBody>
          <a:bodyPr/>
          <a:lstStyle/>
          <a:p>
            <a:pPr eaLnBrk="1" hangingPunct="1">
              <a:spcBef>
                <a:spcPct val="0"/>
              </a:spcBef>
              <a:buClrTx/>
              <a:buSzTx/>
              <a:buFontTx/>
              <a:buNone/>
            </a:pPr>
            <a:r>
              <a:rPr lang="en-GB" sz="2400" dirty="0" smtClean="0">
                <a:solidFill>
                  <a:srgbClr val="003300"/>
                </a:solidFill>
              </a:rPr>
              <a:t>Retirement limit: </a:t>
            </a:r>
            <a:r>
              <a:rPr lang="en-GB" sz="2400" dirty="0" smtClean="0"/>
              <a:t>12,958 days (35 years and 6 months)</a:t>
            </a:r>
          </a:p>
          <a:p>
            <a:pPr eaLnBrk="1" hangingPunct="1">
              <a:spcBef>
                <a:spcPct val="0"/>
              </a:spcBef>
              <a:buClrTx/>
              <a:buSzTx/>
              <a:buFontTx/>
              <a:buNone/>
            </a:pPr>
            <a:r>
              <a:rPr lang="zh-CN" altLang="en-US" sz="2400" dirty="0" smtClean="0"/>
              <a:t>退休金基本年限：缴费</a:t>
            </a:r>
            <a:r>
              <a:rPr lang="en-US" altLang="zh-CN" sz="2400" dirty="0" smtClean="0"/>
              <a:t>12</a:t>
            </a:r>
            <a:r>
              <a:rPr lang="zh-CN" altLang="en-US" sz="2400" dirty="0" smtClean="0"/>
              <a:t>，</a:t>
            </a:r>
            <a:r>
              <a:rPr lang="en-US" altLang="zh-CN" sz="2400" dirty="0" smtClean="0"/>
              <a:t>958</a:t>
            </a:r>
            <a:r>
              <a:rPr lang="zh-CN" altLang="en-US" sz="2400" dirty="0" smtClean="0"/>
              <a:t>日（</a:t>
            </a:r>
            <a:r>
              <a:rPr lang="en-US" altLang="zh-CN" sz="2400" dirty="0" smtClean="0"/>
              <a:t>35</a:t>
            </a:r>
            <a:r>
              <a:rPr lang="zh-CN" altLang="en-US" sz="2400" dirty="0" smtClean="0"/>
              <a:t>年</a:t>
            </a:r>
            <a:r>
              <a:rPr lang="en-US" altLang="zh-CN" sz="2400" dirty="0" smtClean="0"/>
              <a:t>6</a:t>
            </a:r>
            <a:r>
              <a:rPr lang="zh-CN" altLang="en-US" sz="2400" dirty="0" smtClean="0"/>
              <a:t>个月）</a:t>
            </a:r>
            <a:endParaRPr lang="en-GB" sz="2400" dirty="0" smtClean="0"/>
          </a:p>
          <a:p>
            <a:pPr eaLnBrk="1" hangingPunct="1">
              <a:spcBef>
                <a:spcPct val="0"/>
              </a:spcBef>
              <a:buClrTx/>
              <a:buSzTx/>
              <a:buFontTx/>
              <a:buNone/>
            </a:pPr>
            <a:endParaRPr lang="en-GB" sz="2400" dirty="0" smtClean="0">
              <a:solidFill>
                <a:srgbClr val="003300"/>
              </a:solidFill>
            </a:endParaRPr>
          </a:p>
          <a:p>
            <a:pPr eaLnBrk="1" hangingPunct="1"/>
            <a:endParaRPr lang="es-ES" sz="2400" dirty="0" smtClean="0"/>
          </a:p>
        </p:txBody>
      </p:sp>
      <p:sp>
        <p:nvSpPr>
          <p:cNvPr id="1976323" name="Text Box 2"/>
          <p:cNvSpPr txBox="1">
            <a:spLocks noChangeArrowheads="1"/>
          </p:cNvSpPr>
          <p:nvPr/>
        </p:nvSpPr>
        <p:spPr bwMode="auto">
          <a:xfrm>
            <a:off x="560388" y="2060575"/>
            <a:ext cx="4086225" cy="923330"/>
          </a:xfrm>
          <a:prstGeom prst="rect">
            <a:avLst/>
          </a:prstGeom>
          <a:noFill/>
          <a:ln w="12700">
            <a:noFill/>
            <a:miter lim="800000"/>
            <a:headEnd type="none" w="sm" len="sm"/>
            <a:tailEnd type="none" w="sm" len="sm"/>
          </a:ln>
        </p:spPr>
        <p:txBody>
          <a:bodyPr>
            <a:spAutoFit/>
          </a:bodyPr>
          <a:lstStyle/>
          <a:p>
            <a:r>
              <a:rPr lang="en-GB" dirty="0">
                <a:solidFill>
                  <a:srgbClr val="003300"/>
                </a:solidFill>
                <a:latin typeface="Calibri" pitchFamily="34" charset="0"/>
              </a:rPr>
              <a:t>Days in </a:t>
            </a:r>
            <a:r>
              <a:rPr lang="en-GB" dirty="0" smtClean="0">
                <a:solidFill>
                  <a:srgbClr val="003300"/>
                </a:solidFill>
                <a:latin typeface="Calibri" pitchFamily="34" charset="0"/>
              </a:rPr>
              <a:t>Spain</a:t>
            </a:r>
            <a:r>
              <a:rPr lang="zh-CN" altLang="en-US" dirty="0" smtClean="0">
                <a:solidFill>
                  <a:srgbClr val="003300"/>
                </a:solidFill>
                <a:latin typeface="Calibri" pitchFamily="34" charset="0"/>
              </a:rPr>
              <a:t>西班牙缴费日数</a:t>
            </a:r>
            <a:r>
              <a:rPr lang="en-GB" dirty="0" smtClean="0">
                <a:solidFill>
                  <a:srgbClr val="003300"/>
                </a:solidFill>
                <a:latin typeface="Calibri" pitchFamily="34" charset="0"/>
              </a:rPr>
              <a:t>.</a:t>
            </a:r>
            <a:r>
              <a:rPr lang="en-GB" dirty="0">
                <a:solidFill>
                  <a:srgbClr val="003300"/>
                </a:solidFill>
                <a:latin typeface="Calibri" pitchFamily="34" charset="0"/>
              </a:rPr>
              <a:t>.....</a:t>
            </a:r>
            <a:r>
              <a:rPr lang="en-GB" dirty="0" smtClean="0">
                <a:solidFill>
                  <a:srgbClr val="003300"/>
                </a:solidFill>
                <a:latin typeface="Calibri" pitchFamily="34" charset="0"/>
              </a:rPr>
              <a:t>. </a:t>
            </a:r>
            <a:r>
              <a:rPr lang="en-GB" dirty="0">
                <a:solidFill>
                  <a:srgbClr val="003300"/>
                </a:solidFill>
                <a:latin typeface="Calibri" pitchFamily="34" charset="0"/>
              </a:rPr>
              <a:t>8,030</a:t>
            </a:r>
          </a:p>
          <a:p>
            <a:r>
              <a:rPr lang="en-GB" dirty="0">
                <a:solidFill>
                  <a:srgbClr val="003300"/>
                </a:solidFill>
                <a:latin typeface="Calibri" pitchFamily="34" charset="0"/>
              </a:rPr>
              <a:t>Days </a:t>
            </a:r>
            <a:r>
              <a:rPr lang="en-GB" dirty="0" smtClean="0">
                <a:solidFill>
                  <a:srgbClr val="003300"/>
                </a:solidFill>
                <a:latin typeface="Calibri" pitchFamily="34" charset="0"/>
              </a:rPr>
              <a:t>abroad</a:t>
            </a:r>
            <a:r>
              <a:rPr lang="zh-CN" altLang="en-US" dirty="0" smtClean="0">
                <a:solidFill>
                  <a:srgbClr val="003300"/>
                </a:solidFill>
                <a:latin typeface="Calibri" pitchFamily="34" charset="0"/>
              </a:rPr>
              <a:t>海外缴费日数</a:t>
            </a:r>
            <a:r>
              <a:rPr lang="en-GB" dirty="0" smtClean="0">
                <a:solidFill>
                  <a:srgbClr val="003300"/>
                </a:solidFill>
                <a:latin typeface="Calibri" pitchFamily="34" charset="0"/>
              </a:rPr>
              <a:t>.</a:t>
            </a:r>
            <a:r>
              <a:rPr lang="en-GB" dirty="0">
                <a:solidFill>
                  <a:srgbClr val="003300"/>
                </a:solidFill>
                <a:latin typeface="Calibri" pitchFamily="34" charset="0"/>
              </a:rPr>
              <a:t>...........</a:t>
            </a:r>
            <a:r>
              <a:rPr lang="en-GB" dirty="0" smtClean="0">
                <a:solidFill>
                  <a:srgbClr val="003300"/>
                </a:solidFill>
                <a:latin typeface="Calibri" pitchFamily="34" charset="0"/>
              </a:rPr>
              <a:t>. </a:t>
            </a:r>
            <a:r>
              <a:rPr lang="en-GB" dirty="0">
                <a:solidFill>
                  <a:srgbClr val="003300"/>
                </a:solidFill>
                <a:latin typeface="Calibri" pitchFamily="34" charset="0"/>
              </a:rPr>
              <a:t>6,570</a:t>
            </a:r>
          </a:p>
          <a:p>
            <a:r>
              <a:rPr lang="en-GB" dirty="0" smtClean="0">
                <a:solidFill>
                  <a:srgbClr val="003300"/>
                </a:solidFill>
                <a:latin typeface="Calibri" pitchFamily="34" charset="0"/>
              </a:rPr>
              <a:t>Total</a:t>
            </a:r>
            <a:r>
              <a:rPr lang="zh-CN" altLang="en-US" dirty="0" smtClean="0">
                <a:solidFill>
                  <a:srgbClr val="003300"/>
                </a:solidFill>
                <a:latin typeface="Calibri" pitchFamily="34" charset="0"/>
              </a:rPr>
              <a:t> 总共缴费日数</a:t>
            </a:r>
            <a:r>
              <a:rPr lang="en-GB" dirty="0" smtClean="0">
                <a:solidFill>
                  <a:srgbClr val="003300"/>
                </a:solidFill>
                <a:latin typeface="Calibri" pitchFamily="34" charset="0"/>
              </a:rPr>
              <a:t>.</a:t>
            </a:r>
            <a:r>
              <a:rPr lang="en-GB" dirty="0">
                <a:solidFill>
                  <a:srgbClr val="003300"/>
                </a:solidFill>
                <a:latin typeface="Calibri" pitchFamily="34" charset="0"/>
              </a:rPr>
              <a:t>......................</a:t>
            </a:r>
            <a:r>
              <a:rPr lang="en-GB" dirty="0" smtClean="0">
                <a:solidFill>
                  <a:srgbClr val="003300"/>
                </a:solidFill>
                <a:latin typeface="Calibri" pitchFamily="34" charset="0"/>
              </a:rPr>
              <a:t>.4,600</a:t>
            </a:r>
            <a:endParaRPr lang="en-GB" dirty="0">
              <a:solidFill>
                <a:srgbClr val="003300"/>
              </a:solidFill>
              <a:latin typeface="Calibri" pitchFamily="34" charset="0"/>
            </a:endParaRPr>
          </a:p>
        </p:txBody>
      </p:sp>
      <p:sp>
        <p:nvSpPr>
          <p:cNvPr id="1976324" name="AutoShape 4"/>
          <p:cNvSpPr>
            <a:spLocks noGrp="1" noChangeArrowheads="1"/>
          </p:cNvSpPr>
          <p:nvPr>
            <p:ph sz="quarter" idx="4294967295"/>
          </p:nvPr>
        </p:nvSpPr>
        <p:spPr>
          <a:xfrm>
            <a:off x="5097463" y="1989138"/>
            <a:ext cx="1223962" cy="576262"/>
          </a:xfrm>
          <a:prstGeom prst="curvedRightArrow">
            <a:avLst>
              <a:gd name="adj1" fmla="val 20005"/>
              <a:gd name="adj2" fmla="val 48125"/>
              <a:gd name="adj3" fmla="val 51034"/>
            </a:avLst>
          </a:prstGeom>
          <a:solidFill>
            <a:srgbClr val="4F6228"/>
          </a:solidFill>
          <a:ln w="12700">
            <a:solidFill>
              <a:schemeClr val="tx1"/>
            </a:solidFill>
            <a:headEnd type="none" w="sm" len="sm"/>
            <a:tailEnd type="none" w="sm" len="sm"/>
          </a:ln>
        </p:spPr>
        <p:txBody>
          <a:bodyPr/>
          <a:lstStyle/>
          <a:p>
            <a:endParaRPr lang="es-ES" sz="2400" dirty="0" smtClean="0"/>
          </a:p>
        </p:txBody>
      </p:sp>
      <p:sp>
        <p:nvSpPr>
          <p:cNvPr id="859141" name="Text Box 5"/>
          <p:cNvSpPr txBox="1">
            <a:spLocks noChangeArrowheads="1"/>
          </p:cNvSpPr>
          <p:nvPr/>
        </p:nvSpPr>
        <p:spPr bwMode="auto">
          <a:xfrm>
            <a:off x="6321425" y="1628775"/>
            <a:ext cx="2547938" cy="923330"/>
          </a:xfrm>
          <a:prstGeom prst="rect">
            <a:avLst/>
          </a:prstGeom>
          <a:noFill/>
          <a:ln w="12700">
            <a:noFill/>
            <a:miter lim="800000"/>
            <a:headEnd type="none" w="sm" len="sm"/>
            <a:tailEnd type="none" w="sm" len="sm"/>
          </a:ln>
          <a:effectLst/>
        </p:spPr>
        <p:txBody>
          <a:bodyPr>
            <a:spAutoFit/>
          </a:bodyPr>
          <a:lstStyle/>
          <a:p>
            <a:pPr>
              <a:defRPr/>
            </a:pPr>
            <a:r>
              <a:rPr lang="en-GB" dirty="0" smtClean="0">
                <a:solidFill>
                  <a:srgbClr val="003300"/>
                </a:solidFill>
                <a:latin typeface="Calibri" pitchFamily="34" charset="0"/>
              </a:rPr>
              <a:t>Spain</a:t>
            </a:r>
            <a:r>
              <a:rPr lang="zh-CN" altLang="en-US" dirty="0" smtClean="0">
                <a:solidFill>
                  <a:srgbClr val="003300"/>
                </a:solidFill>
                <a:latin typeface="Calibri" pitchFamily="34" charset="0"/>
              </a:rPr>
              <a:t> 西班牙</a:t>
            </a:r>
            <a:r>
              <a:rPr lang="en-GB" dirty="0" smtClean="0">
                <a:solidFill>
                  <a:srgbClr val="003300"/>
                </a:solidFill>
                <a:latin typeface="Calibri" pitchFamily="34" charset="0"/>
              </a:rPr>
              <a:t>:      </a:t>
            </a:r>
            <a:r>
              <a:rPr lang="en-GB" dirty="0">
                <a:solidFill>
                  <a:srgbClr val="003300"/>
                </a:solidFill>
                <a:latin typeface="Calibri" pitchFamily="34" charset="0"/>
              </a:rPr>
              <a:t>8,030</a:t>
            </a:r>
          </a:p>
          <a:p>
            <a:pPr>
              <a:defRPr/>
            </a:pPr>
            <a:r>
              <a:rPr lang="en-GB" dirty="0" smtClean="0">
                <a:solidFill>
                  <a:srgbClr val="003300"/>
                </a:solidFill>
                <a:latin typeface="Calibri" pitchFamily="34" charset="0"/>
              </a:rPr>
              <a:t>Abroad</a:t>
            </a:r>
            <a:r>
              <a:rPr lang="zh-CN" altLang="en-US" dirty="0" smtClean="0">
                <a:solidFill>
                  <a:srgbClr val="003300"/>
                </a:solidFill>
                <a:latin typeface="Calibri" pitchFamily="34" charset="0"/>
              </a:rPr>
              <a:t>外  国：</a:t>
            </a:r>
            <a:r>
              <a:rPr lang="en-GB" dirty="0" smtClean="0">
                <a:solidFill>
                  <a:srgbClr val="003300"/>
                </a:solidFill>
                <a:latin typeface="Calibri" pitchFamily="34" charset="0"/>
              </a:rPr>
              <a:t> </a:t>
            </a:r>
            <a:r>
              <a:rPr lang="en-GB" dirty="0">
                <a:solidFill>
                  <a:srgbClr val="003300"/>
                </a:solidFill>
                <a:latin typeface="Calibri" pitchFamily="34" charset="0"/>
              </a:rPr>
              <a:t>4,928</a:t>
            </a:r>
          </a:p>
          <a:p>
            <a:pPr>
              <a:defRPr/>
            </a:pPr>
            <a:r>
              <a:rPr lang="en-GB" dirty="0">
                <a:solidFill>
                  <a:srgbClr val="003300"/>
                </a:solidFill>
                <a:latin typeface="Calibri" pitchFamily="34" charset="0"/>
              </a:rPr>
              <a:t>Total   </a:t>
            </a:r>
            <a:r>
              <a:rPr lang="zh-CN" altLang="en-US" dirty="0" smtClean="0">
                <a:solidFill>
                  <a:srgbClr val="003300"/>
                </a:solidFill>
                <a:latin typeface="Calibri" pitchFamily="34" charset="0"/>
              </a:rPr>
              <a:t>总   共：</a:t>
            </a:r>
            <a:r>
              <a:rPr lang="en-GB" dirty="0" smtClean="0">
                <a:solidFill>
                  <a:srgbClr val="003300"/>
                </a:solidFill>
                <a:latin typeface="Calibri" pitchFamily="34" charset="0"/>
              </a:rPr>
              <a:t> </a:t>
            </a:r>
            <a:r>
              <a:rPr lang="en-GB" dirty="0">
                <a:solidFill>
                  <a:srgbClr val="003300"/>
                </a:solidFill>
                <a:latin typeface="Calibri" pitchFamily="34" charset="0"/>
              </a:rPr>
              <a:t>12,958 </a:t>
            </a:r>
            <a:r>
              <a:rPr lang="en-GB" sz="1400" dirty="0">
                <a:latin typeface="Calibri" pitchFamily="34" charset="0"/>
              </a:rPr>
              <a:t> </a:t>
            </a:r>
            <a:endParaRPr lang="en-GB" dirty="0">
              <a:solidFill>
                <a:srgbClr val="003300"/>
              </a:solidFill>
              <a:effectLst>
                <a:outerShdw blurRad="38100" dist="38100" dir="2700000" algn="tl">
                  <a:srgbClr val="C0C0C0"/>
                </a:outerShdw>
              </a:effectLst>
              <a:latin typeface="Calibri" pitchFamily="34" charset="0"/>
            </a:endParaRPr>
          </a:p>
        </p:txBody>
      </p:sp>
      <p:sp>
        <p:nvSpPr>
          <p:cNvPr id="87047" name="AutoShape 6"/>
          <p:cNvSpPr>
            <a:spLocks noChangeArrowheads="1"/>
          </p:cNvSpPr>
          <p:nvPr/>
        </p:nvSpPr>
        <p:spPr bwMode="auto">
          <a:xfrm>
            <a:off x="7977188" y="2708275"/>
            <a:ext cx="914400" cy="696913"/>
          </a:xfrm>
          <a:prstGeom prst="curvedLeftArrow">
            <a:avLst>
              <a:gd name="adj1" fmla="val 20000"/>
              <a:gd name="adj2" fmla="val 40000"/>
              <a:gd name="adj3" fmla="val 43736"/>
            </a:avLst>
          </a:prstGeom>
          <a:solidFill>
            <a:schemeClr val="accent3">
              <a:lumMod val="50000"/>
            </a:schemeClr>
          </a:solidFill>
          <a:ln w="12700">
            <a:solidFill>
              <a:schemeClr val="tx1"/>
            </a:solidFill>
            <a:miter lim="800000"/>
            <a:headEnd type="none" w="sm" len="sm"/>
            <a:tailEnd type="none" w="sm" len="sm"/>
          </a:ln>
        </p:spPr>
        <p:txBody>
          <a:bodyPr wrap="none" anchor="ctr"/>
          <a:lstStyle/>
          <a:p>
            <a:pPr algn="ctr">
              <a:defRPr/>
            </a:pPr>
            <a:endParaRPr lang="es-ES_tradnl" sz="2000" dirty="0">
              <a:solidFill>
                <a:prstClr val="black"/>
              </a:solidFill>
              <a:latin typeface="Arial Black" pitchFamily="34" charset="0"/>
              <a:cs typeface="+mn-cs"/>
            </a:endParaRPr>
          </a:p>
        </p:txBody>
      </p:sp>
      <p:sp>
        <p:nvSpPr>
          <p:cNvPr id="1976327" name="Text Box 8"/>
          <p:cNvSpPr>
            <a:spLocks noGrp="1" noChangeArrowheads="1"/>
          </p:cNvSpPr>
          <p:nvPr>
            <p:ph sz="quarter" idx="4294967295"/>
          </p:nvPr>
        </p:nvSpPr>
        <p:spPr>
          <a:xfrm>
            <a:off x="344488" y="3573463"/>
            <a:ext cx="3960812" cy="2592387"/>
          </a:xfrm>
        </p:spPr>
        <p:txBody>
          <a:bodyPr/>
          <a:lstStyle/>
          <a:p>
            <a:r>
              <a:rPr lang="en-GB" sz="1800" dirty="0" smtClean="0"/>
              <a:t>Survivors‘ pension</a:t>
            </a:r>
            <a:r>
              <a:rPr lang="zh-CN" altLang="en-US" sz="1800" dirty="0" smtClean="0"/>
              <a:t> </a:t>
            </a:r>
            <a:r>
              <a:rPr lang="en-GB" sz="1800" dirty="0" smtClean="0"/>
              <a:t> </a:t>
            </a:r>
            <a:r>
              <a:rPr lang="zh-CN" altLang="en-US" sz="1800" dirty="0" smtClean="0"/>
              <a:t>亡故福利金</a:t>
            </a:r>
            <a:endParaRPr lang="en-GB" sz="1800" dirty="0" smtClean="0"/>
          </a:p>
          <a:p>
            <a:endParaRPr lang="en-GB" sz="1800" dirty="0" smtClean="0"/>
          </a:p>
          <a:p>
            <a:r>
              <a:rPr lang="en-GB" sz="1800" dirty="0" smtClean="0"/>
              <a:t>      14,600.....................100 %</a:t>
            </a:r>
          </a:p>
          <a:p>
            <a:pPr lvl="1"/>
            <a:r>
              <a:rPr lang="en-GB" sz="1800" dirty="0" smtClean="0"/>
              <a:t>8,030........................X</a:t>
            </a:r>
          </a:p>
          <a:p>
            <a:r>
              <a:rPr lang="en-GB" sz="1800" dirty="0" smtClean="0"/>
              <a:t>         </a:t>
            </a:r>
          </a:p>
          <a:p>
            <a:r>
              <a:rPr lang="en-GB" sz="1800" dirty="0" smtClean="0"/>
              <a:t>                   </a:t>
            </a:r>
            <a:r>
              <a:rPr lang="en-GB" sz="1800" b="1" dirty="0" smtClean="0"/>
              <a:t>X= 55%</a:t>
            </a:r>
          </a:p>
        </p:txBody>
      </p:sp>
      <p:sp>
        <p:nvSpPr>
          <p:cNvPr id="859143" name="Text Box 7"/>
          <p:cNvSpPr txBox="1">
            <a:spLocks noGrp="1" noChangeArrowheads="1"/>
          </p:cNvSpPr>
          <p:nvPr>
            <p:ph sz="quarter" idx="4294967295"/>
          </p:nvPr>
        </p:nvSpPr>
        <p:spPr>
          <a:xfrm>
            <a:off x="5024438" y="3644900"/>
            <a:ext cx="4421187" cy="2497138"/>
          </a:xfrm>
        </p:spPr>
        <p:txBody>
          <a:bodyPr/>
          <a:lstStyle/>
          <a:p>
            <a:pPr>
              <a:defRPr/>
            </a:pPr>
            <a:r>
              <a:rPr lang="en-GB" sz="2400" dirty="0" smtClean="0"/>
              <a:t>      </a:t>
            </a:r>
            <a:r>
              <a:rPr lang="en-GB" sz="1800" dirty="0" smtClean="0"/>
              <a:t>Retirement pension </a:t>
            </a:r>
            <a:r>
              <a:rPr lang="zh-CN" altLang="en-US" sz="1800" dirty="0" smtClean="0"/>
              <a:t>退休养老金</a:t>
            </a:r>
            <a:endParaRPr lang="en-GB" sz="1800" dirty="0" smtClean="0"/>
          </a:p>
          <a:p>
            <a:pPr>
              <a:defRPr/>
            </a:pPr>
            <a:endParaRPr lang="en-GB" sz="1800" dirty="0" smtClean="0"/>
          </a:p>
          <a:p>
            <a:pPr>
              <a:defRPr/>
            </a:pPr>
            <a:r>
              <a:rPr lang="en-GB" sz="1800" dirty="0" smtClean="0"/>
              <a:t>12,958.....................100%</a:t>
            </a:r>
          </a:p>
          <a:p>
            <a:pPr>
              <a:defRPr/>
            </a:pPr>
            <a:r>
              <a:rPr lang="en-GB" sz="1800" dirty="0" smtClean="0"/>
              <a:t>  8,030........................X         </a:t>
            </a:r>
          </a:p>
          <a:p>
            <a:pPr>
              <a:defRPr/>
            </a:pPr>
            <a:r>
              <a:rPr lang="en-GB" sz="1800" dirty="0" smtClean="0"/>
              <a:t>               </a:t>
            </a:r>
          </a:p>
          <a:p>
            <a:pPr>
              <a:defRPr/>
            </a:pPr>
            <a:r>
              <a:rPr lang="en-GB" sz="1800" dirty="0" smtClean="0"/>
              <a:t>                    </a:t>
            </a:r>
            <a:r>
              <a:rPr lang="en-GB" sz="1800" b="1" dirty="0" smtClean="0"/>
              <a:t>X= 61.96%</a:t>
            </a:r>
          </a:p>
          <a:p>
            <a:pPr>
              <a:defRPr/>
            </a:pPr>
            <a:endParaRPr lang="en-GB" sz="1800" b="1" dirty="0" smtClean="0">
              <a:effectLst>
                <a:outerShdw blurRad="38100" dist="38100" dir="2700000" algn="tl">
                  <a:srgbClr val="C0C0C0"/>
                </a:outerShdw>
              </a:effectLst>
            </a:endParaRPr>
          </a:p>
          <a:p>
            <a:pPr eaLnBrk="1" hangingPunct="1">
              <a:spcBef>
                <a:spcPct val="0"/>
              </a:spcBef>
              <a:buClrTx/>
              <a:buSzTx/>
              <a:buFontTx/>
              <a:buNone/>
              <a:defRPr/>
            </a:pPr>
            <a:endParaRPr lang="en-GB" sz="2400" b="1" dirty="0" smtClean="0">
              <a:solidFill>
                <a:srgbClr val="009900"/>
              </a:solidFill>
              <a:effectLst>
                <a:outerShdw blurRad="38100" dist="38100" dir="2700000" algn="tl">
                  <a:srgbClr val="C0C0C0"/>
                </a:outerShdw>
              </a:effectLst>
              <a:latin typeface="Arial Black" pitchFamily="34" charset="0"/>
              <a:cs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8673" name="Title 1"/>
          <p:cNvSpPr txBox="1">
            <a:spLocks/>
          </p:cNvSpPr>
          <p:nvPr/>
        </p:nvSpPr>
        <p:spPr bwMode="auto">
          <a:xfrm>
            <a:off x="344488" y="176213"/>
            <a:ext cx="6913562" cy="647700"/>
          </a:xfrm>
          <a:prstGeom prst="rect">
            <a:avLst/>
          </a:prstGeom>
          <a:noFill/>
          <a:ln w="9525">
            <a:noFill/>
            <a:miter lim="800000"/>
            <a:headEnd/>
            <a:tailEnd/>
          </a:ln>
        </p:spPr>
        <p:txBody>
          <a:bodyPr/>
          <a:lstStyle/>
          <a:p>
            <a:r>
              <a:rPr lang="en-US" altLang="it-IT" sz="2400" b="1" dirty="0">
                <a:solidFill>
                  <a:srgbClr val="262626"/>
                </a:solidFill>
                <a:latin typeface="Optane" pitchFamily="2" charset="0"/>
              </a:rPr>
              <a:t>Title</a:t>
            </a:r>
            <a:endParaRPr lang="it-IT" sz="2400" b="1" dirty="0">
              <a:solidFill>
                <a:srgbClr val="262626"/>
              </a:solidFill>
              <a:latin typeface="Optane" pitchFamily="2" charset="0"/>
            </a:endParaRPr>
          </a:p>
        </p:txBody>
      </p:sp>
      <p:sp>
        <p:nvSpPr>
          <p:cNvPr id="1948674" name="Rectangle 3"/>
          <p:cNvSpPr>
            <a:spLocks noChangeArrowheads="1"/>
          </p:cNvSpPr>
          <p:nvPr/>
        </p:nvSpPr>
        <p:spPr bwMode="auto">
          <a:xfrm>
            <a:off x="2289175" y="2492896"/>
            <a:ext cx="5272088" cy="2554545"/>
          </a:xfrm>
          <a:prstGeom prst="rect">
            <a:avLst/>
          </a:prstGeom>
          <a:noFill/>
          <a:ln w="9525">
            <a:noFill/>
            <a:miter lim="800000"/>
            <a:headEnd/>
            <a:tailEnd/>
          </a:ln>
        </p:spPr>
        <p:txBody>
          <a:bodyPr>
            <a:spAutoFit/>
          </a:bodyPr>
          <a:lstStyle/>
          <a:p>
            <a:pPr algn="ctr"/>
            <a:r>
              <a:rPr lang="en-GB" sz="3200" b="1" dirty="0">
                <a:solidFill>
                  <a:srgbClr val="003300"/>
                </a:solidFill>
                <a:latin typeface="Optane" pitchFamily="2" charset="0"/>
              </a:rPr>
              <a:t>Community Regulations 883/04 and 987/</a:t>
            </a:r>
            <a:r>
              <a:rPr lang="en-GB" sz="3200" b="1" dirty="0" smtClean="0">
                <a:solidFill>
                  <a:srgbClr val="003300"/>
                </a:solidFill>
                <a:latin typeface="Optane" pitchFamily="2" charset="0"/>
              </a:rPr>
              <a:t>09</a:t>
            </a:r>
          </a:p>
          <a:p>
            <a:pPr algn="ctr"/>
            <a:endParaRPr lang="en-GB" sz="3200" b="1" dirty="0" smtClean="0">
              <a:solidFill>
                <a:srgbClr val="003300"/>
              </a:solidFill>
              <a:latin typeface="Optane" pitchFamily="2" charset="0"/>
            </a:endParaRPr>
          </a:p>
          <a:p>
            <a:pPr algn="ctr"/>
            <a:r>
              <a:rPr lang="zh-CN" altLang="en-US" sz="3200" b="1" dirty="0" smtClean="0">
                <a:solidFill>
                  <a:srgbClr val="003300"/>
                </a:solidFill>
                <a:latin typeface="Optane" pitchFamily="2" charset="0"/>
              </a:rPr>
              <a:t>欧共体</a:t>
            </a:r>
            <a:r>
              <a:rPr lang="en-US" altLang="zh-CN" sz="3200" b="1" dirty="0" smtClean="0">
                <a:solidFill>
                  <a:srgbClr val="003300"/>
                </a:solidFill>
                <a:latin typeface="Optane" pitchFamily="2" charset="0"/>
              </a:rPr>
              <a:t>883/04</a:t>
            </a:r>
            <a:r>
              <a:rPr lang="zh-CN" altLang="en-US" sz="3200" b="1" dirty="0" smtClean="0">
                <a:solidFill>
                  <a:srgbClr val="003300"/>
                </a:solidFill>
                <a:latin typeface="Optane" pitchFamily="2" charset="0"/>
              </a:rPr>
              <a:t>号与</a:t>
            </a:r>
            <a:r>
              <a:rPr lang="en-US" altLang="zh-CN" sz="3200" b="1" dirty="0" smtClean="0">
                <a:solidFill>
                  <a:srgbClr val="003300"/>
                </a:solidFill>
                <a:latin typeface="Optane" pitchFamily="2" charset="0"/>
              </a:rPr>
              <a:t>987/09</a:t>
            </a:r>
            <a:r>
              <a:rPr lang="zh-CN" altLang="en-US" sz="3200" b="1" dirty="0" smtClean="0">
                <a:solidFill>
                  <a:srgbClr val="003300"/>
                </a:solidFill>
                <a:latin typeface="Optane" pitchFamily="2" charset="0"/>
              </a:rPr>
              <a:t>号</a:t>
            </a:r>
            <a:r>
              <a:rPr lang="it-IT" altLang="it-IT" sz="3200" b="1" dirty="0" err="1" smtClean="0">
                <a:solidFill>
                  <a:srgbClr val="003300"/>
                </a:solidFill>
                <a:latin typeface="Optane" pitchFamily="2" charset="0"/>
              </a:rPr>
              <a:t>规定</a:t>
            </a:r>
            <a:endParaRPr lang="es-ES" sz="3200" b="1" dirty="0">
              <a:solidFill>
                <a:srgbClr val="003300"/>
              </a:solidFill>
              <a:latin typeface="Optane" pitchFamily="2" charset="0"/>
            </a:endParaRPr>
          </a:p>
        </p:txBody>
      </p:sp>
    </p:spTree>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7345" name="Rectangle 2"/>
          <p:cNvSpPr>
            <a:spLocks noGrp="1"/>
          </p:cNvSpPr>
          <p:nvPr>
            <p:ph type="title" sz="quarter"/>
          </p:nvPr>
        </p:nvSpPr>
        <p:spPr/>
        <p:txBody>
          <a:bodyPr/>
          <a:lstStyle/>
          <a:p>
            <a:pPr eaLnBrk="1" hangingPunct="1"/>
            <a:r>
              <a:rPr lang="en-GB" sz="2400" dirty="0" smtClean="0"/>
              <a:t>LIMIT </a:t>
            </a:r>
            <a:r>
              <a:rPr lang="en-GB" dirty="0" smtClean="0"/>
              <a:t>IN</a:t>
            </a:r>
            <a:r>
              <a:rPr lang="en-GB" sz="2400" dirty="0" smtClean="0"/>
              <a:t> PRO RATA – PI</a:t>
            </a:r>
            <a:r>
              <a:rPr lang="zh-CN" altLang="en-US" sz="2400" dirty="0" smtClean="0"/>
              <a:t> </a:t>
            </a:r>
            <a:r>
              <a:rPr lang="it-IT" altLang="zh-CN" sz="2400" dirty="0" smtClean="0"/>
              <a:t/>
            </a:r>
            <a:br>
              <a:rPr lang="it-IT" altLang="zh-CN" sz="2400" dirty="0" smtClean="0"/>
            </a:br>
            <a:r>
              <a:rPr lang="zh-CN" altLang="en-US" sz="2400" dirty="0" smtClean="0"/>
              <a:t>永久残障</a:t>
            </a:r>
            <a:r>
              <a:rPr lang="en-US" altLang="zh-CN" sz="2400" dirty="0" smtClean="0"/>
              <a:t>——</a:t>
            </a:r>
            <a:r>
              <a:rPr lang="zh-CN" altLang="en-US" sz="2400" dirty="0" smtClean="0"/>
              <a:t>按例福利缴费年限</a:t>
            </a:r>
            <a:endParaRPr lang="es-ES" sz="2400" dirty="0" smtClean="0"/>
          </a:p>
        </p:txBody>
      </p:sp>
      <p:sp>
        <p:nvSpPr>
          <p:cNvPr id="1977346" name="Rectangle 3"/>
          <p:cNvSpPr>
            <a:spLocks noGrp="1"/>
          </p:cNvSpPr>
          <p:nvPr>
            <p:ph type="body" idx="4294967295"/>
          </p:nvPr>
        </p:nvSpPr>
        <p:spPr>
          <a:xfrm>
            <a:off x="272480" y="836712"/>
            <a:ext cx="9289032" cy="576263"/>
          </a:xfrm>
        </p:spPr>
        <p:txBody>
          <a:bodyPr/>
          <a:lstStyle/>
          <a:p>
            <a:pPr eaLnBrk="1" hangingPunct="1">
              <a:lnSpc>
                <a:spcPct val="80000"/>
              </a:lnSpc>
              <a:spcBef>
                <a:spcPct val="0"/>
              </a:spcBef>
              <a:buClrTx/>
              <a:buSzTx/>
              <a:buFontTx/>
              <a:buNone/>
            </a:pPr>
            <a:r>
              <a:rPr lang="en-GB" sz="2400" dirty="0" smtClean="0">
                <a:solidFill>
                  <a:srgbClr val="003300"/>
                </a:solidFill>
              </a:rPr>
              <a:t>Permanent Invalidity (PI) derived from non-occupational disease: limit of 12,958 days (35 years and 6 months)</a:t>
            </a:r>
          </a:p>
          <a:p>
            <a:pPr eaLnBrk="1" hangingPunct="1">
              <a:lnSpc>
                <a:spcPct val="80000"/>
              </a:lnSpc>
              <a:spcBef>
                <a:spcPct val="0"/>
              </a:spcBef>
              <a:buClrTx/>
              <a:buSzTx/>
              <a:buFontTx/>
              <a:buNone/>
            </a:pPr>
            <a:r>
              <a:rPr lang="zh-CN" altLang="en-US" sz="2000" dirty="0" smtClean="0">
                <a:solidFill>
                  <a:srgbClr val="003300"/>
                </a:solidFill>
              </a:rPr>
              <a:t>非因职业疾病导致永久残障：缴费</a:t>
            </a:r>
            <a:r>
              <a:rPr lang="en-US" altLang="zh-CN" sz="2000" dirty="0" smtClean="0">
                <a:solidFill>
                  <a:srgbClr val="003300"/>
                </a:solidFill>
              </a:rPr>
              <a:t>12,958</a:t>
            </a:r>
            <a:r>
              <a:rPr lang="zh-CN" altLang="en-US" sz="2000" dirty="0" smtClean="0">
                <a:solidFill>
                  <a:srgbClr val="003300"/>
                </a:solidFill>
              </a:rPr>
              <a:t>日（</a:t>
            </a:r>
            <a:r>
              <a:rPr lang="en-US" altLang="zh-CN" sz="2000" dirty="0" smtClean="0">
                <a:solidFill>
                  <a:srgbClr val="003300"/>
                </a:solidFill>
              </a:rPr>
              <a:t>35</a:t>
            </a:r>
            <a:r>
              <a:rPr lang="zh-CN" altLang="en-US" sz="2000" dirty="0" smtClean="0">
                <a:solidFill>
                  <a:srgbClr val="003300"/>
                </a:solidFill>
              </a:rPr>
              <a:t>年</a:t>
            </a:r>
            <a:r>
              <a:rPr lang="en-US" altLang="zh-CN" sz="2000" dirty="0" smtClean="0">
                <a:solidFill>
                  <a:srgbClr val="003300"/>
                </a:solidFill>
              </a:rPr>
              <a:t>6</a:t>
            </a:r>
            <a:r>
              <a:rPr lang="zh-CN" altLang="en-US" sz="2000" dirty="0" smtClean="0">
                <a:solidFill>
                  <a:srgbClr val="003300"/>
                </a:solidFill>
              </a:rPr>
              <a:t>个月）</a:t>
            </a:r>
            <a:endParaRPr lang="en-GB" sz="2000" dirty="0" smtClean="0">
              <a:solidFill>
                <a:srgbClr val="003300"/>
              </a:solidFill>
            </a:endParaRPr>
          </a:p>
          <a:p>
            <a:pPr eaLnBrk="1" hangingPunct="1">
              <a:lnSpc>
                <a:spcPct val="80000"/>
              </a:lnSpc>
            </a:pPr>
            <a:endParaRPr lang="es-ES" sz="2400" dirty="0" smtClean="0"/>
          </a:p>
        </p:txBody>
      </p:sp>
      <p:sp>
        <p:nvSpPr>
          <p:cNvPr id="1977347" name="Text Box 2"/>
          <p:cNvSpPr txBox="1">
            <a:spLocks noChangeArrowheads="1"/>
          </p:cNvSpPr>
          <p:nvPr/>
        </p:nvSpPr>
        <p:spPr bwMode="auto">
          <a:xfrm>
            <a:off x="560388" y="2060575"/>
            <a:ext cx="4086225" cy="2308324"/>
          </a:xfrm>
          <a:prstGeom prst="rect">
            <a:avLst/>
          </a:prstGeom>
          <a:noFill/>
          <a:ln w="12700">
            <a:noFill/>
            <a:miter lim="800000"/>
            <a:headEnd type="none" w="sm" len="sm"/>
            <a:tailEnd type="none" w="sm" len="sm"/>
          </a:ln>
        </p:spPr>
        <p:txBody>
          <a:bodyPr>
            <a:spAutoFit/>
          </a:bodyPr>
          <a:lstStyle/>
          <a:p>
            <a:r>
              <a:rPr lang="en-GB" sz="2400" dirty="0">
                <a:solidFill>
                  <a:srgbClr val="003300"/>
                </a:solidFill>
                <a:latin typeface="Calibri" pitchFamily="34" charset="0"/>
              </a:rPr>
              <a:t>Days in </a:t>
            </a:r>
            <a:r>
              <a:rPr lang="en-GB" sz="2400" dirty="0" smtClean="0">
                <a:solidFill>
                  <a:srgbClr val="003300"/>
                </a:solidFill>
                <a:latin typeface="Calibri" pitchFamily="34" charset="0"/>
              </a:rPr>
              <a:t>Spain.</a:t>
            </a:r>
            <a:r>
              <a:rPr lang="en-GB" sz="2400" dirty="0">
                <a:solidFill>
                  <a:srgbClr val="003300"/>
                </a:solidFill>
                <a:latin typeface="Calibri" pitchFamily="34" charset="0"/>
              </a:rPr>
              <a:t>......</a:t>
            </a:r>
            <a:r>
              <a:rPr lang="en-GB" sz="2400" dirty="0" smtClean="0">
                <a:solidFill>
                  <a:srgbClr val="003300"/>
                </a:solidFill>
                <a:latin typeface="Calibri" pitchFamily="34" charset="0"/>
              </a:rPr>
              <a:t>.</a:t>
            </a:r>
            <a:r>
              <a:rPr lang="en-GB" altLang="zh-CN" sz="2400" dirty="0" smtClean="0">
                <a:solidFill>
                  <a:srgbClr val="003300"/>
                </a:solidFill>
                <a:latin typeface="Calibri" pitchFamily="34" charset="0"/>
              </a:rPr>
              <a:t>.</a:t>
            </a:r>
            <a:r>
              <a:rPr lang="en-GB" altLang="zh-CN" sz="2400" dirty="0">
                <a:solidFill>
                  <a:srgbClr val="003300"/>
                </a:solidFill>
                <a:latin typeface="Calibri" pitchFamily="34" charset="0"/>
              </a:rPr>
              <a:t>....... </a:t>
            </a:r>
            <a:r>
              <a:rPr lang="en-GB" sz="2400" dirty="0" smtClean="0">
                <a:solidFill>
                  <a:srgbClr val="003300"/>
                </a:solidFill>
                <a:latin typeface="Calibri" pitchFamily="34" charset="0"/>
              </a:rPr>
              <a:t>8,030</a:t>
            </a:r>
          </a:p>
          <a:p>
            <a:r>
              <a:rPr lang="zh-CN" altLang="en-US" sz="2400" dirty="0">
                <a:solidFill>
                  <a:srgbClr val="003300"/>
                </a:solidFill>
                <a:latin typeface="Calibri" pitchFamily="34" charset="0"/>
              </a:rPr>
              <a:t>西班牙缴费日数</a:t>
            </a:r>
            <a:endParaRPr lang="en-GB" sz="2400" dirty="0">
              <a:solidFill>
                <a:srgbClr val="003300"/>
              </a:solidFill>
              <a:latin typeface="Calibri" pitchFamily="34" charset="0"/>
            </a:endParaRPr>
          </a:p>
          <a:p>
            <a:r>
              <a:rPr lang="en-GB" sz="2400" dirty="0">
                <a:solidFill>
                  <a:srgbClr val="003300"/>
                </a:solidFill>
                <a:latin typeface="Calibri" pitchFamily="34" charset="0"/>
              </a:rPr>
              <a:t>Days </a:t>
            </a:r>
            <a:r>
              <a:rPr lang="en-GB" sz="2400" dirty="0" smtClean="0">
                <a:solidFill>
                  <a:srgbClr val="003300"/>
                </a:solidFill>
                <a:latin typeface="Calibri" pitchFamily="34" charset="0"/>
              </a:rPr>
              <a:t>abroad.</a:t>
            </a:r>
            <a:r>
              <a:rPr lang="en-GB" sz="2400" dirty="0">
                <a:solidFill>
                  <a:srgbClr val="003300"/>
                </a:solidFill>
                <a:latin typeface="Calibri" pitchFamily="34" charset="0"/>
              </a:rPr>
              <a:t>......</a:t>
            </a:r>
            <a:r>
              <a:rPr lang="en-GB" sz="2400" dirty="0" smtClean="0">
                <a:solidFill>
                  <a:srgbClr val="003300"/>
                </a:solidFill>
                <a:latin typeface="Calibri" pitchFamily="34" charset="0"/>
              </a:rPr>
              <a:t>.</a:t>
            </a:r>
            <a:r>
              <a:rPr lang="en-GB" altLang="zh-CN" sz="2400" dirty="0" smtClean="0">
                <a:solidFill>
                  <a:srgbClr val="003300"/>
                </a:solidFill>
                <a:latin typeface="Calibri" pitchFamily="34" charset="0"/>
              </a:rPr>
              <a:t>.</a:t>
            </a:r>
            <a:r>
              <a:rPr lang="en-GB" altLang="zh-CN" sz="2400" dirty="0">
                <a:solidFill>
                  <a:srgbClr val="003300"/>
                </a:solidFill>
                <a:latin typeface="Calibri" pitchFamily="34" charset="0"/>
              </a:rPr>
              <a:t>....... </a:t>
            </a:r>
            <a:r>
              <a:rPr lang="en-GB" sz="2400" dirty="0" smtClean="0">
                <a:solidFill>
                  <a:srgbClr val="003300"/>
                </a:solidFill>
                <a:latin typeface="Calibri" pitchFamily="34" charset="0"/>
              </a:rPr>
              <a:t> 6,570</a:t>
            </a:r>
          </a:p>
          <a:p>
            <a:r>
              <a:rPr lang="zh-CN" altLang="en-US" sz="2400" dirty="0">
                <a:solidFill>
                  <a:srgbClr val="003300"/>
                </a:solidFill>
                <a:latin typeface="Calibri" pitchFamily="34" charset="0"/>
              </a:rPr>
              <a:t>海外缴费日数</a:t>
            </a:r>
            <a:endParaRPr lang="en-GB" sz="2400" dirty="0">
              <a:solidFill>
                <a:srgbClr val="003300"/>
              </a:solidFill>
              <a:latin typeface="Calibri" pitchFamily="34" charset="0"/>
            </a:endParaRPr>
          </a:p>
          <a:p>
            <a:r>
              <a:rPr lang="en-GB" sz="2400" dirty="0" smtClean="0">
                <a:solidFill>
                  <a:srgbClr val="003300"/>
                </a:solidFill>
                <a:latin typeface="Calibri" pitchFamily="34" charset="0"/>
              </a:rPr>
              <a:t>Total.</a:t>
            </a:r>
            <a:r>
              <a:rPr lang="en-GB" sz="2400" dirty="0">
                <a:solidFill>
                  <a:srgbClr val="003300"/>
                </a:solidFill>
                <a:latin typeface="Calibri" pitchFamily="34" charset="0"/>
              </a:rPr>
              <a:t>.............</a:t>
            </a:r>
            <a:r>
              <a:rPr lang="en-GB" sz="2400" dirty="0" smtClean="0">
                <a:solidFill>
                  <a:srgbClr val="003300"/>
                </a:solidFill>
                <a:latin typeface="Calibri" pitchFamily="34" charset="0"/>
              </a:rPr>
              <a:t>.</a:t>
            </a:r>
            <a:r>
              <a:rPr lang="en-GB" altLang="zh-CN" sz="2400" dirty="0" smtClean="0">
                <a:solidFill>
                  <a:srgbClr val="003300"/>
                </a:solidFill>
                <a:latin typeface="Calibri" pitchFamily="34" charset="0"/>
              </a:rPr>
              <a:t>.</a:t>
            </a:r>
            <a:r>
              <a:rPr lang="en-GB" altLang="zh-CN" sz="2400" dirty="0">
                <a:solidFill>
                  <a:srgbClr val="003300"/>
                </a:solidFill>
                <a:latin typeface="Calibri" pitchFamily="34" charset="0"/>
              </a:rPr>
              <a:t>......</a:t>
            </a:r>
            <a:r>
              <a:rPr lang="en-GB" altLang="zh-CN" sz="2400" dirty="0" smtClean="0">
                <a:solidFill>
                  <a:srgbClr val="003300"/>
                </a:solidFill>
                <a:latin typeface="Calibri" pitchFamily="34" charset="0"/>
              </a:rPr>
              <a:t>..</a:t>
            </a:r>
            <a:r>
              <a:rPr lang="en-GB" altLang="zh-CN" sz="2400" dirty="0">
                <a:solidFill>
                  <a:srgbClr val="003300"/>
                </a:solidFill>
                <a:latin typeface="Calibri" pitchFamily="34" charset="0"/>
              </a:rPr>
              <a:t>. </a:t>
            </a:r>
            <a:r>
              <a:rPr lang="en-GB" sz="2400" dirty="0" smtClean="0">
                <a:solidFill>
                  <a:srgbClr val="003300"/>
                </a:solidFill>
                <a:latin typeface="Calibri" pitchFamily="34" charset="0"/>
              </a:rPr>
              <a:t>14,600</a:t>
            </a:r>
          </a:p>
          <a:p>
            <a:r>
              <a:rPr lang="zh-CN" altLang="en-US" sz="2400" dirty="0">
                <a:solidFill>
                  <a:srgbClr val="003300"/>
                </a:solidFill>
                <a:latin typeface="Calibri" pitchFamily="34" charset="0"/>
              </a:rPr>
              <a:t>总计缴费日数</a:t>
            </a:r>
            <a:endParaRPr lang="en-GB" sz="2400" dirty="0">
              <a:solidFill>
                <a:srgbClr val="003300"/>
              </a:solidFill>
              <a:latin typeface="Calibri" pitchFamily="34" charset="0"/>
            </a:endParaRPr>
          </a:p>
        </p:txBody>
      </p:sp>
      <p:sp>
        <p:nvSpPr>
          <p:cNvPr id="1977348" name="AutoShape 4"/>
          <p:cNvSpPr>
            <a:spLocks noGrp="1" noChangeArrowheads="1"/>
          </p:cNvSpPr>
          <p:nvPr>
            <p:ph sz="quarter" idx="2"/>
          </p:nvPr>
        </p:nvSpPr>
        <p:spPr>
          <a:xfrm>
            <a:off x="4737150" y="2132658"/>
            <a:ext cx="1223962" cy="576262"/>
          </a:xfrm>
          <a:prstGeom prst="curvedRightArrow">
            <a:avLst>
              <a:gd name="adj1" fmla="val 20005"/>
              <a:gd name="adj2" fmla="val 48125"/>
              <a:gd name="adj3" fmla="val 51034"/>
            </a:avLst>
          </a:prstGeom>
          <a:solidFill>
            <a:srgbClr val="4F6228"/>
          </a:solidFill>
          <a:ln w="12700">
            <a:solidFill>
              <a:schemeClr val="tx1"/>
            </a:solidFill>
            <a:headEnd type="none" w="sm" len="sm"/>
            <a:tailEnd type="none" w="sm" len="sm"/>
          </a:ln>
        </p:spPr>
        <p:txBody>
          <a:bodyPr/>
          <a:lstStyle/>
          <a:p>
            <a:endParaRPr lang="es-ES" sz="2400" dirty="0" smtClean="0"/>
          </a:p>
        </p:txBody>
      </p:sp>
      <p:sp>
        <p:nvSpPr>
          <p:cNvPr id="859141" name="Text Box 5"/>
          <p:cNvSpPr txBox="1">
            <a:spLocks noChangeArrowheads="1"/>
          </p:cNvSpPr>
          <p:nvPr/>
        </p:nvSpPr>
        <p:spPr bwMode="auto">
          <a:xfrm>
            <a:off x="5961112" y="1929606"/>
            <a:ext cx="2908251" cy="923330"/>
          </a:xfrm>
          <a:prstGeom prst="rect">
            <a:avLst/>
          </a:prstGeom>
          <a:noFill/>
          <a:ln w="12700">
            <a:noFill/>
            <a:miter lim="800000"/>
            <a:headEnd type="none" w="sm" len="sm"/>
            <a:tailEnd type="none" w="sm" len="sm"/>
          </a:ln>
          <a:effectLst/>
        </p:spPr>
        <p:txBody>
          <a:bodyPr wrap="square">
            <a:spAutoFit/>
          </a:bodyPr>
          <a:lstStyle/>
          <a:p>
            <a:pPr>
              <a:defRPr/>
            </a:pPr>
            <a:r>
              <a:rPr lang="en-GB" dirty="0" smtClean="0">
                <a:solidFill>
                  <a:srgbClr val="003300"/>
                </a:solidFill>
                <a:latin typeface="Calibri" pitchFamily="34" charset="0"/>
              </a:rPr>
              <a:t>Spain</a:t>
            </a:r>
            <a:r>
              <a:rPr lang="zh-CN" altLang="en-US" sz="1600" dirty="0" smtClean="0">
                <a:solidFill>
                  <a:srgbClr val="003300"/>
                </a:solidFill>
                <a:latin typeface="Calibri" pitchFamily="34" charset="0"/>
              </a:rPr>
              <a:t>西班牙</a:t>
            </a:r>
            <a:r>
              <a:rPr lang="en-GB" dirty="0" smtClean="0">
                <a:solidFill>
                  <a:srgbClr val="003300"/>
                </a:solidFill>
                <a:latin typeface="Calibri" pitchFamily="34" charset="0"/>
              </a:rPr>
              <a:t>:      </a:t>
            </a:r>
            <a:r>
              <a:rPr lang="en-GB" dirty="0">
                <a:solidFill>
                  <a:srgbClr val="003300"/>
                </a:solidFill>
                <a:latin typeface="Calibri" pitchFamily="34" charset="0"/>
              </a:rPr>
              <a:t>8,395</a:t>
            </a:r>
          </a:p>
          <a:p>
            <a:pPr>
              <a:defRPr/>
            </a:pPr>
            <a:r>
              <a:rPr lang="en-GB" dirty="0">
                <a:solidFill>
                  <a:srgbClr val="003300"/>
                </a:solidFill>
                <a:latin typeface="Calibri" pitchFamily="34" charset="0"/>
              </a:rPr>
              <a:t>Other </a:t>
            </a:r>
            <a:r>
              <a:rPr lang="en-GB" dirty="0" smtClean="0">
                <a:solidFill>
                  <a:srgbClr val="003300"/>
                </a:solidFill>
                <a:latin typeface="Calibri" pitchFamily="34" charset="0"/>
              </a:rPr>
              <a:t>State</a:t>
            </a:r>
            <a:r>
              <a:rPr lang="zh-CN" altLang="en-US" dirty="0" smtClean="0">
                <a:solidFill>
                  <a:srgbClr val="003300"/>
                </a:solidFill>
                <a:latin typeface="Calibri" pitchFamily="34" charset="0"/>
              </a:rPr>
              <a:t>其他国家</a:t>
            </a:r>
            <a:r>
              <a:rPr lang="en-GB" dirty="0" smtClean="0">
                <a:solidFill>
                  <a:srgbClr val="003300"/>
                </a:solidFill>
                <a:latin typeface="Calibri" pitchFamily="34" charset="0"/>
              </a:rPr>
              <a:t>:  </a:t>
            </a:r>
            <a:r>
              <a:rPr lang="en-GB" dirty="0">
                <a:solidFill>
                  <a:srgbClr val="003300"/>
                </a:solidFill>
                <a:latin typeface="Calibri" pitchFamily="34" charset="0"/>
              </a:rPr>
              <a:t>4,563</a:t>
            </a:r>
          </a:p>
          <a:p>
            <a:pPr>
              <a:defRPr/>
            </a:pPr>
            <a:r>
              <a:rPr lang="en-GB" dirty="0" smtClean="0">
                <a:solidFill>
                  <a:srgbClr val="003300"/>
                </a:solidFill>
                <a:latin typeface="Calibri" pitchFamily="34" charset="0"/>
              </a:rPr>
              <a:t>Total</a:t>
            </a:r>
            <a:r>
              <a:rPr lang="zh-CN" altLang="en-US" dirty="0" smtClean="0">
                <a:solidFill>
                  <a:srgbClr val="003300"/>
                </a:solidFill>
                <a:latin typeface="Calibri" pitchFamily="34" charset="0"/>
              </a:rPr>
              <a:t>总计</a:t>
            </a:r>
            <a:r>
              <a:rPr lang="en-GB" dirty="0" smtClean="0">
                <a:solidFill>
                  <a:srgbClr val="003300"/>
                </a:solidFill>
                <a:latin typeface="Calibri" pitchFamily="34" charset="0"/>
              </a:rPr>
              <a:t>     </a:t>
            </a:r>
            <a:r>
              <a:rPr lang="en-GB" dirty="0">
                <a:solidFill>
                  <a:srgbClr val="003300"/>
                </a:solidFill>
                <a:latin typeface="Calibri" pitchFamily="34" charset="0"/>
              </a:rPr>
              <a:t>12,958 </a:t>
            </a:r>
            <a:r>
              <a:rPr lang="en-GB" sz="1400" dirty="0">
                <a:latin typeface="Calibri" pitchFamily="34" charset="0"/>
              </a:rPr>
              <a:t> </a:t>
            </a:r>
            <a:endParaRPr lang="en-GB" dirty="0">
              <a:solidFill>
                <a:srgbClr val="003300"/>
              </a:solidFill>
              <a:effectLst>
                <a:outerShdw blurRad="38100" dist="38100" dir="2700000" algn="tl">
                  <a:srgbClr val="C0C0C0"/>
                </a:outerShdw>
              </a:effectLst>
              <a:latin typeface="Calibri" pitchFamily="34" charset="0"/>
            </a:endParaRPr>
          </a:p>
        </p:txBody>
      </p:sp>
      <p:sp>
        <p:nvSpPr>
          <p:cNvPr id="87047" name="AutoShape 6"/>
          <p:cNvSpPr>
            <a:spLocks noChangeArrowheads="1"/>
          </p:cNvSpPr>
          <p:nvPr/>
        </p:nvSpPr>
        <p:spPr bwMode="auto">
          <a:xfrm>
            <a:off x="8143056" y="2732087"/>
            <a:ext cx="914400" cy="696913"/>
          </a:xfrm>
          <a:prstGeom prst="curvedLeftArrow">
            <a:avLst>
              <a:gd name="adj1" fmla="val 20000"/>
              <a:gd name="adj2" fmla="val 40000"/>
              <a:gd name="adj3" fmla="val 43736"/>
            </a:avLst>
          </a:prstGeom>
          <a:solidFill>
            <a:schemeClr val="accent3">
              <a:lumMod val="50000"/>
            </a:schemeClr>
          </a:solidFill>
          <a:ln w="12700">
            <a:solidFill>
              <a:schemeClr val="tx1"/>
            </a:solidFill>
            <a:miter lim="800000"/>
            <a:headEnd type="none" w="sm" len="sm"/>
            <a:tailEnd type="none" w="sm" len="sm"/>
          </a:ln>
        </p:spPr>
        <p:txBody>
          <a:bodyPr wrap="none" anchor="ctr"/>
          <a:lstStyle/>
          <a:p>
            <a:pPr algn="ctr">
              <a:defRPr/>
            </a:pPr>
            <a:endParaRPr lang="es-ES_tradnl" sz="2000" dirty="0">
              <a:solidFill>
                <a:prstClr val="black"/>
              </a:solidFill>
              <a:latin typeface="Arial Black" pitchFamily="34" charset="0"/>
              <a:cs typeface="+mn-cs"/>
            </a:endParaRPr>
          </a:p>
        </p:txBody>
      </p:sp>
      <p:sp>
        <p:nvSpPr>
          <p:cNvPr id="859143" name="Text Box 7"/>
          <p:cNvSpPr txBox="1">
            <a:spLocks noGrp="1" noChangeArrowheads="1"/>
          </p:cNvSpPr>
          <p:nvPr>
            <p:ph sz="quarter" idx="4"/>
          </p:nvPr>
        </p:nvSpPr>
        <p:spPr>
          <a:xfrm>
            <a:off x="5024438" y="3644900"/>
            <a:ext cx="4421187" cy="2497138"/>
          </a:xfrm>
        </p:spPr>
        <p:txBody>
          <a:bodyPr/>
          <a:lstStyle/>
          <a:p>
            <a:pPr marL="0" indent="0">
              <a:buFont typeface="Arial" charset="0"/>
              <a:buNone/>
              <a:defRPr/>
            </a:pPr>
            <a:r>
              <a:rPr lang="en-GB" sz="2000" dirty="0" smtClean="0"/>
              <a:t>PI derived from non-occupational disease</a:t>
            </a:r>
          </a:p>
          <a:p>
            <a:pPr marL="0" indent="0">
              <a:buFont typeface="Arial" charset="0"/>
              <a:buNone/>
              <a:defRPr/>
            </a:pPr>
            <a:r>
              <a:rPr lang="zh-CN" altLang="en-US" sz="2000" dirty="0" smtClean="0"/>
              <a:t>非因职业疾病导致永久残障</a:t>
            </a:r>
            <a:endParaRPr lang="en-GB" sz="1800" dirty="0" smtClean="0"/>
          </a:p>
          <a:p>
            <a:pPr marL="0" indent="0">
              <a:buFont typeface="Arial" charset="0"/>
              <a:buNone/>
              <a:defRPr/>
            </a:pPr>
            <a:r>
              <a:rPr lang="en-GB" sz="1800" dirty="0" smtClean="0"/>
              <a:t>12,593.....................100%</a:t>
            </a:r>
          </a:p>
          <a:p>
            <a:pPr marL="0" indent="0">
              <a:buFont typeface="Arial" charset="0"/>
              <a:buNone/>
              <a:defRPr/>
            </a:pPr>
            <a:r>
              <a:rPr lang="en-GB" sz="1800" dirty="0" smtClean="0"/>
              <a:t>8,030........................X        </a:t>
            </a:r>
          </a:p>
          <a:p>
            <a:pPr marL="0" indent="0">
              <a:buFont typeface="Arial" charset="0"/>
              <a:buNone/>
              <a:defRPr/>
            </a:pPr>
            <a:r>
              <a:rPr lang="en-GB" sz="1800" dirty="0" smtClean="0"/>
              <a:t>               </a:t>
            </a:r>
          </a:p>
          <a:p>
            <a:pPr marL="0" indent="0">
              <a:buFont typeface="Arial" charset="0"/>
              <a:buNone/>
              <a:defRPr/>
            </a:pPr>
            <a:r>
              <a:rPr lang="en-GB" sz="1800" dirty="0" smtClean="0"/>
              <a:t>                    </a:t>
            </a:r>
            <a:r>
              <a:rPr lang="en-GB" sz="1800" b="1" dirty="0" smtClean="0"/>
              <a:t>X= 63.76%</a:t>
            </a:r>
          </a:p>
          <a:p>
            <a:pPr marL="0" indent="0">
              <a:defRPr/>
            </a:pPr>
            <a:endParaRPr lang="en-GB" sz="1800" b="1" dirty="0" smtClean="0">
              <a:effectLst>
                <a:outerShdw blurRad="38100" dist="38100" dir="2700000" algn="tl">
                  <a:srgbClr val="C0C0C0"/>
                </a:outerShdw>
              </a:effectLst>
            </a:endParaRPr>
          </a:p>
          <a:p>
            <a:pPr marL="0" indent="0" eaLnBrk="1" hangingPunct="1">
              <a:spcBef>
                <a:spcPct val="0"/>
              </a:spcBef>
              <a:buClrTx/>
              <a:buSzTx/>
              <a:buFontTx/>
              <a:buNone/>
              <a:defRPr/>
            </a:pPr>
            <a:endParaRPr lang="en-GB" sz="2400" b="1" dirty="0" smtClean="0">
              <a:solidFill>
                <a:srgbClr val="009900"/>
              </a:solidFill>
              <a:effectLst>
                <a:outerShdw blurRad="38100" dist="38100" dir="2700000" algn="tl">
                  <a:srgbClr val="C0C0C0"/>
                </a:outerShdw>
              </a:effectLst>
              <a:latin typeface="Arial Black" pitchFamily="34" charset="0"/>
              <a:cs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8369" name="Rectangle 2"/>
          <p:cNvSpPr>
            <a:spLocks noGrp="1"/>
          </p:cNvSpPr>
          <p:nvPr>
            <p:ph type="title"/>
          </p:nvPr>
        </p:nvSpPr>
        <p:spPr>
          <a:xfrm>
            <a:off x="344488" y="80963"/>
            <a:ext cx="7128792" cy="647700"/>
          </a:xfrm>
        </p:spPr>
        <p:txBody>
          <a:bodyPr/>
          <a:lstStyle/>
          <a:p>
            <a:pPr eaLnBrk="1" hangingPunct="1"/>
            <a:r>
              <a:rPr lang="en-GB" sz="2400" dirty="0" smtClean="0"/>
              <a:t>TOP-UP TO MINIMUM PENSIONS</a:t>
            </a:r>
            <a:r>
              <a:rPr lang="zh-CN" altLang="en-US" sz="2400" dirty="0" smtClean="0"/>
              <a:t> 最低养老金差额</a:t>
            </a:r>
            <a:endParaRPr lang="es-ES" sz="2400" dirty="0" smtClean="0"/>
          </a:p>
        </p:txBody>
      </p:sp>
      <p:sp>
        <p:nvSpPr>
          <p:cNvPr id="68611" name="Rectangle 3"/>
          <p:cNvSpPr>
            <a:spLocks noGrp="1" noChangeArrowheads="1"/>
          </p:cNvSpPr>
          <p:nvPr>
            <p:ph type="body" idx="4294967295"/>
          </p:nvPr>
        </p:nvSpPr>
        <p:spPr>
          <a:xfrm>
            <a:off x="415925" y="981075"/>
            <a:ext cx="4537075" cy="5145088"/>
          </a:xfrm>
        </p:spPr>
        <p:txBody>
          <a:bodyPr/>
          <a:lstStyle/>
          <a:p>
            <a:pPr>
              <a:defRPr/>
            </a:pPr>
            <a:r>
              <a:rPr lang="en-GB" sz="2400" dirty="0" smtClean="0"/>
              <a:t>If the total sum of pensions from all the Member States is lower than the amount of the minimum pension in the Member State of residence for pensions of the same class:</a:t>
            </a:r>
          </a:p>
          <a:p>
            <a:pPr>
              <a:defRPr/>
            </a:pPr>
            <a:endParaRPr lang="en-GB" sz="2400" dirty="0" smtClean="0"/>
          </a:p>
          <a:p>
            <a:pPr>
              <a:defRPr/>
            </a:pPr>
            <a:r>
              <a:rPr lang="en-GB" sz="2400" dirty="0" smtClean="0"/>
              <a:t>The Member State of residence will pay a top-up equal to the difference, in accordance with the internal rules for minimum pensions of the State concerned.</a:t>
            </a:r>
          </a:p>
          <a:p>
            <a:pPr algn="just">
              <a:buFontTx/>
              <a:buNone/>
              <a:defRPr/>
            </a:pPr>
            <a:endParaRPr lang="en-GB" sz="2800" b="1" i="1" dirty="0" smtClean="0">
              <a:effectLst>
                <a:outerShdw blurRad="38100" dist="38100" dir="2700000" algn="tl">
                  <a:srgbClr val="C0C0C0"/>
                </a:outerShdw>
              </a:effectLst>
            </a:endParaRPr>
          </a:p>
        </p:txBody>
      </p:sp>
      <p:sp>
        <p:nvSpPr>
          <p:cNvPr id="4" name="Rectangle 3"/>
          <p:cNvSpPr txBox="1">
            <a:spLocks noChangeArrowheads="1"/>
          </p:cNvSpPr>
          <p:nvPr/>
        </p:nvSpPr>
        <p:spPr bwMode="auto">
          <a:xfrm>
            <a:off x="5097016" y="1124744"/>
            <a:ext cx="4537075" cy="51450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FFC000"/>
              </a:buClr>
              <a:buSzPct val="75000"/>
              <a:buFont typeface="Arial" charset="0"/>
              <a:buChar char="►"/>
              <a:defRPr sz="3200" kern="1200">
                <a:solidFill>
                  <a:schemeClr val="tx1"/>
                </a:solidFill>
                <a:latin typeface="Optane" pitchFamily="2" charset="0"/>
                <a:ea typeface="+mn-ea"/>
                <a:cs typeface="+mn-cs"/>
              </a:defRPr>
            </a:lvl1pPr>
            <a:lvl2pPr marL="742950" indent="-285750" algn="l" rtl="0" eaLnBrk="0" fontAlgn="base" hangingPunct="0">
              <a:spcBef>
                <a:spcPct val="20000"/>
              </a:spcBef>
              <a:spcAft>
                <a:spcPct val="0"/>
              </a:spcAft>
              <a:buClr>
                <a:srgbClr val="FFC000"/>
              </a:buClr>
              <a:buFont typeface="Arial" charset="0"/>
              <a:buChar char="–"/>
              <a:defRPr sz="2800" kern="1200">
                <a:solidFill>
                  <a:schemeClr val="tx1"/>
                </a:solidFill>
                <a:latin typeface="Optane" pitchFamily="2" charset="0"/>
                <a:ea typeface="+mn-ea"/>
                <a:cs typeface="+mn-cs"/>
              </a:defRPr>
            </a:lvl2pPr>
            <a:lvl3pPr marL="1143000" indent="-228600" algn="l" rtl="0" eaLnBrk="0" fontAlgn="base" hangingPunct="0">
              <a:spcBef>
                <a:spcPct val="20000"/>
              </a:spcBef>
              <a:spcAft>
                <a:spcPct val="0"/>
              </a:spcAft>
              <a:buClr>
                <a:srgbClr val="FFC000"/>
              </a:buClr>
              <a:buFont typeface="Arial" charset="0"/>
              <a:buChar char="•"/>
              <a:defRPr sz="2400" kern="1200">
                <a:solidFill>
                  <a:schemeClr val="tx1"/>
                </a:solidFill>
                <a:latin typeface="Optane" pitchFamily="2" charset="0"/>
                <a:ea typeface="+mn-ea"/>
                <a:cs typeface="+mn-cs"/>
              </a:defRPr>
            </a:lvl3pPr>
            <a:lvl4pPr marL="1600200" indent="-228600" algn="l" rtl="0" eaLnBrk="0" fontAlgn="base" hangingPunct="0">
              <a:spcBef>
                <a:spcPct val="20000"/>
              </a:spcBef>
              <a:spcAft>
                <a:spcPct val="0"/>
              </a:spcAft>
              <a:buClr>
                <a:srgbClr val="FFC000"/>
              </a:buClr>
              <a:buFont typeface="Arial" charset="0"/>
              <a:buChar char="–"/>
              <a:defRPr sz="2000" kern="1200">
                <a:solidFill>
                  <a:schemeClr val="tx1"/>
                </a:solidFill>
                <a:latin typeface="Optane" pitchFamily="2" charset="0"/>
                <a:ea typeface="+mn-ea"/>
                <a:cs typeface="+mn-cs"/>
              </a:defRPr>
            </a:lvl4pPr>
            <a:lvl5pPr marL="2057400" indent="-228600" algn="l" rtl="0" eaLnBrk="0" fontAlgn="base" hangingPunct="0">
              <a:spcBef>
                <a:spcPct val="20000"/>
              </a:spcBef>
              <a:spcAft>
                <a:spcPct val="0"/>
              </a:spcAft>
              <a:buClr>
                <a:srgbClr val="FFC000"/>
              </a:buClr>
              <a:buFont typeface="Arial" charset="0"/>
              <a:buChar char="»"/>
              <a:defRPr sz="2000" kern="1200">
                <a:solidFill>
                  <a:schemeClr val="tx1"/>
                </a:solidFill>
                <a:latin typeface="Optane"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defRPr/>
            </a:pPr>
            <a:r>
              <a:rPr lang="zh-CN" altLang="en-US" sz="2400" dirty="0" smtClean="0"/>
              <a:t>若参保人在所有成员国的养老金总额低于其居住成员国同类养老项目金额：</a:t>
            </a:r>
            <a:endParaRPr lang="en-GB" sz="2400" dirty="0" smtClean="0"/>
          </a:p>
          <a:p>
            <a:pPr>
              <a:defRPr/>
            </a:pPr>
            <a:endParaRPr lang="en-GB" sz="2400" dirty="0" smtClean="0"/>
          </a:p>
          <a:p>
            <a:pPr>
              <a:defRPr/>
            </a:pPr>
            <a:r>
              <a:rPr lang="zh-CN" altLang="en-US" sz="2400" dirty="0" smtClean="0"/>
              <a:t>其居住成员国将为其支付差额以保障其福利符合国际最低养老金额之规定</a:t>
            </a:r>
            <a:endParaRPr lang="en-GB" sz="2400" dirty="0" smtClean="0"/>
          </a:p>
          <a:p>
            <a:pPr algn="just">
              <a:buFontTx/>
              <a:buNone/>
              <a:defRPr/>
            </a:pPr>
            <a:endParaRPr lang="en-GB" sz="2800" b="1" i="1" dirty="0" smtClean="0">
              <a:effectLst>
                <a:outerShdw blurRad="38100" dist="38100" dir="2700000" algn="tl">
                  <a:srgbClr val="C0C0C0"/>
                </a:outerShdw>
              </a:effectLst>
            </a:endParaRPr>
          </a:p>
        </p:txBody>
      </p:sp>
    </p:spTree>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9393" name="Rectangle 2"/>
          <p:cNvSpPr>
            <a:spLocks noGrp="1"/>
          </p:cNvSpPr>
          <p:nvPr>
            <p:ph type="title"/>
          </p:nvPr>
        </p:nvSpPr>
        <p:spPr/>
        <p:txBody>
          <a:bodyPr/>
          <a:lstStyle/>
          <a:p>
            <a:pPr algn="ctr" eaLnBrk="1" hangingPunct="1"/>
            <a:r>
              <a:rPr lang="en-GB" sz="2400" dirty="0" smtClean="0"/>
              <a:t>BILATERAL AGREEMENTS </a:t>
            </a:r>
            <a:r>
              <a:rPr lang="en-GB" sz="2400" dirty="0" err="1" smtClean="0"/>
              <a:t>双边协定</a:t>
            </a:r>
            <a:endParaRPr lang="es-ES" sz="2400" dirty="0" smtClean="0"/>
          </a:p>
        </p:txBody>
      </p:sp>
      <p:sp>
        <p:nvSpPr>
          <p:cNvPr id="1979394" name="Rectangle 6"/>
          <p:cNvSpPr>
            <a:spLocks noGrp="1"/>
          </p:cNvSpPr>
          <p:nvPr>
            <p:ph type="body" sz="half" idx="4294967295"/>
          </p:nvPr>
        </p:nvSpPr>
        <p:spPr>
          <a:xfrm>
            <a:off x="344488" y="5805488"/>
            <a:ext cx="8994775" cy="825500"/>
          </a:xfrm>
        </p:spPr>
        <p:txBody>
          <a:bodyPr/>
          <a:lstStyle/>
          <a:p>
            <a:pPr lvl="2" algn="ctr" eaLnBrk="1" hangingPunct="1">
              <a:lnSpc>
                <a:spcPct val="80000"/>
              </a:lnSpc>
              <a:buClrTx/>
              <a:buFont typeface="Tahoma" pitchFamily="34" charset="0"/>
              <a:buNone/>
            </a:pPr>
            <a:r>
              <a:rPr lang="en-GB" sz="2000" dirty="0" smtClean="0">
                <a:solidFill>
                  <a:srgbClr val="003300"/>
                </a:solidFill>
              </a:rPr>
              <a:t>(*) CMISS and PORTUGAL</a:t>
            </a:r>
          </a:p>
          <a:p>
            <a:pPr lvl="2" algn="ctr" eaLnBrk="1" hangingPunct="1">
              <a:lnSpc>
                <a:spcPct val="80000"/>
              </a:lnSpc>
              <a:buClrTx/>
              <a:buFont typeface="Tahoma" pitchFamily="34" charset="0"/>
              <a:buNone/>
            </a:pPr>
            <a:r>
              <a:rPr lang="zh-CN" altLang="en-US" sz="2000" dirty="0" smtClean="0">
                <a:solidFill>
                  <a:srgbClr val="003300"/>
                </a:solidFill>
              </a:rPr>
              <a:t>与葡萄牙参加伊比利亚美洲社保多边协定</a:t>
            </a:r>
            <a:endParaRPr lang="es-ES" sz="2000" dirty="0" smtClean="0"/>
          </a:p>
        </p:txBody>
      </p:sp>
      <p:sp>
        <p:nvSpPr>
          <p:cNvPr id="1979395" name="Rectangle 2"/>
          <p:cNvSpPr>
            <a:spLocks noGrp="1" noChangeArrowheads="1"/>
          </p:cNvSpPr>
          <p:nvPr>
            <p:ph sz="quarter" idx="4294967295"/>
          </p:nvPr>
        </p:nvSpPr>
        <p:spPr>
          <a:xfrm>
            <a:off x="273050" y="1052513"/>
            <a:ext cx="4421188" cy="3673475"/>
          </a:xfrm>
        </p:spPr>
        <p:txBody>
          <a:bodyPr/>
          <a:lstStyle/>
          <a:p>
            <a:r>
              <a:rPr lang="en-GB" sz="1800" dirty="0" smtClean="0"/>
              <a:t>EUROPE</a:t>
            </a:r>
            <a:r>
              <a:rPr lang="zh-CN" altLang="en-US" sz="1800" dirty="0" smtClean="0"/>
              <a:t> 欧洲</a:t>
            </a:r>
            <a:endParaRPr lang="en-GB" sz="1800" dirty="0" smtClean="0"/>
          </a:p>
          <a:p>
            <a:pPr lvl="2"/>
            <a:r>
              <a:rPr lang="en-GB" sz="1800" dirty="0" smtClean="0"/>
              <a:t>Andorra</a:t>
            </a:r>
            <a:r>
              <a:rPr lang="zh-CN" altLang="en-US" sz="1800" dirty="0" smtClean="0"/>
              <a:t> 安道尔</a:t>
            </a:r>
            <a:r>
              <a:rPr lang="en-GB" sz="1800" dirty="0" smtClean="0"/>
              <a:t> (2003)</a:t>
            </a:r>
          </a:p>
          <a:p>
            <a:pPr lvl="2"/>
            <a:r>
              <a:rPr lang="en-GB" sz="1800" dirty="0" smtClean="0"/>
              <a:t>Russia </a:t>
            </a:r>
            <a:r>
              <a:rPr lang="zh-CN" altLang="en-US" sz="1800" dirty="0" smtClean="0"/>
              <a:t>俄罗斯</a:t>
            </a:r>
            <a:r>
              <a:rPr lang="en-GB" sz="1800" dirty="0" smtClean="0"/>
              <a:t>(1996)</a:t>
            </a:r>
          </a:p>
          <a:p>
            <a:pPr lvl="2"/>
            <a:r>
              <a:rPr lang="en-GB" sz="1800" dirty="0" smtClean="0"/>
              <a:t>Ukraine </a:t>
            </a:r>
            <a:r>
              <a:rPr lang="zh-CN" altLang="en-US" sz="1800" dirty="0" smtClean="0"/>
              <a:t>乌克兰</a:t>
            </a:r>
            <a:r>
              <a:rPr lang="en-GB" sz="1800" dirty="0" smtClean="0"/>
              <a:t>(1998)</a:t>
            </a:r>
          </a:p>
          <a:p>
            <a:r>
              <a:rPr lang="en-GB" sz="1800" dirty="0" smtClean="0"/>
              <a:t>ASIA</a:t>
            </a:r>
            <a:r>
              <a:rPr lang="zh-CN" altLang="en-US" sz="1800" dirty="0" smtClean="0"/>
              <a:t> 亚洲</a:t>
            </a:r>
            <a:endParaRPr lang="en-GB" sz="1800" dirty="0" smtClean="0"/>
          </a:p>
          <a:p>
            <a:pPr lvl="2"/>
            <a:r>
              <a:rPr lang="en-GB" sz="1800" dirty="0" smtClean="0"/>
              <a:t>Philippines </a:t>
            </a:r>
            <a:r>
              <a:rPr lang="zh-CN" altLang="en-US" sz="1800" dirty="0" smtClean="0"/>
              <a:t>菲律宾</a:t>
            </a:r>
            <a:r>
              <a:rPr lang="en-GB" sz="1800" dirty="0" smtClean="0"/>
              <a:t>(2002)</a:t>
            </a:r>
          </a:p>
          <a:p>
            <a:pPr lvl="2"/>
            <a:r>
              <a:rPr lang="en-GB" sz="1800" dirty="0" smtClean="0"/>
              <a:t>Japan </a:t>
            </a:r>
            <a:r>
              <a:rPr lang="zh-CN" altLang="en-US" sz="1800" dirty="0" smtClean="0"/>
              <a:t>日本 </a:t>
            </a:r>
            <a:r>
              <a:rPr lang="en-GB" sz="1800" dirty="0" smtClean="0"/>
              <a:t>(2010)</a:t>
            </a:r>
          </a:p>
          <a:p>
            <a:pPr lvl="2"/>
            <a:r>
              <a:rPr lang="en-GB" sz="1800" dirty="0" smtClean="0"/>
              <a:t>Korea </a:t>
            </a:r>
            <a:r>
              <a:rPr lang="zh-CN" altLang="en-US" sz="1800" dirty="0" smtClean="0"/>
              <a:t>韩国 </a:t>
            </a:r>
            <a:r>
              <a:rPr lang="en-GB" sz="1800" dirty="0" smtClean="0"/>
              <a:t>(2013)</a:t>
            </a:r>
          </a:p>
          <a:p>
            <a:r>
              <a:rPr lang="en-GB" sz="1800" dirty="0" smtClean="0"/>
              <a:t>AFRICA</a:t>
            </a:r>
            <a:r>
              <a:rPr lang="zh-CN" altLang="en-US" sz="1800" dirty="0" smtClean="0"/>
              <a:t> 非洲</a:t>
            </a:r>
            <a:endParaRPr lang="en-GB" sz="1800" dirty="0" smtClean="0"/>
          </a:p>
          <a:p>
            <a:pPr lvl="2"/>
            <a:r>
              <a:rPr lang="en-GB" sz="1800" dirty="0" smtClean="0"/>
              <a:t>Morocco </a:t>
            </a:r>
            <a:r>
              <a:rPr lang="zh-CN" altLang="en-US" sz="1800" dirty="0" smtClean="0"/>
              <a:t>摩洛哥 </a:t>
            </a:r>
            <a:r>
              <a:rPr lang="en-GB" sz="1800" dirty="0" smtClean="0"/>
              <a:t>(1982)</a:t>
            </a:r>
          </a:p>
          <a:p>
            <a:pPr lvl="2"/>
            <a:r>
              <a:rPr lang="en-GB" sz="1800" dirty="0" smtClean="0"/>
              <a:t>Tunisia </a:t>
            </a:r>
            <a:r>
              <a:rPr lang="zh-CN" altLang="en-US" sz="1800" dirty="0" smtClean="0"/>
              <a:t>突尼斯 </a:t>
            </a:r>
            <a:r>
              <a:rPr lang="en-GB" sz="1800" dirty="0" smtClean="0"/>
              <a:t>(2002)</a:t>
            </a:r>
          </a:p>
          <a:p>
            <a:pPr lvl="2"/>
            <a:r>
              <a:rPr lang="en-GB" sz="1800" dirty="0" smtClean="0"/>
              <a:t>Cape Verde </a:t>
            </a:r>
            <a:r>
              <a:rPr lang="zh-CN" altLang="en-US" sz="1800" dirty="0" smtClean="0"/>
              <a:t>佛得角 </a:t>
            </a:r>
            <a:r>
              <a:rPr lang="en-GB" sz="1800" dirty="0" smtClean="0"/>
              <a:t>(2013)</a:t>
            </a:r>
          </a:p>
          <a:p>
            <a:r>
              <a:rPr lang="en-GB" sz="1800" dirty="0" smtClean="0"/>
              <a:t>OCEANIA</a:t>
            </a:r>
            <a:r>
              <a:rPr lang="zh-CN" altLang="en-US" sz="1800" dirty="0" smtClean="0"/>
              <a:t> 大洋洲</a:t>
            </a:r>
            <a:endParaRPr lang="en-GB" sz="1800" dirty="0" smtClean="0"/>
          </a:p>
          <a:p>
            <a:pPr lvl="2"/>
            <a:r>
              <a:rPr lang="en-GB" sz="1800" dirty="0" smtClean="0"/>
              <a:t>Australia </a:t>
            </a:r>
            <a:r>
              <a:rPr lang="zh-CN" altLang="en-US" sz="1800" dirty="0" smtClean="0"/>
              <a:t> 澳大利亚 </a:t>
            </a:r>
            <a:r>
              <a:rPr lang="en-GB" sz="1800" dirty="0" smtClean="0"/>
              <a:t>(2003)</a:t>
            </a:r>
          </a:p>
        </p:txBody>
      </p:sp>
      <p:sp>
        <p:nvSpPr>
          <p:cNvPr id="713731" name="Rectangle 3"/>
          <p:cNvSpPr>
            <a:spLocks noGrp="1" noChangeArrowheads="1"/>
          </p:cNvSpPr>
          <p:nvPr>
            <p:ph sz="quarter" idx="4294967295"/>
          </p:nvPr>
        </p:nvSpPr>
        <p:spPr>
          <a:xfrm>
            <a:off x="4989513" y="981075"/>
            <a:ext cx="4421187" cy="2495550"/>
          </a:xfrm>
        </p:spPr>
        <p:txBody>
          <a:bodyPr/>
          <a:lstStyle/>
          <a:p>
            <a:pPr>
              <a:defRPr/>
            </a:pPr>
            <a:r>
              <a:rPr lang="en-GB" sz="2400" dirty="0" smtClean="0"/>
              <a:t>AMERICAS</a:t>
            </a:r>
            <a:r>
              <a:rPr lang="zh-CN" altLang="en-US" sz="2400" dirty="0" smtClean="0"/>
              <a:t> 美洲</a:t>
            </a:r>
            <a:endParaRPr lang="en-GB" sz="2400" dirty="0" smtClean="0"/>
          </a:p>
          <a:p>
            <a:pPr lvl="2">
              <a:defRPr/>
            </a:pPr>
            <a:r>
              <a:rPr lang="en-GB" sz="1800" dirty="0" smtClean="0"/>
              <a:t>Argentina </a:t>
            </a:r>
            <a:r>
              <a:rPr lang="zh-CN" altLang="en-US" sz="1800" dirty="0" smtClean="0"/>
              <a:t>阿根廷 </a:t>
            </a:r>
            <a:r>
              <a:rPr lang="en-GB" sz="1800" dirty="0" smtClean="0"/>
              <a:t>(2004)</a:t>
            </a:r>
          </a:p>
          <a:p>
            <a:pPr lvl="2">
              <a:defRPr/>
            </a:pPr>
            <a:r>
              <a:rPr lang="en-GB" sz="1800" dirty="0" smtClean="0"/>
              <a:t>Brazil </a:t>
            </a:r>
            <a:r>
              <a:rPr lang="zh-CN" altLang="en-US" sz="1800" dirty="0" smtClean="0"/>
              <a:t>巴西 </a:t>
            </a:r>
            <a:r>
              <a:rPr lang="en-GB" sz="1800" dirty="0" smtClean="0"/>
              <a:t>(1995)    (*)</a:t>
            </a:r>
          </a:p>
          <a:p>
            <a:pPr lvl="2">
              <a:defRPr/>
            </a:pPr>
            <a:r>
              <a:rPr lang="en-GB" sz="1800" dirty="0" smtClean="0"/>
              <a:t>Canada </a:t>
            </a:r>
            <a:r>
              <a:rPr lang="zh-CN" altLang="en-US" sz="1800" dirty="0" smtClean="0"/>
              <a:t>加拿大 </a:t>
            </a:r>
            <a:r>
              <a:rPr lang="en-GB" sz="1800" dirty="0" smtClean="0"/>
              <a:t>(1988)</a:t>
            </a:r>
          </a:p>
          <a:p>
            <a:pPr lvl="2">
              <a:defRPr/>
            </a:pPr>
            <a:r>
              <a:rPr lang="en-GB" sz="1800" dirty="0" smtClean="0"/>
              <a:t>Colombia </a:t>
            </a:r>
            <a:r>
              <a:rPr lang="zh-CN" altLang="en-US" sz="1800" dirty="0" smtClean="0"/>
              <a:t>哥伦比亚 </a:t>
            </a:r>
            <a:r>
              <a:rPr lang="en-GB" sz="1800" dirty="0" smtClean="0"/>
              <a:t>(2008)</a:t>
            </a:r>
          </a:p>
          <a:p>
            <a:pPr lvl="2">
              <a:defRPr/>
            </a:pPr>
            <a:r>
              <a:rPr lang="en-GB" sz="1800" dirty="0" smtClean="0"/>
              <a:t>Chile </a:t>
            </a:r>
            <a:r>
              <a:rPr lang="zh-CN" altLang="en-US" sz="1800" dirty="0" smtClean="0"/>
              <a:t>智利 </a:t>
            </a:r>
            <a:r>
              <a:rPr lang="en-GB" sz="1800" dirty="0" smtClean="0"/>
              <a:t>(1998)   (*)</a:t>
            </a:r>
          </a:p>
          <a:p>
            <a:pPr lvl="2">
              <a:defRPr/>
            </a:pPr>
            <a:r>
              <a:rPr lang="en-GB" sz="1800" dirty="0" smtClean="0"/>
              <a:t>Ecuador </a:t>
            </a:r>
            <a:r>
              <a:rPr lang="zh-CN" altLang="en-US" sz="1800" dirty="0" smtClean="0"/>
              <a:t>厄瓜多尔 </a:t>
            </a:r>
            <a:r>
              <a:rPr lang="en-GB" sz="1800" dirty="0" smtClean="0"/>
              <a:t>(2011) (*)</a:t>
            </a:r>
          </a:p>
          <a:p>
            <a:pPr lvl="2">
              <a:defRPr/>
            </a:pPr>
            <a:r>
              <a:rPr lang="en-GB" sz="1800" dirty="0" smtClean="0"/>
              <a:t>USA </a:t>
            </a:r>
            <a:r>
              <a:rPr lang="zh-CN" altLang="en-US" sz="1800" dirty="0" smtClean="0"/>
              <a:t>美国 </a:t>
            </a:r>
            <a:r>
              <a:rPr lang="en-GB" sz="1800" dirty="0" smtClean="0"/>
              <a:t>(1988)</a:t>
            </a:r>
          </a:p>
          <a:p>
            <a:pPr lvl="2">
              <a:defRPr/>
            </a:pPr>
            <a:r>
              <a:rPr lang="en-GB" sz="1800" dirty="0" smtClean="0"/>
              <a:t>Mexico </a:t>
            </a:r>
            <a:r>
              <a:rPr lang="zh-CN" altLang="en-US" sz="1800" dirty="0" smtClean="0"/>
              <a:t>墨西哥 </a:t>
            </a:r>
            <a:r>
              <a:rPr lang="en-GB" sz="1800" dirty="0" smtClean="0"/>
              <a:t>(1995)</a:t>
            </a:r>
          </a:p>
          <a:p>
            <a:pPr lvl="2">
              <a:defRPr/>
            </a:pPr>
            <a:r>
              <a:rPr lang="en-GB" sz="1800" dirty="0" smtClean="0"/>
              <a:t>Paraguay </a:t>
            </a:r>
            <a:r>
              <a:rPr lang="zh-CN" altLang="en-US" sz="1800" dirty="0" smtClean="0"/>
              <a:t>巴拉圭 </a:t>
            </a:r>
            <a:r>
              <a:rPr lang="en-GB" sz="1800" dirty="0" smtClean="0"/>
              <a:t>(2006) (*)</a:t>
            </a:r>
          </a:p>
          <a:p>
            <a:pPr lvl="2">
              <a:defRPr/>
            </a:pPr>
            <a:r>
              <a:rPr lang="en-GB" sz="1800" dirty="0" smtClean="0"/>
              <a:t>Peru </a:t>
            </a:r>
            <a:r>
              <a:rPr lang="zh-CN" altLang="en-US" sz="1800" dirty="0" smtClean="0"/>
              <a:t>秘鲁 </a:t>
            </a:r>
            <a:r>
              <a:rPr lang="en-GB" sz="1800" dirty="0" smtClean="0"/>
              <a:t>(2005)</a:t>
            </a:r>
          </a:p>
          <a:p>
            <a:pPr lvl="2">
              <a:defRPr/>
            </a:pPr>
            <a:r>
              <a:rPr lang="en-GB" sz="1800" dirty="0" smtClean="0"/>
              <a:t>Dom. Republic</a:t>
            </a:r>
            <a:r>
              <a:rPr lang="zh-CN" altLang="en-US" sz="1800" dirty="0" smtClean="0"/>
              <a:t>多米尼加</a:t>
            </a:r>
            <a:r>
              <a:rPr lang="en-GB" sz="1800" dirty="0" smtClean="0"/>
              <a:t>(2006)</a:t>
            </a:r>
          </a:p>
          <a:p>
            <a:pPr lvl="2">
              <a:defRPr/>
            </a:pPr>
            <a:r>
              <a:rPr lang="en-GB" sz="1800" dirty="0" smtClean="0"/>
              <a:t>Uruguay </a:t>
            </a:r>
            <a:r>
              <a:rPr lang="zh-CN" altLang="en-US" sz="1800" dirty="0" smtClean="0"/>
              <a:t>乌拉圭 </a:t>
            </a:r>
            <a:r>
              <a:rPr lang="en-GB" sz="1800" dirty="0" smtClean="0"/>
              <a:t>(2000)    (*) </a:t>
            </a:r>
          </a:p>
          <a:p>
            <a:pPr lvl="2">
              <a:defRPr/>
            </a:pPr>
            <a:r>
              <a:rPr lang="en-GB" sz="1800" dirty="0" smtClean="0"/>
              <a:t>Venezuela </a:t>
            </a:r>
            <a:r>
              <a:rPr lang="zh-CN" altLang="en-US" sz="1800" dirty="0" smtClean="0"/>
              <a:t>委内瑞拉 </a:t>
            </a:r>
            <a:r>
              <a:rPr lang="en-GB" sz="1800" dirty="0" smtClean="0"/>
              <a:t>(1990)</a:t>
            </a:r>
          </a:p>
          <a:p>
            <a:pPr lvl="2">
              <a:defRPr/>
            </a:pPr>
            <a:endParaRPr lang="en-GB" sz="1800" b="1" dirty="0" smtClean="0">
              <a:effectLst>
                <a:outerShdw blurRad="38100" dist="38100" dir="2700000" algn="tl">
                  <a:srgbClr val="C0C0C0"/>
                </a:outerShdw>
              </a:effectLst>
            </a:endParaRPr>
          </a:p>
          <a:p>
            <a:pPr lvl="2">
              <a:lnSpc>
                <a:spcPct val="70000"/>
              </a:lnSpc>
              <a:buFont typeface="Arial" charset="0"/>
              <a:buNone/>
              <a:defRPr/>
            </a:pPr>
            <a:endParaRPr lang="en-GB" sz="1600" b="1" dirty="0" smtClean="0">
              <a:effectLst>
                <a:outerShdw blurRad="38100" dist="38100" dir="2700000" algn="tl">
                  <a:srgbClr val="C0C0C0"/>
                </a:outerShdw>
              </a:effectLst>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0417" name="Rectangle 2"/>
          <p:cNvSpPr>
            <a:spLocks noGrp="1"/>
          </p:cNvSpPr>
          <p:nvPr>
            <p:ph type="title"/>
          </p:nvPr>
        </p:nvSpPr>
        <p:spPr>
          <a:xfrm>
            <a:off x="344488" y="80963"/>
            <a:ext cx="6768752" cy="647700"/>
          </a:xfrm>
        </p:spPr>
        <p:txBody>
          <a:bodyPr/>
          <a:lstStyle/>
          <a:p>
            <a:pPr algn="ctr" eaLnBrk="1" hangingPunct="1"/>
            <a:r>
              <a:rPr lang="en-GB" sz="2400" dirty="0" smtClean="0"/>
              <a:t>PERSONS COVERED</a:t>
            </a:r>
            <a:r>
              <a:rPr lang="zh-CN" altLang="en-US" sz="2400" dirty="0" smtClean="0"/>
              <a:t> 覆盖人群</a:t>
            </a:r>
            <a:endParaRPr lang="es-ES" sz="2400" dirty="0" smtClean="0"/>
          </a:p>
        </p:txBody>
      </p:sp>
      <p:sp>
        <p:nvSpPr>
          <p:cNvPr id="1980418" name="Rectangle 2"/>
          <p:cNvSpPr>
            <a:spLocks noGrp="1" noChangeArrowheads="1"/>
          </p:cNvSpPr>
          <p:nvPr>
            <p:ph sz="half" idx="4294967295"/>
          </p:nvPr>
        </p:nvSpPr>
        <p:spPr>
          <a:xfrm>
            <a:off x="415925" y="981075"/>
            <a:ext cx="4421188" cy="5145088"/>
          </a:xfrm>
        </p:spPr>
        <p:txBody>
          <a:bodyPr/>
          <a:lstStyle/>
          <a:p>
            <a:r>
              <a:rPr lang="en-GB" sz="1800" dirty="0" smtClean="0"/>
              <a:t>Local workers </a:t>
            </a:r>
            <a:r>
              <a:rPr lang="en-GB" sz="1800" dirty="0" err="1" smtClean="0"/>
              <a:t>当地工作者</a:t>
            </a:r>
            <a:endParaRPr lang="en-GB" sz="1800" dirty="0" smtClean="0"/>
          </a:p>
          <a:p>
            <a:pPr lvl="2"/>
            <a:r>
              <a:rPr lang="en-GB" sz="1800" dirty="0" smtClean="0"/>
              <a:t>Chile </a:t>
            </a:r>
            <a:r>
              <a:rPr lang="zh-CN" altLang="en-US" sz="1800" dirty="0" smtClean="0"/>
              <a:t>智利 </a:t>
            </a:r>
            <a:r>
              <a:rPr lang="en-GB" sz="1800" dirty="0" smtClean="0"/>
              <a:t>(*)</a:t>
            </a:r>
            <a:r>
              <a:rPr lang="zh-CN" altLang="en-US" sz="1800" dirty="0" smtClean="0"/>
              <a:t> </a:t>
            </a:r>
            <a:endParaRPr lang="en-GB" sz="1800" dirty="0" smtClean="0"/>
          </a:p>
          <a:p>
            <a:pPr lvl="2"/>
            <a:r>
              <a:rPr lang="en-GB" sz="1800" dirty="0" smtClean="0"/>
              <a:t>Colombia</a:t>
            </a:r>
            <a:r>
              <a:rPr lang="zh-CN" altLang="en-US" sz="1800" dirty="0" smtClean="0"/>
              <a:t> 哥伦比亚</a:t>
            </a:r>
            <a:endParaRPr lang="en-GB" sz="1800" dirty="0" smtClean="0"/>
          </a:p>
          <a:p>
            <a:pPr lvl="2"/>
            <a:r>
              <a:rPr lang="en-GB" sz="1800" dirty="0" smtClean="0"/>
              <a:t>Philippines</a:t>
            </a:r>
            <a:r>
              <a:rPr lang="zh-CN" altLang="en-US" sz="1800" dirty="0" smtClean="0"/>
              <a:t> 菲律宾</a:t>
            </a:r>
            <a:endParaRPr lang="en-GB" sz="1800" dirty="0" smtClean="0"/>
          </a:p>
          <a:p>
            <a:pPr lvl="2"/>
            <a:r>
              <a:rPr lang="en-GB" sz="1800" dirty="0" smtClean="0"/>
              <a:t>Morocco</a:t>
            </a:r>
            <a:r>
              <a:rPr lang="zh-CN" altLang="en-US" sz="1800" dirty="0" smtClean="0"/>
              <a:t> 摩洛哥</a:t>
            </a:r>
            <a:endParaRPr lang="en-GB" sz="1800" dirty="0" smtClean="0"/>
          </a:p>
          <a:p>
            <a:pPr lvl="2"/>
            <a:r>
              <a:rPr lang="en-GB" sz="1800" dirty="0" smtClean="0"/>
              <a:t>Mexico</a:t>
            </a:r>
            <a:r>
              <a:rPr lang="zh-CN" altLang="en-US" sz="1800" dirty="0" smtClean="0"/>
              <a:t> 墨西哥</a:t>
            </a:r>
            <a:endParaRPr lang="en-GB" sz="1800" dirty="0" smtClean="0"/>
          </a:p>
          <a:p>
            <a:pPr lvl="2"/>
            <a:r>
              <a:rPr lang="en-GB" sz="1800" dirty="0" smtClean="0"/>
              <a:t>Dom. Republic</a:t>
            </a:r>
            <a:r>
              <a:rPr lang="zh-CN" altLang="en-US" sz="1800" dirty="0" smtClean="0"/>
              <a:t> 多米尼加</a:t>
            </a:r>
            <a:r>
              <a:rPr lang="en-GB" sz="1800" dirty="0" smtClean="0"/>
              <a:t> (1)</a:t>
            </a:r>
          </a:p>
          <a:p>
            <a:pPr lvl="2"/>
            <a:r>
              <a:rPr lang="en-GB" sz="1800" dirty="0" smtClean="0"/>
              <a:t>Russia</a:t>
            </a:r>
            <a:r>
              <a:rPr lang="zh-CN" altLang="en-US" sz="1800" dirty="0" smtClean="0"/>
              <a:t> 俄罗斯</a:t>
            </a:r>
            <a:endParaRPr lang="en-GB" sz="1800" dirty="0" smtClean="0"/>
          </a:p>
          <a:p>
            <a:pPr lvl="2"/>
            <a:r>
              <a:rPr lang="en-GB" sz="1800" dirty="0" smtClean="0"/>
              <a:t>Tunisia</a:t>
            </a:r>
            <a:r>
              <a:rPr lang="zh-CN" altLang="en-US" sz="1800" dirty="0" smtClean="0"/>
              <a:t> 突尼斯</a:t>
            </a:r>
            <a:endParaRPr lang="en-GB" sz="1800" dirty="0" smtClean="0"/>
          </a:p>
          <a:p>
            <a:pPr lvl="2"/>
            <a:r>
              <a:rPr lang="en-GB" sz="1800" dirty="0" smtClean="0"/>
              <a:t>Ukraine </a:t>
            </a:r>
            <a:r>
              <a:rPr lang="zh-CN" altLang="en-US" sz="1800" dirty="0" smtClean="0"/>
              <a:t>乌克兰 </a:t>
            </a:r>
            <a:r>
              <a:rPr lang="en-GB" sz="1800" dirty="0" smtClean="0"/>
              <a:t>(1)</a:t>
            </a:r>
          </a:p>
          <a:p>
            <a:pPr lvl="2"/>
            <a:r>
              <a:rPr lang="en-GB" sz="1800" dirty="0" smtClean="0"/>
              <a:t>Venezuela </a:t>
            </a:r>
            <a:r>
              <a:rPr lang="zh-CN" altLang="en-US" sz="1800" dirty="0" smtClean="0"/>
              <a:t>委内瑞拉 </a:t>
            </a:r>
            <a:r>
              <a:rPr lang="en-GB" sz="1800" dirty="0" smtClean="0"/>
              <a:t>(1)</a:t>
            </a:r>
          </a:p>
          <a:p>
            <a:pPr>
              <a:buFont typeface="Arial" charset="0"/>
              <a:buNone/>
            </a:pPr>
            <a:r>
              <a:rPr lang="en-GB" sz="1600" dirty="0" smtClean="0"/>
              <a:t>All are applicable to refugees and stateless persons resident in Spain</a:t>
            </a:r>
            <a:r>
              <a:rPr lang="zh-CN" altLang="en-US" sz="1600" dirty="0" smtClean="0"/>
              <a:t> 全部适用于在西班牙的难民与无国籍人员</a:t>
            </a:r>
            <a:endParaRPr lang="en-GB" sz="1600" dirty="0" smtClean="0"/>
          </a:p>
          <a:p>
            <a:pPr>
              <a:buFont typeface="Arial" charset="0"/>
              <a:buAutoNum type="arabicParenBoth"/>
            </a:pPr>
            <a:r>
              <a:rPr lang="en-GB" sz="1600" dirty="0" smtClean="0"/>
              <a:t>Applicable to national survivors even if the workers were not.</a:t>
            </a:r>
            <a:r>
              <a:rPr lang="zh-CN" altLang="en-US" sz="1600" dirty="0" smtClean="0"/>
              <a:t> 适用于亡故家属，即使工作者非当地人</a:t>
            </a:r>
            <a:endParaRPr lang="en-GB" sz="1600" dirty="0" smtClean="0"/>
          </a:p>
          <a:p>
            <a:pPr>
              <a:lnSpc>
                <a:spcPct val="90000"/>
              </a:lnSpc>
              <a:buFont typeface="Wingdings" pitchFamily="2" charset="2"/>
              <a:buNone/>
            </a:pPr>
            <a:r>
              <a:rPr lang="en-GB" sz="2800" dirty="0" smtClean="0"/>
              <a:t>     </a:t>
            </a:r>
          </a:p>
        </p:txBody>
      </p:sp>
      <p:sp>
        <p:nvSpPr>
          <p:cNvPr id="832515" name="Rectangle 3"/>
          <p:cNvSpPr>
            <a:spLocks noGrp="1" noChangeArrowheads="1"/>
          </p:cNvSpPr>
          <p:nvPr>
            <p:ph sz="half" idx="4294967295"/>
          </p:nvPr>
        </p:nvSpPr>
        <p:spPr>
          <a:xfrm>
            <a:off x="5024438" y="981075"/>
            <a:ext cx="4421187" cy="5145088"/>
          </a:xfrm>
        </p:spPr>
        <p:txBody>
          <a:bodyPr/>
          <a:lstStyle/>
          <a:p>
            <a:pPr>
              <a:defRPr/>
            </a:pPr>
            <a:r>
              <a:rPr lang="en-GB" sz="1800" dirty="0" smtClean="0"/>
              <a:t>Workers</a:t>
            </a:r>
            <a:r>
              <a:rPr lang="zh-CN" altLang="en-US" sz="1800" dirty="0" smtClean="0"/>
              <a:t> 工作者</a:t>
            </a:r>
            <a:endParaRPr lang="en-GB" sz="1800" dirty="0" smtClean="0"/>
          </a:p>
          <a:p>
            <a:pPr lvl="2">
              <a:defRPr/>
            </a:pPr>
            <a:r>
              <a:rPr lang="en-GB" sz="1800" dirty="0" smtClean="0"/>
              <a:t>Andorra</a:t>
            </a:r>
            <a:r>
              <a:rPr lang="zh-CN" altLang="en-US" sz="1800" dirty="0" smtClean="0"/>
              <a:t> 安多拉</a:t>
            </a:r>
            <a:endParaRPr lang="en-GB" sz="1800" dirty="0" smtClean="0"/>
          </a:p>
          <a:p>
            <a:pPr lvl="2">
              <a:defRPr/>
            </a:pPr>
            <a:r>
              <a:rPr lang="en-GB" sz="1800" dirty="0" smtClean="0"/>
              <a:t>Argentina</a:t>
            </a:r>
            <a:r>
              <a:rPr lang="zh-CN" altLang="en-US" sz="1800" dirty="0" smtClean="0"/>
              <a:t> 阿根廷</a:t>
            </a:r>
            <a:r>
              <a:rPr lang="en-GB" sz="1800" dirty="0" smtClean="0"/>
              <a:t> </a:t>
            </a:r>
          </a:p>
          <a:p>
            <a:pPr lvl="2">
              <a:defRPr/>
            </a:pPr>
            <a:r>
              <a:rPr lang="en-GB" sz="1800" dirty="0" smtClean="0"/>
              <a:t>Australia </a:t>
            </a:r>
            <a:r>
              <a:rPr lang="zh-CN" altLang="en-US" sz="1800" dirty="0" smtClean="0"/>
              <a:t>澳大利亚 </a:t>
            </a:r>
            <a:r>
              <a:rPr lang="en-GB" sz="1800" dirty="0" smtClean="0"/>
              <a:t>(2)</a:t>
            </a:r>
            <a:r>
              <a:rPr lang="zh-CN" altLang="en-US" sz="1800" dirty="0" smtClean="0"/>
              <a:t> </a:t>
            </a:r>
            <a:endParaRPr lang="en-GB" sz="1800" dirty="0" smtClean="0"/>
          </a:p>
          <a:p>
            <a:pPr lvl="2">
              <a:defRPr/>
            </a:pPr>
            <a:r>
              <a:rPr lang="en-GB" sz="1800" dirty="0" smtClean="0"/>
              <a:t>Brazil  </a:t>
            </a:r>
            <a:r>
              <a:rPr lang="zh-CN" altLang="en-US" sz="1800" dirty="0" smtClean="0"/>
              <a:t>巴西 </a:t>
            </a:r>
            <a:r>
              <a:rPr lang="en-GB" sz="1800" dirty="0" smtClean="0"/>
              <a:t>(*)</a:t>
            </a:r>
            <a:endParaRPr lang="en-GB" sz="1800" u="sng" dirty="0" smtClean="0"/>
          </a:p>
          <a:p>
            <a:pPr lvl="2">
              <a:defRPr/>
            </a:pPr>
            <a:r>
              <a:rPr lang="en-GB" sz="1800" dirty="0" smtClean="0"/>
              <a:t>Canada</a:t>
            </a:r>
            <a:r>
              <a:rPr lang="zh-CN" altLang="en-US" sz="1800" dirty="0" smtClean="0"/>
              <a:t> 加拿大</a:t>
            </a:r>
            <a:r>
              <a:rPr lang="en-GB" sz="1800" dirty="0" smtClean="0"/>
              <a:t> </a:t>
            </a:r>
          </a:p>
          <a:p>
            <a:pPr lvl="2">
              <a:defRPr/>
            </a:pPr>
            <a:r>
              <a:rPr lang="en-GB" sz="1800" dirty="0" smtClean="0"/>
              <a:t>Korea</a:t>
            </a:r>
            <a:r>
              <a:rPr lang="zh-CN" altLang="en-US" sz="1800" dirty="0" smtClean="0"/>
              <a:t> 韩国</a:t>
            </a:r>
            <a:endParaRPr lang="en-GB" sz="1800" dirty="0" smtClean="0"/>
          </a:p>
          <a:p>
            <a:pPr lvl="2">
              <a:defRPr/>
            </a:pPr>
            <a:r>
              <a:rPr lang="en-GB" sz="1800" dirty="0" smtClean="0"/>
              <a:t>Cape Verde</a:t>
            </a:r>
            <a:r>
              <a:rPr lang="zh-CN" altLang="en-US" sz="1800" dirty="0" smtClean="0"/>
              <a:t> 佛得角</a:t>
            </a:r>
            <a:endParaRPr lang="en-GB" sz="1800" dirty="0" smtClean="0"/>
          </a:p>
          <a:p>
            <a:pPr lvl="2">
              <a:defRPr/>
            </a:pPr>
            <a:r>
              <a:rPr lang="en-GB" sz="1800" dirty="0" smtClean="0"/>
              <a:t>Ecuador  </a:t>
            </a:r>
            <a:r>
              <a:rPr lang="zh-CN" altLang="en-US" sz="1800" dirty="0" smtClean="0"/>
              <a:t>厄瓜多尔 </a:t>
            </a:r>
            <a:r>
              <a:rPr lang="en-GB" sz="1800" dirty="0" smtClean="0"/>
              <a:t>(*)</a:t>
            </a:r>
          </a:p>
          <a:p>
            <a:pPr lvl="2">
              <a:defRPr/>
            </a:pPr>
            <a:r>
              <a:rPr lang="en-GB" sz="1800" dirty="0" smtClean="0"/>
              <a:t>United States</a:t>
            </a:r>
            <a:r>
              <a:rPr lang="zh-CN" altLang="en-US" sz="1800" dirty="0" smtClean="0"/>
              <a:t> 美国</a:t>
            </a:r>
            <a:endParaRPr lang="en-GB" sz="1800" dirty="0" smtClean="0"/>
          </a:p>
          <a:p>
            <a:pPr lvl="2">
              <a:defRPr/>
            </a:pPr>
            <a:r>
              <a:rPr lang="en-GB" sz="1800" dirty="0" smtClean="0"/>
              <a:t>Japan</a:t>
            </a:r>
            <a:r>
              <a:rPr lang="zh-CN" altLang="en-US" sz="1800" dirty="0" smtClean="0"/>
              <a:t> 日本</a:t>
            </a:r>
            <a:endParaRPr lang="en-GB" sz="1800" dirty="0" smtClean="0"/>
          </a:p>
          <a:p>
            <a:pPr lvl="2">
              <a:defRPr/>
            </a:pPr>
            <a:r>
              <a:rPr lang="en-GB" sz="1800" dirty="0" smtClean="0"/>
              <a:t>Paraguay </a:t>
            </a:r>
            <a:r>
              <a:rPr lang="zh-CN" altLang="en-US" sz="1800" dirty="0" smtClean="0"/>
              <a:t>巴拉圭 </a:t>
            </a:r>
            <a:r>
              <a:rPr lang="en-GB" sz="1800" dirty="0" smtClean="0"/>
              <a:t>(*)</a:t>
            </a:r>
          </a:p>
          <a:p>
            <a:pPr lvl="2">
              <a:defRPr/>
            </a:pPr>
            <a:r>
              <a:rPr lang="en-GB" sz="1800" dirty="0" smtClean="0"/>
              <a:t>Peru</a:t>
            </a:r>
            <a:r>
              <a:rPr lang="zh-CN" altLang="en-US" sz="1800" dirty="0" smtClean="0"/>
              <a:t> 秘鲁 </a:t>
            </a:r>
            <a:endParaRPr lang="en-GB" sz="1800" dirty="0" smtClean="0"/>
          </a:p>
          <a:p>
            <a:pPr lvl="2">
              <a:defRPr/>
            </a:pPr>
            <a:r>
              <a:rPr lang="en-GB" sz="1800" dirty="0" smtClean="0"/>
              <a:t>Uruguay  </a:t>
            </a:r>
            <a:r>
              <a:rPr lang="zh-CN" altLang="en-US" sz="1800" dirty="0" smtClean="0"/>
              <a:t>乌拉圭 </a:t>
            </a:r>
            <a:r>
              <a:rPr lang="en-GB" sz="1800" dirty="0" smtClean="0"/>
              <a:t>(*)</a:t>
            </a:r>
          </a:p>
          <a:p>
            <a:pPr>
              <a:buFont typeface="Arial" charset="0"/>
              <a:buNone/>
              <a:defRPr/>
            </a:pPr>
            <a:r>
              <a:rPr lang="en-GB" sz="1800" dirty="0" smtClean="0"/>
              <a:t>(</a:t>
            </a:r>
            <a:r>
              <a:rPr lang="en-GB" sz="1600" dirty="0" smtClean="0"/>
              <a:t>2) Applicable to persons who reside or have resided there. </a:t>
            </a:r>
            <a:r>
              <a:rPr lang="zh-CN" altLang="en-US" sz="1600" dirty="0" smtClean="0"/>
              <a:t> 适用于居住或曾经居住于此的人</a:t>
            </a:r>
            <a:endParaRPr lang="en-GB" sz="1600" dirty="0" smtClean="0"/>
          </a:p>
          <a:p>
            <a:pPr>
              <a:buFont typeface="Arial" charset="0"/>
              <a:buNone/>
              <a:defRPr/>
            </a:pPr>
            <a:r>
              <a:rPr kumimoji="1" lang="en-GB" sz="1600" dirty="0" smtClean="0"/>
              <a:t>(*)  CMISS</a:t>
            </a:r>
            <a:r>
              <a:rPr kumimoji="1" lang="zh-CN" altLang="en-US" sz="1600" dirty="0" smtClean="0"/>
              <a:t> 伊比利亚美洲社保多边协定</a:t>
            </a:r>
            <a:endParaRPr kumimoji="1" lang="en-GB" sz="1600" dirty="0" smtClean="0"/>
          </a:p>
          <a:p>
            <a:pPr>
              <a:defRPr/>
            </a:pPr>
            <a:endParaRPr lang="en-GB" sz="1600" b="1" dirty="0" smtClean="0">
              <a:effectLst>
                <a:outerShdw blurRad="38100" dist="38100" dir="2700000" algn="tl">
                  <a:srgbClr val="C0C0C0"/>
                </a:outerShdw>
              </a:effectLst>
            </a:endParaRPr>
          </a:p>
          <a:p>
            <a:pPr>
              <a:lnSpc>
                <a:spcPct val="70000"/>
              </a:lnSpc>
              <a:buFont typeface="Wingdings" pitchFamily="2" charset="2"/>
              <a:buNone/>
              <a:defRPr/>
            </a:pPr>
            <a:endParaRPr lang="en-GB" sz="2100" b="1" dirty="0" smtClean="0">
              <a:effectLst>
                <a:outerShdw blurRad="38100" dist="38100" dir="2700000" algn="tl">
                  <a:srgbClr val="C0C0C0"/>
                </a:outerShdw>
              </a:effectLst>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1441" name="Rectangle 2"/>
          <p:cNvSpPr>
            <a:spLocks noGrp="1"/>
          </p:cNvSpPr>
          <p:nvPr>
            <p:ph type="title"/>
          </p:nvPr>
        </p:nvSpPr>
        <p:spPr>
          <a:xfrm>
            <a:off x="344488" y="80963"/>
            <a:ext cx="6912768" cy="647700"/>
          </a:xfrm>
        </p:spPr>
        <p:txBody>
          <a:bodyPr/>
          <a:lstStyle/>
          <a:p>
            <a:pPr algn="ctr" eaLnBrk="1" hangingPunct="1"/>
            <a:r>
              <a:rPr lang="en-GB" sz="2400" dirty="0" smtClean="0"/>
              <a:t>MATTERS COVERED </a:t>
            </a:r>
            <a:r>
              <a:rPr lang="en-GB" sz="2400" dirty="0" err="1" smtClean="0"/>
              <a:t>覆盖事项</a:t>
            </a:r>
            <a:endParaRPr lang="es-ES" sz="2400" dirty="0" smtClean="0"/>
          </a:p>
        </p:txBody>
      </p:sp>
      <p:sp>
        <p:nvSpPr>
          <p:cNvPr id="717826" name="Rectangle 2"/>
          <p:cNvSpPr>
            <a:spLocks noGrp="1" noChangeArrowheads="1"/>
          </p:cNvSpPr>
          <p:nvPr>
            <p:ph type="body" sz="half" idx="4294967295"/>
          </p:nvPr>
        </p:nvSpPr>
        <p:spPr>
          <a:xfrm>
            <a:off x="415925" y="981075"/>
            <a:ext cx="4421188" cy="5145088"/>
          </a:xfrm>
        </p:spPr>
        <p:txBody>
          <a:bodyPr/>
          <a:lstStyle/>
          <a:p>
            <a:pPr marL="0" indent="0">
              <a:lnSpc>
                <a:spcPct val="80000"/>
              </a:lnSpc>
              <a:defRPr/>
            </a:pPr>
            <a:r>
              <a:rPr lang="en-GB" sz="2400" b="1" dirty="0" smtClean="0"/>
              <a:t>Pensions: all and</a:t>
            </a:r>
            <a:r>
              <a:rPr lang="en-GB" sz="2400" dirty="0" smtClean="0"/>
              <a:t> </a:t>
            </a:r>
            <a:r>
              <a:rPr kumimoji="1" lang="en-GB" sz="2400" b="1" dirty="0" smtClean="0"/>
              <a:t>(*)</a:t>
            </a:r>
            <a:r>
              <a:rPr lang="en-GB" sz="2400" dirty="0" smtClean="0"/>
              <a:t>  </a:t>
            </a:r>
            <a:r>
              <a:rPr kumimoji="1" lang="en-GB" sz="2400" b="1" dirty="0" smtClean="0"/>
              <a:t>CMISS </a:t>
            </a:r>
            <a:r>
              <a:rPr kumimoji="1" lang="zh-CN" altLang="en-US" sz="2000" b="1" dirty="0" smtClean="0"/>
              <a:t>养老金：全部国家及</a:t>
            </a:r>
            <a:r>
              <a:rPr kumimoji="1" lang="en-GB" altLang="zh-CN" sz="2000" b="1" dirty="0"/>
              <a:t>(*)</a:t>
            </a:r>
            <a:r>
              <a:rPr lang="en-GB" altLang="zh-CN" sz="2000" dirty="0"/>
              <a:t> </a:t>
            </a:r>
            <a:r>
              <a:rPr lang="zh-CN" altLang="en-US" sz="2000" dirty="0" smtClean="0"/>
              <a:t>伊比利亚美洲社保多边协定国家</a:t>
            </a:r>
            <a:endParaRPr kumimoji="1" lang="en-GB" sz="2000" b="1" dirty="0" smtClean="0"/>
          </a:p>
          <a:p>
            <a:pPr marL="0" indent="0">
              <a:lnSpc>
                <a:spcPct val="80000"/>
              </a:lnSpc>
              <a:defRPr/>
            </a:pPr>
            <a:endParaRPr lang="en-GB" sz="2400" b="1" dirty="0" smtClean="0">
              <a:effectLst>
                <a:outerShdw blurRad="38100" dist="38100" dir="2700000" algn="tl">
                  <a:srgbClr val="C0C0C0"/>
                </a:outerShdw>
              </a:effectLst>
            </a:endParaRPr>
          </a:p>
          <a:p>
            <a:pPr marL="0" indent="0">
              <a:lnSpc>
                <a:spcPct val="80000"/>
              </a:lnSpc>
              <a:defRPr/>
            </a:pPr>
            <a:r>
              <a:rPr lang="en-GB" sz="2400" dirty="0" smtClean="0"/>
              <a:t> Healthcare</a:t>
            </a:r>
            <a:r>
              <a:rPr lang="zh-CN" altLang="en-US" sz="2400" dirty="0" smtClean="0"/>
              <a:t> 医疗</a:t>
            </a:r>
            <a:endParaRPr lang="en-GB" sz="2400" dirty="0" smtClean="0"/>
          </a:p>
          <a:p>
            <a:pPr marL="0" indent="0">
              <a:lnSpc>
                <a:spcPct val="80000"/>
              </a:lnSpc>
              <a:defRPr/>
            </a:pPr>
            <a:endParaRPr lang="en-GB" sz="2400" b="1" dirty="0" smtClean="0"/>
          </a:p>
          <a:p>
            <a:pPr lvl="2">
              <a:lnSpc>
                <a:spcPct val="80000"/>
              </a:lnSpc>
              <a:defRPr/>
            </a:pPr>
            <a:r>
              <a:rPr lang="en-GB" sz="1800" dirty="0" smtClean="0"/>
              <a:t>Andorra</a:t>
            </a:r>
            <a:r>
              <a:rPr lang="zh-CN" altLang="en-US" sz="1800" dirty="0"/>
              <a:t> </a:t>
            </a:r>
            <a:r>
              <a:rPr lang="zh-CN" altLang="en-US" sz="1800" dirty="0" smtClean="0"/>
              <a:t>安道尔</a:t>
            </a:r>
            <a:endParaRPr lang="en-GB" sz="1800" dirty="0" smtClean="0"/>
          </a:p>
          <a:p>
            <a:pPr lvl="2">
              <a:lnSpc>
                <a:spcPct val="80000"/>
              </a:lnSpc>
              <a:defRPr/>
            </a:pPr>
            <a:r>
              <a:rPr lang="en-GB" sz="1800" dirty="0" smtClean="0"/>
              <a:t>Brazil </a:t>
            </a:r>
            <a:r>
              <a:rPr lang="zh-CN" altLang="en-US" sz="1800" dirty="0" smtClean="0"/>
              <a:t>巴西</a:t>
            </a:r>
            <a:r>
              <a:rPr lang="en-GB" sz="1800" dirty="0" smtClean="0"/>
              <a:t>(*)</a:t>
            </a:r>
          </a:p>
          <a:p>
            <a:pPr lvl="2">
              <a:lnSpc>
                <a:spcPct val="80000"/>
              </a:lnSpc>
              <a:defRPr/>
            </a:pPr>
            <a:r>
              <a:rPr lang="en-GB" sz="1800" dirty="0" smtClean="0"/>
              <a:t>Chile </a:t>
            </a:r>
            <a:r>
              <a:rPr lang="zh-CN" altLang="en-US" sz="1800" dirty="0" smtClean="0"/>
              <a:t>智利</a:t>
            </a:r>
            <a:r>
              <a:rPr lang="en-GB" sz="1800" dirty="0" smtClean="0"/>
              <a:t>(*) </a:t>
            </a:r>
          </a:p>
          <a:p>
            <a:pPr lvl="2">
              <a:lnSpc>
                <a:spcPct val="80000"/>
              </a:lnSpc>
              <a:defRPr/>
            </a:pPr>
            <a:r>
              <a:rPr lang="en-GB" sz="1800" dirty="0" smtClean="0"/>
              <a:t>Morocco</a:t>
            </a:r>
            <a:r>
              <a:rPr lang="zh-CN" altLang="en-US" sz="1800" dirty="0" smtClean="0"/>
              <a:t> 摩洛哥</a:t>
            </a:r>
            <a:endParaRPr lang="en-GB" sz="1800" dirty="0" smtClean="0"/>
          </a:p>
          <a:p>
            <a:pPr lvl="2">
              <a:lnSpc>
                <a:spcPct val="80000"/>
              </a:lnSpc>
              <a:defRPr/>
            </a:pPr>
            <a:r>
              <a:rPr lang="en-GB" sz="1800" dirty="0" smtClean="0"/>
              <a:t>Peru</a:t>
            </a:r>
            <a:r>
              <a:rPr lang="zh-CN" altLang="en-US" sz="1800" dirty="0" smtClean="0"/>
              <a:t> 秘鲁</a:t>
            </a:r>
            <a:endParaRPr lang="en-GB" sz="1800" dirty="0" smtClean="0"/>
          </a:p>
          <a:p>
            <a:pPr lvl="2">
              <a:lnSpc>
                <a:spcPct val="80000"/>
              </a:lnSpc>
              <a:defRPr/>
            </a:pPr>
            <a:r>
              <a:rPr lang="en-GB" sz="1800" dirty="0" smtClean="0"/>
              <a:t>Tunisia</a:t>
            </a:r>
            <a:r>
              <a:rPr lang="zh-CN" altLang="en-US" sz="1800" dirty="0" smtClean="0"/>
              <a:t> 突尼斯</a:t>
            </a:r>
            <a:endParaRPr lang="en-GB" sz="1800" dirty="0" smtClean="0"/>
          </a:p>
          <a:p>
            <a:pPr marL="0" indent="0">
              <a:lnSpc>
                <a:spcPct val="80000"/>
              </a:lnSpc>
              <a:defRPr/>
            </a:pPr>
            <a:endParaRPr lang="en-GB" sz="2400" dirty="0" smtClean="0"/>
          </a:p>
          <a:p>
            <a:pPr marL="0" indent="0">
              <a:lnSpc>
                <a:spcPct val="80000"/>
              </a:lnSpc>
              <a:defRPr/>
            </a:pPr>
            <a:r>
              <a:rPr lang="en-GB" sz="2400" dirty="0" smtClean="0"/>
              <a:t>Unemployment</a:t>
            </a:r>
            <a:r>
              <a:rPr lang="zh-CN" altLang="en-US" sz="2400" dirty="0" smtClean="0"/>
              <a:t> 失业</a:t>
            </a:r>
            <a:endParaRPr lang="en-GB" sz="2400" dirty="0" smtClean="0"/>
          </a:p>
          <a:p>
            <a:pPr lvl="2">
              <a:lnSpc>
                <a:spcPct val="80000"/>
              </a:lnSpc>
              <a:defRPr/>
            </a:pPr>
            <a:r>
              <a:rPr lang="en-GB" sz="1800" dirty="0" smtClean="0"/>
              <a:t>Australia </a:t>
            </a:r>
            <a:r>
              <a:rPr lang="zh-CN" altLang="en-US" sz="1800" dirty="0" smtClean="0"/>
              <a:t>澳大利亚</a:t>
            </a:r>
            <a:r>
              <a:rPr lang="en-GB" sz="1800" dirty="0" smtClean="0"/>
              <a:t>         </a:t>
            </a:r>
          </a:p>
          <a:p>
            <a:pPr lvl="2">
              <a:lnSpc>
                <a:spcPct val="80000"/>
              </a:lnSpc>
              <a:defRPr/>
            </a:pPr>
            <a:r>
              <a:rPr lang="en-GB" sz="1800" dirty="0" smtClean="0"/>
              <a:t>Chile </a:t>
            </a:r>
            <a:r>
              <a:rPr lang="zh-CN" altLang="en-US" sz="1800" dirty="0" smtClean="0"/>
              <a:t>智利 </a:t>
            </a:r>
            <a:r>
              <a:rPr lang="en-GB" sz="1800" dirty="0" smtClean="0"/>
              <a:t>(*)</a:t>
            </a:r>
          </a:p>
        </p:txBody>
      </p:sp>
      <p:sp>
        <p:nvSpPr>
          <p:cNvPr id="1981443" name="Rectangle 3"/>
          <p:cNvSpPr>
            <a:spLocks noGrp="1" noChangeArrowheads="1"/>
          </p:cNvSpPr>
          <p:nvPr>
            <p:ph type="body" sz="half" idx="4294967295"/>
          </p:nvPr>
        </p:nvSpPr>
        <p:spPr>
          <a:xfrm>
            <a:off x="4989513" y="981075"/>
            <a:ext cx="4421187" cy="5145088"/>
          </a:xfrm>
        </p:spPr>
        <p:txBody>
          <a:bodyPr/>
          <a:lstStyle/>
          <a:p>
            <a:pPr>
              <a:lnSpc>
                <a:spcPct val="80000"/>
              </a:lnSpc>
            </a:pPr>
            <a:r>
              <a:rPr lang="en-GB" sz="2400" b="1" dirty="0" smtClean="0"/>
              <a:t>Family pension</a:t>
            </a:r>
            <a:r>
              <a:rPr lang="zh-CN" altLang="en-US" sz="2400" b="1" dirty="0" smtClean="0"/>
              <a:t> </a:t>
            </a:r>
            <a:endParaRPr lang="it-IT" altLang="zh-CN" sz="2400" b="1" dirty="0" smtClean="0"/>
          </a:p>
          <a:p>
            <a:pPr marL="0" indent="0">
              <a:lnSpc>
                <a:spcPct val="80000"/>
              </a:lnSpc>
              <a:buNone/>
            </a:pPr>
            <a:r>
              <a:rPr lang="zh-CN" altLang="zh-CN" sz="2400" b="1" dirty="0"/>
              <a:t> </a:t>
            </a:r>
            <a:r>
              <a:rPr lang="zh-CN" altLang="en-US" sz="2400" b="1" dirty="0" smtClean="0"/>
              <a:t>  </a:t>
            </a:r>
            <a:r>
              <a:rPr lang="zh-CN" altLang="en-US" sz="1800" b="1" dirty="0" smtClean="0"/>
              <a:t>家庭成员养老</a:t>
            </a:r>
            <a:endParaRPr lang="en-GB" sz="1800" b="1" dirty="0" smtClean="0"/>
          </a:p>
          <a:p>
            <a:pPr>
              <a:lnSpc>
                <a:spcPct val="80000"/>
              </a:lnSpc>
            </a:pPr>
            <a:endParaRPr lang="en-GB" sz="2400" dirty="0" smtClean="0"/>
          </a:p>
          <a:p>
            <a:pPr lvl="1">
              <a:lnSpc>
                <a:spcPct val="80000"/>
              </a:lnSpc>
            </a:pPr>
            <a:r>
              <a:rPr lang="en-GB" sz="2000" dirty="0" smtClean="0"/>
              <a:t>Australia </a:t>
            </a:r>
            <a:r>
              <a:rPr lang="zh-CN" altLang="en-US" sz="2000" dirty="0" smtClean="0"/>
              <a:t>澳大利亚</a:t>
            </a:r>
            <a:endParaRPr lang="en-GB" sz="2000" dirty="0" smtClean="0"/>
          </a:p>
          <a:p>
            <a:pPr lvl="1">
              <a:lnSpc>
                <a:spcPct val="80000"/>
              </a:lnSpc>
            </a:pPr>
            <a:r>
              <a:rPr lang="en-GB" sz="2000" dirty="0" smtClean="0"/>
              <a:t>Brazil </a:t>
            </a:r>
            <a:r>
              <a:rPr lang="zh-CN" altLang="en-US" sz="2000" dirty="0" smtClean="0"/>
              <a:t>巴西 </a:t>
            </a:r>
            <a:r>
              <a:rPr lang="en-GB" sz="2000" dirty="0" smtClean="0"/>
              <a:t>(*)</a:t>
            </a:r>
          </a:p>
          <a:p>
            <a:pPr lvl="1">
              <a:lnSpc>
                <a:spcPct val="80000"/>
              </a:lnSpc>
            </a:pPr>
            <a:r>
              <a:rPr lang="en-GB" sz="2000" dirty="0" smtClean="0"/>
              <a:t>Canada</a:t>
            </a:r>
            <a:r>
              <a:rPr lang="zh-CN" altLang="en-US" sz="2000" dirty="0" smtClean="0"/>
              <a:t> 加拿大</a:t>
            </a:r>
            <a:endParaRPr lang="en-GB" sz="2000" dirty="0" smtClean="0"/>
          </a:p>
          <a:p>
            <a:pPr lvl="1">
              <a:lnSpc>
                <a:spcPct val="80000"/>
              </a:lnSpc>
            </a:pPr>
            <a:r>
              <a:rPr lang="en-GB" sz="2000" dirty="0" smtClean="0"/>
              <a:t>Chile  </a:t>
            </a:r>
            <a:r>
              <a:rPr lang="zh-CN" altLang="en-US" sz="2000" dirty="0" smtClean="0"/>
              <a:t>智利 </a:t>
            </a:r>
            <a:r>
              <a:rPr lang="en-GB" sz="2000" dirty="0" smtClean="0"/>
              <a:t>(*)</a:t>
            </a:r>
          </a:p>
          <a:p>
            <a:pPr lvl="1">
              <a:lnSpc>
                <a:spcPct val="80000"/>
              </a:lnSpc>
            </a:pPr>
            <a:r>
              <a:rPr lang="en-GB" sz="2000" dirty="0" smtClean="0"/>
              <a:t>Morocco </a:t>
            </a:r>
            <a:r>
              <a:rPr lang="zh-CN" altLang="en-US" sz="2000" dirty="0" smtClean="0"/>
              <a:t>摩洛哥</a:t>
            </a:r>
            <a:endParaRPr lang="en-GB" sz="2000" dirty="0" smtClean="0"/>
          </a:p>
          <a:p>
            <a:pPr lvl="1">
              <a:lnSpc>
                <a:spcPct val="80000"/>
              </a:lnSpc>
            </a:pPr>
            <a:r>
              <a:rPr lang="en-GB" sz="2000" dirty="0" smtClean="0"/>
              <a:t>Paraguay </a:t>
            </a:r>
            <a:r>
              <a:rPr lang="zh-CN" altLang="en-US" sz="2000" dirty="0" smtClean="0"/>
              <a:t>巴拉圭 </a:t>
            </a:r>
            <a:r>
              <a:rPr lang="en-GB" sz="2000" dirty="0" smtClean="0"/>
              <a:t>(*) </a:t>
            </a:r>
          </a:p>
          <a:p>
            <a:pPr lvl="1">
              <a:lnSpc>
                <a:spcPct val="80000"/>
              </a:lnSpc>
            </a:pPr>
            <a:r>
              <a:rPr lang="en-GB" sz="2000" dirty="0" smtClean="0"/>
              <a:t>Peru</a:t>
            </a:r>
            <a:r>
              <a:rPr lang="zh-CN" altLang="en-US" sz="2000" dirty="0" smtClean="0"/>
              <a:t> 秘鲁</a:t>
            </a:r>
            <a:r>
              <a:rPr lang="en-GB" sz="2000" dirty="0" smtClean="0"/>
              <a:t> </a:t>
            </a:r>
          </a:p>
          <a:p>
            <a:pPr lvl="1">
              <a:lnSpc>
                <a:spcPct val="80000"/>
              </a:lnSpc>
            </a:pPr>
            <a:r>
              <a:rPr lang="en-GB" sz="2000" dirty="0" smtClean="0"/>
              <a:t>Dom. Republic</a:t>
            </a:r>
            <a:r>
              <a:rPr lang="zh-CN" altLang="en-US" sz="2000" dirty="0" smtClean="0"/>
              <a:t> 多米尼加</a:t>
            </a:r>
            <a:r>
              <a:rPr lang="en-GB" sz="2000" dirty="0" smtClean="0"/>
              <a:t> </a:t>
            </a:r>
          </a:p>
          <a:p>
            <a:pPr lvl="1">
              <a:lnSpc>
                <a:spcPct val="80000"/>
              </a:lnSpc>
            </a:pPr>
            <a:r>
              <a:rPr lang="en-GB" sz="2000" dirty="0" smtClean="0"/>
              <a:t>Russia </a:t>
            </a:r>
            <a:r>
              <a:rPr lang="zh-CN" altLang="en-US" sz="2000" dirty="0" smtClean="0"/>
              <a:t>俄罗斯</a:t>
            </a:r>
            <a:endParaRPr lang="en-GB" sz="2000" dirty="0" smtClean="0"/>
          </a:p>
          <a:p>
            <a:pPr lvl="1">
              <a:lnSpc>
                <a:spcPct val="80000"/>
              </a:lnSpc>
            </a:pPr>
            <a:r>
              <a:rPr lang="en-GB" sz="2000" dirty="0" smtClean="0"/>
              <a:t>Tunisia </a:t>
            </a:r>
            <a:r>
              <a:rPr lang="zh-CN" altLang="en-US" sz="2000" dirty="0" smtClean="0"/>
              <a:t>突尼斯</a:t>
            </a:r>
            <a:endParaRPr lang="en-GB" sz="2000" dirty="0" smtClean="0"/>
          </a:p>
          <a:p>
            <a:pPr lvl="1">
              <a:lnSpc>
                <a:spcPct val="80000"/>
              </a:lnSpc>
            </a:pPr>
            <a:r>
              <a:rPr lang="en-GB" sz="2000" dirty="0" smtClean="0"/>
              <a:t>Ukraine </a:t>
            </a:r>
            <a:r>
              <a:rPr lang="zh-CN" altLang="en-US" sz="2000" dirty="0" smtClean="0"/>
              <a:t>乌克兰</a:t>
            </a:r>
            <a:endParaRPr lang="en-GB" sz="2000" dirty="0" smtClean="0"/>
          </a:p>
          <a:p>
            <a:pPr lvl="1">
              <a:lnSpc>
                <a:spcPct val="80000"/>
              </a:lnSpc>
            </a:pPr>
            <a:r>
              <a:rPr lang="en-GB" sz="2000" dirty="0" smtClean="0"/>
              <a:t>Uruguay </a:t>
            </a:r>
            <a:r>
              <a:rPr lang="zh-CN" altLang="en-US" sz="2000" dirty="0" smtClean="0"/>
              <a:t>乌拉圭</a:t>
            </a:r>
            <a:r>
              <a:rPr lang="en-GB" sz="2000" dirty="0" smtClean="0"/>
              <a:t>(*)</a:t>
            </a:r>
          </a:p>
          <a:p>
            <a:pPr lvl="1">
              <a:lnSpc>
                <a:spcPct val="80000"/>
              </a:lnSpc>
            </a:pPr>
            <a:endParaRPr lang="en-GB" sz="2000" b="1" dirty="0" smtClean="0"/>
          </a:p>
          <a:p>
            <a:pPr lvl="1">
              <a:lnSpc>
                <a:spcPct val="70000"/>
              </a:lnSpc>
              <a:buFont typeface="Tahoma" pitchFamily="34" charset="0"/>
              <a:buNone/>
            </a:pPr>
            <a:r>
              <a:rPr lang="en-GB" sz="2400" dirty="0" smtClean="0"/>
              <a:t>           </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2465" name="Rectangle 2"/>
          <p:cNvSpPr>
            <a:spLocks noGrp="1"/>
          </p:cNvSpPr>
          <p:nvPr>
            <p:ph type="title"/>
          </p:nvPr>
        </p:nvSpPr>
        <p:spPr/>
        <p:txBody>
          <a:bodyPr/>
          <a:lstStyle/>
          <a:p>
            <a:pPr algn="ctr" eaLnBrk="1" hangingPunct="1"/>
            <a:r>
              <a:rPr lang="en-GB" sz="2800" dirty="0" smtClean="0"/>
              <a:t>CLAIMS</a:t>
            </a:r>
            <a:r>
              <a:rPr lang="zh-CN" altLang="en-US" sz="2800" dirty="0" smtClean="0"/>
              <a:t>申请</a:t>
            </a:r>
            <a:endParaRPr lang="es-ES" sz="2800" dirty="0" smtClean="0"/>
          </a:p>
        </p:txBody>
      </p:sp>
      <p:sp>
        <p:nvSpPr>
          <p:cNvPr id="718850" name="Rectangle 2"/>
          <p:cNvSpPr>
            <a:spLocks noGrp="1" noChangeArrowheads="1"/>
          </p:cNvSpPr>
          <p:nvPr>
            <p:ph type="body" idx="4294967295"/>
          </p:nvPr>
        </p:nvSpPr>
        <p:spPr>
          <a:xfrm>
            <a:off x="56456" y="836712"/>
            <a:ext cx="9561512" cy="5616624"/>
          </a:xfrm>
        </p:spPr>
        <p:txBody>
          <a:bodyPr/>
          <a:lstStyle/>
          <a:p>
            <a:pPr>
              <a:lnSpc>
                <a:spcPct val="80000"/>
              </a:lnSpc>
              <a:defRPr/>
            </a:pPr>
            <a:r>
              <a:rPr lang="en-GB" sz="2000" dirty="0" smtClean="0"/>
              <a:t>Any claim presented in one country involves the study of rights in the other, except for the agreement with Japan (one claim for each country), provided that:</a:t>
            </a:r>
            <a:r>
              <a:rPr lang="zh-CN" altLang="en-US" sz="2000" dirty="0"/>
              <a:t> </a:t>
            </a:r>
            <a:r>
              <a:rPr lang="zh-CN" altLang="en-US" sz="2000" dirty="0" smtClean="0"/>
              <a:t>在一国申请任何福利均须考察其在其他国家的权益，除与日本协定之外（该协定规定在每一国均需单独申请），如果：</a:t>
            </a:r>
            <a:endParaRPr lang="en-GB" altLang="zh-CN" sz="2000" dirty="0"/>
          </a:p>
          <a:p>
            <a:pPr>
              <a:lnSpc>
                <a:spcPct val="80000"/>
              </a:lnSpc>
              <a:defRPr/>
            </a:pPr>
            <a:endParaRPr lang="en-GB" sz="2000" dirty="0" smtClean="0"/>
          </a:p>
          <a:p>
            <a:pPr lvl="2">
              <a:lnSpc>
                <a:spcPct val="80000"/>
              </a:lnSpc>
              <a:defRPr/>
            </a:pPr>
            <a:r>
              <a:rPr lang="en-GB" sz="1600" dirty="0" smtClean="0"/>
              <a:t> the claim notifies employment; or </a:t>
            </a:r>
            <a:r>
              <a:rPr lang="zh-CN" altLang="en-US" sz="1600" dirty="0" smtClean="0"/>
              <a:t>该申请已经申明就业情况，或</a:t>
            </a:r>
            <a:r>
              <a:rPr lang="en-US" sz="1600" dirty="0" smtClean="0"/>
              <a:t>	</a:t>
            </a:r>
          </a:p>
          <a:p>
            <a:pPr lvl="2">
              <a:lnSpc>
                <a:spcPct val="80000"/>
              </a:lnSpc>
              <a:defRPr/>
            </a:pPr>
            <a:r>
              <a:rPr lang="en-GB" sz="1600" dirty="0" smtClean="0"/>
              <a:t>evidence presented demonstrates that there has been employment.</a:t>
            </a:r>
          </a:p>
          <a:p>
            <a:pPr lvl="2">
              <a:lnSpc>
                <a:spcPct val="80000"/>
              </a:lnSpc>
              <a:defRPr/>
            </a:pPr>
            <a:r>
              <a:rPr lang="zh-CN" altLang="en-US" sz="1600" dirty="0" smtClean="0"/>
              <a:t>所出具的证明表明曾经有就业情况</a:t>
            </a:r>
            <a:endParaRPr lang="en-GB" sz="1600" dirty="0" smtClean="0"/>
          </a:p>
          <a:p>
            <a:pPr lvl="2">
              <a:lnSpc>
                <a:spcPct val="80000"/>
              </a:lnSpc>
              <a:defRPr/>
            </a:pPr>
            <a:endParaRPr lang="en-GB" sz="1600" b="1" dirty="0" smtClean="0">
              <a:effectLst>
                <a:outerShdw blurRad="38100" dist="38100" dir="2700000" algn="tl">
                  <a:srgbClr val="C0C0C0"/>
                </a:outerShdw>
              </a:effectLst>
            </a:endParaRPr>
          </a:p>
          <a:p>
            <a:pPr>
              <a:lnSpc>
                <a:spcPct val="80000"/>
              </a:lnSpc>
              <a:defRPr/>
            </a:pPr>
            <a:r>
              <a:rPr lang="en-GB" sz="2000" dirty="0" smtClean="0"/>
              <a:t>Postponement of the study of rights to a retirement pension. This is regulated expressly in the agreements:</a:t>
            </a:r>
            <a:r>
              <a:rPr lang="zh-CN" altLang="en-US" sz="2000" dirty="0" smtClean="0"/>
              <a:t>推迟考察退休养老金权益。此事在下述协议中有明确规定：</a:t>
            </a:r>
            <a:endParaRPr lang="en-GB" sz="2000" dirty="0" smtClean="0"/>
          </a:p>
          <a:p>
            <a:pPr lvl="2">
              <a:lnSpc>
                <a:spcPct val="80000"/>
              </a:lnSpc>
              <a:defRPr/>
            </a:pPr>
            <a:r>
              <a:rPr lang="en-GB" sz="1600" dirty="0" smtClean="0"/>
              <a:t>Spain-Brazil (Article 7.5 of the Administrative Agreement) (*)</a:t>
            </a:r>
            <a:r>
              <a:rPr lang="zh-CN" altLang="en-US" sz="1600" dirty="0" smtClean="0"/>
              <a:t> 西班牙</a:t>
            </a:r>
            <a:r>
              <a:rPr lang="en-US" altLang="zh-CN" sz="1600" dirty="0" smtClean="0"/>
              <a:t>-</a:t>
            </a:r>
            <a:r>
              <a:rPr lang="zh-CN" altLang="en-US" sz="1600" dirty="0" smtClean="0"/>
              <a:t>巴西（行政协定</a:t>
            </a:r>
            <a:r>
              <a:rPr lang="en-US" altLang="zh-CN" sz="1600" dirty="0" smtClean="0"/>
              <a:t>7</a:t>
            </a:r>
            <a:r>
              <a:rPr lang="zh-CN" altLang="en-US" sz="1600" dirty="0" smtClean="0"/>
              <a:t>条</a:t>
            </a:r>
            <a:r>
              <a:rPr lang="en-US" altLang="zh-CN" sz="1600" dirty="0" smtClean="0"/>
              <a:t>5</a:t>
            </a:r>
            <a:r>
              <a:rPr lang="zh-CN" altLang="en-US" sz="1600" dirty="0" smtClean="0"/>
              <a:t>款）</a:t>
            </a:r>
            <a:endParaRPr lang="en-GB" sz="1600" dirty="0" smtClean="0"/>
          </a:p>
          <a:p>
            <a:pPr lvl="2">
              <a:lnSpc>
                <a:spcPct val="80000"/>
              </a:lnSpc>
              <a:defRPr/>
            </a:pPr>
            <a:r>
              <a:rPr lang="en-GB" sz="1600" dirty="0" smtClean="0"/>
              <a:t>Spain-Cape Verde (Article 22.2 of the Agreement)</a:t>
            </a:r>
            <a:r>
              <a:rPr lang="zh-CN" altLang="en-US" sz="1600" dirty="0" smtClean="0"/>
              <a:t> 西班牙</a:t>
            </a:r>
            <a:r>
              <a:rPr lang="en-US" altLang="zh-CN" sz="1600" dirty="0" smtClean="0"/>
              <a:t>-</a:t>
            </a:r>
            <a:r>
              <a:rPr lang="zh-CN" altLang="en-US" sz="1600" dirty="0" smtClean="0"/>
              <a:t>佛得角（协定</a:t>
            </a:r>
            <a:r>
              <a:rPr lang="en-US" altLang="zh-CN" sz="1600" dirty="0" smtClean="0"/>
              <a:t>22</a:t>
            </a:r>
            <a:r>
              <a:rPr lang="zh-CN" altLang="en-US" sz="1600" dirty="0" smtClean="0"/>
              <a:t>条</a:t>
            </a:r>
            <a:r>
              <a:rPr lang="en-US" altLang="zh-CN" sz="1600" dirty="0" smtClean="0"/>
              <a:t>2</a:t>
            </a:r>
            <a:r>
              <a:rPr lang="zh-CN" altLang="en-US" sz="1600" dirty="0" smtClean="0"/>
              <a:t>款）</a:t>
            </a:r>
            <a:endParaRPr lang="en-GB" sz="1600" dirty="0" smtClean="0"/>
          </a:p>
          <a:p>
            <a:pPr lvl="2">
              <a:lnSpc>
                <a:spcPct val="80000"/>
              </a:lnSpc>
              <a:defRPr/>
            </a:pPr>
            <a:r>
              <a:rPr lang="en-GB" sz="1600" dirty="0" smtClean="0"/>
              <a:t>Spain-Korea (Article 26.3 of the Agreement)</a:t>
            </a:r>
            <a:r>
              <a:rPr lang="zh-CN" altLang="en-US" sz="1600" dirty="0" smtClean="0"/>
              <a:t> 西班牙</a:t>
            </a:r>
            <a:r>
              <a:rPr lang="en-US" altLang="zh-CN" sz="1600" dirty="0" smtClean="0"/>
              <a:t>-</a:t>
            </a:r>
            <a:r>
              <a:rPr lang="zh-CN" altLang="en-US" sz="1600" dirty="0" smtClean="0"/>
              <a:t>韩国（协定</a:t>
            </a:r>
            <a:r>
              <a:rPr lang="en-US" altLang="zh-CN" sz="1600" dirty="0" smtClean="0"/>
              <a:t>26</a:t>
            </a:r>
            <a:r>
              <a:rPr lang="zh-CN" altLang="en-US" sz="1600" dirty="0" smtClean="0"/>
              <a:t>条</a:t>
            </a:r>
            <a:r>
              <a:rPr lang="en-US" altLang="zh-CN" sz="1600" dirty="0" smtClean="0"/>
              <a:t>3</a:t>
            </a:r>
            <a:r>
              <a:rPr lang="zh-CN" altLang="en-US" sz="1600" dirty="0" smtClean="0"/>
              <a:t>款）</a:t>
            </a:r>
            <a:endParaRPr lang="en-GB" sz="1600" dirty="0" smtClean="0"/>
          </a:p>
          <a:p>
            <a:pPr lvl="2">
              <a:lnSpc>
                <a:spcPct val="80000"/>
              </a:lnSpc>
              <a:defRPr/>
            </a:pPr>
            <a:r>
              <a:rPr lang="en-GB" sz="1600" dirty="0" smtClean="0"/>
              <a:t>Spain-Colombia (Article 7.3 of the Administrative Agreement)</a:t>
            </a:r>
            <a:r>
              <a:rPr lang="zh-CN" altLang="en-US" sz="1600" dirty="0" smtClean="0"/>
              <a:t> 西班牙</a:t>
            </a:r>
            <a:r>
              <a:rPr lang="en-US" altLang="zh-CN" sz="1600" dirty="0" smtClean="0"/>
              <a:t>-</a:t>
            </a:r>
            <a:r>
              <a:rPr lang="zh-CN" altLang="en-US" sz="1600" dirty="0" smtClean="0"/>
              <a:t>哥伦比亚（行政协定</a:t>
            </a:r>
            <a:r>
              <a:rPr lang="en-US" altLang="zh-CN" sz="1600" dirty="0" smtClean="0"/>
              <a:t>7</a:t>
            </a:r>
            <a:r>
              <a:rPr lang="zh-CN" altLang="en-US" sz="1600" dirty="0" smtClean="0"/>
              <a:t>条</a:t>
            </a:r>
            <a:r>
              <a:rPr lang="en-US" altLang="zh-CN" sz="1600" dirty="0" smtClean="0"/>
              <a:t>3</a:t>
            </a:r>
            <a:r>
              <a:rPr lang="zh-CN" altLang="en-US" sz="1600" dirty="0" smtClean="0"/>
              <a:t>款</a:t>
            </a:r>
            <a:r>
              <a:rPr lang="zh-CN" altLang="zh-CN" sz="1600" dirty="0" smtClean="0"/>
              <a:t>）</a:t>
            </a:r>
            <a:endParaRPr lang="en-GB" sz="1600" dirty="0" smtClean="0"/>
          </a:p>
          <a:p>
            <a:pPr lvl="2">
              <a:lnSpc>
                <a:spcPct val="80000"/>
              </a:lnSpc>
              <a:defRPr/>
            </a:pPr>
            <a:r>
              <a:rPr lang="en-GB" sz="1600" dirty="0" smtClean="0"/>
              <a:t>Spain-Ecuador (Article 25.3 of the Agreement) (*)</a:t>
            </a:r>
            <a:r>
              <a:rPr lang="zh-CN" altLang="en-US" sz="1600" dirty="0" smtClean="0"/>
              <a:t>西班牙</a:t>
            </a:r>
            <a:r>
              <a:rPr lang="en-US" altLang="zh-CN" sz="1600" dirty="0" smtClean="0"/>
              <a:t>-</a:t>
            </a:r>
            <a:r>
              <a:rPr lang="zh-CN" altLang="en-US" sz="1600" dirty="0" smtClean="0"/>
              <a:t>厄瓜多尔（协定</a:t>
            </a:r>
            <a:r>
              <a:rPr lang="zh-CN" altLang="zh-CN" sz="1600" dirty="0" smtClean="0"/>
              <a:t>2</a:t>
            </a:r>
            <a:r>
              <a:rPr lang="en-US" altLang="zh-CN" sz="1600" dirty="0" smtClean="0"/>
              <a:t>5</a:t>
            </a:r>
            <a:r>
              <a:rPr lang="zh-CN" altLang="en-US" sz="1600" dirty="0" smtClean="0"/>
              <a:t>条</a:t>
            </a:r>
            <a:r>
              <a:rPr lang="en-US" altLang="zh-CN" sz="1600" dirty="0" smtClean="0"/>
              <a:t>3</a:t>
            </a:r>
            <a:r>
              <a:rPr lang="zh-CN" altLang="en-US" sz="1600" dirty="0" smtClean="0"/>
              <a:t>款）</a:t>
            </a:r>
            <a:endParaRPr lang="en-GB" sz="1600" dirty="0" smtClean="0"/>
          </a:p>
          <a:p>
            <a:pPr lvl="2">
              <a:lnSpc>
                <a:spcPct val="80000"/>
              </a:lnSpc>
              <a:defRPr/>
            </a:pPr>
            <a:r>
              <a:rPr lang="en-GB" sz="1600" dirty="0" smtClean="0"/>
              <a:t>Spain-Peru (Article 14.3 of the Administrative Agreement)</a:t>
            </a:r>
            <a:r>
              <a:rPr lang="zh-CN" altLang="en-US" sz="1600" dirty="0" smtClean="0"/>
              <a:t> 西班牙</a:t>
            </a:r>
            <a:r>
              <a:rPr lang="en-US" altLang="zh-CN" sz="1600" dirty="0" smtClean="0"/>
              <a:t>-</a:t>
            </a:r>
            <a:r>
              <a:rPr lang="zh-CN" altLang="en-US" sz="1600" dirty="0" smtClean="0"/>
              <a:t>秘鲁（行政协定</a:t>
            </a:r>
            <a:r>
              <a:rPr lang="en-US" altLang="zh-CN" sz="1600" dirty="0" smtClean="0"/>
              <a:t>14</a:t>
            </a:r>
            <a:r>
              <a:rPr lang="zh-CN" altLang="en-US" sz="1600" dirty="0" smtClean="0"/>
              <a:t>条</a:t>
            </a:r>
            <a:r>
              <a:rPr lang="en-US" altLang="zh-CN" sz="1600" dirty="0" smtClean="0"/>
              <a:t>3</a:t>
            </a:r>
            <a:r>
              <a:rPr lang="zh-CN" altLang="en-US" sz="1600" dirty="0" smtClean="0"/>
              <a:t>款）</a:t>
            </a:r>
            <a:endParaRPr lang="en-GB" sz="1600" dirty="0" smtClean="0"/>
          </a:p>
          <a:p>
            <a:pPr lvl="2">
              <a:lnSpc>
                <a:spcPct val="80000"/>
              </a:lnSpc>
              <a:defRPr/>
            </a:pPr>
            <a:r>
              <a:rPr lang="en-GB" sz="1600" dirty="0" smtClean="0"/>
              <a:t>Spain-Tunisia (Article 23 of the Agreement)</a:t>
            </a:r>
            <a:r>
              <a:rPr lang="zh-CN" altLang="en-US" sz="1600" dirty="0" smtClean="0"/>
              <a:t> 西班牙</a:t>
            </a:r>
            <a:r>
              <a:rPr lang="en-US" altLang="zh-CN" sz="1600" dirty="0" smtClean="0"/>
              <a:t>-</a:t>
            </a:r>
            <a:r>
              <a:rPr lang="zh-CN" altLang="en-US" sz="1600" dirty="0" smtClean="0"/>
              <a:t>突尼斯（协定</a:t>
            </a:r>
            <a:r>
              <a:rPr lang="en-US" altLang="zh-CN" sz="1600" dirty="0" smtClean="0"/>
              <a:t>23</a:t>
            </a:r>
            <a:r>
              <a:rPr lang="zh-CN" altLang="en-US" sz="1600" dirty="0" smtClean="0"/>
              <a:t>条）</a:t>
            </a:r>
            <a:endParaRPr lang="en-GB" sz="1600" dirty="0" smtClean="0"/>
          </a:p>
          <a:p>
            <a:pPr lvl="2">
              <a:lnSpc>
                <a:spcPct val="80000"/>
              </a:lnSpc>
              <a:defRPr/>
            </a:pPr>
            <a:r>
              <a:rPr kumimoji="1" lang="en-GB" sz="1600" b="1" dirty="0" smtClean="0"/>
              <a:t>                                                                              (*)  CMISS</a:t>
            </a:r>
            <a:r>
              <a:rPr kumimoji="1" lang="zh-CN" altLang="en-US" sz="1600" b="1" dirty="0" smtClean="0"/>
              <a:t>伊比利亚美洲社保多边协定</a:t>
            </a:r>
            <a:endParaRPr kumimoji="1" lang="en-GB" sz="1600" b="1" dirty="0" smtClean="0"/>
          </a:p>
          <a:p>
            <a:pPr lvl="2">
              <a:lnSpc>
                <a:spcPct val="80000"/>
              </a:lnSpc>
              <a:defRPr/>
            </a:pPr>
            <a:endParaRPr lang="en-GB" sz="1600" b="1" i="1" dirty="0" smtClean="0">
              <a:effectLst>
                <a:outerShdw blurRad="38100" dist="38100" dir="2700000" algn="tl">
                  <a:srgbClr val="C0C0C0"/>
                </a:outerShdw>
              </a:effectLst>
            </a:endParaRPr>
          </a:p>
          <a:p>
            <a:pPr lvl="2">
              <a:lnSpc>
                <a:spcPct val="80000"/>
              </a:lnSpc>
              <a:defRPr/>
            </a:pPr>
            <a:endParaRPr lang="en-GB" sz="1600" b="1" i="1" dirty="0" smtClean="0">
              <a:effectLst>
                <a:outerShdw blurRad="38100" dist="38100" dir="2700000" algn="tl">
                  <a:srgbClr val="C0C0C0"/>
                </a:outerShdw>
              </a:effectLst>
            </a:endParaRPr>
          </a:p>
          <a:p>
            <a:pPr lvl="2">
              <a:lnSpc>
                <a:spcPct val="60000"/>
              </a:lnSpc>
              <a:buClr>
                <a:srgbClr val="9BBB59"/>
              </a:buClr>
              <a:buFont typeface="Wingdings" pitchFamily="2" charset="2"/>
              <a:buChar char="Ø"/>
              <a:defRPr/>
            </a:pPr>
            <a:endParaRPr lang="en-GB" sz="1400" b="1" i="1" dirty="0" smtClean="0">
              <a:effectLst>
                <a:outerShdw blurRad="38100" dist="38100" dir="2700000" algn="tl">
                  <a:srgbClr val="C0C0C0"/>
                </a:outerShdw>
              </a:effectLst>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3489" name="Rectangle 2"/>
          <p:cNvSpPr>
            <a:spLocks noGrp="1"/>
          </p:cNvSpPr>
          <p:nvPr>
            <p:ph type="title"/>
          </p:nvPr>
        </p:nvSpPr>
        <p:spPr>
          <a:xfrm>
            <a:off x="344488" y="80963"/>
            <a:ext cx="7128792" cy="647700"/>
          </a:xfrm>
        </p:spPr>
        <p:txBody>
          <a:bodyPr/>
          <a:lstStyle/>
          <a:p>
            <a:pPr algn="ctr" eaLnBrk="1" hangingPunct="1"/>
            <a:r>
              <a:rPr lang="en-GB" sz="2400" dirty="0" smtClean="0"/>
              <a:t>PERIODS OF UNDER ONE YEAR</a:t>
            </a:r>
            <a:r>
              <a:rPr lang="zh-CN" altLang="en-US" sz="2400" dirty="0" smtClean="0"/>
              <a:t> </a:t>
            </a:r>
            <a:r>
              <a:rPr lang="it-IT" altLang="zh-CN" sz="2400" dirty="0" smtClean="0"/>
              <a:t/>
            </a:r>
            <a:br>
              <a:rPr lang="it-IT" altLang="zh-CN" sz="2400" dirty="0" smtClean="0"/>
            </a:br>
            <a:r>
              <a:rPr lang="en-US" altLang="zh-CN" sz="2400" dirty="0" smtClean="0"/>
              <a:t>1</a:t>
            </a:r>
            <a:r>
              <a:rPr lang="zh-CN" altLang="en-US" sz="2400" dirty="0" smtClean="0"/>
              <a:t>年以下缴费年限</a:t>
            </a:r>
            <a:endParaRPr lang="es-ES" sz="2400" dirty="0" smtClean="0"/>
          </a:p>
        </p:txBody>
      </p:sp>
      <p:sp>
        <p:nvSpPr>
          <p:cNvPr id="1983490" name="Rectangle 2"/>
          <p:cNvSpPr>
            <a:spLocks noGrp="1" noChangeArrowheads="1"/>
          </p:cNvSpPr>
          <p:nvPr>
            <p:ph type="body" sz="half" idx="4294967295"/>
          </p:nvPr>
        </p:nvSpPr>
        <p:spPr>
          <a:xfrm>
            <a:off x="415925" y="981075"/>
            <a:ext cx="4421188" cy="5145088"/>
          </a:xfrm>
        </p:spPr>
        <p:txBody>
          <a:bodyPr/>
          <a:lstStyle/>
          <a:p>
            <a:pPr>
              <a:lnSpc>
                <a:spcPct val="80000"/>
              </a:lnSpc>
            </a:pPr>
            <a:r>
              <a:rPr lang="en-GB" sz="1800" b="1" dirty="0" smtClean="0"/>
              <a:t>Aggregated and not established pro rata</a:t>
            </a:r>
            <a:r>
              <a:rPr lang="zh-CN" altLang="en-US" sz="1800" b="1" dirty="0" smtClean="0"/>
              <a:t> 综合计算并不按例计算</a:t>
            </a:r>
            <a:endParaRPr lang="en-GB" sz="1800" b="1" dirty="0" smtClean="0"/>
          </a:p>
          <a:p>
            <a:pPr lvl="1">
              <a:lnSpc>
                <a:spcPct val="80000"/>
              </a:lnSpc>
            </a:pPr>
            <a:r>
              <a:rPr lang="en-GB" sz="1600" b="1" dirty="0" smtClean="0"/>
              <a:t>Andorra</a:t>
            </a:r>
            <a:r>
              <a:rPr lang="zh-CN" altLang="en-US" sz="1600" b="1" dirty="0" smtClean="0"/>
              <a:t> 安道尔</a:t>
            </a:r>
            <a:endParaRPr lang="en-GB" sz="1600" b="1" dirty="0" smtClean="0"/>
          </a:p>
          <a:p>
            <a:pPr lvl="1">
              <a:lnSpc>
                <a:spcPct val="80000"/>
              </a:lnSpc>
            </a:pPr>
            <a:r>
              <a:rPr lang="en-GB" sz="1600" b="1" dirty="0" smtClean="0"/>
              <a:t>Argentina</a:t>
            </a:r>
            <a:r>
              <a:rPr lang="zh-CN" altLang="en-US" sz="1600" b="1" dirty="0" smtClean="0"/>
              <a:t> 阿根廷</a:t>
            </a:r>
            <a:endParaRPr lang="en-GB" sz="1600" b="1" dirty="0" smtClean="0"/>
          </a:p>
          <a:p>
            <a:pPr lvl="1">
              <a:lnSpc>
                <a:spcPct val="80000"/>
              </a:lnSpc>
            </a:pPr>
            <a:r>
              <a:rPr lang="en-GB" sz="1600" b="1" dirty="0" smtClean="0"/>
              <a:t>Brazil </a:t>
            </a:r>
            <a:r>
              <a:rPr lang="zh-CN" altLang="en-US" sz="1600" b="1" dirty="0" smtClean="0"/>
              <a:t>巴西 </a:t>
            </a:r>
            <a:r>
              <a:rPr lang="en-GB" sz="1600" b="1" dirty="0" smtClean="0"/>
              <a:t>(*)</a:t>
            </a:r>
          </a:p>
          <a:p>
            <a:pPr lvl="1">
              <a:lnSpc>
                <a:spcPct val="80000"/>
              </a:lnSpc>
            </a:pPr>
            <a:r>
              <a:rPr lang="en-GB" sz="1600" b="1" dirty="0" smtClean="0"/>
              <a:t>Cape Verde</a:t>
            </a:r>
            <a:r>
              <a:rPr lang="zh-CN" altLang="en-US" sz="1600" b="1" dirty="0" smtClean="0"/>
              <a:t> 佛得角</a:t>
            </a:r>
            <a:endParaRPr lang="en-GB" sz="1600" b="1" dirty="0" smtClean="0"/>
          </a:p>
          <a:p>
            <a:pPr lvl="1">
              <a:lnSpc>
                <a:spcPct val="80000"/>
              </a:lnSpc>
            </a:pPr>
            <a:r>
              <a:rPr lang="en-GB" sz="1600" b="1" dirty="0" smtClean="0"/>
              <a:t>Chile  </a:t>
            </a:r>
            <a:r>
              <a:rPr lang="zh-CN" altLang="en-US" sz="1600" b="1" dirty="0" smtClean="0"/>
              <a:t>智利</a:t>
            </a:r>
            <a:r>
              <a:rPr lang="en-GB" sz="1600" b="1" dirty="0" smtClean="0"/>
              <a:t>(*)</a:t>
            </a:r>
          </a:p>
          <a:p>
            <a:pPr lvl="1">
              <a:lnSpc>
                <a:spcPct val="80000"/>
              </a:lnSpc>
            </a:pPr>
            <a:r>
              <a:rPr lang="en-GB" sz="1600" b="1" dirty="0" smtClean="0"/>
              <a:t>Ecuador  </a:t>
            </a:r>
            <a:r>
              <a:rPr lang="zh-CN" altLang="en-US" sz="1600" b="1" dirty="0" smtClean="0"/>
              <a:t>厄瓜多尔</a:t>
            </a:r>
            <a:r>
              <a:rPr lang="en-GB" sz="1600" b="1" dirty="0" smtClean="0"/>
              <a:t>(*)</a:t>
            </a:r>
          </a:p>
          <a:p>
            <a:pPr lvl="1">
              <a:lnSpc>
                <a:spcPct val="80000"/>
              </a:lnSpc>
            </a:pPr>
            <a:r>
              <a:rPr lang="en-GB" sz="1600" b="1" dirty="0" smtClean="0"/>
              <a:t>Philippines</a:t>
            </a:r>
            <a:r>
              <a:rPr lang="zh-CN" altLang="en-US" sz="1600" b="1" dirty="0" smtClean="0"/>
              <a:t> 菲律宾</a:t>
            </a:r>
            <a:endParaRPr lang="en-GB" sz="1600" b="1" dirty="0" smtClean="0"/>
          </a:p>
          <a:p>
            <a:pPr lvl="1">
              <a:lnSpc>
                <a:spcPct val="80000"/>
              </a:lnSpc>
            </a:pPr>
            <a:r>
              <a:rPr lang="en-GB" sz="1600" b="1" dirty="0" smtClean="0"/>
              <a:t>Morocco </a:t>
            </a:r>
            <a:r>
              <a:rPr lang="zh-CN" altLang="en-US" sz="1600" b="1" dirty="0" smtClean="0"/>
              <a:t>摩洛哥</a:t>
            </a:r>
            <a:endParaRPr lang="en-GB" sz="1600" b="1" dirty="0" smtClean="0"/>
          </a:p>
          <a:p>
            <a:pPr lvl="1">
              <a:lnSpc>
                <a:spcPct val="80000"/>
              </a:lnSpc>
            </a:pPr>
            <a:r>
              <a:rPr lang="en-GB" sz="1600" b="1" dirty="0" smtClean="0"/>
              <a:t>Mexico</a:t>
            </a:r>
            <a:r>
              <a:rPr lang="zh-CN" altLang="en-US" sz="1600" b="1" dirty="0" smtClean="0"/>
              <a:t> 墨西哥</a:t>
            </a:r>
            <a:endParaRPr lang="en-GB" sz="1600" b="1" dirty="0" smtClean="0"/>
          </a:p>
          <a:p>
            <a:pPr lvl="1">
              <a:lnSpc>
                <a:spcPct val="80000"/>
              </a:lnSpc>
            </a:pPr>
            <a:r>
              <a:rPr lang="en-GB" sz="1600" b="1" dirty="0" smtClean="0"/>
              <a:t>Paraguay </a:t>
            </a:r>
            <a:r>
              <a:rPr lang="zh-CN" altLang="en-US" sz="1600" b="1" dirty="0" smtClean="0"/>
              <a:t>巴拉圭</a:t>
            </a:r>
            <a:r>
              <a:rPr lang="en-GB" sz="1600" b="1" dirty="0" smtClean="0"/>
              <a:t>(*)</a:t>
            </a:r>
          </a:p>
          <a:p>
            <a:pPr lvl="1">
              <a:lnSpc>
                <a:spcPct val="80000"/>
              </a:lnSpc>
            </a:pPr>
            <a:r>
              <a:rPr lang="en-GB" sz="1600" b="1" dirty="0" smtClean="0"/>
              <a:t>Peru</a:t>
            </a:r>
            <a:r>
              <a:rPr lang="zh-CN" altLang="en-US" sz="1600" b="1" dirty="0" smtClean="0"/>
              <a:t> 秘鲁</a:t>
            </a:r>
            <a:endParaRPr lang="en-GB" sz="1600" b="1" dirty="0" smtClean="0"/>
          </a:p>
          <a:p>
            <a:pPr lvl="1">
              <a:lnSpc>
                <a:spcPct val="80000"/>
              </a:lnSpc>
            </a:pPr>
            <a:r>
              <a:rPr lang="en-GB" sz="1600" b="1" dirty="0" smtClean="0"/>
              <a:t>Dom. Republic</a:t>
            </a:r>
            <a:r>
              <a:rPr lang="zh-CN" altLang="en-US" sz="1600" b="1" dirty="0" smtClean="0"/>
              <a:t> 多米尼加</a:t>
            </a:r>
            <a:endParaRPr lang="en-GB" sz="1600" b="1" dirty="0" smtClean="0"/>
          </a:p>
          <a:p>
            <a:pPr lvl="1">
              <a:lnSpc>
                <a:spcPct val="80000"/>
              </a:lnSpc>
            </a:pPr>
            <a:r>
              <a:rPr lang="en-GB" sz="1600" b="1" dirty="0" smtClean="0"/>
              <a:t>Tunisia</a:t>
            </a:r>
            <a:r>
              <a:rPr lang="zh-CN" altLang="en-US" sz="1600" b="1" dirty="0" smtClean="0"/>
              <a:t> 突尼斯</a:t>
            </a:r>
            <a:endParaRPr lang="en-GB" sz="1600" b="1" dirty="0" smtClean="0"/>
          </a:p>
          <a:p>
            <a:pPr lvl="1">
              <a:lnSpc>
                <a:spcPct val="80000"/>
              </a:lnSpc>
            </a:pPr>
            <a:r>
              <a:rPr lang="en-GB" sz="1600" b="1" dirty="0" smtClean="0"/>
              <a:t>Ukraine</a:t>
            </a:r>
            <a:r>
              <a:rPr lang="zh-CN" altLang="en-US" sz="1600" b="1" dirty="0" smtClean="0"/>
              <a:t> 乌克兰</a:t>
            </a:r>
            <a:endParaRPr lang="en-GB" sz="1600" b="1" dirty="0" smtClean="0"/>
          </a:p>
          <a:p>
            <a:pPr lvl="1">
              <a:lnSpc>
                <a:spcPct val="80000"/>
              </a:lnSpc>
            </a:pPr>
            <a:r>
              <a:rPr lang="en-GB" sz="1600" b="1" dirty="0" smtClean="0"/>
              <a:t>Uruguay  </a:t>
            </a:r>
            <a:r>
              <a:rPr lang="zh-CN" altLang="en-US" sz="1600" b="1" dirty="0" smtClean="0"/>
              <a:t>乌拉圭</a:t>
            </a:r>
            <a:r>
              <a:rPr lang="en-GB" sz="1600" b="1" dirty="0" smtClean="0"/>
              <a:t>(*)</a:t>
            </a:r>
          </a:p>
          <a:p>
            <a:pPr lvl="1">
              <a:lnSpc>
                <a:spcPct val="80000"/>
              </a:lnSpc>
            </a:pPr>
            <a:endParaRPr lang="en-GB" sz="1600" b="1" dirty="0" smtClean="0"/>
          </a:p>
          <a:p>
            <a:pPr lvl="1">
              <a:lnSpc>
                <a:spcPct val="80000"/>
              </a:lnSpc>
            </a:pPr>
            <a:r>
              <a:rPr lang="en-GB" sz="1600" b="1" dirty="0" smtClean="0"/>
              <a:t>(*)  CMISS</a:t>
            </a:r>
            <a:r>
              <a:rPr lang="zh-CN" altLang="en-US" sz="1600" b="1" dirty="0" smtClean="0"/>
              <a:t> 伊比利亚美洲社保多边协定</a:t>
            </a:r>
            <a:endParaRPr lang="en-GB" sz="1600" b="1" dirty="0" smtClean="0"/>
          </a:p>
          <a:p>
            <a:pPr lvl="1">
              <a:lnSpc>
                <a:spcPct val="80000"/>
              </a:lnSpc>
              <a:buClr>
                <a:srgbClr val="9BBB59"/>
              </a:buClr>
              <a:buFont typeface="Wingdings" pitchFamily="2" charset="2"/>
              <a:buChar char="Ø"/>
            </a:pPr>
            <a:endParaRPr lang="en-GB" sz="1400" b="1" dirty="0" smtClean="0">
              <a:solidFill>
                <a:schemeClr val="tx2"/>
              </a:solidFill>
            </a:endParaRPr>
          </a:p>
        </p:txBody>
      </p:sp>
      <p:sp>
        <p:nvSpPr>
          <p:cNvPr id="1983491" name="Rectangle 3"/>
          <p:cNvSpPr>
            <a:spLocks noGrp="1" noChangeArrowheads="1"/>
          </p:cNvSpPr>
          <p:nvPr>
            <p:ph type="body" sz="half" idx="4294967295"/>
          </p:nvPr>
        </p:nvSpPr>
        <p:spPr>
          <a:xfrm>
            <a:off x="4989513" y="981075"/>
            <a:ext cx="4421187" cy="5145088"/>
          </a:xfrm>
        </p:spPr>
        <p:txBody>
          <a:bodyPr/>
          <a:lstStyle/>
          <a:p>
            <a:pPr>
              <a:lnSpc>
                <a:spcPct val="80000"/>
              </a:lnSpc>
            </a:pPr>
            <a:r>
              <a:rPr lang="en-GB" sz="1800" b="1" dirty="0" smtClean="0"/>
              <a:t>Aggregated and established</a:t>
            </a:r>
            <a:r>
              <a:rPr lang="zh-CN" altLang="en-US" sz="1800" b="1" dirty="0" smtClean="0"/>
              <a:t> </a:t>
            </a:r>
            <a:r>
              <a:rPr lang="en-GB" sz="1800" b="1" dirty="0" smtClean="0"/>
              <a:t>pro rata:</a:t>
            </a:r>
          </a:p>
          <a:p>
            <a:pPr>
              <a:lnSpc>
                <a:spcPct val="80000"/>
              </a:lnSpc>
            </a:pPr>
            <a:r>
              <a:rPr lang="zh-CN" altLang="en-US" sz="1800" dirty="0" smtClean="0"/>
              <a:t>综合计算并按比例计算</a:t>
            </a:r>
            <a:endParaRPr lang="it-IT" altLang="zh-CN" sz="1800" dirty="0" smtClean="0"/>
          </a:p>
          <a:p>
            <a:pPr>
              <a:lnSpc>
                <a:spcPct val="80000"/>
              </a:lnSpc>
            </a:pPr>
            <a:endParaRPr lang="en-GB" sz="1800" dirty="0" smtClean="0"/>
          </a:p>
          <a:p>
            <a:pPr lvl="2">
              <a:lnSpc>
                <a:spcPct val="80000"/>
              </a:lnSpc>
            </a:pPr>
            <a:r>
              <a:rPr lang="en-GB" sz="1400" b="1" dirty="0" smtClean="0"/>
              <a:t>Australia </a:t>
            </a:r>
            <a:r>
              <a:rPr lang="zh-CN" altLang="en-US" sz="1400" b="1" dirty="0" smtClean="0"/>
              <a:t>澳大利亚</a:t>
            </a:r>
            <a:r>
              <a:rPr lang="en-GB" sz="1400" b="1" dirty="0" smtClean="0"/>
              <a:t>(1) </a:t>
            </a:r>
          </a:p>
          <a:p>
            <a:pPr lvl="2">
              <a:lnSpc>
                <a:spcPct val="80000"/>
              </a:lnSpc>
            </a:pPr>
            <a:r>
              <a:rPr lang="en-GB" sz="1400" b="1" dirty="0" smtClean="0"/>
              <a:t>Canada</a:t>
            </a:r>
            <a:r>
              <a:rPr lang="zh-CN" altLang="en-US" sz="1400" b="1" dirty="0" smtClean="0"/>
              <a:t> 加拿大</a:t>
            </a:r>
            <a:endParaRPr lang="en-GB" sz="1400" b="1" dirty="0" smtClean="0"/>
          </a:p>
          <a:p>
            <a:pPr lvl="2">
              <a:lnSpc>
                <a:spcPct val="80000"/>
              </a:lnSpc>
            </a:pPr>
            <a:r>
              <a:rPr lang="en-GB" sz="1400" b="1" dirty="0" smtClean="0"/>
              <a:t>Colombia </a:t>
            </a:r>
            <a:r>
              <a:rPr lang="zh-CN" altLang="en-US" sz="1400" b="1" dirty="0" smtClean="0"/>
              <a:t>哥伦比亚</a:t>
            </a:r>
            <a:r>
              <a:rPr lang="en-GB" sz="1400" b="1" dirty="0" smtClean="0"/>
              <a:t>(1)</a:t>
            </a:r>
          </a:p>
          <a:p>
            <a:pPr lvl="2">
              <a:lnSpc>
                <a:spcPct val="80000"/>
              </a:lnSpc>
            </a:pPr>
            <a:r>
              <a:rPr lang="en-GB" sz="1400" b="1" dirty="0" smtClean="0"/>
              <a:t>Korea</a:t>
            </a:r>
            <a:r>
              <a:rPr lang="zh-CN" altLang="en-US" sz="1400" b="1" dirty="0" smtClean="0"/>
              <a:t> 韩国</a:t>
            </a:r>
            <a:endParaRPr lang="en-GB" sz="1400" b="1" dirty="0" smtClean="0"/>
          </a:p>
          <a:p>
            <a:pPr lvl="2">
              <a:lnSpc>
                <a:spcPct val="80000"/>
              </a:lnSpc>
            </a:pPr>
            <a:r>
              <a:rPr lang="en-GB" sz="1400" b="1" dirty="0" smtClean="0"/>
              <a:t>United States</a:t>
            </a:r>
            <a:r>
              <a:rPr lang="zh-CN" altLang="en-US" sz="1400" b="1" dirty="0" smtClean="0"/>
              <a:t> 美国</a:t>
            </a:r>
            <a:endParaRPr lang="en-GB" sz="1400" b="1" dirty="0" smtClean="0"/>
          </a:p>
          <a:p>
            <a:pPr lvl="2">
              <a:lnSpc>
                <a:spcPct val="80000"/>
              </a:lnSpc>
            </a:pPr>
            <a:r>
              <a:rPr lang="en-GB" sz="1400" b="1" dirty="0" smtClean="0"/>
              <a:t>Japan</a:t>
            </a:r>
            <a:r>
              <a:rPr lang="zh-CN" altLang="en-US" sz="1400" b="1" dirty="0" smtClean="0"/>
              <a:t> 日本</a:t>
            </a:r>
            <a:endParaRPr lang="en-GB" sz="1400" b="1" dirty="0" smtClean="0"/>
          </a:p>
          <a:p>
            <a:pPr lvl="2">
              <a:lnSpc>
                <a:spcPct val="80000"/>
              </a:lnSpc>
            </a:pPr>
            <a:r>
              <a:rPr lang="en-GB" sz="1400" b="1" dirty="0" smtClean="0"/>
              <a:t>Russia</a:t>
            </a:r>
            <a:r>
              <a:rPr lang="zh-CN" altLang="en-US" sz="1400" b="1" dirty="0" smtClean="0"/>
              <a:t> 俄罗斯</a:t>
            </a:r>
            <a:endParaRPr lang="en-GB" sz="1400" b="1" dirty="0" smtClean="0"/>
          </a:p>
          <a:p>
            <a:pPr lvl="2">
              <a:lnSpc>
                <a:spcPct val="80000"/>
              </a:lnSpc>
            </a:pPr>
            <a:r>
              <a:rPr lang="en-GB" sz="1400" b="1" dirty="0" smtClean="0"/>
              <a:t>Venezuela</a:t>
            </a:r>
            <a:r>
              <a:rPr lang="zh-CN" altLang="en-US" sz="1400" b="1" dirty="0" smtClean="0"/>
              <a:t> 委内瑞拉</a:t>
            </a:r>
            <a:endParaRPr lang="en-GB" sz="1400" b="1" dirty="0" smtClean="0"/>
          </a:p>
          <a:p>
            <a:pPr>
              <a:lnSpc>
                <a:spcPct val="80000"/>
              </a:lnSpc>
            </a:pPr>
            <a:r>
              <a:rPr lang="en-GB" sz="1800" b="1" dirty="0" smtClean="0"/>
              <a:t>(1) No regulation in these agreements.</a:t>
            </a:r>
            <a:r>
              <a:rPr lang="zh-CN" altLang="en-US" sz="1800" b="1" dirty="0" smtClean="0"/>
              <a:t>在协定中无规定</a:t>
            </a:r>
            <a:endParaRPr lang="en-GB" sz="1800" b="1" dirty="0" smtClean="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4513" name="Rectangle 2"/>
          <p:cNvSpPr>
            <a:spLocks noGrp="1"/>
          </p:cNvSpPr>
          <p:nvPr>
            <p:ph type="title"/>
          </p:nvPr>
        </p:nvSpPr>
        <p:spPr>
          <a:xfrm>
            <a:off x="344488" y="80963"/>
            <a:ext cx="7056784" cy="647700"/>
          </a:xfrm>
        </p:spPr>
        <p:txBody>
          <a:bodyPr/>
          <a:lstStyle/>
          <a:p>
            <a:pPr algn="ctr" eaLnBrk="1" hangingPunct="1"/>
            <a:r>
              <a:rPr lang="en-GB" sz="2800" dirty="0" smtClean="0"/>
              <a:t>Condition of registration</a:t>
            </a:r>
            <a:r>
              <a:rPr lang="zh-CN" altLang="en-US" sz="2800" dirty="0" smtClean="0"/>
              <a:t> 登记条件</a:t>
            </a:r>
            <a:endParaRPr lang="es-ES" sz="2800" dirty="0" smtClean="0"/>
          </a:p>
        </p:txBody>
      </p:sp>
      <p:sp>
        <p:nvSpPr>
          <p:cNvPr id="824322" name="Rectangle 2"/>
          <p:cNvSpPr>
            <a:spLocks noGrp="1" noChangeArrowheads="1"/>
          </p:cNvSpPr>
          <p:nvPr>
            <p:ph type="body" idx="4294967295"/>
          </p:nvPr>
        </p:nvSpPr>
        <p:spPr>
          <a:xfrm>
            <a:off x="416497" y="980728"/>
            <a:ext cx="4968552" cy="5145088"/>
          </a:xfrm>
        </p:spPr>
        <p:txBody>
          <a:bodyPr/>
          <a:lstStyle/>
          <a:p>
            <a:pPr>
              <a:lnSpc>
                <a:spcPct val="90000"/>
              </a:lnSpc>
            </a:pPr>
            <a:r>
              <a:rPr lang="en-GB" sz="2000" dirty="0" smtClean="0"/>
              <a:t>If the requirement of registration or situation equivalent to registration under local legislation to be eligible for pensions is not complied with in the Spanish Social Security system, it may be understood as complied with:</a:t>
            </a:r>
          </a:p>
          <a:p>
            <a:pPr lvl="3">
              <a:lnSpc>
                <a:spcPct val="90000"/>
              </a:lnSpc>
            </a:pPr>
            <a:endParaRPr lang="en-GB" sz="1400" dirty="0" smtClean="0"/>
          </a:p>
          <a:p>
            <a:pPr lvl="2">
              <a:lnSpc>
                <a:spcPct val="90000"/>
              </a:lnSpc>
            </a:pPr>
            <a:r>
              <a:rPr lang="en-GB" sz="1600" dirty="0" smtClean="0"/>
              <a:t>When the person eligible is subject to the legislation of the other country at the date of materialisation of the risk; or</a:t>
            </a:r>
          </a:p>
          <a:p>
            <a:pPr lvl="2">
              <a:lnSpc>
                <a:spcPct val="90000"/>
              </a:lnSpc>
            </a:pPr>
            <a:r>
              <a:rPr lang="en-GB" sz="1600" dirty="0" smtClean="0"/>
              <a:t>When the person receives from the other country a pension based on his or her own insurance periods.</a:t>
            </a:r>
          </a:p>
          <a:p>
            <a:pPr lvl="2">
              <a:lnSpc>
                <a:spcPct val="90000"/>
              </a:lnSpc>
            </a:pPr>
            <a:endParaRPr lang="en-GB" sz="1600" dirty="0" smtClean="0"/>
          </a:p>
          <a:p>
            <a:pPr>
              <a:lnSpc>
                <a:spcPct val="90000"/>
              </a:lnSpc>
            </a:pPr>
            <a:r>
              <a:rPr lang="en-GB" sz="2000" dirty="0" smtClean="0"/>
              <a:t>For recognition of survivors' pensions the condition of pensioner in another country of the deceased concerned will be taken into account.</a:t>
            </a:r>
          </a:p>
          <a:p>
            <a:pPr lvl="1" algn="just">
              <a:lnSpc>
                <a:spcPct val="70000"/>
              </a:lnSpc>
              <a:buClr>
                <a:srgbClr val="9BBB59"/>
              </a:buClr>
              <a:buFont typeface="Arial" charset="0"/>
              <a:buNone/>
            </a:pPr>
            <a:endParaRPr lang="en-GB" sz="2000" b="1" i="1" dirty="0" smtClean="0">
              <a:effectLst>
                <a:outerShdw blurRad="38100" dist="38100" dir="2700000" algn="tl">
                  <a:srgbClr val="C0C0C0"/>
                </a:outerShdw>
              </a:effectLst>
            </a:endParaRPr>
          </a:p>
        </p:txBody>
      </p:sp>
      <p:sp>
        <p:nvSpPr>
          <p:cNvPr id="4" name="Rectangle 2"/>
          <p:cNvSpPr txBox="1">
            <a:spLocks noChangeArrowheads="1"/>
          </p:cNvSpPr>
          <p:nvPr/>
        </p:nvSpPr>
        <p:spPr bwMode="auto">
          <a:xfrm>
            <a:off x="5457056" y="1124744"/>
            <a:ext cx="3744416" cy="51450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FFC000"/>
              </a:buClr>
              <a:buSzPct val="75000"/>
              <a:buFont typeface="Arial" charset="0"/>
              <a:buChar char="►"/>
              <a:defRPr sz="3200" kern="1200">
                <a:solidFill>
                  <a:schemeClr val="tx1"/>
                </a:solidFill>
                <a:latin typeface="Optane" pitchFamily="2" charset="0"/>
                <a:ea typeface="+mn-ea"/>
                <a:cs typeface="+mn-cs"/>
              </a:defRPr>
            </a:lvl1pPr>
            <a:lvl2pPr marL="742950" indent="-285750" algn="l" rtl="0" eaLnBrk="0" fontAlgn="base" hangingPunct="0">
              <a:spcBef>
                <a:spcPct val="20000"/>
              </a:spcBef>
              <a:spcAft>
                <a:spcPct val="0"/>
              </a:spcAft>
              <a:buClr>
                <a:srgbClr val="FFC000"/>
              </a:buClr>
              <a:buFont typeface="Arial" charset="0"/>
              <a:buChar char="–"/>
              <a:defRPr sz="2800" kern="1200">
                <a:solidFill>
                  <a:schemeClr val="tx1"/>
                </a:solidFill>
                <a:latin typeface="Optane" pitchFamily="2" charset="0"/>
                <a:ea typeface="+mn-ea"/>
                <a:cs typeface="+mn-cs"/>
              </a:defRPr>
            </a:lvl2pPr>
            <a:lvl3pPr marL="1143000" indent="-228600" algn="l" rtl="0" eaLnBrk="0" fontAlgn="base" hangingPunct="0">
              <a:spcBef>
                <a:spcPct val="20000"/>
              </a:spcBef>
              <a:spcAft>
                <a:spcPct val="0"/>
              </a:spcAft>
              <a:buClr>
                <a:srgbClr val="FFC000"/>
              </a:buClr>
              <a:buFont typeface="Arial" charset="0"/>
              <a:buChar char="•"/>
              <a:defRPr sz="2400" kern="1200">
                <a:solidFill>
                  <a:schemeClr val="tx1"/>
                </a:solidFill>
                <a:latin typeface="Optane" pitchFamily="2" charset="0"/>
                <a:ea typeface="+mn-ea"/>
                <a:cs typeface="+mn-cs"/>
              </a:defRPr>
            </a:lvl3pPr>
            <a:lvl4pPr marL="1600200" indent="-228600" algn="l" rtl="0" eaLnBrk="0" fontAlgn="base" hangingPunct="0">
              <a:spcBef>
                <a:spcPct val="20000"/>
              </a:spcBef>
              <a:spcAft>
                <a:spcPct val="0"/>
              </a:spcAft>
              <a:buClr>
                <a:srgbClr val="FFC000"/>
              </a:buClr>
              <a:buFont typeface="Arial" charset="0"/>
              <a:buChar char="–"/>
              <a:defRPr sz="2000" kern="1200">
                <a:solidFill>
                  <a:schemeClr val="tx1"/>
                </a:solidFill>
                <a:latin typeface="Optane" pitchFamily="2" charset="0"/>
                <a:ea typeface="+mn-ea"/>
                <a:cs typeface="+mn-cs"/>
              </a:defRPr>
            </a:lvl4pPr>
            <a:lvl5pPr marL="2057400" indent="-228600" algn="l" rtl="0" eaLnBrk="0" fontAlgn="base" hangingPunct="0">
              <a:spcBef>
                <a:spcPct val="20000"/>
              </a:spcBef>
              <a:spcAft>
                <a:spcPct val="0"/>
              </a:spcAft>
              <a:buClr>
                <a:srgbClr val="FFC000"/>
              </a:buClr>
              <a:buFont typeface="Arial" charset="0"/>
              <a:buChar char="»"/>
              <a:defRPr sz="2000" kern="1200">
                <a:solidFill>
                  <a:schemeClr val="tx1"/>
                </a:solidFill>
                <a:latin typeface="Optane"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90000"/>
              </a:lnSpc>
            </a:pPr>
            <a:r>
              <a:rPr lang="zh-CN" altLang="en-US" sz="2000" dirty="0" smtClean="0"/>
              <a:t>如果当地法律的登记要求或同等要求不在西班牙社保体系中有规定，则相关事项应如此进行</a:t>
            </a:r>
            <a:r>
              <a:rPr lang="en-GB" sz="2000" dirty="0" smtClean="0"/>
              <a:t>:</a:t>
            </a:r>
          </a:p>
          <a:p>
            <a:pPr lvl="3">
              <a:lnSpc>
                <a:spcPct val="90000"/>
              </a:lnSpc>
            </a:pPr>
            <a:endParaRPr lang="en-GB" sz="1400" dirty="0" smtClean="0"/>
          </a:p>
          <a:p>
            <a:pPr lvl="2">
              <a:lnSpc>
                <a:spcPct val="90000"/>
              </a:lnSpc>
            </a:pPr>
            <a:r>
              <a:rPr lang="zh-CN" altLang="en-US" sz="1600" dirty="0" smtClean="0"/>
              <a:t>在风险发生日期，当事人符合其他国家福利立法规定；或</a:t>
            </a:r>
            <a:r>
              <a:rPr lang="en-GB" sz="1600" dirty="0" smtClean="0"/>
              <a:t> </a:t>
            </a:r>
          </a:p>
          <a:p>
            <a:pPr lvl="2">
              <a:lnSpc>
                <a:spcPct val="90000"/>
              </a:lnSpc>
            </a:pPr>
            <a:r>
              <a:rPr lang="zh-CN" altLang="en-US" sz="1600" dirty="0" smtClean="0"/>
              <a:t>当事人根据其参保年限在其他国家获得养老金</a:t>
            </a:r>
            <a:r>
              <a:rPr lang="en-GB" sz="1600" dirty="0" smtClean="0"/>
              <a:t>.</a:t>
            </a:r>
          </a:p>
          <a:p>
            <a:pPr lvl="2">
              <a:lnSpc>
                <a:spcPct val="90000"/>
              </a:lnSpc>
            </a:pPr>
            <a:endParaRPr lang="en-GB" sz="1600" dirty="0" smtClean="0"/>
          </a:p>
          <a:p>
            <a:pPr>
              <a:lnSpc>
                <a:spcPct val="90000"/>
              </a:lnSpc>
            </a:pPr>
            <a:r>
              <a:rPr lang="zh-CN" altLang="en-US" sz="2000" dirty="0" smtClean="0"/>
              <a:t>亡故抚恤金的确认会考虑亡故者在其他国家的养老金获取状况</a:t>
            </a:r>
            <a:r>
              <a:rPr lang="en-GB" sz="2000" dirty="0" smtClean="0"/>
              <a:t>.</a:t>
            </a:r>
          </a:p>
          <a:p>
            <a:pPr lvl="1" algn="just">
              <a:lnSpc>
                <a:spcPct val="70000"/>
              </a:lnSpc>
              <a:buClr>
                <a:srgbClr val="9BBB59"/>
              </a:buClr>
              <a:buFont typeface="Arial" charset="0"/>
              <a:buNone/>
            </a:pPr>
            <a:endParaRPr lang="en-GB" sz="2000" b="1" i="1" dirty="0" smtClean="0">
              <a:effectLst>
                <a:outerShdw blurRad="38100" dist="38100" dir="2700000" algn="tl">
                  <a:srgbClr val="C0C0C0"/>
                </a:outerShdw>
              </a:effectLst>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5537" name="Rectangle 2"/>
          <p:cNvSpPr>
            <a:spLocks noGrp="1"/>
          </p:cNvSpPr>
          <p:nvPr>
            <p:ph type="title"/>
          </p:nvPr>
        </p:nvSpPr>
        <p:spPr>
          <a:xfrm>
            <a:off x="344488" y="80963"/>
            <a:ext cx="7056784" cy="647700"/>
          </a:xfrm>
        </p:spPr>
        <p:txBody>
          <a:bodyPr/>
          <a:lstStyle/>
          <a:p>
            <a:pPr algn="ctr" eaLnBrk="1" hangingPunct="1"/>
            <a:r>
              <a:rPr lang="en-GB" sz="3200" b="0" dirty="0" smtClean="0"/>
              <a:t>DOUBLE AWARD </a:t>
            </a:r>
            <a:r>
              <a:rPr lang="en-GB" sz="3200" b="0" dirty="0" err="1" smtClean="0"/>
              <a:t>双边同授</a:t>
            </a:r>
            <a:endParaRPr lang="es-ES" sz="3200" b="0" dirty="0" smtClean="0"/>
          </a:p>
        </p:txBody>
      </p:sp>
      <p:sp>
        <p:nvSpPr>
          <p:cNvPr id="1985542" name="9 Marcador de contenido"/>
          <p:cNvSpPr>
            <a:spLocks noGrp="1"/>
          </p:cNvSpPr>
          <p:nvPr>
            <p:ph type="body" sz="half" idx="4294967295"/>
          </p:nvPr>
        </p:nvSpPr>
        <p:spPr>
          <a:xfrm>
            <a:off x="415925" y="981075"/>
            <a:ext cx="4421188" cy="5145088"/>
          </a:xfrm>
        </p:spPr>
        <p:txBody>
          <a:bodyPr/>
          <a:lstStyle/>
          <a:p>
            <a:pPr marL="0" indent="0"/>
            <a:r>
              <a:rPr lang="en-GB" sz="2800" b="1" dirty="0" smtClean="0"/>
              <a:t>Double calculation of the pension of the highest amount</a:t>
            </a:r>
            <a:r>
              <a:rPr lang="zh-CN" altLang="en-US" sz="2800" b="1" dirty="0" smtClean="0"/>
              <a:t> 养老金最高额度双边同时计算</a:t>
            </a:r>
            <a:endParaRPr lang="en-GB" sz="2800" b="1" dirty="0" smtClean="0"/>
          </a:p>
        </p:txBody>
      </p:sp>
      <p:sp>
        <p:nvSpPr>
          <p:cNvPr id="6" name="5 Rectángulo"/>
          <p:cNvSpPr/>
          <p:nvPr/>
        </p:nvSpPr>
        <p:spPr>
          <a:xfrm>
            <a:off x="632520" y="2799977"/>
            <a:ext cx="3744416" cy="3096345"/>
          </a:xfrm>
          <a:prstGeom prst="rect">
            <a:avLst/>
          </a:prstGeom>
        </p:spPr>
        <p:txBody>
          <a:bodyPr wrap="square" numCol="2">
            <a:spAutoFit/>
          </a:bodyPr>
          <a:lstStyle/>
          <a:p>
            <a:pPr>
              <a:spcBef>
                <a:spcPct val="20000"/>
              </a:spcBef>
              <a:buClr>
                <a:srgbClr val="D2611C"/>
              </a:buClr>
              <a:buSzPct val="120000"/>
              <a:buFont typeface="Tahoma" pitchFamily="34" charset="0"/>
              <a:buNone/>
              <a:defRPr/>
            </a:pPr>
            <a:r>
              <a:rPr lang="en-GB" sz="1600" dirty="0" smtClean="0">
                <a:solidFill>
                  <a:srgbClr val="003300"/>
                </a:solidFill>
                <a:latin typeface="Calibri" panose="020F0502020204030204" pitchFamily="34" charset="0"/>
                <a:cs typeface="+mn-cs"/>
              </a:rPr>
              <a:t>Andorra</a:t>
            </a:r>
            <a:r>
              <a:rPr lang="zh-CN" altLang="en-US" sz="1600" dirty="0" smtClean="0">
                <a:solidFill>
                  <a:srgbClr val="003300"/>
                </a:solidFill>
                <a:latin typeface="Calibri" panose="020F0502020204030204" pitchFamily="34" charset="0"/>
                <a:cs typeface="+mn-cs"/>
              </a:rPr>
              <a:t>安道尔</a:t>
            </a:r>
            <a:endParaRPr lang="en-GB" sz="1600" dirty="0">
              <a:solidFill>
                <a:srgbClr val="003300"/>
              </a:solidFill>
              <a:latin typeface="Calibri" panose="020F0502020204030204" pitchFamily="34" charset="0"/>
              <a:cs typeface="+mn-cs"/>
            </a:endParaRPr>
          </a:p>
          <a:p>
            <a:pPr>
              <a:spcBef>
                <a:spcPct val="20000"/>
              </a:spcBef>
              <a:buClr>
                <a:srgbClr val="D2611C"/>
              </a:buClr>
              <a:buSzPct val="120000"/>
              <a:buFont typeface="Tahoma" pitchFamily="34" charset="0"/>
              <a:buNone/>
              <a:defRPr/>
            </a:pPr>
            <a:r>
              <a:rPr lang="en-GB" sz="1600" dirty="0" smtClean="0">
                <a:solidFill>
                  <a:srgbClr val="003300"/>
                </a:solidFill>
                <a:latin typeface="Calibri" panose="020F0502020204030204" pitchFamily="34" charset="0"/>
                <a:cs typeface="+mn-cs"/>
              </a:rPr>
              <a:t>Argentina</a:t>
            </a:r>
            <a:r>
              <a:rPr lang="zh-CN" altLang="en-US" sz="1600" dirty="0" smtClean="0">
                <a:solidFill>
                  <a:srgbClr val="003300"/>
                </a:solidFill>
                <a:latin typeface="Calibri" panose="020F0502020204030204" pitchFamily="34" charset="0"/>
                <a:cs typeface="+mn-cs"/>
              </a:rPr>
              <a:t>阿根廷</a:t>
            </a:r>
            <a:r>
              <a:rPr lang="en-GB" sz="1600" dirty="0" smtClean="0">
                <a:solidFill>
                  <a:srgbClr val="003300"/>
                </a:solidFill>
                <a:latin typeface="Calibri" panose="020F0502020204030204" pitchFamily="34" charset="0"/>
                <a:cs typeface="+mn-cs"/>
              </a:rPr>
              <a:t>                         </a:t>
            </a:r>
            <a:endParaRPr lang="en-GB" sz="1600" dirty="0">
              <a:solidFill>
                <a:srgbClr val="003300"/>
              </a:solidFill>
              <a:latin typeface="Calibri" panose="020F0502020204030204" pitchFamily="34" charset="0"/>
              <a:cs typeface="+mn-cs"/>
            </a:endParaRPr>
          </a:p>
          <a:p>
            <a:pPr>
              <a:spcBef>
                <a:spcPct val="20000"/>
              </a:spcBef>
              <a:buClr>
                <a:srgbClr val="D2611C"/>
              </a:buClr>
              <a:buSzPct val="120000"/>
              <a:buFont typeface="Tahoma" pitchFamily="34" charset="0"/>
              <a:buNone/>
              <a:defRPr/>
            </a:pPr>
            <a:r>
              <a:rPr lang="en-GB" sz="1600" dirty="0" smtClean="0">
                <a:solidFill>
                  <a:srgbClr val="003300"/>
                </a:solidFill>
                <a:latin typeface="Calibri" panose="020F0502020204030204" pitchFamily="34" charset="0"/>
                <a:cs typeface="+mn-cs"/>
              </a:rPr>
              <a:t>Australia</a:t>
            </a:r>
            <a:r>
              <a:rPr lang="zh-CN" altLang="en-US" sz="1600" dirty="0" smtClean="0">
                <a:solidFill>
                  <a:srgbClr val="003300"/>
                </a:solidFill>
                <a:latin typeface="Calibri" panose="020F0502020204030204" pitchFamily="34" charset="0"/>
                <a:cs typeface="+mn-cs"/>
              </a:rPr>
              <a:t>澳大利亚</a:t>
            </a:r>
            <a:endParaRPr lang="en-GB" sz="1600" dirty="0">
              <a:solidFill>
                <a:srgbClr val="003300"/>
              </a:solidFill>
              <a:latin typeface="Calibri" panose="020F0502020204030204" pitchFamily="34" charset="0"/>
              <a:cs typeface="+mn-cs"/>
            </a:endParaRPr>
          </a:p>
          <a:p>
            <a:pPr>
              <a:spcBef>
                <a:spcPct val="20000"/>
              </a:spcBef>
              <a:buClr>
                <a:srgbClr val="D2611C"/>
              </a:buClr>
              <a:buSzPct val="120000"/>
              <a:buFont typeface="Tahoma" pitchFamily="34" charset="0"/>
              <a:buNone/>
              <a:defRPr/>
            </a:pPr>
            <a:r>
              <a:rPr lang="en-GB" sz="1600" dirty="0">
                <a:solidFill>
                  <a:srgbClr val="003300"/>
                </a:solidFill>
                <a:latin typeface="Calibri" panose="020F0502020204030204" pitchFamily="34" charset="0"/>
                <a:cs typeface="+mn-cs"/>
              </a:rPr>
              <a:t>Brazil </a:t>
            </a:r>
            <a:r>
              <a:rPr lang="zh-CN" altLang="en-US" sz="1600" dirty="0" smtClean="0">
                <a:solidFill>
                  <a:srgbClr val="003300"/>
                </a:solidFill>
                <a:latin typeface="Calibri" panose="020F0502020204030204" pitchFamily="34" charset="0"/>
                <a:cs typeface="+mn-cs"/>
              </a:rPr>
              <a:t>巴西</a:t>
            </a:r>
            <a:r>
              <a:rPr lang="en-GB" sz="1600" dirty="0" smtClean="0">
                <a:solidFill>
                  <a:srgbClr val="003300"/>
                </a:solidFill>
                <a:latin typeface="Calibri" panose="020F0502020204030204" pitchFamily="34" charset="0"/>
                <a:cs typeface="+mn-cs"/>
              </a:rPr>
              <a:t>(</a:t>
            </a:r>
            <a:r>
              <a:rPr lang="en-GB" sz="1600" dirty="0">
                <a:solidFill>
                  <a:srgbClr val="003300"/>
                </a:solidFill>
                <a:latin typeface="Calibri" panose="020F0502020204030204" pitchFamily="34" charset="0"/>
                <a:cs typeface="+mn-cs"/>
              </a:rPr>
              <a:t>*)</a:t>
            </a:r>
          </a:p>
          <a:p>
            <a:pPr>
              <a:spcBef>
                <a:spcPct val="20000"/>
              </a:spcBef>
              <a:buClr>
                <a:srgbClr val="D2611C"/>
              </a:buClr>
              <a:buSzPct val="120000"/>
              <a:buFont typeface="Tahoma" pitchFamily="34" charset="0"/>
              <a:buNone/>
              <a:defRPr/>
            </a:pPr>
            <a:r>
              <a:rPr lang="en-GB" sz="1600" dirty="0">
                <a:solidFill>
                  <a:srgbClr val="003300"/>
                </a:solidFill>
                <a:latin typeface="Calibri" panose="020F0502020204030204" pitchFamily="34" charset="0"/>
                <a:cs typeface="+mn-cs"/>
              </a:rPr>
              <a:t>Cape </a:t>
            </a:r>
            <a:r>
              <a:rPr lang="en-GB" sz="1600" dirty="0" smtClean="0">
                <a:solidFill>
                  <a:srgbClr val="003300"/>
                </a:solidFill>
                <a:latin typeface="Calibri" panose="020F0502020204030204" pitchFamily="34" charset="0"/>
                <a:cs typeface="+mn-cs"/>
              </a:rPr>
              <a:t>Verde</a:t>
            </a:r>
            <a:r>
              <a:rPr lang="zh-CN" altLang="en-US" sz="1600" dirty="0" smtClean="0">
                <a:solidFill>
                  <a:srgbClr val="003300"/>
                </a:solidFill>
                <a:latin typeface="Calibri" panose="020F0502020204030204" pitchFamily="34" charset="0"/>
                <a:cs typeface="+mn-cs"/>
              </a:rPr>
              <a:t>佛得角</a:t>
            </a:r>
            <a:endParaRPr lang="en-GB" sz="1600" dirty="0">
              <a:solidFill>
                <a:srgbClr val="003300"/>
              </a:solidFill>
              <a:latin typeface="Calibri" panose="020F0502020204030204" pitchFamily="34" charset="0"/>
              <a:cs typeface="+mn-cs"/>
            </a:endParaRPr>
          </a:p>
          <a:p>
            <a:pPr>
              <a:spcBef>
                <a:spcPct val="20000"/>
              </a:spcBef>
              <a:buClr>
                <a:srgbClr val="D2611C"/>
              </a:buClr>
              <a:buSzPct val="120000"/>
              <a:buFont typeface="Tahoma" pitchFamily="34" charset="0"/>
              <a:buNone/>
              <a:defRPr/>
            </a:pPr>
            <a:r>
              <a:rPr lang="en-GB" sz="1600" dirty="0" smtClean="0">
                <a:solidFill>
                  <a:srgbClr val="003300"/>
                </a:solidFill>
                <a:latin typeface="Calibri" panose="020F0502020204030204" pitchFamily="34" charset="0"/>
                <a:cs typeface="+mn-cs"/>
              </a:rPr>
              <a:t>Colombia</a:t>
            </a:r>
            <a:r>
              <a:rPr lang="zh-CN" altLang="en-US" sz="1600" dirty="0" smtClean="0">
                <a:solidFill>
                  <a:srgbClr val="003300"/>
                </a:solidFill>
                <a:latin typeface="Calibri" panose="020F0502020204030204" pitchFamily="34" charset="0"/>
                <a:cs typeface="+mn-cs"/>
              </a:rPr>
              <a:t>哥伦比亚</a:t>
            </a:r>
            <a:endParaRPr lang="en-GB" sz="1600" dirty="0">
              <a:solidFill>
                <a:srgbClr val="003300"/>
              </a:solidFill>
              <a:latin typeface="Calibri" panose="020F0502020204030204" pitchFamily="34" charset="0"/>
              <a:cs typeface="+mn-cs"/>
            </a:endParaRPr>
          </a:p>
          <a:p>
            <a:pPr>
              <a:spcBef>
                <a:spcPct val="20000"/>
              </a:spcBef>
              <a:buClr>
                <a:srgbClr val="D2611C"/>
              </a:buClr>
              <a:buSzPct val="120000"/>
              <a:buFont typeface="Tahoma" pitchFamily="34" charset="0"/>
              <a:buNone/>
              <a:defRPr/>
            </a:pPr>
            <a:r>
              <a:rPr lang="en-GB" sz="1600" dirty="0" smtClean="0">
                <a:solidFill>
                  <a:srgbClr val="003300"/>
                </a:solidFill>
                <a:latin typeface="Calibri" panose="020F0502020204030204" pitchFamily="34" charset="0"/>
                <a:cs typeface="+mn-cs"/>
              </a:rPr>
              <a:t>Korea</a:t>
            </a:r>
            <a:r>
              <a:rPr lang="zh-CN" altLang="en-US" sz="1600" dirty="0" smtClean="0">
                <a:solidFill>
                  <a:srgbClr val="003300"/>
                </a:solidFill>
                <a:latin typeface="Calibri" panose="020F0502020204030204" pitchFamily="34" charset="0"/>
                <a:cs typeface="+mn-cs"/>
              </a:rPr>
              <a:t>韩国</a:t>
            </a:r>
            <a:endParaRPr lang="en-GB" sz="1600" dirty="0">
              <a:solidFill>
                <a:srgbClr val="003300"/>
              </a:solidFill>
              <a:latin typeface="Calibri" panose="020F0502020204030204" pitchFamily="34" charset="0"/>
              <a:cs typeface="+mn-cs"/>
            </a:endParaRPr>
          </a:p>
          <a:p>
            <a:pPr>
              <a:spcBef>
                <a:spcPct val="20000"/>
              </a:spcBef>
              <a:buClr>
                <a:srgbClr val="D2611C"/>
              </a:buClr>
              <a:buSzPct val="120000"/>
              <a:buFont typeface="Tahoma" pitchFamily="34" charset="0"/>
              <a:buNone/>
              <a:defRPr/>
            </a:pPr>
            <a:r>
              <a:rPr lang="en-GB" sz="1600" dirty="0" smtClean="0">
                <a:solidFill>
                  <a:srgbClr val="003300"/>
                </a:solidFill>
                <a:latin typeface="Calibri" panose="020F0502020204030204" pitchFamily="34" charset="0"/>
                <a:cs typeface="+mn-cs"/>
              </a:rPr>
              <a:t>Ecuador</a:t>
            </a:r>
            <a:r>
              <a:rPr lang="zh-CN" altLang="en-US" sz="1600" dirty="0" smtClean="0">
                <a:solidFill>
                  <a:srgbClr val="003300"/>
                </a:solidFill>
                <a:latin typeface="Calibri" panose="020F0502020204030204" pitchFamily="34" charset="0"/>
                <a:cs typeface="+mn-cs"/>
              </a:rPr>
              <a:t>厄瓜多尔</a:t>
            </a:r>
            <a:r>
              <a:rPr lang="en-GB" sz="1600" dirty="0" smtClean="0">
                <a:solidFill>
                  <a:srgbClr val="003300"/>
                </a:solidFill>
                <a:latin typeface="Calibri" panose="020F0502020204030204" pitchFamily="34" charset="0"/>
                <a:cs typeface="+mn-cs"/>
              </a:rPr>
              <a:t> </a:t>
            </a:r>
            <a:r>
              <a:rPr lang="en-GB" sz="1600" dirty="0">
                <a:solidFill>
                  <a:srgbClr val="003300"/>
                </a:solidFill>
                <a:latin typeface="Calibri" panose="020F0502020204030204" pitchFamily="34" charset="0"/>
                <a:cs typeface="+mn-cs"/>
              </a:rPr>
              <a:t>(*)</a:t>
            </a:r>
          </a:p>
          <a:p>
            <a:pPr>
              <a:spcBef>
                <a:spcPct val="20000"/>
              </a:spcBef>
              <a:buClr>
                <a:srgbClr val="D2611C"/>
              </a:buClr>
              <a:buSzPct val="120000"/>
              <a:buFont typeface="Tahoma" pitchFamily="34" charset="0"/>
              <a:buNone/>
              <a:defRPr/>
            </a:pPr>
            <a:r>
              <a:rPr lang="en-GB" sz="1600" dirty="0" smtClean="0">
                <a:solidFill>
                  <a:srgbClr val="003300"/>
                </a:solidFill>
                <a:latin typeface="Calibri" panose="020F0502020204030204" pitchFamily="34" charset="0"/>
                <a:cs typeface="+mn-cs"/>
              </a:rPr>
              <a:t>Philippines</a:t>
            </a:r>
            <a:r>
              <a:rPr lang="zh-CN" altLang="en-US" sz="1600" dirty="0" smtClean="0">
                <a:solidFill>
                  <a:srgbClr val="003300"/>
                </a:solidFill>
                <a:latin typeface="Calibri" panose="020F0502020204030204" pitchFamily="34" charset="0"/>
                <a:cs typeface="+mn-cs"/>
              </a:rPr>
              <a:t>菲律宾</a:t>
            </a:r>
            <a:endParaRPr lang="en-GB" sz="1600" dirty="0">
              <a:solidFill>
                <a:srgbClr val="003300"/>
              </a:solidFill>
              <a:latin typeface="Calibri" panose="020F0502020204030204" pitchFamily="34" charset="0"/>
              <a:cs typeface="+mn-cs"/>
            </a:endParaRPr>
          </a:p>
          <a:p>
            <a:pPr>
              <a:spcBef>
                <a:spcPct val="20000"/>
              </a:spcBef>
              <a:buClr>
                <a:srgbClr val="D2611C"/>
              </a:buClr>
              <a:buSzPct val="120000"/>
              <a:buFont typeface="Tahoma" pitchFamily="34" charset="0"/>
              <a:buNone/>
              <a:defRPr/>
            </a:pPr>
            <a:r>
              <a:rPr lang="en-GB" sz="1600" dirty="0" smtClean="0">
                <a:solidFill>
                  <a:srgbClr val="003300"/>
                </a:solidFill>
                <a:latin typeface="Calibri" panose="020F0502020204030204" pitchFamily="34" charset="0"/>
                <a:cs typeface="+mn-cs"/>
              </a:rPr>
              <a:t>Japan</a:t>
            </a:r>
            <a:r>
              <a:rPr lang="zh-CN" altLang="en-US" sz="1600" dirty="0" smtClean="0">
                <a:solidFill>
                  <a:srgbClr val="003300"/>
                </a:solidFill>
                <a:latin typeface="Calibri" panose="020F0502020204030204" pitchFamily="34" charset="0"/>
                <a:cs typeface="+mn-cs"/>
              </a:rPr>
              <a:t>日本</a:t>
            </a:r>
            <a:endParaRPr lang="en-GB" sz="1600" dirty="0">
              <a:solidFill>
                <a:srgbClr val="003300"/>
              </a:solidFill>
              <a:latin typeface="Calibri" panose="020F0502020204030204" pitchFamily="34" charset="0"/>
              <a:cs typeface="+mn-cs"/>
            </a:endParaRPr>
          </a:p>
          <a:p>
            <a:pPr>
              <a:spcBef>
                <a:spcPct val="20000"/>
              </a:spcBef>
              <a:buClr>
                <a:srgbClr val="D2611C"/>
              </a:buClr>
              <a:buSzPct val="120000"/>
              <a:buFont typeface="Tahoma" pitchFamily="34" charset="0"/>
              <a:buNone/>
              <a:defRPr/>
            </a:pPr>
            <a:r>
              <a:rPr lang="en-GB" sz="1600" dirty="0" smtClean="0">
                <a:solidFill>
                  <a:srgbClr val="003300"/>
                </a:solidFill>
                <a:latin typeface="Calibri" panose="020F0502020204030204" pitchFamily="34" charset="0"/>
                <a:cs typeface="+mn-cs"/>
              </a:rPr>
              <a:t>Paraguay</a:t>
            </a:r>
            <a:r>
              <a:rPr lang="zh-CN" altLang="en-US" sz="1600" dirty="0" smtClean="0">
                <a:solidFill>
                  <a:srgbClr val="003300"/>
                </a:solidFill>
                <a:latin typeface="Calibri" panose="020F0502020204030204" pitchFamily="34" charset="0"/>
                <a:cs typeface="+mn-cs"/>
              </a:rPr>
              <a:t>巴拉圭</a:t>
            </a:r>
            <a:r>
              <a:rPr lang="en-GB" sz="1600" dirty="0" smtClean="0">
                <a:solidFill>
                  <a:srgbClr val="003300"/>
                </a:solidFill>
                <a:latin typeface="Calibri" panose="020F0502020204030204" pitchFamily="34" charset="0"/>
                <a:cs typeface="+mn-cs"/>
              </a:rPr>
              <a:t>(</a:t>
            </a:r>
            <a:r>
              <a:rPr lang="en-GB" sz="1600" dirty="0">
                <a:solidFill>
                  <a:srgbClr val="003300"/>
                </a:solidFill>
                <a:latin typeface="Calibri" panose="020F0502020204030204" pitchFamily="34" charset="0"/>
                <a:cs typeface="+mn-cs"/>
              </a:rPr>
              <a:t>*)</a:t>
            </a:r>
          </a:p>
          <a:p>
            <a:pPr>
              <a:spcBef>
                <a:spcPct val="20000"/>
              </a:spcBef>
              <a:buClr>
                <a:srgbClr val="D2611C"/>
              </a:buClr>
              <a:buSzPct val="120000"/>
              <a:buFont typeface="Tahoma" pitchFamily="34" charset="0"/>
              <a:buNone/>
              <a:defRPr/>
            </a:pPr>
            <a:r>
              <a:rPr lang="en-GB" sz="1600" dirty="0" smtClean="0">
                <a:solidFill>
                  <a:srgbClr val="003300"/>
                </a:solidFill>
                <a:latin typeface="Calibri" panose="020F0502020204030204" pitchFamily="34" charset="0"/>
                <a:cs typeface="+mn-cs"/>
              </a:rPr>
              <a:t>Peru</a:t>
            </a:r>
            <a:r>
              <a:rPr lang="zh-CN" altLang="en-US" sz="1600" dirty="0" smtClean="0">
                <a:solidFill>
                  <a:srgbClr val="003300"/>
                </a:solidFill>
                <a:latin typeface="Calibri" panose="020F0502020204030204" pitchFamily="34" charset="0"/>
                <a:cs typeface="+mn-cs"/>
              </a:rPr>
              <a:t>秘鲁</a:t>
            </a:r>
            <a:endParaRPr lang="en-GB" sz="1600" dirty="0">
              <a:solidFill>
                <a:srgbClr val="003300"/>
              </a:solidFill>
              <a:latin typeface="Calibri" panose="020F0502020204030204" pitchFamily="34" charset="0"/>
              <a:cs typeface="+mn-cs"/>
            </a:endParaRPr>
          </a:p>
          <a:p>
            <a:pPr>
              <a:spcBef>
                <a:spcPct val="20000"/>
              </a:spcBef>
              <a:buClr>
                <a:srgbClr val="D2611C"/>
              </a:buClr>
              <a:buSzPct val="120000"/>
              <a:buFont typeface="Tahoma" pitchFamily="34" charset="0"/>
              <a:buNone/>
              <a:defRPr/>
            </a:pPr>
            <a:r>
              <a:rPr lang="en-GB" sz="1600" dirty="0">
                <a:solidFill>
                  <a:srgbClr val="003300"/>
                </a:solidFill>
                <a:latin typeface="Calibri" panose="020F0502020204030204" pitchFamily="34" charset="0"/>
                <a:cs typeface="+mn-cs"/>
              </a:rPr>
              <a:t>Dom. </a:t>
            </a:r>
            <a:r>
              <a:rPr lang="en-GB" sz="1600" dirty="0" smtClean="0">
                <a:solidFill>
                  <a:srgbClr val="003300"/>
                </a:solidFill>
                <a:latin typeface="Calibri" panose="020F0502020204030204" pitchFamily="34" charset="0"/>
                <a:cs typeface="+mn-cs"/>
              </a:rPr>
              <a:t>Republic</a:t>
            </a:r>
            <a:r>
              <a:rPr lang="zh-CN" altLang="en-US" sz="1600" dirty="0" smtClean="0">
                <a:solidFill>
                  <a:srgbClr val="003300"/>
                </a:solidFill>
                <a:latin typeface="Calibri" panose="020F0502020204030204" pitchFamily="34" charset="0"/>
                <a:cs typeface="+mn-cs"/>
              </a:rPr>
              <a:t>多米尼加</a:t>
            </a:r>
            <a:endParaRPr lang="en-GB" sz="1600" dirty="0">
              <a:solidFill>
                <a:srgbClr val="003300"/>
              </a:solidFill>
              <a:latin typeface="Calibri" panose="020F0502020204030204" pitchFamily="34" charset="0"/>
              <a:cs typeface="+mn-cs"/>
            </a:endParaRPr>
          </a:p>
          <a:p>
            <a:pPr>
              <a:spcBef>
                <a:spcPct val="20000"/>
              </a:spcBef>
              <a:buClr>
                <a:srgbClr val="D2611C"/>
              </a:buClr>
              <a:buSzPct val="120000"/>
              <a:buFont typeface="Tahoma" pitchFamily="34" charset="0"/>
              <a:buNone/>
              <a:defRPr/>
            </a:pPr>
            <a:r>
              <a:rPr lang="en-GB" sz="1600" dirty="0" smtClean="0">
                <a:solidFill>
                  <a:srgbClr val="003300"/>
                </a:solidFill>
                <a:latin typeface="Calibri" panose="020F0502020204030204" pitchFamily="34" charset="0"/>
                <a:cs typeface="+mn-cs"/>
              </a:rPr>
              <a:t>Russia</a:t>
            </a:r>
            <a:r>
              <a:rPr lang="zh-CN" altLang="en-US" sz="1600" dirty="0" smtClean="0">
                <a:solidFill>
                  <a:srgbClr val="003300"/>
                </a:solidFill>
                <a:latin typeface="Calibri" panose="020F0502020204030204" pitchFamily="34" charset="0"/>
                <a:cs typeface="+mn-cs"/>
              </a:rPr>
              <a:t>俄罗斯</a:t>
            </a:r>
            <a:endParaRPr lang="en-GB" sz="1600" dirty="0">
              <a:solidFill>
                <a:srgbClr val="003300"/>
              </a:solidFill>
              <a:latin typeface="Calibri" panose="020F0502020204030204" pitchFamily="34" charset="0"/>
              <a:cs typeface="+mn-cs"/>
            </a:endParaRPr>
          </a:p>
          <a:p>
            <a:pPr>
              <a:spcBef>
                <a:spcPct val="20000"/>
              </a:spcBef>
              <a:buClr>
                <a:srgbClr val="D2611C"/>
              </a:buClr>
              <a:buSzPct val="120000"/>
              <a:buFont typeface="Tahoma" pitchFamily="34" charset="0"/>
              <a:buNone/>
              <a:defRPr/>
            </a:pPr>
            <a:r>
              <a:rPr lang="en-GB" sz="1600" dirty="0" smtClean="0">
                <a:solidFill>
                  <a:srgbClr val="003300"/>
                </a:solidFill>
                <a:latin typeface="Calibri" panose="020F0502020204030204" pitchFamily="34" charset="0"/>
                <a:cs typeface="+mn-cs"/>
              </a:rPr>
              <a:t>Tunisia</a:t>
            </a:r>
            <a:r>
              <a:rPr lang="zh-CN" altLang="en-US" sz="1600" dirty="0" smtClean="0">
                <a:solidFill>
                  <a:srgbClr val="003300"/>
                </a:solidFill>
                <a:latin typeface="Calibri" panose="020F0502020204030204" pitchFamily="34" charset="0"/>
                <a:cs typeface="+mn-cs"/>
              </a:rPr>
              <a:t>突尼斯</a:t>
            </a:r>
            <a:endParaRPr lang="en-GB" sz="1600" dirty="0">
              <a:solidFill>
                <a:srgbClr val="003300"/>
              </a:solidFill>
              <a:latin typeface="Calibri" panose="020F0502020204030204" pitchFamily="34" charset="0"/>
              <a:cs typeface="+mn-cs"/>
            </a:endParaRPr>
          </a:p>
          <a:p>
            <a:pPr>
              <a:spcBef>
                <a:spcPct val="20000"/>
              </a:spcBef>
              <a:buClr>
                <a:srgbClr val="D2611C"/>
              </a:buClr>
              <a:buSzPct val="120000"/>
              <a:buFont typeface="Tahoma" pitchFamily="34" charset="0"/>
              <a:buNone/>
              <a:defRPr/>
            </a:pPr>
            <a:r>
              <a:rPr lang="en-GB" sz="1600" dirty="0" smtClean="0">
                <a:solidFill>
                  <a:srgbClr val="003300"/>
                </a:solidFill>
                <a:latin typeface="Calibri" panose="020F0502020204030204" pitchFamily="34" charset="0"/>
                <a:cs typeface="+mn-cs"/>
              </a:rPr>
              <a:t>Ukraine</a:t>
            </a:r>
            <a:r>
              <a:rPr lang="zh-CN" altLang="en-US" sz="1600" dirty="0" smtClean="0">
                <a:solidFill>
                  <a:srgbClr val="003300"/>
                </a:solidFill>
                <a:latin typeface="Calibri" panose="020F0502020204030204" pitchFamily="34" charset="0"/>
                <a:cs typeface="+mn-cs"/>
              </a:rPr>
              <a:t>乌克兰</a:t>
            </a:r>
            <a:endParaRPr lang="en-GB" sz="1600" dirty="0">
              <a:solidFill>
                <a:srgbClr val="003300"/>
              </a:solidFill>
              <a:latin typeface="Calibri" panose="020F0502020204030204" pitchFamily="34" charset="0"/>
              <a:cs typeface="+mn-cs"/>
            </a:endParaRPr>
          </a:p>
          <a:p>
            <a:pPr>
              <a:spcBef>
                <a:spcPct val="20000"/>
              </a:spcBef>
              <a:buClr>
                <a:srgbClr val="D2611C"/>
              </a:buClr>
              <a:buSzPct val="120000"/>
              <a:buFont typeface="Tahoma" pitchFamily="34" charset="0"/>
              <a:buNone/>
              <a:defRPr/>
            </a:pPr>
            <a:r>
              <a:rPr lang="en-GB" sz="1600" dirty="0">
                <a:solidFill>
                  <a:srgbClr val="003300"/>
                </a:solidFill>
                <a:latin typeface="Calibri" panose="020F0502020204030204" pitchFamily="34" charset="0"/>
                <a:cs typeface="+mn-cs"/>
              </a:rPr>
              <a:t>Uruguay </a:t>
            </a:r>
            <a:r>
              <a:rPr lang="zh-CN" altLang="en-US" sz="1600" dirty="0" smtClean="0">
                <a:solidFill>
                  <a:srgbClr val="003300"/>
                </a:solidFill>
                <a:latin typeface="Calibri" panose="020F0502020204030204" pitchFamily="34" charset="0"/>
                <a:cs typeface="+mn-cs"/>
              </a:rPr>
              <a:t>乌拉圭</a:t>
            </a:r>
            <a:r>
              <a:rPr lang="en-GB" sz="1600" dirty="0" smtClean="0">
                <a:solidFill>
                  <a:srgbClr val="003300"/>
                </a:solidFill>
                <a:latin typeface="Calibri" panose="020F0502020204030204" pitchFamily="34" charset="0"/>
                <a:cs typeface="+mn-cs"/>
              </a:rPr>
              <a:t>(</a:t>
            </a:r>
            <a:r>
              <a:rPr lang="en-GB" sz="1600" dirty="0">
                <a:solidFill>
                  <a:srgbClr val="003300"/>
                </a:solidFill>
                <a:latin typeface="Calibri" panose="020F0502020204030204" pitchFamily="34" charset="0"/>
                <a:cs typeface="+mn-cs"/>
              </a:rPr>
              <a:t>*)</a:t>
            </a:r>
          </a:p>
          <a:p>
            <a:pPr>
              <a:spcBef>
                <a:spcPct val="20000"/>
              </a:spcBef>
              <a:buClr>
                <a:srgbClr val="D2611C"/>
              </a:buClr>
              <a:buSzPct val="120000"/>
              <a:buFont typeface="Tahoma" pitchFamily="34" charset="0"/>
              <a:buNone/>
              <a:defRPr/>
            </a:pPr>
            <a:r>
              <a:rPr lang="en-GB" dirty="0">
                <a:latin typeface="+mn-lt"/>
                <a:cs typeface="+mn-cs"/>
              </a:rPr>
              <a:t>                </a:t>
            </a:r>
          </a:p>
          <a:p>
            <a:pPr>
              <a:spcBef>
                <a:spcPct val="20000"/>
              </a:spcBef>
              <a:buClr>
                <a:srgbClr val="D2611C"/>
              </a:buClr>
              <a:buSzPct val="120000"/>
              <a:buFont typeface="Tahoma" pitchFamily="34" charset="0"/>
              <a:buNone/>
              <a:defRPr/>
            </a:pPr>
            <a:r>
              <a:rPr lang="en-GB" dirty="0">
                <a:latin typeface="+mn-lt"/>
                <a:cs typeface="+mn-cs"/>
              </a:rPr>
              <a:t>  </a:t>
            </a:r>
          </a:p>
        </p:txBody>
      </p:sp>
      <p:sp>
        <p:nvSpPr>
          <p:cNvPr id="1985544" name="4 Rectángulo"/>
          <p:cNvSpPr>
            <a:spLocks noGrp="1" noChangeArrowheads="1"/>
          </p:cNvSpPr>
          <p:nvPr>
            <p:ph type="body" sz="half" idx="4294967295"/>
          </p:nvPr>
        </p:nvSpPr>
        <p:spPr>
          <a:xfrm>
            <a:off x="4989513" y="981075"/>
            <a:ext cx="4421187" cy="1295797"/>
          </a:xfrm>
          <a:noFill/>
        </p:spPr>
        <p:txBody>
          <a:bodyPr/>
          <a:lstStyle/>
          <a:p>
            <a:pPr eaLnBrk="1" hangingPunct="1">
              <a:buClr>
                <a:srgbClr val="D2611C"/>
              </a:buClr>
              <a:buSzPct val="120000"/>
              <a:buFont typeface="Tahoma" pitchFamily="34" charset="0"/>
              <a:buNone/>
            </a:pPr>
            <a:r>
              <a:rPr lang="en-GB" sz="2800" b="1" dirty="0" smtClean="0"/>
              <a:t>National pension</a:t>
            </a:r>
            <a:r>
              <a:rPr lang="zh-CN" altLang="en-US" sz="2800" b="1" dirty="0" smtClean="0"/>
              <a:t> </a:t>
            </a:r>
            <a:endParaRPr lang="it-IT" altLang="zh-CN" sz="2800" b="1" dirty="0" smtClean="0"/>
          </a:p>
          <a:p>
            <a:pPr eaLnBrk="1" hangingPunct="1">
              <a:buClr>
                <a:srgbClr val="D2611C"/>
              </a:buClr>
              <a:buSzPct val="120000"/>
              <a:buFont typeface="Tahoma" pitchFamily="34" charset="0"/>
              <a:buNone/>
            </a:pPr>
            <a:r>
              <a:rPr lang="zh-CN" altLang="en-US" sz="2800" b="1" dirty="0" smtClean="0"/>
              <a:t>本国养老金</a:t>
            </a:r>
            <a:endParaRPr lang="en-GB" sz="2800" b="1" dirty="0" smtClean="0"/>
          </a:p>
        </p:txBody>
      </p:sp>
      <p:sp>
        <p:nvSpPr>
          <p:cNvPr id="9" name="8 Rectángulo"/>
          <p:cNvSpPr/>
          <p:nvPr/>
        </p:nvSpPr>
        <p:spPr>
          <a:xfrm>
            <a:off x="4859338" y="2636838"/>
            <a:ext cx="4284662" cy="8678862"/>
          </a:xfrm>
          <a:prstGeom prst="rect">
            <a:avLst/>
          </a:prstGeom>
        </p:spPr>
        <p:txBody>
          <a:bodyPr>
            <a:spAutoFit/>
          </a:bodyPr>
          <a:lstStyle/>
          <a:p>
            <a:pPr>
              <a:spcBef>
                <a:spcPct val="20000"/>
              </a:spcBef>
              <a:buClr>
                <a:srgbClr val="D2611C"/>
              </a:buClr>
              <a:buSzPct val="120000"/>
              <a:buFont typeface="Tahoma" pitchFamily="34" charset="0"/>
              <a:buNone/>
              <a:defRPr/>
            </a:pPr>
            <a:r>
              <a:rPr lang="en-GB" dirty="0" smtClean="0">
                <a:solidFill>
                  <a:srgbClr val="003300"/>
                </a:solidFill>
                <a:latin typeface="Calibri" panose="020F0502020204030204" pitchFamily="34" charset="0"/>
                <a:cs typeface="+mn-cs"/>
              </a:rPr>
              <a:t>Canada</a:t>
            </a:r>
            <a:r>
              <a:rPr lang="zh-CN" altLang="en-US" dirty="0" smtClean="0">
                <a:solidFill>
                  <a:srgbClr val="003300"/>
                </a:solidFill>
                <a:latin typeface="Calibri" panose="020F0502020204030204" pitchFamily="34" charset="0"/>
                <a:cs typeface="+mn-cs"/>
              </a:rPr>
              <a:t> 加拿大</a:t>
            </a:r>
            <a:endParaRPr lang="en-GB" dirty="0">
              <a:solidFill>
                <a:srgbClr val="003300"/>
              </a:solidFill>
              <a:latin typeface="Calibri" panose="020F0502020204030204" pitchFamily="34" charset="0"/>
              <a:cs typeface="+mn-cs"/>
            </a:endParaRPr>
          </a:p>
          <a:p>
            <a:pPr>
              <a:spcBef>
                <a:spcPct val="20000"/>
              </a:spcBef>
              <a:buClr>
                <a:srgbClr val="D2611C"/>
              </a:buClr>
              <a:buSzPct val="120000"/>
              <a:buFont typeface="Tahoma" pitchFamily="34" charset="0"/>
              <a:buNone/>
              <a:defRPr/>
            </a:pPr>
            <a:r>
              <a:rPr lang="en-GB" dirty="0">
                <a:solidFill>
                  <a:srgbClr val="003300"/>
                </a:solidFill>
                <a:latin typeface="Calibri" panose="020F0502020204030204" pitchFamily="34" charset="0"/>
                <a:cs typeface="+mn-cs"/>
              </a:rPr>
              <a:t>Chile  </a:t>
            </a:r>
            <a:r>
              <a:rPr lang="zh-CN" altLang="en-US" dirty="0" smtClean="0">
                <a:solidFill>
                  <a:srgbClr val="003300"/>
                </a:solidFill>
                <a:latin typeface="Calibri" panose="020F0502020204030204" pitchFamily="34" charset="0"/>
                <a:cs typeface="+mn-cs"/>
              </a:rPr>
              <a:t>智利</a:t>
            </a:r>
            <a:r>
              <a:rPr lang="en-GB" dirty="0" smtClean="0">
                <a:solidFill>
                  <a:srgbClr val="003300"/>
                </a:solidFill>
                <a:latin typeface="Calibri" panose="020F0502020204030204" pitchFamily="34" charset="0"/>
                <a:cs typeface="+mn-cs"/>
              </a:rPr>
              <a:t>(</a:t>
            </a:r>
            <a:r>
              <a:rPr lang="en-GB" dirty="0">
                <a:solidFill>
                  <a:srgbClr val="003300"/>
                </a:solidFill>
                <a:latin typeface="Calibri" panose="020F0502020204030204" pitchFamily="34" charset="0"/>
                <a:cs typeface="+mn-cs"/>
              </a:rPr>
              <a:t>*)</a:t>
            </a:r>
          </a:p>
          <a:p>
            <a:pPr>
              <a:spcBef>
                <a:spcPct val="20000"/>
              </a:spcBef>
              <a:buClr>
                <a:srgbClr val="D2611C"/>
              </a:buClr>
              <a:buSzPct val="120000"/>
              <a:buFont typeface="Tahoma" pitchFamily="34" charset="0"/>
              <a:buNone/>
              <a:defRPr/>
            </a:pPr>
            <a:r>
              <a:rPr lang="en-GB" dirty="0">
                <a:solidFill>
                  <a:srgbClr val="003300"/>
                </a:solidFill>
                <a:latin typeface="Calibri" panose="020F0502020204030204" pitchFamily="34" charset="0"/>
                <a:cs typeface="+mn-cs"/>
              </a:rPr>
              <a:t>United </a:t>
            </a:r>
            <a:r>
              <a:rPr lang="en-GB" dirty="0" smtClean="0">
                <a:solidFill>
                  <a:srgbClr val="003300"/>
                </a:solidFill>
                <a:latin typeface="Calibri" panose="020F0502020204030204" pitchFamily="34" charset="0"/>
                <a:cs typeface="+mn-cs"/>
              </a:rPr>
              <a:t>States</a:t>
            </a:r>
            <a:r>
              <a:rPr lang="zh-CN" altLang="en-US" dirty="0" smtClean="0">
                <a:solidFill>
                  <a:srgbClr val="003300"/>
                </a:solidFill>
                <a:latin typeface="Calibri" panose="020F0502020204030204" pitchFamily="34" charset="0"/>
                <a:cs typeface="+mn-cs"/>
              </a:rPr>
              <a:t> 美国</a:t>
            </a:r>
            <a:endParaRPr lang="en-GB" dirty="0">
              <a:solidFill>
                <a:srgbClr val="003300"/>
              </a:solidFill>
              <a:latin typeface="Calibri" panose="020F0502020204030204" pitchFamily="34" charset="0"/>
              <a:cs typeface="+mn-cs"/>
            </a:endParaRPr>
          </a:p>
          <a:p>
            <a:pPr>
              <a:spcBef>
                <a:spcPct val="20000"/>
              </a:spcBef>
              <a:buClr>
                <a:srgbClr val="D2611C"/>
              </a:buClr>
              <a:buSzPct val="120000"/>
              <a:buFont typeface="Tahoma" pitchFamily="34" charset="0"/>
              <a:buNone/>
              <a:defRPr/>
            </a:pPr>
            <a:r>
              <a:rPr lang="en-GB" dirty="0">
                <a:solidFill>
                  <a:srgbClr val="003300"/>
                </a:solidFill>
                <a:latin typeface="Calibri" panose="020F0502020204030204" pitchFamily="34" charset="0"/>
                <a:cs typeface="+mn-cs"/>
              </a:rPr>
              <a:t>Morocco </a:t>
            </a:r>
            <a:r>
              <a:rPr lang="zh-CN" altLang="en-US" dirty="0" smtClean="0">
                <a:solidFill>
                  <a:srgbClr val="003300"/>
                </a:solidFill>
                <a:latin typeface="Calibri" panose="020F0502020204030204" pitchFamily="34" charset="0"/>
                <a:cs typeface="+mn-cs"/>
              </a:rPr>
              <a:t>摩洛哥</a:t>
            </a:r>
            <a:endParaRPr lang="en-GB" dirty="0">
              <a:solidFill>
                <a:srgbClr val="003300"/>
              </a:solidFill>
              <a:latin typeface="Calibri" panose="020F0502020204030204" pitchFamily="34" charset="0"/>
              <a:cs typeface="+mn-cs"/>
            </a:endParaRPr>
          </a:p>
          <a:p>
            <a:pPr>
              <a:spcBef>
                <a:spcPct val="20000"/>
              </a:spcBef>
              <a:buClr>
                <a:srgbClr val="D2611C"/>
              </a:buClr>
              <a:buSzPct val="120000"/>
              <a:buFont typeface="Tahoma" pitchFamily="34" charset="0"/>
              <a:buNone/>
              <a:defRPr/>
            </a:pPr>
            <a:r>
              <a:rPr lang="en-GB" dirty="0" smtClean="0">
                <a:solidFill>
                  <a:srgbClr val="003300"/>
                </a:solidFill>
                <a:latin typeface="Calibri" panose="020F0502020204030204" pitchFamily="34" charset="0"/>
                <a:cs typeface="+mn-cs"/>
              </a:rPr>
              <a:t>Mexico</a:t>
            </a:r>
            <a:r>
              <a:rPr lang="zh-CN" altLang="en-US" dirty="0" smtClean="0">
                <a:solidFill>
                  <a:srgbClr val="003300"/>
                </a:solidFill>
                <a:latin typeface="Calibri" panose="020F0502020204030204" pitchFamily="34" charset="0"/>
                <a:cs typeface="+mn-cs"/>
              </a:rPr>
              <a:t> 墨西哥</a:t>
            </a:r>
            <a:endParaRPr lang="en-GB" dirty="0">
              <a:solidFill>
                <a:srgbClr val="003300"/>
              </a:solidFill>
              <a:latin typeface="Calibri" panose="020F0502020204030204" pitchFamily="34" charset="0"/>
              <a:cs typeface="+mn-cs"/>
            </a:endParaRPr>
          </a:p>
          <a:p>
            <a:pPr>
              <a:spcBef>
                <a:spcPct val="20000"/>
              </a:spcBef>
              <a:buClr>
                <a:srgbClr val="D2611C"/>
              </a:buClr>
              <a:buSzPct val="120000"/>
              <a:buFont typeface="Tahoma" pitchFamily="34" charset="0"/>
              <a:buNone/>
              <a:defRPr/>
            </a:pPr>
            <a:r>
              <a:rPr lang="en-GB" dirty="0" smtClean="0">
                <a:solidFill>
                  <a:srgbClr val="003300"/>
                </a:solidFill>
                <a:latin typeface="Calibri" panose="020F0502020204030204" pitchFamily="34" charset="0"/>
                <a:cs typeface="+mn-cs"/>
              </a:rPr>
              <a:t>Venezuela</a:t>
            </a:r>
            <a:r>
              <a:rPr lang="zh-CN" altLang="en-US" dirty="0" smtClean="0">
                <a:solidFill>
                  <a:srgbClr val="003300"/>
                </a:solidFill>
                <a:latin typeface="Calibri" panose="020F0502020204030204" pitchFamily="34" charset="0"/>
                <a:cs typeface="+mn-cs"/>
              </a:rPr>
              <a:t> 委内瑞拉</a:t>
            </a:r>
            <a:endParaRPr lang="en-GB" dirty="0">
              <a:solidFill>
                <a:srgbClr val="003300"/>
              </a:solidFill>
              <a:latin typeface="Calibri" panose="020F0502020204030204" pitchFamily="34" charset="0"/>
              <a:cs typeface="+mn-cs"/>
            </a:endParaRPr>
          </a:p>
          <a:p>
            <a:pPr>
              <a:spcBef>
                <a:spcPct val="20000"/>
              </a:spcBef>
              <a:buClr>
                <a:srgbClr val="D2611C"/>
              </a:buClr>
              <a:buSzPct val="120000"/>
              <a:buFont typeface="Tahoma" pitchFamily="34" charset="0"/>
              <a:buNone/>
              <a:defRPr/>
            </a:pPr>
            <a:endParaRPr lang="en-GB" sz="2400" b="1" dirty="0">
              <a:solidFill>
                <a:prstClr val="black"/>
              </a:solidFill>
              <a:effectLst>
                <a:outerShdw blurRad="38100" dist="38100" dir="2700000" algn="tl">
                  <a:srgbClr val="000000"/>
                </a:outerShdw>
              </a:effectLst>
              <a:latin typeface="Tahoma" pitchFamily="34" charset="0"/>
              <a:cs typeface="+mn-cs"/>
            </a:endParaRPr>
          </a:p>
          <a:p>
            <a:pPr>
              <a:spcBef>
                <a:spcPct val="20000"/>
              </a:spcBef>
              <a:buClr>
                <a:srgbClr val="D2611C"/>
              </a:buClr>
              <a:buSzPct val="120000"/>
              <a:buFont typeface="Tahoma" pitchFamily="34" charset="0"/>
              <a:buNone/>
              <a:defRPr/>
            </a:pPr>
            <a:endParaRPr lang="en-GB" sz="2400" b="1" dirty="0">
              <a:solidFill>
                <a:prstClr val="black"/>
              </a:solidFill>
              <a:effectLst>
                <a:outerShdw blurRad="38100" dist="38100" dir="2700000" algn="tl">
                  <a:srgbClr val="000000"/>
                </a:outerShdw>
              </a:effectLst>
              <a:latin typeface="Tahoma" pitchFamily="34" charset="0"/>
              <a:cs typeface="+mn-cs"/>
            </a:endParaRPr>
          </a:p>
          <a:p>
            <a:pPr>
              <a:spcBef>
                <a:spcPct val="20000"/>
              </a:spcBef>
              <a:buClr>
                <a:srgbClr val="D2611C"/>
              </a:buClr>
              <a:buSzPct val="120000"/>
              <a:buFont typeface="Tahoma" pitchFamily="34" charset="0"/>
              <a:buNone/>
              <a:defRPr/>
            </a:pPr>
            <a:endParaRPr lang="en-GB" sz="2400" b="1" dirty="0">
              <a:solidFill>
                <a:prstClr val="black"/>
              </a:solidFill>
              <a:effectLst>
                <a:outerShdw blurRad="38100" dist="38100" dir="2700000" algn="tl">
                  <a:srgbClr val="000000"/>
                </a:outerShdw>
              </a:effectLst>
              <a:latin typeface="Tahoma" pitchFamily="34" charset="0"/>
              <a:cs typeface="+mn-cs"/>
            </a:endParaRPr>
          </a:p>
          <a:p>
            <a:pPr>
              <a:spcBef>
                <a:spcPct val="20000"/>
              </a:spcBef>
              <a:buClr>
                <a:srgbClr val="D2611C"/>
              </a:buClr>
              <a:buSzPct val="120000"/>
              <a:buFont typeface="Tahoma" pitchFamily="34" charset="0"/>
              <a:buNone/>
              <a:defRPr/>
            </a:pPr>
            <a:endParaRPr lang="en-GB" sz="2400" b="1" dirty="0">
              <a:solidFill>
                <a:prstClr val="black"/>
              </a:solidFill>
              <a:effectLst>
                <a:outerShdw blurRad="38100" dist="38100" dir="2700000" algn="tl">
                  <a:srgbClr val="000000"/>
                </a:outerShdw>
              </a:effectLst>
              <a:latin typeface="Tahoma" pitchFamily="34" charset="0"/>
              <a:cs typeface="+mn-cs"/>
            </a:endParaRPr>
          </a:p>
          <a:p>
            <a:pPr>
              <a:spcBef>
                <a:spcPct val="20000"/>
              </a:spcBef>
              <a:buClr>
                <a:srgbClr val="D2611C"/>
              </a:buClr>
              <a:buSzPct val="120000"/>
              <a:buFont typeface="Tahoma" pitchFamily="34" charset="0"/>
              <a:buNone/>
              <a:defRPr/>
            </a:pPr>
            <a:endParaRPr lang="en-GB" sz="2400" b="1" dirty="0">
              <a:solidFill>
                <a:prstClr val="black"/>
              </a:solidFill>
              <a:effectLst>
                <a:outerShdw blurRad="38100" dist="38100" dir="2700000" algn="tl">
                  <a:srgbClr val="000000"/>
                </a:outerShdw>
              </a:effectLst>
              <a:latin typeface="Tahoma" pitchFamily="34" charset="0"/>
              <a:cs typeface="+mn-cs"/>
            </a:endParaRPr>
          </a:p>
          <a:p>
            <a:pPr>
              <a:spcBef>
                <a:spcPct val="20000"/>
              </a:spcBef>
              <a:buClr>
                <a:srgbClr val="D2611C"/>
              </a:buClr>
              <a:buSzPct val="120000"/>
              <a:buFont typeface="Tahoma" pitchFamily="34" charset="0"/>
              <a:buNone/>
              <a:defRPr/>
            </a:pPr>
            <a:endParaRPr lang="en-GB" sz="2400" b="1" dirty="0">
              <a:solidFill>
                <a:prstClr val="black"/>
              </a:solidFill>
              <a:effectLst>
                <a:outerShdw blurRad="38100" dist="38100" dir="2700000" algn="tl">
                  <a:srgbClr val="000000"/>
                </a:outerShdw>
              </a:effectLst>
              <a:latin typeface="Tahoma" pitchFamily="34" charset="0"/>
              <a:cs typeface="+mn-cs"/>
            </a:endParaRPr>
          </a:p>
          <a:p>
            <a:pPr>
              <a:spcBef>
                <a:spcPct val="20000"/>
              </a:spcBef>
              <a:buClr>
                <a:srgbClr val="D2611C"/>
              </a:buClr>
              <a:buSzPct val="120000"/>
              <a:buFont typeface="Tahoma" pitchFamily="34" charset="0"/>
              <a:buNone/>
              <a:defRPr/>
            </a:pPr>
            <a:endParaRPr lang="en-GB" sz="2400" b="1" dirty="0">
              <a:solidFill>
                <a:prstClr val="black"/>
              </a:solidFill>
              <a:effectLst>
                <a:outerShdw blurRad="38100" dist="38100" dir="2700000" algn="tl">
                  <a:srgbClr val="000000"/>
                </a:outerShdw>
              </a:effectLst>
              <a:latin typeface="Tahoma" pitchFamily="34" charset="0"/>
              <a:cs typeface="+mn-cs"/>
            </a:endParaRPr>
          </a:p>
          <a:p>
            <a:pPr>
              <a:spcBef>
                <a:spcPct val="20000"/>
              </a:spcBef>
              <a:buClr>
                <a:srgbClr val="D2611C"/>
              </a:buClr>
              <a:buSzPct val="120000"/>
              <a:buFont typeface="Tahoma" pitchFamily="34" charset="0"/>
              <a:buNone/>
              <a:defRPr/>
            </a:pPr>
            <a:endParaRPr lang="en-GB" sz="2400" b="1" dirty="0">
              <a:solidFill>
                <a:prstClr val="black"/>
              </a:solidFill>
              <a:effectLst>
                <a:outerShdw blurRad="38100" dist="38100" dir="2700000" algn="tl">
                  <a:srgbClr val="000000"/>
                </a:outerShdw>
              </a:effectLst>
              <a:latin typeface="Tahoma" pitchFamily="34" charset="0"/>
              <a:cs typeface="+mn-cs"/>
            </a:endParaRPr>
          </a:p>
          <a:p>
            <a:pPr>
              <a:spcBef>
                <a:spcPct val="20000"/>
              </a:spcBef>
              <a:buClr>
                <a:srgbClr val="D2611C"/>
              </a:buClr>
              <a:buSzPct val="120000"/>
              <a:buFont typeface="Tahoma" pitchFamily="34" charset="0"/>
              <a:buNone/>
              <a:defRPr/>
            </a:pPr>
            <a:endParaRPr lang="en-GB" sz="2400" b="1" dirty="0">
              <a:solidFill>
                <a:prstClr val="black"/>
              </a:solidFill>
              <a:effectLst>
                <a:outerShdw blurRad="38100" dist="38100" dir="2700000" algn="tl">
                  <a:srgbClr val="000000"/>
                </a:outerShdw>
              </a:effectLst>
              <a:latin typeface="Tahoma" pitchFamily="34" charset="0"/>
              <a:cs typeface="+mn-cs"/>
            </a:endParaRPr>
          </a:p>
          <a:p>
            <a:pPr>
              <a:spcBef>
                <a:spcPct val="20000"/>
              </a:spcBef>
              <a:buClr>
                <a:srgbClr val="D2611C"/>
              </a:buClr>
              <a:buSzPct val="120000"/>
              <a:buFont typeface="Tahoma" pitchFamily="34" charset="0"/>
              <a:buNone/>
              <a:defRPr/>
            </a:pPr>
            <a:endParaRPr lang="en-GB" sz="2400" b="1" dirty="0">
              <a:solidFill>
                <a:prstClr val="black"/>
              </a:solidFill>
              <a:effectLst>
                <a:outerShdw blurRad="38100" dist="38100" dir="2700000" algn="tl">
                  <a:srgbClr val="000000"/>
                </a:outerShdw>
              </a:effectLst>
              <a:latin typeface="Tahoma" pitchFamily="34" charset="0"/>
              <a:cs typeface="+mn-cs"/>
            </a:endParaRPr>
          </a:p>
          <a:p>
            <a:pPr>
              <a:spcBef>
                <a:spcPct val="20000"/>
              </a:spcBef>
              <a:buClr>
                <a:srgbClr val="D2611C"/>
              </a:buClr>
              <a:buSzPct val="120000"/>
              <a:buFont typeface="Tahoma" pitchFamily="34" charset="0"/>
              <a:buNone/>
              <a:defRPr/>
            </a:pPr>
            <a:endParaRPr lang="en-GB" sz="2400" b="1" dirty="0">
              <a:solidFill>
                <a:prstClr val="black"/>
              </a:solidFill>
              <a:effectLst>
                <a:outerShdw blurRad="38100" dist="38100" dir="2700000" algn="tl">
                  <a:srgbClr val="000000"/>
                </a:outerShdw>
              </a:effectLst>
              <a:latin typeface="Tahoma" pitchFamily="34" charset="0"/>
              <a:cs typeface="+mn-cs"/>
            </a:endParaRPr>
          </a:p>
          <a:p>
            <a:pPr>
              <a:spcBef>
                <a:spcPct val="20000"/>
              </a:spcBef>
              <a:buClr>
                <a:srgbClr val="D2611C"/>
              </a:buClr>
              <a:buSzPct val="120000"/>
              <a:buFont typeface="Tahoma" pitchFamily="34" charset="0"/>
              <a:buNone/>
              <a:defRPr/>
            </a:pPr>
            <a:endParaRPr lang="en-GB" sz="2400" b="1" dirty="0">
              <a:solidFill>
                <a:prstClr val="black"/>
              </a:solidFill>
              <a:effectLst>
                <a:outerShdw blurRad="38100" dist="38100" dir="2700000" algn="tl">
                  <a:srgbClr val="000000"/>
                </a:outerShdw>
              </a:effectLst>
              <a:latin typeface="Tahoma" pitchFamily="34" charset="0"/>
              <a:cs typeface="+mn-cs"/>
            </a:endParaRPr>
          </a:p>
          <a:p>
            <a:pPr>
              <a:spcBef>
                <a:spcPct val="20000"/>
              </a:spcBef>
              <a:buClr>
                <a:srgbClr val="D2611C"/>
              </a:buClr>
              <a:buSzPct val="120000"/>
              <a:buFont typeface="Tahoma" pitchFamily="34" charset="0"/>
              <a:buNone/>
              <a:defRPr/>
            </a:pPr>
            <a:endParaRPr lang="en-GB" sz="2400" b="1" dirty="0">
              <a:solidFill>
                <a:prstClr val="black"/>
              </a:solidFill>
              <a:effectLst>
                <a:outerShdw blurRad="38100" dist="38100" dir="2700000" algn="tl">
                  <a:srgbClr val="000000"/>
                </a:outerShdw>
              </a:effectLst>
              <a:latin typeface="Tahoma" pitchFamily="34" charset="0"/>
              <a:cs typeface="+mn-cs"/>
            </a:endParaRPr>
          </a:p>
          <a:p>
            <a:pPr>
              <a:spcBef>
                <a:spcPct val="20000"/>
              </a:spcBef>
              <a:buClr>
                <a:srgbClr val="D2611C"/>
              </a:buClr>
              <a:buSzPct val="120000"/>
              <a:buFont typeface="Tahoma" pitchFamily="34" charset="0"/>
              <a:buNone/>
              <a:defRPr/>
            </a:pPr>
            <a:endParaRPr lang="en-GB" sz="2400" b="1" dirty="0">
              <a:solidFill>
                <a:prstClr val="black"/>
              </a:solidFill>
              <a:effectLst>
                <a:outerShdw blurRad="38100" dist="38100" dir="2700000" algn="tl">
                  <a:srgbClr val="000000"/>
                </a:outerShdw>
              </a:effectLst>
              <a:latin typeface="Tahoma" pitchFamily="34" charset="0"/>
              <a:cs typeface="+mn-cs"/>
            </a:endParaRPr>
          </a:p>
          <a:p>
            <a:pPr>
              <a:spcBef>
                <a:spcPct val="20000"/>
              </a:spcBef>
              <a:buClr>
                <a:srgbClr val="D2611C"/>
              </a:buClr>
              <a:buSzPct val="120000"/>
              <a:buFont typeface="Tahoma" pitchFamily="34" charset="0"/>
              <a:buNone/>
              <a:defRPr/>
            </a:pPr>
            <a:endParaRPr lang="en-GB" sz="2400" b="1" dirty="0">
              <a:solidFill>
                <a:prstClr val="black"/>
              </a:solidFill>
              <a:effectLst>
                <a:outerShdw blurRad="38100" dist="38100" dir="2700000" algn="tl">
                  <a:srgbClr val="000000"/>
                </a:outerShdw>
              </a:effectLst>
              <a:latin typeface="Tahoma" pitchFamily="34" charset="0"/>
              <a:cs typeface="+mn-cs"/>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8788" name="Rectangle 4"/>
          <p:cNvSpPr>
            <a:spLocks noGrp="1"/>
          </p:cNvSpPr>
          <p:nvPr>
            <p:ph type="title"/>
          </p:nvPr>
        </p:nvSpPr>
        <p:spPr/>
        <p:txBody>
          <a:bodyPr/>
          <a:lstStyle/>
          <a:p>
            <a:r>
              <a:rPr lang="en-GB" sz="2400" dirty="0" smtClean="0"/>
              <a:t>PRO RATA CALCULATION – limit</a:t>
            </a:r>
            <a:r>
              <a:rPr lang="zh-CN" altLang="en-US" sz="2400" dirty="0" smtClean="0"/>
              <a:t> </a:t>
            </a:r>
            <a:r>
              <a:rPr lang="it-IT" altLang="zh-CN" sz="2400" dirty="0" smtClean="0"/>
              <a:t/>
            </a:r>
            <a:br>
              <a:rPr lang="it-IT" altLang="zh-CN" sz="2400" dirty="0" smtClean="0"/>
            </a:br>
            <a:r>
              <a:rPr lang="zh-CN" altLang="en-US" sz="2400" dirty="0" smtClean="0"/>
              <a:t>按例计算</a:t>
            </a:r>
            <a:r>
              <a:rPr lang="en-US" altLang="zh-CN" sz="2400" dirty="0" smtClean="0"/>
              <a:t>-</a:t>
            </a:r>
            <a:r>
              <a:rPr lang="zh-CN" altLang="en-US" sz="2400" dirty="0" smtClean="0"/>
              <a:t>最低缴费年限</a:t>
            </a:r>
            <a:endParaRPr lang="es-ES" sz="2400" dirty="0" smtClean="0"/>
          </a:p>
        </p:txBody>
      </p:sp>
      <p:sp>
        <p:nvSpPr>
          <p:cNvPr id="2038791" name="Rectangle 2"/>
          <p:cNvSpPr>
            <a:spLocks noGrp="1" noChangeArrowheads="1"/>
          </p:cNvSpPr>
          <p:nvPr>
            <p:ph type="body" sz="half" idx="1"/>
          </p:nvPr>
        </p:nvSpPr>
        <p:spPr>
          <a:ln/>
        </p:spPr>
        <p:txBody>
          <a:bodyPr/>
          <a:lstStyle/>
          <a:p>
            <a:pPr>
              <a:lnSpc>
                <a:spcPct val="80000"/>
              </a:lnSpc>
            </a:pPr>
            <a:r>
              <a:rPr lang="en-GB" sz="2000" dirty="0" smtClean="0"/>
              <a:t>Agreements with limit</a:t>
            </a:r>
            <a:r>
              <a:rPr lang="zh-CN" altLang="en-US" sz="2000" dirty="0" smtClean="0"/>
              <a:t> </a:t>
            </a:r>
            <a:endParaRPr lang="it-IT" altLang="zh-CN" sz="2000" dirty="0" smtClean="0"/>
          </a:p>
          <a:p>
            <a:pPr>
              <a:lnSpc>
                <a:spcPct val="80000"/>
              </a:lnSpc>
            </a:pPr>
            <a:r>
              <a:rPr lang="zh-CN" altLang="en-US" sz="2000" dirty="0" smtClean="0"/>
              <a:t>规定最低缴费年限的协定</a:t>
            </a:r>
            <a:endParaRPr lang="en-GB" sz="2000" dirty="0" smtClean="0"/>
          </a:p>
          <a:p>
            <a:pPr lvl="2">
              <a:lnSpc>
                <a:spcPct val="80000"/>
              </a:lnSpc>
            </a:pPr>
            <a:r>
              <a:rPr lang="en-GB" sz="1600" dirty="0" smtClean="0"/>
              <a:t>Andorra</a:t>
            </a:r>
            <a:r>
              <a:rPr lang="zh-CN" altLang="en-US" sz="1600" dirty="0" smtClean="0"/>
              <a:t> 安道尔</a:t>
            </a:r>
            <a:endParaRPr lang="en-GB" sz="1600" dirty="0" smtClean="0"/>
          </a:p>
          <a:p>
            <a:pPr lvl="2">
              <a:lnSpc>
                <a:spcPct val="80000"/>
              </a:lnSpc>
            </a:pPr>
            <a:r>
              <a:rPr lang="en-GB" sz="1600" dirty="0" smtClean="0"/>
              <a:t>Argentina</a:t>
            </a:r>
            <a:r>
              <a:rPr lang="zh-CN" altLang="en-US" sz="1600" dirty="0" smtClean="0"/>
              <a:t> 阿根廷</a:t>
            </a:r>
            <a:endParaRPr lang="en-GB" sz="1600" dirty="0" smtClean="0"/>
          </a:p>
          <a:p>
            <a:pPr lvl="2">
              <a:lnSpc>
                <a:spcPct val="80000"/>
              </a:lnSpc>
            </a:pPr>
            <a:r>
              <a:rPr lang="en-GB" sz="1600" dirty="0" err="1" smtClean="0"/>
              <a:t>Australi</a:t>
            </a:r>
            <a:r>
              <a:rPr lang="en-US" altLang="zh-CN" sz="1600" dirty="0" smtClean="0"/>
              <a:t>a</a:t>
            </a:r>
            <a:r>
              <a:rPr lang="zh-CN" altLang="en-US" sz="1600" dirty="0" smtClean="0"/>
              <a:t> 澳大利亚</a:t>
            </a:r>
            <a:endParaRPr lang="en-US" sz="1600" dirty="0" smtClean="0"/>
          </a:p>
          <a:p>
            <a:pPr lvl="2">
              <a:lnSpc>
                <a:spcPct val="80000"/>
              </a:lnSpc>
            </a:pPr>
            <a:r>
              <a:rPr lang="en-GB" sz="1600" dirty="0" smtClean="0"/>
              <a:t>Brazil </a:t>
            </a:r>
            <a:r>
              <a:rPr lang="zh-CN" altLang="en-US" sz="1600" dirty="0" smtClean="0"/>
              <a:t>巴西</a:t>
            </a:r>
            <a:r>
              <a:rPr kumimoji="1" lang="en-GB" sz="1600" dirty="0" smtClean="0"/>
              <a:t>(*)</a:t>
            </a:r>
          </a:p>
          <a:p>
            <a:pPr lvl="2">
              <a:lnSpc>
                <a:spcPct val="80000"/>
              </a:lnSpc>
            </a:pPr>
            <a:r>
              <a:rPr kumimoji="1" lang="en-GB" sz="1600" dirty="0" smtClean="0"/>
              <a:t>Cape Verde</a:t>
            </a:r>
            <a:r>
              <a:rPr kumimoji="1" lang="zh-CN" altLang="en-US" sz="1600" dirty="0" smtClean="0"/>
              <a:t> 佛得角</a:t>
            </a:r>
            <a:endParaRPr lang="en-GB" sz="1600" dirty="0" smtClean="0"/>
          </a:p>
          <a:p>
            <a:pPr lvl="2">
              <a:lnSpc>
                <a:spcPct val="80000"/>
              </a:lnSpc>
            </a:pPr>
            <a:r>
              <a:rPr lang="en-GB" sz="1600" dirty="0" smtClean="0"/>
              <a:t>Canada</a:t>
            </a:r>
            <a:r>
              <a:rPr lang="zh-CN" altLang="en-US" sz="1600" dirty="0" smtClean="0"/>
              <a:t> 加拿大</a:t>
            </a:r>
            <a:endParaRPr lang="en-GB" sz="1600" dirty="0" smtClean="0"/>
          </a:p>
          <a:p>
            <a:pPr lvl="2">
              <a:lnSpc>
                <a:spcPct val="80000"/>
              </a:lnSpc>
            </a:pPr>
            <a:r>
              <a:rPr lang="en-GB" sz="1600" dirty="0" smtClean="0"/>
              <a:t>Korea</a:t>
            </a:r>
            <a:r>
              <a:rPr lang="zh-CN" altLang="en-US" sz="1600" dirty="0" smtClean="0"/>
              <a:t> 韩国</a:t>
            </a:r>
            <a:endParaRPr lang="en-GB" sz="1600" dirty="0" smtClean="0"/>
          </a:p>
          <a:p>
            <a:pPr lvl="2">
              <a:lnSpc>
                <a:spcPct val="80000"/>
              </a:lnSpc>
            </a:pPr>
            <a:r>
              <a:rPr lang="en-GB" sz="1600" dirty="0" smtClean="0"/>
              <a:t>Chile </a:t>
            </a:r>
            <a:r>
              <a:rPr lang="zh-CN" altLang="en-US" sz="1600" dirty="0" smtClean="0"/>
              <a:t>智利</a:t>
            </a:r>
            <a:r>
              <a:rPr kumimoji="1" lang="en-GB" sz="1600" dirty="0" smtClean="0"/>
              <a:t>(*)</a:t>
            </a:r>
          </a:p>
          <a:p>
            <a:pPr lvl="2">
              <a:lnSpc>
                <a:spcPct val="80000"/>
              </a:lnSpc>
            </a:pPr>
            <a:r>
              <a:rPr lang="en-GB" sz="1600" dirty="0" smtClean="0"/>
              <a:t>Ecuador </a:t>
            </a:r>
            <a:r>
              <a:rPr lang="zh-CN" altLang="en-US" sz="1600" dirty="0" smtClean="0"/>
              <a:t>厄瓜多尔</a:t>
            </a:r>
            <a:r>
              <a:rPr kumimoji="1" lang="en-GB" sz="1600" dirty="0" smtClean="0"/>
              <a:t>(*)</a:t>
            </a:r>
          </a:p>
          <a:p>
            <a:pPr lvl="2">
              <a:lnSpc>
                <a:spcPct val="80000"/>
              </a:lnSpc>
            </a:pPr>
            <a:r>
              <a:rPr lang="en-GB" sz="1600" dirty="0" smtClean="0"/>
              <a:t>Philippines</a:t>
            </a:r>
            <a:r>
              <a:rPr lang="zh-CN" altLang="en-US" sz="1600" dirty="0" smtClean="0"/>
              <a:t> 菲律宾</a:t>
            </a:r>
            <a:endParaRPr lang="en-GB" sz="1600" dirty="0" smtClean="0"/>
          </a:p>
          <a:p>
            <a:pPr lvl="2">
              <a:lnSpc>
                <a:spcPct val="80000"/>
              </a:lnSpc>
            </a:pPr>
            <a:r>
              <a:rPr lang="en-GB" sz="1600" dirty="0" smtClean="0"/>
              <a:t>Japan</a:t>
            </a:r>
            <a:r>
              <a:rPr lang="zh-CN" altLang="en-US" sz="1600" dirty="0" smtClean="0"/>
              <a:t> 日本</a:t>
            </a:r>
            <a:endParaRPr lang="en-GB" sz="1600" dirty="0" smtClean="0"/>
          </a:p>
          <a:p>
            <a:pPr lvl="2">
              <a:lnSpc>
                <a:spcPct val="80000"/>
              </a:lnSpc>
            </a:pPr>
            <a:r>
              <a:rPr lang="en-GB" sz="1600" dirty="0" smtClean="0"/>
              <a:t>Mexico</a:t>
            </a:r>
            <a:r>
              <a:rPr lang="zh-CN" altLang="en-US" sz="1600" dirty="0" smtClean="0"/>
              <a:t> 墨西哥</a:t>
            </a:r>
            <a:endParaRPr lang="en-GB" sz="1600" dirty="0" smtClean="0"/>
          </a:p>
          <a:p>
            <a:pPr lvl="2">
              <a:lnSpc>
                <a:spcPct val="80000"/>
              </a:lnSpc>
            </a:pPr>
            <a:r>
              <a:rPr lang="en-GB" sz="1600" dirty="0" smtClean="0"/>
              <a:t>Paraguay </a:t>
            </a:r>
            <a:r>
              <a:rPr lang="zh-CN" altLang="en-US" sz="1600" dirty="0" smtClean="0"/>
              <a:t>巴拉圭</a:t>
            </a:r>
            <a:r>
              <a:rPr kumimoji="1" lang="en-GB" sz="1600" dirty="0" smtClean="0"/>
              <a:t>(*)</a:t>
            </a:r>
            <a:endParaRPr lang="en-GB" sz="1600" dirty="0" smtClean="0"/>
          </a:p>
          <a:p>
            <a:pPr lvl="2">
              <a:lnSpc>
                <a:spcPct val="80000"/>
              </a:lnSpc>
            </a:pPr>
            <a:r>
              <a:rPr lang="en-GB" sz="1600" dirty="0" smtClean="0"/>
              <a:t>Peru</a:t>
            </a:r>
            <a:r>
              <a:rPr lang="zh-CN" altLang="en-US" sz="1600" dirty="0" smtClean="0"/>
              <a:t> 秘鲁</a:t>
            </a:r>
            <a:endParaRPr lang="en-GB" sz="1600" dirty="0" smtClean="0"/>
          </a:p>
          <a:p>
            <a:pPr lvl="2">
              <a:lnSpc>
                <a:spcPct val="80000"/>
              </a:lnSpc>
            </a:pPr>
            <a:r>
              <a:rPr lang="en-GB" sz="1600" dirty="0" smtClean="0"/>
              <a:t>Dom. Republic</a:t>
            </a:r>
            <a:r>
              <a:rPr lang="zh-CN" altLang="en-US" sz="1600" dirty="0" smtClean="0"/>
              <a:t> 多米尼加</a:t>
            </a:r>
            <a:endParaRPr lang="en-GB" sz="1600" dirty="0" smtClean="0"/>
          </a:p>
          <a:p>
            <a:pPr lvl="2">
              <a:lnSpc>
                <a:spcPct val="80000"/>
              </a:lnSpc>
            </a:pPr>
            <a:r>
              <a:rPr lang="en-GB" sz="1600" dirty="0" smtClean="0"/>
              <a:t>Tunisia</a:t>
            </a:r>
            <a:r>
              <a:rPr lang="zh-CN" altLang="en-US" sz="1600" dirty="0" smtClean="0"/>
              <a:t> 突尼斯</a:t>
            </a:r>
            <a:endParaRPr lang="en-GB" sz="1600" dirty="0" smtClean="0"/>
          </a:p>
          <a:p>
            <a:pPr lvl="2">
              <a:lnSpc>
                <a:spcPct val="80000"/>
              </a:lnSpc>
            </a:pPr>
            <a:r>
              <a:rPr lang="en-GB" sz="1600" dirty="0" smtClean="0"/>
              <a:t>Ukraine</a:t>
            </a:r>
            <a:r>
              <a:rPr lang="zh-CN" altLang="en-US" sz="1600" dirty="0" smtClean="0"/>
              <a:t> 乌克兰</a:t>
            </a:r>
            <a:endParaRPr lang="en-GB" sz="1600" dirty="0" smtClean="0"/>
          </a:p>
          <a:p>
            <a:pPr lvl="2">
              <a:lnSpc>
                <a:spcPct val="80000"/>
              </a:lnSpc>
            </a:pPr>
            <a:r>
              <a:rPr lang="en-GB" sz="1600" dirty="0" smtClean="0"/>
              <a:t>Uruguay </a:t>
            </a:r>
            <a:r>
              <a:rPr lang="zh-CN" altLang="en-US" sz="1600" dirty="0" smtClean="0"/>
              <a:t>乌拉圭</a:t>
            </a:r>
            <a:r>
              <a:rPr kumimoji="1" lang="en-GB" sz="1600" dirty="0" smtClean="0"/>
              <a:t>(*)</a:t>
            </a:r>
            <a:endParaRPr lang="en-GB" sz="1600" dirty="0" smtClean="0"/>
          </a:p>
          <a:p>
            <a:pPr lvl="2">
              <a:lnSpc>
                <a:spcPct val="80000"/>
              </a:lnSpc>
            </a:pPr>
            <a:r>
              <a:rPr lang="en-GB" sz="1600" dirty="0" smtClean="0"/>
              <a:t>Venezuela</a:t>
            </a:r>
            <a:r>
              <a:rPr lang="zh-CN" altLang="en-US" sz="1600" dirty="0" smtClean="0"/>
              <a:t> 委内瑞拉</a:t>
            </a:r>
            <a:endParaRPr lang="en-GB" sz="1600" dirty="0" smtClean="0"/>
          </a:p>
        </p:txBody>
      </p:sp>
      <p:sp>
        <p:nvSpPr>
          <p:cNvPr id="727043" name="Rectangle 3"/>
          <p:cNvSpPr>
            <a:spLocks noGrp="1" noChangeArrowheads="1"/>
          </p:cNvSpPr>
          <p:nvPr>
            <p:ph type="body" sz="half" idx="2"/>
          </p:nvPr>
        </p:nvSpPr>
        <p:spPr>
          <a:ln/>
        </p:spPr>
        <p:txBody>
          <a:bodyPr/>
          <a:lstStyle/>
          <a:p>
            <a:r>
              <a:rPr lang="en-GB" dirty="0" smtClean="0"/>
              <a:t>Agreements without limit</a:t>
            </a:r>
          </a:p>
          <a:p>
            <a:r>
              <a:rPr lang="zh-CN" altLang="en-US" sz="2000" dirty="0" smtClean="0"/>
              <a:t>未规定最低缴费年限的协定</a:t>
            </a:r>
            <a:endParaRPr lang="en-GB" sz="2000" dirty="0" smtClean="0"/>
          </a:p>
          <a:p>
            <a:pPr lvl="2"/>
            <a:r>
              <a:rPr lang="en-GB" dirty="0" smtClean="0"/>
              <a:t>Colombia</a:t>
            </a:r>
            <a:r>
              <a:rPr lang="zh-CN" altLang="en-US" dirty="0" smtClean="0"/>
              <a:t> 哥伦比亚</a:t>
            </a:r>
            <a:endParaRPr lang="en-GB" dirty="0" smtClean="0"/>
          </a:p>
          <a:p>
            <a:pPr lvl="2"/>
            <a:r>
              <a:rPr lang="en-GB" dirty="0" smtClean="0"/>
              <a:t>United States</a:t>
            </a:r>
            <a:r>
              <a:rPr lang="zh-CN" altLang="en-US" dirty="0" smtClean="0"/>
              <a:t> 美国</a:t>
            </a:r>
            <a:endParaRPr lang="en-GB" dirty="0" smtClean="0"/>
          </a:p>
          <a:p>
            <a:pPr lvl="2"/>
            <a:r>
              <a:rPr lang="en-GB" dirty="0" smtClean="0"/>
              <a:t>Morocco</a:t>
            </a:r>
            <a:r>
              <a:rPr lang="zh-CN" altLang="en-US" dirty="0" smtClean="0"/>
              <a:t> 摩洛哥</a:t>
            </a:r>
            <a:endParaRPr lang="en-GB" dirty="0" smtClean="0"/>
          </a:p>
          <a:p>
            <a:pPr lvl="2"/>
            <a:r>
              <a:rPr lang="en-GB" dirty="0" smtClean="0"/>
              <a:t>Russia</a:t>
            </a:r>
            <a:r>
              <a:rPr lang="zh-CN" altLang="en-US" dirty="0" smtClean="0"/>
              <a:t> 俄罗斯</a:t>
            </a:r>
            <a:endParaRPr lang="en-GB"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0721" name="Rectangle 2"/>
          <p:cNvSpPr>
            <a:spLocks noGrp="1"/>
          </p:cNvSpPr>
          <p:nvPr>
            <p:ph type="title"/>
          </p:nvPr>
        </p:nvSpPr>
        <p:spPr>
          <a:xfrm>
            <a:off x="344489" y="188913"/>
            <a:ext cx="6624736" cy="647700"/>
          </a:xfrm>
        </p:spPr>
        <p:txBody>
          <a:bodyPr/>
          <a:lstStyle/>
          <a:p>
            <a:pPr algn="ctr" eaLnBrk="1" hangingPunct="1"/>
            <a:r>
              <a:rPr lang="en-GB" altLang="es-ES" sz="2400" b="0" dirty="0" smtClean="0"/>
              <a:t>EUROPE AS AN ENTITY</a:t>
            </a:r>
            <a:r>
              <a:rPr lang="es-ES" sz="2400" dirty="0" smtClean="0"/>
              <a:t/>
            </a:r>
            <a:br>
              <a:rPr lang="es-ES" sz="2400" dirty="0" smtClean="0"/>
            </a:br>
            <a:r>
              <a:rPr lang="zh-CN" altLang="en-US" sz="2400" dirty="0" smtClean="0"/>
              <a:t> 欧洲统一实体</a:t>
            </a:r>
            <a:endParaRPr lang="es-ES" sz="2400" dirty="0" smtClean="0"/>
          </a:p>
        </p:txBody>
      </p:sp>
      <p:sp>
        <p:nvSpPr>
          <p:cNvPr id="1950722" name="Rectangle 3"/>
          <p:cNvSpPr>
            <a:spLocks noGrp="1"/>
          </p:cNvSpPr>
          <p:nvPr>
            <p:ph type="body" idx="1"/>
          </p:nvPr>
        </p:nvSpPr>
        <p:spPr>
          <a:xfrm>
            <a:off x="415925" y="981075"/>
            <a:ext cx="4537075" cy="5145088"/>
          </a:xfrm>
        </p:spPr>
        <p:txBody>
          <a:bodyPr/>
          <a:lstStyle/>
          <a:p>
            <a:pPr>
              <a:lnSpc>
                <a:spcPct val="90000"/>
              </a:lnSpc>
            </a:pPr>
            <a:r>
              <a:rPr lang="en-GB" altLang="es-ES" sz="2400" dirty="0" smtClean="0">
                <a:solidFill>
                  <a:srgbClr val="003300"/>
                </a:solidFill>
              </a:rPr>
              <a:t>2.1% of Europeans live and work in another Member State(MS)</a:t>
            </a:r>
          </a:p>
          <a:p>
            <a:pPr>
              <a:lnSpc>
                <a:spcPct val="90000"/>
              </a:lnSpc>
            </a:pPr>
            <a:r>
              <a:rPr lang="en-GB" altLang="es-ES" sz="2400" dirty="0" smtClean="0">
                <a:solidFill>
                  <a:srgbClr val="003300"/>
                </a:solidFill>
              </a:rPr>
              <a:t>6 million Europeans work in another MS, 1 million as cross-border workers</a:t>
            </a:r>
          </a:p>
          <a:p>
            <a:pPr>
              <a:lnSpc>
                <a:spcPct val="90000"/>
              </a:lnSpc>
            </a:pPr>
            <a:r>
              <a:rPr lang="en-GB" altLang="es-ES" sz="2400" dirty="0" smtClean="0">
                <a:solidFill>
                  <a:srgbClr val="003300"/>
                </a:solidFill>
              </a:rPr>
              <a:t>250,000 pensions are recognised every year by aggregating periods of social insurance</a:t>
            </a:r>
          </a:p>
          <a:p>
            <a:pPr>
              <a:lnSpc>
                <a:spcPct val="90000"/>
              </a:lnSpc>
            </a:pPr>
            <a:r>
              <a:rPr lang="en-GB" altLang="es-ES" sz="2400" dirty="0" smtClean="0">
                <a:solidFill>
                  <a:srgbClr val="003300"/>
                </a:solidFill>
              </a:rPr>
              <a:t>1.6 million people of over 65 years of age live in another MS</a:t>
            </a:r>
          </a:p>
          <a:p>
            <a:pPr>
              <a:lnSpc>
                <a:spcPct val="90000"/>
              </a:lnSpc>
            </a:pPr>
            <a:r>
              <a:rPr lang="en-GB" altLang="es-ES" sz="2400" dirty="0" smtClean="0">
                <a:solidFill>
                  <a:srgbClr val="003300"/>
                </a:solidFill>
              </a:rPr>
              <a:t>40,000 unemployed look for work in another MS</a:t>
            </a:r>
            <a:endParaRPr lang="es-ES" sz="2400" dirty="0" smtClean="0">
              <a:solidFill>
                <a:srgbClr val="003300"/>
              </a:solidFill>
            </a:endParaRPr>
          </a:p>
        </p:txBody>
      </p:sp>
      <p:sp>
        <p:nvSpPr>
          <p:cNvPr id="4" name="Rectangle 3"/>
          <p:cNvSpPr txBox="1">
            <a:spLocks/>
          </p:cNvSpPr>
          <p:nvPr/>
        </p:nvSpPr>
        <p:spPr bwMode="auto">
          <a:xfrm>
            <a:off x="5097016" y="1124744"/>
            <a:ext cx="4537075" cy="51450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FFC000"/>
              </a:buClr>
              <a:buSzPct val="75000"/>
              <a:buFont typeface="Arial" charset="0"/>
              <a:buChar char="►"/>
              <a:defRPr sz="3200" kern="1200">
                <a:solidFill>
                  <a:schemeClr val="tx1"/>
                </a:solidFill>
                <a:latin typeface="Optane" pitchFamily="2" charset="0"/>
                <a:ea typeface="+mn-ea"/>
                <a:cs typeface="+mn-cs"/>
              </a:defRPr>
            </a:lvl1pPr>
            <a:lvl2pPr marL="742950" indent="-285750" algn="l" rtl="0" eaLnBrk="0" fontAlgn="base" hangingPunct="0">
              <a:spcBef>
                <a:spcPct val="20000"/>
              </a:spcBef>
              <a:spcAft>
                <a:spcPct val="0"/>
              </a:spcAft>
              <a:buClr>
                <a:srgbClr val="FFC000"/>
              </a:buClr>
              <a:buFont typeface="Arial" charset="0"/>
              <a:buChar char="–"/>
              <a:defRPr sz="2800" kern="1200">
                <a:solidFill>
                  <a:schemeClr val="tx1"/>
                </a:solidFill>
                <a:latin typeface="Optane" pitchFamily="2" charset="0"/>
                <a:ea typeface="+mn-ea"/>
                <a:cs typeface="+mn-cs"/>
              </a:defRPr>
            </a:lvl2pPr>
            <a:lvl3pPr marL="1143000" indent="-228600" algn="l" rtl="0" eaLnBrk="0" fontAlgn="base" hangingPunct="0">
              <a:spcBef>
                <a:spcPct val="20000"/>
              </a:spcBef>
              <a:spcAft>
                <a:spcPct val="0"/>
              </a:spcAft>
              <a:buClr>
                <a:srgbClr val="FFC000"/>
              </a:buClr>
              <a:buFont typeface="Arial" charset="0"/>
              <a:buChar char="•"/>
              <a:defRPr sz="2400" kern="1200">
                <a:solidFill>
                  <a:schemeClr val="tx1"/>
                </a:solidFill>
                <a:latin typeface="Optane" pitchFamily="2" charset="0"/>
                <a:ea typeface="+mn-ea"/>
                <a:cs typeface="+mn-cs"/>
              </a:defRPr>
            </a:lvl3pPr>
            <a:lvl4pPr marL="1600200" indent="-228600" algn="l" rtl="0" eaLnBrk="0" fontAlgn="base" hangingPunct="0">
              <a:spcBef>
                <a:spcPct val="20000"/>
              </a:spcBef>
              <a:spcAft>
                <a:spcPct val="0"/>
              </a:spcAft>
              <a:buClr>
                <a:srgbClr val="FFC000"/>
              </a:buClr>
              <a:buFont typeface="Arial" charset="0"/>
              <a:buChar char="–"/>
              <a:defRPr sz="2000" kern="1200">
                <a:solidFill>
                  <a:schemeClr val="tx1"/>
                </a:solidFill>
                <a:latin typeface="Optane" pitchFamily="2" charset="0"/>
                <a:ea typeface="+mn-ea"/>
                <a:cs typeface="+mn-cs"/>
              </a:defRPr>
            </a:lvl4pPr>
            <a:lvl5pPr marL="2057400" indent="-228600" algn="l" rtl="0" eaLnBrk="0" fontAlgn="base" hangingPunct="0">
              <a:spcBef>
                <a:spcPct val="20000"/>
              </a:spcBef>
              <a:spcAft>
                <a:spcPct val="0"/>
              </a:spcAft>
              <a:buClr>
                <a:srgbClr val="FFC000"/>
              </a:buClr>
              <a:buFont typeface="Arial" charset="0"/>
              <a:buChar char="»"/>
              <a:defRPr sz="2000" kern="1200">
                <a:solidFill>
                  <a:schemeClr val="tx1"/>
                </a:solidFill>
                <a:latin typeface="Optane"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90000"/>
              </a:lnSpc>
            </a:pPr>
            <a:r>
              <a:rPr lang="en-GB" altLang="es-ES" sz="2800" dirty="0" smtClean="0">
                <a:solidFill>
                  <a:srgbClr val="003300"/>
                </a:solidFill>
              </a:rPr>
              <a:t>2.1%</a:t>
            </a:r>
            <a:r>
              <a:rPr lang="zh-CN" altLang="en-US" sz="2800" dirty="0" smtClean="0">
                <a:solidFill>
                  <a:srgbClr val="003300"/>
                </a:solidFill>
              </a:rPr>
              <a:t>的欧盟公民居住于其他成员国（</a:t>
            </a:r>
            <a:r>
              <a:rPr lang="it-IT" altLang="zh-CN" sz="2800" dirty="0" smtClean="0">
                <a:solidFill>
                  <a:srgbClr val="003300"/>
                </a:solidFill>
              </a:rPr>
              <a:t>MS</a:t>
            </a:r>
            <a:r>
              <a:rPr lang="zh-CN" altLang="en-US" sz="2800" dirty="0" smtClean="0">
                <a:solidFill>
                  <a:srgbClr val="003300"/>
                </a:solidFill>
              </a:rPr>
              <a:t>）</a:t>
            </a:r>
            <a:r>
              <a:rPr lang="en-GB" altLang="es-ES" sz="2800" dirty="0" smtClean="0">
                <a:solidFill>
                  <a:srgbClr val="003300"/>
                </a:solidFill>
              </a:rPr>
              <a:t> </a:t>
            </a:r>
          </a:p>
          <a:p>
            <a:pPr>
              <a:lnSpc>
                <a:spcPct val="90000"/>
              </a:lnSpc>
            </a:pPr>
            <a:r>
              <a:rPr lang="en-GB" altLang="es-ES" sz="2800" dirty="0" smtClean="0">
                <a:solidFill>
                  <a:srgbClr val="003300"/>
                </a:solidFill>
              </a:rPr>
              <a:t>6 </a:t>
            </a:r>
            <a:r>
              <a:rPr lang="zh-CN" altLang="en-US" sz="2800" dirty="0" smtClean="0">
                <a:solidFill>
                  <a:srgbClr val="003300"/>
                </a:solidFill>
              </a:rPr>
              <a:t>百万欧盟公民在其他成员国工作，</a:t>
            </a:r>
            <a:r>
              <a:rPr lang="en-US" altLang="zh-CN" sz="2800" dirty="0" smtClean="0">
                <a:solidFill>
                  <a:srgbClr val="003300"/>
                </a:solidFill>
              </a:rPr>
              <a:t>1</a:t>
            </a:r>
            <a:r>
              <a:rPr lang="zh-CN" altLang="en-US" sz="2800" dirty="0" smtClean="0">
                <a:solidFill>
                  <a:srgbClr val="003300"/>
                </a:solidFill>
              </a:rPr>
              <a:t>百万人是跨境工作者。</a:t>
            </a:r>
            <a:endParaRPr lang="it-IT" altLang="zh-CN" sz="2800" dirty="0" smtClean="0">
              <a:solidFill>
                <a:srgbClr val="003300"/>
              </a:solidFill>
            </a:endParaRPr>
          </a:p>
          <a:p>
            <a:pPr>
              <a:lnSpc>
                <a:spcPct val="90000"/>
              </a:lnSpc>
            </a:pPr>
            <a:r>
              <a:rPr lang="zh-CN" altLang="en-US" sz="2800" dirty="0" smtClean="0">
                <a:solidFill>
                  <a:srgbClr val="003300"/>
                </a:solidFill>
              </a:rPr>
              <a:t>每年通过综合计算社会保险年限认证</a:t>
            </a:r>
            <a:r>
              <a:rPr lang="en-GB" altLang="es-ES" sz="2800" dirty="0" smtClean="0">
                <a:solidFill>
                  <a:srgbClr val="003300"/>
                </a:solidFill>
              </a:rPr>
              <a:t>250,000</a:t>
            </a:r>
            <a:r>
              <a:rPr lang="zh-CN" altLang="en-US" sz="2800" dirty="0" smtClean="0">
                <a:solidFill>
                  <a:srgbClr val="003300"/>
                </a:solidFill>
              </a:rPr>
              <a:t>份养老金</a:t>
            </a:r>
            <a:r>
              <a:rPr lang="en-GB" altLang="es-ES" sz="2800" dirty="0" smtClean="0">
                <a:solidFill>
                  <a:srgbClr val="003300"/>
                </a:solidFill>
              </a:rPr>
              <a:t> </a:t>
            </a:r>
          </a:p>
          <a:p>
            <a:pPr>
              <a:lnSpc>
                <a:spcPct val="90000"/>
              </a:lnSpc>
            </a:pPr>
            <a:r>
              <a:rPr lang="en-GB" altLang="es-ES" sz="2800" dirty="0" smtClean="0">
                <a:solidFill>
                  <a:srgbClr val="003300"/>
                </a:solidFill>
              </a:rPr>
              <a:t>1.6 </a:t>
            </a:r>
            <a:r>
              <a:rPr lang="zh-CN" altLang="en-US" sz="2800" dirty="0" smtClean="0">
                <a:solidFill>
                  <a:srgbClr val="003300"/>
                </a:solidFill>
              </a:rPr>
              <a:t>百万年龄超过</a:t>
            </a:r>
            <a:r>
              <a:rPr lang="en-US" altLang="zh-CN" sz="2800" dirty="0" smtClean="0">
                <a:solidFill>
                  <a:srgbClr val="003300"/>
                </a:solidFill>
              </a:rPr>
              <a:t>65</a:t>
            </a:r>
            <a:r>
              <a:rPr lang="zh-CN" altLang="en-US" sz="2800" dirty="0" smtClean="0">
                <a:solidFill>
                  <a:srgbClr val="003300"/>
                </a:solidFill>
              </a:rPr>
              <a:t>岁的欧盟公民在其他成员国居住</a:t>
            </a:r>
            <a:endParaRPr lang="en-GB" altLang="zh-CN" sz="2800" dirty="0">
              <a:solidFill>
                <a:srgbClr val="003300"/>
              </a:solidFill>
            </a:endParaRPr>
          </a:p>
          <a:p>
            <a:pPr>
              <a:lnSpc>
                <a:spcPct val="90000"/>
              </a:lnSpc>
            </a:pPr>
            <a:r>
              <a:rPr lang="en-GB" altLang="es-ES" sz="2800" dirty="0" smtClean="0">
                <a:solidFill>
                  <a:srgbClr val="003300"/>
                </a:solidFill>
              </a:rPr>
              <a:t>40,000</a:t>
            </a:r>
            <a:r>
              <a:rPr lang="zh-CN" altLang="en-US" sz="2800" dirty="0" smtClean="0">
                <a:solidFill>
                  <a:srgbClr val="003300"/>
                </a:solidFill>
              </a:rPr>
              <a:t>失业人口寻求在其他成员国工作</a:t>
            </a:r>
            <a:endParaRPr lang="en-GB" altLang="es-ES" sz="2800" dirty="0" smtClean="0">
              <a:solidFill>
                <a:srgbClr val="003300"/>
              </a:solidFill>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61" name="Rectangle 2"/>
          <p:cNvSpPr>
            <a:spLocks noGrp="1"/>
          </p:cNvSpPr>
          <p:nvPr>
            <p:ph type="title"/>
          </p:nvPr>
        </p:nvSpPr>
        <p:spPr/>
        <p:txBody>
          <a:bodyPr/>
          <a:lstStyle/>
          <a:p>
            <a:pPr eaLnBrk="1" hangingPunct="1"/>
            <a:endParaRPr lang="es-ES" smtClean="0"/>
          </a:p>
        </p:txBody>
      </p:sp>
      <p:sp>
        <p:nvSpPr>
          <p:cNvPr id="1986564" name="1 Título"/>
          <p:cNvSpPr>
            <a:spLocks noGrp="1"/>
          </p:cNvSpPr>
          <p:nvPr>
            <p:ph type="body" idx="4294967295"/>
          </p:nvPr>
        </p:nvSpPr>
        <p:spPr/>
        <p:txBody>
          <a:bodyPr/>
          <a:lstStyle/>
          <a:p>
            <a:pPr algn="ctr" eaLnBrk="1" hangingPunct="1">
              <a:buFont typeface="Arial" charset="0"/>
              <a:buNone/>
            </a:pPr>
            <a:endParaRPr lang="en-GB" b="1" dirty="0" smtClean="0"/>
          </a:p>
          <a:p>
            <a:pPr algn="ctr" eaLnBrk="1" hangingPunct="1">
              <a:buFont typeface="Arial" charset="0"/>
              <a:buNone/>
            </a:pPr>
            <a:endParaRPr lang="en-GB" b="1" dirty="0" smtClean="0"/>
          </a:p>
          <a:p>
            <a:pPr algn="ctr" eaLnBrk="1" hangingPunct="1">
              <a:buFont typeface="Arial" charset="0"/>
              <a:buNone/>
            </a:pPr>
            <a:endParaRPr lang="en-GB" b="1" dirty="0" smtClean="0"/>
          </a:p>
          <a:p>
            <a:pPr algn="ctr" eaLnBrk="1" hangingPunct="1">
              <a:buFont typeface="Arial" charset="0"/>
              <a:buNone/>
            </a:pPr>
            <a:r>
              <a:rPr lang="en-GB" b="1" dirty="0" smtClean="0"/>
              <a:t>MULTILATERAL IBERO-AMERICAN SOCIAL SECURITY AGREEMENT (CMISS)</a:t>
            </a:r>
          </a:p>
          <a:p>
            <a:pPr algn="ctr" eaLnBrk="1" hangingPunct="1">
              <a:buFont typeface="Arial" charset="0"/>
              <a:buNone/>
            </a:pPr>
            <a:r>
              <a:rPr lang="zh-CN" altLang="en-US" b="1" dirty="0" smtClean="0"/>
              <a:t>伊比利亚</a:t>
            </a:r>
            <a:r>
              <a:rPr lang="en-US" altLang="zh-CN" b="1" dirty="0" smtClean="0"/>
              <a:t>-</a:t>
            </a:r>
            <a:r>
              <a:rPr lang="zh-CN" altLang="en-US" b="1" dirty="0" smtClean="0"/>
              <a:t>美洲社会保障多边协定</a:t>
            </a:r>
            <a:endParaRPr lang="en-GB" altLang="zh-CN" b="1" dirty="0"/>
          </a:p>
          <a:p>
            <a:pPr algn="ctr" eaLnBrk="1" hangingPunct="1">
              <a:buFont typeface="Arial" charset="0"/>
              <a:buNone/>
            </a:pPr>
            <a:r>
              <a:rPr lang="zh-CN" altLang="zh-CN" b="1" dirty="0" smtClean="0"/>
              <a:t>(</a:t>
            </a:r>
            <a:r>
              <a:rPr lang="it-IT" altLang="zh-CN" b="1" dirty="0" smtClean="0"/>
              <a:t>CMISS</a:t>
            </a:r>
            <a:r>
              <a:rPr lang="en-US" altLang="zh-CN" b="1" dirty="0" smtClean="0"/>
              <a:t>)</a:t>
            </a:r>
            <a:endParaRPr lang="it-IT" altLang="zh-CN" b="1" dirty="0" smtClean="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7585" name="Rectangle 2"/>
          <p:cNvSpPr>
            <a:spLocks noGrp="1"/>
          </p:cNvSpPr>
          <p:nvPr>
            <p:ph type="title"/>
          </p:nvPr>
        </p:nvSpPr>
        <p:spPr/>
        <p:txBody>
          <a:bodyPr/>
          <a:lstStyle/>
          <a:p>
            <a:pPr eaLnBrk="1" hangingPunct="1"/>
            <a:r>
              <a:rPr lang="en-GB" sz="2800" b="0" dirty="0" smtClean="0"/>
              <a:t>COUNTRIES TO WHICH IT IS APPLICABLE</a:t>
            </a:r>
            <a:br>
              <a:rPr lang="en-GB" sz="2800" b="0" dirty="0" smtClean="0"/>
            </a:br>
            <a:r>
              <a:rPr lang="en-GB" sz="2800" b="0" dirty="0" err="1" smtClean="0"/>
              <a:t>适用国家</a:t>
            </a:r>
            <a:endParaRPr lang="es-ES" sz="2800" b="0" dirty="0" smtClean="0"/>
          </a:p>
        </p:txBody>
      </p:sp>
      <p:sp>
        <p:nvSpPr>
          <p:cNvPr id="1987588" name="3 Rectángulo"/>
          <p:cNvSpPr>
            <a:spLocks noGrp="1" noChangeArrowheads="1"/>
          </p:cNvSpPr>
          <p:nvPr>
            <p:ph type="body" idx="4294967295"/>
          </p:nvPr>
        </p:nvSpPr>
        <p:spPr>
          <a:xfrm>
            <a:off x="920552" y="1196975"/>
            <a:ext cx="8209086" cy="5145088"/>
          </a:xfrm>
          <a:noFill/>
        </p:spPr>
        <p:txBody>
          <a:bodyPr/>
          <a:lstStyle/>
          <a:p>
            <a:pPr>
              <a:lnSpc>
                <a:spcPct val="90000"/>
              </a:lnSpc>
            </a:pPr>
            <a:r>
              <a:rPr lang="en-GB" sz="2400" dirty="0" smtClean="0"/>
              <a:t>Bolivia</a:t>
            </a:r>
            <a:r>
              <a:rPr lang="zh-CN" altLang="en-US" sz="2400" dirty="0" smtClean="0"/>
              <a:t>玻利维亚</a:t>
            </a:r>
            <a:r>
              <a:rPr lang="en-GB" sz="2400" dirty="0" smtClean="0"/>
              <a:t>      </a:t>
            </a:r>
            <a:r>
              <a:rPr lang="zh-CN" altLang="en-US" sz="2400" dirty="0" smtClean="0"/>
              <a:t>  </a:t>
            </a:r>
            <a:r>
              <a:rPr lang="en-GB" sz="2400" dirty="0" smtClean="0"/>
              <a:t>since</a:t>
            </a:r>
            <a:r>
              <a:rPr lang="zh-CN" altLang="en-US" sz="2400" dirty="0" smtClean="0"/>
              <a:t>生效日</a:t>
            </a:r>
            <a:r>
              <a:rPr lang="en-GB" sz="2400" dirty="0" smtClean="0"/>
              <a:t>           01.05.2011</a:t>
            </a:r>
          </a:p>
          <a:p>
            <a:pPr>
              <a:lnSpc>
                <a:spcPct val="90000"/>
              </a:lnSpc>
            </a:pPr>
            <a:r>
              <a:rPr lang="en-GB" sz="2400" dirty="0" smtClean="0"/>
              <a:t>Spain</a:t>
            </a:r>
            <a:r>
              <a:rPr lang="zh-CN" altLang="en-US" sz="2400" dirty="0" smtClean="0"/>
              <a:t>西班牙</a:t>
            </a:r>
            <a:r>
              <a:rPr lang="en-GB" sz="2400" dirty="0" smtClean="0"/>
              <a:t>           </a:t>
            </a:r>
            <a:r>
              <a:rPr lang="zh-CN" altLang="en-US" sz="2400" dirty="0" smtClean="0"/>
              <a:t>  </a:t>
            </a:r>
            <a:r>
              <a:rPr lang="en-GB" sz="2400" dirty="0" smtClean="0"/>
              <a:t>since</a:t>
            </a:r>
            <a:r>
              <a:rPr lang="zh-CN" altLang="en-US" sz="2400" dirty="0" smtClean="0"/>
              <a:t>生效日</a:t>
            </a:r>
            <a:r>
              <a:rPr lang="en-GB" sz="2400" dirty="0" smtClean="0"/>
              <a:t>          </a:t>
            </a:r>
            <a:r>
              <a:rPr lang="zh-CN" altLang="en-US" sz="2400" dirty="0" smtClean="0"/>
              <a:t> </a:t>
            </a:r>
            <a:r>
              <a:rPr lang="en-GB" sz="2400" dirty="0" smtClean="0"/>
              <a:t>01.05.2011</a:t>
            </a:r>
          </a:p>
          <a:p>
            <a:pPr>
              <a:lnSpc>
                <a:spcPct val="90000"/>
              </a:lnSpc>
            </a:pPr>
            <a:r>
              <a:rPr lang="en-GB" sz="2400" dirty="0" smtClean="0"/>
              <a:t>Brazil</a:t>
            </a:r>
            <a:r>
              <a:rPr lang="zh-CN" altLang="en-US" sz="2400" dirty="0" smtClean="0"/>
              <a:t>巴西</a:t>
            </a:r>
            <a:r>
              <a:rPr lang="en-GB" sz="2400" dirty="0" smtClean="0"/>
              <a:t>              </a:t>
            </a:r>
            <a:r>
              <a:rPr lang="zh-CN" altLang="en-US" sz="2400" dirty="0" smtClean="0"/>
              <a:t>  </a:t>
            </a:r>
            <a:r>
              <a:rPr lang="en-GB" sz="2400" dirty="0" smtClean="0"/>
              <a:t>since</a:t>
            </a:r>
            <a:r>
              <a:rPr lang="zh-CN" altLang="en-US" sz="2400" dirty="0"/>
              <a:t>生效</a:t>
            </a:r>
            <a:r>
              <a:rPr lang="zh-CN" altLang="en-US" sz="2400" dirty="0" smtClean="0"/>
              <a:t>日      </a:t>
            </a:r>
            <a:r>
              <a:rPr lang="en-GB" sz="2400" dirty="0" smtClean="0"/>
              <a:t>19.05.2011</a:t>
            </a:r>
          </a:p>
          <a:p>
            <a:pPr>
              <a:lnSpc>
                <a:spcPct val="90000"/>
              </a:lnSpc>
            </a:pPr>
            <a:r>
              <a:rPr lang="en-GB" sz="2400" dirty="0" smtClean="0"/>
              <a:t>Ecuador</a:t>
            </a:r>
            <a:r>
              <a:rPr lang="zh-CN" altLang="en-US" sz="2400" dirty="0" smtClean="0"/>
              <a:t>厄瓜尔多</a:t>
            </a:r>
            <a:r>
              <a:rPr lang="en-GB" sz="2400" dirty="0" smtClean="0"/>
              <a:t>     </a:t>
            </a:r>
            <a:r>
              <a:rPr lang="zh-CN" altLang="en-US" sz="2400" dirty="0" smtClean="0"/>
              <a:t>  </a:t>
            </a:r>
            <a:r>
              <a:rPr lang="en-GB" sz="2400" dirty="0" smtClean="0"/>
              <a:t>since</a:t>
            </a:r>
            <a:r>
              <a:rPr lang="zh-CN" altLang="en-US" sz="2400" dirty="0"/>
              <a:t>生效</a:t>
            </a:r>
            <a:r>
              <a:rPr lang="zh-CN" altLang="en-US" sz="2400" dirty="0" smtClean="0"/>
              <a:t>日       </a:t>
            </a:r>
            <a:r>
              <a:rPr lang="en-GB" sz="2400" dirty="0" smtClean="0"/>
              <a:t>20.06.2011</a:t>
            </a:r>
          </a:p>
          <a:p>
            <a:pPr>
              <a:lnSpc>
                <a:spcPct val="90000"/>
              </a:lnSpc>
            </a:pPr>
            <a:r>
              <a:rPr lang="en-GB" sz="2400" dirty="0" smtClean="0"/>
              <a:t>Chile</a:t>
            </a:r>
            <a:r>
              <a:rPr lang="zh-CN" altLang="en-US" sz="2400" dirty="0" smtClean="0"/>
              <a:t>智利</a:t>
            </a:r>
            <a:r>
              <a:rPr lang="en-GB" sz="2400" dirty="0" smtClean="0"/>
              <a:t>                </a:t>
            </a:r>
            <a:r>
              <a:rPr lang="zh-CN" altLang="en-US" sz="2400" dirty="0" smtClean="0"/>
              <a:t>  </a:t>
            </a:r>
            <a:r>
              <a:rPr lang="en-GB" sz="2400" dirty="0" smtClean="0"/>
              <a:t>since</a:t>
            </a:r>
            <a:r>
              <a:rPr lang="zh-CN" altLang="en-US" sz="2400" dirty="0"/>
              <a:t>生效</a:t>
            </a:r>
            <a:r>
              <a:rPr lang="zh-CN" altLang="en-US" sz="2400" dirty="0" smtClean="0"/>
              <a:t>日</a:t>
            </a:r>
            <a:r>
              <a:rPr lang="zh-CN" altLang="en-US" sz="2400" dirty="0"/>
              <a:t> </a:t>
            </a:r>
            <a:r>
              <a:rPr lang="zh-CN" altLang="en-US" sz="2400" dirty="0" smtClean="0"/>
              <a:t>     </a:t>
            </a:r>
            <a:r>
              <a:rPr lang="en-GB" sz="2400" dirty="0" smtClean="0"/>
              <a:t>01.09.2011</a:t>
            </a:r>
          </a:p>
          <a:p>
            <a:pPr>
              <a:lnSpc>
                <a:spcPct val="90000"/>
              </a:lnSpc>
            </a:pPr>
            <a:r>
              <a:rPr lang="en-GB" sz="2400" dirty="0" smtClean="0"/>
              <a:t>Uruguay</a:t>
            </a:r>
            <a:r>
              <a:rPr lang="zh-CN" altLang="en-US" sz="2400" dirty="0" smtClean="0"/>
              <a:t>乌拉圭</a:t>
            </a:r>
            <a:r>
              <a:rPr lang="en-GB" sz="2400" dirty="0" smtClean="0"/>
              <a:t>        </a:t>
            </a:r>
            <a:r>
              <a:rPr lang="zh-CN" altLang="en-US" sz="2400" dirty="0" smtClean="0"/>
              <a:t>  </a:t>
            </a:r>
            <a:r>
              <a:rPr lang="en-GB" sz="2400" dirty="0" smtClean="0"/>
              <a:t>since</a:t>
            </a:r>
            <a:r>
              <a:rPr lang="zh-CN" altLang="en-US" sz="2400" dirty="0"/>
              <a:t>生效</a:t>
            </a:r>
            <a:r>
              <a:rPr lang="zh-CN" altLang="en-US" sz="2400" dirty="0" smtClean="0"/>
              <a:t>日       </a:t>
            </a:r>
            <a:r>
              <a:rPr lang="en-GB" sz="2400" dirty="0" smtClean="0"/>
              <a:t>01.10.2011</a:t>
            </a:r>
          </a:p>
          <a:p>
            <a:pPr>
              <a:lnSpc>
                <a:spcPct val="90000"/>
              </a:lnSpc>
            </a:pPr>
            <a:r>
              <a:rPr lang="en-GB" sz="2400" dirty="0" smtClean="0"/>
              <a:t>Paraguay</a:t>
            </a:r>
            <a:r>
              <a:rPr lang="zh-CN" altLang="en-US" sz="2400" dirty="0" smtClean="0"/>
              <a:t>巴拉圭</a:t>
            </a:r>
            <a:r>
              <a:rPr lang="en-GB" sz="2400" dirty="0" smtClean="0"/>
              <a:t>         since</a:t>
            </a:r>
            <a:r>
              <a:rPr lang="zh-CN" altLang="en-US" sz="2400" dirty="0"/>
              <a:t>生效</a:t>
            </a:r>
            <a:r>
              <a:rPr lang="zh-CN" altLang="en-US" sz="2400" dirty="0" smtClean="0"/>
              <a:t>日       </a:t>
            </a:r>
            <a:r>
              <a:rPr lang="en-GB" sz="2400" dirty="0" smtClean="0"/>
              <a:t>28.10.2011</a:t>
            </a:r>
          </a:p>
          <a:p>
            <a:pPr>
              <a:lnSpc>
                <a:spcPct val="90000"/>
              </a:lnSpc>
            </a:pPr>
            <a:r>
              <a:rPr lang="en-GB" sz="2400" dirty="0" smtClean="0"/>
              <a:t>El  Salvador</a:t>
            </a:r>
            <a:r>
              <a:rPr lang="zh-CN" altLang="en-US" sz="2400" dirty="0" smtClean="0"/>
              <a:t>萨尔瓦多</a:t>
            </a:r>
            <a:r>
              <a:rPr lang="en-GB" sz="2400" dirty="0" smtClean="0"/>
              <a:t>  since</a:t>
            </a:r>
            <a:r>
              <a:rPr lang="zh-CN" altLang="en-US" sz="2400" dirty="0"/>
              <a:t>生效</a:t>
            </a:r>
            <a:r>
              <a:rPr lang="zh-CN" altLang="en-US" sz="2400" dirty="0" smtClean="0"/>
              <a:t>日        </a:t>
            </a:r>
            <a:r>
              <a:rPr lang="en-GB" sz="2400" dirty="0" smtClean="0"/>
              <a:t>17.11.2012</a:t>
            </a:r>
          </a:p>
          <a:p>
            <a:pPr>
              <a:lnSpc>
                <a:spcPct val="90000"/>
              </a:lnSpc>
            </a:pPr>
            <a:r>
              <a:rPr lang="en-GB" sz="2400" dirty="0" smtClean="0"/>
              <a:t>Portugal</a:t>
            </a:r>
            <a:r>
              <a:rPr lang="zh-CN" altLang="en-US" sz="2400" dirty="0" smtClean="0"/>
              <a:t>葡萄牙</a:t>
            </a:r>
            <a:r>
              <a:rPr lang="en-GB" sz="2400" dirty="0" smtClean="0"/>
              <a:t>          since</a:t>
            </a:r>
            <a:r>
              <a:rPr lang="zh-CN" altLang="en-US" sz="2400" dirty="0"/>
              <a:t>生效</a:t>
            </a:r>
            <a:r>
              <a:rPr lang="zh-CN" altLang="en-US" sz="2400" dirty="0" smtClean="0"/>
              <a:t>日        </a:t>
            </a:r>
            <a:r>
              <a:rPr lang="en-GB" sz="2400" dirty="0" smtClean="0"/>
              <a:t>05.06.2014</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8609" name="Rectangle 2"/>
          <p:cNvSpPr>
            <a:spLocks noGrp="1"/>
          </p:cNvSpPr>
          <p:nvPr>
            <p:ph type="title"/>
          </p:nvPr>
        </p:nvSpPr>
        <p:spPr>
          <a:xfrm>
            <a:off x="344488" y="80963"/>
            <a:ext cx="6912768" cy="647700"/>
          </a:xfrm>
        </p:spPr>
        <p:txBody>
          <a:bodyPr/>
          <a:lstStyle/>
          <a:p>
            <a:pPr algn="ctr" eaLnBrk="1" hangingPunct="1"/>
            <a:r>
              <a:rPr lang="en-GB" sz="3200" b="0" dirty="0" smtClean="0"/>
              <a:t> PERSONS COVERED</a:t>
            </a:r>
            <a:r>
              <a:rPr lang="zh-CN" altLang="en-US" sz="3200" b="0" dirty="0" smtClean="0"/>
              <a:t> 覆盖人群</a:t>
            </a:r>
            <a:endParaRPr lang="es-ES" sz="3200" b="0" dirty="0" smtClean="0"/>
          </a:p>
        </p:txBody>
      </p:sp>
      <p:sp>
        <p:nvSpPr>
          <p:cNvPr id="1988612" name="4 Marcador de contenido"/>
          <p:cNvSpPr>
            <a:spLocks noGrp="1"/>
          </p:cNvSpPr>
          <p:nvPr>
            <p:ph type="body" idx="4294967295"/>
          </p:nvPr>
        </p:nvSpPr>
        <p:spPr>
          <a:xfrm>
            <a:off x="415925" y="981075"/>
            <a:ext cx="4753099" cy="5145088"/>
          </a:xfrm>
        </p:spPr>
        <p:txBody>
          <a:bodyPr/>
          <a:lstStyle/>
          <a:p>
            <a:r>
              <a:rPr lang="en-GB" sz="2800" dirty="0" smtClean="0"/>
              <a:t>Applied to people who are or have been subject to the legislation of one or more States, regardless of their nationality.</a:t>
            </a:r>
          </a:p>
          <a:p>
            <a:endParaRPr lang="en-GB" sz="2800" dirty="0" smtClean="0"/>
          </a:p>
          <a:p>
            <a:r>
              <a:rPr lang="en-GB" sz="2800" dirty="0" smtClean="0"/>
              <a:t>Applied to family members of the above persons and those entitled under them.</a:t>
            </a:r>
          </a:p>
        </p:txBody>
      </p:sp>
      <p:sp>
        <p:nvSpPr>
          <p:cNvPr id="4" name="4 Marcador de contenido"/>
          <p:cNvSpPr txBox="1">
            <a:spLocks/>
          </p:cNvSpPr>
          <p:nvPr/>
        </p:nvSpPr>
        <p:spPr bwMode="auto">
          <a:xfrm>
            <a:off x="5241033" y="1124744"/>
            <a:ext cx="4464496" cy="51450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FFC000"/>
              </a:buClr>
              <a:buSzPct val="75000"/>
              <a:buFont typeface="Arial" charset="0"/>
              <a:buChar char="►"/>
              <a:defRPr sz="3200" kern="1200">
                <a:solidFill>
                  <a:schemeClr val="tx1"/>
                </a:solidFill>
                <a:latin typeface="Optane" pitchFamily="2" charset="0"/>
                <a:ea typeface="+mn-ea"/>
                <a:cs typeface="+mn-cs"/>
              </a:defRPr>
            </a:lvl1pPr>
            <a:lvl2pPr marL="742950" indent="-285750" algn="l" rtl="0" eaLnBrk="0" fontAlgn="base" hangingPunct="0">
              <a:spcBef>
                <a:spcPct val="20000"/>
              </a:spcBef>
              <a:spcAft>
                <a:spcPct val="0"/>
              </a:spcAft>
              <a:buClr>
                <a:srgbClr val="FFC000"/>
              </a:buClr>
              <a:buFont typeface="Arial" charset="0"/>
              <a:buChar char="–"/>
              <a:defRPr sz="2800" kern="1200">
                <a:solidFill>
                  <a:schemeClr val="tx1"/>
                </a:solidFill>
                <a:latin typeface="Optane" pitchFamily="2" charset="0"/>
                <a:ea typeface="+mn-ea"/>
                <a:cs typeface="+mn-cs"/>
              </a:defRPr>
            </a:lvl2pPr>
            <a:lvl3pPr marL="1143000" indent="-228600" algn="l" rtl="0" eaLnBrk="0" fontAlgn="base" hangingPunct="0">
              <a:spcBef>
                <a:spcPct val="20000"/>
              </a:spcBef>
              <a:spcAft>
                <a:spcPct val="0"/>
              </a:spcAft>
              <a:buClr>
                <a:srgbClr val="FFC000"/>
              </a:buClr>
              <a:buFont typeface="Arial" charset="0"/>
              <a:buChar char="•"/>
              <a:defRPr sz="2400" kern="1200">
                <a:solidFill>
                  <a:schemeClr val="tx1"/>
                </a:solidFill>
                <a:latin typeface="Optane" pitchFamily="2" charset="0"/>
                <a:ea typeface="+mn-ea"/>
                <a:cs typeface="+mn-cs"/>
              </a:defRPr>
            </a:lvl3pPr>
            <a:lvl4pPr marL="1600200" indent="-228600" algn="l" rtl="0" eaLnBrk="0" fontAlgn="base" hangingPunct="0">
              <a:spcBef>
                <a:spcPct val="20000"/>
              </a:spcBef>
              <a:spcAft>
                <a:spcPct val="0"/>
              </a:spcAft>
              <a:buClr>
                <a:srgbClr val="FFC000"/>
              </a:buClr>
              <a:buFont typeface="Arial" charset="0"/>
              <a:buChar char="–"/>
              <a:defRPr sz="2000" kern="1200">
                <a:solidFill>
                  <a:schemeClr val="tx1"/>
                </a:solidFill>
                <a:latin typeface="Optane" pitchFamily="2" charset="0"/>
                <a:ea typeface="+mn-ea"/>
                <a:cs typeface="+mn-cs"/>
              </a:defRPr>
            </a:lvl4pPr>
            <a:lvl5pPr marL="2057400" indent="-228600" algn="l" rtl="0" eaLnBrk="0" fontAlgn="base" hangingPunct="0">
              <a:spcBef>
                <a:spcPct val="20000"/>
              </a:spcBef>
              <a:spcAft>
                <a:spcPct val="0"/>
              </a:spcAft>
              <a:buClr>
                <a:srgbClr val="FFC000"/>
              </a:buClr>
              <a:buFont typeface="Arial" charset="0"/>
              <a:buChar char="»"/>
              <a:defRPr sz="2000" kern="1200">
                <a:solidFill>
                  <a:schemeClr val="tx1"/>
                </a:solidFill>
                <a:latin typeface="Optane"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zh-CN" altLang="en-US" sz="2800" dirty="0" smtClean="0"/>
              <a:t>适用于符合协定签署国家法律的人群，而无论其国籍如何</a:t>
            </a:r>
            <a:endParaRPr lang="en-GB" sz="2800" dirty="0" smtClean="0"/>
          </a:p>
          <a:p>
            <a:pPr marL="0" indent="0">
              <a:buNone/>
            </a:pPr>
            <a:endParaRPr lang="en-GB" sz="2800" dirty="0" smtClean="0"/>
          </a:p>
          <a:p>
            <a:r>
              <a:rPr lang="zh-CN" altLang="en-US" sz="2800" dirty="0" smtClean="0"/>
              <a:t>适用于上述人群之家属</a:t>
            </a:r>
            <a:endParaRPr lang="en-GB" sz="2800" dirty="0" smtClean="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9633" name="Rectangle 2"/>
          <p:cNvSpPr>
            <a:spLocks noGrp="1"/>
          </p:cNvSpPr>
          <p:nvPr>
            <p:ph type="title"/>
          </p:nvPr>
        </p:nvSpPr>
        <p:spPr>
          <a:xfrm>
            <a:off x="344488" y="80963"/>
            <a:ext cx="6984776" cy="647700"/>
          </a:xfrm>
        </p:spPr>
        <p:txBody>
          <a:bodyPr/>
          <a:lstStyle/>
          <a:p>
            <a:pPr algn="ctr" eaLnBrk="1" hangingPunct="1"/>
            <a:r>
              <a:rPr lang="en-GB" sz="3200" b="0" dirty="0" smtClean="0"/>
              <a:t>MATTERS COVERED</a:t>
            </a:r>
            <a:r>
              <a:rPr lang="zh-CN" altLang="en-US" sz="3200" b="0" dirty="0" smtClean="0"/>
              <a:t> 覆盖事项</a:t>
            </a:r>
            <a:endParaRPr lang="es-ES" sz="3200" dirty="0" smtClean="0"/>
          </a:p>
        </p:txBody>
      </p:sp>
      <p:sp>
        <p:nvSpPr>
          <p:cNvPr id="1989636" name="2 Marcador de contenido"/>
          <p:cNvSpPr>
            <a:spLocks noGrp="1"/>
          </p:cNvSpPr>
          <p:nvPr>
            <p:ph type="body" idx="4294967295"/>
          </p:nvPr>
        </p:nvSpPr>
        <p:spPr>
          <a:xfrm>
            <a:off x="415925" y="981075"/>
            <a:ext cx="4753099" cy="5145088"/>
          </a:xfrm>
        </p:spPr>
        <p:txBody>
          <a:bodyPr/>
          <a:lstStyle/>
          <a:p>
            <a:pPr>
              <a:buFont typeface="Arial" charset="0"/>
              <a:buNone/>
            </a:pPr>
            <a:endParaRPr lang="en-GB" dirty="0" smtClean="0"/>
          </a:p>
          <a:p>
            <a:pPr>
              <a:buFont typeface="Arial" charset="0"/>
              <a:buNone/>
            </a:pPr>
            <a:r>
              <a:rPr lang="en-GB" dirty="0" smtClean="0"/>
              <a:t>Contributory benefits for:</a:t>
            </a:r>
          </a:p>
          <a:p>
            <a:pPr lvl="2"/>
            <a:r>
              <a:rPr lang="en-GB" dirty="0" smtClean="0"/>
              <a:t>Disability </a:t>
            </a:r>
          </a:p>
          <a:p>
            <a:pPr lvl="2"/>
            <a:r>
              <a:rPr lang="en-GB" dirty="0" smtClean="0"/>
              <a:t>Old age </a:t>
            </a:r>
          </a:p>
          <a:p>
            <a:pPr lvl="2"/>
            <a:r>
              <a:rPr lang="en-GB" dirty="0" smtClean="0"/>
              <a:t>Survivorship</a:t>
            </a:r>
          </a:p>
          <a:p>
            <a:pPr lvl="2"/>
            <a:r>
              <a:rPr lang="en-GB" dirty="0" smtClean="0"/>
              <a:t>Accidents at work and</a:t>
            </a:r>
          </a:p>
          <a:p>
            <a:pPr lvl="2"/>
            <a:r>
              <a:rPr lang="en-GB" dirty="0" smtClean="0"/>
              <a:t>Occupational diseases</a:t>
            </a:r>
          </a:p>
        </p:txBody>
      </p:sp>
      <p:sp>
        <p:nvSpPr>
          <p:cNvPr id="4" name="2 Marcador de contenido"/>
          <p:cNvSpPr txBox="1">
            <a:spLocks/>
          </p:cNvSpPr>
          <p:nvPr/>
        </p:nvSpPr>
        <p:spPr bwMode="auto">
          <a:xfrm>
            <a:off x="5171253" y="1052736"/>
            <a:ext cx="3958211" cy="51450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FFC000"/>
              </a:buClr>
              <a:buSzPct val="75000"/>
              <a:buFont typeface="Arial" charset="0"/>
              <a:buChar char="►"/>
              <a:defRPr sz="3200" kern="1200">
                <a:solidFill>
                  <a:schemeClr val="tx1"/>
                </a:solidFill>
                <a:latin typeface="Optane" pitchFamily="2" charset="0"/>
                <a:ea typeface="+mn-ea"/>
                <a:cs typeface="+mn-cs"/>
              </a:defRPr>
            </a:lvl1pPr>
            <a:lvl2pPr marL="742950" indent="-285750" algn="l" rtl="0" eaLnBrk="0" fontAlgn="base" hangingPunct="0">
              <a:spcBef>
                <a:spcPct val="20000"/>
              </a:spcBef>
              <a:spcAft>
                <a:spcPct val="0"/>
              </a:spcAft>
              <a:buClr>
                <a:srgbClr val="FFC000"/>
              </a:buClr>
              <a:buFont typeface="Arial" charset="0"/>
              <a:buChar char="–"/>
              <a:defRPr sz="2800" kern="1200">
                <a:solidFill>
                  <a:schemeClr val="tx1"/>
                </a:solidFill>
                <a:latin typeface="Optane" pitchFamily="2" charset="0"/>
                <a:ea typeface="+mn-ea"/>
                <a:cs typeface="+mn-cs"/>
              </a:defRPr>
            </a:lvl2pPr>
            <a:lvl3pPr marL="1143000" indent="-228600" algn="l" rtl="0" eaLnBrk="0" fontAlgn="base" hangingPunct="0">
              <a:spcBef>
                <a:spcPct val="20000"/>
              </a:spcBef>
              <a:spcAft>
                <a:spcPct val="0"/>
              </a:spcAft>
              <a:buClr>
                <a:srgbClr val="FFC000"/>
              </a:buClr>
              <a:buFont typeface="Arial" charset="0"/>
              <a:buChar char="•"/>
              <a:defRPr sz="2400" kern="1200">
                <a:solidFill>
                  <a:schemeClr val="tx1"/>
                </a:solidFill>
                <a:latin typeface="Optane" pitchFamily="2" charset="0"/>
                <a:ea typeface="+mn-ea"/>
                <a:cs typeface="+mn-cs"/>
              </a:defRPr>
            </a:lvl3pPr>
            <a:lvl4pPr marL="1600200" indent="-228600" algn="l" rtl="0" eaLnBrk="0" fontAlgn="base" hangingPunct="0">
              <a:spcBef>
                <a:spcPct val="20000"/>
              </a:spcBef>
              <a:spcAft>
                <a:spcPct val="0"/>
              </a:spcAft>
              <a:buClr>
                <a:srgbClr val="FFC000"/>
              </a:buClr>
              <a:buFont typeface="Arial" charset="0"/>
              <a:buChar char="–"/>
              <a:defRPr sz="2000" kern="1200">
                <a:solidFill>
                  <a:schemeClr val="tx1"/>
                </a:solidFill>
                <a:latin typeface="Optane" pitchFamily="2" charset="0"/>
                <a:ea typeface="+mn-ea"/>
                <a:cs typeface="+mn-cs"/>
              </a:defRPr>
            </a:lvl4pPr>
            <a:lvl5pPr marL="2057400" indent="-228600" algn="l" rtl="0" eaLnBrk="0" fontAlgn="base" hangingPunct="0">
              <a:spcBef>
                <a:spcPct val="20000"/>
              </a:spcBef>
              <a:spcAft>
                <a:spcPct val="0"/>
              </a:spcAft>
              <a:buClr>
                <a:srgbClr val="FFC000"/>
              </a:buClr>
              <a:buFont typeface="Arial" charset="0"/>
              <a:buChar char="»"/>
              <a:defRPr sz="2000" kern="1200">
                <a:solidFill>
                  <a:schemeClr val="tx1"/>
                </a:solidFill>
                <a:latin typeface="Optane"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Arial" charset="0"/>
              <a:buNone/>
            </a:pPr>
            <a:endParaRPr lang="en-GB" dirty="0" smtClean="0"/>
          </a:p>
          <a:p>
            <a:pPr>
              <a:buFont typeface="Arial" charset="0"/>
              <a:buNone/>
            </a:pPr>
            <a:r>
              <a:rPr lang="zh-CN" altLang="en-US" dirty="0" smtClean="0"/>
              <a:t>缴费福利</a:t>
            </a:r>
            <a:r>
              <a:rPr lang="en-GB" dirty="0" smtClean="0"/>
              <a:t>:</a:t>
            </a:r>
          </a:p>
          <a:p>
            <a:pPr lvl="2"/>
            <a:r>
              <a:rPr lang="zh-CN" altLang="en-US" dirty="0" smtClean="0"/>
              <a:t>残障</a:t>
            </a:r>
            <a:endParaRPr lang="it-IT" altLang="zh-CN" dirty="0" smtClean="0"/>
          </a:p>
          <a:p>
            <a:pPr lvl="2"/>
            <a:r>
              <a:rPr lang="zh-CN" altLang="en-US" dirty="0" smtClean="0"/>
              <a:t>养老</a:t>
            </a:r>
            <a:endParaRPr lang="it-IT" altLang="zh-CN" dirty="0" smtClean="0"/>
          </a:p>
          <a:p>
            <a:pPr lvl="2"/>
            <a:r>
              <a:rPr lang="zh-CN" altLang="en-US" dirty="0" smtClean="0"/>
              <a:t>亡故</a:t>
            </a:r>
            <a:endParaRPr lang="it-IT" altLang="zh-CN" dirty="0" smtClean="0"/>
          </a:p>
          <a:p>
            <a:pPr lvl="2"/>
            <a:r>
              <a:rPr lang="zh-CN" altLang="en-US" dirty="0" smtClean="0"/>
              <a:t>工作事故</a:t>
            </a:r>
          </a:p>
          <a:p>
            <a:pPr lvl="2"/>
            <a:r>
              <a:rPr lang="zh-CN" altLang="en-US" dirty="0" smtClean="0"/>
              <a:t>职业疾病</a:t>
            </a:r>
            <a:endParaRPr lang="it-IT" altLang="zh-CN" dirty="0" smtClean="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0657" name="Rectangle 2"/>
          <p:cNvSpPr>
            <a:spLocks noGrp="1"/>
          </p:cNvSpPr>
          <p:nvPr>
            <p:ph type="title"/>
          </p:nvPr>
        </p:nvSpPr>
        <p:spPr>
          <a:xfrm>
            <a:off x="344488" y="80963"/>
            <a:ext cx="7056784" cy="647700"/>
          </a:xfrm>
        </p:spPr>
        <p:txBody>
          <a:bodyPr/>
          <a:lstStyle/>
          <a:p>
            <a:pPr algn="ctr" eaLnBrk="1" hangingPunct="1"/>
            <a:r>
              <a:rPr lang="en-GB" sz="3200" b="0" dirty="0" smtClean="0"/>
              <a:t>EQUAL TREATMENT</a:t>
            </a:r>
            <a:r>
              <a:rPr lang="zh-CN" altLang="en-US" sz="3200" b="0" dirty="0" smtClean="0"/>
              <a:t> 对等协定</a:t>
            </a:r>
            <a:endParaRPr lang="es-ES" sz="3200" b="0" dirty="0" smtClean="0"/>
          </a:p>
        </p:txBody>
      </p:sp>
      <p:sp>
        <p:nvSpPr>
          <p:cNvPr id="3" name="2 Marcador de contenido"/>
          <p:cNvSpPr>
            <a:spLocks noGrp="1"/>
          </p:cNvSpPr>
          <p:nvPr>
            <p:ph type="body" idx="4294967295"/>
          </p:nvPr>
        </p:nvSpPr>
        <p:spPr>
          <a:xfrm>
            <a:off x="415925" y="981075"/>
            <a:ext cx="4825107" cy="5145088"/>
          </a:xfrm>
        </p:spPr>
        <p:txBody>
          <a:bodyPr/>
          <a:lstStyle/>
          <a:p>
            <a:pPr>
              <a:buFont typeface="Arial" charset="0"/>
              <a:buNone/>
            </a:pPr>
            <a:r>
              <a:rPr lang="en-GB" sz="2400" dirty="0" smtClean="0"/>
              <a:t>People to whom CMISS is applicable:</a:t>
            </a:r>
          </a:p>
          <a:p>
            <a:pPr lvl="1"/>
            <a:r>
              <a:rPr lang="en-GB" sz="2000" i="1" dirty="0" smtClean="0"/>
              <a:t>may take advantage of the benefits; and</a:t>
            </a:r>
          </a:p>
          <a:p>
            <a:pPr lvl="1"/>
            <a:r>
              <a:rPr lang="en-GB" sz="2000" i="1" dirty="0" smtClean="0"/>
              <a:t>will be subject to the obligations</a:t>
            </a:r>
            <a:r>
              <a:rPr lang="en-GB" sz="2000" dirty="0" smtClean="0"/>
              <a:t> </a:t>
            </a:r>
          </a:p>
          <a:p>
            <a:pPr>
              <a:buFont typeface="Arial" charset="0"/>
              <a:buNone/>
            </a:pPr>
            <a:endParaRPr lang="en-GB" sz="2400" dirty="0" smtClean="0"/>
          </a:p>
          <a:p>
            <a:pPr>
              <a:buFont typeface="Arial" charset="0"/>
              <a:buNone/>
            </a:pPr>
            <a:r>
              <a:rPr lang="en-GB" sz="2400" dirty="0" smtClean="0"/>
              <a:t>	of the legislation of the State Party in which they engage in their activity, under the same conditions as the nationals of the said State.                                                                                                             </a:t>
            </a:r>
          </a:p>
        </p:txBody>
      </p:sp>
      <p:sp>
        <p:nvSpPr>
          <p:cNvPr id="4" name="2 Marcador de contenido"/>
          <p:cNvSpPr txBox="1">
            <a:spLocks/>
          </p:cNvSpPr>
          <p:nvPr/>
        </p:nvSpPr>
        <p:spPr bwMode="auto">
          <a:xfrm>
            <a:off x="5385049" y="1052736"/>
            <a:ext cx="4104456" cy="51450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FFC000"/>
              </a:buClr>
              <a:buSzPct val="75000"/>
              <a:buFont typeface="Arial" charset="0"/>
              <a:buChar char="►"/>
              <a:defRPr sz="3200" kern="1200">
                <a:solidFill>
                  <a:schemeClr val="tx1"/>
                </a:solidFill>
                <a:latin typeface="Optane" pitchFamily="2" charset="0"/>
                <a:ea typeface="+mn-ea"/>
                <a:cs typeface="+mn-cs"/>
              </a:defRPr>
            </a:lvl1pPr>
            <a:lvl2pPr marL="742950" indent="-285750" algn="l" rtl="0" eaLnBrk="0" fontAlgn="base" hangingPunct="0">
              <a:spcBef>
                <a:spcPct val="20000"/>
              </a:spcBef>
              <a:spcAft>
                <a:spcPct val="0"/>
              </a:spcAft>
              <a:buClr>
                <a:srgbClr val="FFC000"/>
              </a:buClr>
              <a:buFont typeface="Arial" charset="0"/>
              <a:buChar char="–"/>
              <a:defRPr sz="2800" kern="1200">
                <a:solidFill>
                  <a:schemeClr val="tx1"/>
                </a:solidFill>
                <a:latin typeface="Optane" pitchFamily="2" charset="0"/>
                <a:ea typeface="+mn-ea"/>
                <a:cs typeface="+mn-cs"/>
              </a:defRPr>
            </a:lvl2pPr>
            <a:lvl3pPr marL="1143000" indent="-228600" algn="l" rtl="0" eaLnBrk="0" fontAlgn="base" hangingPunct="0">
              <a:spcBef>
                <a:spcPct val="20000"/>
              </a:spcBef>
              <a:spcAft>
                <a:spcPct val="0"/>
              </a:spcAft>
              <a:buClr>
                <a:srgbClr val="FFC000"/>
              </a:buClr>
              <a:buFont typeface="Arial" charset="0"/>
              <a:buChar char="•"/>
              <a:defRPr sz="2400" kern="1200">
                <a:solidFill>
                  <a:schemeClr val="tx1"/>
                </a:solidFill>
                <a:latin typeface="Optane" pitchFamily="2" charset="0"/>
                <a:ea typeface="+mn-ea"/>
                <a:cs typeface="+mn-cs"/>
              </a:defRPr>
            </a:lvl3pPr>
            <a:lvl4pPr marL="1600200" indent="-228600" algn="l" rtl="0" eaLnBrk="0" fontAlgn="base" hangingPunct="0">
              <a:spcBef>
                <a:spcPct val="20000"/>
              </a:spcBef>
              <a:spcAft>
                <a:spcPct val="0"/>
              </a:spcAft>
              <a:buClr>
                <a:srgbClr val="FFC000"/>
              </a:buClr>
              <a:buFont typeface="Arial" charset="0"/>
              <a:buChar char="–"/>
              <a:defRPr sz="2000" kern="1200">
                <a:solidFill>
                  <a:schemeClr val="tx1"/>
                </a:solidFill>
                <a:latin typeface="Optane" pitchFamily="2" charset="0"/>
                <a:ea typeface="+mn-ea"/>
                <a:cs typeface="+mn-cs"/>
              </a:defRPr>
            </a:lvl4pPr>
            <a:lvl5pPr marL="2057400" indent="-228600" algn="l" rtl="0" eaLnBrk="0" fontAlgn="base" hangingPunct="0">
              <a:spcBef>
                <a:spcPct val="20000"/>
              </a:spcBef>
              <a:spcAft>
                <a:spcPct val="0"/>
              </a:spcAft>
              <a:buClr>
                <a:srgbClr val="FFC000"/>
              </a:buClr>
              <a:buFont typeface="Arial" charset="0"/>
              <a:buChar char="»"/>
              <a:defRPr sz="2000" kern="1200">
                <a:solidFill>
                  <a:schemeClr val="tx1"/>
                </a:solidFill>
                <a:latin typeface="Optane"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Arial" charset="0"/>
              <a:buNone/>
            </a:pPr>
            <a:r>
              <a:rPr lang="zh-CN" altLang="en-US" sz="2400" dirty="0" smtClean="0"/>
              <a:t>伊美社保协定适用人员</a:t>
            </a:r>
            <a:r>
              <a:rPr lang="en-GB" sz="2400" dirty="0" smtClean="0"/>
              <a:t>:</a:t>
            </a:r>
          </a:p>
          <a:p>
            <a:pPr lvl="1"/>
            <a:r>
              <a:rPr lang="zh-CN" altLang="en-US" sz="2000" i="1" dirty="0" smtClean="0"/>
              <a:t>可获得福利</a:t>
            </a:r>
            <a:r>
              <a:rPr lang="en-GB" sz="2000" i="1" dirty="0" smtClean="0"/>
              <a:t>; </a:t>
            </a:r>
            <a:r>
              <a:rPr lang="zh-CN" altLang="en-US" sz="2000" i="1" dirty="0" smtClean="0"/>
              <a:t>且</a:t>
            </a:r>
            <a:endParaRPr lang="en-GB" sz="2000" i="1" dirty="0" smtClean="0"/>
          </a:p>
          <a:p>
            <a:pPr lvl="1"/>
            <a:r>
              <a:rPr lang="zh-CN" altLang="en-US" sz="2000" dirty="0" smtClean="0"/>
              <a:t>须履行义务</a:t>
            </a:r>
            <a:endParaRPr lang="en-GB" sz="2000" dirty="0" smtClean="0"/>
          </a:p>
          <a:p>
            <a:pPr>
              <a:buFont typeface="Arial" charset="0"/>
              <a:buNone/>
            </a:pPr>
            <a:endParaRPr lang="en-GB" sz="2400" dirty="0" smtClean="0"/>
          </a:p>
          <a:p>
            <a:pPr>
              <a:buFont typeface="Arial" charset="0"/>
              <a:buNone/>
            </a:pPr>
            <a:r>
              <a:rPr lang="en-GB" sz="2400" dirty="0" smtClean="0"/>
              <a:t>	</a:t>
            </a:r>
            <a:r>
              <a:rPr lang="zh-CN" altLang="en-US" sz="2400" dirty="0" smtClean="0"/>
              <a:t>依照协定签署国法律，履行其同等于该国国民之义务</a:t>
            </a:r>
            <a:endParaRPr lang="it-IT" altLang="zh-CN" sz="2400" dirty="0" smtClean="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1681" name="Rectangle 2"/>
          <p:cNvSpPr>
            <a:spLocks noGrp="1"/>
          </p:cNvSpPr>
          <p:nvPr>
            <p:ph type="title"/>
          </p:nvPr>
        </p:nvSpPr>
        <p:spPr/>
        <p:txBody>
          <a:bodyPr/>
          <a:lstStyle/>
          <a:p>
            <a:pPr eaLnBrk="1" hangingPunct="1"/>
            <a:r>
              <a:rPr lang="en-GB" sz="2400" dirty="0" smtClean="0"/>
              <a:t>AGGREGATION OF PERIODS (</a:t>
            </a:r>
            <a:r>
              <a:rPr lang="en-GB" sz="1800" dirty="0" smtClean="0"/>
              <a:t>ARTICLE 5</a:t>
            </a:r>
            <a:r>
              <a:rPr lang="en-GB" sz="2400" dirty="0" smtClean="0"/>
              <a:t>)</a:t>
            </a:r>
            <a:br>
              <a:rPr lang="en-GB" sz="2400" dirty="0" smtClean="0"/>
            </a:br>
            <a:r>
              <a:rPr lang="zh-CN" altLang="en-US" sz="2400" dirty="0" smtClean="0"/>
              <a:t>年限综合计算（第</a:t>
            </a:r>
            <a:r>
              <a:rPr lang="en-US" altLang="zh-CN" sz="2400" dirty="0" smtClean="0"/>
              <a:t>5</a:t>
            </a:r>
            <a:r>
              <a:rPr lang="zh-CN" altLang="en-US" sz="2400" dirty="0" smtClean="0"/>
              <a:t>条）</a:t>
            </a:r>
            <a:endParaRPr lang="es-ES" sz="2400" dirty="0" smtClean="0"/>
          </a:p>
        </p:txBody>
      </p:sp>
      <p:sp>
        <p:nvSpPr>
          <p:cNvPr id="3" name="2 Marcador de contenido"/>
          <p:cNvSpPr>
            <a:spLocks noGrp="1"/>
          </p:cNvSpPr>
          <p:nvPr>
            <p:ph type="body" idx="4294967295"/>
          </p:nvPr>
        </p:nvSpPr>
        <p:spPr>
          <a:xfrm>
            <a:off x="415925" y="981075"/>
            <a:ext cx="4465067" cy="5145088"/>
          </a:xfrm>
        </p:spPr>
        <p:txBody>
          <a:bodyPr/>
          <a:lstStyle/>
          <a:p>
            <a:pPr>
              <a:buFont typeface="Arial" charset="0"/>
              <a:buNone/>
            </a:pPr>
            <a:r>
              <a:rPr lang="en-GB" sz="2400" dirty="0" smtClean="0"/>
              <a:t>The period of insurance, contributions or employment accredited by the legislation of any other Party State are aggregated, provided that they do not overlap, for:</a:t>
            </a:r>
          </a:p>
          <a:p>
            <a:endParaRPr lang="en-GB" sz="2400" i="1" dirty="0" smtClean="0"/>
          </a:p>
          <a:p>
            <a:pPr lvl="1"/>
            <a:r>
              <a:rPr lang="en-GB" sz="2000" i="1" dirty="0" smtClean="0"/>
              <a:t>Acquisition of the right to benefits, and</a:t>
            </a:r>
          </a:p>
          <a:p>
            <a:pPr lvl="1"/>
            <a:r>
              <a:rPr lang="en-GB" sz="2000" i="1" dirty="0" smtClean="0"/>
              <a:t>Admission or exemption of voluntary insurance</a:t>
            </a:r>
          </a:p>
        </p:txBody>
      </p:sp>
      <p:sp>
        <p:nvSpPr>
          <p:cNvPr id="4" name="2 Marcador de contenido"/>
          <p:cNvSpPr txBox="1">
            <a:spLocks/>
          </p:cNvSpPr>
          <p:nvPr/>
        </p:nvSpPr>
        <p:spPr bwMode="auto">
          <a:xfrm>
            <a:off x="5025008" y="1124744"/>
            <a:ext cx="4465067" cy="51450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FFC000"/>
              </a:buClr>
              <a:buSzPct val="75000"/>
              <a:buFont typeface="Arial" charset="0"/>
              <a:buChar char="►"/>
              <a:defRPr sz="3200" kern="1200">
                <a:solidFill>
                  <a:schemeClr val="tx1"/>
                </a:solidFill>
                <a:latin typeface="Optane" pitchFamily="2" charset="0"/>
                <a:ea typeface="+mn-ea"/>
                <a:cs typeface="+mn-cs"/>
              </a:defRPr>
            </a:lvl1pPr>
            <a:lvl2pPr marL="742950" indent="-285750" algn="l" rtl="0" eaLnBrk="0" fontAlgn="base" hangingPunct="0">
              <a:spcBef>
                <a:spcPct val="20000"/>
              </a:spcBef>
              <a:spcAft>
                <a:spcPct val="0"/>
              </a:spcAft>
              <a:buClr>
                <a:srgbClr val="FFC000"/>
              </a:buClr>
              <a:buFont typeface="Arial" charset="0"/>
              <a:buChar char="–"/>
              <a:defRPr sz="2800" kern="1200">
                <a:solidFill>
                  <a:schemeClr val="tx1"/>
                </a:solidFill>
                <a:latin typeface="Optane" pitchFamily="2" charset="0"/>
                <a:ea typeface="+mn-ea"/>
                <a:cs typeface="+mn-cs"/>
              </a:defRPr>
            </a:lvl2pPr>
            <a:lvl3pPr marL="1143000" indent="-228600" algn="l" rtl="0" eaLnBrk="0" fontAlgn="base" hangingPunct="0">
              <a:spcBef>
                <a:spcPct val="20000"/>
              </a:spcBef>
              <a:spcAft>
                <a:spcPct val="0"/>
              </a:spcAft>
              <a:buClr>
                <a:srgbClr val="FFC000"/>
              </a:buClr>
              <a:buFont typeface="Arial" charset="0"/>
              <a:buChar char="•"/>
              <a:defRPr sz="2400" kern="1200">
                <a:solidFill>
                  <a:schemeClr val="tx1"/>
                </a:solidFill>
                <a:latin typeface="Optane" pitchFamily="2" charset="0"/>
                <a:ea typeface="+mn-ea"/>
                <a:cs typeface="+mn-cs"/>
              </a:defRPr>
            </a:lvl3pPr>
            <a:lvl4pPr marL="1600200" indent="-228600" algn="l" rtl="0" eaLnBrk="0" fontAlgn="base" hangingPunct="0">
              <a:spcBef>
                <a:spcPct val="20000"/>
              </a:spcBef>
              <a:spcAft>
                <a:spcPct val="0"/>
              </a:spcAft>
              <a:buClr>
                <a:srgbClr val="FFC000"/>
              </a:buClr>
              <a:buFont typeface="Arial" charset="0"/>
              <a:buChar char="–"/>
              <a:defRPr sz="2000" kern="1200">
                <a:solidFill>
                  <a:schemeClr val="tx1"/>
                </a:solidFill>
                <a:latin typeface="Optane" pitchFamily="2" charset="0"/>
                <a:ea typeface="+mn-ea"/>
                <a:cs typeface="+mn-cs"/>
              </a:defRPr>
            </a:lvl4pPr>
            <a:lvl5pPr marL="2057400" indent="-228600" algn="l" rtl="0" eaLnBrk="0" fontAlgn="base" hangingPunct="0">
              <a:spcBef>
                <a:spcPct val="20000"/>
              </a:spcBef>
              <a:spcAft>
                <a:spcPct val="0"/>
              </a:spcAft>
              <a:buClr>
                <a:srgbClr val="FFC000"/>
              </a:buClr>
              <a:buFont typeface="Arial" charset="0"/>
              <a:buChar char="»"/>
              <a:defRPr sz="2000" kern="1200">
                <a:solidFill>
                  <a:schemeClr val="tx1"/>
                </a:solidFill>
                <a:latin typeface="Optane"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Arial" charset="0"/>
              <a:buNone/>
            </a:pPr>
            <a:r>
              <a:rPr lang="zh-CN" altLang="en-US" sz="2400" dirty="0" smtClean="0"/>
              <a:t>在协定国家的参保年限、缴费年限或工作年限将最终综合计算，以保证计算不重叠地</a:t>
            </a:r>
            <a:r>
              <a:rPr lang="en-GB" sz="2400" dirty="0" smtClean="0"/>
              <a:t>:</a:t>
            </a:r>
          </a:p>
          <a:p>
            <a:endParaRPr lang="en-GB" sz="2400" i="1" dirty="0" smtClean="0"/>
          </a:p>
          <a:p>
            <a:pPr lvl="1"/>
            <a:r>
              <a:rPr lang="zh-CN" altLang="en-US" sz="2000" i="1" dirty="0" smtClean="0"/>
              <a:t>获取福利权益</a:t>
            </a:r>
            <a:r>
              <a:rPr lang="en-GB" sz="2000" i="1" dirty="0" smtClean="0"/>
              <a:t>, </a:t>
            </a:r>
            <a:r>
              <a:rPr lang="zh-CN" altLang="en-US" sz="2000" i="1" dirty="0" smtClean="0"/>
              <a:t>且</a:t>
            </a:r>
            <a:endParaRPr lang="en-GB" sz="2000" i="1" dirty="0" smtClean="0"/>
          </a:p>
          <a:p>
            <a:pPr lvl="1"/>
            <a:r>
              <a:rPr lang="zh-CN" altLang="en-US" sz="2000" i="1" dirty="0" smtClean="0"/>
              <a:t>参与或免除自愿性保险项目</a:t>
            </a:r>
            <a:endParaRPr lang="en-GB" sz="2000" i="1" dirty="0" smtClean="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2705" name="Rectangle 2"/>
          <p:cNvSpPr>
            <a:spLocks noGrp="1"/>
          </p:cNvSpPr>
          <p:nvPr>
            <p:ph type="title"/>
          </p:nvPr>
        </p:nvSpPr>
        <p:spPr>
          <a:xfrm>
            <a:off x="344488" y="333375"/>
            <a:ext cx="7056784" cy="395288"/>
          </a:xfrm>
        </p:spPr>
        <p:txBody>
          <a:bodyPr/>
          <a:lstStyle/>
          <a:p>
            <a:pPr algn="ctr" eaLnBrk="1" hangingPunct="1"/>
            <a:r>
              <a:rPr lang="en-GB" sz="3200" b="0" dirty="0" smtClean="0"/>
              <a:t>EXPORT OF BENEFITS </a:t>
            </a:r>
            <a:r>
              <a:rPr lang="es-ES" sz="3200" dirty="0"/>
              <a:t> </a:t>
            </a:r>
            <a:r>
              <a:rPr lang="es-ES" sz="3200" dirty="0" err="1" smtClean="0"/>
              <a:t>福利出境</a:t>
            </a:r>
            <a:endParaRPr lang="es-ES" sz="3200" dirty="0" smtClean="0"/>
          </a:p>
        </p:txBody>
      </p:sp>
      <p:sp>
        <p:nvSpPr>
          <p:cNvPr id="1992708" name="2 Marcador de contenido"/>
          <p:cNvSpPr>
            <a:spLocks noGrp="1"/>
          </p:cNvSpPr>
          <p:nvPr>
            <p:ph type="body" idx="4294967295"/>
          </p:nvPr>
        </p:nvSpPr>
        <p:spPr>
          <a:xfrm>
            <a:off x="415925" y="981075"/>
            <a:ext cx="4465067" cy="5145088"/>
          </a:xfrm>
        </p:spPr>
        <p:txBody>
          <a:bodyPr/>
          <a:lstStyle/>
          <a:p>
            <a:pPr>
              <a:buFont typeface="Arial" charset="0"/>
              <a:buNone/>
            </a:pPr>
            <a:r>
              <a:rPr lang="en-GB" sz="2000" dirty="0" smtClean="0"/>
              <a:t>	The financial benefits recognised by a Party State shall not be subject to reduction, modification, suspension or retention, except for those that may be derived from the transfer costs, due to the fact that the beneficiary is located or resides in another Party State, and they shall be made effective in the latter.</a:t>
            </a:r>
          </a:p>
          <a:p>
            <a:pPr>
              <a:buFont typeface="Arial" charset="0"/>
              <a:buNone/>
            </a:pPr>
            <a:r>
              <a:rPr lang="en-GB" sz="2000" dirty="0" smtClean="0"/>
              <a:t>	</a:t>
            </a:r>
          </a:p>
          <a:p>
            <a:pPr>
              <a:buFont typeface="Arial" charset="0"/>
              <a:buNone/>
            </a:pPr>
            <a:r>
              <a:rPr lang="en-GB" sz="2000" dirty="0" smtClean="0"/>
              <a:t>	The beneficiaries resident in a third country shall be treated in the same way as the nationals who reside in this third country.</a:t>
            </a:r>
          </a:p>
          <a:p>
            <a:pPr eaLnBrk="1" hangingPunct="1">
              <a:buFont typeface="Arial" charset="0"/>
              <a:buNone/>
            </a:pPr>
            <a:endParaRPr lang="en-GB" sz="2000" dirty="0" smtClean="0"/>
          </a:p>
        </p:txBody>
      </p:sp>
      <p:sp>
        <p:nvSpPr>
          <p:cNvPr id="4" name="2 Marcador de contenido"/>
          <p:cNvSpPr txBox="1">
            <a:spLocks/>
          </p:cNvSpPr>
          <p:nvPr/>
        </p:nvSpPr>
        <p:spPr bwMode="auto">
          <a:xfrm>
            <a:off x="5097016" y="1052736"/>
            <a:ext cx="4465067" cy="51450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FFC000"/>
              </a:buClr>
              <a:buSzPct val="75000"/>
              <a:buFont typeface="Arial" charset="0"/>
              <a:buChar char="►"/>
              <a:defRPr sz="3200" kern="1200">
                <a:solidFill>
                  <a:schemeClr val="tx1"/>
                </a:solidFill>
                <a:latin typeface="Optane" pitchFamily="2" charset="0"/>
                <a:ea typeface="+mn-ea"/>
                <a:cs typeface="+mn-cs"/>
              </a:defRPr>
            </a:lvl1pPr>
            <a:lvl2pPr marL="742950" indent="-285750" algn="l" rtl="0" eaLnBrk="0" fontAlgn="base" hangingPunct="0">
              <a:spcBef>
                <a:spcPct val="20000"/>
              </a:spcBef>
              <a:spcAft>
                <a:spcPct val="0"/>
              </a:spcAft>
              <a:buClr>
                <a:srgbClr val="FFC000"/>
              </a:buClr>
              <a:buFont typeface="Arial" charset="0"/>
              <a:buChar char="–"/>
              <a:defRPr sz="2800" kern="1200">
                <a:solidFill>
                  <a:schemeClr val="tx1"/>
                </a:solidFill>
                <a:latin typeface="Optane" pitchFamily="2" charset="0"/>
                <a:ea typeface="+mn-ea"/>
                <a:cs typeface="+mn-cs"/>
              </a:defRPr>
            </a:lvl2pPr>
            <a:lvl3pPr marL="1143000" indent="-228600" algn="l" rtl="0" eaLnBrk="0" fontAlgn="base" hangingPunct="0">
              <a:spcBef>
                <a:spcPct val="20000"/>
              </a:spcBef>
              <a:spcAft>
                <a:spcPct val="0"/>
              </a:spcAft>
              <a:buClr>
                <a:srgbClr val="FFC000"/>
              </a:buClr>
              <a:buFont typeface="Arial" charset="0"/>
              <a:buChar char="•"/>
              <a:defRPr sz="2400" kern="1200">
                <a:solidFill>
                  <a:schemeClr val="tx1"/>
                </a:solidFill>
                <a:latin typeface="Optane" pitchFamily="2" charset="0"/>
                <a:ea typeface="+mn-ea"/>
                <a:cs typeface="+mn-cs"/>
              </a:defRPr>
            </a:lvl3pPr>
            <a:lvl4pPr marL="1600200" indent="-228600" algn="l" rtl="0" eaLnBrk="0" fontAlgn="base" hangingPunct="0">
              <a:spcBef>
                <a:spcPct val="20000"/>
              </a:spcBef>
              <a:spcAft>
                <a:spcPct val="0"/>
              </a:spcAft>
              <a:buClr>
                <a:srgbClr val="FFC000"/>
              </a:buClr>
              <a:buFont typeface="Arial" charset="0"/>
              <a:buChar char="–"/>
              <a:defRPr sz="2000" kern="1200">
                <a:solidFill>
                  <a:schemeClr val="tx1"/>
                </a:solidFill>
                <a:latin typeface="Optane" pitchFamily="2" charset="0"/>
                <a:ea typeface="+mn-ea"/>
                <a:cs typeface="+mn-cs"/>
              </a:defRPr>
            </a:lvl4pPr>
            <a:lvl5pPr marL="2057400" indent="-228600" algn="l" rtl="0" eaLnBrk="0" fontAlgn="base" hangingPunct="0">
              <a:spcBef>
                <a:spcPct val="20000"/>
              </a:spcBef>
              <a:spcAft>
                <a:spcPct val="0"/>
              </a:spcAft>
              <a:buClr>
                <a:srgbClr val="FFC000"/>
              </a:buClr>
              <a:buFont typeface="Arial" charset="0"/>
              <a:buChar char="»"/>
              <a:defRPr sz="2000" kern="1200">
                <a:solidFill>
                  <a:schemeClr val="tx1"/>
                </a:solidFill>
                <a:latin typeface="Optane"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Arial" charset="0"/>
              <a:buNone/>
            </a:pPr>
            <a:r>
              <a:rPr lang="en-GB" sz="2000" dirty="0" smtClean="0"/>
              <a:t>	</a:t>
            </a:r>
            <a:r>
              <a:rPr lang="zh-CN" altLang="en-US" sz="2000" dirty="0" smtClean="0"/>
              <a:t>协议国家所确认之福利，不会因福利受益人身居其他国家而受到削减、变更、中止或取消，除非因转移成本造成相应问题。在其所在国家亦享受同等待遇。</a:t>
            </a:r>
            <a:endParaRPr lang="it-IT" altLang="zh-CN" sz="2000" dirty="0" smtClean="0"/>
          </a:p>
          <a:p>
            <a:pPr>
              <a:buFont typeface="Arial" charset="0"/>
              <a:buNone/>
            </a:pPr>
            <a:r>
              <a:rPr lang="en-GB" sz="2000" dirty="0" smtClean="0"/>
              <a:t>	</a:t>
            </a:r>
          </a:p>
          <a:p>
            <a:pPr>
              <a:buFont typeface="Arial" charset="0"/>
              <a:buNone/>
            </a:pPr>
            <a:r>
              <a:rPr lang="en-GB" sz="2000" dirty="0" smtClean="0"/>
              <a:t>	</a:t>
            </a:r>
            <a:r>
              <a:rPr lang="zh-CN" altLang="en-US" sz="2000" dirty="0" smtClean="0"/>
              <a:t>在第三国居住之福利受益人将受到与该国国民同等之待遇。</a:t>
            </a:r>
            <a:endParaRPr lang="en-GB" sz="2000" dirty="0" smtClean="0"/>
          </a:p>
          <a:p>
            <a:pPr eaLnBrk="1" hangingPunct="1">
              <a:buFont typeface="Arial" charset="0"/>
              <a:buNone/>
            </a:pPr>
            <a:endParaRPr lang="en-GB" sz="2000" dirty="0" smtClean="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3729" name="Rectangle 2"/>
          <p:cNvSpPr>
            <a:spLocks noGrp="1"/>
          </p:cNvSpPr>
          <p:nvPr>
            <p:ph type="title"/>
          </p:nvPr>
        </p:nvSpPr>
        <p:spPr/>
        <p:txBody>
          <a:bodyPr/>
          <a:lstStyle/>
          <a:p>
            <a:pPr eaLnBrk="1" hangingPunct="1"/>
            <a:r>
              <a:rPr lang="en-GB" dirty="0" smtClean="0"/>
              <a:t>RELATION BETWEEN CMISS AND BILATERAL AGREEMENTS</a:t>
            </a:r>
            <a:br>
              <a:rPr lang="en-GB" dirty="0" smtClean="0"/>
            </a:br>
            <a:r>
              <a:rPr lang="en-GB" dirty="0" err="1" smtClean="0"/>
              <a:t>伊美社保协定与其他双边协定之关系</a:t>
            </a:r>
            <a:endParaRPr lang="es-ES" dirty="0" smtClean="0"/>
          </a:p>
        </p:txBody>
      </p:sp>
      <p:sp>
        <p:nvSpPr>
          <p:cNvPr id="3" name="2 Marcador de contenido"/>
          <p:cNvSpPr>
            <a:spLocks noGrp="1"/>
          </p:cNvSpPr>
          <p:nvPr>
            <p:ph type="body" idx="4294967295"/>
          </p:nvPr>
        </p:nvSpPr>
        <p:spPr>
          <a:xfrm>
            <a:off x="344488" y="948209"/>
            <a:ext cx="4609083" cy="5145087"/>
          </a:xfrm>
        </p:spPr>
        <p:txBody>
          <a:bodyPr/>
          <a:lstStyle/>
          <a:p>
            <a:r>
              <a:rPr lang="en-GB" sz="2800" dirty="0" smtClean="0"/>
              <a:t>The CMISS will be fully applicable where there are no bilateral or multilateral agreements.</a:t>
            </a:r>
          </a:p>
          <a:p>
            <a:endParaRPr lang="en-GB" sz="2800" dirty="0" smtClean="0"/>
          </a:p>
          <a:p>
            <a:r>
              <a:rPr lang="en-GB" sz="2800" dirty="0" smtClean="0"/>
              <a:t>If there are bilateral or multilateral agreements the provisions that are more favourable to the beneficiary will be applicable.</a:t>
            </a:r>
          </a:p>
          <a:p>
            <a:pPr eaLnBrk="1" hangingPunct="1">
              <a:buFont typeface="Arial" charset="0"/>
              <a:buNone/>
            </a:pPr>
            <a:endParaRPr lang="en-GB" sz="3600" dirty="0" smtClean="0"/>
          </a:p>
        </p:txBody>
      </p:sp>
      <p:sp>
        <p:nvSpPr>
          <p:cNvPr id="4" name="2 Marcador de contenido"/>
          <p:cNvSpPr txBox="1">
            <a:spLocks/>
          </p:cNvSpPr>
          <p:nvPr/>
        </p:nvSpPr>
        <p:spPr bwMode="auto">
          <a:xfrm>
            <a:off x="5097016" y="980728"/>
            <a:ext cx="4609083" cy="514508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FFC000"/>
              </a:buClr>
              <a:buSzPct val="75000"/>
              <a:buFont typeface="Arial" charset="0"/>
              <a:buChar char="►"/>
              <a:defRPr sz="3200" kern="1200">
                <a:solidFill>
                  <a:schemeClr val="tx1"/>
                </a:solidFill>
                <a:latin typeface="Optane" pitchFamily="2" charset="0"/>
                <a:ea typeface="+mn-ea"/>
                <a:cs typeface="+mn-cs"/>
              </a:defRPr>
            </a:lvl1pPr>
            <a:lvl2pPr marL="742950" indent="-285750" algn="l" rtl="0" eaLnBrk="0" fontAlgn="base" hangingPunct="0">
              <a:spcBef>
                <a:spcPct val="20000"/>
              </a:spcBef>
              <a:spcAft>
                <a:spcPct val="0"/>
              </a:spcAft>
              <a:buClr>
                <a:srgbClr val="FFC000"/>
              </a:buClr>
              <a:buFont typeface="Arial" charset="0"/>
              <a:buChar char="–"/>
              <a:defRPr sz="2800" kern="1200">
                <a:solidFill>
                  <a:schemeClr val="tx1"/>
                </a:solidFill>
                <a:latin typeface="Optane" pitchFamily="2" charset="0"/>
                <a:ea typeface="+mn-ea"/>
                <a:cs typeface="+mn-cs"/>
              </a:defRPr>
            </a:lvl2pPr>
            <a:lvl3pPr marL="1143000" indent="-228600" algn="l" rtl="0" eaLnBrk="0" fontAlgn="base" hangingPunct="0">
              <a:spcBef>
                <a:spcPct val="20000"/>
              </a:spcBef>
              <a:spcAft>
                <a:spcPct val="0"/>
              </a:spcAft>
              <a:buClr>
                <a:srgbClr val="FFC000"/>
              </a:buClr>
              <a:buFont typeface="Arial" charset="0"/>
              <a:buChar char="•"/>
              <a:defRPr sz="2400" kern="1200">
                <a:solidFill>
                  <a:schemeClr val="tx1"/>
                </a:solidFill>
                <a:latin typeface="Optane" pitchFamily="2" charset="0"/>
                <a:ea typeface="+mn-ea"/>
                <a:cs typeface="+mn-cs"/>
              </a:defRPr>
            </a:lvl3pPr>
            <a:lvl4pPr marL="1600200" indent="-228600" algn="l" rtl="0" eaLnBrk="0" fontAlgn="base" hangingPunct="0">
              <a:spcBef>
                <a:spcPct val="20000"/>
              </a:spcBef>
              <a:spcAft>
                <a:spcPct val="0"/>
              </a:spcAft>
              <a:buClr>
                <a:srgbClr val="FFC000"/>
              </a:buClr>
              <a:buFont typeface="Arial" charset="0"/>
              <a:buChar char="–"/>
              <a:defRPr sz="2000" kern="1200">
                <a:solidFill>
                  <a:schemeClr val="tx1"/>
                </a:solidFill>
                <a:latin typeface="Optane" pitchFamily="2" charset="0"/>
                <a:ea typeface="+mn-ea"/>
                <a:cs typeface="+mn-cs"/>
              </a:defRPr>
            </a:lvl4pPr>
            <a:lvl5pPr marL="2057400" indent="-228600" algn="l" rtl="0" eaLnBrk="0" fontAlgn="base" hangingPunct="0">
              <a:spcBef>
                <a:spcPct val="20000"/>
              </a:spcBef>
              <a:spcAft>
                <a:spcPct val="0"/>
              </a:spcAft>
              <a:buClr>
                <a:srgbClr val="FFC000"/>
              </a:buClr>
              <a:buFont typeface="Arial" charset="0"/>
              <a:buChar char="»"/>
              <a:defRPr sz="2000" kern="1200">
                <a:solidFill>
                  <a:schemeClr val="tx1"/>
                </a:solidFill>
                <a:latin typeface="Optane"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zh-CN" altLang="en-US" sz="2800" dirty="0" smtClean="0"/>
              <a:t>伊美社保协定完全适用于该协定内没有双边或其他多边协定的国家。</a:t>
            </a:r>
            <a:endParaRPr lang="it-IT" altLang="zh-CN" sz="2800" dirty="0" smtClean="0"/>
          </a:p>
          <a:p>
            <a:endParaRPr lang="en-GB" sz="2800" dirty="0" smtClean="0"/>
          </a:p>
          <a:p>
            <a:r>
              <a:rPr lang="zh-CN" altLang="en-US" sz="2800" dirty="0" smtClean="0"/>
              <a:t>如果协议国家之间另有更利于受益人的其他双边或多边协定，则照此协定执行。</a:t>
            </a:r>
            <a:endParaRPr lang="en-GB" sz="2800" dirty="0" smtClean="0"/>
          </a:p>
          <a:p>
            <a:pPr eaLnBrk="1" hangingPunct="1">
              <a:buFont typeface="Arial" charset="0"/>
              <a:buNone/>
            </a:pPr>
            <a:endParaRPr lang="en-GB" sz="3600" dirty="0" smtClean="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4753" name="Rectangle 2"/>
          <p:cNvSpPr>
            <a:spLocks noGrp="1"/>
          </p:cNvSpPr>
          <p:nvPr>
            <p:ph type="title"/>
          </p:nvPr>
        </p:nvSpPr>
        <p:spPr/>
        <p:txBody>
          <a:bodyPr/>
          <a:lstStyle/>
          <a:p>
            <a:pPr algn="ctr" eaLnBrk="1" hangingPunct="1"/>
            <a:r>
              <a:rPr lang="en-GB" sz="2400" dirty="0" smtClean="0"/>
              <a:t>APPLICABLE LEGISLATION </a:t>
            </a:r>
            <a:r>
              <a:rPr lang="en-GB" sz="2400" dirty="0" err="1" smtClean="0"/>
              <a:t>法律应用</a:t>
            </a:r>
            <a:endParaRPr lang="es-ES" sz="2400" dirty="0" smtClean="0"/>
          </a:p>
        </p:txBody>
      </p:sp>
      <p:sp>
        <p:nvSpPr>
          <p:cNvPr id="3" name="2 Marcador de contenido"/>
          <p:cNvSpPr>
            <a:spLocks noGrp="1"/>
          </p:cNvSpPr>
          <p:nvPr>
            <p:ph type="body" idx="4294967295"/>
          </p:nvPr>
        </p:nvSpPr>
        <p:spPr>
          <a:xfrm>
            <a:off x="415925" y="981075"/>
            <a:ext cx="4537075" cy="5145088"/>
          </a:xfrm>
        </p:spPr>
        <p:txBody>
          <a:bodyPr/>
          <a:lstStyle/>
          <a:p>
            <a:pPr>
              <a:buFont typeface="Arial" charset="0"/>
              <a:buNone/>
            </a:pPr>
            <a:r>
              <a:rPr lang="en-GB" sz="2800" dirty="0" smtClean="0"/>
              <a:t>Principle of applying legislation of a single State</a:t>
            </a:r>
          </a:p>
          <a:p>
            <a:pPr>
              <a:buFont typeface="Arial" charset="0"/>
              <a:buNone/>
            </a:pPr>
            <a:endParaRPr lang="en-GB" sz="2800" dirty="0" smtClean="0"/>
          </a:p>
          <a:p>
            <a:pPr lvl="2"/>
            <a:r>
              <a:rPr lang="en-GB" sz="2000" dirty="0" smtClean="0"/>
              <a:t>Person that exercises an activity in a Member State: the legislation of this State</a:t>
            </a:r>
          </a:p>
          <a:p>
            <a:pPr lvl="2"/>
            <a:r>
              <a:rPr lang="en-GB" sz="2000" dirty="0" smtClean="0"/>
              <a:t>Mariners: the legislation of the Member State of the flag of the vessel, with some exceptions. </a:t>
            </a:r>
          </a:p>
          <a:p>
            <a:pPr lvl="2"/>
            <a:r>
              <a:rPr lang="en-GB" sz="2000" dirty="0" smtClean="0"/>
              <a:t>Civil servants: the legislation of the Member State of the government department concerned.</a:t>
            </a:r>
          </a:p>
          <a:p>
            <a:pPr eaLnBrk="1" hangingPunct="1"/>
            <a:endParaRPr lang="en-GB" sz="3600" dirty="0" smtClean="0"/>
          </a:p>
        </p:txBody>
      </p:sp>
      <p:sp>
        <p:nvSpPr>
          <p:cNvPr id="4" name="2 Marcador de contenido"/>
          <p:cNvSpPr txBox="1">
            <a:spLocks/>
          </p:cNvSpPr>
          <p:nvPr/>
        </p:nvSpPr>
        <p:spPr bwMode="auto">
          <a:xfrm>
            <a:off x="5169024" y="1052736"/>
            <a:ext cx="4537075" cy="51450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FFC000"/>
              </a:buClr>
              <a:buSzPct val="75000"/>
              <a:buFont typeface="Arial" charset="0"/>
              <a:buChar char="►"/>
              <a:defRPr sz="3200" kern="1200">
                <a:solidFill>
                  <a:schemeClr val="tx1"/>
                </a:solidFill>
                <a:latin typeface="Optane" pitchFamily="2" charset="0"/>
                <a:ea typeface="+mn-ea"/>
                <a:cs typeface="+mn-cs"/>
              </a:defRPr>
            </a:lvl1pPr>
            <a:lvl2pPr marL="742950" indent="-285750" algn="l" rtl="0" eaLnBrk="0" fontAlgn="base" hangingPunct="0">
              <a:spcBef>
                <a:spcPct val="20000"/>
              </a:spcBef>
              <a:spcAft>
                <a:spcPct val="0"/>
              </a:spcAft>
              <a:buClr>
                <a:srgbClr val="FFC000"/>
              </a:buClr>
              <a:buFont typeface="Arial" charset="0"/>
              <a:buChar char="–"/>
              <a:defRPr sz="2800" kern="1200">
                <a:solidFill>
                  <a:schemeClr val="tx1"/>
                </a:solidFill>
                <a:latin typeface="Optane" pitchFamily="2" charset="0"/>
                <a:ea typeface="+mn-ea"/>
                <a:cs typeface="+mn-cs"/>
              </a:defRPr>
            </a:lvl2pPr>
            <a:lvl3pPr marL="1143000" indent="-228600" algn="l" rtl="0" eaLnBrk="0" fontAlgn="base" hangingPunct="0">
              <a:spcBef>
                <a:spcPct val="20000"/>
              </a:spcBef>
              <a:spcAft>
                <a:spcPct val="0"/>
              </a:spcAft>
              <a:buClr>
                <a:srgbClr val="FFC000"/>
              </a:buClr>
              <a:buFont typeface="Arial" charset="0"/>
              <a:buChar char="•"/>
              <a:defRPr sz="2400" kern="1200">
                <a:solidFill>
                  <a:schemeClr val="tx1"/>
                </a:solidFill>
                <a:latin typeface="Optane" pitchFamily="2" charset="0"/>
                <a:ea typeface="+mn-ea"/>
                <a:cs typeface="+mn-cs"/>
              </a:defRPr>
            </a:lvl3pPr>
            <a:lvl4pPr marL="1600200" indent="-228600" algn="l" rtl="0" eaLnBrk="0" fontAlgn="base" hangingPunct="0">
              <a:spcBef>
                <a:spcPct val="20000"/>
              </a:spcBef>
              <a:spcAft>
                <a:spcPct val="0"/>
              </a:spcAft>
              <a:buClr>
                <a:srgbClr val="FFC000"/>
              </a:buClr>
              <a:buFont typeface="Arial" charset="0"/>
              <a:buChar char="–"/>
              <a:defRPr sz="2000" kern="1200">
                <a:solidFill>
                  <a:schemeClr val="tx1"/>
                </a:solidFill>
                <a:latin typeface="Optane" pitchFamily="2" charset="0"/>
                <a:ea typeface="+mn-ea"/>
                <a:cs typeface="+mn-cs"/>
              </a:defRPr>
            </a:lvl4pPr>
            <a:lvl5pPr marL="2057400" indent="-228600" algn="l" rtl="0" eaLnBrk="0" fontAlgn="base" hangingPunct="0">
              <a:spcBef>
                <a:spcPct val="20000"/>
              </a:spcBef>
              <a:spcAft>
                <a:spcPct val="0"/>
              </a:spcAft>
              <a:buClr>
                <a:srgbClr val="FFC000"/>
              </a:buClr>
              <a:buFont typeface="Arial" charset="0"/>
              <a:buChar char="»"/>
              <a:defRPr sz="2000" kern="1200">
                <a:solidFill>
                  <a:schemeClr val="tx1"/>
                </a:solidFill>
                <a:latin typeface="Optane"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Arial" charset="0"/>
              <a:buNone/>
            </a:pPr>
            <a:r>
              <a:rPr lang="zh-CN" altLang="en-US" sz="2800" dirty="0" smtClean="0"/>
              <a:t>一国法律应用原则</a:t>
            </a:r>
            <a:endParaRPr lang="it-IT" altLang="zh-CN" sz="2800" dirty="0" smtClean="0"/>
          </a:p>
          <a:p>
            <a:pPr>
              <a:buFont typeface="Arial" charset="0"/>
              <a:buNone/>
            </a:pPr>
            <a:endParaRPr lang="en-GB" sz="2800" dirty="0" smtClean="0"/>
          </a:p>
          <a:p>
            <a:pPr lvl="2"/>
            <a:r>
              <a:rPr lang="zh-CN" altLang="en-US" sz="2000" dirty="0" smtClean="0"/>
              <a:t>在一国活动之人</a:t>
            </a:r>
            <a:r>
              <a:rPr lang="en-GB" sz="2000" dirty="0" smtClean="0"/>
              <a:t>: </a:t>
            </a:r>
            <a:r>
              <a:rPr lang="zh-CN" altLang="en-US" sz="2000" dirty="0" smtClean="0"/>
              <a:t>受该国法律约束</a:t>
            </a:r>
            <a:endParaRPr lang="it-IT" altLang="zh-CN" sz="2000" dirty="0" smtClean="0"/>
          </a:p>
          <a:p>
            <a:pPr lvl="2"/>
            <a:endParaRPr lang="it-IT" altLang="zh-CN" sz="2000" dirty="0" smtClean="0"/>
          </a:p>
          <a:p>
            <a:pPr lvl="2"/>
            <a:r>
              <a:rPr lang="zh-CN" altLang="en-US" sz="2000" dirty="0" smtClean="0"/>
              <a:t>海上工作者：根据其船舶旗帜（国籍）确定适用法律，有部分例外</a:t>
            </a:r>
            <a:r>
              <a:rPr lang="en-GB" sz="2000" dirty="0" smtClean="0"/>
              <a:t>. </a:t>
            </a:r>
          </a:p>
          <a:p>
            <a:pPr lvl="2"/>
            <a:endParaRPr lang="en-GB" sz="2000" dirty="0" smtClean="0"/>
          </a:p>
          <a:p>
            <a:pPr lvl="2"/>
            <a:r>
              <a:rPr lang="zh-CN" altLang="en-US" sz="2000" dirty="0" smtClean="0"/>
              <a:t>公务员</a:t>
            </a:r>
            <a:r>
              <a:rPr lang="en-GB" sz="2000" dirty="0" smtClean="0"/>
              <a:t>: </a:t>
            </a:r>
            <a:r>
              <a:rPr lang="zh-CN" altLang="en-US" sz="2000" dirty="0" smtClean="0"/>
              <a:t>由相应法律约束</a:t>
            </a:r>
            <a:r>
              <a:rPr lang="en-GB" sz="2000" dirty="0" smtClean="0"/>
              <a:t>.</a:t>
            </a:r>
          </a:p>
          <a:p>
            <a:pPr eaLnBrk="1" hangingPunct="1"/>
            <a:endParaRPr lang="en-GB" sz="3600" dirty="0" smtClean="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5777" name="Rectangle 2"/>
          <p:cNvSpPr>
            <a:spLocks noGrp="1"/>
          </p:cNvSpPr>
          <p:nvPr>
            <p:ph type="title"/>
          </p:nvPr>
        </p:nvSpPr>
        <p:spPr>
          <a:xfrm>
            <a:off x="344488" y="80963"/>
            <a:ext cx="7056784" cy="647700"/>
          </a:xfrm>
        </p:spPr>
        <p:txBody>
          <a:bodyPr/>
          <a:lstStyle/>
          <a:p>
            <a:pPr algn="ctr" eaLnBrk="1" hangingPunct="1"/>
            <a:r>
              <a:rPr lang="en-GB" sz="2400" dirty="0" smtClean="0"/>
              <a:t>VOLUNTARY INSURANCE </a:t>
            </a:r>
            <a:r>
              <a:rPr lang="en-GB" sz="2400" dirty="0" err="1" smtClean="0"/>
              <a:t>自愿性保险</a:t>
            </a:r>
            <a:endParaRPr lang="es-ES" sz="2400" dirty="0" smtClean="0"/>
          </a:p>
        </p:txBody>
      </p:sp>
      <p:sp>
        <p:nvSpPr>
          <p:cNvPr id="1995778" name="Rectangle 3"/>
          <p:cNvSpPr>
            <a:spLocks noGrp="1"/>
          </p:cNvSpPr>
          <p:nvPr>
            <p:ph type="body" idx="1"/>
          </p:nvPr>
        </p:nvSpPr>
        <p:spPr>
          <a:xfrm>
            <a:off x="415925" y="981075"/>
            <a:ext cx="5185147" cy="5145088"/>
          </a:xfrm>
        </p:spPr>
        <p:txBody>
          <a:bodyPr/>
          <a:lstStyle/>
          <a:p>
            <a:pPr eaLnBrk="1" hangingPunct="1">
              <a:buFont typeface="Arial" charset="0"/>
              <a:buNone/>
            </a:pPr>
            <a:r>
              <a:rPr lang="en-GB" sz="3600" dirty="0" smtClean="0">
                <a:solidFill>
                  <a:srgbClr val="003300"/>
                </a:solidFill>
              </a:rPr>
              <a:t>	</a:t>
            </a:r>
            <a:r>
              <a:rPr lang="en-GB" dirty="0" smtClean="0">
                <a:solidFill>
                  <a:srgbClr val="003300"/>
                </a:solidFill>
              </a:rPr>
              <a:t>The person who has engaged in labour activity subject to Spanish legislation may combine being subject to a special agreement with the performance of labour activity that is subject to the legislation of another State Party.</a:t>
            </a:r>
          </a:p>
          <a:p>
            <a:pPr eaLnBrk="1" hangingPunct="1"/>
            <a:endParaRPr lang="es-ES" dirty="0" smtClean="0"/>
          </a:p>
        </p:txBody>
      </p:sp>
      <p:sp>
        <p:nvSpPr>
          <p:cNvPr id="4" name="Rectangle 3"/>
          <p:cNvSpPr txBox="1">
            <a:spLocks/>
          </p:cNvSpPr>
          <p:nvPr/>
        </p:nvSpPr>
        <p:spPr bwMode="auto">
          <a:xfrm>
            <a:off x="5745089" y="1052736"/>
            <a:ext cx="3888432" cy="500107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FFC000"/>
              </a:buClr>
              <a:buSzPct val="75000"/>
              <a:buFont typeface="Arial" charset="0"/>
              <a:buChar char="►"/>
              <a:defRPr sz="3200" kern="1200">
                <a:solidFill>
                  <a:schemeClr val="tx1"/>
                </a:solidFill>
                <a:latin typeface="Optane" pitchFamily="2" charset="0"/>
                <a:ea typeface="+mn-ea"/>
                <a:cs typeface="+mn-cs"/>
              </a:defRPr>
            </a:lvl1pPr>
            <a:lvl2pPr marL="742950" indent="-285750" algn="l" rtl="0" eaLnBrk="0" fontAlgn="base" hangingPunct="0">
              <a:spcBef>
                <a:spcPct val="20000"/>
              </a:spcBef>
              <a:spcAft>
                <a:spcPct val="0"/>
              </a:spcAft>
              <a:buClr>
                <a:srgbClr val="FFC000"/>
              </a:buClr>
              <a:buFont typeface="Arial" charset="0"/>
              <a:buChar char="–"/>
              <a:defRPr sz="2800" kern="1200">
                <a:solidFill>
                  <a:schemeClr val="tx1"/>
                </a:solidFill>
                <a:latin typeface="Optane" pitchFamily="2" charset="0"/>
                <a:ea typeface="+mn-ea"/>
                <a:cs typeface="+mn-cs"/>
              </a:defRPr>
            </a:lvl2pPr>
            <a:lvl3pPr marL="1143000" indent="-228600" algn="l" rtl="0" eaLnBrk="0" fontAlgn="base" hangingPunct="0">
              <a:spcBef>
                <a:spcPct val="20000"/>
              </a:spcBef>
              <a:spcAft>
                <a:spcPct val="0"/>
              </a:spcAft>
              <a:buClr>
                <a:srgbClr val="FFC000"/>
              </a:buClr>
              <a:buFont typeface="Arial" charset="0"/>
              <a:buChar char="•"/>
              <a:defRPr sz="2400" kern="1200">
                <a:solidFill>
                  <a:schemeClr val="tx1"/>
                </a:solidFill>
                <a:latin typeface="Optane" pitchFamily="2" charset="0"/>
                <a:ea typeface="+mn-ea"/>
                <a:cs typeface="+mn-cs"/>
              </a:defRPr>
            </a:lvl3pPr>
            <a:lvl4pPr marL="1600200" indent="-228600" algn="l" rtl="0" eaLnBrk="0" fontAlgn="base" hangingPunct="0">
              <a:spcBef>
                <a:spcPct val="20000"/>
              </a:spcBef>
              <a:spcAft>
                <a:spcPct val="0"/>
              </a:spcAft>
              <a:buClr>
                <a:srgbClr val="FFC000"/>
              </a:buClr>
              <a:buFont typeface="Arial" charset="0"/>
              <a:buChar char="–"/>
              <a:defRPr sz="2000" kern="1200">
                <a:solidFill>
                  <a:schemeClr val="tx1"/>
                </a:solidFill>
                <a:latin typeface="Optane" pitchFamily="2" charset="0"/>
                <a:ea typeface="+mn-ea"/>
                <a:cs typeface="+mn-cs"/>
              </a:defRPr>
            </a:lvl4pPr>
            <a:lvl5pPr marL="2057400" indent="-228600" algn="l" rtl="0" eaLnBrk="0" fontAlgn="base" hangingPunct="0">
              <a:spcBef>
                <a:spcPct val="20000"/>
              </a:spcBef>
              <a:spcAft>
                <a:spcPct val="0"/>
              </a:spcAft>
              <a:buClr>
                <a:srgbClr val="FFC000"/>
              </a:buClr>
              <a:buFont typeface="Arial" charset="0"/>
              <a:buChar char="»"/>
              <a:defRPr sz="2000" kern="1200">
                <a:solidFill>
                  <a:schemeClr val="tx1"/>
                </a:solidFill>
                <a:latin typeface="Optane"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eaLnBrk="1" hangingPunct="1">
              <a:buFont typeface="Arial" charset="0"/>
              <a:buNone/>
            </a:pPr>
            <a:r>
              <a:rPr lang="en-GB" sz="2800" dirty="0" smtClean="0">
                <a:solidFill>
                  <a:srgbClr val="003300"/>
                </a:solidFill>
              </a:rPr>
              <a:t>	</a:t>
            </a:r>
            <a:r>
              <a:rPr lang="zh-CN" altLang="en-US" sz="2800" dirty="0" smtClean="0">
                <a:solidFill>
                  <a:srgbClr val="003300"/>
                </a:solidFill>
              </a:rPr>
              <a:t>在西班牙工作者将同时受西班牙与其他国家协定的约束，即受协定国家劳动法律的约束</a:t>
            </a:r>
            <a:endParaRPr lang="es-ES" sz="2400"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1745" name="Rectangle 2"/>
          <p:cNvSpPr>
            <a:spLocks noGrp="1"/>
          </p:cNvSpPr>
          <p:nvPr>
            <p:ph type="title"/>
          </p:nvPr>
        </p:nvSpPr>
        <p:spPr>
          <a:xfrm>
            <a:off x="344488" y="80963"/>
            <a:ext cx="7056784" cy="647700"/>
          </a:xfrm>
        </p:spPr>
        <p:txBody>
          <a:bodyPr/>
          <a:lstStyle/>
          <a:p>
            <a:pPr algn="ctr" eaLnBrk="1" hangingPunct="1"/>
            <a:r>
              <a:rPr lang="en-GB" sz="3200" b="0" dirty="0" smtClean="0"/>
              <a:t>COMMUNITY LAW</a:t>
            </a:r>
            <a:r>
              <a:rPr lang="zh-CN" altLang="en-US" sz="3200" b="0" dirty="0" smtClean="0"/>
              <a:t> 共同体法律</a:t>
            </a:r>
            <a:endParaRPr lang="es-ES" sz="3200" b="0" dirty="0" smtClean="0"/>
          </a:p>
        </p:txBody>
      </p:sp>
      <p:sp>
        <p:nvSpPr>
          <p:cNvPr id="1951746" name="2 Marcador de contenido"/>
          <p:cNvSpPr>
            <a:spLocks noGrp="1"/>
          </p:cNvSpPr>
          <p:nvPr>
            <p:ph type="body" idx="4294967295"/>
          </p:nvPr>
        </p:nvSpPr>
        <p:spPr>
          <a:xfrm>
            <a:off x="415925" y="981075"/>
            <a:ext cx="4465067" cy="5145088"/>
          </a:xfrm>
        </p:spPr>
        <p:txBody>
          <a:bodyPr/>
          <a:lstStyle/>
          <a:p>
            <a:r>
              <a:rPr lang="en-GB" dirty="0" smtClean="0"/>
              <a:t>Primary law:</a:t>
            </a:r>
          </a:p>
          <a:p>
            <a:pPr lvl="3"/>
            <a:r>
              <a:rPr lang="en-GB" dirty="0" smtClean="0"/>
              <a:t>Founding Treaties</a:t>
            </a:r>
          </a:p>
          <a:p>
            <a:pPr lvl="3"/>
            <a:r>
              <a:rPr lang="en-GB" dirty="0" smtClean="0"/>
              <a:t>Treaties of accession</a:t>
            </a:r>
          </a:p>
          <a:p>
            <a:pPr lvl="1"/>
            <a:endParaRPr lang="en-GB" dirty="0" smtClean="0"/>
          </a:p>
          <a:p>
            <a:r>
              <a:rPr lang="en-GB" dirty="0" smtClean="0"/>
              <a:t>Secondary law:</a:t>
            </a:r>
          </a:p>
          <a:p>
            <a:pPr lvl="3"/>
            <a:r>
              <a:rPr lang="en-GB" dirty="0" smtClean="0"/>
              <a:t>Regulations</a:t>
            </a:r>
          </a:p>
          <a:p>
            <a:pPr lvl="3"/>
            <a:r>
              <a:rPr lang="en-GB" dirty="0" smtClean="0"/>
              <a:t>Directives </a:t>
            </a:r>
          </a:p>
          <a:p>
            <a:pPr lvl="3"/>
            <a:r>
              <a:rPr lang="en-GB" dirty="0" smtClean="0"/>
              <a:t>Decisions </a:t>
            </a:r>
          </a:p>
          <a:p>
            <a:pPr lvl="3"/>
            <a:r>
              <a:rPr lang="en-GB" dirty="0" smtClean="0"/>
              <a:t>Recommendations</a:t>
            </a:r>
          </a:p>
          <a:p>
            <a:pPr lvl="3"/>
            <a:r>
              <a:rPr lang="en-GB" dirty="0" smtClean="0"/>
              <a:t>Opinions</a:t>
            </a:r>
          </a:p>
          <a:p>
            <a:pPr>
              <a:lnSpc>
                <a:spcPct val="90000"/>
              </a:lnSpc>
            </a:pPr>
            <a:endParaRPr lang="en-GB" sz="4000" dirty="0" smtClean="0"/>
          </a:p>
        </p:txBody>
      </p:sp>
      <p:sp>
        <p:nvSpPr>
          <p:cNvPr id="4" name="2 Marcador de contenido"/>
          <p:cNvSpPr txBox="1">
            <a:spLocks/>
          </p:cNvSpPr>
          <p:nvPr/>
        </p:nvSpPr>
        <p:spPr bwMode="auto">
          <a:xfrm>
            <a:off x="4953000" y="1052736"/>
            <a:ext cx="4465067" cy="51450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FFC000"/>
              </a:buClr>
              <a:buSzPct val="75000"/>
              <a:buFont typeface="Arial" charset="0"/>
              <a:buChar char="►"/>
              <a:defRPr sz="3200" kern="1200">
                <a:solidFill>
                  <a:schemeClr val="tx1"/>
                </a:solidFill>
                <a:latin typeface="Optane" pitchFamily="2" charset="0"/>
                <a:ea typeface="+mn-ea"/>
                <a:cs typeface="+mn-cs"/>
              </a:defRPr>
            </a:lvl1pPr>
            <a:lvl2pPr marL="742950" indent="-285750" algn="l" rtl="0" eaLnBrk="0" fontAlgn="base" hangingPunct="0">
              <a:spcBef>
                <a:spcPct val="20000"/>
              </a:spcBef>
              <a:spcAft>
                <a:spcPct val="0"/>
              </a:spcAft>
              <a:buClr>
                <a:srgbClr val="FFC000"/>
              </a:buClr>
              <a:buFont typeface="Arial" charset="0"/>
              <a:buChar char="–"/>
              <a:defRPr sz="2800" kern="1200">
                <a:solidFill>
                  <a:schemeClr val="tx1"/>
                </a:solidFill>
                <a:latin typeface="Optane" pitchFamily="2" charset="0"/>
                <a:ea typeface="+mn-ea"/>
                <a:cs typeface="+mn-cs"/>
              </a:defRPr>
            </a:lvl2pPr>
            <a:lvl3pPr marL="1143000" indent="-228600" algn="l" rtl="0" eaLnBrk="0" fontAlgn="base" hangingPunct="0">
              <a:spcBef>
                <a:spcPct val="20000"/>
              </a:spcBef>
              <a:spcAft>
                <a:spcPct val="0"/>
              </a:spcAft>
              <a:buClr>
                <a:srgbClr val="FFC000"/>
              </a:buClr>
              <a:buFont typeface="Arial" charset="0"/>
              <a:buChar char="•"/>
              <a:defRPr sz="2400" kern="1200">
                <a:solidFill>
                  <a:schemeClr val="tx1"/>
                </a:solidFill>
                <a:latin typeface="Optane" pitchFamily="2" charset="0"/>
                <a:ea typeface="+mn-ea"/>
                <a:cs typeface="+mn-cs"/>
              </a:defRPr>
            </a:lvl3pPr>
            <a:lvl4pPr marL="1600200" indent="-228600" algn="l" rtl="0" eaLnBrk="0" fontAlgn="base" hangingPunct="0">
              <a:spcBef>
                <a:spcPct val="20000"/>
              </a:spcBef>
              <a:spcAft>
                <a:spcPct val="0"/>
              </a:spcAft>
              <a:buClr>
                <a:srgbClr val="FFC000"/>
              </a:buClr>
              <a:buFont typeface="Arial" charset="0"/>
              <a:buChar char="–"/>
              <a:defRPr sz="2000" kern="1200">
                <a:solidFill>
                  <a:schemeClr val="tx1"/>
                </a:solidFill>
                <a:latin typeface="Optane" pitchFamily="2" charset="0"/>
                <a:ea typeface="+mn-ea"/>
                <a:cs typeface="+mn-cs"/>
              </a:defRPr>
            </a:lvl4pPr>
            <a:lvl5pPr marL="2057400" indent="-228600" algn="l" rtl="0" eaLnBrk="0" fontAlgn="base" hangingPunct="0">
              <a:spcBef>
                <a:spcPct val="20000"/>
              </a:spcBef>
              <a:spcAft>
                <a:spcPct val="0"/>
              </a:spcAft>
              <a:buClr>
                <a:srgbClr val="FFC000"/>
              </a:buClr>
              <a:buFont typeface="Arial" charset="0"/>
              <a:buChar char="»"/>
              <a:defRPr sz="2000" kern="1200">
                <a:solidFill>
                  <a:schemeClr val="tx1"/>
                </a:solidFill>
                <a:latin typeface="Optane"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zh-CN" altLang="en-US" dirty="0" smtClean="0"/>
              <a:t>首级法律</a:t>
            </a:r>
            <a:r>
              <a:rPr lang="en-GB" dirty="0" smtClean="0"/>
              <a:t>:</a:t>
            </a:r>
          </a:p>
          <a:p>
            <a:pPr lvl="3"/>
            <a:r>
              <a:rPr lang="zh-CN" altLang="en-US" dirty="0" smtClean="0"/>
              <a:t>基础条约</a:t>
            </a:r>
            <a:endParaRPr lang="it-IT" altLang="zh-CN" dirty="0"/>
          </a:p>
          <a:p>
            <a:pPr lvl="3"/>
            <a:r>
              <a:rPr lang="zh-CN" altLang="en-US" dirty="0" smtClean="0"/>
              <a:t>准入条约</a:t>
            </a:r>
            <a:endParaRPr lang="en-GB" dirty="0" smtClean="0"/>
          </a:p>
          <a:p>
            <a:r>
              <a:rPr lang="zh-CN" altLang="en-US" dirty="0" smtClean="0"/>
              <a:t>次级法律</a:t>
            </a:r>
            <a:r>
              <a:rPr lang="en-GB" dirty="0" smtClean="0"/>
              <a:t>:</a:t>
            </a:r>
          </a:p>
          <a:p>
            <a:pPr lvl="3"/>
            <a:r>
              <a:rPr lang="zh-CN" altLang="en-US" dirty="0" smtClean="0"/>
              <a:t>规定</a:t>
            </a:r>
            <a:endParaRPr lang="en-GB" dirty="0" smtClean="0"/>
          </a:p>
          <a:p>
            <a:pPr lvl="3"/>
            <a:r>
              <a:rPr lang="zh-CN" altLang="en-US" dirty="0" smtClean="0"/>
              <a:t>指示</a:t>
            </a:r>
            <a:endParaRPr lang="en-GB" dirty="0" smtClean="0"/>
          </a:p>
          <a:p>
            <a:pPr lvl="3"/>
            <a:r>
              <a:rPr lang="zh-CN" altLang="en-US" dirty="0" smtClean="0"/>
              <a:t>决定</a:t>
            </a:r>
            <a:endParaRPr lang="en-GB" dirty="0" smtClean="0"/>
          </a:p>
          <a:p>
            <a:pPr lvl="3"/>
            <a:r>
              <a:rPr lang="zh-CN" altLang="en-US" dirty="0" smtClean="0"/>
              <a:t>建议</a:t>
            </a:r>
            <a:endParaRPr lang="en-GB" dirty="0" smtClean="0"/>
          </a:p>
          <a:p>
            <a:pPr lvl="3"/>
            <a:r>
              <a:rPr lang="zh-CN" altLang="en-US" dirty="0" smtClean="0"/>
              <a:t>意见</a:t>
            </a:r>
            <a:endParaRPr lang="en-GB" dirty="0" smtClean="0"/>
          </a:p>
          <a:p>
            <a:pPr>
              <a:lnSpc>
                <a:spcPct val="90000"/>
              </a:lnSpc>
            </a:pPr>
            <a:endParaRPr lang="en-GB" sz="4000" dirty="0" smtClean="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01" name="Rectangle 2"/>
          <p:cNvSpPr>
            <a:spLocks noGrp="1"/>
          </p:cNvSpPr>
          <p:nvPr>
            <p:ph type="title"/>
          </p:nvPr>
        </p:nvSpPr>
        <p:spPr>
          <a:xfrm>
            <a:off x="344488" y="80963"/>
            <a:ext cx="7056784" cy="647700"/>
          </a:xfrm>
        </p:spPr>
        <p:txBody>
          <a:bodyPr/>
          <a:lstStyle/>
          <a:p>
            <a:pPr algn="ctr" eaLnBrk="1" hangingPunct="1"/>
            <a:r>
              <a:rPr lang="en-GB" sz="3200" b="0" dirty="0" smtClean="0"/>
              <a:t>CLAIMS</a:t>
            </a:r>
            <a:r>
              <a:rPr lang="en-GB" sz="3200" dirty="0" smtClean="0"/>
              <a:t> (</a:t>
            </a:r>
            <a:r>
              <a:rPr lang="en-GB" dirty="0" smtClean="0"/>
              <a:t>ARTICLE 21</a:t>
            </a:r>
            <a:r>
              <a:rPr lang="en-GB" sz="3200" dirty="0" smtClean="0"/>
              <a:t>)</a:t>
            </a:r>
            <a:r>
              <a:rPr lang="zh-CN" altLang="en-US" sz="3200" dirty="0" smtClean="0"/>
              <a:t>福利申请（第</a:t>
            </a:r>
            <a:r>
              <a:rPr lang="en-US" altLang="zh-CN" sz="3200" dirty="0" smtClean="0"/>
              <a:t>21</a:t>
            </a:r>
            <a:r>
              <a:rPr lang="zh-CN" altLang="en-US" sz="3200" dirty="0" smtClean="0"/>
              <a:t>条）</a:t>
            </a:r>
            <a:endParaRPr lang="es-ES" sz="3200" dirty="0" smtClean="0"/>
          </a:p>
        </p:txBody>
      </p:sp>
      <p:sp>
        <p:nvSpPr>
          <p:cNvPr id="3" name="2 Marcador de contenido"/>
          <p:cNvSpPr>
            <a:spLocks noGrp="1"/>
          </p:cNvSpPr>
          <p:nvPr>
            <p:ph type="body" idx="4294967295"/>
          </p:nvPr>
        </p:nvSpPr>
        <p:spPr>
          <a:xfrm>
            <a:off x="415925" y="981075"/>
            <a:ext cx="5329163" cy="5145088"/>
          </a:xfrm>
        </p:spPr>
        <p:txBody>
          <a:bodyPr/>
          <a:lstStyle/>
          <a:p>
            <a:pPr>
              <a:lnSpc>
                <a:spcPct val="90000"/>
              </a:lnSpc>
            </a:pPr>
            <a:r>
              <a:rPr lang="en-GB" sz="2000" dirty="0" smtClean="0"/>
              <a:t>A claim presented in a Party State where the person concerned accredits periods of insurance, contributions or employment, or has his or her residence, involves the study of the person's rights in the other Party States, provided that:</a:t>
            </a:r>
          </a:p>
          <a:p>
            <a:pPr>
              <a:lnSpc>
                <a:spcPct val="90000"/>
              </a:lnSpc>
            </a:pPr>
            <a:endParaRPr lang="en-GB" sz="2000" dirty="0" smtClean="0"/>
          </a:p>
          <a:p>
            <a:pPr lvl="2">
              <a:lnSpc>
                <a:spcPct val="90000"/>
              </a:lnSpc>
            </a:pPr>
            <a:r>
              <a:rPr lang="en-GB" sz="1600" dirty="0" smtClean="0"/>
              <a:t> The person concerned expressly requests it, or </a:t>
            </a:r>
            <a:r>
              <a:rPr lang="en-US" sz="1600" dirty="0" smtClean="0"/>
              <a:t>	</a:t>
            </a:r>
          </a:p>
          <a:p>
            <a:pPr lvl="2">
              <a:lnSpc>
                <a:spcPct val="90000"/>
              </a:lnSpc>
            </a:pPr>
            <a:r>
              <a:rPr lang="en-GB" sz="1600" dirty="0" smtClean="0"/>
              <a:t> It is clear from the documentation presented that there are periods of insurance, contribution or employment</a:t>
            </a:r>
          </a:p>
          <a:p>
            <a:pPr lvl="2">
              <a:lnSpc>
                <a:spcPct val="90000"/>
              </a:lnSpc>
            </a:pPr>
            <a:endParaRPr lang="en-GB" sz="1600" dirty="0" smtClean="0"/>
          </a:p>
          <a:p>
            <a:pPr>
              <a:lnSpc>
                <a:spcPct val="90000"/>
              </a:lnSpc>
            </a:pPr>
            <a:r>
              <a:rPr lang="en-GB" sz="2000" dirty="0" smtClean="0"/>
              <a:t>Exception: the claim for an old-age or retirement pension will not be deemed presented in the Party States where: </a:t>
            </a:r>
          </a:p>
          <a:p>
            <a:pPr lvl="2">
              <a:lnSpc>
                <a:spcPct val="90000"/>
              </a:lnSpc>
            </a:pPr>
            <a:r>
              <a:rPr lang="en-GB" sz="1600" dirty="0" smtClean="0"/>
              <a:t>The person has not reached the eligible age; or</a:t>
            </a:r>
          </a:p>
          <a:p>
            <a:pPr lvl="2">
              <a:lnSpc>
                <a:spcPct val="90000"/>
              </a:lnSpc>
            </a:pPr>
            <a:r>
              <a:rPr lang="en-GB" sz="1600" dirty="0" smtClean="0"/>
              <a:t>The person concerned expressly requests the postponement of this procedure.</a:t>
            </a:r>
          </a:p>
          <a:p>
            <a:pPr lvl="1">
              <a:lnSpc>
                <a:spcPct val="90000"/>
              </a:lnSpc>
            </a:pPr>
            <a:endParaRPr lang="en-GB" sz="1800" b="1" dirty="0" smtClean="0"/>
          </a:p>
          <a:p>
            <a:pPr eaLnBrk="1" hangingPunct="1">
              <a:lnSpc>
                <a:spcPct val="80000"/>
              </a:lnSpc>
            </a:pPr>
            <a:endParaRPr lang="en-GB" sz="2400" dirty="0" smtClean="0"/>
          </a:p>
        </p:txBody>
      </p:sp>
      <p:sp>
        <p:nvSpPr>
          <p:cNvPr id="4" name="2 Marcador de contenido"/>
          <p:cNvSpPr txBox="1">
            <a:spLocks/>
          </p:cNvSpPr>
          <p:nvPr/>
        </p:nvSpPr>
        <p:spPr bwMode="auto">
          <a:xfrm>
            <a:off x="5889105" y="1052736"/>
            <a:ext cx="3888432" cy="51450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FFC000"/>
              </a:buClr>
              <a:buSzPct val="75000"/>
              <a:buFont typeface="Arial" charset="0"/>
              <a:buChar char="►"/>
              <a:defRPr sz="3200" kern="1200">
                <a:solidFill>
                  <a:schemeClr val="tx1"/>
                </a:solidFill>
                <a:latin typeface="Optane" pitchFamily="2" charset="0"/>
                <a:ea typeface="+mn-ea"/>
                <a:cs typeface="+mn-cs"/>
              </a:defRPr>
            </a:lvl1pPr>
            <a:lvl2pPr marL="742950" indent="-285750" algn="l" rtl="0" eaLnBrk="0" fontAlgn="base" hangingPunct="0">
              <a:spcBef>
                <a:spcPct val="20000"/>
              </a:spcBef>
              <a:spcAft>
                <a:spcPct val="0"/>
              </a:spcAft>
              <a:buClr>
                <a:srgbClr val="FFC000"/>
              </a:buClr>
              <a:buFont typeface="Arial" charset="0"/>
              <a:buChar char="–"/>
              <a:defRPr sz="2800" kern="1200">
                <a:solidFill>
                  <a:schemeClr val="tx1"/>
                </a:solidFill>
                <a:latin typeface="Optane" pitchFamily="2" charset="0"/>
                <a:ea typeface="+mn-ea"/>
                <a:cs typeface="+mn-cs"/>
              </a:defRPr>
            </a:lvl2pPr>
            <a:lvl3pPr marL="1143000" indent="-228600" algn="l" rtl="0" eaLnBrk="0" fontAlgn="base" hangingPunct="0">
              <a:spcBef>
                <a:spcPct val="20000"/>
              </a:spcBef>
              <a:spcAft>
                <a:spcPct val="0"/>
              </a:spcAft>
              <a:buClr>
                <a:srgbClr val="FFC000"/>
              </a:buClr>
              <a:buFont typeface="Arial" charset="0"/>
              <a:buChar char="•"/>
              <a:defRPr sz="2400" kern="1200">
                <a:solidFill>
                  <a:schemeClr val="tx1"/>
                </a:solidFill>
                <a:latin typeface="Optane" pitchFamily="2" charset="0"/>
                <a:ea typeface="+mn-ea"/>
                <a:cs typeface="+mn-cs"/>
              </a:defRPr>
            </a:lvl3pPr>
            <a:lvl4pPr marL="1600200" indent="-228600" algn="l" rtl="0" eaLnBrk="0" fontAlgn="base" hangingPunct="0">
              <a:spcBef>
                <a:spcPct val="20000"/>
              </a:spcBef>
              <a:spcAft>
                <a:spcPct val="0"/>
              </a:spcAft>
              <a:buClr>
                <a:srgbClr val="FFC000"/>
              </a:buClr>
              <a:buFont typeface="Arial" charset="0"/>
              <a:buChar char="–"/>
              <a:defRPr sz="2000" kern="1200">
                <a:solidFill>
                  <a:schemeClr val="tx1"/>
                </a:solidFill>
                <a:latin typeface="Optane" pitchFamily="2" charset="0"/>
                <a:ea typeface="+mn-ea"/>
                <a:cs typeface="+mn-cs"/>
              </a:defRPr>
            </a:lvl4pPr>
            <a:lvl5pPr marL="2057400" indent="-228600" algn="l" rtl="0" eaLnBrk="0" fontAlgn="base" hangingPunct="0">
              <a:spcBef>
                <a:spcPct val="20000"/>
              </a:spcBef>
              <a:spcAft>
                <a:spcPct val="0"/>
              </a:spcAft>
              <a:buClr>
                <a:srgbClr val="FFC000"/>
              </a:buClr>
              <a:buFont typeface="Arial" charset="0"/>
              <a:buChar char="»"/>
              <a:defRPr sz="2000" kern="1200">
                <a:solidFill>
                  <a:schemeClr val="tx1"/>
                </a:solidFill>
                <a:latin typeface="Optane"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90000"/>
              </a:lnSpc>
            </a:pPr>
            <a:r>
              <a:rPr lang="zh-CN" altLang="en-US" sz="2000" dirty="0" smtClean="0"/>
              <a:t>在参保、工作、缴费的协定国申请福利时，须同时考察其在其他国家相应权益，且须</a:t>
            </a:r>
            <a:r>
              <a:rPr lang="en-GB" sz="2000" dirty="0" smtClean="0"/>
              <a:t>:</a:t>
            </a:r>
          </a:p>
          <a:p>
            <a:pPr>
              <a:lnSpc>
                <a:spcPct val="90000"/>
              </a:lnSpc>
            </a:pPr>
            <a:endParaRPr lang="en-GB" sz="2000" dirty="0" smtClean="0"/>
          </a:p>
          <a:p>
            <a:pPr lvl="2">
              <a:lnSpc>
                <a:spcPct val="90000"/>
              </a:lnSpc>
            </a:pPr>
            <a:r>
              <a:rPr lang="en-GB" sz="1600" dirty="0" smtClean="0"/>
              <a:t> </a:t>
            </a:r>
            <a:r>
              <a:rPr lang="zh-CN" altLang="en-US" sz="1600" dirty="0" smtClean="0"/>
              <a:t>当事人明确要求；或者</a:t>
            </a:r>
            <a:r>
              <a:rPr lang="en-GB" sz="1600" dirty="0" smtClean="0"/>
              <a:t> </a:t>
            </a:r>
            <a:r>
              <a:rPr lang="en-US" sz="1600" dirty="0" smtClean="0"/>
              <a:t>	</a:t>
            </a:r>
          </a:p>
          <a:p>
            <a:pPr lvl="2">
              <a:lnSpc>
                <a:spcPct val="90000"/>
              </a:lnSpc>
            </a:pPr>
            <a:r>
              <a:rPr lang="en-GB" sz="1600" dirty="0" smtClean="0"/>
              <a:t> </a:t>
            </a:r>
            <a:r>
              <a:rPr lang="zh-CN" altLang="en-US" sz="1600" dirty="0" smtClean="0"/>
              <a:t>文件中载明其参保、工作与缴费年限</a:t>
            </a:r>
            <a:endParaRPr lang="it-IT" altLang="zh-CN" sz="1600" dirty="0" smtClean="0"/>
          </a:p>
          <a:p>
            <a:pPr lvl="2">
              <a:lnSpc>
                <a:spcPct val="90000"/>
              </a:lnSpc>
            </a:pPr>
            <a:endParaRPr lang="en-GB" sz="1600" dirty="0" smtClean="0"/>
          </a:p>
          <a:p>
            <a:pPr>
              <a:lnSpc>
                <a:spcPct val="90000"/>
              </a:lnSpc>
            </a:pPr>
            <a:r>
              <a:rPr lang="zh-CN" altLang="en-US" sz="2000" dirty="0" smtClean="0"/>
              <a:t>例外</a:t>
            </a:r>
            <a:r>
              <a:rPr lang="en-GB" sz="2000" dirty="0" smtClean="0"/>
              <a:t>: </a:t>
            </a:r>
            <a:r>
              <a:rPr lang="zh-CN" altLang="en-US" sz="2000" dirty="0" smtClean="0"/>
              <a:t>如下情况出现时，养老或退休金申请不必须在协定国出具</a:t>
            </a:r>
            <a:r>
              <a:rPr lang="en-GB" sz="2000" dirty="0" smtClean="0"/>
              <a:t>: </a:t>
            </a:r>
          </a:p>
          <a:p>
            <a:pPr lvl="2">
              <a:lnSpc>
                <a:spcPct val="90000"/>
              </a:lnSpc>
            </a:pPr>
            <a:r>
              <a:rPr lang="zh-CN" altLang="en-US" sz="1600" dirty="0" smtClean="0"/>
              <a:t>当事人未达到符合规定的年龄</a:t>
            </a:r>
            <a:r>
              <a:rPr lang="en-GB" sz="1600" dirty="0" smtClean="0"/>
              <a:t>; </a:t>
            </a:r>
            <a:r>
              <a:rPr lang="zh-CN" altLang="en-US" sz="1600" dirty="0" smtClean="0"/>
              <a:t>或者</a:t>
            </a:r>
            <a:endParaRPr lang="en-GB" sz="1600" dirty="0" smtClean="0"/>
          </a:p>
          <a:p>
            <a:pPr lvl="2">
              <a:lnSpc>
                <a:spcPct val="90000"/>
              </a:lnSpc>
            </a:pPr>
            <a:r>
              <a:rPr lang="zh-CN" altLang="en-US" sz="1600" dirty="0" smtClean="0"/>
              <a:t>当事人明确要求推迟相关程序。</a:t>
            </a:r>
            <a:endParaRPr lang="en-GB" sz="1800" b="1" dirty="0" smtClean="0"/>
          </a:p>
          <a:p>
            <a:pPr eaLnBrk="1" hangingPunct="1">
              <a:lnSpc>
                <a:spcPct val="80000"/>
              </a:lnSpc>
            </a:pPr>
            <a:endParaRPr lang="en-GB" sz="2400" dirty="0" smtClean="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7825" name="Rectangle 2"/>
          <p:cNvSpPr>
            <a:spLocks noGrp="1"/>
          </p:cNvSpPr>
          <p:nvPr>
            <p:ph type="title"/>
          </p:nvPr>
        </p:nvSpPr>
        <p:spPr>
          <a:xfrm>
            <a:off x="344488" y="80963"/>
            <a:ext cx="6984776" cy="647700"/>
          </a:xfrm>
        </p:spPr>
        <p:txBody>
          <a:bodyPr/>
          <a:lstStyle/>
          <a:p>
            <a:pPr algn="ctr" eaLnBrk="1" hangingPunct="1"/>
            <a:r>
              <a:rPr lang="en-GB" sz="2800" b="0" dirty="0" smtClean="0"/>
              <a:t>PRESENTATION OF CLAIMS</a:t>
            </a:r>
            <a:r>
              <a:rPr lang="zh-CN" altLang="en-US" sz="2800" b="0" dirty="0" smtClean="0"/>
              <a:t> </a:t>
            </a:r>
            <a:r>
              <a:rPr lang="zh-CN" altLang="it-IT" sz="2800" b="0" dirty="0" smtClean="0"/>
              <a:t>办理</a:t>
            </a:r>
            <a:r>
              <a:rPr lang="zh-CN" altLang="en-US" sz="2800" b="0" dirty="0" smtClean="0"/>
              <a:t>申请</a:t>
            </a:r>
            <a:endParaRPr lang="es-ES" sz="2800" b="0" dirty="0" smtClean="0"/>
          </a:p>
        </p:txBody>
      </p:sp>
      <p:sp>
        <p:nvSpPr>
          <p:cNvPr id="3" name="2 Marcador de contenido"/>
          <p:cNvSpPr>
            <a:spLocks noGrp="1"/>
          </p:cNvSpPr>
          <p:nvPr>
            <p:ph type="body" idx="4294967295"/>
          </p:nvPr>
        </p:nvSpPr>
        <p:spPr>
          <a:xfrm>
            <a:off x="415925" y="981075"/>
            <a:ext cx="5617195" cy="5145088"/>
          </a:xfrm>
        </p:spPr>
        <p:txBody>
          <a:bodyPr/>
          <a:lstStyle/>
          <a:p>
            <a:pPr>
              <a:lnSpc>
                <a:spcPct val="90000"/>
              </a:lnSpc>
            </a:pPr>
            <a:r>
              <a:rPr lang="en-GB" sz="2400" dirty="0" smtClean="0"/>
              <a:t>Person who resides in a Party State:</a:t>
            </a:r>
          </a:p>
          <a:p>
            <a:pPr>
              <a:lnSpc>
                <a:spcPct val="90000"/>
              </a:lnSpc>
            </a:pPr>
            <a:endParaRPr lang="en-GB" sz="2400" dirty="0" smtClean="0"/>
          </a:p>
          <a:p>
            <a:pPr lvl="1">
              <a:lnSpc>
                <a:spcPct val="90000"/>
              </a:lnSpc>
            </a:pPr>
            <a:r>
              <a:rPr lang="en-GB" sz="2000" dirty="0" smtClean="0"/>
              <a:t>At the competent institution of this Party State, and according to its legislation:</a:t>
            </a:r>
          </a:p>
          <a:p>
            <a:pPr lvl="2">
              <a:lnSpc>
                <a:spcPct val="90000"/>
              </a:lnSpc>
            </a:pPr>
            <a:r>
              <a:rPr lang="en-GB" sz="1800" dirty="0" smtClean="0"/>
              <a:t>If there is no evidence of contributions the claim is transferred to the institution of the party state where the person concerned was last insured.</a:t>
            </a:r>
          </a:p>
          <a:p>
            <a:pPr lvl="2">
              <a:lnSpc>
                <a:spcPct val="90000"/>
              </a:lnSpc>
            </a:pPr>
            <a:r>
              <a:rPr lang="en-GB" sz="1800" dirty="0" smtClean="0"/>
              <a:t>The person concerned may submit the claim directly to the institution in the Party State in which the person concerned, or the person on whom the entitlement depends, was insured.</a:t>
            </a:r>
          </a:p>
          <a:p>
            <a:pPr lvl="2">
              <a:lnSpc>
                <a:spcPct val="90000"/>
              </a:lnSpc>
            </a:pPr>
            <a:endParaRPr lang="en-GB" sz="1800" dirty="0" smtClean="0"/>
          </a:p>
          <a:p>
            <a:pPr>
              <a:lnSpc>
                <a:spcPct val="90000"/>
              </a:lnSpc>
            </a:pPr>
            <a:r>
              <a:rPr lang="en-GB" sz="2400" dirty="0" smtClean="0"/>
              <a:t>Person who resides in a third country:</a:t>
            </a:r>
          </a:p>
          <a:p>
            <a:pPr lvl="1">
              <a:lnSpc>
                <a:spcPct val="90000"/>
              </a:lnSpc>
            </a:pPr>
            <a:r>
              <a:rPr lang="en-GB" sz="2000" dirty="0" smtClean="0"/>
              <a:t>At the competent institution of the Party State where the person was last insured.</a:t>
            </a:r>
          </a:p>
          <a:p>
            <a:pPr eaLnBrk="1" hangingPunct="1">
              <a:lnSpc>
                <a:spcPct val="80000"/>
              </a:lnSpc>
            </a:pPr>
            <a:endParaRPr lang="en-GB" i="1" dirty="0" smtClean="0">
              <a:effectLst>
                <a:outerShdw blurRad="38100" dist="38100" dir="2700000" algn="tl">
                  <a:srgbClr val="C0C0C0"/>
                </a:outerShdw>
              </a:effectLst>
            </a:endParaRPr>
          </a:p>
        </p:txBody>
      </p:sp>
      <p:sp>
        <p:nvSpPr>
          <p:cNvPr id="4" name="2 Marcador de contenido"/>
          <p:cNvSpPr txBox="1">
            <a:spLocks/>
          </p:cNvSpPr>
          <p:nvPr/>
        </p:nvSpPr>
        <p:spPr bwMode="auto">
          <a:xfrm>
            <a:off x="6321153" y="1124744"/>
            <a:ext cx="3384376" cy="51450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FFC000"/>
              </a:buClr>
              <a:buSzPct val="75000"/>
              <a:buFont typeface="Arial" charset="0"/>
              <a:buChar char="►"/>
              <a:defRPr sz="3200" kern="1200">
                <a:solidFill>
                  <a:schemeClr val="tx1"/>
                </a:solidFill>
                <a:latin typeface="Optane" pitchFamily="2" charset="0"/>
                <a:ea typeface="+mn-ea"/>
                <a:cs typeface="+mn-cs"/>
              </a:defRPr>
            </a:lvl1pPr>
            <a:lvl2pPr marL="742950" indent="-285750" algn="l" rtl="0" eaLnBrk="0" fontAlgn="base" hangingPunct="0">
              <a:spcBef>
                <a:spcPct val="20000"/>
              </a:spcBef>
              <a:spcAft>
                <a:spcPct val="0"/>
              </a:spcAft>
              <a:buClr>
                <a:srgbClr val="FFC000"/>
              </a:buClr>
              <a:buFont typeface="Arial" charset="0"/>
              <a:buChar char="–"/>
              <a:defRPr sz="2800" kern="1200">
                <a:solidFill>
                  <a:schemeClr val="tx1"/>
                </a:solidFill>
                <a:latin typeface="Optane" pitchFamily="2" charset="0"/>
                <a:ea typeface="+mn-ea"/>
                <a:cs typeface="+mn-cs"/>
              </a:defRPr>
            </a:lvl2pPr>
            <a:lvl3pPr marL="1143000" indent="-228600" algn="l" rtl="0" eaLnBrk="0" fontAlgn="base" hangingPunct="0">
              <a:spcBef>
                <a:spcPct val="20000"/>
              </a:spcBef>
              <a:spcAft>
                <a:spcPct val="0"/>
              </a:spcAft>
              <a:buClr>
                <a:srgbClr val="FFC000"/>
              </a:buClr>
              <a:buFont typeface="Arial" charset="0"/>
              <a:buChar char="•"/>
              <a:defRPr sz="2400" kern="1200">
                <a:solidFill>
                  <a:schemeClr val="tx1"/>
                </a:solidFill>
                <a:latin typeface="Optane" pitchFamily="2" charset="0"/>
                <a:ea typeface="+mn-ea"/>
                <a:cs typeface="+mn-cs"/>
              </a:defRPr>
            </a:lvl3pPr>
            <a:lvl4pPr marL="1600200" indent="-228600" algn="l" rtl="0" eaLnBrk="0" fontAlgn="base" hangingPunct="0">
              <a:spcBef>
                <a:spcPct val="20000"/>
              </a:spcBef>
              <a:spcAft>
                <a:spcPct val="0"/>
              </a:spcAft>
              <a:buClr>
                <a:srgbClr val="FFC000"/>
              </a:buClr>
              <a:buFont typeface="Arial" charset="0"/>
              <a:buChar char="–"/>
              <a:defRPr sz="2000" kern="1200">
                <a:solidFill>
                  <a:schemeClr val="tx1"/>
                </a:solidFill>
                <a:latin typeface="Optane" pitchFamily="2" charset="0"/>
                <a:ea typeface="+mn-ea"/>
                <a:cs typeface="+mn-cs"/>
              </a:defRPr>
            </a:lvl4pPr>
            <a:lvl5pPr marL="2057400" indent="-228600" algn="l" rtl="0" eaLnBrk="0" fontAlgn="base" hangingPunct="0">
              <a:spcBef>
                <a:spcPct val="20000"/>
              </a:spcBef>
              <a:spcAft>
                <a:spcPct val="0"/>
              </a:spcAft>
              <a:buClr>
                <a:srgbClr val="FFC000"/>
              </a:buClr>
              <a:buFont typeface="Arial" charset="0"/>
              <a:buChar char="»"/>
              <a:defRPr sz="2000" kern="1200">
                <a:solidFill>
                  <a:schemeClr val="tx1"/>
                </a:solidFill>
                <a:latin typeface="Optane"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90000"/>
              </a:lnSpc>
            </a:pPr>
            <a:r>
              <a:rPr lang="zh-CN" altLang="en-US" sz="2400" dirty="0" smtClean="0"/>
              <a:t>居住于协定国的人员</a:t>
            </a:r>
            <a:r>
              <a:rPr lang="en-GB" sz="2400" dirty="0" smtClean="0"/>
              <a:t>:</a:t>
            </a:r>
          </a:p>
          <a:p>
            <a:pPr>
              <a:lnSpc>
                <a:spcPct val="90000"/>
              </a:lnSpc>
            </a:pPr>
            <a:endParaRPr lang="en-GB" sz="2400" dirty="0" smtClean="0"/>
          </a:p>
          <a:p>
            <a:pPr lvl="1">
              <a:lnSpc>
                <a:spcPct val="90000"/>
              </a:lnSpc>
            </a:pPr>
            <a:r>
              <a:rPr lang="zh-CN" altLang="en-US" sz="2000" dirty="0" smtClean="0"/>
              <a:t>有职权部分负责，并根据当地法律进行</a:t>
            </a:r>
            <a:r>
              <a:rPr lang="en-GB" sz="2000" dirty="0" smtClean="0"/>
              <a:t>:</a:t>
            </a:r>
          </a:p>
          <a:p>
            <a:pPr lvl="2">
              <a:lnSpc>
                <a:spcPct val="90000"/>
              </a:lnSpc>
            </a:pPr>
            <a:r>
              <a:rPr lang="zh-CN" altLang="en-US" sz="1800" dirty="0" smtClean="0"/>
              <a:t>如果当事人前一参保国家未将其信息传递至居住国；</a:t>
            </a:r>
            <a:endParaRPr lang="en-GB" sz="1800" dirty="0" smtClean="0"/>
          </a:p>
          <a:p>
            <a:pPr lvl="2">
              <a:lnSpc>
                <a:spcPct val="90000"/>
              </a:lnSpc>
            </a:pPr>
            <a:r>
              <a:rPr lang="zh-CN" altLang="en-US" sz="1800" dirty="0" smtClean="0"/>
              <a:t>当事人应直接向其参保的协定国提交申请</a:t>
            </a:r>
            <a:r>
              <a:rPr lang="en-GB" sz="1800" dirty="0" smtClean="0"/>
              <a:t>.</a:t>
            </a:r>
          </a:p>
          <a:p>
            <a:pPr lvl="2">
              <a:lnSpc>
                <a:spcPct val="90000"/>
              </a:lnSpc>
            </a:pPr>
            <a:endParaRPr lang="en-GB" sz="1800" dirty="0" smtClean="0"/>
          </a:p>
          <a:p>
            <a:pPr>
              <a:lnSpc>
                <a:spcPct val="90000"/>
              </a:lnSpc>
            </a:pPr>
            <a:r>
              <a:rPr lang="zh-CN" altLang="en-US" sz="2400" dirty="0" smtClean="0"/>
              <a:t>在第三国居住的人员</a:t>
            </a:r>
            <a:r>
              <a:rPr lang="en-GB" sz="2400" dirty="0" smtClean="0"/>
              <a:t>:</a:t>
            </a:r>
          </a:p>
          <a:p>
            <a:pPr lvl="1">
              <a:lnSpc>
                <a:spcPct val="90000"/>
              </a:lnSpc>
            </a:pPr>
            <a:r>
              <a:rPr lang="zh-CN" altLang="en-US" sz="2000" dirty="0" smtClean="0"/>
              <a:t>在前一参保协定国的职权机构办理</a:t>
            </a:r>
            <a:r>
              <a:rPr lang="en-GB" sz="2000" dirty="0" smtClean="0"/>
              <a:t>.</a:t>
            </a:r>
          </a:p>
          <a:p>
            <a:pPr eaLnBrk="1" hangingPunct="1">
              <a:lnSpc>
                <a:spcPct val="80000"/>
              </a:lnSpc>
            </a:pPr>
            <a:endParaRPr lang="en-GB" i="1" dirty="0" smtClean="0">
              <a:effectLst>
                <a:outerShdw blurRad="38100" dist="38100" dir="2700000" algn="tl">
                  <a:srgbClr val="C0C0C0"/>
                </a:outerShdw>
              </a:effectLst>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8849" name="Rectangle 2"/>
          <p:cNvSpPr>
            <a:spLocks noGrp="1"/>
          </p:cNvSpPr>
          <p:nvPr>
            <p:ph type="title"/>
          </p:nvPr>
        </p:nvSpPr>
        <p:spPr>
          <a:xfrm>
            <a:off x="344488" y="80963"/>
            <a:ext cx="7056784" cy="647700"/>
          </a:xfrm>
        </p:spPr>
        <p:txBody>
          <a:bodyPr/>
          <a:lstStyle/>
          <a:p>
            <a:pPr algn="ctr" eaLnBrk="1" hangingPunct="1"/>
            <a:r>
              <a:rPr lang="en-GB" sz="2800" b="0" dirty="0" smtClean="0"/>
              <a:t>CONDITION OF REGISTRATION </a:t>
            </a:r>
            <a:r>
              <a:rPr lang="en-GB" sz="2800" b="0" dirty="0" err="1" smtClean="0"/>
              <a:t>登记条件</a:t>
            </a:r>
            <a:endParaRPr lang="es-ES" sz="2800" b="0" dirty="0" smtClean="0"/>
          </a:p>
        </p:txBody>
      </p:sp>
      <p:sp>
        <p:nvSpPr>
          <p:cNvPr id="1998852" name="3 Rectángulo"/>
          <p:cNvSpPr>
            <a:spLocks noGrp="1" noChangeArrowheads="1"/>
          </p:cNvSpPr>
          <p:nvPr>
            <p:ph type="body" idx="4294967295"/>
          </p:nvPr>
        </p:nvSpPr>
        <p:spPr>
          <a:xfrm>
            <a:off x="415925" y="981075"/>
            <a:ext cx="4897115" cy="5145088"/>
          </a:xfrm>
          <a:noFill/>
        </p:spPr>
        <p:txBody>
          <a:bodyPr/>
          <a:lstStyle/>
          <a:p>
            <a:pPr>
              <a:lnSpc>
                <a:spcPct val="90000"/>
              </a:lnSpc>
              <a:buFont typeface="Arial" charset="0"/>
              <a:buNone/>
            </a:pPr>
            <a:r>
              <a:rPr lang="en-GB" sz="2000" dirty="0" smtClean="0"/>
              <a:t>	If the requirement for registration or situation equivalent to registration, required in internal legislation to be eligible for pensions, is not met in the Spanish Social Security system, it may be understood as complied with if:</a:t>
            </a:r>
          </a:p>
          <a:p>
            <a:pPr lvl="3">
              <a:lnSpc>
                <a:spcPct val="90000"/>
              </a:lnSpc>
            </a:pPr>
            <a:endParaRPr lang="en-GB" sz="1400" dirty="0" smtClean="0"/>
          </a:p>
          <a:p>
            <a:pPr lvl="2">
              <a:lnSpc>
                <a:spcPct val="90000"/>
              </a:lnSpc>
            </a:pPr>
            <a:r>
              <a:rPr lang="en-GB" sz="1600" dirty="0" smtClean="0"/>
              <a:t>the person eligible is subject to the legislation of the other Party State on the date the pension would be due; or</a:t>
            </a:r>
          </a:p>
          <a:p>
            <a:pPr lvl="2">
              <a:lnSpc>
                <a:spcPct val="90000"/>
              </a:lnSpc>
            </a:pPr>
            <a:r>
              <a:rPr lang="en-GB" sz="1600" dirty="0" smtClean="0"/>
              <a:t>he or she receives a pension from another Member State based on its own insurance periods.</a:t>
            </a:r>
          </a:p>
          <a:p>
            <a:pPr lvl="2">
              <a:lnSpc>
                <a:spcPct val="90000"/>
              </a:lnSpc>
            </a:pPr>
            <a:endParaRPr lang="en-GB" sz="1600" dirty="0" smtClean="0"/>
          </a:p>
          <a:p>
            <a:pPr>
              <a:lnSpc>
                <a:spcPct val="90000"/>
              </a:lnSpc>
              <a:buFont typeface="Arial" charset="0"/>
              <a:buNone/>
            </a:pPr>
            <a:r>
              <a:rPr lang="en-GB" sz="2000" dirty="0" smtClean="0"/>
              <a:t>	For recognition of survivors' pensions the condition of pensioner of the deceased person concerned will be taken into account.</a:t>
            </a:r>
          </a:p>
          <a:p>
            <a:pPr algn="just" eaLnBrk="1" hangingPunct="1">
              <a:lnSpc>
                <a:spcPct val="90000"/>
              </a:lnSpc>
              <a:buClrTx/>
              <a:buSzTx/>
              <a:buFont typeface="Tahoma" pitchFamily="34" charset="0"/>
              <a:buNone/>
            </a:pPr>
            <a:endParaRPr lang="en-GB" sz="1600" dirty="0" smtClean="0">
              <a:solidFill>
                <a:srgbClr val="7F7F7F"/>
              </a:solidFill>
              <a:latin typeface="Calibri" pitchFamily="34" charset="0"/>
              <a:cs typeface="Arial" charset="0"/>
            </a:endParaRPr>
          </a:p>
        </p:txBody>
      </p:sp>
      <p:sp>
        <p:nvSpPr>
          <p:cNvPr id="4" name="3 Rectángulo"/>
          <p:cNvSpPr txBox="1">
            <a:spLocks noChangeArrowheads="1"/>
          </p:cNvSpPr>
          <p:nvPr/>
        </p:nvSpPr>
        <p:spPr bwMode="auto">
          <a:xfrm>
            <a:off x="5457057" y="1124744"/>
            <a:ext cx="3744416" cy="51450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FFC000"/>
              </a:buClr>
              <a:buSzPct val="75000"/>
              <a:buFont typeface="Arial" charset="0"/>
              <a:buChar char="►"/>
              <a:defRPr sz="3200" kern="1200">
                <a:solidFill>
                  <a:schemeClr val="tx1"/>
                </a:solidFill>
                <a:latin typeface="Optane" pitchFamily="2" charset="0"/>
                <a:ea typeface="+mn-ea"/>
                <a:cs typeface="+mn-cs"/>
              </a:defRPr>
            </a:lvl1pPr>
            <a:lvl2pPr marL="742950" indent="-285750" algn="l" rtl="0" eaLnBrk="0" fontAlgn="base" hangingPunct="0">
              <a:spcBef>
                <a:spcPct val="20000"/>
              </a:spcBef>
              <a:spcAft>
                <a:spcPct val="0"/>
              </a:spcAft>
              <a:buClr>
                <a:srgbClr val="FFC000"/>
              </a:buClr>
              <a:buFont typeface="Arial" charset="0"/>
              <a:buChar char="–"/>
              <a:defRPr sz="2800" kern="1200">
                <a:solidFill>
                  <a:schemeClr val="tx1"/>
                </a:solidFill>
                <a:latin typeface="Optane" pitchFamily="2" charset="0"/>
                <a:ea typeface="+mn-ea"/>
                <a:cs typeface="+mn-cs"/>
              </a:defRPr>
            </a:lvl2pPr>
            <a:lvl3pPr marL="1143000" indent="-228600" algn="l" rtl="0" eaLnBrk="0" fontAlgn="base" hangingPunct="0">
              <a:spcBef>
                <a:spcPct val="20000"/>
              </a:spcBef>
              <a:spcAft>
                <a:spcPct val="0"/>
              </a:spcAft>
              <a:buClr>
                <a:srgbClr val="FFC000"/>
              </a:buClr>
              <a:buFont typeface="Arial" charset="0"/>
              <a:buChar char="•"/>
              <a:defRPr sz="2400" kern="1200">
                <a:solidFill>
                  <a:schemeClr val="tx1"/>
                </a:solidFill>
                <a:latin typeface="Optane" pitchFamily="2" charset="0"/>
                <a:ea typeface="+mn-ea"/>
                <a:cs typeface="+mn-cs"/>
              </a:defRPr>
            </a:lvl3pPr>
            <a:lvl4pPr marL="1600200" indent="-228600" algn="l" rtl="0" eaLnBrk="0" fontAlgn="base" hangingPunct="0">
              <a:spcBef>
                <a:spcPct val="20000"/>
              </a:spcBef>
              <a:spcAft>
                <a:spcPct val="0"/>
              </a:spcAft>
              <a:buClr>
                <a:srgbClr val="FFC000"/>
              </a:buClr>
              <a:buFont typeface="Arial" charset="0"/>
              <a:buChar char="–"/>
              <a:defRPr sz="2000" kern="1200">
                <a:solidFill>
                  <a:schemeClr val="tx1"/>
                </a:solidFill>
                <a:latin typeface="Optane" pitchFamily="2" charset="0"/>
                <a:ea typeface="+mn-ea"/>
                <a:cs typeface="+mn-cs"/>
              </a:defRPr>
            </a:lvl4pPr>
            <a:lvl5pPr marL="2057400" indent="-228600" algn="l" rtl="0" eaLnBrk="0" fontAlgn="base" hangingPunct="0">
              <a:spcBef>
                <a:spcPct val="20000"/>
              </a:spcBef>
              <a:spcAft>
                <a:spcPct val="0"/>
              </a:spcAft>
              <a:buClr>
                <a:srgbClr val="FFC000"/>
              </a:buClr>
              <a:buFont typeface="Arial" charset="0"/>
              <a:buChar char="»"/>
              <a:defRPr sz="2000" kern="1200">
                <a:solidFill>
                  <a:schemeClr val="tx1"/>
                </a:solidFill>
                <a:latin typeface="Optane"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90000"/>
              </a:lnSpc>
              <a:buFont typeface="Arial" charset="0"/>
              <a:buNone/>
            </a:pPr>
            <a:r>
              <a:rPr lang="en-GB" sz="2000" dirty="0" smtClean="0"/>
              <a:t>	</a:t>
            </a:r>
            <a:r>
              <a:rPr lang="zh-CN" altLang="en-US" sz="2000" dirty="0" smtClean="0"/>
              <a:t>如果社保福利条件规定或同等规定不见于西班牙社会保障体系规定，则可认为</a:t>
            </a:r>
            <a:r>
              <a:rPr lang="en-GB" sz="2000" dirty="0" smtClean="0"/>
              <a:t>:</a:t>
            </a:r>
          </a:p>
          <a:p>
            <a:pPr lvl="3">
              <a:lnSpc>
                <a:spcPct val="90000"/>
              </a:lnSpc>
            </a:pPr>
            <a:endParaRPr lang="en-GB" sz="1400" dirty="0" smtClean="0"/>
          </a:p>
          <a:p>
            <a:pPr lvl="2">
              <a:lnSpc>
                <a:spcPct val="90000"/>
              </a:lnSpc>
            </a:pPr>
            <a:r>
              <a:rPr lang="zh-CN" altLang="en-US" sz="1600" dirty="0" smtClean="0"/>
              <a:t>符合福利获取条件的人员根据获取当期其他协定国的相关规定办理</a:t>
            </a:r>
            <a:r>
              <a:rPr lang="en-GB" sz="1600" dirty="0" smtClean="0"/>
              <a:t>; </a:t>
            </a:r>
            <a:r>
              <a:rPr lang="zh-CN" altLang="en-US" sz="1600" dirty="0" smtClean="0"/>
              <a:t>或者</a:t>
            </a:r>
            <a:endParaRPr lang="en-GB" sz="1600" dirty="0" smtClean="0"/>
          </a:p>
          <a:p>
            <a:pPr lvl="2">
              <a:lnSpc>
                <a:spcPct val="90000"/>
              </a:lnSpc>
            </a:pPr>
            <a:r>
              <a:rPr lang="zh-CN" altLang="en-US" sz="1600" dirty="0" smtClean="0"/>
              <a:t>根据其本人参保年限从其他协定国获取福利</a:t>
            </a:r>
            <a:r>
              <a:rPr lang="en-GB" sz="1600" dirty="0" smtClean="0"/>
              <a:t>.</a:t>
            </a:r>
          </a:p>
          <a:p>
            <a:pPr lvl="2">
              <a:lnSpc>
                <a:spcPct val="90000"/>
              </a:lnSpc>
            </a:pPr>
            <a:endParaRPr lang="en-GB" sz="1600" dirty="0" smtClean="0"/>
          </a:p>
          <a:p>
            <a:pPr>
              <a:lnSpc>
                <a:spcPct val="90000"/>
              </a:lnSpc>
              <a:buFont typeface="Arial" charset="0"/>
              <a:buNone/>
            </a:pPr>
            <a:r>
              <a:rPr lang="en-GB" sz="2000" dirty="0" smtClean="0"/>
              <a:t>	</a:t>
            </a:r>
            <a:r>
              <a:rPr lang="zh-CN" altLang="en-US" sz="2000" dirty="0" smtClean="0"/>
              <a:t>授予亡故抚恤金时需考虑亡故者的福利条件</a:t>
            </a:r>
            <a:r>
              <a:rPr lang="en-GB" sz="2000" dirty="0" smtClean="0"/>
              <a:t>.</a:t>
            </a:r>
          </a:p>
          <a:p>
            <a:pPr algn="just" eaLnBrk="1" hangingPunct="1">
              <a:lnSpc>
                <a:spcPct val="90000"/>
              </a:lnSpc>
              <a:buClrTx/>
              <a:buSzTx/>
              <a:buFont typeface="Tahoma" pitchFamily="34" charset="0"/>
              <a:buNone/>
            </a:pPr>
            <a:endParaRPr lang="en-GB" sz="1600" dirty="0" smtClean="0">
              <a:solidFill>
                <a:srgbClr val="7F7F7F"/>
              </a:solidFill>
              <a:latin typeface="Calibri" pitchFamily="34" charset="0"/>
              <a:cs typeface="Arial" charset="0"/>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9873" name="Rectangle 2"/>
          <p:cNvSpPr>
            <a:spLocks noGrp="1"/>
          </p:cNvSpPr>
          <p:nvPr>
            <p:ph type="title"/>
          </p:nvPr>
        </p:nvSpPr>
        <p:spPr>
          <a:xfrm>
            <a:off x="344488" y="80963"/>
            <a:ext cx="7056784" cy="647700"/>
          </a:xfrm>
        </p:spPr>
        <p:txBody>
          <a:bodyPr/>
          <a:lstStyle/>
          <a:p>
            <a:pPr algn="ctr" eaLnBrk="1" hangingPunct="1"/>
            <a:r>
              <a:rPr lang="en-GB" sz="2400" dirty="0" smtClean="0"/>
              <a:t>Aggregation: rules of priority</a:t>
            </a:r>
            <a:r>
              <a:rPr lang="zh-CN" altLang="en-US" sz="2400" dirty="0" smtClean="0"/>
              <a:t> 综合计算：优先规则</a:t>
            </a:r>
            <a:endParaRPr lang="es-ES" sz="2400" dirty="0" smtClean="0"/>
          </a:p>
        </p:txBody>
      </p:sp>
      <p:sp>
        <p:nvSpPr>
          <p:cNvPr id="3" name="2 Marcador de contenido"/>
          <p:cNvSpPr>
            <a:spLocks noGrp="1"/>
          </p:cNvSpPr>
          <p:nvPr>
            <p:ph type="body" idx="4294967295"/>
          </p:nvPr>
        </p:nvSpPr>
        <p:spPr>
          <a:xfrm>
            <a:off x="415925" y="981075"/>
            <a:ext cx="4969123" cy="5145088"/>
          </a:xfrm>
        </p:spPr>
        <p:txBody>
          <a:bodyPr/>
          <a:lstStyle/>
          <a:p>
            <a:pPr>
              <a:lnSpc>
                <a:spcPct val="90000"/>
              </a:lnSpc>
              <a:buFont typeface="Arial" charset="0"/>
              <a:buNone/>
            </a:pPr>
            <a:r>
              <a:rPr lang="en-GB" sz="2400" dirty="0" smtClean="0"/>
              <a:t>The periods of insurance certified by other States will be</a:t>
            </a:r>
          </a:p>
          <a:p>
            <a:pPr>
              <a:lnSpc>
                <a:spcPct val="90000"/>
              </a:lnSpc>
              <a:buFont typeface="Arial" charset="0"/>
              <a:buNone/>
            </a:pPr>
            <a:r>
              <a:rPr lang="en-GB" sz="2400" dirty="0" smtClean="0"/>
              <a:t>added to the Spanish contributions,</a:t>
            </a:r>
          </a:p>
          <a:p>
            <a:pPr>
              <a:lnSpc>
                <a:spcPct val="90000"/>
              </a:lnSpc>
              <a:buFont typeface="Arial" charset="0"/>
              <a:buNone/>
            </a:pPr>
            <a:r>
              <a:rPr lang="en-GB" sz="2400" dirty="0" smtClean="0"/>
              <a:t>Provided that they </a:t>
            </a:r>
            <a:r>
              <a:rPr lang="en-GB" sz="2400" i="1" dirty="0" smtClean="0"/>
              <a:t>do not overlap</a:t>
            </a:r>
            <a:r>
              <a:rPr lang="en-GB" sz="2400" dirty="0" smtClean="0"/>
              <a:t>.</a:t>
            </a:r>
          </a:p>
          <a:p>
            <a:pPr>
              <a:lnSpc>
                <a:spcPct val="90000"/>
              </a:lnSpc>
              <a:buFont typeface="Arial" charset="0"/>
              <a:buNone/>
            </a:pPr>
            <a:r>
              <a:rPr lang="en-GB" sz="2400" dirty="0" smtClean="0"/>
              <a:t>If they overlap, precedence will be given to:</a:t>
            </a:r>
          </a:p>
          <a:p>
            <a:pPr lvl="1">
              <a:lnSpc>
                <a:spcPct val="90000"/>
              </a:lnSpc>
            </a:pPr>
            <a:r>
              <a:rPr lang="en-GB" sz="2000" i="1" dirty="0" smtClean="0"/>
              <a:t>The mandatory periods over the voluntary (*)</a:t>
            </a:r>
          </a:p>
          <a:p>
            <a:pPr lvl="1">
              <a:lnSpc>
                <a:spcPct val="90000"/>
              </a:lnSpc>
            </a:pPr>
            <a:r>
              <a:rPr lang="en-GB" sz="2000" i="1" dirty="0" smtClean="0"/>
              <a:t>In the case of voluntary periods in two or more States, each takes into account in its own.</a:t>
            </a:r>
          </a:p>
          <a:p>
            <a:pPr>
              <a:lnSpc>
                <a:spcPct val="90000"/>
              </a:lnSpc>
            </a:pPr>
            <a:endParaRPr lang="en-GB" sz="2400" dirty="0" smtClean="0"/>
          </a:p>
          <a:p>
            <a:pPr>
              <a:lnSpc>
                <a:spcPct val="90000"/>
              </a:lnSpc>
              <a:buFont typeface="Arial" charset="0"/>
              <a:buNone/>
            </a:pPr>
            <a:r>
              <a:rPr lang="en-GB" sz="2400" dirty="0" smtClean="0"/>
              <a:t>(*) The voluntary periods serve to increase the amount of the pension.</a:t>
            </a:r>
          </a:p>
          <a:p>
            <a:pPr>
              <a:lnSpc>
                <a:spcPct val="90000"/>
              </a:lnSpc>
            </a:pPr>
            <a:endParaRPr lang="en-GB" sz="2400" dirty="0" smtClean="0"/>
          </a:p>
          <a:p>
            <a:pPr eaLnBrk="1" hangingPunct="1">
              <a:lnSpc>
                <a:spcPct val="80000"/>
              </a:lnSpc>
            </a:pPr>
            <a:endParaRPr lang="en-GB" sz="2800" dirty="0" smtClean="0">
              <a:solidFill>
                <a:srgbClr val="FF0000"/>
              </a:solidFill>
            </a:endParaRPr>
          </a:p>
        </p:txBody>
      </p:sp>
      <p:sp>
        <p:nvSpPr>
          <p:cNvPr id="4" name="2 Marcador de contenido"/>
          <p:cNvSpPr txBox="1">
            <a:spLocks/>
          </p:cNvSpPr>
          <p:nvPr/>
        </p:nvSpPr>
        <p:spPr bwMode="auto">
          <a:xfrm>
            <a:off x="5601073" y="1052736"/>
            <a:ext cx="4104456" cy="51450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FFC000"/>
              </a:buClr>
              <a:buSzPct val="75000"/>
              <a:buFont typeface="Arial" charset="0"/>
              <a:buChar char="►"/>
              <a:defRPr sz="3200" kern="1200">
                <a:solidFill>
                  <a:schemeClr val="tx1"/>
                </a:solidFill>
                <a:latin typeface="Optane" pitchFamily="2" charset="0"/>
                <a:ea typeface="+mn-ea"/>
                <a:cs typeface="+mn-cs"/>
              </a:defRPr>
            </a:lvl1pPr>
            <a:lvl2pPr marL="742950" indent="-285750" algn="l" rtl="0" eaLnBrk="0" fontAlgn="base" hangingPunct="0">
              <a:spcBef>
                <a:spcPct val="20000"/>
              </a:spcBef>
              <a:spcAft>
                <a:spcPct val="0"/>
              </a:spcAft>
              <a:buClr>
                <a:srgbClr val="FFC000"/>
              </a:buClr>
              <a:buFont typeface="Arial" charset="0"/>
              <a:buChar char="–"/>
              <a:defRPr sz="2800" kern="1200">
                <a:solidFill>
                  <a:schemeClr val="tx1"/>
                </a:solidFill>
                <a:latin typeface="Optane" pitchFamily="2" charset="0"/>
                <a:ea typeface="+mn-ea"/>
                <a:cs typeface="+mn-cs"/>
              </a:defRPr>
            </a:lvl2pPr>
            <a:lvl3pPr marL="1143000" indent="-228600" algn="l" rtl="0" eaLnBrk="0" fontAlgn="base" hangingPunct="0">
              <a:spcBef>
                <a:spcPct val="20000"/>
              </a:spcBef>
              <a:spcAft>
                <a:spcPct val="0"/>
              </a:spcAft>
              <a:buClr>
                <a:srgbClr val="FFC000"/>
              </a:buClr>
              <a:buFont typeface="Arial" charset="0"/>
              <a:buChar char="•"/>
              <a:defRPr sz="2400" kern="1200">
                <a:solidFill>
                  <a:schemeClr val="tx1"/>
                </a:solidFill>
                <a:latin typeface="Optane" pitchFamily="2" charset="0"/>
                <a:ea typeface="+mn-ea"/>
                <a:cs typeface="+mn-cs"/>
              </a:defRPr>
            </a:lvl3pPr>
            <a:lvl4pPr marL="1600200" indent="-228600" algn="l" rtl="0" eaLnBrk="0" fontAlgn="base" hangingPunct="0">
              <a:spcBef>
                <a:spcPct val="20000"/>
              </a:spcBef>
              <a:spcAft>
                <a:spcPct val="0"/>
              </a:spcAft>
              <a:buClr>
                <a:srgbClr val="FFC000"/>
              </a:buClr>
              <a:buFont typeface="Arial" charset="0"/>
              <a:buChar char="–"/>
              <a:defRPr sz="2000" kern="1200">
                <a:solidFill>
                  <a:schemeClr val="tx1"/>
                </a:solidFill>
                <a:latin typeface="Optane" pitchFamily="2" charset="0"/>
                <a:ea typeface="+mn-ea"/>
                <a:cs typeface="+mn-cs"/>
              </a:defRPr>
            </a:lvl4pPr>
            <a:lvl5pPr marL="2057400" indent="-228600" algn="l" rtl="0" eaLnBrk="0" fontAlgn="base" hangingPunct="0">
              <a:spcBef>
                <a:spcPct val="20000"/>
              </a:spcBef>
              <a:spcAft>
                <a:spcPct val="0"/>
              </a:spcAft>
              <a:buClr>
                <a:srgbClr val="FFC000"/>
              </a:buClr>
              <a:buFont typeface="Arial" charset="0"/>
              <a:buChar char="»"/>
              <a:defRPr sz="2000" kern="1200">
                <a:solidFill>
                  <a:schemeClr val="tx1"/>
                </a:solidFill>
                <a:latin typeface="Optane"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90000"/>
              </a:lnSpc>
              <a:buFont typeface="Arial" charset="0"/>
              <a:buNone/>
            </a:pPr>
            <a:r>
              <a:rPr lang="zh-CN" altLang="en-US" sz="2400" dirty="0" smtClean="0"/>
              <a:t>其他国家确认之参保年限将被计入西班牙缴费计算中，当然必须无重叠出现。一旦重叠，则首先：</a:t>
            </a:r>
            <a:endParaRPr lang="en-GB" sz="2400" dirty="0" smtClean="0"/>
          </a:p>
          <a:p>
            <a:pPr lvl="1">
              <a:lnSpc>
                <a:spcPct val="90000"/>
              </a:lnSpc>
            </a:pPr>
            <a:r>
              <a:rPr lang="zh-CN" altLang="en-US" sz="2000" i="1" dirty="0" smtClean="0"/>
              <a:t>计算超出自愿年限的法定年限</a:t>
            </a:r>
            <a:r>
              <a:rPr lang="en-GB" sz="2000" i="1" dirty="0" smtClean="0"/>
              <a:t> (*)</a:t>
            </a:r>
          </a:p>
          <a:p>
            <a:pPr lvl="1">
              <a:lnSpc>
                <a:spcPct val="90000"/>
              </a:lnSpc>
            </a:pPr>
            <a:r>
              <a:rPr lang="zh-CN" altLang="en-US" sz="2000" i="1" dirty="0" smtClean="0"/>
              <a:t>在自愿年限出现与两国或多国时，分别计算。</a:t>
            </a:r>
            <a:endParaRPr lang="it-IT" altLang="zh-CN" sz="2000" i="1" dirty="0" smtClean="0"/>
          </a:p>
          <a:p>
            <a:pPr lvl="1">
              <a:lnSpc>
                <a:spcPct val="90000"/>
              </a:lnSpc>
            </a:pPr>
            <a:endParaRPr lang="en-GB" sz="2400" dirty="0" smtClean="0"/>
          </a:p>
          <a:p>
            <a:pPr>
              <a:lnSpc>
                <a:spcPct val="90000"/>
              </a:lnSpc>
              <a:buFont typeface="Arial" charset="0"/>
              <a:buNone/>
            </a:pPr>
            <a:r>
              <a:rPr lang="en-GB" sz="2400" dirty="0" smtClean="0"/>
              <a:t>(*) </a:t>
            </a:r>
            <a:r>
              <a:rPr lang="zh-CN" altLang="en-US" sz="2400" dirty="0" smtClean="0"/>
              <a:t>自愿年限用于增加福利金额</a:t>
            </a:r>
            <a:r>
              <a:rPr lang="en-GB" sz="2400" dirty="0" smtClean="0"/>
              <a:t>.</a:t>
            </a:r>
          </a:p>
          <a:p>
            <a:pPr>
              <a:lnSpc>
                <a:spcPct val="90000"/>
              </a:lnSpc>
            </a:pPr>
            <a:endParaRPr lang="en-GB" sz="2400" dirty="0" smtClean="0"/>
          </a:p>
          <a:p>
            <a:pPr eaLnBrk="1" hangingPunct="1">
              <a:lnSpc>
                <a:spcPct val="80000"/>
              </a:lnSpc>
            </a:pPr>
            <a:endParaRPr lang="en-GB" sz="2800" dirty="0" smtClean="0">
              <a:solidFill>
                <a:srgbClr val="FF0000"/>
              </a:solidFill>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0900" name="Rectangle 4"/>
          <p:cNvSpPr>
            <a:spLocks noGrp="1"/>
          </p:cNvSpPr>
          <p:nvPr>
            <p:ph type="title" idx="4294967295"/>
          </p:nvPr>
        </p:nvSpPr>
        <p:spPr>
          <a:xfrm>
            <a:off x="344488" y="80963"/>
            <a:ext cx="7056784" cy="647700"/>
          </a:xfrm>
        </p:spPr>
        <p:txBody>
          <a:bodyPr/>
          <a:lstStyle/>
          <a:p>
            <a:pPr algn="ctr"/>
            <a:r>
              <a:rPr lang="en-GB" sz="2400" dirty="0" smtClean="0"/>
              <a:t>PERIODS UNDER A YEAR</a:t>
            </a:r>
            <a:r>
              <a:rPr lang="es-ES" sz="2400" dirty="0" smtClean="0"/>
              <a:t> </a:t>
            </a:r>
            <a:r>
              <a:rPr lang="en-GB" sz="2400" dirty="0" smtClean="0"/>
              <a:t>(ARTICLE 14)</a:t>
            </a:r>
            <a:r>
              <a:rPr lang="zh-CN" altLang="en-US" sz="2400" dirty="0" smtClean="0"/>
              <a:t> </a:t>
            </a:r>
            <a:r>
              <a:rPr lang="it-IT" altLang="zh-CN" sz="2400" dirty="0" smtClean="0"/>
              <a:t/>
            </a:r>
            <a:br>
              <a:rPr lang="it-IT" altLang="zh-CN" sz="2400" dirty="0" smtClean="0"/>
            </a:br>
            <a:r>
              <a:rPr lang="zh-CN" altLang="en-US" sz="2400" dirty="0" smtClean="0"/>
              <a:t>参保年限</a:t>
            </a:r>
            <a:r>
              <a:rPr lang="en-US" altLang="zh-CN" sz="2400" dirty="0" smtClean="0"/>
              <a:t>1</a:t>
            </a:r>
            <a:r>
              <a:rPr lang="zh-CN" altLang="en-US" sz="2400" dirty="0" smtClean="0"/>
              <a:t>年以下（第</a:t>
            </a:r>
            <a:r>
              <a:rPr lang="en-US" altLang="zh-CN" sz="2400" dirty="0" smtClean="0"/>
              <a:t>14</a:t>
            </a:r>
            <a:r>
              <a:rPr lang="zh-CN" altLang="en-US" sz="2400" dirty="0" smtClean="0"/>
              <a:t>条）</a:t>
            </a:r>
            <a:endParaRPr lang="es-ES" sz="2400" dirty="0" smtClean="0"/>
          </a:p>
        </p:txBody>
      </p:sp>
      <p:sp>
        <p:nvSpPr>
          <p:cNvPr id="2000904" name="6 Rectángulo"/>
          <p:cNvSpPr>
            <a:spLocks noGrp="1" noChangeArrowheads="1"/>
          </p:cNvSpPr>
          <p:nvPr>
            <p:ph type="body" sz="half" idx="4294967295"/>
          </p:nvPr>
        </p:nvSpPr>
        <p:spPr>
          <a:xfrm>
            <a:off x="344488" y="5661025"/>
            <a:ext cx="8994775" cy="481013"/>
          </a:xfrm>
          <a:noFill/>
        </p:spPr>
        <p:txBody>
          <a:bodyPr/>
          <a:lstStyle/>
          <a:p>
            <a:pPr algn="ctr" eaLnBrk="1" hangingPunct="1">
              <a:lnSpc>
                <a:spcPct val="80000"/>
              </a:lnSpc>
              <a:buClrTx/>
              <a:buSzTx/>
              <a:buFont typeface="Tahoma" pitchFamily="34" charset="0"/>
              <a:buNone/>
            </a:pPr>
            <a:r>
              <a:rPr lang="en-GB" sz="2800" b="1" smtClean="0"/>
              <a:t>Periods valid for eligibility and for the calculation</a:t>
            </a:r>
          </a:p>
        </p:txBody>
      </p:sp>
      <p:sp>
        <p:nvSpPr>
          <p:cNvPr id="4" name="3 Marcador de contenido"/>
          <p:cNvSpPr>
            <a:spLocks noGrp="1"/>
          </p:cNvSpPr>
          <p:nvPr>
            <p:ph sz="quarter" idx="4294967295"/>
          </p:nvPr>
        </p:nvSpPr>
        <p:spPr>
          <a:xfrm>
            <a:off x="415925" y="981075"/>
            <a:ext cx="4421188" cy="2495550"/>
          </a:xfrm>
        </p:spPr>
        <p:txBody>
          <a:bodyPr/>
          <a:lstStyle/>
          <a:p>
            <a:r>
              <a:rPr lang="en-GB" sz="2000" dirty="0" smtClean="0"/>
              <a:t>    If a period below a year does not give eligibility in itself to benefits in a Party State</a:t>
            </a:r>
            <a:r>
              <a:rPr lang="zh-CN" altLang="en-US" sz="2000" dirty="0" smtClean="0"/>
              <a:t> </a:t>
            </a:r>
            <a:endParaRPr lang="en-GB" sz="2000" dirty="0" smtClean="0"/>
          </a:p>
          <a:p>
            <a:pPr lvl="1"/>
            <a:r>
              <a:rPr lang="en-GB" sz="1800" dirty="0" smtClean="0"/>
              <a:t>The Party State is not obliged to recognise the benefit</a:t>
            </a:r>
          </a:p>
          <a:p>
            <a:pPr lvl="1"/>
            <a:r>
              <a:rPr lang="en-GB" sz="1800" dirty="0" smtClean="0"/>
              <a:t>The other Party States will consider it for the calculation of the theoretical pension, never to establish a pro-rata pension.</a:t>
            </a:r>
          </a:p>
          <a:p>
            <a:pPr eaLnBrk="1" hangingPunct="1">
              <a:lnSpc>
                <a:spcPct val="80000"/>
              </a:lnSpc>
            </a:pPr>
            <a:endParaRPr lang="en-GB" sz="2400" dirty="0" smtClean="0">
              <a:effectLst>
                <a:outerShdw blurRad="38100" dist="38100" dir="2700000" algn="tl">
                  <a:srgbClr val="C0C0C0"/>
                </a:outerShdw>
              </a:effectLst>
            </a:endParaRPr>
          </a:p>
        </p:txBody>
      </p:sp>
      <p:sp>
        <p:nvSpPr>
          <p:cNvPr id="2000908" name="7 Rectángulo"/>
          <p:cNvSpPr>
            <a:spLocks noGrp="1" noChangeArrowheads="1"/>
          </p:cNvSpPr>
          <p:nvPr>
            <p:ph sz="quarter" idx="4294967295"/>
          </p:nvPr>
        </p:nvSpPr>
        <p:spPr>
          <a:xfrm>
            <a:off x="5024438" y="981075"/>
            <a:ext cx="4421187" cy="2495550"/>
          </a:xfrm>
          <a:noFill/>
        </p:spPr>
        <p:txBody>
          <a:bodyPr/>
          <a:lstStyle/>
          <a:p>
            <a:r>
              <a:rPr lang="en-GB" sz="2000" dirty="0" smtClean="0"/>
              <a:t>If the period is under a year in all the Party States and does not itself give eligibility individually in any one of them</a:t>
            </a:r>
          </a:p>
          <a:p>
            <a:pPr lvl="1"/>
            <a:r>
              <a:rPr lang="en-GB" sz="1800" dirty="0" smtClean="0"/>
              <a:t>They will be aggregated to give eligibility and if they meet the requirements the pension will be recognised by aggregation and pro-rata in each of the Party States.</a:t>
            </a:r>
          </a:p>
        </p:txBody>
      </p:sp>
      <p:sp>
        <p:nvSpPr>
          <p:cNvPr id="6" name="3 Marcador de contenido"/>
          <p:cNvSpPr>
            <a:spLocks noGrp="1"/>
          </p:cNvSpPr>
          <p:nvPr>
            <p:ph sz="quarter" idx="4294967295"/>
          </p:nvPr>
        </p:nvSpPr>
        <p:spPr>
          <a:xfrm>
            <a:off x="531812" y="3861048"/>
            <a:ext cx="4421188" cy="1656184"/>
          </a:xfrm>
        </p:spPr>
        <p:txBody>
          <a:bodyPr/>
          <a:lstStyle/>
          <a:p>
            <a:r>
              <a:rPr lang="en-GB" sz="2000" dirty="0" smtClean="0"/>
              <a:t>   </a:t>
            </a:r>
            <a:r>
              <a:rPr lang="zh-CN" altLang="en-US" sz="2000" dirty="0" smtClean="0"/>
              <a:t>如果</a:t>
            </a:r>
            <a:r>
              <a:rPr lang="en-US" altLang="zh-CN" sz="2000" dirty="0" smtClean="0"/>
              <a:t>1</a:t>
            </a:r>
            <a:r>
              <a:rPr lang="zh-CN" altLang="en-US" sz="2000" dirty="0" smtClean="0"/>
              <a:t>年以下缴费未达到福利授予条件 </a:t>
            </a:r>
            <a:endParaRPr lang="en-GB" sz="2000" dirty="0" smtClean="0"/>
          </a:p>
          <a:p>
            <a:pPr lvl="1"/>
            <a:r>
              <a:rPr lang="zh-CN" altLang="en-US" sz="1800" dirty="0" smtClean="0"/>
              <a:t>协定国无义务授予福利</a:t>
            </a:r>
            <a:endParaRPr lang="it-IT" altLang="zh-CN" sz="1800" dirty="0" smtClean="0"/>
          </a:p>
          <a:p>
            <a:pPr lvl="1"/>
            <a:r>
              <a:rPr lang="zh-CN" altLang="en-US" sz="1800" dirty="0" smtClean="0"/>
              <a:t>协定国将把它计入理论养老福利，而非按例福利。</a:t>
            </a:r>
            <a:endParaRPr lang="en-GB" sz="2400" dirty="0" smtClean="0">
              <a:effectLst>
                <a:outerShdw blurRad="38100" dist="38100" dir="2700000" algn="tl">
                  <a:srgbClr val="C0C0C0"/>
                </a:outerShdw>
              </a:effectLst>
            </a:endParaRPr>
          </a:p>
        </p:txBody>
      </p:sp>
      <p:sp>
        <p:nvSpPr>
          <p:cNvPr id="7" name="3 Marcador de contenido"/>
          <p:cNvSpPr>
            <a:spLocks noGrp="1"/>
          </p:cNvSpPr>
          <p:nvPr>
            <p:ph sz="quarter" idx="4294967295"/>
          </p:nvPr>
        </p:nvSpPr>
        <p:spPr>
          <a:xfrm>
            <a:off x="5169024" y="4005064"/>
            <a:ext cx="4421188" cy="1656184"/>
          </a:xfrm>
        </p:spPr>
        <p:txBody>
          <a:bodyPr/>
          <a:lstStyle/>
          <a:p>
            <a:r>
              <a:rPr lang="en-GB" sz="2000" dirty="0" smtClean="0"/>
              <a:t>   </a:t>
            </a:r>
            <a:r>
              <a:rPr lang="zh-CN" altLang="en-US" sz="2000" dirty="0" smtClean="0"/>
              <a:t>如果在各国的</a:t>
            </a:r>
            <a:r>
              <a:rPr lang="en-US" altLang="zh-CN" sz="2000" dirty="0" smtClean="0"/>
              <a:t>1</a:t>
            </a:r>
            <a:r>
              <a:rPr lang="zh-CN" altLang="en-US" sz="2000" dirty="0" smtClean="0"/>
              <a:t>年以下缴费综合均未达到福利授予条件 </a:t>
            </a:r>
            <a:endParaRPr lang="en-GB" sz="2000" dirty="0" smtClean="0"/>
          </a:p>
          <a:p>
            <a:pPr lvl="1"/>
            <a:r>
              <a:rPr lang="zh-CN" altLang="en-US" sz="1800" dirty="0" smtClean="0"/>
              <a:t>将对之综合计算，若符合规定则按比例授予福利。</a:t>
            </a:r>
            <a:endParaRPr lang="en-GB" sz="2400" dirty="0" smtClean="0">
              <a:effectLst>
                <a:outerShdw blurRad="38100" dist="38100" dir="2700000" algn="tl">
                  <a:srgbClr val="C0C0C0"/>
                </a:outerShdw>
              </a:effectLst>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1921" name="Rectangle 2"/>
          <p:cNvSpPr>
            <a:spLocks noGrp="1"/>
          </p:cNvSpPr>
          <p:nvPr>
            <p:ph type="title"/>
          </p:nvPr>
        </p:nvSpPr>
        <p:spPr>
          <a:xfrm>
            <a:off x="344488" y="80963"/>
            <a:ext cx="6984776" cy="647700"/>
          </a:xfrm>
        </p:spPr>
        <p:txBody>
          <a:bodyPr/>
          <a:lstStyle/>
          <a:p>
            <a:pPr algn="ctr" eaLnBrk="1" hangingPunct="1"/>
            <a:r>
              <a:rPr lang="en-GB" sz="2400" b="0" dirty="0" smtClean="0"/>
              <a:t>SPECIFIC QUALIFYING PERIOD</a:t>
            </a:r>
            <a:r>
              <a:rPr lang="zh-CN" altLang="en-US" sz="2400" b="0" dirty="0" smtClean="0"/>
              <a:t> 特殊认定年限</a:t>
            </a:r>
            <a:endParaRPr lang="es-ES" sz="2400" b="0" dirty="0" smtClean="0"/>
          </a:p>
        </p:txBody>
      </p:sp>
      <p:sp>
        <p:nvSpPr>
          <p:cNvPr id="2001924" name="2 Marcador de contenido"/>
          <p:cNvSpPr>
            <a:spLocks noGrp="1"/>
          </p:cNvSpPr>
          <p:nvPr>
            <p:ph type="body" idx="4294967295"/>
          </p:nvPr>
        </p:nvSpPr>
        <p:spPr>
          <a:xfrm>
            <a:off x="415925" y="981075"/>
            <a:ext cx="4969123" cy="5145088"/>
          </a:xfrm>
        </p:spPr>
        <p:txBody>
          <a:bodyPr/>
          <a:lstStyle/>
          <a:p>
            <a:pPr eaLnBrk="1" hangingPunct="1">
              <a:buFont typeface="Arial" charset="0"/>
              <a:buNone/>
            </a:pPr>
            <a:r>
              <a:rPr lang="en-GB" dirty="0" smtClean="0"/>
              <a:t>If the qualifying period is not completed in Spain, it will be considered completed when the person concerned accredits the said period in a time immediately before that of recognition of the benefit in another Party State.</a:t>
            </a:r>
          </a:p>
        </p:txBody>
      </p:sp>
      <p:sp>
        <p:nvSpPr>
          <p:cNvPr id="4" name="2 Marcador de contenido"/>
          <p:cNvSpPr txBox="1">
            <a:spLocks/>
          </p:cNvSpPr>
          <p:nvPr/>
        </p:nvSpPr>
        <p:spPr bwMode="auto">
          <a:xfrm>
            <a:off x="5673081" y="1052736"/>
            <a:ext cx="3528392" cy="51450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FFC000"/>
              </a:buClr>
              <a:buSzPct val="75000"/>
              <a:buFont typeface="Arial" charset="0"/>
              <a:buChar char="►"/>
              <a:defRPr sz="3200" kern="1200">
                <a:solidFill>
                  <a:schemeClr val="tx1"/>
                </a:solidFill>
                <a:latin typeface="Optane" pitchFamily="2" charset="0"/>
                <a:ea typeface="+mn-ea"/>
                <a:cs typeface="+mn-cs"/>
              </a:defRPr>
            </a:lvl1pPr>
            <a:lvl2pPr marL="742950" indent="-285750" algn="l" rtl="0" eaLnBrk="0" fontAlgn="base" hangingPunct="0">
              <a:spcBef>
                <a:spcPct val="20000"/>
              </a:spcBef>
              <a:spcAft>
                <a:spcPct val="0"/>
              </a:spcAft>
              <a:buClr>
                <a:srgbClr val="FFC000"/>
              </a:buClr>
              <a:buFont typeface="Arial" charset="0"/>
              <a:buChar char="–"/>
              <a:defRPr sz="2800" kern="1200">
                <a:solidFill>
                  <a:schemeClr val="tx1"/>
                </a:solidFill>
                <a:latin typeface="Optane" pitchFamily="2" charset="0"/>
                <a:ea typeface="+mn-ea"/>
                <a:cs typeface="+mn-cs"/>
              </a:defRPr>
            </a:lvl2pPr>
            <a:lvl3pPr marL="1143000" indent="-228600" algn="l" rtl="0" eaLnBrk="0" fontAlgn="base" hangingPunct="0">
              <a:spcBef>
                <a:spcPct val="20000"/>
              </a:spcBef>
              <a:spcAft>
                <a:spcPct val="0"/>
              </a:spcAft>
              <a:buClr>
                <a:srgbClr val="FFC000"/>
              </a:buClr>
              <a:buFont typeface="Arial" charset="0"/>
              <a:buChar char="•"/>
              <a:defRPr sz="2400" kern="1200">
                <a:solidFill>
                  <a:schemeClr val="tx1"/>
                </a:solidFill>
                <a:latin typeface="Optane" pitchFamily="2" charset="0"/>
                <a:ea typeface="+mn-ea"/>
                <a:cs typeface="+mn-cs"/>
              </a:defRPr>
            </a:lvl3pPr>
            <a:lvl4pPr marL="1600200" indent="-228600" algn="l" rtl="0" eaLnBrk="0" fontAlgn="base" hangingPunct="0">
              <a:spcBef>
                <a:spcPct val="20000"/>
              </a:spcBef>
              <a:spcAft>
                <a:spcPct val="0"/>
              </a:spcAft>
              <a:buClr>
                <a:srgbClr val="FFC000"/>
              </a:buClr>
              <a:buFont typeface="Arial" charset="0"/>
              <a:buChar char="–"/>
              <a:defRPr sz="2000" kern="1200">
                <a:solidFill>
                  <a:schemeClr val="tx1"/>
                </a:solidFill>
                <a:latin typeface="Optane" pitchFamily="2" charset="0"/>
                <a:ea typeface="+mn-ea"/>
                <a:cs typeface="+mn-cs"/>
              </a:defRPr>
            </a:lvl4pPr>
            <a:lvl5pPr marL="2057400" indent="-228600" algn="l" rtl="0" eaLnBrk="0" fontAlgn="base" hangingPunct="0">
              <a:spcBef>
                <a:spcPct val="20000"/>
              </a:spcBef>
              <a:spcAft>
                <a:spcPct val="0"/>
              </a:spcAft>
              <a:buClr>
                <a:srgbClr val="FFC000"/>
              </a:buClr>
              <a:buFont typeface="Arial" charset="0"/>
              <a:buChar char="»"/>
              <a:defRPr sz="2000" kern="1200">
                <a:solidFill>
                  <a:schemeClr val="tx1"/>
                </a:solidFill>
                <a:latin typeface="Optane"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eaLnBrk="1" hangingPunct="1">
              <a:buFont typeface="Arial" charset="0"/>
              <a:buNone/>
            </a:pPr>
            <a:r>
              <a:rPr lang="zh-CN" altLang="en-US" dirty="0" smtClean="0"/>
              <a:t>如果所认定的年限并非在西班牙完成的，则将按照年限完成时所在国家的福利标准进行确认。</a:t>
            </a:r>
            <a:endParaRPr lang="en-GB" dirty="0" smtClean="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2945" name="Rectangle 2"/>
          <p:cNvSpPr>
            <a:spLocks noGrp="1"/>
          </p:cNvSpPr>
          <p:nvPr>
            <p:ph type="title"/>
          </p:nvPr>
        </p:nvSpPr>
        <p:spPr>
          <a:xfrm>
            <a:off x="344488" y="80963"/>
            <a:ext cx="7056784" cy="647700"/>
          </a:xfrm>
        </p:spPr>
        <p:txBody>
          <a:bodyPr/>
          <a:lstStyle/>
          <a:p>
            <a:pPr algn="ctr" eaLnBrk="1" hangingPunct="1"/>
            <a:r>
              <a:rPr lang="en-GB" sz="2400" dirty="0" smtClean="0"/>
              <a:t>AWARD OF THE BENEFITS (</a:t>
            </a:r>
            <a:r>
              <a:rPr lang="en-GB" sz="1800" dirty="0" smtClean="0"/>
              <a:t>ARTICLE 13</a:t>
            </a:r>
            <a:r>
              <a:rPr lang="en-GB" sz="2400" dirty="0" smtClean="0"/>
              <a:t>)</a:t>
            </a:r>
            <a:r>
              <a:rPr lang="zh-CN" altLang="en-US" sz="2400" dirty="0" smtClean="0"/>
              <a:t> </a:t>
            </a:r>
            <a:r>
              <a:rPr lang="it-IT" altLang="zh-CN" sz="2400" dirty="0" smtClean="0"/>
              <a:t/>
            </a:r>
            <a:br>
              <a:rPr lang="it-IT" altLang="zh-CN" sz="2400" dirty="0" smtClean="0"/>
            </a:br>
            <a:r>
              <a:rPr lang="zh-CN" altLang="en-US" sz="2400" dirty="0" smtClean="0"/>
              <a:t>福利授予（第</a:t>
            </a:r>
            <a:r>
              <a:rPr lang="en-US" altLang="zh-CN" sz="2400" dirty="0" smtClean="0"/>
              <a:t>13</a:t>
            </a:r>
            <a:r>
              <a:rPr lang="zh-CN" altLang="en-US" sz="2400" dirty="0" smtClean="0"/>
              <a:t>条）</a:t>
            </a:r>
            <a:endParaRPr lang="es-ES" sz="2400" dirty="0" smtClean="0"/>
          </a:p>
        </p:txBody>
      </p:sp>
      <p:sp>
        <p:nvSpPr>
          <p:cNvPr id="2002948" name="2 Marcador de contenido"/>
          <p:cNvSpPr>
            <a:spLocks noGrp="1"/>
          </p:cNvSpPr>
          <p:nvPr>
            <p:ph type="body" idx="4294967295"/>
          </p:nvPr>
        </p:nvSpPr>
        <p:spPr>
          <a:xfrm>
            <a:off x="415925" y="836712"/>
            <a:ext cx="5113139" cy="5145088"/>
          </a:xfrm>
        </p:spPr>
        <p:txBody>
          <a:bodyPr/>
          <a:lstStyle/>
          <a:p>
            <a:pPr>
              <a:lnSpc>
                <a:spcPct val="80000"/>
              </a:lnSpc>
            </a:pPr>
            <a:r>
              <a:rPr lang="en-GB" sz="1800" b="1" dirty="0" smtClean="0"/>
              <a:t>National pension: </a:t>
            </a:r>
          </a:p>
          <a:p>
            <a:pPr>
              <a:lnSpc>
                <a:spcPct val="80000"/>
              </a:lnSpc>
              <a:buFont typeface="Arial" charset="0"/>
              <a:buNone/>
            </a:pPr>
            <a:r>
              <a:rPr lang="en-GB" sz="1800" dirty="0" smtClean="0"/>
              <a:t>	The competent institution (CI) of a Party State determines the amount, taking into account solely its own periods and conditions. </a:t>
            </a:r>
          </a:p>
          <a:p>
            <a:pPr>
              <a:lnSpc>
                <a:spcPct val="80000"/>
              </a:lnSpc>
            </a:pPr>
            <a:endParaRPr lang="en-GB" sz="1800" dirty="0" smtClean="0"/>
          </a:p>
          <a:p>
            <a:pPr>
              <a:lnSpc>
                <a:spcPct val="80000"/>
              </a:lnSpc>
            </a:pPr>
            <a:r>
              <a:rPr lang="en-GB" sz="1800" b="1" dirty="0" smtClean="0"/>
              <a:t>Pro-rata pension:</a:t>
            </a:r>
          </a:p>
          <a:p>
            <a:pPr>
              <a:lnSpc>
                <a:spcPct val="80000"/>
              </a:lnSpc>
              <a:buFont typeface="Arial" charset="0"/>
              <a:buNone/>
            </a:pPr>
            <a:r>
              <a:rPr lang="en-GB" sz="1800" dirty="0" smtClean="0"/>
              <a:t>	When the person concerned does not meet the requirements under local legislation, or does so and requests it, the pension will be calculated by aggregating the insurance periods:</a:t>
            </a:r>
          </a:p>
          <a:p>
            <a:pPr>
              <a:lnSpc>
                <a:spcPct val="80000"/>
              </a:lnSpc>
            </a:pPr>
            <a:endParaRPr lang="en-GB" sz="1800" dirty="0" smtClean="0"/>
          </a:p>
          <a:p>
            <a:pPr lvl="1">
              <a:lnSpc>
                <a:spcPct val="80000"/>
              </a:lnSpc>
            </a:pPr>
            <a:r>
              <a:rPr lang="en-GB" sz="1600" dirty="0" smtClean="0"/>
              <a:t>Theoretical pension: The CI determines the amount by aggregating the periods as if all of them had been completed in this Party State. </a:t>
            </a:r>
          </a:p>
          <a:p>
            <a:pPr lvl="1">
              <a:lnSpc>
                <a:spcPct val="80000"/>
              </a:lnSpc>
            </a:pPr>
            <a:r>
              <a:rPr lang="en-GB" sz="1600" dirty="0" smtClean="0"/>
              <a:t>Pro-rata pension: The CI applies the percentage corresponding to the insurance periods completed under its legislation to the theoretical pension, with respect to all the claimant's working life.</a:t>
            </a:r>
          </a:p>
          <a:p>
            <a:pPr>
              <a:lnSpc>
                <a:spcPct val="80000"/>
              </a:lnSpc>
              <a:buFont typeface="Wingdings" pitchFamily="2" charset="2"/>
              <a:buChar char="v"/>
            </a:pPr>
            <a:r>
              <a:rPr lang="en-GB" sz="1800" dirty="0" smtClean="0"/>
              <a:t>When aggregation has been requested and the person concerned has the right to the two pensions (national and pro rata), the more favourable amount will be paid.</a:t>
            </a:r>
          </a:p>
          <a:p>
            <a:pPr eaLnBrk="1" hangingPunct="1">
              <a:lnSpc>
                <a:spcPct val="80000"/>
              </a:lnSpc>
            </a:pPr>
            <a:endParaRPr lang="en-GB" sz="1200" dirty="0" smtClean="0"/>
          </a:p>
        </p:txBody>
      </p:sp>
      <p:sp>
        <p:nvSpPr>
          <p:cNvPr id="4" name="2 Marcador de contenido"/>
          <p:cNvSpPr txBox="1">
            <a:spLocks/>
          </p:cNvSpPr>
          <p:nvPr/>
        </p:nvSpPr>
        <p:spPr bwMode="auto">
          <a:xfrm>
            <a:off x="5817097" y="1052736"/>
            <a:ext cx="3672408" cy="51450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FFC000"/>
              </a:buClr>
              <a:buSzPct val="75000"/>
              <a:buFont typeface="Arial" charset="0"/>
              <a:buChar char="►"/>
              <a:defRPr sz="3200" kern="1200">
                <a:solidFill>
                  <a:schemeClr val="tx1"/>
                </a:solidFill>
                <a:latin typeface="Optane" pitchFamily="2" charset="0"/>
                <a:ea typeface="+mn-ea"/>
                <a:cs typeface="+mn-cs"/>
              </a:defRPr>
            </a:lvl1pPr>
            <a:lvl2pPr marL="742950" indent="-285750" algn="l" rtl="0" eaLnBrk="0" fontAlgn="base" hangingPunct="0">
              <a:spcBef>
                <a:spcPct val="20000"/>
              </a:spcBef>
              <a:spcAft>
                <a:spcPct val="0"/>
              </a:spcAft>
              <a:buClr>
                <a:srgbClr val="FFC000"/>
              </a:buClr>
              <a:buFont typeface="Arial" charset="0"/>
              <a:buChar char="–"/>
              <a:defRPr sz="2800" kern="1200">
                <a:solidFill>
                  <a:schemeClr val="tx1"/>
                </a:solidFill>
                <a:latin typeface="Optane" pitchFamily="2" charset="0"/>
                <a:ea typeface="+mn-ea"/>
                <a:cs typeface="+mn-cs"/>
              </a:defRPr>
            </a:lvl2pPr>
            <a:lvl3pPr marL="1143000" indent="-228600" algn="l" rtl="0" eaLnBrk="0" fontAlgn="base" hangingPunct="0">
              <a:spcBef>
                <a:spcPct val="20000"/>
              </a:spcBef>
              <a:spcAft>
                <a:spcPct val="0"/>
              </a:spcAft>
              <a:buClr>
                <a:srgbClr val="FFC000"/>
              </a:buClr>
              <a:buFont typeface="Arial" charset="0"/>
              <a:buChar char="•"/>
              <a:defRPr sz="2400" kern="1200">
                <a:solidFill>
                  <a:schemeClr val="tx1"/>
                </a:solidFill>
                <a:latin typeface="Optane" pitchFamily="2" charset="0"/>
                <a:ea typeface="+mn-ea"/>
                <a:cs typeface="+mn-cs"/>
              </a:defRPr>
            </a:lvl3pPr>
            <a:lvl4pPr marL="1600200" indent="-228600" algn="l" rtl="0" eaLnBrk="0" fontAlgn="base" hangingPunct="0">
              <a:spcBef>
                <a:spcPct val="20000"/>
              </a:spcBef>
              <a:spcAft>
                <a:spcPct val="0"/>
              </a:spcAft>
              <a:buClr>
                <a:srgbClr val="FFC000"/>
              </a:buClr>
              <a:buFont typeface="Arial" charset="0"/>
              <a:buChar char="–"/>
              <a:defRPr sz="2000" kern="1200">
                <a:solidFill>
                  <a:schemeClr val="tx1"/>
                </a:solidFill>
                <a:latin typeface="Optane" pitchFamily="2" charset="0"/>
                <a:ea typeface="+mn-ea"/>
                <a:cs typeface="+mn-cs"/>
              </a:defRPr>
            </a:lvl4pPr>
            <a:lvl5pPr marL="2057400" indent="-228600" algn="l" rtl="0" eaLnBrk="0" fontAlgn="base" hangingPunct="0">
              <a:spcBef>
                <a:spcPct val="20000"/>
              </a:spcBef>
              <a:spcAft>
                <a:spcPct val="0"/>
              </a:spcAft>
              <a:buClr>
                <a:srgbClr val="FFC000"/>
              </a:buClr>
              <a:buFont typeface="Arial" charset="0"/>
              <a:buChar char="»"/>
              <a:defRPr sz="2000" kern="1200">
                <a:solidFill>
                  <a:schemeClr val="tx1"/>
                </a:solidFill>
                <a:latin typeface="Optane"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80000"/>
              </a:lnSpc>
            </a:pPr>
            <a:r>
              <a:rPr lang="zh-CN" altLang="en-US" sz="1800" b="1" dirty="0" smtClean="0"/>
              <a:t>本国养老福利</a:t>
            </a:r>
            <a:r>
              <a:rPr lang="en-GB" sz="1800" b="1" dirty="0" smtClean="0"/>
              <a:t>: </a:t>
            </a:r>
          </a:p>
          <a:p>
            <a:pPr>
              <a:lnSpc>
                <a:spcPct val="80000"/>
              </a:lnSpc>
              <a:buFont typeface="Arial" charset="0"/>
              <a:buNone/>
            </a:pPr>
            <a:r>
              <a:rPr lang="en-GB" sz="1800" dirty="0" smtClean="0"/>
              <a:t>	</a:t>
            </a:r>
            <a:r>
              <a:rPr lang="zh-CN" altLang="en-US" sz="1800" dirty="0" smtClean="0"/>
              <a:t>协定国职权部门</a:t>
            </a:r>
            <a:r>
              <a:rPr lang="en-GB" sz="1800" dirty="0" smtClean="0"/>
              <a:t>(CI) </a:t>
            </a:r>
            <a:r>
              <a:rPr lang="zh-CN" altLang="en-US" sz="1800" dirty="0" smtClean="0"/>
              <a:t>根据其缴费年限与条件确定养老福利金额</a:t>
            </a:r>
            <a:r>
              <a:rPr lang="en-GB" sz="1800" dirty="0" smtClean="0"/>
              <a:t>. </a:t>
            </a:r>
          </a:p>
          <a:p>
            <a:pPr>
              <a:lnSpc>
                <a:spcPct val="80000"/>
              </a:lnSpc>
            </a:pPr>
            <a:endParaRPr lang="en-GB" sz="1800" dirty="0" smtClean="0"/>
          </a:p>
          <a:p>
            <a:pPr>
              <a:lnSpc>
                <a:spcPct val="80000"/>
              </a:lnSpc>
            </a:pPr>
            <a:r>
              <a:rPr lang="zh-CN" altLang="en-US" sz="1800" b="1" dirty="0" smtClean="0"/>
              <a:t>按例养老福利</a:t>
            </a:r>
            <a:r>
              <a:rPr lang="en-GB" sz="1800" b="1" dirty="0" smtClean="0"/>
              <a:t>:</a:t>
            </a:r>
          </a:p>
          <a:p>
            <a:pPr>
              <a:lnSpc>
                <a:spcPct val="80000"/>
              </a:lnSpc>
              <a:buFont typeface="Arial" charset="0"/>
              <a:buNone/>
            </a:pPr>
            <a:r>
              <a:rPr lang="en-GB" sz="1800" dirty="0" smtClean="0"/>
              <a:t>	</a:t>
            </a:r>
            <a:r>
              <a:rPr lang="zh-CN" altLang="en-US" sz="1800" dirty="0" smtClean="0"/>
              <a:t>若在本国未达到规定、或未如此要求获得福利，则在综合计算参保年限后按照比例计算其福利</a:t>
            </a:r>
            <a:r>
              <a:rPr lang="en-GB" sz="1800" dirty="0" smtClean="0"/>
              <a:t>:</a:t>
            </a:r>
          </a:p>
          <a:p>
            <a:pPr>
              <a:lnSpc>
                <a:spcPct val="80000"/>
              </a:lnSpc>
            </a:pPr>
            <a:endParaRPr lang="en-GB" sz="1800" dirty="0" smtClean="0"/>
          </a:p>
          <a:p>
            <a:pPr lvl="1">
              <a:lnSpc>
                <a:spcPct val="80000"/>
              </a:lnSpc>
            </a:pPr>
            <a:r>
              <a:rPr lang="zh-CN" altLang="en-US" sz="1600" dirty="0" smtClean="0"/>
              <a:t>理论福利：协定国职权部门在综合计算后确定福利</a:t>
            </a:r>
            <a:r>
              <a:rPr lang="en-GB" sz="1600" dirty="0" smtClean="0"/>
              <a:t>. </a:t>
            </a:r>
          </a:p>
          <a:p>
            <a:pPr lvl="1">
              <a:lnSpc>
                <a:spcPct val="80000"/>
              </a:lnSpc>
            </a:pPr>
            <a:r>
              <a:rPr lang="zh-CN" altLang="en-US" sz="1600" dirty="0" smtClean="0"/>
              <a:t>按例福利</a:t>
            </a:r>
            <a:r>
              <a:rPr lang="en-GB" sz="1600" dirty="0" smtClean="0"/>
              <a:t>: </a:t>
            </a:r>
            <a:r>
              <a:rPr lang="zh-CN" altLang="en-US" sz="1600" dirty="0" smtClean="0"/>
              <a:t>职权部门根据申请人工作生涯期间不同参保年限，按照比例确定福利</a:t>
            </a:r>
            <a:r>
              <a:rPr lang="en-GB" sz="1600" dirty="0" smtClean="0"/>
              <a:t>.</a:t>
            </a:r>
          </a:p>
          <a:p>
            <a:pPr lvl="1">
              <a:lnSpc>
                <a:spcPct val="80000"/>
              </a:lnSpc>
            </a:pPr>
            <a:endParaRPr lang="en-GB" sz="1600" dirty="0" smtClean="0"/>
          </a:p>
          <a:p>
            <a:pPr>
              <a:lnSpc>
                <a:spcPct val="80000"/>
              </a:lnSpc>
              <a:buFont typeface="Wingdings" pitchFamily="2" charset="2"/>
              <a:buChar char="v"/>
            </a:pPr>
            <a:r>
              <a:rPr lang="zh-CN" altLang="en-US" sz="1800" dirty="0" smtClean="0"/>
              <a:t>如果进行综合计算，且当事人有权选择获取本国养老福利或者按例福利，则选择其中金额更优者。</a:t>
            </a:r>
            <a:r>
              <a:rPr lang="en-GB" sz="1800" dirty="0" smtClean="0"/>
              <a:t>.</a:t>
            </a:r>
          </a:p>
          <a:p>
            <a:pPr eaLnBrk="1" hangingPunct="1">
              <a:lnSpc>
                <a:spcPct val="80000"/>
              </a:lnSpc>
            </a:pPr>
            <a:endParaRPr lang="en-GB" sz="1200" dirty="0" smtClean="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3969" name="Rectangle 2"/>
          <p:cNvSpPr>
            <a:spLocks noGrp="1"/>
          </p:cNvSpPr>
          <p:nvPr>
            <p:ph type="title"/>
          </p:nvPr>
        </p:nvSpPr>
        <p:spPr/>
        <p:txBody>
          <a:bodyPr/>
          <a:lstStyle/>
          <a:p>
            <a:pPr algn="ctr" eaLnBrk="1" hangingPunct="1"/>
            <a:r>
              <a:rPr lang="es-ES" sz="1800" dirty="0" smtClean="0"/>
              <a:t/>
            </a:r>
            <a:br>
              <a:rPr lang="es-ES" sz="1800" dirty="0" smtClean="0"/>
            </a:br>
            <a:r>
              <a:rPr lang="en-GB" sz="2800" dirty="0" smtClean="0"/>
              <a:t>BASIC AMOUNT</a:t>
            </a:r>
            <a:r>
              <a:rPr lang="zh-CN" altLang="en-US" sz="2800" dirty="0" smtClean="0"/>
              <a:t> 基本金额</a:t>
            </a:r>
            <a:r>
              <a:rPr lang="es-ES" sz="2800" dirty="0" smtClean="0"/>
              <a:t/>
            </a:r>
            <a:br>
              <a:rPr lang="es-ES" sz="2800" dirty="0" smtClean="0"/>
            </a:br>
            <a:endParaRPr lang="es-ES" sz="2800" dirty="0" smtClean="0"/>
          </a:p>
        </p:txBody>
      </p:sp>
      <p:sp>
        <p:nvSpPr>
          <p:cNvPr id="2003972" name="2 Marcador de contenido"/>
          <p:cNvSpPr>
            <a:spLocks noGrp="1"/>
          </p:cNvSpPr>
          <p:nvPr>
            <p:ph type="body" idx="4294967295"/>
          </p:nvPr>
        </p:nvSpPr>
        <p:spPr>
          <a:xfrm>
            <a:off x="415925" y="981075"/>
            <a:ext cx="5689203" cy="5145088"/>
          </a:xfrm>
        </p:spPr>
        <p:txBody>
          <a:bodyPr/>
          <a:lstStyle/>
          <a:p>
            <a:r>
              <a:rPr lang="en-GB" sz="2400" dirty="0" smtClean="0"/>
              <a:t>The calculation period of the basic amount is backdated to the last contribution in Spain.</a:t>
            </a:r>
          </a:p>
          <a:p>
            <a:endParaRPr lang="en-GB" sz="2400" dirty="0" smtClean="0"/>
          </a:p>
          <a:p>
            <a:r>
              <a:rPr lang="en-GB" sz="2400" dirty="0" smtClean="0"/>
              <a:t>If in the period to be calculated there are periods of insurance completed in another state the contribution base in Spain that is closest to the time will be used, adjusted according to the consumer price index.</a:t>
            </a:r>
          </a:p>
          <a:p>
            <a:endParaRPr lang="en-GB" sz="2400" dirty="0" smtClean="0"/>
          </a:p>
          <a:p>
            <a:r>
              <a:rPr lang="en-GB" sz="2400" dirty="0" smtClean="0"/>
              <a:t>The amount of the pension will be adjusted until the date when it becomes eligible.</a:t>
            </a:r>
          </a:p>
          <a:p>
            <a:pPr algn="just" eaLnBrk="1" hangingPunct="1">
              <a:lnSpc>
                <a:spcPct val="80000"/>
              </a:lnSpc>
              <a:buFont typeface="Wingdings" pitchFamily="2" charset="2"/>
              <a:buChar char="q"/>
            </a:pPr>
            <a:endParaRPr lang="en-GB" sz="2800" dirty="0" smtClean="0">
              <a:solidFill>
                <a:srgbClr val="003300"/>
              </a:solidFill>
            </a:endParaRPr>
          </a:p>
        </p:txBody>
      </p:sp>
      <p:sp>
        <p:nvSpPr>
          <p:cNvPr id="4" name="2 Marcador de contenido"/>
          <p:cNvSpPr txBox="1">
            <a:spLocks/>
          </p:cNvSpPr>
          <p:nvPr/>
        </p:nvSpPr>
        <p:spPr bwMode="auto">
          <a:xfrm>
            <a:off x="6321153" y="1124744"/>
            <a:ext cx="3096344" cy="51450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FFC000"/>
              </a:buClr>
              <a:buSzPct val="75000"/>
              <a:buFont typeface="Arial" charset="0"/>
              <a:buChar char="►"/>
              <a:defRPr sz="3200" kern="1200">
                <a:solidFill>
                  <a:schemeClr val="tx1"/>
                </a:solidFill>
                <a:latin typeface="Optane" pitchFamily="2" charset="0"/>
                <a:ea typeface="+mn-ea"/>
                <a:cs typeface="+mn-cs"/>
              </a:defRPr>
            </a:lvl1pPr>
            <a:lvl2pPr marL="742950" indent="-285750" algn="l" rtl="0" eaLnBrk="0" fontAlgn="base" hangingPunct="0">
              <a:spcBef>
                <a:spcPct val="20000"/>
              </a:spcBef>
              <a:spcAft>
                <a:spcPct val="0"/>
              </a:spcAft>
              <a:buClr>
                <a:srgbClr val="FFC000"/>
              </a:buClr>
              <a:buFont typeface="Arial" charset="0"/>
              <a:buChar char="–"/>
              <a:defRPr sz="2800" kern="1200">
                <a:solidFill>
                  <a:schemeClr val="tx1"/>
                </a:solidFill>
                <a:latin typeface="Optane" pitchFamily="2" charset="0"/>
                <a:ea typeface="+mn-ea"/>
                <a:cs typeface="+mn-cs"/>
              </a:defRPr>
            </a:lvl2pPr>
            <a:lvl3pPr marL="1143000" indent="-228600" algn="l" rtl="0" eaLnBrk="0" fontAlgn="base" hangingPunct="0">
              <a:spcBef>
                <a:spcPct val="20000"/>
              </a:spcBef>
              <a:spcAft>
                <a:spcPct val="0"/>
              </a:spcAft>
              <a:buClr>
                <a:srgbClr val="FFC000"/>
              </a:buClr>
              <a:buFont typeface="Arial" charset="0"/>
              <a:buChar char="•"/>
              <a:defRPr sz="2400" kern="1200">
                <a:solidFill>
                  <a:schemeClr val="tx1"/>
                </a:solidFill>
                <a:latin typeface="Optane" pitchFamily="2" charset="0"/>
                <a:ea typeface="+mn-ea"/>
                <a:cs typeface="+mn-cs"/>
              </a:defRPr>
            </a:lvl3pPr>
            <a:lvl4pPr marL="1600200" indent="-228600" algn="l" rtl="0" eaLnBrk="0" fontAlgn="base" hangingPunct="0">
              <a:spcBef>
                <a:spcPct val="20000"/>
              </a:spcBef>
              <a:spcAft>
                <a:spcPct val="0"/>
              </a:spcAft>
              <a:buClr>
                <a:srgbClr val="FFC000"/>
              </a:buClr>
              <a:buFont typeface="Arial" charset="0"/>
              <a:buChar char="–"/>
              <a:defRPr sz="2000" kern="1200">
                <a:solidFill>
                  <a:schemeClr val="tx1"/>
                </a:solidFill>
                <a:latin typeface="Optane" pitchFamily="2" charset="0"/>
                <a:ea typeface="+mn-ea"/>
                <a:cs typeface="+mn-cs"/>
              </a:defRPr>
            </a:lvl4pPr>
            <a:lvl5pPr marL="2057400" indent="-228600" algn="l" rtl="0" eaLnBrk="0" fontAlgn="base" hangingPunct="0">
              <a:spcBef>
                <a:spcPct val="20000"/>
              </a:spcBef>
              <a:spcAft>
                <a:spcPct val="0"/>
              </a:spcAft>
              <a:buClr>
                <a:srgbClr val="FFC000"/>
              </a:buClr>
              <a:buFont typeface="Arial" charset="0"/>
              <a:buChar char="»"/>
              <a:defRPr sz="2000" kern="1200">
                <a:solidFill>
                  <a:schemeClr val="tx1"/>
                </a:solidFill>
                <a:latin typeface="Optane"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zh-CN" altLang="en-US" sz="2400" dirty="0" smtClean="0"/>
              <a:t>计算年限须回溯至上一次在西班牙的缴费</a:t>
            </a:r>
            <a:r>
              <a:rPr lang="en-GB" sz="2400" dirty="0" smtClean="0"/>
              <a:t>.</a:t>
            </a:r>
          </a:p>
          <a:p>
            <a:endParaRPr lang="en-GB" sz="2400" dirty="0" smtClean="0"/>
          </a:p>
          <a:p>
            <a:r>
              <a:rPr lang="zh-CN" altLang="en-US" sz="2400" dirty="0" smtClean="0"/>
              <a:t>若缴费在其他国家完成，将按照西班牙同期规定，参考消费价格指数确定福利。</a:t>
            </a:r>
            <a:r>
              <a:rPr lang="en-GB" sz="2400" dirty="0" smtClean="0"/>
              <a:t>.</a:t>
            </a:r>
          </a:p>
          <a:p>
            <a:endParaRPr lang="en-GB" sz="2400" dirty="0" smtClean="0"/>
          </a:p>
          <a:p>
            <a:r>
              <a:rPr lang="zh-CN" altLang="en-US" sz="2400" dirty="0" smtClean="0"/>
              <a:t>养老福利金额在其达到授予条件前会持续调整</a:t>
            </a:r>
            <a:r>
              <a:rPr lang="en-GB" sz="2400" dirty="0" smtClean="0"/>
              <a:t>.</a:t>
            </a:r>
          </a:p>
          <a:p>
            <a:pPr algn="just" eaLnBrk="1" hangingPunct="1">
              <a:lnSpc>
                <a:spcPct val="80000"/>
              </a:lnSpc>
              <a:buFont typeface="Wingdings" pitchFamily="2" charset="2"/>
              <a:buChar char="q"/>
            </a:pPr>
            <a:endParaRPr lang="en-GB" sz="2800" dirty="0" smtClean="0">
              <a:solidFill>
                <a:srgbClr val="003300"/>
              </a:solidFill>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4993" name="Rectangle 2"/>
          <p:cNvSpPr>
            <a:spLocks noGrp="1"/>
          </p:cNvSpPr>
          <p:nvPr>
            <p:ph type="title"/>
          </p:nvPr>
        </p:nvSpPr>
        <p:spPr>
          <a:xfrm>
            <a:off x="344488" y="80963"/>
            <a:ext cx="6480720" cy="647700"/>
          </a:xfrm>
        </p:spPr>
        <p:txBody>
          <a:bodyPr/>
          <a:lstStyle/>
          <a:p>
            <a:pPr eaLnBrk="1" hangingPunct="1"/>
            <a:r>
              <a:rPr lang="en-GB" sz="2400" dirty="0" smtClean="0"/>
              <a:t>ADMINISTRATIVE PROCEDURE</a:t>
            </a:r>
            <a:r>
              <a:rPr lang="zh-CN" altLang="en-US" sz="2400" dirty="0" smtClean="0"/>
              <a:t> 行政程序</a:t>
            </a:r>
            <a:endParaRPr lang="es-ES" sz="2400" dirty="0" smtClean="0"/>
          </a:p>
        </p:txBody>
      </p:sp>
      <p:sp>
        <p:nvSpPr>
          <p:cNvPr id="2004994" name="Rectangle 3"/>
          <p:cNvSpPr>
            <a:spLocks noGrp="1"/>
          </p:cNvSpPr>
          <p:nvPr>
            <p:ph type="body" idx="1"/>
          </p:nvPr>
        </p:nvSpPr>
        <p:spPr/>
        <p:txBody>
          <a:bodyPr/>
          <a:lstStyle/>
          <a:p>
            <a:pPr algn="ctr" eaLnBrk="1" hangingPunct="1">
              <a:spcBef>
                <a:spcPct val="0"/>
              </a:spcBef>
              <a:buClrTx/>
              <a:buSzTx/>
              <a:buFontTx/>
              <a:buNone/>
            </a:pPr>
            <a:endParaRPr lang="en-GB" b="1" dirty="0" smtClean="0">
              <a:solidFill>
                <a:srgbClr val="003300"/>
              </a:solidFill>
            </a:endParaRPr>
          </a:p>
          <a:p>
            <a:pPr algn="ctr" eaLnBrk="1" hangingPunct="1">
              <a:spcBef>
                <a:spcPct val="0"/>
              </a:spcBef>
              <a:buClrTx/>
              <a:buSzTx/>
              <a:buFontTx/>
              <a:buNone/>
            </a:pPr>
            <a:endParaRPr lang="en-GB" b="1" dirty="0" smtClean="0">
              <a:solidFill>
                <a:srgbClr val="003300"/>
              </a:solidFill>
            </a:endParaRPr>
          </a:p>
          <a:p>
            <a:pPr algn="ctr" eaLnBrk="1" hangingPunct="1">
              <a:spcBef>
                <a:spcPct val="0"/>
              </a:spcBef>
              <a:buClrTx/>
              <a:buSzTx/>
              <a:buFontTx/>
              <a:buNone/>
            </a:pPr>
            <a:endParaRPr lang="en-GB" b="1" dirty="0" smtClean="0">
              <a:solidFill>
                <a:srgbClr val="003300"/>
              </a:solidFill>
            </a:endParaRPr>
          </a:p>
          <a:p>
            <a:pPr algn="ctr" eaLnBrk="1" hangingPunct="1">
              <a:spcBef>
                <a:spcPct val="0"/>
              </a:spcBef>
              <a:buClrTx/>
              <a:buSzTx/>
              <a:buFontTx/>
              <a:buNone/>
            </a:pPr>
            <a:endParaRPr lang="en-GB" b="1" dirty="0" smtClean="0">
              <a:solidFill>
                <a:srgbClr val="003300"/>
              </a:solidFill>
            </a:endParaRPr>
          </a:p>
          <a:p>
            <a:pPr algn="ctr" eaLnBrk="1" hangingPunct="1">
              <a:spcBef>
                <a:spcPct val="0"/>
              </a:spcBef>
              <a:buClrTx/>
              <a:buSzTx/>
              <a:buFontTx/>
              <a:buNone/>
            </a:pPr>
            <a:r>
              <a:rPr lang="en-GB" sz="3600" b="1" dirty="0" smtClean="0">
                <a:solidFill>
                  <a:srgbClr val="003300"/>
                </a:solidFill>
              </a:rPr>
              <a:t>PROCEDURE</a:t>
            </a:r>
          </a:p>
          <a:p>
            <a:pPr algn="ctr" eaLnBrk="1" hangingPunct="1">
              <a:spcBef>
                <a:spcPct val="0"/>
              </a:spcBef>
              <a:buClrTx/>
              <a:buSzTx/>
              <a:buFontTx/>
              <a:buNone/>
            </a:pPr>
            <a:r>
              <a:rPr lang="en-GB" sz="3600" b="1" dirty="0" err="1" smtClean="0">
                <a:solidFill>
                  <a:srgbClr val="003300"/>
                </a:solidFill>
              </a:rPr>
              <a:t>程序</a:t>
            </a:r>
            <a:endParaRPr lang="en-GB" sz="3600" b="1" dirty="0" smtClean="0">
              <a:solidFill>
                <a:srgbClr val="003300"/>
              </a:solidFill>
            </a:endParaRPr>
          </a:p>
          <a:p>
            <a:pPr eaLnBrk="1" hangingPunct="1"/>
            <a:endParaRPr lang="es-ES" sz="3600" dirty="0" smtClean="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6017" name="Rectangle 2"/>
          <p:cNvSpPr>
            <a:spLocks noGrp="1"/>
          </p:cNvSpPr>
          <p:nvPr>
            <p:ph type="title"/>
          </p:nvPr>
        </p:nvSpPr>
        <p:spPr/>
        <p:txBody>
          <a:bodyPr/>
          <a:lstStyle/>
          <a:p>
            <a:pPr eaLnBrk="1" hangingPunct="1"/>
            <a:r>
              <a:rPr lang="en-GB" b="0" dirty="0" smtClean="0"/>
              <a:t/>
            </a:r>
            <a:br>
              <a:rPr lang="en-GB" b="0" dirty="0" smtClean="0"/>
            </a:br>
            <a:r>
              <a:rPr lang="en-GB" dirty="0" smtClean="0"/>
              <a:t>IRISS (COMPUTERISATION OF THE INTERNATIONAL SOCIAL </a:t>
            </a:r>
            <a:br>
              <a:rPr lang="en-GB" dirty="0" smtClean="0"/>
            </a:br>
            <a:r>
              <a:rPr lang="en-GB" dirty="0" smtClean="0"/>
              <a:t>SECURITY REGULATIONS)</a:t>
            </a:r>
            <a:r>
              <a:rPr lang="zh-CN" altLang="en-US" dirty="0" smtClean="0"/>
              <a:t> 国际社保</a:t>
            </a:r>
            <a:r>
              <a:rPr lang="zh-CN" altLang="it-IT" dirty="0" smtClean="0"/>
              <a:t>规则数据化</a:t>
            </a:r>
            <a:r>
              <a:rPr lang="es-ES" dirty="0" smtClean="0"/>
              <a:t/>
            </a:r>
            <a:br>
              <a:rPr lang="es-ES" dirty="0" smtClean="0"/>
            </a:br>
            <a:endParaRPr lang="es-ES" dirty="0" smtClean="0"/>
          </a:p>
        </p:txBody>
      </p:sp>
      <p:sp>
        <p:nvSpPr>
          <p:cNvPr id="6" name="5 Marcador de contenido"/>
          <p:cNvSpPr>
            <a:spLocks noGrp="1"/>
          </p:cNvSpPr>
          <p:nvPr>
            <p:ph type="body" idx="4294967295"/>
          </p:nvPr>
        </p:nvSpPr>
        <p:spPr>
          <a:xfrm>
            <a:off x="415925" y="981075"/>
            <a:ext cx="5185147" cy="5145088"/>
          </a:xfrm>
        </p:spPr>
        <p:txBody>
          <a:bodyPr/>
          <a:lstStyle/>
          <a:p>
            <a:r>
              <a:rPr lang="en-GB" altLang="es-ES" dirty="0" smtClean="0"/>
              <a:t>Administration and calculation of all the pensions in the international area.</a:t>
            </a:r>
          </a:p>
          <a:p>
            <a:endParaRPr lang="en-GB" altLang="es-ES" dirty="0" smtClean="0"/>
          </a:p>
          <a:p>
            <a:r>
              <a:rPr lang="en-GB" altLang="es-ES" dirty="0" smtClean="0"/>
              <a:t>All the liaison forms are obtained according to applicable law.</a:t>
            </a:r>
          </a:p>
          <a:p>
            <a:endParaRPr lang="en-GB" altLang="es-ES" dirty="0" smtClean="0"/>
          </a:p>
          <a:p>
            <a:r>
              <a:rPr lang="en-GB" altLang="es-ES" dirty="0" smtClean="0"/>
              <a:t>National and EU statistics.</a:t>
            </a:r>
          </a:p>
          <a:p>
            <a:endParaRPr lang="en-GB" altLang="es-ES" dirty="0" smtClean="0"/>
          </a:p>
          <a:p>
            <a:pPr eaLnBrk="1" hangingPunct="1"/>
            <a:endParaRPr lang="en-GB" sz="4000" dirty="0" smtClean="0">
              <a:solidFill>
                <a:srgbClr val="7F7F7F"/>
              </a:solidFill>
            </a:endParaRPr>
          </a:p>
        </p:txBody>
      </p:sp>
      <p:sp>
        <p:nvSpPr>
          <p:cNvPr id="4" name="5 Marcador de contenido"/>
          <p:cNvSpPr txBox="1">
            <a:spLocks/>
          </p:cNvSpPr>
          <p:nvPr/>
        </p:nvSpPr>
        <p:spPr bwMode="auto">
          <a:xfrm>
            <a:off x="5241032" y="1124744"/>
            <a:ext cx="4032448" cy="51450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FFC000"/>
              </a:buClr>
              <a:buSzPct val="75000"/>
              <a:buFont typeface="Arial" charset="0"/>
              <a:buChar char="►"/>
              <a:defRPr sz="3200" kern="1200">
                <a:solidFill>
                  <a:schemeClr val="tx1"/>
                </a:solidFill>
                <a:latin typeface="Optane" pitchFamily="2" charset="0"/>
                <a:ea typeface="+mn-ea"/>
                <a:cs typeface="+mn-cs"/>
              </a:defRPr>
            </a:lvl1pPr>
            <a:lvl2pPr marL="742950" indent="-285750" algn="l" rtl="0" eaLnBrk="0" fontAlgn="base" hangingPunct="0">
              <a:spcBef>
                <a:spcPct val="20000"/>
              </a:spcBef>
              <a:spcAft>
                <a:spcPct val="0"/>
              </a:spcAft>
              <a:buClr>
                <a:srgbClr val="FFC000"/>
              </a:buClr>
              <a:buFont typeface="Arial" charset="0"/>
              <a:buChar char="–"/>
              <a:defRPr sz="2800" kern="1200">
                <a:solidFill>
                  <a:schemeClr val="tx1"/>
                </a:solidFill>
                <a:latin typeface="Optane" pitchFamily="2" charset="0"/>
                <a:ea typeface="+mn-ea"/>
                <a:cs typeface="+mn-cs"/>
              </a:defRPr>
            </a:lvl2pPr>
            <a:lvl3pPr marL="1143000" indent="-228600" algn="l" rtl="0" eaLnBrk="0" fontAlgn="base" hangingPunct="0">
              <a:spcBef>
                <a:spcPct val="20000"/>
              </a:spcBef>
              <a:spcAft>
                <a:spcPct val="0"/>
              </a:spcAft>
              <a:buClr>
                <a:srgbClr val="FFC000"/>
              </a:buClr>
              <a:buFont typeface="Arial" charset="0"/>
              <a:buChar char="•"/>
              <a:defRPr sz="2400" kern="1200">
                <a:solidFill>
                  <a:schemeClr val="tx1"/>
                </a:solidFill>
                <a:latin typeface="Optane" pitchFamily="2" charset="0"/>
                <a:ea typeface="+mn-ea"/>
                <a:cs typeface="+mn-cs"/>
              </a:defRPr>
            </a:lvl3pPr>
            <a:lvl4pPr marL="1600200" indent="-228600" algn="l" rtl="0" eaLnBrk="0" fontAlgn="base" hangingPunct="0">
              <a:spcBef>
                <a:spcPct val="20000"/>
              </a:spcBef>
              <a:spcAft>
                <a:spcPct val="0"/>
              </a:spcAft>
              <a:buClr>
                <a:srgbClr val="FFC000"/>
              </a:buClr>
              <a:buFont typeface="Arial" charset="0"/>
              <a:buChar char="–"/>
              <a:defRPr sz="2000" kern="1200">
                <a:solidFill>
                  <a:schemeClr val="tx1"/>
                </a:solidFill>
                <a:latin typeface="Optane" pitchFamily="2" charset="0"/>
                <a:ea typeface="+mn-ea"/>
                <a:cs typeface="+mn-cs"/>
              </a:defRPr>
            </a:lvl4pPr>
            <a:lvl5pPr marL="2057400" indent="-228600" algn="l" rtl="0" eaLnBrk="0" fontAlgn="base" hangingPunct="0">
              <a:spcBef>
                <a:spcPct val="20000"/>
              </a:spcBef>
              <a:spcAft>
                <a:spcPct val="0"/>
              </a:spcAft>
              <a:buClr>
                <a:srgbClr val="FFC000"/>
              </a:buClr>
              <a:buFont typeface="Arial" charset="0"/>
              <a:buChar char="»"/>
              <a:defRPr sz="2000" kern="1200">
                <a:solidFill>
                  <a:schemeClr val="tx1"/>
                </a:solidFill>
                <a:latin typeface="Optane"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zh-CN" altLang="en-US" dirty="0" smtClean="0"/>
              <a:t>所有国际领域养老福利计算与经办</a:t>
            </a:r>
            <a:r>
              <a:rPr lang="en-GB" altLang="es-ES" dirty="0" smtClean="0"/>
              <a:t>.</a:t>
            </a:r>
          </a:p>
          <a:p>
            <a:endParaRPr lang="en-GB" altLang="es-ES" dirty="0" smtClean="0"/>
          </a:p>
          <a:p>
            <a:r>
              <a:rPr lang="zh-CN" altLang="en-US" dirty="0" smtClean="0"/>
              <a:t>所有相应形式都须遵守所适用之法律进行</a:t>
            </a:r>
            <a:r>
              <a:rPr lang="en-GB" altLang="es-ES" dirty="0" smtClean="0"/>
              <a:t>.</a:t>
            </a:r>
          </a:p>
          <a:p>
            <a:endParaRPr lang="en-GB" altLang="es-ES" dirty="0" smtClean="0"/>
          </a:p>
          <a:p>
            <a:r>
              <a:rPr lang="zh-CN" altLang="en-US" dirty="0" smtClean="0"/>
              <a:t>本国与欧盟统计数据</a:t>
            </a:r>
            <a:r>
              <a:rPr lang="en-GB" altLang="es-ES" dirty="0" smtClean="0"/>
              <a:t>.</a:t>
            </a:r>
          </a:p>
          <a:p>
            <a:endParaRPr lang="en-GB" altLang="es-ES" dirty="0" smtClean="0"/>
          </a:p>
          <a:p>
            <a:pPr eaLnBrk="1" hangingPunct="1"/>
            <a:endParaRPr lang="en-GB" sz="4000" dirty="0" smtClean="0">
              <a:solidFill>
                <a:srgbClr val="7F7F7F"/>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2769" name="Rectangle 2"/>
          <p:cNvSpPr>
            <a:spLocks noGrp="1"/>
          </p:cNvSpPr>
          <p:nvPr>
            <p:ph type="title"/>
          </p:nvPr>
        </p:nvSpPr>
        <p:spPr>
          <a:xfrm>
            <a:off x="344488" y="80963"/>
            <a:ext cx="7056784" cy="647700"/>
          </a:xfrm>
        </p:spPr>
        <p:txBody>
          <a:bodyPr/>
          <a:lstStyle/>
          <a:p>
            <a:pPr algn="ctr" eaLnBrk="1" hangingPunct="1"/>
            <a:r>
              <a:rPr lang="en-GB" sz="3200" b="0" dirty="0" smtClean="0"/>
              <a:t>APPLICABILITY</a:t>
            </a:r>
            <a:r>
              <a:rPr lang="zh-CN" altLang="en-US" sz="3200" b="0" dirty="0" smtClean="0"/>
              <a:t> 法律应用</a:t>
            </a:r>
            <a:endParaRPr lang="es-ES" sz="3200" b="0" dirty="0" smtClean="0"/>
          </a:p>
        </p:txBody>
      </p:sp>
      <p:sp>
        <p:nvSpPr>
          <p:cNvPr id="1952770" name="Rectangle 3"/>
          <p:cNvSpPr>
            <a:spLocks noGrp="1" noChangeArrowheads="1"/>
          </p:cNvSpPr>
          <p:nvPr>
            <p:ph type="body" sz="half" idx="4294967295"/>
          </p:nvPr>
        </p:nvSpPr>
        <p:spPr>
          <a:xfrm>
            <a:off x="415925" y="981075"/>
            <a:ext cx="4421188" cy="2879973"/>
          </a:xfrm>
        </p:spPr>
        <p:txBody>
          <a:bodyPr/>
          <a:lstStyle/>
          <a:p>
            <a:pPr>
              <a:buFont typeface="Arial" charset="0"/>
              <a:buNone/>
            </a:pPr>
            <a:r>
              <a:rPr lang="en-GB" sz="2400" dirty="0" smtClean="0"/>
              <a:t>Directly applicable:</a:t>
            </a:r>
          </a:p>
          <a:p>
            <a:pPr lvl="1"/>
            <a:r>
              <a:rPr lang="en-GB" sz="2000" dirty="0" smtClean="0"/>
              <a:t> Some articles of the Treaties </a:t>
            </a:r>
          </a:p>
          <a:p>
            <a:pPr lvl="1"/>
            <a:r>
              <a:rPr lang="en-GB" sz="2000" dirty="0" smtClean="0"/>
              <a:t> Regulations</a:t>
            </a:r>
          </a:p>
          <a:p>
            <a:pPr lvl="1"/>
            <a:r>
              <a:rPr lang="en-GB" sz="2000" dirty="0" smtClean="0"/>
              <a:t> Decisions by the Administrative Commission</a:t>
            </a:r>
          </a:p>
        </p:txBody>
      </p:sp>
      <p:sp>
        <p:nvSpPr>
          <p:cNvPr id="1952771" name="Rectangle 4"/>
          <p:cNvSpPr>
            <a:spLocks noGrp="1" noChangeArrowheads="1"/>
          </p:cNvSpPr>
          <p:nvPr>
            <p:ph type="body" sz="half" idx="4294967295"/>
          </p:nvPr>
        </p:nvSpPr>
        <p:spPr>
          <a:xfrm>
            <a:off x="4989513" y="981075"/>
            <a:ext cx="4421187" cy="2015877"/>
          </a:xfrm>
        </p:spPr>
        <p:txBody>
          <a:bodyPr/>
          <a:lstStyle/>
          <a:p>
            <a:pPr>
              <a:buFont typeface="Arial" charset="0"/>
              <a:buNone/>
            </a:pPr>
            <a:r>
              <a:rPr lang="en-GB" sz="2800" dirty="0" smtClean="0"/>
              <a:t>Not directly applicable:</a:t>
            </a:r>
          </a:p>
          <a:p>
            <a:pPr lvl="1"/>
            <a:r>
              <a:rPr lang="en-GB" sz="2400" dirty="0" smtClean="0"/>
              <a:t> Directives</a:t>
            </a:r>
          </a:p>
          <a:p>
            <a:pPr lvl="1"/>
            <a:r>
              <a:rPr lang="en-GB" sz="2400" dirty="0" smtClean="0"/>
              <a:t> Recommendations</a:t>
            </a:r>
          </a:p>
          <a:p>
            <a:pPr lvl="1"/>
            <a:r>
              <a:rPr lang="en-GB" sz="2400" dirty="0" smtClean="0"/>
              <a:t> Opinions</a:t>
            </a:r>
          </a:p>
        </p:txBody>
      </p:sp>
      <p:sp>
        <p:nvSpPr>
          <p:cNvPr id="5" name="Rectangle 4"/>
          <p:cNvSpPr txBox="1">
            <a:spLocks noChangeArrowheads="1"/>
          </p:cNvSpPr>
          <p:nvPr/>
        </p:nvSpPr>
        <p:spPr bwMode="auto">
          <a:xfrm>
            <a:off x="5141913" y="3645371"/>
            <a:ext cx="4421187" cy="201587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FFC000"/>
              </a:buClr>
              <a:buSzPct val="75000"/>
              <a:buFont typeface="Arial" charset="0"/>
              <a:buChar char="►"/>
              <a:defRPr sz="3200" kern="1200">
                <a:solidFill>
                  <a:schemeClr val="tx1"/>
                </a:solidFill>
                <a:latin typeface="Optane" pitchFamily="2" charset="0"/>
                <a:ea typeface="+mn-ea"/>
                <a:cs typeface="+mn-cs"/>
              </a:defRPr>
            </a:lvl1pPr>
            <a:lvl2pPr marL="742950" indent="-285750" algn="l" rtl="0" eaLnBrk="0" fontAlgn="base" hangingPunct="0">
              <a:spcBef>
                <a:spcPct val="20000"/>
              </a:spcBef>
              <a:spcAft>
                <a:spcPct val="0"/>
              </a:spcAft>
              <a:buClr>
                <a:srgbClr val="FFC000"/>
              </a:buClr>
              <a:buFont typeface="Arial" charset="0"/>
              <a:buChar char="–"/>
              <a:defRPr sz="2800" kern="1200">
                <a:solidFill>
                  <a:schemeClr val="tx1"/>
                </a:solidFill>
                <a:latin typeface="Optane" pitchFamily="2" charset="0"/>
                <a:ea typeface="+mn-ea"/>
                <a:cs typeface="+mn-cs"/>
              </a:defRPr>
            </a:lvl2pPr>
            <a:lvl3pPr marL="1143000" indent="-228600" algn="l" rtl="0" eaLnBrk="0" fontAlgn="base" hangingPunct="0">
              <a:spcBef>
                <a:spcPct val="20000"/>
              </a:spcBef>
              <a:spcAft>
                <a:spcPct val="0"/>
              </a:spcAft>
              <a:buClr>
                <a:srgbClr val="FFC000"/>
              </a:buClr>
              <a:buFont typeface="Arial" charset="0"/>
              <a:buChar char="•"/>
              <a:defRPr sz="2400" kern="1200">
                <a:solidFill>
                  <a:schemeClr val="tx1"/>
                </a:solidFill>
                <a:latin typeface="Optane" pitchFamily="2" charset="0"/>
                <a:ea typeface="+mn-ea"/>
                <a:cs typeface="+mn-cs"/>
              </a:defRPr>
            </a:lvl3pPr>
            <a:lvl4pPr marL="1600200" indent="-228600" algn="l" rtl="0" eaLnBrk="0" fontAlgn="base" hangingPunct="0">
              <a:spcBef>
                <a:spcPct val="20000"/>
              </a:spcBef>
              <a:spcAft>
                <a:spcPct val="0"/>
              </a:spcAft>
              <a:buClr>
                <a:srgbClr val="FFC000"/>
              </a:buClr>
              <a:buFont typeface="Arial" charset="0"/>
              <a:buChar char="–"/>
              <a:defRPr sz="2000" kern="1200">
                <a:solidFill>
                  <a:schemeClr val="tx1"/>
                </a:solidFill>
                <a:latin typeface="Optane" pitchFamily="2" charset="0"/>
                <a:ea typeface="+mn-ea"/>
                <a:cs typeface="+mn-cs"/>
              </a:defRPr>
            </a:lvl4pPr>
            <a:lvl5pPr marL="2057400" indent="-228600" algn="l" rtl="0" eaLnBrk="0" fontAlgn="base" hangingPunct="0">
              <a:spcBef>
                <a:spcPct val="20000"/>
              </a:spcBef>
              <a:spcAft>
                <a:spcPct val="0"/>
              </a:spcAft>
              <a:buClr>
                <a:srgbClr val="FFC000"/>
              </a:buClr>
              <a:buFont typeface="Arial" charset="0"/>
              <a:buChar char="»"/>
              <a:defRPr sz="2000" kern="1200">
                <a:solidFill>
                  <a:schemeClr val="tx1"/>
                </a:solidFill>
                <a:latin typeface="Optane"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Arial" charset="0"/>
              <a:buNone/>
            </a:pPr>
            <a:r>
              <a:rPr lang="en-GB" sz="2400" dirty="0" err="1" smtClean="0">
                <a:latin typeface="宋体"/>
                <a:ea typeface="宋体"/>
                <a:cs typeface="宋体"/>
              </a:rPr>
              <a:t>非直接</a:t>
            </a:r>
            <a:r>
              <a:rPr lang="zh-CN" altLang="en-US" sz="2400" dirty="0" smtClean="0">
                <a:latin typeface="宋体"/>
                <a:ea typeface="宋体"/>
                <a:cs typeface="宋体"/>
              </a:rPr>
              <a:t>应用</a:t>
            </a:r>
            <a:r>
              <a:rPr lang="en-GB" sz="2400" dirty="0" smtClean="0">
                <a:latin typeface="宋体"/>
                <a:ea typeface="宋体"/>
                <a:cs typeface="宋体"/>
              </a:rPr>
              <a:t>:</a:t>
            </a:r>
          </a:p>
          <a:p>
            <a:pPr lvl="1"/>
            <a:r>
              <a:rPr lang="en-GB" sz="2000" dirty="0" smtClean="0">
                <a:latin typeface="宋体"/>
                <a:ea typeface="宋体"/>
                <a:cs typeface="宋体"/>
              </a:rPr>
              <a:t> </a:t>
            </a:r>
            <a:r>
              <a:rPr lang="en-GB" sz="2000" dirty="0" err="1" smtClean="0">
                <a:latin typeface="宋体"/>
                <a:ea typeface="宋体"/>
                <a:cs typeface="宋体"/>
              </a:rPr>
              <a:t>指示</a:t>
            </a:r>
            <a:endParaRPr lang="en-GB" sz="2000" dirty="0" smtClean="0">
              <a:latin typeface="宋体"/>
              <a:ea typeface="宋体"/>
              <a:cs typeface="宋体"/>
            </a:endParaRPr>
          </a:p>
          <a:p>
            <a:pPr lvl="1"/>
            <a:r>
              <a:rPr lang="en-GB" sz="2000" dirty="0" smtClean="0">
                <a:latin typeface="宋体"/>
                <a:ea typeface="宋体"/>
                <a:cs typeface="宋体"/>
              </a:rPr>
              <a:t> </a:t>
            </a:r>
            <a:r>
              <a:rPr lang="zh-CN" altLang="en-US" sz="2000" dirty="0" smtClean="0">
                <a:latin typeface="宋体"/>
                <a:ea typeface="宋体"/>
                <a:cs typeface="宋体"/>
              </a:rPr>
              <a:t>建议</a:t>
            </a:r>
            <a:endParaRPr lang="it-IT" altLang="zh-CN" sz="2000" dirty="0" smtClean="0">
              <a:latin typeface="宋体"/>
              <a:ea typeface="宋体"/>
              <a:cs typeface="宋体"/>
            </a:endParaRPr>
          </a:p>
          <a:p>
            <a:pPr lvl="1"/>
            <a:r>
              <a:rPr lang="en-GB" sz="2000" dirty="0" smtClean="0">
                <a:latin typeface="宋体"/>
                <a:ea typeface="宋体"/>
                <a:cs typeface="宋体"/>
              </a:rPr>
              <a:t> </a:t>
            </a:r>
            <a:r>
              <a:rPr lang="zh-CN" altLang="en-US" sz="2000" dirty="0" smtClean="0">
                <a:latin typeface="宋体"/>
                <a:ea typeface="宋体"/>
                <a:cs typeface="宋体"/>
              </a:rPr>
              <a:t>意见</a:t>
            </a:r>
            <a:endParaRPr lang="en-GB" sz="2000" dirty="0" smtClean="0">
              <a:latin typeface="宋体"/>
              <a:ea typeface="宋体"/>
              <a:cs typeface="宋体"/>
            </a:endParaRPr>
          </a:p>
        </p:txBody>
      </p:sp>
      <p:sp>
        <p:nvSpPr>
          <p:cNvPr id="6" name="Rectangle 3"/>
          <p:cNvSpPr txBox="1">
            <a:spLocks noChangeArrowheads="1"/>
          </p:cNvSpPr>
          <p:nvPr/>
        </p:nvSpPr>
        <p:spPr bwMode="auto">
          <a:xfrm>
            <a:off x="488504" y="3603773"/>
            <a:ext cx="4421188" cy="220149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FFC000"/>
              </a:buClr>
              <a:buSzPct val="75000"/>
              <a:buFont typeface="Arial" charset="0"/>
              <a:buChar char="►"/>
              <a:defRPr sz="3200" kern="1200">
                <a:solidFill>
                  <a:schemeClr val="tx1"/>
                </a:solidFill>
                <a:latin typeface="Optane" pitchFamily="2" charset="0"/>
                <a:ea typeface="+mn-ea"/>
                <a:cs typeface="+mn-cs"/>
              </a:defRPr>
            </a:lvl1pPr>
            <a:lvl2pPr marL="742950" indent="-285750" algn="l" rtl="0" eaLnBrk="0" fontAlgn="base" hangingPunct="0">
              <a:spcBef>
                <a:spcPct val="20000"/>
              </a:spcBef>
              <a:spcAft>
                <a:spcPct val="0"/>
              </a:spcAft>
              <a:buClr>
                <a:srgbClr val="FFC000"/>
              </a:buClr>
              <a:buFont typeface="Arial" charset="0"/>
              <a:buChar char="–"/>
              <a:defRPr sz="2800" kern="1200">
                <a:solidFill>
                  <a:schemeClr val="tx1"/>
                </a:solidFill>
                <a:latin typeface="Optane" pitchFamily="2" charset="0"/>
                <a:ea typeface="+mn-ea"/>
                <a:cs typeface="+mn-cs"/>
              </a:defRPr>
            </a:lvl2pPr>
            <a:lvl3pPr marL="1143000" indent="-228600" algn="l" rtl="0" eaLnBrk="0" fontAlgn="base" hangingPunct="0">
              <a:spcBef>
                <a:spcPct val="20000"/>
              </a:spcBef>
              <a:spcAft>
                <a:spcPct val="0"/>
              </a:spcAft>
              <a:buClr>
                <a:srgbClr val="FFC000"/>
              </a:buClr>
              <a:buFont typeface="Arial" charset="0"/>
              <a:buChar char="•"/>
              <a:defRPr sz="2400" kern="1200">
                <a:solidFill>
                  <a:schemeClr val="tx1"/>
                </a:solidFill>
                <a:latin typeface="Optane" pitchFamily="2" charset="0"/>
                <a:ea typeface="+mn-ea"/>
                <a:cs typeface="+mn-cs"/>
              </a:defRPr>
            </a:lvl3pPr>
            <a:lvl4pPr marL="1600200" indent="-228600" algn="l" rtl="0" eaLnBrk="0" fontAlgn="base" hangingPunct="0">
              <a:spcBef>
                <a:spcPct val="20000"/>
              </a:spcBef>
              <a:spcAft>
                <a:spcPct val="0"/>
              </a:spcAft>
              <a:buClr>
                <a:srgbClr val="FFC000"/>
              </a:buClr>
              <a:buFont typeface="Arial" charset="0"/>
              <a:buChar char="–"/>
              <a:defRPr sz="2000" kern="1200">
                <a:solidFill>
                  <a:schemeClr val="tx1"/>
                </a:solidFill>
                <a:latin typeface="Optane" pitchFamily="2" charset="0"/>
                <a:ea typeface="+mn-ea"/>
                <a:cs typeface="+mn-cs"/>
              </a:defRPr>
            </a:lvl4pPr>
            <a:lvl5pPr marL="2057400" indent="-228600" algn="l" rtl="0" eaLnBrk="0" fontAlgn="base" hangingPunct="0">
              <a:spcBef>
                <a:spcPct val="20000"/>
              </a:spcBef>
              <a:spcAft>
                <a:spcPct val="0"/>
              </a:spcAft>
              <a:buClr>
                <a:srgbClr val="FFC000"/>
              </a:buClr>
              <a:buFont typeface="Arial" charset="0"/>
              <a:buChar char="»"/>
              <a:defRPr sz="2000" kern="1200">
                <a:solidFill>
                  <a:schemeClr val="tx1"/>
                </a:solidFill>
                <a:latin typeface="Optane"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Arial" charset="0"/>
              <a:buNone/>
            </a:pPr>
            <a:r>
              <a:rPr lang="zh-CN" altLang="en-US" sz="2400" dirty="0" smtClean="0"/>
              <a:t>直接应用</a:t>
            </a:r>
            <a:r>
              <a:rPr lang="en-GB" sz="2400" dirty="0" smtClean="0"/>
              <a:t>:</a:t>
            </a:r>
          </a:p>
          <a:p>
            <a:pPr lvl="1"/>
            <a:r>
              <a:rPr lang="en-GB" sz="2000" dirty="0" smtClean="0"/>
              <a:t> </a:t>
            </a:r>
            <a:r>
              <a:rPr lang="zh-CN" altLang="en-US" sz="2000" dirty="0" smtClean="0"/>
              <a:t>协议部分条款</a:t>
            </a:r>
            <a:endParaRPr lang="it-IT" altLang="zh-CN" sz="2000" dirty="0" smtClean="0"/>
          </a:p>
          <a:p>
            <a:pPr lvl="1"/>
            <a:r>
              <a:rPr lang="en-GB" sz="2000" dirty="0" smtClean="0"/>
              <a:t> </a:t>
            </a:r>
            <a:r>
              <a:rPr lang="zh-CN" altLang="en-US" sz="2000" dirty="0" smtClean="0"/>
              <a:t>规定</a:t>
            </a:r>
            <a:endParaRPr lang="en-GB" sz="2000" dirty="0" smtClean="0"/>
          </a:p>
          <a:p>
            <a:pPr lvl="1"/>
            <a:r>
              <a:rPr lang="zh-CN" altLang="en-US" sz="2000" dirty="0" smtClean="0"/>
              <a:t> 行政委员会决议</a:t>
            </a:r>
            <a:endParaRPr lang="en-GB" sz="2000" dirty="0" smtClean="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41" name="Rectangle 2"/>
          <p:cNvSpPr>
            <a:spLocks noGrp="1"/>
          </p:cNvSpPr>
          <p:nvPr>
            <p:ph type="title"/>
          </p:nvPr>
        </p:nvSpPr>
        <p:spPr>
          <a:xfrm>
            <a:off x="415925" y="117004"/>
            <a:ext cx="9066213" cy="647700"/>
          </a:xfrm>
        </p:spPr>
        <p:txBody>
          <a:bodyPr/>
          <a:lstStyle/>
          <a:p>
            <a:pPr eaLnBrk="1" hangingPunct="1"/>
            <a:r>
              <a:rPr lang="en-GB" sz="2400" dirty="0" smtClean="0"/>
              <a:t>CLAIMS SUBMITTED IN SPAIN</a:t>
            </a:r>
            <a:r>
              <a:rPr lang="zh-CN" altLang="en-US" sz="2400" dirty="0" smtClean="0"/>
              <a:t> 在西班牙递交申请</a:t>
            </a:r>
            <a:endParaRPr lang="es-ES" sz="2400" dirty="0" smtClean="0"/>
          </a:p>
        </p:txBody>
      </p:sp>
      <p:sp>
        <p:nvSpPr>
          <p:cNvPr id="6" name="5 Marcador de contenido"/>
          <p:cNvSpPr>
            <a:spLocks noGrp="1"/>
          </p:cNvSpPr>
          <p:nvPr>
            <p:ph type="body" idx="4294967295"/>
          </p:nvPr>
        </p:nvSpPr>
        <p:spPr>
          <a:xfrm>
            <a:off x="415925" y="981075"/>
            <a:ext cx="5257155" cy="5145088"/>
          </a:xfrm>
        </p:spPr>
        <p:txBody>
          <a:bodyPr/>
          <a:lstStyle/>
          <a:p>
            <a:r>
              <a:rPr lang="en-GB" sz="2000" dirty="0" smtClean="0"/>
              <a:t>The procedure is decentralised. The pension claim may be presented at any Citizen Service Centre (CAISS).</a:t>
            </a:r>
          </a:p>
          <a:p>
            <a:r>
              <a:rPr lang="en-GB" sz="2000" dirty="0" smtClean="0"/>
              <a:t>The Provincial Directorate of the INSS is responsible for administering the claim and transferring the information needed for processing to the liaison office of the other State(s) in the corresponding liaison forms under applicable law.</a:t>
            </a:r>
          </a:p>
          <a:p>
            <a:r>
              <a:rPr lang="en-GB" sz="2000" dirty="0" smtClean="0"/>
              <a:t>The Liaison Office of the other State determines which the competent institution for handling the claim is.</a:t>
            </a:r>
          </a:p>
          <a:p>
            <a:r>
              <a:rPr lang="en-GB" sz="2000" dirty="0" smtClean="0"/>
              <a:t>The rest of the procedure is carried out between competent institutions</a:t>
            </a:r>
          </a:p>
          <a:p>
            <a:endParaRPr lang="en-GB" sz="2000" dirty="0" smtClean="0"/>
          </a:p>
          <a:p>
            <a:pPr eaLnBrk="1" hangingPunct="1">
              <a:lnSpc>
                <a:spcPct val="80000"/>
              </a:lnSpc>
            </a:pPr>
            <a:endParaRPr lang="en-GB" sz="2400" dirty="0" smtClean="0">
              <a:solidFill>
                <a:srgbClr val="7F7F7F"/>
              </a:solidFill>
            </a:endParaRPr>
          </a:p>
        </p:txBody>
      </p:sp>
      <p:sp>
        <p:nvSpPr>
          <p:cNvPr id="4" name="5 Marcador de contenido"/>
          <p:cNvSpPr txBox="1">
            <a:spLocks/>
          </p:cNvSpPr>
          <p:nvPr/>
        </p:nvSpPr>
        <p:spPr bwMode="auto">
          <a:xfrm>
            <a:off x="5817097" y="1052736"/>
            <a:ext cx="3600400" cy="51450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FFC000"/>
              </a:buClr>
              <a:buSzPct val="75000"/>
              <a:buFont typeface="Arial" charset="0"/>
              <a:buChar char="►"/>
              <a:defRPr sz="3200" kern="1200">
                <a:solidFill>
                  <a:schemeClr val="tx1"/>
                </a:solidFill>
                <a:latin typeface="Optane" pitchFamily="2" charset="0"/>
                <a:ea typeface="+mn-ea"/>
                <a:cs typeface="+mn-cs"/>
              </a:defRPr>
            </a:lvl1pPr>
            <a:lvl2pPr marL="742950" indent="-285750" algn="l" rtl="0" eaLnBrk="0" fontAlgn="base" hangingPunct="0">
              <a:spcBef>
                <a:spcPct val="20000"/>
              </a:spcBef>
              <a:spcAft>
                <a:spcPct val="0"/>
              </a:spcAft>
              <a:buClr>
                <a:srgbClr val="FFC000"/>
              </a:buClr>
              <a:buFont typeface="Arial" charset="0"/>
              <a:buChar char="–"/>
              <a:defRPr sz="2800" kern="1200">
                <a:solidFill>
                  <a:schemeClr val="tx1"/>
                </a:solidFill>
                <a:latin typeface="Optane" pitchFamily="2" charset="0"/>
                <a:ea typeface="+mn-ea"/>
                <a:cs typeface="+mn-cs"/>
              </a:defRPr>
            </a:lvl2pPr>
            <a:lvl3pPr marL="1143000" indent="-228600" algn="l" rtl="0" eaLnBrk="0" fontAlgn="base" hangingPunct="0">
              <a:spcBef>
                <a:spcPct val="20000"/>
              </a:spcBef>
              <a:spcAft>
                <a:spcPct val="0"/>
              </a:spcAft>
              <a:buClr>
                <a:srgbClr val="FFC000"/>
              </a:buClr>
              <a:buFont typeface="Arial" charset="0"/>
              <a:buChar char="•"/>
              <a:defRPr sz="2400" kern="1200">
                <a:solidFill>
                  <a:schemeClr val="tx1"/>
                </a:solidFill>
                <a:latin typeface="Optane" pitchFamily="2" charset="0"/>
                <a:ea typeface="+mn-ea"/>
                <a:cs typeface="+mn-cs"/>
              </a:defRPr>
            </a:lvl3pPr>
            <a:lvl4pPr marL="1600200" indent="-228600" algn="l" rtl="0" eaLnBrk="0" fontAlgn="base" hangingPunct="0">
              <a:spcBef>
                <a:spcPct val="20000"/>
              </a:spcBef>
              <a:spcAft>
                <a:spcPct val="0"/>
              </a:spcAft>
              <a:buClr>
                <a:srgbClr val="FFC000"/>
              </a:buClr>
              <a:buFont typeface="Arial" charset="0"/>
              <a:buChar char="–"/>
              <a:defRPr sz="2000" kern="1200">
                <a:solidFill>
                  <a:schemeClr val="tx1"/>
                </a:solidFill>
                <a:latin typeface="Optane" pitchFamily="2" charset="0"/>
                <a:ea typeface="+mn-ea"/>
                <a:cs typeface="+mn-cs"/>
              </a:defRPr>
            </a:lvl4pPr>
            <a:lvl5pPr marL="2057400" indent="-228600" algn="l" rtl="0" eaLnBrk="0" fontAlgn="base" hangingPunct="0">
              <a:spcBef>
                <a:spcPct val="20000"/>
              </a:spcBef>
              <a:spcAft>
                <a:spcPct val="0"/>
              </a:spcAft>
              <a:buClr>
                <a:srgbClr val="FFC000"/>
              </a:buClr>
              <a:buFont typeface="Arial" charset="0"/>
              <a:buChar char="»"/>
              <a:defRPr sz="2000" kern="1200">
                <a:solidFill>
                  <a:schemeClr val="tx1"/>
                </a:solidFill>
                <a:latin typeface="Optane"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zh-CN" altLang="en-US" sz="2000" dirty="0" smtClean="0"/>
              <a:t>该程序是分权化的。养老福利申请可以在任何民政服务中心进行（</a:t>
            </a:r>
            <a:r>
              <a:rPr lang="it-IT" altLang="zh-CN" sz="2000" dirty="0" smtClean="0"/>
              <a:t>CAISS</a:t>
            </a:r>
            <a:r>
              <a:rPr lang="zh-CN" altLang="en-US" sz="2000" dirty="0" smtClean="0"/>
              <a:t>）。</a:t>
            </a:r>
            <a:endParaRPr lang="it-IT" altLang="zh-CN" sz="2000" dirty="0" smtClean="0"/>
          </a:p>
          <a:p>
            <a:r>
              <a:rPr lang="zh-CN" altLang="en-US" sz="2000" dirty="0" smtClean="0"/>
              <a:t>国家社保署各地省厅负责福利申办的行政事务并负责根据法律将必要信息传输至相关国家或部门</a:t>
            </a:r>
            <a:r>
              <a:rPr lang="en-GB" sz="2000" dirty="0" smtClean="0"/>
              <a:t>.</a:t>
            </a:r>
          </a:p>
          <a:p>
            <a:r>
              <a:rPr lang="zh-CN" altLang="en-US" sz="2000" dirty="0" smtClean="0"/>
              <a:t>其他国家相应部门即该国社保福利职权部门</a:t>
            </a:r>
            <a:r>
              <a:rPr lang="en-GB" sz="2000" dirty="0" smtClean="0"/>
              <a:t>.</a:t>
            </a:r>
          </a:p>
          <a:p>
            <a:r>
              <a:rPr lang="zh-CN" altLang="en-US" sz="2000" dirty="0" smtClean="0"/>
              <a:t>其余程序则在职权部门之间进行</a:t>
            </a:r>
            <a:endParaRPr lang="en-GB" sz="2000" dirty="0" smtClean="0"/>
          </a:p>
          <a:p>
            <a:pPr eaLnBrk="1" hangingPunct="1">
              <a:lnSpc>
                <a:spcPct val="80000"/>
              </a:lnSpc>
            </a:pPr>
            <a:endParaRPr lang="en-GB" sz="2400" dirty="0" smtClean="0">
              <a:solidFill>
                <a:srgbClr val="7F7F7F"/>
              </a:solidFill>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8065" name="Rectangle 2"/>
          <p:cNvSpPr>
            <a:spLocks noGrp="1"/>
          </p:cNvSpPr>
          <p:nvPr>
            <p:ph type="title"/>
          </p:nvPr>
        </p:nvSpPr>
        <p:spPr>
          <a:xfrm>
            <a:off x="344488" y="80963"/>
            <a:ext cx="6984776" cy="647700"/>
          </a:xfrm>
        </p:spPr>
        <p:txBody>
          <a:bodyPr/>
          <a:lstStyle/>
          <a:p>
            <a:pPr algn="ctr" eaLnBrk="1" hangingPunct="1"/>
            <a:r>
              <a:rPr lang="en-GB" sz="2400" dirty="0" smtClean="0"/>
              <a:t>CLAIMS PRESENTED OUTSIDE SPAIN</a:t>
            </a:r>
            <a:r>
              <a:rPr lang="zh-CN" altLang="en-US" sz="2400" dirty="0" smtClean="0"/>
              <a:t> </a:t>
            </a:r>
            <a:r>
              <a:rPr lang="it-IT" altLang="zh-CN" sz="2400" dirty="0" smtClean="0"/>
              <a:t/>
            </a:r>
            <a:br>
              <a:rPr lang="it-IT" altLang="zh-CN" sz="2400" dirty="0" smtClean="0"/>
            </a:br>
            <a:r>
              <a:rPr lang="zh-CN" altLang="en-US" sz="2400" dirty="0" smtClean="0"/>
              <a:t>西班牙境外福利申请</a:t>
            </a:r>
            <a:endParaRPr lang="es-ES" sz="2400" dirty="0" smtClean="0"/>
          </a:p>
        </p:txBody>
      </p:sp>
      <p:sp>
        <p:nvSpPr>
          <p:cNvPr id="6" name="5 Marcador de contenido"/>
          <p:cNvSpPr>
            <a:spLocks noGrp="1"/>
          </p:cNvSpPr>
          <p:nvPr>
            <p:ph type="body" idx="4294967295"/>
          </p:nvPr>
        </p:nvSpPr>
        <p:spPr>
          <a:xfrm>
            <a:off x="415925" y="981075"/>
            <a:ext cx="4753099" cy="5145088"/>
          </a:xfrm>
        </p:spPr>
        <p:txBody>
          <a:bodyPr/>
          <a:lstStyle/>
          <a:p>
            <a:pPr>
              <a:lnSpc>
                <a:spcPct val="90000"/>
              </a:lnSpc>
            </a:pPr>
            <a:r>
              <a:rPr lang="en-GB" sz="2400" dirty="0" smtClean="0"/>
              <a:t>They are received at the INSS Liaison Office, which submits the liaison forms to the competent Spanish institution, the Provincial Directorate of the INSS corresponding to the last employment activity carried out by the person concerned in Spain. </a:t>
            </a:r>
          </a:p>
          <a:p>
            <a:pPr>
              <a:lnSpc>
                <a:spcPct val="90000"/>
              </a:lnSpc>
            </a:pPr>
            <a:r>
              <a:rPr lang="en-GB" sz="2400" dirty="0" smtClean="0"/>
              <a:t>At the same time it informs the institution in the other State of the name and domicile of the competent Spanish institution.</a:t>
            </a:r>
          </a:p>
          <a:p>
            <a:pPr>
              <a:lnSpc>
                <a:spcPct val="90000"/>
              </a:lnSpc>
            </a:pPr>
            <a:r>
              <a:rPr lang="en-GB" sz="2400" dirty="0" smtClean="0"/>
              <a:t>The rest of the procedure is carried out between the competent institutions</a:t>
            </a:r>
          </a:p>
          <a:p>
            <a:pPr>
              <a:lnSpc>
                <a:spcPct val="90000"/>
              </a:lnSpc>
            </a:pPr>
            <a:endParaRPr lang="en-GB" sz="2400" dirty="0" smtClean="0"/>
          </a:p>
          <a:p>
            <a:pPr eaLnBrk="1" hangingPunct="1">
              <a:lnSpc>
                <a:spcPct val="80000"/>
              </a:lnSpc>
            </a:pPr>
            <a:endParaRPr lang="en-GB" dirty="0" smtClean="0">
              <a:solidFill>
                <a:srgbClr val="7F7F7F"/>
              </a:solidFill>
            </a:endParaRPr>
          </a:p>
        </p:txBody>
      </p:sp>
      <p:sp>
        <p:nvSpPr>
          <p:cNvPr id="4" name="5 Marcador de contenido"/>
          <p:cNvSpPr txBox="1">
            <a:spLocks/>
          </p:cNvSpPr>
          <p:nvPr/>
        </p:nvSpPr>
        <p:spPr bwMode="auto">
          <a:xfrm>
            <a:off x="5457056" y="1052736"/>
            <a:ext cx="4753099" cy="51450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FFC000"/>
              </a:buClr>
              <a:buSzPct val="75000"/>
              <a:buFont typeface="Arial" charset="0"/>
              <a:buChar char="►"/>
              <a:defRPr sz="3200" kern="1200">
                <a:solidFill>
                  <a:schemeClr val="tx1"/>
                </a:solidFill>
                <a:latin typeface="Optane" pitchFamily="2" charset="0"/>
                <a:ea typeface="+mn-ea"/>
                <a:cs typeface="+mn-cs"/>
              </a:defRPr>
            </a:lvl1pPr>
            <a:lvl2pPr marL="742950" indent="-285750" algn="l" rtl="0" eaLnBrk="0" fontAlgn="base" hangingPunct="0">
              <a:spcBef>
                <a:spcPct val="20000"/>
              </a:spcBef>
              <a:spcAft>
                <a:spcPct val="0"/>
              </a:spcAft>
              <a:buClr>
                <a:srgbClr val="FFC000"/>
              </a:buClr>
              <a:buFont typeface="Arial" charset="0"/>
              <a:buChar char="–"/>
              <a:defRPr sz="2800" kern="1200">
                <a:solidFill>
                  <a:schemeClr val="tx1"/>
                </a:solidFill>
                <a:latin typeface="Optane" pitchFamily="2" charset="0"/>
                <a:ea typeface="+mn-ea"/>
                <a:cs typeface="+mn-cs"/>
              </a:defRPr>
            </a:lvl2pPr>
            <a:lvl3pPr marL="1143000" indent="-228600" algn="l" rtl="0" eaLnBrk="0" fontAlgn="base" hangingPunct="0">
              <a:spcBef>
                <a:spcPct val="20000"/>
              </a:spcBef>
              <a:spcAft>
                <a:spcPct val="0"/>
              </a:spcAft>
              <a:buClr>
                <a:srgbClr val="FFC000"/>
              </a:buClr>
              <a:buFont typeface="Arial" charset="0"/>
              <a:buChar char="•"/>
              <a:defRPr sz="2400" kern="1200">
                <a:solidFill>
                  <a:schemeClr val="tx1"/>
                </a:solidFill>
                <a:latin typeface="Optane" pitchFamily="2" charset="0"/>
                <a:ea typeface="+mn-ea"/>
                <a:cs typeface="+mn-cs"/>
              </a:defRPr>
            </a:lvl3pPr>
            <a:lvl4pPr marL="1600200" indent="-228600" algn="l" rtl="0" eaLnBrk="0" fontAlgn="base" hangingPunct="0">
              <a:spcBef>
                <a:spcPct val="20000"/>
              </a:spcBef>
              <a:spcAft>
                <a:spcPct val="0"/>
              </a:spcAft>
              <a:buClr>
                <a:srgbClr val="FFC000"/>
              </a:buClr>
              <a:buFont typeface="Arial" charset="0"/>
              <a:buChar char="–"/>
              <a:defRPr sz="2000" kern="1200">
                <a:solidFill>
                  <a:schemeClr val="tx1"/>
                </a:solidFill>
                <a:latin typeface="Optane" pitchFamily="2" charset="0"/>
                <a:ea typeface="+mn-ea"/>
                <a:cs typeface="+mn-cs"/>
              </a:defRPr>
            </a:lvl4pPr>
            <a:lvl5pPr marL="2057400" indent="-228600" algn="l" rtl="0" eaLnBrk="0" fontAlgn="base" hangingPunct="0">
              <a:spcBef>
                <a:spcPct val="20000"/>
              </a:spcBef>
              <a:spcAft>
                <a:spcPct val="0"/>
              </a:spcAft>
              <a:buClr>
                <a:srgbClr val="FFC000"/>
              </a:buClr>
              <a:buFont typeface="Arial" charset="0"/>
              <a:buChar char="»"/>
              <a:defRPr sz="2000" kern="1200">
                <a:solidFill>
                  <a:schemeClr val="tx1"/>
                </a:solidFill>
                <a:latin typeface="Optane"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90000"/>
              </a:lnSpc>
            </a:pPr>
            <a:r>
              <a:rPr lang="zh-CN" altLang="en-US" sz="2400" dirty="0" smtClean="0"/>
              <a:t>由该国社保署下属办公室处理，该部门将相关表格提交至西班牙职权部门、当事人最后一次工作所在的当地国家社保署省厅</a:t>
            </a:r>
            <a:r>
              <a:rPr lang="en-GB" sz="2400" dirty="0" smtClean="0"/>
              <a:t>. </a:t>
            </a:r>
          </a:p>
          <a:p>
            <a:pPr>
              <a:lnSpc>
                <a:spcPct val="90000"/>
              </a:lnSpc>
            </a:pPr>
            <a:endParaRPr lang="en-GB" sz="2400" dirty="0" smtClean="0"/>
          </a:p>
          <a:p>
            <a:pPr>
              <a:lnSpc>
                <a:spcPct val="90000"/>
              </a:lnSpc>
            </a:pPr>
            <a:r>
              <a:rPr lang="zh-CN" altLang="en-US" sz="2400" dirty="0" smtClean="0"/>
              <a:t>同时向其他国家的管理部门告知西班牙管理部门名称与地址</a:t>
            </a:r>
            <a:r>
              <a:rPr lang="en-GB" sz="2400" dirty="0" smtClean="0"/>
              <a:t>.</a:t>
            </a:r>
          </a:p>
          <a:p>
            <a:pPr>
              <a:lnSpc>
                <a:spcPct val="90000"/>
              </a:lnSpc>
            </a:pPr>
            <a:endParaRPr lang="en-GB" sz="2400" dirty="0" smtClean="0"/>
          </a:p>
          <a:p>
            <a:pPr>
              <a:lnSpc>
                <a:spcPct val="90000"/>
              </a:lnSpc>
            </a:pPr>
            <a:r>
              <a:rPr lang="zh-CN" altLang="en-US" sz="2400" dirty="0" smtClean="0"/>
              <a:t>其余手续则在职权部门之间进行。</a:t>
            </a:r>
            <a:endParaRPr lang="en-GB" sz="2400" dirty="0" smtClean="0"/>
          </a:p>
          <a:p>
            <a:pPr>
              <a:lnSpc>
                <a:spcPct val="90000"/>
              </a:lnSpc>
            </a:pPr>
            <a:endParaRPr lang="en-GB" sz="2400" dirty="0" smtClean="0"/>
          </a:p>
          <a:p>
            <a:pPr eaLnBrk="1" hangingPunct="1">
              <a:lnSpc>
                <a:spcPct val="80000"/>
              </a:lnSpc>
            </a:pPr>
            <a:endParaRPr lang="en-GB" dirty="0" smtClean="0">
              <a:solidFill>
                <a:srgbClr val="7F7F7F"/>
              </a:solidFill>
            </a:endParaRPr>
          </a:p>
        </p:txBody>
      </p:sp>
    </p:spTree>
  </p:cSld>
  <p:clrMapOvr>
    <a:masterClrMapping/>
  </p:clrMapOvr>
  <p:timing>
    <p:tnLst>
      <p:par>
        <p:cTn xmlns:p14="http://schemas.microsoft.com/office/powerpoint/2010/mai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9089" name="Rectangle 2"/>
          <p:cNvSpPr>
            <a:spLocks noGrp="1"/>
          </p:cNvSpPr>
          <p:nvPr>
            <p:ph type="title"/>
          </p:nvPr>
        </p:nvSpPr>
        <p:spPr/>
        <p:txBody>
          <a:bodyPr/>
          <a:lstStyle/>
          <a:p>
            <a:pPr algn="ctr" eaLnBrk="1" hangingPunct="1"/>
            <a:r>
              <a:rPr lang="en-GB" sz="3200" dirty="0" smtClean="0">
                <a:effectLst>
                  <a:outerShdw blurRad="38100" dist="38100" dir="2700000" algn="tl">
                    <a:srgbClr val="C0C0C0"/>
                  </a:outerShdw>
                </a:effectLst>
              </a:rPr>
              <a:t>PROCEDURE </a:t>
            </a:r>
            <a:r>
              <a:rPr lang="en-GB" sz="3200" dirty="0" err="1" smtClean="0">
                <a:effectLst>
                  <a:outerShdw blurRad="38100" dist="38100" dir="2700000" algn="tl">
                    <a:srgbClr val="C0C0C0"/>
                  </a:outerShdw>
                </a:effectLst>
              </a:rPr>
              <a:t>程序</a:t>
            </a:r>
            <a:endParaRPr lang="es-ES" sz="3200" dirty="0" smtClean="0">
              <a:effectLst>
                <a:outerShdw blurRad="38100" dist="38100" dir="2700000" algn="tl">
                  <a:srgbClr val="C0C0C0"/>
                </a:outerShdw>
              </a:effectLst>
            </a:endParaRPr>
          </a:p>
        </p:txBody>
      </p:sp>
      <p:sp>
        <p:nvSpPr>
          <p:cNvPr id="2009094" name="Text Box 3"/>
          <p:cNvSpPr txBox="1">
            <a:spLocks noChangeArrowheads="1"/>
          </p:cNvSpPr>
          <p:nvPr/>
        </p:nvSpPr>
        <p:spPr bwMode="auto">
          <a:xfrm>
            <a:off x="179388" y="836613"/>
            <a:ext cx="5925740" cy="1080219"/>
          </a:xfrm>
          <a:prstGeom prst="rect">
            <a:avLst/>
          </a:prstGeom>
          <a:noFill/>
          <a:ln w="9525">
            <a:noFill/>
            <a:miter lim="800000"/>
            <a:headEnd/>
            <a:tailEnd/>
          </a:ln>
        </p:spPr>
        <p:txBody>
          <a:bodyPr lIns="0" tIns="0" rIns="0" bIns="0"/>
          <a:lstStyle/>
          <a:p>
            <a:pPr marL="342900" indent="-342900" defTabSz="365125">
              <a:buClr>
                <a:srgbClr val="000000"/>
              </a:buClr>
              <a:buSzPct val="90000"/>
              <a:buFont typeface="Wingdings" pitchFamily="2" charset="2"/>
              <a:buChar char="q"/>
            </a:pPr>
            <a:r>
              <a:rPr lang="en-GB" sz="1600" b="1" dirty="0">
                <a:latin typeface="Optane" pitchFamily="2" charset="0"/>
              </a:rPr>
              <a:t>	PHASE </a:t>
            </a:r>
            <a:r>
              <a:rPr lang="en-GB" sz="1600" b="1" dirty="0" smtClean="0">
                <a:latin typeface="Optane" pitchFamily="2" charset="0"/>
              </a:rPr>
              <a:t>I</a:t>
            </a:r>
            <a:r>
              <a:rPr lang="zh-CN" altLang="en-US" sz="1600" b="1" dirty="0" smtClean="0">
                <a:latin typeface="Optane" pitchFamily="2" charset="0"/>
              </a:rPr>
              <a:t>第一步</a:t>
            </a:r>
            <a:endParaRPr lang="en-GB" sz="1600" b="1" dirty="0">
              <a:latin typeface="Optane" pitchFamily="2" charset="0"/>
            </a:endParaRPr>
          </a:p>
          <a:p>
            <a:pPr marL="320675" lvl="1" indent="88900" defTabSz="365125">
              <a:buClr>
                <a:srgbClr val="000000"/>
              </a:buClr>
              <a:buSzPct val="90000"/>
              <a:buFont typeface="Monotype Sorts"/>
              <a:buNone/>
            </a:pPr>
            <a:r>
              <a:rPr lang="en-GB" sz="1600" dirty="0">
                <a:latin typeface="Optane" pitchFamily="2" charset="0"/>
              </a:rPr>
              <a:t>Initial study of eligibility in the Member State in </a:t>
            </a:r>
            <a:r>
              <a:rPr lang="en-GB" sz="1600" dirty="0" smtClean="0">
                <a:latin typeface="Optane" pitchFamily="2" charset="0"/>
              </a:rPr>
              <a:t>which </a:t>
            </a:r>
            <a:r>
              <a:rPr lang="en-GB" sz="1600" dirty="0">
                <a:latin typeface="Optane" pitchFamily="2" charset="0"/>
              </a:rPr>
              <a:t>the claim is presented (institution that handles the case)</a:t>
            </a:r>
            <a:r>
              <a:rPr lang="en-GB" sz="1600" dirty="0" smtClean="0">
                <a:latin typeface="Optane" pitchFamily="2" charset="0"/>
              </a:rPr>
              <a:t>.</a:t>
            </a:r>
          </a:p>
          <a:p>
            <a:pPr marL="320675" lvl="1" indent="88900" defTabSz="365125">
              <a:buClr>
                <a:srgbClr val="000000"/>
              </a:buClr>
              <a:buSzPct val="90000"/>
              <a:buFont typeface="Monotype Sorts"/>
              <a:buNone/>
            </a:pPr>
            <a:r>
              <a:rPr lang="zh-CN" altLang="en-US" sz="1600" dirty="0" smtClean="0">
                <a:latin typeface="Optane" pitchFamily="2" charset="0"/>
              </a:rPr>
              <a:t>在协定成员国进行申请后，经办部门考察其是否符合条件。</a:t>
            </a:r>
            <a:endParaRPr lang="en-GB" sz="1600" dirty="0">
              <a:latin typeface="Optane" pitchFamily="2" charset="0"/>
            </a:endParaRPr>
          </a:p>
        </p:txBody>
      </p:sp>
      <p:sp>
        <p:nvSpPr>
          <p:cNvPr id="2009095" name="Rectangle 7"/>
          <p:cNvSpPr>
            <a:spLocks noChangeArrowheads="1"/>
          </p:cNvSpPr>
          <p:nvPr/>
        </p:nvSpPr>
        <p:spPr bwMode="auto">
          <a:xfrm>
            <a:off x="200472" y="1916832"/>
            <a:ext cx="9001125" cy="1569660"/>
          </a:xfrm>
          <a:prstGeom prst="rect">
            <a:avLst/>
          </a:prstGeom>
          <a:noFill/>
          <a:ln w="9525">
            <a:noFill/>
            <a:miter lim="800000"/>
            <a:headEnd/>
            <a:tailEnd/>
          </a:ln>
          <a:effectLst/>
        </p:spPr>
        <p:txBody>
          <a:bodyPr>
            <a:spAutoFit/>
          </a:bodyPr>
          <a:lstStyle/>
          <a:p>
            <a:pPr>
              <a:buFont typeface="Wingdings" pitchFamily="2" charset="2"/>
              <a:buChar char="q"/>
            </a:pPr>
            <a:r>
              <a:rPr lang="en-GB" sz="1600" b="1" dirty="0">
                <a:solidFill>
                  <a:srgbClr val="003300"/>
                </a:solidFill>
                <a:latin typeface="Optane" pitchFamily="2" charset="0"/>
              </a:rPr>
              <a:t>PHASE II </a:t>
            </a:r>
            <a:r>
              <a:rPr lang="en-GB" sz="1600" b="1" dirty="0" smtClean="0">
                <a:solidFill>
                  <a:srgbClr val="003300"/>
                </a:solidFill>
                <a:latin typeface="Optane" pitchFamily="2" charset="0"/>
              </a:rPr>
              <a:t>Liaison</a:t>
            </a:r>
            <a:r>
              <a:rPr lang="zh-CN" altLang="en-US" sz="1600" b="1" dirty="0" smtClean="0">
                <a:solidFill>
                  <a:srgbClr val="003300"/>
                </a:solidFill>
                <a:latin typeface="Optane" pitchFamily="2" charset="0"/>
              </a:rPr>
              <a:t> 第二步 相关部门</a:t>
            </a:r>
            <a:endParaRPr lang="en-GB" sz="1600" b="1" dirty="0">
              <a:solidFill>
                <a:srgbClr val="003300"/>
              </a:solidFill>
              <a:latin typeface="Optane" pitchFamily="2" charset="0"/>
            </a:endParaRPr>
          </a:p>
          <a:p>
            <a:pPr lvl="1"/>
            <a:r>
              <a:rPr lang="en-GB" sz="1600" dirty="0">
                <a:latin typeface="Optane" pitchFamily="2" charset="0"/>
              </a:rPr>
              <a:t>Submission to the competent institution of the other State(s) of the corresponding documents according to the pension involved: claim, information on the insurance periods, statement of employment activities, medical report, where appropriate..</a:t>
            </a:r>
            <a:r>
              <a:rPr lang="en-GB" sz="1600" dirty="0" smtClean="0">
                <a:latin typeface="Optane" pitchFamily="2" charset="0"/>
              </a:rPr>
              <a:t>.</a:t>
            </a:r>
          </a:p>
          <a:p>
            <a:pPr lvl="1"/>
            <a:r>
              <a:rPr lang="zh-CN" altLang="en-US" sz="1600" dirty="0" smtClean="0">
                <a:latin typeface="Optane" pitchFamily="2" charset="0"/>
              </a:rPr>
              <a:t>向其他国家职权部门根据其参保方案提供相应文件：申请、参保年限文件、工作证明、医疗报告，必要的其他信息。</a:t>
            </a:r>
            <a:endParaRPr lang="en-GB" sz="1600" dirty="0">
              <a:latin typeface="Optane" pitchFamily="2" charset="0"/>
            </a:endParaRPr>
          </a:p>
        </p:txBody>
      </p:sp>
      <p:sp>
        <p:nvSpPr>
          <p:cNvPr id="2009096" name="Rectangle 8"/>
          <p:cNvSpPr>
            <a:spLocks noChangeArrowheads="1"/>
          </p:cNvSpPr>
          <p:nvPr/>
        </p:nvSpPr>
        <p:spPr bwMode="auto">
          <a:xfrm>
            <a:off x="344488" y="3501008"/>
            <a:ext cx="4464496" cy="1569660"/>
          </a:xfrm>
          <a:prstGeom prst="rect">
            <a:avLst/>
          </a:prstGeom>
          <a:noFill/>
          <a:ln w="9525">
            <a:noFill/>
            <a:miter lim="800000"/>
            <a:headEnd/>
            <a:tailEnd/>
          </a:ln>
          <a:effectLst/>
        </p:spPr>
        <p:txBody>
          <a:bodyPr wrap="square">
            <a:spAutoFit/>
          </a:bodyPr>
          <a:lstStyle/>
          <a:p>
            <a:pPr>
              <a:buFont typeface="Wingdings" pitchFamily="2" charset="2"/>
              <a:buChar char="q"/>
            </a:pPr>
            <a:r>
              <a:rPr lang="en-GB" sz="1600" dirty="0"/>
              <a:t> </a:t>
            </a:r>
            <a:r>
              <a:rPr lang="en-GB" sz="1600" b="1" dirty="0">
                <a:latin typeface="Optane" pitchFamily="2" charset="0"/>
              </a:rPr>
              <a:t>PHASE III Final </a:t>
            </a:r>
            <a:r>
              <a:rPr lang="en-GB" sz="1600" b="1" dirty="0" smtClean="0">
                <a:latin typeface="Optane" pitchFamily="2" charset="0"/>
              </a:rPr>
              <a:t>decision</a:t>
            </a:r>
            <a:r>
              <a:rPr lang="zh-CN" altLang="en-US" sz="1600" b="1" dirty="0" smtClean="0">
                <a:latin typeface="Optane" pitchFamily="2" charset="0"/>
              </a:rPr>
              <a:t> 第三步 最终决定</a:t>
            </a:r>
            <a:endParaRPr lang="en-GB" sz="1600" b="1" dirty="0">
              <a:latin typeface="Optane" pitchFamily="2" charset="0"/>
            </a:endParaRPr>
          </a:p>
          <a:p>
            <a:pPr lvl="1"/>
            <a:r>
              <a:rPr lang="en-GB" sz="1600" dirty="0">
                <a:solidFill>
                  <a:srgbClr val="003300"/>
                </a:solidFill>
                <a:latin typeface="Optane" pitchFamily="2" charset="0"/>
              </a:rPr>
              <a:t>Once the report on the </a:t>
            </a:r>
            <a:r>
              <a:rPr lang="en-GB" sz="1600" dirty="0" smtClean="0">
                <a:solidFill>
                  <a:srgbClr val="003300"/>
                </a:solidFill>
                <a:latin typeface="Optane" pitchFamily="2" charset="0"/>
              </a:rPr>
              <a:t>insurance</a:t>
            </a:r>
            <a:r>
              <a:rPr lang="zh-CN" altLang="en-US" sz="1600" dirty="0" smtClean="0">
                <a:solidFill>
                  <a:srgbClr val="003300"/>
                </a:solidFill>
                <a:latin typeface="Optane" pitchFamily="2" charset="0"/>
              </a:rPr>
              <a:t> </a:t>
            </a:r>
            <a:r>
              <a:rPr lang="en-GB" sz="1600" dirty="0" smtClean="0">
                <a:solidFill>
                  <a:srgbClr val="003300"/>
                </a:solidFill>
                <a:latin typeface="Optane" pitchFamily="2" charset="0"/>
              </a:rPr>
              <a:t> periods </a:t>
            </a:r>
            <a:r>
              <a:rPr lang="en-GB" sz="1600" dirty="0">
                <a:solidFill>
                  <a:srgbClr val="003300"/>
                </a:solidFill>
                <a:latin typeface="Optane" pitchFamily="2" charset="0"/>
              </a:rPr>
              <a:t>and </a:t>
            </a:r>
            <a:r>
              <a:rPr lang="en-GB" sz="1600" dirty="0" smtClean="0">
                <a:solidFill>
                  <a:srgbClr val="003300"/>
                </a:solidFill>
                <a:latin typeface="Optane" pitchFamily="2" charset="0"/>
              </a:rPr>
              <a:t>the</a:t>
            </a:r>
            <a:r>
              <a:rPr lang="zh-CN" altLang="en-US" sz="1600" dirty="0" smtClean="0">
                <a:solidFill>
                  <a:srgbClr val="003300"/>
                </a:solidFill>
                <a:latin typeface="Optane" pitchFamily="2" charset="0"/>
              </a:rPr>
              <a:t> </a:t>
            </a:r>
            <a:r>
              <a:rPr lang="en-GB" sz="1600" dirty="0" smtClean="0">
                <a:solidFill>
                  <a:srgbClr val="003300"/>
                </a:solidFill>
                <a:latin typeface="Optane" pitchFamily="2" charset="0"/>
              </a:rPr>
              <a:t>decision have</a:t>
            </a:r>
            <a:r>
              <a:rPr lang="zh-CN" altLang="en-US" sz="1600" dirty="0" smtClean="0">
                <a:solidFill>
                  <a:srgbClr val="003300"/>
                </a:solidFill>
                <a:latin typeface="Optane" pitchFamily="2" charset="0"/>
              </a:rPr>
              <a:t> </a:t>
            </a:r>
            <a:r>
              <a:rPr lang="en-GB" sz="1600" dirty="0" smtClean="0">
                <a:solidFill>
                  <a:srgbClr val="003300"/>
                </a:solidFill>
                <a:latin typeface="Optane" pitchFamily="2" charset="0"/>
              </a:rPr>
              <a:t>been </a:t>
            </a:r>
            <a:r>
              <a:rPr lang="en-GB" sz="1600" dirty="0">
                <a:solidFill>
                  <a:srgbClr val="003300"/>
                </a:solidFill>
                <a:latin typeface="Optane" pitchFamily="2" charset="0"/>
              </a:rPr>
              <a:t>received from </a:t>
            </a:r>
            <a:r>
              <a:rPr lang="en-GB" sz="1600" dirty="0" smtClean="0">
                <a:solidFill>
                  <a:srgbClr val="003300"/>
                </a:solidFill>
                <a:latin typeface="Optane" pitchFamily="2" charset="0"/>
              </a:rPr>
              <a:t>the</a:t>
            </a:r>
            <a:r>
              <a:rPr lang="zh-CN" altLang="en-US" sz="1600" dirty="0" smtClean="0">
                <a:solidFill>
                  <a:srgbClr val="003300"/>
                </a:solidFill>
                <a:latin typeface="Optane" pitchFamily="2" charset="0"/>
              </a:rPr>
              <a:t> </a:t>
            </a:r>
            <a:r>
              <a:rPr lang="en-GB" sz="1600" dirty="0" smtClean="0">
                <a:solidFill>
                  <a:srgbClr val="003300"/>
                </a:solidFill>
                <a:latin typeface="Optane" pitchFamily="2" charset="0"/>
              </a:rPr>
              <a:t>other </a:t>
            </a:r>
            <a:r>
              <a:rPr lang="en-GB" sz="1600" dirty="0">
                <a:solidFill>
                  <a:srgbClr val="003300"/>
                </a:solidFill>
                <a:latin typeface="Optane" pitchFamily="2" charset="0"/>
              </a:rPr>
              <a:t>Member </a:t>
            </a:r>
            <a:r>
              <a:rPr lang="en-GB" sz="1600" dirty="0" smtClean="0">
                <a:solidFill>
                  <a:srgbClr val="003300"/>
                </a:solidFill>
                <a:latin typeface="Optane" pitchFamily="2" charset="0"/>
              </a:rPr>
              <a:t>State</a:t>
            </a:r>
          </a:p>
          <a:p>
            <a:pPr lvl="1"/>
            <a:r>
              <a:rPr lang="zh-CN" altLang="en-US" sz="1600" dirty="0" smtClean="0">
                <a:solidFill>
                  <a:srgbClr val="003300"/>
                </a:solidFill>
                <a:latin typeface="Optane" pitchFamily="2" charset="0"/>
              </a:rPr>
              <a:t>在收到其他协定成员国做出的参保年限报告后</a:t>
            </a:r>
            <a:endParaRPr lang="en-GB" sz="1600" dirty="0">
              <a:solidFill>
                <a:srgbClr val="003300"/>
              </a:solidFill>
              <a:latin typeface="Optane" pitchFamily="2" charset="0"/>
            </a:endParaRPr>
          </a:p>
        </p:txBody>
      </p:sp>
      <p:sp>
        <p:nvSpPr>
          <p:cNvPr id="2009097" name="Text Box 12"/>
          <p:cNvSpPr txBox="1">
            <a:spLocks noChangeArrowheads="1"/>
          </p:cNvSpPr>
          <p:nvPr/>
        </p:nvSpPr>
        <p:spPr bwMode="auto">
          <a:xfrm>
            <a:off x="200472" y="5228803"/>
            <a:ext cx="9217024" cy="1152525"/>
          </a:xfrm>
          <a:prstGeom prst="rect">
            <a:avLst/>
          </a:prstGeom>
          <a:noFill/>
          <a:ln w="9525">
            <a:solidFill>
              <a:schemeClr val="accent1"/>
            </a:solidFill>
            <a:miter lim="800000"/>
            <a:headEnd/>
            <a:tailEnd/>
          </a:ln>
        </p:spPr>
        <p:txBody>
          <a:bodyPr lIns="0" tIns="0" rIns="0" bIns="0"/>
          <a:lstStyle/>
          <a:p>
            <a:pPr defTabSz="365125">
              <a:buClr>
                <a:srgbClr val="000000"/>
              </a:buClr>
              <a:buSzPct val="90000"/>
              <a:buFont typeface="Monotype Sorts"/>
              <a:buNone/>
            </a:pPr>
            <a:r>
              <a:rPr lang="en-GB" dirty="0">
                <a:solidFill>
                  <a:srgbClr val="003300"/>
                </a:solidFill>
                <a:latin typeface="Calibri" pitchFamily="34" charset="0"/>
              </a:rPr>
              <a:t>The higher pension (national or pro rata) is recognised and the instructing institution submits</a:t>
            </a:r>
            <a:r>
              <a:rPr lang="en-GB" dirty="0" smtClean="0">
                <a:solidFill>
                  <a:srgbClr val="003300"/>
                </a:solidFill>
                <a:latin typeface="Calibri" pitchFamily="34" charset="0"/>
              </a:rPr>
              <a:t>:</a:t>
            </a:r>
          </a:p>
          <a:p>
            <a:pPr defTabSz="365125">
              <a:buClr>
                <a:srgbClr val="000000"/>
              </a:buClr>
              <a:buSzPct val="90000"/>
              <a:buFont typeface="Monotype Sorts"/>
              <a:buNone/>
            </a:pPr>
            <a:r>
              <a:rPr lang="zh-CN" altLang="en-US" dirty="0" smtClean="0">
                <a:solidFill>
                  <a:srgbClr val="003300"/>
                </a:solidFill>
                <a:latin typeface="Calibri" pitchFamily="34" charset="0"/>
              </a:rPr>
              <a:t>确认更高的福利金额（本国或按例福利），管理部门：</a:t>
            </a:r>
            <a:endParaRPr lang="en-GB" dirty="0">
              <a:solidFill>
                <a:srgbClr val="003300"/>
              </a:solidFill>
              <a:latin typeface="Calibri" pitchFamily="34" charset="0"/>
            </a:endParaRPr>
          </a:p>
          <a:p>
            <a:pPr marL="987425" lvl="2" indent="-342900" defTabSz="365125">
              <a:buClr>
                <a:srgbClr val="000000"/>
              </a:buClr>
              <a:buSzPct val="90000"/>
              <a:buFont typeface="Wingdings" pitchFamily="2" charset="2"/>
              <a:buChar char="q"/>
            </a:pPr>
            <a:r>
              <a:rPr lang="en-GB" dirty="0">
                <a:solidFill>
                  <a:srgbClr val="003300"/>
                </a:solidFill>
                <a:latin typeface="Calibri" pitchFamily="34" charset="0"/>
              </a:rPr>
              <a:t>the decision  to the interested party and the other State(s</a:t>
            </a:r>
            <a:r>
              <a:rPr lang="en-GB" dirty="0" smtClean="0">
                <a:solidFill>
                  <a:srgbClr val="003300"/>
                </a:solidFill>
                <a:latin typeface="Calibri" pitchFamily="34" charset="0"/>
              </a:rPr>
              <a:t>)</a:t>
            </a:r>
          </a:p>
          <a:p>
            <a:pPr marL="987425" lvl="2" indent="-342900" defTabSz="365125">
              <a:buClr>
                <a:srgbClr val="000000"/>
              </a:buClr>
              <a:buSzPct val="90000"/>
              <a:buFont typeface="Wingdings" pitchFamily="2" charset="2"/>
              <a:buChar char="q"/>
            </a:pPr>
            <a:r>
              <a:rPr lang="zh-CN" altLang="en-US" dirty="0" smtClean="0">
                <a:solidFill>
                  <a:srgbClr val="003300"/>
                </a:solidFill>
                <a:latin typeface="Calibri" pitchFamily="34" charset="0"/>
              </a:rPr>
              <a:t>向当事人或其他国家递交最终决定</a:t>
            </a:r>
            <a:endParaRPr lang="en-GB" dirty="0" smtClean="0">
              <a:solidFill>
                <a:srgbClr val="003300"/>
              </a:solidFill>
              <a:latin typeface="Calibri" pitchFamily="34" charset="0"/>
            </a:endParaRPr>
          </a:p>
          <a:p>
            <a:pPr marL="987425" lvl="2" indent="-342900" defTabSz="365125">
              <a:buClr>
                <a:srgbClr val="000000"/>
              </a:buClr>
              <a:buSzPct val="90000"/>
              <a:buFont typeface="Wingdings" pitchFamily="2" charset="2"/>
              <a:buChar char="q"/>
            </a:pPr>
            <a:endParaRPr lang="en-GB" dirty="0">
              <a:solidFill>
                <a:srgbClr val="003300"/>
              </a:solidFill>
              <a:latin typeface="Calibri" pitchFamily="34" charset="0"/>
            </a:endParaRPr>
          </a:p>
          <a:p>
            <a:pPr marL="987425" lvl="2" indent="-342900" defTabSz="365125">
              <a:buClr>
                <a:srgbClr val="000000"/>
              </a:buClr>
              <a:buSzPct val="90000"/>
              <a:buFont typeface="Tahoma" pitchFamily="34" charset="0"/>
              <a:buNone/>
            </a:pPr>
            <a:r>
              <a:rPr lang="en-GB" sz="1600" dirty="0">
                <a:latin typeface="Calibri" pitchFamily="34" charset="0"/>
              </a:rPr>
              <a:t> </a:t>
            </a:r>
          </a:p>
        </p:txBody>
      </p:sp>
      <p:sp>
        <p:nvSpPr>
          <p:cNvPr id="500740" name="Freeform 4"/>
          <p:cNvSpPr>
            <a:spLocks/>
          </p:cNvSpPr>
          <p:nvPr/>
        </p:nvSpPr>
        <p:spPr bwMode="auto">
          <a:xfrm>
            <a:off x="6156325" y="1268413"/>
            <a:ext cx="1079500" cy="536575"/>
          </a:xfrm>
          <a:custGeom>
            <a:avLst/>
            <a:gdLst/>
            <a:ahLst/>
            <a:cxnLst>
              <a:cxn ang="0">
                <a:pos x="566" y="0"/>
              </a:cxn>
              <a:cxn ang="0">
                <a:pos x="566" y="0"/>
              </a:cxn>
              <a:cxn ang="0">
                <a:pos x="434" y="15"/>
              </a:cxn>
              <a:cxn ang="0">
                <a:pos x="473" y="31"/>
              </a:cxn>
              <a:cxn ang="0">
                <a:pos x="340" y="157"/>
              </a:cxn>
              <a:cxn ang="0">
                <a:pos x="100" y="157"/>
              </a:cxn>
              <a:cxn ang="0">
                <a:pos x="100" y="129"/>
              </a:cxn>
              <a:cxn ang="0">
                <a:pos x="0" y="185"/>
              </a:cxn>
              <a:cxn ang="0">
                <a:pos x="100" y="247"/>
              </a:cxn>
              <a:cxn ang="0">
                <a:pos x="100" y="220"/>
              </a:cxn>
              <a:cxn ang="0">
                <a:pos x="340" y="220"/>
              </a:cxn>
              <a:cxn ang="0">
                <a:pos x="473" y="348"/>
              </a:cxn>
              <a:cxn ang="0">
                <a:pos x="430" y="363"/>
              </a:cxn>
              <a:cxn ang="0">
                <a:pos x="563" y="382"/>
              </a:cxn>
              <a:cxn ang="0">
                <a:pos x="599" y="304"/>
              </a:cxn>
              <a:cxn ang="0">
                <a:pos x="558" y="318"/>
              </a:cxn>
              <a:cxn ang="0">
                <a:pos x="434" y="189"/>
              </a:cxn>
              <a:cxn ang="0">
                <a:pos x="558" y="65"/>
              </a:cxn>
              <a:cxn ang="0">
                <a:pos x="599" y="79"/>
              </a:cxn>
              <a:cxn ang="0">
                <a:pos x="566" y="0"/>
              </a:cxn>
              <a:cxn ang="0">
                <a:pos x="566" y="0"/>
              </a:cxn>
            </a:cxnLst>
            <a:rect l="0" t="0" r="r" b="b"/>
            <a:pathLst>
              <a:path w="600" h="383">
                <a:moveTo>
                  <a:pt x="566" y="0"/>
                </a:moveTo>
                <a:lnTo>
                  <a:pt x="566" y="0"/>
                </a:lnTo>
                <a:lnTo>
                  <a:pt x="434" y="15"/>
                </a:lnTo>
                <a:lnTo>
                  <a:pt x="473" y="31"/>
                </a:lnTo>
                <a:lnTo>
                  <a:pt x="340" y="157"/>
                </a:lnTo>
                <a:lnTo>
                  <a:pt x="100" y="157"/>
                </a:lnTo>
                <a:lnTo>
                  <a:pt x="100" y="129"/>
                </a:lnTo>
                <a:lnTo>
                  <a:pt x="0" y="185"/>
                </a:lnTo>
                <a:lnTo>
                  <a:pt x="100" y="247"/>
                </a:lnTo>
                <a:lnTo>
                  <a:pt x="100" y="220"/>
                </a:lnTo>
                <a:lnTo>
                  <a:pt x="340" y="220"/>
                </a:lnTo>
                <a:lnTo>
                  <a:pt x="473" y="348"/>
                </a:lnTo>
                <a:lnTo>
                  <a:pt x="430" y="363"/>
                </a:lnTo>
                <a:lnTo>
                  <a:pt x="563" y="382"/>
                </a:lnTo>
                <a:lnTo>
                  <a:pt x="599" y="304"/>
                </a:lnTo>
                <a:lnTo>
                  <a:pt x="558" y="318"/>
                </a:lnTo>
                <a:lnTo>
                  <a:pt x="434" y="189"/>
                </a:lnTo>
                <a:lnTo>
                  <a:pt x="558" y="65"/>
                </a:lnTo>
                <a:lnTo>
                  <a:pt x="599" y="79"/>
                </a:lnTo>
                <a:lnTo>
                  <a:pt x="566" y="0"/>
                </a:lnTo>
                <a:lnTo>
                  <a:pt x="566" y="0"/>
                </a:lnTo>
              </a:path>
            </a:pathLst>
          </a:custGeom>
          <a:ln>
            <a:solidFill>
              <a:schemeClr val="accent3">
                <a:lumMod val="50000"/>
              </a:schemeClr>
            </a:solidFill>
            <a:headEnd type="none" w="med" len="med"/>
            <a:tailEnd type="none" w="med" len="med"/>
          </a:ln>
        </p:spPr>
        <p:style>
          <a:lnRef idx="2">
            <a:schemeClr val="accent1"/>
          </a:lnRef>
          <a:fillRef idx="0">
            <a:schemeClr val="accent1"/>
          </a:fillRef>
          <a:effectRef idx="1">
            <a:schemeClr val="accent1"/>
          </a:effectRef>
          <a:fontRef idx="minor">
            <a:schemeClr val="tx1"/>
          </a:fontRef>
        </p:style>
        <p:txBody>
          <a:bodyPr/>
          <a:lstStyle/>
          <a:p>
            <a:pPr algn="just">
              <a:lnSpc>
                <a:spcPct val="80000"/>
              </a:lnSpc>
              <a:spcBef>
                <a:spcPct val="20000"/>
              </a:spcBef>
              <a:buFont typeface="Tahoma" pitchFamily="34" charset="0"/>
              <a:buChar char="–"/>
              <a:defRPr/>
            </a:pPr>
            <a:endParaRPr lang="es-ES" b="1" i="1" dirty="0">
              <a:solidFill>
                <a:prstClr val="black"/>
              </a:solidFill>
              <a:effectLst>
                <a:outerShdw blurRad="38100" dist="38100" dir="2700000" algn="tl">
                  <a:srgbClr val="000000">
                    <a:alpha val="43137"/>
                  </a:srgbClr>
                </a:outerShdw>
              </a:effectLst>
            </a:endParaRPr>
          </a:p>
        </p:txBody>
      </p:sp>
      <p:sp>
        <p:nvSpPr>
          <p:cNvPr id="2009099" name="Text Box 5"/>
          <p:cNvSpPr txBox="1">
            <a:spLocks noChangeArrowheads="1"/>
          </p:cNvSpPr>
          <p:nvPr/>
        </p:nvSpPr>
        <p:spPr bwMode="auto">
          <a:xfrm>
            <a:off x="7308850" y="908720"/>
            <a:ext cx="2324670" cy="576263"/>
          </a:xfrm>
          <a:prstGeom prst="rect">
            <a:avLst/>
          </a:prstGeom>
          <a:noFill/>
          <a:ln w="9525">
            <a:noFill/>
            <a:miter lim="800000"/>
            <a:headEnd/>
            <a:tailEnd/>
          </a:ln>
        </p:spPr>
        <p:txBody>
          <a:bodyPr lIns="0" tIns="0" rIns="0" bIns="0"/>
          <a:lstStyle/>
          <a:p>
            <a:pPr algn="ctr" defTabSz="365125">
              <a:lnSpc>
                <a:spcPct val="90000"/>
              </a:lnSpc>
              <a:buClr>
                <a:srgbClr val="000000"/>
              </a:buClr>
              <a:buSzPct val="90000"/>
              <a:buFont typeface="Monotype Sorts"/>
              <a:buNone/>
            </a:pPr>
            <a:r>
              <a:rPr lang="en-GB" b="1" dirty="0">
                <a:solidFill>
                  <a:srgbClr val="003300"/>
                </a:solidFill>
                <a:latin typeface="Calibri" pitchFamily="34" charset="0"/>
              </a:rPr>
              <a:t>Provisional </a:t>
            </a:r>
            <a:r>
              <a:rPr lang="en-GB" b="1" dirty="0" smtClean="0">
                <a:solidFill>
                  <a:srgbClr val="003300"/>
                </a:solidFill>
                <a:latin typeface="Calibri" pitchFamily="34" charset="0"/>
              </a:rPr>
              <a:t>recognition</a:t>
            </a:r>
            <a:r>
              <a:rPr lang="zh-CN" altLang="en-US" b="1" dirty="0" smtClean="0">
                <a:solidFill>
                  <a:srgbClr val="003300"/>
                </a:solidFill>
                <a:latin typeface="Calibri" pitchFamily="34" charset="0"/>
              </a:rPr>
              <a:t> </a:t>
            </a:r>
            <a:endParaRPr lang="it-IT" altLang="zh-CN" b="1" dirty="0" smtClean="0">
              <a:solidFill>
                <a:srgbClr val="003300"/>
              </a:solidFill>
              <a:latin typeface="Calibri" pitchFamily="34" charset="0"/>
            </a:endParaRPr>
          </a:p>
          <a:p>
            <a:pPr algn="ctr" defTabSz="365125">
              <a:lnSpc>
                <a:spcPct val="90000"/>
              </a:lnSpc>
              <a:buClr>
                <a:srgbClr val="000000"/>
              </a:buClr>
              <a:buSzPct val="90000"/>
              <a:buFont typeface="Monotype Sorts"/>
              <a:buNone/>
            </a:pPr>
            <a:r>
              <a:rPr lang="zh-CN" altLang="en-US" b="1" dirty="0" smtClean="0">
                <a:solidFill>
                  <a:srgbClr val="003300"/>
                </a:solidFill>
                <a:latin typeface="Calibri" pitchFamily="34" charset="0"/>
              </a:rPr>
              <a:t>省厅确认</a:t>
            </a:r>
            <a:endParaRPr lang="en-GB" b="1" dirty="0">
              <a:solidFill>
                <a:srgbClr val="003300"/>
              </a:solidFill>
              <a:latin typeface="Calibri" pitchFamily="34" charset="0"/>
            </a:endParaRPr>
          </a:p>
        </p:txBody>
      </p:sp>
      <p:sp>
        <p:nvSpPr>
          <p:cNvPr id="2009100" name="Rectangle 12"/>
          <p:cNvSpPr>
            <a:spLocks noChangeArrowheads="1"/>
          </p:cNvSpPr>
          <p:nvPr/>
        </p:nvSpPr>
        <p:spPr bwMode="auto">
          <a:xfrm>
            <a:off x="7257256" y="1412776"/>
            <a:ext cx="2576736" cy="844847"/>
          </a:xfrm>
          <a:prstGeom prst="rect">
            <a:avLst/>
          </a:prstGeom>
          <a:noFill/>
          <a:ln w="9525">
            <a:noFill/>
            <a:miter lim="800000"/>
            <a:headEnd/>
            <a:tailEnd/>
          </a:ln>
          <a:effectLst/>
        </p:spPr>
        <p:txBody>
          <a:bodyPr wrap="square">
            <a:spAutoFit/>
          </a:bodyPr>
          <a:lstStyle/>
          <a:p>
            <a:pPr algn="ctr">
              <a:lnSpc>
                <a:spcPct val="90000"/>
              </a:lnSpc>
            </a:pPr>
            <a:r>
              <a:rPr lang="en-GB" b="1" dirty="0" smtClean="0">
                <a:solidFill>
                  <a:srgbClr val="003300"/>
                </a:solidFill>
                <a:latin typeface="Calibri" pitchFamily="34" charset="0"/>
              </a:rPr>
              <a:t>No provisional</a:t>
            </a:r>
            <a:r>
              <a:rPr lang="zh-CN" altLang="en-US" b="1" dirty="0" smtClean="0">
                <a:solidFill>
                  <a:srgbClr val="003300"/>
                </a:solidFill>
                <a:latin typeface="Calibri" pitchFamily="34" charset="0"/>
              </a:rPr>
              <a:t> </a:t>
            </a:r>
            <a:r>
              <a:rPr lang="en-GB" b="1" dirty="0" smtClean="0">
                <a:solidFill>
                  <a:srgbClr val="003300"/>
                </a:solidFill>
                <a:latin typeface="Calibri" pitchFamily="34" charset="0"/>
              </a:rPr>
              <a:t>recognition</a:t>
            </a:r>
          </a:p>
          <a:p>
            <a:pPr algn="ctr">
              <a:lnSpc>
                <a:spcPct val="90000"/>
              </a:lnSpc>
            </a:pPr>
            <a:r>
              <a:rPr lang="zh-CN" altLang="en-US" b="1" dirty="0" smtClean="0">
                <a:solidFill>
                  <a:srgbClr val="003300"/>
                </a:solidFill>
                <a:latin typeface="Calibri" pitchFamily="34" charset="0"/>
              </a:rPr>
              <a:t>无省厅确认</a:t>
            </a:r>
            <a:endParaRPr lang="en-GB" b="1" dirty="0">
              <a:solidFill>
                <a:srgbClr val="003300"/>
              </a:solidFill>
              <a:latin typeface="Calibri" pitchFamily="34" charset="0"/>
            </a:endParaRPr>
          </a:p>
        </p:txBody>
      </p:sp>
      <p:sp>
        <p:nvSpPr>
          <p:cNvPr id="500745" name="Freeform 9"/>
          <p:cNvSpPr>
            <a:spLocks/>
          </p:cNvSpPr>
          <p:nvPr/>
        </p:nvSpPr>
        <p:spPr bwMode="auto">
          <a:xfrm>
            <a:off x="4668639" y="3890690"/>
            <a:ext cx="860425" cy="906462"/>
          </a:xfrm>
          <a:custGeom>
            <a:avLst/>
            <a:gdLst/>
            <a:ahLst/>
            <a:cxnLst>
              <a:cxn ang="0">
                <a:pos x="733" y="0"/>
              </a:cxn>
              <a:cxn ang="0">
                <a:pos x="733" y="0"/>
              </a:cxn>
              <a:cxn ang="0">
                <a:pos x="559" y="23"/>
              </a:cxn>
              <a:cxn ang="0">
                <a:pos x="611" y="50"/>
              </a:cxn>
              <a:cxn ang="0">
                <a:pos x="452" y="263"/>
              </a:cxn>
              <a:cxn ang="0">
                <a:pos x="131" y="258"/>
              </a:cxn>
              <a:cxn ang="0">
                <a:pos x="127" y="211"/>
              </a:cxn>
              <a:cxn ang="0">
                <a:pos x="0" y="306"/>
              </a:cxn>
              <a:cxn ang="0">
                <a:pos x="141" y="409"/>
              </a:cxn>
              <a:cxn ang="0">
                <a:pos x="137" y="363"/>
              </a:cxn>
              <a:cxn ang="0">
                <a:pos x="457" y="367"/>
              </a:cxn>
              <a:cxn ang="0">
                <a:pos x="651" y="586"/>
              </a:cxn>
              <a:cxn ang="0">
                <a:pos x="594" y="612"/>
              </a:cxn>
              <a:cxn ang="0">
                <a:pos x="774" y="646"/>
              </a:cxn>
              <a:cxn ang="0">
                <a:pos x="812" y="515"/>
              </a:cxn>
              <a:cxn ang="0">
                <a:pos x="757" y="536"/>
              </a:cxn>
              <a:cxn ang="0">
                <a:pos x="578" y="318"/>
              </a:cxn>
              <a:cxn ang="0">
                <a:pos x="730" y="108"/>
              </a:cxn>
              <a:cxn ang="0">
                <a:pos x="789" y="136"/>
              </a:cxn>
              <a:cxn ang="0">
                <a:pos x="733" y="0"/>
              </a:cxn>
              <a:cxn ang="0">
                <a:pos x="733" y="0"/>
              </a:cxn>
            </a:cxnLst>
            <a:rect l="0" t="0" r="r" b="b"/>
            <a:pathLst>
              <a:path w="813" h="647">
                <a:moveTo>
                  <a:pt x="733" y="0"/>
                </a:moveTo>
                <a:lnTo>
                  <a:pt x="733" y="0"/>
                </a:lnTo>
                <a:lnTo>
                  <a:pt x="559" y="23"/>
                </a:lnTo>
                <a:lnTo>
                  <a:pt x="611" y="50"/>
                </a:lnTo>
                <a:lnTo>
                  <a:pt x="452" y="263"/>
                </a:lnTo>
                <a:lnTo>
                  <a:pt x="131" y="258"/>
                </a:lnTo>
                <a:lnTo>
                  <a:pt x="127" y="211"/>
                </a:lnTo>
                <a:lnTo>
                  <a:pt x="0" y="306"/>
                </a:lnTo>
                <a:lnTo>
                  <a:pt x="141" y="409"/>
                </a:lnTo>
                <a:lnTo>
                  <a:pt x="137" y="363"/>
                </a:lnTo>
                <a:lnTo>
                  <a:pt x="457" y="367"/>
                </a:lnTo>
                <a:lnTo>
                  <a:pt x="651" y="586"/>
                </a:lnTo>
                <a:lnTo>
                  <a:pt x="594" y="612"/>
                </a:lnTo>
                <a:lnTo>
                  <a:pt x="774" y="646"/>
                </a:lnTo>
                <a:lnTo>
                  <a:pt x="812" y="515"/>
                </a:lnTo>
                <a:lnTo>
                  <a:pt x="757" y="536"/>
                </a:lnTo>
                <a:lnTo>
                  <a:pt x="578" y="318"/>
                </a:lnTo>
                <a:lnTo>
                  <a:pt x="730" y="108"/>
                </a:lnTo>
                <a:lnTo>
                  <a:pt x="789" y="136"/>
                </a:lnTo>
                <a:lnTo>
                  <a:pt x="733" y="0"/>
                </a:lnTo>
                <a:lnTo>
                  <a:pt x="733" y="0"/>
                </a:lnTo>
              </a:path>
            </a:pathLst>
          </a:custGeom>
          <a:ln>
            <a:solidFill>
              <a:schemeClr val="accent3">
                <a:lumMod val="50000"/>
              </a:schemeClr>
            </a:solidFill>
            <a:headEnd type="none" w="med" len="med"/>
            <a:tailEnd type="none" w="med" len="med"/>
          </a:ln>
        </p:spPr>
        <p:style>
          <a:lnRef idx="2">
            <a:schemeClr val="accent1"/>
          </a:lnRef>
          <a:fillRef idx="0">
            <a:schemeClr val="accent1"/>
          </a:fillRef>
          <a:effectRef idx="1">
            <a:schemeClr val="accent1"/>
          </a:effectRef>
          <a:fontRef idx="minor">
            <a:schemeClr val="tx1"/>
          </a:fontRef>
        </p:style>
        <p:txBody>
          <a:bodyPr/>
          <a:lstStyle/>
          <a:p>
            <a:pPr algn="just">
              <a:lnSpc>
                <a:spcPct val="80000"/>
              </a:lnSpc>
              <a:spcBef>
                <a:spcPct val="20000"/>
              </a:spcBef>
              <a:buFont typeface="Tahoma" pitchFamily="34" charset="0"/>
              <a:buChar char="–"/>
              <a:defRPr/>
            </a:pPr>
            <a:endParaRPr lang="es-ES" b="1" i="1" dirty="0">
              <a:solidFill>
                <a:prstClr val="black"/>
              </a:solidFill>
              <a:effectLst>
                <a:outerShdw blurRad="38100" dist="38100" dir="2700000" algn="tl">
                  <a:srgbClr val="000000">
                    <a:alpha val="43137"/>
                  </a:srgbClr>
                </a:outerShdw>
              </a:effectLst>
            </a:endParaRPr>
          </a:p>
        </p:txBody>
      </p:sp>
      <p:sp>
        <p:nvSpPr>
          <p:cNvPr id="2009102" name="Text Box 10"/>
          <p:cNvSpPr txBox="1">
            <a:spLocks noChangeArrowheads="1"/>
          </p:cNvSpPr>
          <p:nvPr/>
        </p:nvSpPr>
        <p:spPr bwMode="auto">
          <a:xfrm>
            <a:off x="5787008" y="3501008"/>
            <a:ext cx="3846512" cy="403225"/>
          </a:xfrm>
          <a:prstGeom prst="rect">
            <a:avLst/>
          </a:prstGeom>
          <a:noFill/>
          <a:ln w="9525">
            <a:noFill/>
            <a:miter lim="800000"/>
            <a:headEnd/>
            <a:tailEnd/>
          </a:ln>
        </p:spPr>
        <p:txBody>
          <a:bodyPr lIns="0" tIns="0" rIns="0" bIns="0"/>
          <a:lstStyle/>
          <a:p>
            <a:pPr defTabSz="365125">
              <a:lnSpc>
                <a:spcPct val="80000"/>
              </a:lnSpc>
              <a:buClr>
                <a:srgbClr val="000000"/>
              </a:buClr>
              <a:buSzPct val="90000"/>
              <a:buFont typeface="Monotype Sorts"/>
              <a:buNone/>
            </a:pPr>
            <a:r>
              <a:rPr lang="en-GB" sz="1600" b="1" dirty="0">
                <a:solidFill>
                  <a:srgbClr val="003300"/>
                </a:solidFill>
                <a:latin typeface="Calibri" pitchFamily="34" charset="0"/>
              </a:rPr>
              <a:t>If there was provisional recognition, it is confirmed or </a:t>
            </a:r>
            <a:r>
              <a:rPr lang="en-GB" sz="1600" b="1" dirty="0" smtClean="0">
                <a:solidFill>
                  <a:srgbClr val="003300"/>
                </a:solidFill>
                <a:latin typeface="Calibri" pitchFamily="34" charset="0"/>
              </a:rPr>
              <a:t>revised</a:t>
            </a:r>
            <a:r>
              <a:rPr lang="zh-CN" altLang="en-US" sz="1600" b="1" dirty="0" smtClean="0">
                <a:solidFill>
                  <a:srgbClr val="003300"/>
                </a:solidFill>
                <a:latin typeface="Calibri" pitchFamily="34" charset="0"/>
              </a:rPr>
              <a:t> </a:t>
            </a:r>
            <a:endParaRPr lang="it-IT" altLang="zh-CN" sz="1600" b="1" dirty="0" smtClean="0">
              <a:solidFill>
                <a:srgbClr val="003300"/>
              </a:solidFill>
              <a:latin typeface="Calibri" pitchFamily="34" charset="0"/>
            </a:endParaRPr>
          </a:p>
          <a:p>
            <a:pPr defTabSz="365125">
              <a:lnSpc>
                <a:spcPct val="80000"/>
              </a:lnSpc>
              <a:buClr>
                <a:srgbClr val="000000"/>
              </a:buClr>
              <a:buSzPct val="90000"/>
              <a:buFont typeface="Monotype Sorts"/>
              <a:buNone/>
            </a:pPr>
            <a:r>
              <a:rPr lang="zh-CN" altLang="en-US" sz="1600" b="1" dirty="0" smtClean="0">
                <a:solidFill>
                  <a:srgbClr val="003300"/>
                </a:solidFill>
                <a:latin typeface="Calibri" pitchFamily="34" charset="0"/>
              </a:rPr>
              <a:t>若有省厅确认，则确定或改定</a:t>
            </a:r>
            <a:endParaRPr lang="en-GB" sz="1600" b="1" dirty="0">
              <a:solidFill>
                <a:srgbClr val="003300"/>
              </a:solidFill>
              <a:latin typeface="Calibri" pitchFamily="34" charset="0"/>
            </a:endParaRPr>
          </a:p>
        </p:txBody>
      </p:sp>
      <p:sp>
        <p:nvSpPr>
          <p:cNvPr id="2009103" name="Text Box 11"/>
          <p:cNvSpPr txBox="1">
            <a:spLocks noChangeArrowheads="1"/>
          </p:cNvSpPr>
          <p:nvPr/>
        </p:nvSpPr>
        <p:spPr bwMode="auto">
          <a:xfrm>
            <a:off x="5817096" y="4505747"/>
            <a:ext cx="3702050" cy="579437"/>
          </a:xfrm>
          <a:prstGeom prst="rect">
            <a:avLst/>
          </a:prstGeom>
          <a:noFill/>
          <a:ln w="9525">
            <a:noFill/>
            <a:miter lim="800000"/>
            <a:headEnd/>
            <a:tailEnd/>
          </a:ln>
        </p:spPr>
        <p:txBody>
          <a:bodyPr lIns="0" tIns="0" rIns="0" bIns="0"/>
          <a:lstStyle/>
          <a:p>
            <a:pPr defTabSz="365125">
              <a:lnSpc>
                <a:spcPct val="80000"/>
              </a:lnSpc>
              <a:buClr>
                <a:srgbClr val="000000"/>
              </a:buClr>
              <a:buSzPct val="90000"/>
              <a:buFont typeface="Monotype Sorts"/>
              <a:buNone/>
            </a:pPr>
            <a:r>
              <a:rPr lang="en-GB" b="1" dirty="0">
                <a:solidFill>
                  <a:srgbClr val="003300"/>
                </a:solidFill>
                <a:latin typeface="Calibri" pitchFamily="34" charset="0"/>
              </a:rPr>
              <a:t>Study and recognition by </a:t>
            </a:r>
            <a:r>
              <a:rPr lang="en-GB" b="1" dirty="0" smtClean="0">
                <a:solidFill>
                  <a:srgbClr val="003300"/>
                </a:solidFill>
                <a:latin typeface="Calibri" pitchFamily="34" charset="0"/>
              </a:rPr>
              <a:t>aggregation</a:t>
            </a:r>
          </a:p>
          <a:p>
            <a:pPr defTabSz="365125">
              <a:lnSpc>
                <a:spcPct val="80000"/>
              </a:lnSpc>
              <a:buClr>
                <a:srgbClr val="000000"/>
              </a:buClr>
              <a:buSzPct val="90000"/>
              <a:buFont typeface="Monotype Sorts"/>
              <a:buNone/>
            </a:pPr>
            <a:r>
              <a:rPr lang="zh-CN" altLang="en-US" b="1" dirty="0" smtClean="0">
                <a:solidFill>
                  <a:srgbClr val="003300"/>
                </a:solidFill>
                <a:latin typeface="Calibri" pitchFamily="34" charset="0"/>
              </a:rPr>
              <a:t>考察或通过综合计算进行确认</a:t>
            </a:r>
            <a:endParaRPr lang="en-GB" b="1" dirty="0">
              <a:solidFill>
                <a:srgbClr val="003300"/>
              </a:solidFill>
              <a:latin typeface="Calibri"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0113" name="Rectangle 2"/>
          <p:cNvSpPr>
            <a:spLocks noGrp="1"/>
          </p:cNvSpPr>
          <p:nvPr>
            <p:ph type="title"/>
          </p:nvPr>
        </p:nvSpPr>
        <p:spPr/>
        <p:txBody>
          <a:bodyPr/>
          <a:lstStyle/>
          <a:p>
            <a:pPr eaLnBrk="1" hangingPunct="1"/>
            <a:endParaRPr lang="es-ES" smtClean="0"/>
          </a:p>
        </p:txBody>
      </p:sp>
      <p:sp>
        <p:nvSpPr>
          <p:cNvPr id="2010114" name="Rectangle 3"/>
          <p:cNvSpPr>
            <a:spLocks noGrp="1"/>
          </p:cNvSpPr>
          <p:nvPr>
            <p:ph type="body" idx="1"/>
          </p:nvPr>
        </p:nvSpPr>
        <p:spPr/>
        <p:txBody>
          <a:bodyPr/>
          <a:lstStyle/>
          <a:p>
            <a:pPr eaLnBrk="1" hangingPunct="1">
              <a:buFont typeface="Arial" charset="0"/>
              <a:buNone/>
            </a:pPr>
            <a:endParaRPr lang="es-ES" dirty="0" smtClean="0"/>
          </a:p>
          <a:p>
            <a:pPr eaLnBrk="1" hangingPunct="1">
              <a:buFont typeface="Arial" charset="0"/>
              <a:buNone/>
            </a:pPr>
            <a:endParaRPr lang="es-ES" dirty="0" smtClean="0"/>
          </a:p>
          <a:p>
            <a:pPr eaLnBrk="1" hangingPunct="1">
              <a:buFont typeface="Arial" charset="0"/>
              <a:buNone/>
            </a:pPr>
            <a:endParaRPr lang="es-ES" dirty="0" smtClean="0"/>
          </a:p>
          <a:p>
            <a:pPr algn="ctr" eaLnBrk="1" hangingPunct="1">
              <a:buFont typeface="Arial" charset="0"/>
              <a:buNone/>
            </a:pPr>
            <a:r>
              <a:rPr lang="es-ES" b="1" dirty="0" smtClean="0"/>
              <a:t>THANK YOU FOR YOUR ATTENTION</a:t>
            </a:r>
          </a:p>
          <a:p>
            <a:pPr algn="ctr" eaLnBrk="1" hangingPunct="1">
              <a:buFont typeface="Arial" charset="0"/>
              <a:buNone/>
            </a:pPr>
            <a:r>
              <a:rPr lang="zh-CN" altLang="en-US" b="1" dirty="0" smtClean="0"/>
              <a:t>谢谢大家！</a:t>
            </a:r>
            <a:endParaRPr lang="es-ES" b="1" dirty="0" smtClean="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3793" name="Rectangle 2"/>
          <p:cNvSpPr>
            <a:spLocks noGrp="1"/>
          </p:cNvSpPr>
          <p:nvPr>
            <p:ph type="title"/>
          </p:nvPr>
        </p:nvSpPr>
        <p:spPr>
          <a:xfrm>
            <a:off x="344488" y="80963"/>
            <a:ext cx="7056784" cy="647700"/>
          </a:xfrm>
        </p:spPr>
        <p:txBody>
          <a:bodyPr/>
          <a:lstStyle/>
          <a:p>
            <a:pPr algn="ctr" eaLnBrk="1" hangingPunct="1"/>
            <a:r>
              <a:rPr lang="en-GB" sz="2800" b="0" dirty="0" smtClean="0"/>
              <a:t>COMMUNITY REGULATIONS</a:t>
            </a:r>
            <a:r>
              <a:rPr lang="zh-CN" altLang="en-US" sz="2800" b="0" dirty="0" smtClean="0"/>
              <a:t> 共同体规定</a:t>
            </a:r>
            <a:endParaRPr lang="es-ES" sz="2800" b="0" dirty="0" smtClean="0"/>
          </a:p>
        </p:txBody>
      </p:sp>
      <p:sp>
        <p:nvSpPr>
          <p:cNvPr id="1953794" name="Rectangle 3"/>
          <p:cNvSpPr>
            <a:spLocks noGrp="1" noChangeArrowheads="1"/>
          </p:cNvSpPr>
          <p:nvPr>
            <p:ph type="body" idx="4294967295"/>
          </p:nvPr>
        </p:nvSpPr>
        <p:spPr>
          <a:xfrm>
            <a:off x="415925" y="981075"/>
            <a:ext cx="4537075" cy="5145088"/>
          </a:xfrm>
        </p:spPr>
        <p:txBody>
          <a:bodyPr/>
          <a:lstStyle/>
          <a:p>
            <a:pPr>
              <a:buFont typeface="Arial" charset="0"/>
              <a:buNone/>
            </a:pPr>
            <a:r>
              <a:rPr lang="en-GB" dirty="0" smtClean="0"/>
              <a:t>Directly applicable in:</a:t>
            </a:r>
          </a:p>
          <a:p>
            <a:endParaRPr lang="en-GB" dirty="0" smtClean="0"/>
          </a:p>
          <a:p>
            <a:pPr lvl="1"/>
            <a:r>
              <a:rPr lang="en-GB" dirty="0" smtClean="0"/>
              <a:t> Member States of the European Union</a:t>
            </a:r>
          </a:p>
          <a:p>
            <a:pPr lvl="1"/>
            <a:endParaRPr lang="en-GB" dirty="0" smtClean="0"/>
          </a:p>
          <a:p>
            <a:pPr lvl="1"/>
            <a:r>
              <a:rPr lang="en-GB" dirty="0" smtClean="0"/>
              <a:t> States part of the European Economic Area (EEA)</a:t>
            </a:r>
          </a:p>
          <a:p>
            <a:pPr lvl="1"/>
            <a:endParaRPr lang="en-GB" dirty="0" smtClean="0"/>
          </a:p>
          <a:p>
            <a:pPr lvl="1"/>
            <a:r>
              <a:rPr lang="en-GB" dirty="0" smtClean="0"/>
              <a:t> Switzerland</a:t>
            </a:r>
          </a:p>
          <a:p>
            <a:pPr lvl="2">
              <a:buClr>
                <a:srgbClr val="FF3300"/>
              </a:buClr>
            </a:pPr>
            <a:endParaRPr lang="en-GB" sz="4000" b="1" dirty="0" smtClean="0">
              <a:solidFill>
                <a:srgbClr val="003300"/>
              </a:solidFill>
            </a:endParaRPr>
          </a:p>
        </p:txBody>
      </p:sp>
      <p:sp>
        <p:nvSpPr>
          <p:cNvPr id="4" name="Rectangle 3"/>
          <p:cNvSpPr txBox="1">
            <a:spLocks noChangeArrowheads="1"/>
          </p:cNvSpPr>
          <p:nvPr/>
        </p:nvSpPr>
        <p:spPr bwMode="auto">
          <a:xfrm>
            <a:off x="5169024" y="1052736"/>
            <a:ext cx="4537075" cy="51450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FFC000"/>
              </a:buClr>
              <a:buSzPct val="75000"/>
              <a:buFont typeface="Arial" charset="0"/>
              <a:buChar char="►"/>
              <a:defRPr sz="3200" kern="1200">
                <a:solidFill>
                  <a:schemeClr val="tx1"/>
                </a:solidFill>
                <a:latin typeface="Optane" pitchFamily="2" charset="0"/>
                <a:ea typeface="+mn-ea"/>
                <a:cs typeface="+mn-cs"/>
              </a:defRPr>
            </a:lvl1pPr>
            <a:lvl2pPr marL="742950" indent="-285750" algn="l" rtl="0" eaLnBrk="0" fontAlgn="base" hangingPunct="0">
              <a:spcBef>
                <a:spcPct val="20000"/>
              </a:spcBef>
              <a:spcAft>
                <a:spcPct val="0"/>
              </a:spcAft>
              <a:buClr>
                <a:srgbClr val="FFC000"/>
              </a:buClr>
              <a:buFont typeface="Arial" charset="0"/>
              <a:buChar char="–"/>
              <a:defRPr sz="2800" kern="1200">
                <a:solidFill>
                  <a:schemeClr val="tx1"/>
                </a:solidFill>
                <a:latin typeface="Optane" pitchFamily="2" charset="0"/>
                <a:ea typeface="+mn-ea"/>
                <a:cs typeface="+mn-cs"/>
              </a:defRPr>
            </a:lvl2pPr>
            <a:lvl3pPr marL="1143000" indent="-228600" algn="l" rtl="0" eaLnBrk="0" fontAlgn="base" hangingPunct="0">
              <a:spcBef>
                <a:spcPct val="20000"/>
              </a:spcBef>
              <a:spcAft>
                <a:spcPct val="0"/>
              </a:spcAft>
              <a:buClr>
                <a:srgbClr val="FFC000"/>
              </a:buClr>
              <a:buFont typeface="Arial" charset="0"/>
              <a:buChar char="•"/>
              <a:defRPr sz="2400" kern="1200">
                <a:solidFill>
                  <a:schemeClr val="tx1"/>
                </a:solidFill>
                <a:latin typeface="Optane" pitchFamily="2" charset="0"/>
                <a:ea typeface="+mn-ea"/>
                <a:cs typeface="+mn-cs"/>
              </a:defRPr>
            </a:lvl3pPr>
            <a:lvl4pPr marL="1600200" indent="-228600" algn="l" rtl="0" eaLnBrk="0" fontAlgn="base" hangingPunct="0">
              <a:spcBef>
                <a:spcPct val="20000"/>
              </a:spcBef>
              <a:spcAft>
                <a:spcPct val="0"/>
              </a:spcAft>
              <a:buClr>
                <a:srgbClr val="FFC000"/>
              </a:buClr>
              <a:buFont typeface="Arial" charset="0"/>
              <a:buChar char="–"/>
              <a:defRPr sz="2000" kern="1200">
                <a:solidFill>
                  <a:schemeClr val="tx1"/>
                </a:solidFill>
                <a:latin typeface="Optane" pitchFamily="2" charset="0"/>
                <a:ea typeface="+mn-ea"/>
                <a:cs typeface="+mn-cs"/>
              </a:defRPr>
            </a:lvl4pPr>
            <a:lvl5pPr marL="2057400" indent="-228600" algn="l" rtl="0" eaLnBrk="0" fontAlgn="base" hangingPunct="0">
              <a:spcBef>
                <a:spcPct val="20000"/>
              </a:spcBef>
              <a:spcAft>
                <a:spcPct val="0"/>
              </a:spcAft>
              <a:buClr>
                <a:srgbClr val="FFC000"/>
              </a:buClr>
              <a:buFont typeface="Arial" charset="0"/>
              <a:buChar char="»"/>
              <a:defRPr sz="2000" kern="1200">
                <a:solidFill>
                  <a:schemeClr val="tx1"/>
                </a:solidFill>
                <a:latin typeface="Optane"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Arial" charset="0"/>
              <a:buNone/>
            </a:pPr>
            <a:r>
              <a:rPr lang="zh-CN" altLang="en-US" dirty="0" smtClean="0"/>
              <a:t>直接应用于</a:t>
            </a:r>
            <a:r>
              <a:rPr lang="en-GB" dirty="0" smtClean="0"/>
              <a:t>:</a:t>
            </a:r>
          </a:p>
          <a:p>
            <a:endParaRPr lang="en-GB" dirty="0" smtClean="0"/>
          </a:p>
          <a:p>
            <a:pPr lvl="1"/>
            <a:r>
              <a:rPr lang="en-GB" dirty="0" smtClean="0"/>
              <a:t> </a:t>
            </a:r>
            <a:r>
              <a:rPr lang="zh-CN" altLang="en-US" dirty="0" smtClean="0"/>
              <a:t>欧盟成员国</a:t>
            </a:r>
            <a:endParaRPr lang="it-IT" altLang="zh-CN" dirty="0" smtClean="0"/>
          </a:p>
          <a:p>
            <a:pPr lvl="1"/>
            <a:endParaRPr lang="en-GB" dirty="0" smtClean="0"/>
          </a:p>
          <a:p>
            <a:pPr lvl="1"/>
            <a:r>
              <a:rPr lang="zh-CN" altLang="en-US" dirty="0" smtClean="0"/>
              <a:t>欧洲经济区</a:t>
            </a:r>
            <a:r>
              <a:rPr lang="en-GB" dirty="0" smtClean="0"/>
              <a:t> (EEA)</a:t>
            </a:r>
            <a:r>
              <a:rPr lang="zh-CN" altLang="en-US" dirty="0" smtClean="0"/>
              <a:t>国家</a:t>
            </a:r>
            <a:endParaRPr lang="en-GB" dirty="0" smtClean="0"/>
          </a:p>
          <a:p>
            <a:pPr lvl="1"/>
            <a:endParaRPr lang="en-GB" dirty="0" smtClean="0"/>
          </a:p>
          <a:p>
            <a:pPr lvl="1"/>
            <a:r>
              <a:rPr lang="en-GB" dirty="0" smtClean="0"/>
              <a:t> </a:t>
            </a:r>
            <a:r>
              <a:rPr lang="zh-CN" altLang="en-US" dirty="0" smtClean="0"/>
              <a:t>瑞士</a:t>
            </a:r>
            <a:endParaRPr lang="en-GB" sz="4000" b="1" dirty="0" smtClean="0">
              <a:solidFill>
                <a:srgbClr val="0033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4817" name="Rectangle 2"/>
          <p:cNvSpPr>
            <a:spLocks noGrp="1"/>
          </p:cNvSpPr>
          <p:nvPr>
            <p:ph type="title"/>
          </p:nvPr>
        </p:nvSpPr>
        <p:spPr/>
        <p:txBody>
          <a:bodyPr/>
          <a:lstStyle/>
          <a:p>
            <a:pPr eaLnBrk="1" hangingPunct="1"/>
            <a:r>
              <a:rPr lang="en-GB" dirty="0" smtClean="0"/>
              <a:t>LEGAL BASIS OF THE COMMUNITY REGULATIONS (CRs)</a:t>
            </a:r>
            <a:br>
              <a:rPr lang="en-GB" dirty="0" smtClean="0"/>
            </a:br>
            <a:r>
              <a:rPr lang="zh-CN" altLang="en-US" dirty="0" smtClean="0"/>
              <a:t>共同体规定法律基础</a:t>
            </a:r>
            <a:endParaRPr lang="es-ES" dirty="0" smtClean="0"/>
          </a:p>
        </p:txBody>
      </p:sp>
      <p:sp>
        <p:nvSpPr>
          <p:cNvPr id="1954819" name="Rectangle 20"/>
          <p:cNvSpPr>
            <a:spLocks noChangeArrowheads="1"/>
          </p:cNvSpPr>
          <p:nvPr/>
        </p:nvSpPr>
        <p:spPr bwMode="auto">
          <a:xfrm>
            <a:off x="416496" y="1052736"/>
            <a:ext cx="4392488" cy="5016757"/>
          </a:xfrm>
          <a:prstGeom prst="rect">
            <a:avLst/>
          </a:prstGeom>
          <a:noFill/>
          <a:ln w="12700">
            <a:noFill/>
            <a:miter lim="800000"/>
            <a:headEnd type="none" w="sm" len="sm"/>
            <a:tailEnd type="none" w="sm" len="sm"/>
          </a:ln>
        </p:spPr>
        <p:txBody>
          <a:bodyPr wrap="square">
            <a:spAutoFit/>
          </a:bodyPr>
          <a:lstStyle/>
          <a:p>
            <a:pPr lvl="1">
              <a:spcBef>
                <a:spcPct val="50000"/>
              </a:spcBef>
              <a:buClr>
                <a:srgbClr val="003300"/>
              </a:buClr>
              <a:buSzPct val="90000"/>
            </a:pPr>
            <a:r>
              <a:rPr lang="en-GB" altLang="zh-CN" sz="3200" b="1" dirty="0" smtClean="0"/>
              <a:t>“Free </a:t>
            </a:r>
            <a:r>
              <a:rPr lang="en-GB" altLang="zh-CN" sz="3200" b="1" dirty="0"/>
              <a:t>movement of </a:t>
            </a:r>
            <a:r>
              <a:rPr lang="en-GB" altLang="zh-CN" sz="3200" b="1" dirty="0" smtClean="0"/>
              <a:t>workers</a:t>
            </a:r>
            <a:r>
              <a:rPr lang="zh-CN" altLang="zh-CN" sz="3200" b="1" dirty="0" smtClean="0"/>
              <a:t>”</a:t>
            </a:r>
            <a:endParaRPr lang="en-GB" sz="3200" dirty="0" smtClean="0">
              <a:solidFill>
                <a:srgbClr val="003300"/>
              </a:solidFill>
              <a:latin typeface="Calibri" pitchFamily="34" charset="0"/>
            </a:endParaRPr>
          </a:p>
          <a:p>
            <a:pPr marL="914400" lvl="1" indent="-457200">
              <a:spcBef>
                <a:spcPct val="50000"/>
              </a:spcBef>
              <a:buClr>
                <a:srgbClr val="003300"/>
              </a:buClr>
              <a:buSzPct val="90000"/>
              <a:buFont typeface="Wingdings" pitchFamily="2" charset="2"/>
              <a:buChar char="q"/>
            </a:pPr>
            <a:r>
              <a:rPr lang="en-GB" sz="3200" dirty="0" smtClean="0">
                <a:solidFill>
                  <a:srgbClr val="003300"/>
                </a:solidFill>
                <a:latin typeface="Calibri" pitchFamily="34" charset="0"/>
              </a:rPr>
              <a:t>Article </a:t>
            </a:r>
            <a:r>
              <a:rPr lang="en-GB" sz="3200" dirty="0">
                <a:solidFill>
                  <a:srgbClr val="003300"/>
                </a:solidFill>
                <a:latin typeface="Calibri" pitchFamily="34" charset="0"/>
              </a:rPr>
              <a:t>48 of the Treaty of Rome</a:t>
            </a:r>
          </a:p>
          <a:p>
            <a:pPr marL="914400" lvl="1" indent="-457200">
              <a:spcBef>
                <a:spcPct val="50000"/>
              </a:spcBef>
              <a:buClr>
                <a:srgbClr val="003300"/>
              </a:buClr>
              <a:buSzPct val="90000"/>
              <a:buFont typeface="Wingdings" pitchFamily="2" charset="2"/>
              <a:buChar char="q"/>
            </a:pPr>
            <a:r>
              <a:rPr lang="en-GB" sz="3200" dirty="0">
                <a:solidFill>
                  <a:srgbClr val="003300"/>
                </a:solidFill>
                <a:latin typeface="Calibri" pitchFamily="34" charset="0"/>
              </a:rPr>
              <a:t> Article 45 of the Treaty on the Functioning of the European Union (TFEU)</a:t>
            </a:r>
          </a:p>
        </p:txBody>
      </p:sp>
      <p:sp>
        <p:nvSpPr>
          <p:cNvPr id="6" name="Rectangle 20"/>
          <p:cNvSpPr>
            <a:spLocks noChangeArrowheads="1"/>
          </p:cNvSpPr>
          <p:nvPr/>
        </p:nvSpPr>
        <p:spPr bwMode="auto">
          <a:xfrm>
            <a:off x="4953000" y="1124744"/>
            <a:ext cx="4392488" cy="3539430"/>
          </a:xfrm>
          <a:prstGeom prst="rect">
            <a:avLst/>
          </a:prstGeom>
          <a:noFill/>
          <a:ln w="12700">
            <a:noFill/>
            <a:miter lim="800000"/>
            <a:headEnd type="none" w="sm" len="sm"/>
            <a:tailEnd type="none" w="sm" len="sm"/>
          </a:ln>
        </p:spPr>
        <p:txBody>
          <a:bodyPr wrap="square">
            <a:spAutoFit/>
          </a:bodyPr>
          <a:lstStyle/>
          <a:p>
            <a:pPr lvl="1">
              <a:spcBef>
                <a:spcPct val="50000"/>
              </a:spcBef>
              <a:buClr>
                <a:srgbClr val="003300"/>
              </a:buClr>
              <a:buSzPct val="90000"/>
            </a:pPr>
            <a:r>
              <a:rPr lang="en-GB" altLang="zh-CN" sz="3200" b="1" dirty="0" smtClean="0"/>
              <a:t>“</a:t>
            </a:r>
            <a:r>
              <a:rPr lang="zh-CN" altLang="en-US" sz="3200" b="1" dirty="0" smtClean="0"/>
              <a:t>劳动力自由流动”</a:t>
            </a:r>
            <a:endParaRPr lang="en-GB" sz="3200" dirty="0" smtClean="0">
              <a:solidFill>
                <a:srgbClr val="003300"/>
              </a:solidFill>
              <a:latin typeface="Calibri" pitchFamily="34" charset="0"/>
            </a:endParaRPr>
          </a:p>
          <a:p>
            <a:pPr marL="914400" lvl="1" indent="-457200">
              <a:spcBef>
                <a:spcPct val="50000"/>
              </a:spcBef>
              <a:buClr>
                <a:srgbClr val="003300"/>
              </a:buClr>
              <a:buSzPct val="90000"/>
              <a:buFont typeface="Wingdings" pitchFamily="2" charset="2"/>
              <a:buChar char="q"/>
            </a:pPr>
            <a:r>
              <a:rPr lang="en-US" altLang="zh-CN" sz="3200" dirty="0" smtClean="0">
                <a:solidFill>
                  <a:srgbClr val="003300"/>
                </a:solidFill>
                <a:latin typeface="Calibri" pitchFamily="34" charset="0"/>
              </a:rPr>
              <a:t>《</a:t>
            </a:r>
            <a:r>
              <a:rPr lang="zh-CN" altLang="en-US" sz="3200" dirty="0" smtClean="0">
                <a:solidFill>
                  <a:srgbClr val="003300"/>
                </a:solidFill>
                <a:latin typeface="Calibri" pitchFamily="34" charset="0"/>
              </a:rPr>
              <a:t>罗马协议</a:t>
            </a:r>
            <a:r>
              <a:rPr lang="en-US" altLang="zh-CN" sz="3200" dirty="0" smtClean="0">
                <a:solidFill>
                  <a:srgbClr val="003300"/>
                </a:solidFill>
                <a:latin typeface="Calibri" pitchFamily="34" charset="0"/>
              </a:rPr>
              <a:t>》</a:t>
            </a:r>
            <a:r>
              <a:rPr lang="zh-CN" altLang="en-US" sz="3200" dirty="0" smtClean="0">
                <a:solidFill>
                  <a:srgbClr val="003300"/>
                </a:solidFill>
                <a:latin typeface="Calibri" pitchFamily="34" charset="0"/>
              </a:rPr>
              <a:t>第</a:t>
            </a:r>
            <a:r>
              <a:rPr lang="zh-CN" altLang="zh-CN" sz="3200" dirty="0" smtClean="0">
                <a:solidFill>
                  <a:srgbClr val="003300"/>
                </a:solidFill>
                <a:latin typeface="Calibri" pitchFamily="34" charset="0"/>
              </a:rPr>
              <a:t>4</a:t>
            </a:r>
            <a:r>
              <a:rPr lang="en-US" altLang="zh-CN" sz="3200" dirty="0" smtClean="0">
                <a:solidFill>
                  <a:srgbClr val="003300"/>
                </a:solidFill>
                <a:latin typeface="Calibri" pitchFamily="34" charset="0"/>
              </a:rPr>
              <a:t>8</a:t>
            </a:r>
            <a:r>
              <a:rPr lang="zh-CN" altLang="en-US" sz="3200" dirty="0" smtClean="0">
                <a:solidFill>
                  <a:srgbClr val="003300"/>
                </a:solidFill>
                <a:latin typeface="Calibri" pitchFamily="34" charset="0"/>
              </a:rPr>
              <a:t>条</a:t>
            </a:r>
            <a:endParaRPr lang="en-GB" sz="3200" dirty="0">
              <a:solidFill>
                <a:srgbClr val="003300"/>
              </a:solidFill>
              <a:latin typeface="Calibri" pitchFamily="34" charset="0"/>
            </a:endParaRPr>
          </a:p>
          <a:p>
            <a:pPr marL="914400" lvl="1" indent="-457200">
              <a:spcBef>
                <a:spcPct val="50000"/>
              </a:spcBef>
              <a:buClr>
                <a:srgbClr val="003300"/>
              </a:buClr>
              <a:buSzPct val="90000"/>
              <a:buFont typeface="Wingdings" pitchFamily="2" charset="2"/>
              <a:buChar char="q"/>
            </a:pPr>
            <a:r>
              <a:rPr lang="it-IT" altLang="zh-CN" sz="3200" dirty="0" smtClean="0">
                <a:solidFill>
                  <a:srgbClr val="003300"/>
                </a:solidFill>
                <a:latin typeface="Calibri" pitchFamily="34" charset="0"/>
              </a:rPr>
              <a:t>《</a:t>
            </a:r>
            <a:r>
              <a:rPr lang="zh-CN" altLang="en-US" sz="3200" dirty="0" smtClean="0">
                <a:solidFill>
                  <a:srgbClr val="003300"/>
                </a:solidFill>
                <a:latin typeface="Calibri" pitchFamily="34" charset="0"/>
              </a:rPr>
              <a:t>欧洲联盟分工协定（</a:t>
            </a:r>
            <a:r>
              <a:rPr lang="it-IT" altLang="zh-CN" sz="3200" dirty="0" smtClean="0">
                <a:solidFill>
                  <a:srgbClr val="003300"/>
                </a:solidFill>
                <a:latin typeface="Calibri" pitchFamily="34" charset="0"/>
              </a:rPr>
              <a:t>TFEU</a:t>
            </a:r>
            <a:r>
              <a:rPr lang="zh-CN" altLang="en-US" sz="3200" dirty="0" smtClean="0">
                <a:solidFill>
                  <a:srgbClr val="003300"/>
                </a:solidFill>
                <a:latin typeface="Calibri" pitchFamily="34" charset="0"/>
              </a:rPr>
              <a:t>）</a:t>
            </a:r>
            <a:r>
              <a:rPr lang="en-US" altLang="zh-CN" sz="3200" dirty="0" smtClean="0">
                <a:solidFill>
                  <a:srgbClr val="003300"/>
                </a:solidFill>
                <a:latin typeface="Calibri" pitchFamily="34" charset="0"/>
              </a:rPr>
              <a:t>》</a:t>
            </a:r>
            <a:r>
              <a:rPr lang="zh-CN" altLang="en-US" sz="3200" dirty="0" smtClean="0">
                <a:solidFill>
                  <a:srgbClr val="003300"/>
                </a:solidFill>
                <a:latin typeface="Calibri" pitchFamily="34" charset="0"/>
              </a:rPr>
              <a:t>第</a:t>
            </a:r>
            <a:r>
              <a:rPr lang="en-US" altLang="zh-CN" sz="3200" dirty="0" smtClean="0">
                <a:solidFill>
                  <a:srgbClr val="003300"/>
                </a:solidFill>
                <a:latin typeface="Calibri" pitchFamily="34" charset="0"/>
              </a:rPr>
              <a:t>45</a:t>
            </a:r>
            <a:r>
              <a:rPr lang="zh-CN" altLang="en-US" sz="3200" dirty="0" smtClean="0">
                <a:solidFill>
                  <a:srgbClr val="003300"/>
                </a:solidFill>
                <a:latin typeface="Calibri" pitchFamily="34" charset="0"/>
              </a:rPr>
              <a:t>条</a:t>
            </a:r>
            <a:endParaRPr lang="en-GB" sz="3200" dirty="0">
              <a:solidFill>
                <a:srgbClr val="003300"/>
              </a:solidFill>
              <a:latin typeface="Calibri"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41" name="Rectangle 2"/>
          <p:cNvSpPr>
            <a:spLocks noGrp="1"/>
          </p:cNvSpPr>
          <p:nvPr>
            <p:ph type="title"/>
          </p:nvPr>
        </p:nvSpPr>
        <p:spPr>
          <a:xfrm>
            <a:off x="344488" y="80963"/>
            <a:ext cx="6984776" cy="647700"/>
          </a:xfrm>
        </p:spPr>
        <p:txBody>
          <a:bodyPr/>
          <a:lstStyle/>
          <a:p>
            <a:pPr algn="ctr" eaLnBrk="1" hangingPunct="1"/>
            <a:r>
              <a:rPr lang="en-GB" sz="2400" b="0" dirty="0" smtClean="0"/>
              <a:t>CHARACTERISTICS OF THE CRs</a:t>
            </a:r>
            <a:br>
              <a:rPr lang="en-GB" sz="2400" b="0" dirty="0" smtClean="0"/>
            </a:br>
            <a:r>
              <a:rPr lang="zh-CN" altLang="en-US" sz="2400" b="0" dirty="0" smtClean="0"/>
              <a:t>共同体规定特征</a:t>
            </a:r>
            <a:endParaRPr lang="es-ES" sz="2400" b="0" dirty="0" smtClean="0"/>
          </a:p>
        </p:txBody>
      </p:sp>
      <p:sp>
        <p:nvSpPr>
          <p:cNvPr id="240643" name="Rectangle 3"/>
          <p:cNvSpPr>
            <a:spLocks noGrp="1" noChangeArrowheads="1"/>
          </p:cNvSpPr>
          <p:nvPr>
            <p:ph type="body" idx="4294967295"/>
          </p:nvPr>
        </p:nvSpPr>
        <p:spPr>
          <a:xfrm>
            <a:off x="2135188" y="1020539"/>
            <a:ext cx="5554116" cy="4784725"/>
          </a:xfrm>
        </p:spPr>
        <p:txBody>
          <a:bodyPr/>
          <a:lstStyle/>
          <a:p>
            <a:pPr>
              <a:buClr>
                <a:srgbClr val="666633"/>
              </a:buClr>
              <a:buFont typeface="Wingdings" pitchFamily="2" charset="2"/>
              <a:buChar char="q"/>
              <a:defRPr/>
            </a:pPr>
            <a:r>
              <a:rPr lang="en-GB" dirty="0" smtClean="0"/>
              <a:t>They are coordination rules</a:t>
            </a:r>
          </a:p>
          <a:p>
            <a:pPr>
              <a:buClr>
                <a:srgbClr val="666633"/>
              </a:buClr>
              <a:buFont typeface="Wingdings" pitchFamily="2" charset="2"/>
              <a:buChar char="q"/>
              <a:defRPr/>
            </a:pPr>
            <a:r>
              <a:rPr lang="en-GB" dirty="0" smtClean="0"/>
              <a:t>Directly applicable</a:t>
            </a:r>
          </a:p>
          <a:p>
            <a:pPr>
              <a:buClr>
                <a:srgbClr val="666633"/>
              </a:buClr>
              <a:buFont typeface="Wingdings" pitchFamily="2" charset="2"/>
              <a:buChar char="q"/>
              <a:defRPr/>
            </a:pPr>
            <a:r>
              <a:rPr lang="en-GB" dirty="0" smtClean="0"/>
              <a:t>Prevail over national law</a:t>
            </a:r>
          </a:p>
          <a:p>
            <a:pPr>
              <a:buClr>
                <a:srgbClr val="666633"/>
              </a:buClr>
              <a:buFont typeface="Wingdings" pitchFamily="2" charset="2"/>
              <a:buChar char="q"/>
              <a:defRPr/>
            </a:pPr>
            <a:r>
              <a:rPr lang="en-GB" dirty="0" smtClean="0"/>
              <a:t>Have the status of Law</a:t>
            </a:r>
          </a:p>
          <a:p>
            <a:pPr>
              <a:buClr>
                <a:srgbClr val="666633"/>
              </a:buClr>
              <a:buFont typeface="Wingdings" pitchFamily="2" charset="2"/>
              <a:buChar char="q"/>
              <a:defRPr/>
            </a:pPr>
            <a:endParaRPr lang="en-GB" dirty="0" smtClean="0"/>
          </a:p>
          <a:p>
            <a:pPr>
              <a:buClr>
                <a:srgbClr val="666633"/>
              </a:buClr>
              <a:buFont typeface="Wingdings" pitchFamily="2" charset="2"/>
              <a:buChar char="q"/>
              <a:defRPr/>
            </a:pPr>
            <a:r>
              <a:rPr lang="zh-CN" altLang="en-US" dirty="0" smtClean="0"/>
              <a:t>属于协调性规则</a:t>
            </a:r>
            <a:endParaRPr lang="it-IT" altLang="zh-CN" dirty="0" smtClean="0"/>
          </a:p>
          <a:p>
            <a:pPr>
              <a:buClr>
                <a:srgbClr val="666633"/>
              </a:buClr>
              <a:buFont typeface="Wingdings" pitchFamily="2" charset="2"/>
              <a:buChar char="q"/>
              <a:defRPr/>
            </a:pPr>
            <a:r>
              <a:rPr lang="zh-CN" altLang="en-US" dirty="0" smtClean="0"/>
              <a:t>直接应用</a:t>
            </a:r>
            <a:endParaRPr lang="it-IT" altLang="zh-CN" dirty="0" smtClean="0"/>
          </a:p>
          <a:p>
            <a:pPr>
              <a:buClr>
                <a:srgbClr val="666633"/>
              </a:buClr>
              <a:buFont typeface="Wingdings" pitchFamily="2" charset="2"/>
              <a:buChar char="q"/>
              <a:defRPr/>
            </a:pPr>
            <a:r>
              <a:rPr lang="zh-CN" altLang="en-US" dirty="0" smtClean="0"/>
              <a:t>高于各国法律</a:t>
            </a:r>
            <a:endParaRPr lang="it-IT" altLang="zh-CN" dirty="0" smtClean="0"/>
          </a:p>
          <a:p>
            <a:pPr>
              <a:buClr>
                <a:srgbClr val="666633"/>
              </a:buClr>
              <a:buFont typeface="Wingdings" pitchFamily="2" charset="2"/>
              <a:buChar char="q"/>
              <a:defRPr/>
            </a:pPr>
            <a:r>
              <a:rPr lang="zh-CN" altLang="en-US" dirty="0" smtClean="0"/>
              <a:t>具有法律效力</a:t>
            </a:r>
            <a:endParaRPr lang="en-GB" dirty="0" smtClean="0"/>
          </a:p>
          <a:p>
            <a:pPr>
              <a:buClr>
                <a:srgbClr val="FF3300"/>
              </a:buClr>
              <a:defRPr/>
            </a:pPr>
            <a:endParaRPr lang="en-GB" sz="4400" b="1" dirty="0" smtClean="0">
              <a:effectLst>
                <a:outerShdw blurRad="38100" dist="38100" dir="2700000" algn="tl">
                  <a:srgbClr val="C0C0C0"/>
                </a:outerShdw>
              </a:effectLst>
            </a:endParaRP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PRESENTATIONDONOTDELETE" val="&lt;?xml version=&quot;1.0&quot; encoding=&quot;UTF-16&quot; standalone=&quot;yes&quot;?&gt;&#10;&lt;root reqver=&quot;16160&quot;&gt;&lt;version val=&quot;17973&quot;/&gt;&lt;CPresentation id=&quot;1&quot;&gt;&lt;m_defprecNumber idref=&quot;2&quot;/&gt;&lt;m_defprecPercent idref=&quot;3&quot;/&gt;&lt;m_defprecDate idref=&quot;4&quot;/&gt;&lt;m_defprecYear idref=&quot;5&quot;/&gt;&lt;m_defprecQuarter idref=&quot;6&quot;/&gt;&lt;m_defprecMonth idref=&quot;7&quot;/&gt;&lt;m_defprecWeek idref=&quot;8&quot;/&gt;&lt;m_defprecDay idref=&quot;9&quot;/&gt;&lt;m_mruColor&gt;&lt;m_vecMRU length=&quot;7&quot;&gt;&lt;elem m_fUsage=&quot;1.55610000000000000000E+000&quot;&gt;&lt;m_ppcolschidx val=&quot;0&quot;/&gt;&lt;m_rgb r=&quot;5a&quot; g=&quot;be&quot; b=&quot;a3&quot;/&gt;&lt;/elem&gt;&lt;elem m_fUsage=&quot;1.00000000000000000000E+000&quot;&gt;&lt;m_ppcolschidx val=&quot;0&quot;/&gt;&lt;m_rgb r=&quot;cf&quot; g=&quot;f2&quot; b=&quot;fe&quot;/&gt;&lt;/elem&gt;&lt;elem m_fUsage=&quot;9.08764110000000010000E-001&quot;&gt;&lt;m_ppcolschidx val=&quot;0&quot;/&gt;&lt;m_rgb r=&quot;e7&quot; g=&quot;1e&quot; b=&quot;1&quot;/&gt;&lt;/elem&gt;&lt;elem m_fUsage=&quot;8.10000000000000050000E-001&quot;&gt;&lt;m_ppcolschidx val=&quot;0&quot;/&gt;&lt;m_rgb r=&quot;e3&quot; g=&quot;97&quot; b=&quot;4a&quot;/&gt;&lt;/elem&gt;&lt;elem m_fUsage=&quot;7.29000000000000090000E-001&quot;&gt;&lt;m_ppcolschidx val=&quot;0&quot;/&gt;&lt;m_rgb r=&quot;cd&quot; g=&quot;dd&quot; b=&quot;f8&quot;/&gt;&lt;/elem&gt;&lt;elem m_fUsage=&quot;5.90490000000000180000E-001&quot;&gt;&lt;m_ppcolschidx val=&quot;0&quot;/&gt;&lt;m_rgb r=&quot;0&quot; g=&quot;70&quot; b=&quot;c0&quot;/&gt;&lt;/elem&gt;&lt;elem m_fUsage=&quot;5.31441000000000160000E-001&quot;&gt;&lt;m_ppcolschidx val=&quot;0&quot;/&gt;&lt;m_rgb r=&quot;2d&quot; g=&quot;d2&quot; b=&quot;28&quot;/&gt;&lt;/elem&gt;&lt;/m_vecMRU&gt;&lt;/m_mruColor&gt;&lt;m_agendatheme&gt;&lt;m_aagendaitemprops&gt;&lt;elem&gt;&lt;m_bVisible val=&quot;1&quot;/&gt;&lt;m_font&gt;&lt;m_bBold val=&quot;1&quot;/&gt;&lt;/m_font&gt;&lt;m_colFont&gt;&lt;m_ppcolschidx val=&quot;2&quot;/&gt;&lt;/m_colFont&gt;&lt;m_fill&gt;&lt;m_bVisible val=&quot;0&quot;/&gt;&lt;/m_fill&gt;&lt;m_linestyle&gt;&lt;m_bVisible val=&quot;1&quot;/&gt;&lt;m_nWeight val=&quot;6&quot;/&gt;&lt;m_col&gt;&lt;m_ppcolschidx val=&quot;2&quot;/&gt;&lt;/m_col&gt;&lt;m_msolinedashstyle val=&quot;1&quot;/&gt;&lt;m_msoarrowheadstyleBegin val=&quot;1&quot;/&gt;&lt;m_msoarrowheadstyleEnd val=&quot;1&quot;/&gt;&lt;/m_linestyle&gt;&lt;/elem&gt;&lt;elem&gt;&lt;m_bVisible val=&quot;1&quot;/&gt;&lt;m_font&gt;&lt;m_bBold val=&quot;1&quot;/&gt;&lt;/m_font&gt;&lt;m_colFont&gt;&lt;m_ppcolschidx val=&quot;2&quot;/&gt;&lt;/m_colFont&gt;&lt;m_fill&gt;&lt;m_bVisible val=&quot;0&quot;/&gt;&lt;/m_fill&gt;&lt;m_linestyle&gt;&lt;m_bVisible val=&quot;0&quot;/&gt;&lt;/m_linestyle&gt;&lt;/elem&gt;&lt;elem&gt;&lt;m_bVisible val=&quot;1&quot;/&gt;&lt;m_font&gt;&lt;m_bBold val=&quot;0&quot;/&gt;&lt;/m_font&gt;&lt;m_colFont&gt;&lt;m_ppcolschidx val=&quot;2&quot;/&gt;&lt;/m_colFont&gt;&lt;m_fill&gt;&lt;m_bVisible val=&quot;0&quot;/&gt;&lt;/m_fill&gt;&lt;m_linestyle&gt;&lt;m_bVisible val=&quot;0&quot;/&gt;&lt;/m_linestyle&gt;&lt;/elem&gt;&lt;elem&gt;&lt;m_bVisible val=&quot;1&quot;/&gt;&lt;m_font&gt;&lt;m_bBold val=&quot;1&quot;/&gt;&lt;/m_font&gt;&lt;m_colFont&gt;&lt;m_ppcolschidx val=&quot;2&quot;/&gt;&lt;/m_colFont&gt;&lt;m_fill&gt;&lt;m_bVisible val=&quot;0&quot;/&gt;&lt;/m_fill&gt;&lt;m_linestyle&gt;&lt;m_bVisible val=&quot;1&quot;/&gt;&lt;m_nWeight val=&quot;6&quot;/&gt;&lt;m_col&gt;&lt;m_ppcolschidx val=&quot;2&quot;/&gt;&lt;/m_col&gt;&lt;m_msolinedashstyle val=&quot;1&quot;/&gt;&lt;m_msoarrowheadstyleBegin val=&quot;1&quot;/&gt;&lt;m_msoarrowheadstyleEnd val=&quot;1&quot;/&gt;&lt;/m_linestyle&gt;&lt;/elem&gt;&lt;elem&gt;&lt;m_bVisible val=&quot;1&quot;/&gt;&lt;m_font&gt;&lt;m_bBold val=&quot;0&quot;/&gt;&lt;/m_font&gt;&lt;m_colFont&gt;&lt;m_ppcolschidx val=&quot;2&quot;/&gt;&lt;/m_colFont&gt;&lt;m_fill&gt;&lt;m_bVisible val=&quot;0&quot;/&gt;&lt;/m_fill&gt;&lt;m_linestyle&gt;&lt;m_bVisible val=&quot;0&quot;/&gt;&lt;/m_linestyle&gt;&lt;/elem&gt;&lt;elem&gt;&lt;m_bVisible val=&quot;1&quot;/&gt;&lt;m_font&gt;&lt;m_bBold val=&quot;0&quot;/&gt;&lt;/m_font&gt;&lt;m_colFont&gt;&lt;m_ppcolschidx val=&quot;2&quot;/&gt;&lt;/m_colFont&gt;&lt;m_fill&gt;&lt;m_bVisible val=&quot;0&quot;/&gt;&lt;/m_fill&gt;&lt;m_linestyle&gt;&lt;m_bVisible val=&quot;0&quot;/&gt;&lt;/m_linestyle&gt;&lt;/elem&gt;&lt;elem&gt;&lt;m_bVisible val=&quot;1&quot;/&gt;&lt;m_font&gt;&lt;m_bBold val=&quot;0&quot;/&gt;&lt;/m_font&gt;&lt;m_colFont&gt;&lt;m_ppcolschidx val=&quot;2&quot;/&gt;&lt;/m_colFont&gt;&lt;m_fill&gt;&lt;m_bVisible val=&quot;0&quot;/&gt;&lt;/m_fill&gt;&lt;m_linestyle&gt;&lt;m_bVisible val=&quot;0&quot;/&gt;&lt;/m_linestyle&gt;&lt;/elem&gt;&lt;elem&gt;&lt;m_bVisible val=&quot;1&quot;/&gt;&lt;m_font&gt;&lt;m_bBold val=&quot;0&quot;/&gt;&lt;/m_font&gt;&lt;m_colFont&gt;&lt;m_ppcolschidx val=&quot;2&quot;/&gt;&lt;/m_colFont&gt;&lt;m_fill&gt;&lt;m_bVisible val=&quot;0&quot;/&gt;&lt;/m_fill&gt;&lt;m_linestyle&gt;&lt;m_bVisible val=&quot;0&quot;/&gt;&lt;/m_linestyle&gt;&lt;/elem&gt;&lt;elem&gt;&lt;m_bVisible val=&quot;0&quot;/&gt;&lt;/elem&gt;&lt;elem&gt;&lt;m_bVisible val=&quot;1&quot;/&gt;&lt;m_font&gt;&lt;m_bBold val=&quot;0&quot;/&gt;&lt;/m_font&gt;&lt;m_colFont&gt;&lt;m_ppcolschidx val=&quot;2&quot;/&gt;&lt;/m_colFont&gt;&lt;m_fill&gt;&lt;m_bVisible val=&quot;0&quot;/&gt;&lt;/m_fill&gt;&lt;m_linestyle&gt;&lt;m_bVisible val=&quot;0&quot;/&gt;&lt;/m_linestyle&gt;&lt;/elem&gt;&lt;elem&gt;&lt;m_bVisible val=&quot;0&quot;/&gt;&lt;/elem&gt;&lt;/m_aagendaitemprops&gt;&lt;m_linestyleTopBottomLine&gt;&lt;m_bVisible val=&quot;0&quot;/&gt;&lt;/m_linestyleTopBottomLine&gt;&lt;/m_agendatheme&gt;&lt;m_mapectfillschemeMRU/&gt;&lt;m_eweekdayFirstOfWeek val=&quot;1&quot;/&gt;&lt;m_eweekdayFirstOfWorkweek val=&quot;2&quot;/&gt;&lt;m_eweekdayFirstOfWeekend val=&quot;7&quot;/&gt;&lt;/CPresentation&gt;&lt;CDefaultPrec id=&quot;9&quot;&gt;&lt;m_precDefault/&gt;&lt;/CDefaultPrec&gt;&lt;CDefaultPrec id=&quot;8&quot;&gt;&lt;m_precDefault/&gt;&lt;/CDefaultPrec&gt;&lt;CDefaultPrec id=&quot;7&quot;&gt;&lt;m_precDefault/&gt;&lt;/CDefaultPrec&gt;&lt;CDefaultPrec id=&quot;6&quot;&gt;&lt;m_precDefault/&gt;&lt;/CDefaultPrec&gt;&lt;CDefaultPrec id=&quot;5&quot;&gt;&lt;m_precDefault/&gt;&lt;/CDefaultPrec&gt;&lt;CDefaultPrec id=&quot;4&quot;&gt;&lt;m_precDefault/&gt;&lt;/CDefaultPrec&gt;&lt;CDefaultPrec id=&quot;3&quot;&gt;&lt;m_precDefault/&gt;&lt;/CDefaultPrec&gt;&lt;CDefaultPrec id=&quot;2&quot;&gt;&lt;m_precDefault&gt;&lt;m_chDecimalSymbol&gt;.&lt;/m_chDecimalSymbol&gt;&lt;m_nGroupingDigits val=&quot;3&quot;/&gt;&lt;m_chGroupingSymbol&gt;,&lt;/m_chGroupingSymbol&gt;&lt;m_chMinusSymbol&gt;-&lt;/m_chMinusSymbol&gt;&lt;m_chDecimalSymbol17909&gt;.&lt;/m_chDecimalSymbol17909&gt;&lt;m_nGroupingDigits17909 val=&quot;3&quot;/&gt;&lt;m_chGroupingSymbol17909&gt;,&lt;/m_chGroupingSymbol17909&gt;&lt;/m_precDefault&gt;&lt;/CDefaultPrec&gt;&lt;/root&gt;"/>
  <p:tag name="THINKCELLUNDODONOTDELETE" val="513"/>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pC3_ib8Pk6k6Ufdjr8CiE.Q"/>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55063</TotalTime>
  <Words>5593</Words>
  <Application>Microsoft Macintosh PowerPoint</Application>
  <PresentationFormat>A4 Paper (210x297 mm)</PresentationFormat>
  <Paragraphs>898</Paragraphs>
  <Slides>63</Slides>
  <Notes>2</Notes>
  <HiddenSlides>0</HiddenSlides>
  <MMClips>0</MMClips>
  <ScaleCrop>false</ScaleCrop>
  <HeadingPairs>
    <vt:vector size="8" baseType="variant">
      <vt:variant>
        <vt:lpstr>Theme</vt:lpstr>
      </vt:variant>
      <vt:variant>
        <vt:i4>1</vt:i4>
      </vt:variant>
      <vt:variant>
        <vt:lpstr>Embedded OLE Servers</vt:lpstr>
      </vt:variant>
      <vt:variant>
        <vt:i4>1</vt:i4>
      </vt:variant>
      <vt:variant>
        <vt:lpstr>Slide Titles</vt:lpstr>
      </vt:variant>
      <vt:variant>
        <vt:i4>63</vt:i4>
      </vt:variant>
      <vt:variant>
        <vt:lpstr>Custom Shows</vt:lpstr>
      </vt:variant>
      <vt:variant>
        <vt:i4>1</vt:i4>
      </vt:variant>
    </vt:vector>
  </HeadingPairs>
  <TitlesOfParts>
    <vt:vector size="66" baseType="lpstr">
      <vt:lpstr>Office Theme</vt:lpstr>
      <vt:lpstr>think-cell Slide</vt:lpstr>
      <vt:lpstr>PowerPoint Presentation</vt:lpstr>
      <vt:lpstr>PowerPoint Presentation</vt:lpstr>
      <vt:lpstr>PowerPoint Presentation</vt:lpstr>
      <vt:lpstr>EUROPE AS AN ENTITY  欧洲统一实体</vt:lpstr>
      <vt:lpstr>COMMUNITY LAW 共同体法律</vt:lpstr>
      <vt:lpstr>APPLICABILITY 法律应用</vt:lpstr>
      <vt:lpstr>COMMUNITY REGULATIONS 共同体规定</vt:lpstr>
      <vt:lpstr>LEGAL BASIS OF THE COMMUNITY REGULATIONS (CRs) 共同体规定法律基础</vt:lpstr>
      <vt:lpstr>CHARACTERISTICS OF THE CRs 共同体规定特征</vt:lpstr>
      <vt:lpstr>FOUNDATIONAL PRINCIPLES 基本原则</vt:lpstr>
      <vt:lpstr>AGGREGATION 综合计算福利年限</vt:lpstr>
      <vt:lpstr>  SUPPRESSION OF RESIDENCY CLAUSES 居留条款搁置        </vt:lpstr>
      <vt:lpstr>  RELATION BETWEEN THE REGULATION/BILATERAL AGREEMENTS  欧盟规定与双边协定的关系  </vt:lpstr>
      <vt:lpstr>APPLICABLE LEGISLATION 立法应用</vt:lpstr>
      <vt:lpstr>ACCIDENTS AT WORK (AW) AND OCCUPATIONAL DISEASES (OD) 工作事故与职业疾病</vt:lpstr>
      <vt:lpstr>DEATH GRANTS 亡故抚恤 </vt:lpstr>
      <vt:lpstr>DEATH GRANTS 亡故抚恤</vt:lpstr>
      <vt:lpstr>INVALIDITY (Chapter 4) 残障 （第4章）</vt:lpstr>
      <vt:lpstr>TYPE A INVALIDITY A类残障法律</vt:lpstr>
      <vt:lpstr>TYPE B INVALIDITY B类残障法律</vt:lpstr>
      <vt:lpstr>CLAIMS 申请</vt:lpstr>
      <vt:lpstr>ELECTRONIC EXCHANGE OF SOCIAL SECURITY DATA 社会保障信息电子交换机制</vt:lpstr>
      <vt:lpstr>Electronic Exchange of Social Security Information (EESSI) 社保信息电子交换（EESSI）系统</vt:lpstr>
      <vt:lpstr>AGGREGATION OF PERIODS 参保年限综合计算</vt:lpstr>
      <vt:lpstr>PERIODS OF UNDER ONE YEAR 参保一年以下</vt:lpstr>
      <vt:lpstr>CONDITION OF REGISTRATION 登记条件</vt:lpstr>
      <vt:lpstr>ASSESSMENT OF PENSIONS 养老金额计算</vt:lpstr>
      <vt:lpstr>BASIC AMOUNT 基本金额</vt:lpstr>
      <vt:lpstr>PRO RATA CALCULATION – LIMIT  按例计算——基本年限</vt:lpstr>
      <vt:lpstr>LIMIT IN PRO RATA – PI  永久残障——按例福利缴费年限</vt:lpstr>
      <vt:lpstr>TOP-UP TO MINIMUM PENSIONS 最低养老金差额</vt:lpstr>
      <vt:lpstr>BILATERAL AGREEMENTS 双边协定</vt:lpstr>
      <vt:lpstr>PERSONS COVERED 覆盖人群</vt:lpstr>
      <vt:lpstr>MATTERS COVERED 覆盖事项</vt:lpstr>
      <vt:lpstr>CLAIMS申请</vt:lpstr>
      <vt:lpstr>PERIODS OF UNDER ONE YEAR  1年以下缴费年限</vt:lpstr>
      <vt:lpstr>Condition of registration 登记条件</vt:lpstr>
      <vt:lpstr>DOUBLE AWARD 双边同授</vt:lpstr>
      <vt:lpstr>PRO RATA CALCULATION – limit  按例计算-最低缴费年限</vt:lpstr>
      <vt:lpstr>PowerPoint Presentation</vt:lpstr>
      <vt:lpstr>COUNTRIES TO WHICH IT IS APPLICABLE 适用国家</vt:lpstr>
      <vt:lpstr> PERSONS COVERED 覆盖人群</vt:lpstr>
      <vt:lpstr>MATTERS COVERED 覆盖事项</vt:lpstr>
      <vt:lpstr>EQUAL TREATMENT 对等协定</vt:lpstr>
      <vt:lpstr>AGGREGATION OF PERIODS (ARTICLE 5) 年限综合计算（第5条）</vt:lpstr>
      <vt:lpstr>EXPORT OF BENEFITS  福利出境</vt:lpstr>
      <vt:lpstr>RELATION BETWEEN CMISS AND BILATERAL AGREEMENTS 伊美社保协定与其他双边协定之关系</vt:lpstr>
      <vt:lpstr>APPLICABLE LEGISLATION 法律应用</vt:lpstr>
      <vt:lpstr>VOLUNTARY INSURANCE 自愿性保险</vt:lpstr>
      <vt:lpstr>CLAIMS (ARTICLE 21)福利申请（第21条）</vt:lpstr>
      <vt:lpstr>PRESENTATION OF CLAIMS 办理申请</vt:lpstr>
      <vt:lpstr>CONDITION OF REGISTRATION 登记条件</vt:lpstr>
      <vt:lpstr>Aggregation: rules of priority 综合计算：优先规则</vt:lpstr>
      <vt:lpstr>PERIODS UNDER A YEAR (ARTICLE 14)  参保年限1年以下（第14条）</vt:lpstr>
      <vt:lpstr>SPECIFIC QUALIFYING PERIOD 特殊认定年限</vt:lpstr>
      <vt:lpstr>AWARD OF THE BENEFITS (ARTICLE 13)  福利授予（第13条）</vt:lpstr>
      <vt:lpstr> BASIC AMOUNT 基本金额 </vt:lpstr>
      <vt:lpstr>ADMINISTRATIVE PROCEDURE 行政程序</vt:lpstr>
      <vt:lpstr> IRISS (COMPUTERISATION OF THE INTERNATIONAL SOCIAL  SECURITY REGULATIONS) 国际社保规则数据化 </vt:lpstr>
      <vt:lpstr>CLAIMS SUBMITTED IN SPAIN 在西班牙递交申请</vt:lpstr>
      <vt:lpstr>CLAIMS PRESENTED OUTSIDE SPAIN  西班牙境外福利申请</vt:lpstr>
      <vt:lpstr>PROCEDURE 程序</vt:lpstr>
      <vt:lpstr>PowerPoint Presentation</vt:lpstr>
      <vt:lpstr>Custom Show 1</vt:lpstr>
    </vt:vector>
  </TitlesOfParts>
  <Company>Capgemini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Capgemini NA PowerPoint Template</dc:title>
  <dc:creator>Capgemini</dc:creator>
  <cp:lastModifiedBy>JVG</cp:lastModifiedBy>
  <cp:revision>4304</cp:revision>
  <cp:lastPrinted>2015-01-26T19:32:44Z</cp:lastPrinted>
  <dcterms:created xsi:type="dcterms:W3CDTF">2009-02-10T04:14:03Z</dcterms:created>
  <dcterms:modified xsi:type="dcterms:W3CDTF">2015-10-16T03:32:20Z</dcterms:modified>
</cp:coreProperties>
</file>