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embeddings/oleObject1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0" r:id="rId1"/>
  </p:sldMasterIdLst>
  <p:notesMasterIdLst>
    <p:notesMasterId r:id="rId37"/>
  </p:notesMasterIdLst>
  <p:handoutMasterIdLst>
    <p:handoutMasterId r:id="rId38"/>
  </p:handoutMasterIdLst>
  <p:sldIdLst>
    <p:sldId id="1229" r:id="rId2"/>
    <p:sldId id="1322" r:id="rId3"/>
    <p:sldId id="1323" r:id="rId4"/>
    <p:sldId id="1324" r:id="rId5"/>
    <p:sldId id="1325" r:id="rId6"/>
    <p:sldId id="1326" r:id="rId7"/>
    <p:sldId id="1327" r:id="rId8"/>
    <p:sldId id="1328" r:id="rId9"/>
    <p:sldId id="1329" r:id="rId10"/>
    <p:sldId id="1330" r:id="rId11"/>
    <p:sldId id="1331" r:id="rId12"/>
    <p:sldId id="1332" r:id="rId13"/>
    <p:sldId id="1333" r:id="rId14"/>
    <p:sldId id="1357" r:id="rId15"/>
    <p:sldId id="1335" r:id="rId16"/>
    <p:sldId id="1336" r:id="rId17"/>
    <p:sldId id="1337" r:id="rId18"/>
    <p:sldId id="1338" r:id="rId19"/>
    <p:sldId id="1339" r:id="rId20"/>
    <p:sldId id="1340" r:id="rId21"/>
    <p:sldId id="1341" r:id="rId22"/>
    <p:sldId id="1342" r:id="rId23"/>
    <p:sldId id="1343" r:id="rId24"/>
    <p:sldId id="1344" r:id="rId25"/>
    <p:sldId id="1345" r:id="rId26"/>
    <p:sldId id="1346" r:id="rId27"/>
    <p:sldId id="1347" r:id="rId28"/>
    <p:sldId id="1348" r:id="rId29"/>
    <p:sldId id="1349" r:id="rId30"/>
    <p:sldId id="1350" r:id="rId31"/>
    <p:sldId id="1351" r:id="rId32"/>
    <p:sldId id="1352" r:id="rId33"/>
    <p:sldId id="1353" r:id="rId34"/>
    <p:sldId id="1354" r:id="rId35"/>
    <p:sldId id="1355" r:id="rId36"/>
  </p:sldIdLst>
  <p:sldSz cx="9906000" cy="6858000" type="A4"/>
  <p:notesSz cx="6794500" cy="9931400"/>
  <p:custShowLst>
    <p:custShow name="Custom Show 1" id="0">
      <p:sldLst/>
    </p:custShow>
  </p:custShowLst>
  <p:custDataLst>
    <p:tags r:id="rId4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572">
          <p15:clr>
            <a:srgbClr val="A4A3A4"/>
          </p15:clr>
        </p15:guide>
        <p15:guide id="2" orient="horz" pos="3838">
          <p15:clr>
            <a:srgbClr val="A4A3A4"/>
          </p15:clr>
        </p15:guide>
        <p15:guide id="3" orient="horz">
          <p15:clr>
            <a:srgbClr val="A4A3A4"/>
          </p15:clr>
        </p15:guide>
        <p15:guide id="4" orient="horz" pos="890">
          <p15:clr>
            <a:srgbClr val="A4A3A4"/>
          </p15:clr>
        </p15:guide>
        <p15:guide id="5" pos="6023">
          <p15:clr>
            <a:srgbClr val="A4A3A4"/>
          </p15:clr>
        </p15:guide>
        <p15:guide id="6" pos="308">
          <p15:clr>
            <a:srgbClr val="A4A3A4"/>
          </p15:clr>
        </p15:guide>
        <p15:guide id="7" pos="5796">
          <p15:clr>
            <a:srgbClr val="A4A3A4"/>
          </p15:clr>
        </p15:guide>
        <p15:guide id="8" pos="21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8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ristina Zanetti" initials="CZ" lastIdx="1" clrIdx="0"/>
  <p:cmAuthor id="1" name="af" initials="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000FF"/>
    <a:srgbClr val="000000"/>
    <a:srgbClr val="FFDA65"/>
    <a:srgbClr val="FFFFFF"/>
    <a:srgbClr val="FFCC00"/>
    <a:srgbClr val="E39913"/>
    <a:srgbClr val="FFFF99"/>
    <a:srgbClr val="FFFFCC"/>
    <a:srgbClr val="D8D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8D230F3-CF80-4859-8CE7-A43EE81993B5}" styleName="Stile chiaro 1 - Color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Stile medio 4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Stile medio 3 - 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Stile scuro 2 - Colore 5/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211" autoAdjust="0"/>
    <p:restoredTop sz="95252" autoAdjust="0"/>
  </p:normalViewPr>
  <p:slideViewPr>
    <p:cSldViewPr>
      <p:cViewPr varScale="1">
        <p:scale>
          <a:sx n="105" d="100"/>
          <a:sy n="105" d="100"/>
        </p:scale>
        <p:origin x="-2032" y="-112"/>
      </p:cViewPr>
      <p:guideLst>
        <p:guide orient="horz" pos="572"/>
        <p:guide orient="horz" pos="3838"/>
        <p:guide orient="horz"/>
        <p:guide orient="horz" pos="890"/>
        <p:guide pos="6023"/>
        <p:guide pos="308"/>
        <p:guide pos="5796"/>
        <p:guide pos="2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7" d="100"/>
        <a:sy n="67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3402" y="-96"/>
      </p:cViewPr>
      <p:guideLst>
        <p:guide orient="horz" pos="3128"/>
        <p:guide pos="2141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tags" Target="tags/tag1.xml"/><Relationship Id="rId41" Type="http://schemas.openxmlformats.org/officeDocument/2006/relationships/commentAuthors" Target="commentAuthors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1" y="3"/>
            <a:ext cx="2944758" cy="49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370" tIns="48186" rIns="96370" bIns="48186" numCol="1" anchor="t" anchorCtr="0" compatLnSpc="1">
            <a:prstTxWarp prst="textNoShape">
              <a:avLst/>
            </a:prstTxWarp>
          </a:bodyPr>
          <a:lstStyle>
            <a:lvl1pPr defTabSz="897484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848158" y="3"/>
            <a:ext cx="2944758" cy="49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370" tIns="48186" rIns="96370" bIns="48186" numCol="1" anchor="t" anchorCtr="0" compatLnSpc="1">
            <a:prstTxWarp prst="textNoShape">
              <a:avLst/>
            </a:prstTxWarp>
          </a:bodyPr>
          <a:lstStyle>
            <a:lvl1pPr algn="r" defTabSz="897484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C65DB725-3F53-423B-B263-9F51CF8FAAF6}" type="datetimeFigureOut">
              <a:rPr lang="en-US"/>
              <a:pPr>
                <a:defRPr/>
              </a:pPr>
              <a:t>12/10/15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1" y="9431740"/>
            <a:ext cx="2944758" cy="49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370" tIns="48186" rIns="96370" bIns="48186" numCol="1" anchor="b" anchorCtr="0" compatLnSpc="1">
            <a:prstTxWarp prst="textNoShape">
              <a:avLst/>
            </a:prstTxWarp>
          </a:bodyPr>
          <a:lstStyle>
            <a:lvl1pPr defTabSz="897484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848158" y="9431740"/>
            <a:ext cx="2944758" cy="49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370" tIns="48186" rIns="96370" bIns="48186" numCol="1" anchor="b" anchorCtr="0" compatLnSpc="1">
            <a:prstTxWarp prst="textNoShape">
              <a:avLst/>
            </a:prstTxWarp>
          </a:bodyPr>
          <a:lstStyle>
            <a:lvl1pPr algn="r" defTabSz="897484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54AC8908-A1FB-4505-B212-4B2A7EC61A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2496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1" y="3"/>
            <a:ext cx="2944758" cy="49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370" tIns="48186" rIns="96370" bIns="48186" numCol="1" anchor="t" anchorCtr="0" compatLnSpc="1">
            <a:prstTxWarp prst="textNoShape">
              <a:avLst/>
            </a:prstTxWarp>
          </a:bodyPr>
          <a:lstStyle>
            <a:lvl1pPr defTabSz="897484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48158" y="3"/>
            <a:ext cx="2944758" cy="49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370" tIns="48186" rIns="96370" bIns="48186" numCol="1" anchor="t" anchorCtr="0" compatLnSpc="1">
            <a:prstTxWarp prst="textNoShape">
              <a:avLst/>
            </a:prstTxWarp>
          </a:bodyPr>
          <a:lstStyle>
            <a:lvl1pPr algn="r" defTabSz="897484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72848AB1-372C-417D-B58B-3446A2DC6E62}" type="datetimeFigureOut">
              <a:rPr lang="en-US"/>
              <a:pPr>
                <a:defRPr/>
              </a:pPr>
              <a:t>12/10/15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7713"/>
            <a:ext cx="5373688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765" tIns="49881" rIns="99765" bIns="4988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79928" y="4719044"/>
            <a:ext cx="5434648" cy="446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370" tIns="48186" rIns="96370" bIns="481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1" y="9431740"/>
            <a:ext cx="2944758" cy="49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370" tIns="48186" rIns="96370" bIns="48186" numCol="1" anchor="b" anchorCtr="0" compatLnSpc="1">
            <a:prstTxWarp prst="textNoShape">
              <a:avLst/>
            </a:prstTxWarp>
          </a:bodyPr>
          <a:lstStyle>
            <a:lvl1pPr defTabSz="897484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48158" y="9431740"/>
            <a:ext cx="2944758" cy="49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370" tIns="48186" rIns="96370" bIns="48186" numCol="1" anchor="b" anchorCtr="0" compatLnSpc="1">
            <a:prstTxWarp prst="textNoShape">
              <a:avLst/>
            </a:prstTxWarp>
          </a:bodyPr>
          <a:lstStyle>
            <a:lvl1pPr algn="r" defTabSz="897484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B9DF5CB4-1F12-4B4C-891B-F676007582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3229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1984408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slideMaster" Target="../slideMasters/slideMaster1.xml"/><Relationship Id="rId7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3980" name="think-cell Slide" r:id="rId7" imgW="0" imgH="0" progId="">
                  <p:embed/>
                </p:oleObj>
              </mc:Choice>
              <mc:Fallback>
                <p:oleObj name="think-cell Slide" r:id="rId7" imgW="0" imgH="0" progId="">
                  <p:embed/>
                  <p:pic>
                    <p:nvPicPr>
                      <p:cNvPr id="0" name="AutoShape 805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>
            <p:custDataLst>
              <p:tags r:id="rId3"/>
            </p:custDataLst>
          </p:nvPr>
        </p:nvSpPr>
        <p:spPr>
          <a:xfrm>
            <a:off x="200340" y="116540"/>
            <a:ext cx="9433310" cy="6718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Optane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742950" y="2130436"/>
            <a:ext cx="8420100" cy="1470025"/>
          </a:xfrm>
        </p:spPr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Optane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3048468" y="476590"/>
            <a:ext cx="3766036" cy="32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i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tane" pitchFamily="2" charset="0"/>
                <a:cs typeface="Arial" charset="0"/>
              </a:rPr>
              <a:t>BOZZA</a:t>
            </a:r>
            <a:r>
              <a:rPr lang="en-US" sz="1800" b="1" i="1" u="sng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tane" pitchFamily="2" charset="0"/>
                <a:cs typeface="Arial" charset="0"/>
              </a:rPr>
              <a:t> PER DISCUSSIONE</a:t>
            </a:r>
            <a:endParaRPr lang="en-US" sz="1400" b="1" i="1" u="sng" dirty="0">
              <a:solidFill>
                <a:schemeClr val="tx1">
                  <a:lumMod val="75000"/>
                  <a:lumOff val="25000"/>
                </a:schemeClr>
              </a:solidFill>
              <a:latin typeface="Optane" pitchFamily="2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Optane" pitchFamily="2" charset="0"/>
              </a:defRPr>
            </a:lvl1pPr>
            <a:lvl2pPr>
              <a:defRPr>
                <a:latin typeface="Optane" pitchFamily="2" charset="0"/>
              </a:defRPr>
            </a:lvl2pPr>
            <a:lvl3pPr>
              <a:defRPr>
                <a:latin typeface="Optane" pitchFamily="2" charset="0"/>
              </a:defRPr>
            </a:lvl3pPr>
            <a:lvl4pPr>
              <a:defRPr>
                <a:latin typeface="Optane" pitchFamily="2" charset="0"/>
              </a:defRPr>
            </a:lvl4pPr>
            <a:lvl5pPr>
              <a:defRPr>
                <a:latin typeface="Optane" pitchFamily="2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04800856-2FB0-4830-8C60-1A6F6FE5BDA0}" type="datetimeFigureOut">
              <a:rPr lang="it-IT" smtClean="0"/>
              <a:pPr/>
              <a:t>12/10/15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it-IT" dirty="0" smtClean="0"/>
              <a:t>EY_IDEA MANAGEMENT_V0.5.PPTX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48D807C0-2D41-4638-AE7B-EAF76F0B0F71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80337" y="274643"/>
            <a:ext cx="2414588" cy="5851525"/>
          </a:xfrm>
        </p:spPr>
        <p:txBody>
          <a:bodyPr vert="eaVert"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6578" y="274643"/>
            <a:ext cx="7078663" cy="5851525"/>
          </a:xfrm>
        </p:spPr>
        <p:txBody>
          <a:bodyPr vert="eaVert"/>
          <a:lstStyle>
            <a:lvl1pPr>
              <a:defRPr>
                <a:latin typeface="Optane" pitchFamily="2" charset="0"/>
              </a:defRPr>
            </a:lvl1pPr>
            <a:lvl2pPr>
              <a:defRPr>
                <a:latin typeface="Optane" pitchFamily="2" charset="0"/>
              </a:defRPr>
            </a:lvl2pPr>
            <a:lvl3pPr>
              <a:defRPr>
                <a:latin typeface="Optane" pitchFamily="2" charset="0"/>
              </a:defRPr>
            </a:lvl3pPr>
            <a:lvl4pPr>
              <a:defRPr>
                <a:latin typeface="Optane" pitchFamily="2" charset="0"/>
              </a:defRPr>
            </a:lvl4pPr>
            <a:lvl5pPr>
              <a:defRPr>
                <a:latin typeface="Optane" pitchFamily="2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04800856-2FB0-4830-8C60-1A6F6FE5BDA0}" type="datetimeFigureOut">
              <a:rPr lang="it-IT" smtClean="0"/>
              <a:pPr/>
              <a:t>12/10/15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it-IT" dirty="0" smtClean="0"/>
              <a:t>EY_IDEA MANAGEMENT_V0.5.PPTX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48D807C0-2D41-4638-AE7B-EAF76F0B0F71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01"/>
          <a:stretch/>
        </p:blipFill>
        <p:spPr bwMode="auto">
          <a:xfrm>
            <a:off x="3296770" y="172916"/>
            <a:ext cx="2930597" cy="227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3"/>
          <a:stretch/>
        </p:blipFill>
        <p:spPr bwMode="auto">
          <a:xfrm>
            <a:off x="2504660" y="2001376"/>
            <a:ext cx="4983180" cy="179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349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  <a:lvl2pPr>
              <a:defRPr>
                <a:latin typeface="Optane" pitchFamily="2" charset="0"/>
              </a:defRPr>
            </a:lvl2pPr>
            <a:lvl3pPr>
              <a:defRPr>
                <a:latin typeface="Optane" pitchFamily="2" charset="0"/>
              </a:defRPr>
            </a:lvl3pPr>
            <a:lvl4pPr>
              <a:defRPr>
                <a:latin typeface="Optane" pitchFamily="2" charset="0"/>
              </a:defRPr>
            </a:lvl4pPr>
            <a:lvl5pPr>
              <a:defRPr>
                <a:latin typeface="Optane" pitchFamily="2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04800856-2FB0-4830-8C60-1A6F6FE5BDA0}" type="datetimeFigureOut">
              <a:rPr lang="it-IT" smtClean="0"/>
              <a:pPr/>
              <a:t>12/10/15</a:t>
            </a:fld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48D807C0-2D41-4638-AE7B-EAF76F0B0F71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11"/>
            <a:ext cx="8420100" cy="1362075"/>
          </a:xfrm>
        </p:spPr>
        <p:txBody>
          <a:bodyPr anchor="t"/>
          <a:lstStyle>
            <a:lvl1pPr algn="l">
              <a:defRPr sz="4000" b="1" cap="all">
                <a:latin typeface="Optane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Optane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04800856-2FB0-4830-8C60-1A6F6FE5BDA0}" type="datetimeFigureOut">
              <a:rPr lang="it-IT" smtClean="0"/>
              <a:pPr/>
              <a:t>12/10/15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it-IT" dirty="0" smtClean="0"/>
              <a:t>EY_IDEA MANAGEMENT_V0.5.PPTX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48D807C0-2D41-4638-AE7B-EAF76F0B0F71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575" y="1600206"/>
            <a:ext cx="4746625" cy="4525963"/>
          </a:xfrm>
        </p:spPr>
        <p:txBody>
          <a:bodyPr/>
          <a:lstStyle>
            <a:lvl1pPr>
              <a:defRPr sz="2800">
                <a:latin typeface="Optane" pitchFamily="2" charset="0"/>
              </a:defRPr>
            </a:lvl1pPr>
            <a:lvl2pPr>
              <a:defRPr sz="2400">
                <a:latin typeface="Optane" pitchFamily="2" charset="0"/>
              </a:defRPr>
            </a:lvl2pPr>
            <a:lvl3pPr>
              <a:defRPr sz="2000">
                <a:latin typeface="Optane" pitchFamily="2" charset="0"/>
              </a:defRPr>
            </a:lvl3pPr>
            <a:lvl4pPr>
              <a:defRPr sz="1800">
                <a:latin typeface="Optane" pitchFamily="2" charset="0"/>
              </a:defRPr>
            </a:lvl4pPr>
            <a:lvl5pPr>
              <a:defRPr sz="1800">
                <a:latin typeface="Optane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8300" y="1600206"/>
            <a:ext cx="4746625" cy="4525963"/>
          </a:xfrm>
        </p:spPr>
        <p:txBody>
          <a:bodyPr/>
          <a:lstStyle>
            <a:lvl1pPr>
              <a:defRPr sz="2800">
                <a:latin typeface="Optane" pitchFamily="2" charset="0"/>
              </a:defRPr>
            </a:lvl1pPr>
            <a:lvl2pPr>
              <a:defRPr sz="2400">
                <a:latin typeface="Optane" pitchFamily="2" charset="0"/>
              </a:defRPr>
            </a:lvl2pPr>
            <a:lvl3pPr>
              <a:defRPr sz="2000">
                <a:latin typeface="Optane" pitchFamily="2" charset="0"/>
              </a:defRPr>
            </a:lvl3pPr>
            <a:lvl4pPr>
              <a:defRPr sz="1800">
                <a:latin typeface="Optane" pitchFamily="2" charset="0"/>
              </a:defRPr>
            </a:lvl4pPr>
            <a:lvl5pPr>
              <a:defRPr sz="1800">
                <a:latin typeface="Optane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04800856-2FB0-4830-8C60-1A6F6FE5BDA0}" type="datetimeFigureOut">
              <a:rPr lang="it-IT" smtClean="0"/>
              <a:pPr/>
              <a:t>12/10/15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it-IT" dirty="0" smtClean="0"/>
              <a:t>EY_IDEA MANAGEMENT_V0.5.PPTX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48D807C0-2D41-4638-AE7B-EAF76F0B0F71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>
                <a:latin typeface="Optane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>
                <a:latin typeface="Optane" pitchFamily="2" charset="0"/>
              </a:defRPr>
            </a:lvl1pPr>
            <a:lvl2pPr>
              <a:defRPr sz="2000">
                <a:latin typeface="Optane" pitchFamily="2" charset="0"/>
              </a:defRPr>
            </a:lvl2pPr>
            <a:lvl3pPr>
              <a:defRPr sz="1800">
                <a:latin typeface="Optane" pitchFamily="2" charset="0"/>
              </a:defRPr>
            </a:lvl3pPr>
            <a:lvl4pPr>
              <a:defRPr sz="1600">
                <a:latin typeface="Optane" pitchFamily="2" charset="0"/>
              </a:defRPr>
            </a:lvl4pPr>
            <a:lvl5pPr>
              <a:defRPr sz="1600">
                <a:latin typeface="Optane" pitchFamily="2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>
                <a:latin typeface="Optane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>
                <a:latin typeface="Optane" pitchFamily="2" charset="0"/>
              </a:defRPr>
            </a:lvl1pPr>
            <a:lvl2pPr>
              <a:defRPr sz="2000">
                <a:latin typeface="Optane" pitchFamily="2" charset="0"/>
              </a:defRPr>
            </a:lvl2pPr>
            <a:lvl3pPr>
              <a:defRPr sz="1800">
                <a:latin typeface="Optane" pitchFamily="2" charset="0"/>
              </a:defRPr>
            </a:lvl3pPr>
            <a:lvl4pPr>
              <a:defRPr sz="1600">
                <a:latin typeface="Optane" pitchFamily="2" charset="0"/>
              </a:defRPr>
            </a:lvl4pPr>
            <a:lvl5pPr>
              <a:defRPr sz="1600">
                <a:latin typeface="Optane" pitchFamily="2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04800856-2FB0-4830-8C60-1A6F6FE5BDA0}" type="datetimeFigureOut">
              <a:rPr lang="it-IT" smtClean="0"/>
              <a:pPr/>
              <a:t>12/10/15</a:t>
            </a:fld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it-IT" dirty="0" smtClean="0"/>
              <a:t>EY_IDEA MANAGEMENT_V0.5.PPTX</a:t>
            </a:r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48D807C0-2D41-4638-AE7B-EAF76F0B0F71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04800856-2FB0-4830-8C60-1A6F6FE5BDA0}" type="datetimeFigureOut">
              <a:rPr lang="it-IT" smtClean="0"/>
              <a:pPr/>
              <a:t>12/10/15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it-IT" dirty="0" smtClean="0"/>
              <a:t>EY_IDEA MANAGEMENT_V0.5.PPTX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142332" y="6356361"/>
            <a:ext cx="2311400" cy="365125"/>
          </a:xfrm>
        </p:spPr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48D807C0-2D41-4638-AE7B-EAF76F0B0F71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04800856-2FB0-4830-8C60-1A6F6FE5BDA0}" type="datetimeFigureOut">
              <a:rPr lang="it-IT" smtClean="0"/>
              <a:pPr/>
              <a:t>12/10/15</a:t>
            </a:fld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it-IT" dirty="0" smtClean="0"/>
              <a:t>EY_IDEA MANAGEMENT_V0.5.PPTX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48D807C0-2D41-4638-AE7B-EAF76F0B0F71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>
                <a:latin typeface="Optane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6"/>
            <a:ext cx="5537729" cy="5853113"/>
          </a:xfrm>
        </p:spPr>
        <p:txBody>
          <a:bodyPr/>
          <a:lstStyle>
            <a:lvl1pPr>
              <a:defRPr sz="3200">
                <a:latin typeface="Optane" pitchFamily="2" charset="0"/>
              </a:defRPr>
            </a:lvl1pPr>
            <a:lvl2pPr>
              <a:defRPr sz="2800">
                <a:latin typeface="Optane" pitchFamily="2" charset="0"/>
              </a:defRPr>
            </a:lvl2pPr>
            <a:lvl3pPr>
              <a:defRPr sz="2400">
                <a:latin typeface="Optane" pitchFamily="2" charset="0"/>
              </a:defRPr>
            </a:lvl3pPr>
            <a:lvl4pPr>
              <a:defRPr sz="2000">
                <a:latin typeface="Optane" pitchFamily="2" charset="0"/>
              </a:defRPr>
            </a:lvl4pPr>
            <a:lvl5pPr>
              <a:defRPr sz="2000">
                <a:latin typeface="Optane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>
                <a:latin typeface="Optane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04800856-2FB0-4830-8C60-1A6F6FE5BDA0}" type="datetimeFigureOut">
              <a:rPr lang="it-IT" smtClean="0"/>
              <a:pPr/>
              <a:t>12/10/15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it-IT" dirty="0" smtClean="0"/>
              <a:t>EY_IDEA MANAGEMENT_V0.5.PPTX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48D807C0-2D41-4638-AE7B-EAF76F0B0F71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>
                <a:latin typeface="Optane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>
                <a:latin typeface="Optane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>
                <a:latin typeface="Optane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04800856-2FB0-4830-8C60-1A6F6FE5BDA0}" type="datetimeFigureOut">
              <a:rPr lang="it-IT" smtClean="0"/>
              <a:pPr/>
              <a:t>12/10/15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it-IT" dirty="0" smtClean="0"/>
              <a:t>EY_IDEA MANAGEMENT_V0.5.PPTX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48D807C0-2D41-4638-AE7B-EAF76F0B0F71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4364" y="80970"/>
            <a:ext cx="9066340" cy="648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6370" y="980661"/>
            <a:ext cx="8994330" cy="5145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6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tane" pitchFamily="2" charset="0"/>
              </a:defRPr>
            </a:lvl1pPr>
          </a:lstStyle>
          <a:p>
            <a:fld id="{04800856-2FB0-4830-8C60-1A6F6FE5BDA0}" type="datetimeFigureOut">
              <a:rPr lang="it-IT" smtClean="0"/>
              <a:pPr/>
              <a:t>12/10/15</a:t>
            </a:fld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tane" pitchFamily="2" charset="0"/>
              </a:defRPr>
            </a:lvl1pPr>
          </a:lstStyle>
          <a:p>
            <a:fld id="{48D807C0-2D41-4638-AE7B-EAF76F0B0F71}" type="slidenum">
              <a:rPr lang="it-IT" smtClean="0"/>
              <a:pPr/>
              <a:t>‹#›</a:t>
            </a:fld>
            <a:endParaRPr lang="it-IT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44360" y="6381410"/>
            <a:ext cx="921728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344364" y="811928"/>
            <a:ext cx="9201590" cy="0"/>
          </a:xfrm>
          <a:prstGeom prst="line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646464"/>
              </a:solidFill>
              <a:latin typeface="Optane" pitchFamily="2" charset="0"/>
            </a:endParaRPr>
          </a:p>
        </p:txBody>
      </p: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339635" y="6530579"/>
            <a:ext cx="663575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0000"/>
                </a:solidFill>
                <a:latin typeface="Optane" pitchFamily="2" charset="0"/>
                <a:cs typeface="Arial" charset="0"/>
              </a:rPr>
              <a:t>Page </a:t>
            </a:r>
            <a:fld id="{176C9665-13A1-4E4A-84AC-67452C24411B}" type="slidenum">
              <a:rPr lang="en-US" sz="1100" smtClean="0">
                <a:solidFill>
                  <a:srgbClr val="000000"/>
                </a:solidFill>
                <a:latin typeface="Optane" pitchFamily="2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100" dirty="0">
              <a:solidFill>
                <a:srgbClr val="000000"/>
              </a:solidFill>
              <a:latin typeface="Optane" pitchFamily="2" charset="0"/>
              <a:cs typeface="Arial" charset="0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399" y="63737"/>
            <a:ext cx="2190906" cy="54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Optane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FC000"/>
        </a:buClr>
        <a:buSzPct val="75000"/>
        <a:buFont typeface="Arial" pitchFamily="34" charset="0"/>
        <a:buChar char="►"/>
        <a:defRPr sz="3200" kern="1200">
          <a:solidFill>
            <a:schemeClr val="tx1"/>
          </a:solidFill>
          <a:latin typeface="Optane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C000"/>
        </a:buClr>
        <a:buFont typeface="Arial" pitchFamily="34" charset="0"/>
        <a:buChar char="–"/>
        <a:defRPr sz="2800" kern="1200">
          <a:solidFill>
            <a:schemeClr val="tx1"/>
          </a:solidFill>
          <a:latin typeface="Optan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FFC000"/>
        </a:buClr>
        <a:buFont typeface="Arial" pitchFamily="34" charset="0"/>
        <a:buChar char="•"/>
        <a:defRPr sz="2400" kern="1200">
          <a:solidFill>
            <a:schemeClr val="tx1"/>
          </a:solidFill>
          <a:latin typeface="Optan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FFC000"/>
        </a:buClr>
        <a:buFont typeface="Arial" pitchFamily="34" charset="0"/>
        <a:buChar char="–"/>
        <a:defRPr sz="2000" kern="1200">
          <a:solidFill>
            <a:schemeClr val="tx1"/>
          </a:solidFill>
          <a:latin typeface="Optan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FFC000"/>
        </a:buClr>
        <a:buFont typeface="Arial" pitchFamily="34" charset="0"/>
        <a:buChar char="»"/>
        <a:defRPr sz="2000" kern="1200">
          <a:solidFill>
            <a:schemeClr val="tx1"/>
          </a:solidFill>
          <a:latin typeface="Optan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 txBox="1">
            <a:spLocks noChangeArrowheads="1"/>
          </p:cNvSpPr>
          <p:nvPr/>
        </p:nvSpPr>
        <p:spPr>
          <a:xfrm>
            <a:off x="488380" y="4021399"/>
            <a:ext cx="9001249" cy="2215991"/>
          </a:xfrm>
          <a:prstGeom prst="rect">
            <a:avLst/>
          </a:prstGeom>
        </p:spPr>
        <p:txBody>
          <a:bodyPr wrap="square" lIns="36000" tIns="0" rIns="36000" bIns="0">
            <a:spAutoFit/>
          </a:bodyPr>
          <a:lstStyle/>
          <a:p>
            <a:pPr algn="ctr" defTabSz="457200" eaLnBrk="0" fontAlgn="auto" hangingPunct="0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85000"/>
              <a:defRPr/>
            </a:pPr>
            <a:r>
              <a:rPr lang="en-GB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tane" pitchFamily="2" charset="0"/>
              </a:rPr>
              <a:t>MARINE HEALTH </a:t>
            </a:r>
            <a:r>
              <a:rPr lang="en-GB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tane" pitchFamily="2" charset="0"/>
              </a:rPr>
              <a:t>PROGRAMME</a:t>
            </a:r>
            <a:r>
              <a:rPr lang="zh-CN" alt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tane" pitchFamily="2" charset="0"/>
              </a:rPr>
              <a:t> 海事医疗制度</a:t>
            </a:r>
            <a:endParaRPr lang="en-GB" sz="4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Optane" pitchFamily="2" charset="0"/>
            </a:endParaRPr>
          </a:p>
          <a:p>
            <a:pPr algn="ctr" defTabSz="457200" eaLnBrk="0" fontAlgn="auto" hangingPunct="0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85000"/>
              <a:defRPr/>
            </a:pPr>
            <a:endParaRPr lang="it-IT" sz="800" b="1" noProof="1">
              <a:solidFill>
                <a:schemeClr val="tx1">
                  <a:lumMod val="85000"/>
                  <a:lumOff val="15000"/>
                </a:schemeClr>
              </a:solidFill>
              <a:latin typeface="Optane" pitchFamily="2" charset="0"/>
            </a:endParaRPr>
          </a:p>
          <a:p>
            <a:pPr algn="ctr" defTabSz="457200" eaLnBrk="0" fontAlgn="auto" hangingPunct="0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85000"/>
              <a:defRPr/>
            </a:pPr>
            <a:r>
              <a:rPr lang="it-IT" sz="2000" i="1" kern="0" noProof="1" smtClean="0">
                <a:solidFill>
                  <a:schemeClr val="tx1">
                    <a:lumMod val="85000"/>
                    <a:lumOff val="15000"/>
                  </a:schemeClr>
                </a:solidFill>
                <a:latin typeface="Optane" pitchFamily="2" charset="0"/>
                <a:ea typeface="+mj-ea"/>
                <a:cs typeface="+mj-cs"/>
              </a:rPr>
              <a:t>Madrid, October 30 2015</a:t>
            </a:r>
            <a:endParaRPr lang="it-IT" sz="2000" i="1" kern="0" noProof="1">
              <a:solidFill>
                <a:schemeClr val="tx1">
                  <a:lumMod val="85000"/>
                  <a:lumOff val="15000"/>
                </a:schemeClr>
              </a:solidFill>
              <a:latin typeface="Optane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172484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4364" y="80970"/>
            <a:ext cx="6552906" cy="648090"/>
          </a:xfrm>
        </p:spPr>
        <p:txBody>
          <a:bodyPr>
            <a:noAutofit/>
          </a:bodyPr>
          <a:lstStyle/>
          <a:p>
            <a:r>
              <a:rPr lang="es-ES" sz="2800" dirty="0"/>
              <a:t>Medical </a:t>
            </a:r>
            <a:r>
              <a:rPr lang="es-ES" sz="2800" dirty="0" err="1"/>
              <a:t>check</a:t>
            </a:r>
            <a:r>
              <a:rPr lang="es-ES" sz="2800" dirty="0"/>
              <a:t>-ups </a:t>
            </a:r>
            <a:r>
              <a:rPr lang="es-ES" sz="2800" dirty="0" err="1"/>
              <a:t>on</a:t>
            </a:r>
            <a:r>
              <a:rPr lang="es-ES" sz="2800" dirty="0"/>
              <a:t> </a:t>
            </a:r>
            <a:r>
              <a:rPr lang="es-ES" sz="2800" dirty="0" err="1" smtClean="0"/>
              <a:t>embarkation</a:t>
            </a:r>
            <a:r>
              <a:rPr lang="es-ES" sz="2800" dirty="0" smtClean="0"/>
              <a:t> </a:t>
            </a:r>
            <a:br>
              <a:rPr lang="es-ES" sz="2800" dirty="0" smtClean="0"/>
            </a:br>
            <a:r>
              <a:rPr lang="es-ES" sz="2800" dirty="0" err="1" smtClean="0"/>
              <a:t>海上医疗检查</a:t>
            </a:r>
            <a:endParaRPr lang="es-ES" sz="28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91382" y="1233890"/>
            <a:ext cx="7443861" cy="4639458"/>
          </a:xfrm>
          <a:prstGeom prst="rect">
            <a:avLst/>
          </a:prstGeom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742509"/>
              </p:ext>
            </p:extLst>
          </p:nvPr>
        </p:nvGraphicFramePr>
        <p:xfrm>
          <a:off x="3272941" y="1988208"/>
          <a:ext cx="5360987" cy="3885140"/>
        </p:xfrm>
        <a:graphic>
          <a:graphicData uri="http://schemas.openxmlformats.org/drawingml/2006/table">
            <a:tbl>
              <a:tblPr/>
              <a:tblGrid>
                <a:gridCol w="1852612"/>
                <a:gridCol w="2058988"/>
                <a:gridCol w="1449387"/>
              </a:tblGrid>
              <a:tr h="64778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5,595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51,111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56,706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8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6,208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46,853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53,061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8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6,657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47,702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54,361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8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7,581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44,580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52,161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8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7,657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46,656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54,313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20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33,698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236,902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270,602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3512800" y="908650"/>
            <a:ext cx="14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 smtClean="0"/>
              <a:t>初期检查</a:t>
            </a:r>
            <a:endParaRPr kumimoji="1"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5457070" y="908650"/>
            <a:ext cx="14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 smtClean="0"/>
              <a:t>定期检查</a:t>
            </a:r>
            <a:endParaRPr kumimoji="1"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185310" y="908650"/>
            <a:ext cx="14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 smtClean="0"/>
              <a:t>总计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496520" y="5508008"/>
            <a:ext cx="14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 smtClean="0"/>
              <a:t>总计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0290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4364" y="80970"/>
            <a:ext cx="7056976" cy="648090"/>
          </a:xfrm>
        </p:spPr>
        <p:txBody>
          <a:bodyPr>
            <a:noAutofit/>
          </a:bodyPr>
          <a:lstStyle/>
          <a:p>
            <a:pPr algn="ctr"/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sz="3600" dirty="0" smtClean="0"/>
              <a:t>PREVENTIVE LEVEL</a:t>
            </a:r>
            <a:r>
              <a:rPr lang="zh-CN" altLang="en-US" sz="3600" dirty="0" smtClean="0"/>
              <a:t> 预防性措施</a:t>
            </a:r>
            <a:r>
              <a:rPr lang="es-ES" sz="3600" dirty="0"/>
              <a:t/>
            </a:r>
            <a:br>
              <a:rPr lang="es-ES" sz="3600" dirty="0"/>
            </a:br>
            <a:endParaRPr lang="es-ES" sz="3600" dirty="0"/>
          </a:p>
        </p:txBody>
      </p:sp>
      <p:sp>
        <p:nvSpPr>
          <p:cNvPr id="5" name="文本框 4"/>
          <p:cNvSpPr txBox="1"/>
          <p:nvPr/>
        </p:nvSpPr>
        <p:spPr>
          <a:xfrm>
            <a:off x="416370" y="2132820"/>
            <a:ext cx="90732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dirty="0" smtClean="0"/>
              <a:t>2.</a:t>
            </a:r>
            <a:r>
              <a:rPr kumimoji="1" lang="zh-CN" altLang="en-US" sz="4400" dirty="0" smtClean="0"/>
              <a:t> </a:t>
            </a:r>
            <a:r>
              <a:rPr kumimoji="1" lang="it-IT" altLang="zh-CN" sz="4400" dirty="0" smtClean="0"/>
              <a:t>M</a:t>
            </a:r>
            <a:r>
              <a:rPr kumimoji="1" lang="en-US" altLang="zh-CN" sz="4400" dirty="0" err="1" smtClean="0"/>
              <a:t>andatory</a:t>
            </a:r>
            <a:r>
              <a:rPr kumimoji="1" lang="zh-CN" altLang="en-US" sz="4400" dirty="0" smtClean="0"/>
              <a:t> </a:t>
            </a:r>
            <a:r>
              <a:rPr kumimoji="1" lang="it-IT" altLang="zh-CN" sz="4400" dirty="0" smtClean="0"/>
              <a:t>Healthcare</a:t>
            </a:r>
            <a:r>
              <a:rPr kumimoji="1" lang="zh-CN" altLang="en-US" sz="4400" dirty="0" smtClean="0"/>
              <a:t> </a:t>
            </a:r>
            <a:r>
              <a:rPr kumimoji="1" lang="it-IT" altLang="zh-CN" sz="4400" dirty="0" smtClean="0"/>
              <a:t>Training</a:t>
            </a:r>
            <a:r>
              <a:rPr kumimoji="1" lang="zh-CN" altLang="en-US" sz="4400" dirty="0" smtClean="0"/>
              <a:t> </a:t>
            </a:r>
            <a:r>
              <a:rPr kumimoji="1" lang="it-IT" altLang="zh-CN" sz="4400" dirty="0" smtClean="0"/>
              <a:t>for</a:t>
            </a:r>
            <a:r>
              <a:rPr kumimoji="1" lang="zh-CN" altLang="en-US" sz="4400" dirty="0" smtClean="0"/>
              <a:t> </a:t>
            </a:r>
            <a:r>
              <a:rPr kumimoji="1" lang="it-IT" altLang="zh-CN" sz="4400" dirty="0" err="1" smtClean="0"/>
              <a:t>workers</a:t>
            </a:r>
            <a:r>
              <a:rPr kumimoji="1" lang="zh-CN" altLang="en-US" sz="4400" dirty="0" smtClean="0"/>
              <a:t> </a:t>
            </a:r>
            <a:r>
              <a:rPr kumimoji="1" lang="it-IT" altLang="zh-CN" sz="4400" dirty="0" err="1" smtClean="0"/>
              <a:t>at</a:t>
            </a:r>
            <a:r>
              <a:rPr kumimoji="1" lang="zh-CN" altLang="en-US" sz="4400" dirty="0" smtClean="0"/>
              <a:t> </a:t>
            </a:r>
            <a:r>
              <a:rPr kumimoji="1" lang="it-IT" altLang="zh-CN" sz="4400" dirty="0" err="1" smtClean="0"/>
              <a:t>sea</a:t>
            </a:r>
            <a:endParaRPr kumimoji="1" lang="it-IT" altLang="zh-CN" sz="4400" dirty="0" smtClean="0"/>
          </a:p>
          <a:p>
            <a:pPr algn="ctr"/>
            <a:r>
              <a:rPr kumimoji="1" lang="zh-CN" altLang="en-US" sz="4400" dirty="0"/>
              <a:t> </a:t>
            </a:r>
            <a:r>
              <a:rPr kumimoji="1" lang="zh-CN" altLang="en-US" sz="4400" dirty="0" smtClean="0"/>
              <a:t>  海上工作者法定健康培训</a:t>
            </a:r>
            <a:endParaRPr kumimoji="1" lang="zh-CN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70680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4364" y="80970"/>
            <a:ext cx="6912956" cy="648090"/>
          </a:xfrm>
        </p:spPr>
        <p:txBody>
          <a:bodyPr>
            <a:noAutofit/>
          </a:bodyPr>
          <a:lstStyle/>
          <a:p>
            <a:pPr algn="ctr"/>
            <a:r>
              <a:rPr lang="es-ES" sz="2400" dirty="0" err="1" smtClean="0"/>
              <a:t>Mandatory</a:t>
            </a:r>
            <a:r>
              <a:rPr lang="es-ES" sz="2400" dirty="0" smtClean="0"/>
              <a:t> </a:t>
            </a:r>
            <a:r>
              <a:rPr lang="es-ES" sz="2400" dirty="0" err="1" smtClean="0"/>
              <a:t>healthcare</a:t>
            </a:r>
            <a:r>
              <a:rPr lang="es-ES" sz="2400" dirty="0" smtClean="0"/>
              <a:t> training</a:t>
            </a:r>
            <a:r>
              <a:rPr lang="zh-CN" altLang="en-US" sz="2400" dirty="0" smtClean="0"/>
              <a:t> 法定健康培训</a:t>
            </a:r>
            <a:endParaRPr lang="es-ES" sz="2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6370" y="980661"/>
            <a:ext cx="4752660" cy="514550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Royal Decree 258/1999 establishes the minimum conditions for protection of health and medical assistance for workers at sea (transposes Decree 92/29/EEC of the Council of 31/3/92 to the Spanish legal system).</a:t>
            </a:r>
          </a:p>
          <a:p>
            <a:r>
              <a:rPr lang="en-US" dirty="0"/>
              <a:t>Order PRE/646/2004 establishes the minimum content of the </a:t>
            </a:r>
            <a:r>
              <a:rPr lang="en-US" dirty="0" err="1"/>
              <a:t>programmes</a:t>
            </a:r>
            <a:r>
              <a:rPr lang="en-US" dirty="0"/>
              <a:t> of specific healthcare training for workers at sea.</a:t>
            </a:r>
          </a:p>
          <a:p>
            <a:r>
              <a:rPr lang="en-US" dirty="0"/>
              <a:t>Resolution of 24 April 2013 of the Social Marine Institute on conditions that must be met by the training </a:t>
            </a:r>
            <a:r>
              <a:rPr lang="en-US" dirty="0" err="1"/>
              <a:t>centres</a:t>
            </a:r>
            <a:r>
              <a:rPr lang="en-US" dirty="0"/>
              <a:t>.</a:t>
            </a:r>
          </a:p>
          <a:p>
            <a:r>
              <a:rPr lang="en-US" dirty="0"/>
              <a:t>Resolution of 24 April 2013 of the Social Marine Institute on minimum contents of the healthcare training </a:t>
            </a:r>
            <a:r>
              <a:rPr lang="en-US" dirty="0" err="1"/>
              <a:t>programmes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5457070" y="1052670"/>
            <a:ext cx="3960550" cy="5145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SzPct val="75000"/>
              <a:buFont typeface="Arial" pitchFamily="34" charset="0"/>
              <a:buChar char="►"/>
              <a:defRPr sz="32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en-US" altLang="zh-CN" sz="1800" dirty="0" smtClean="0"/>
              <a:t>1999</a:t>
            </a:r>
            <a:r>
              <a:rPr lang="zh-CN" altLang="en-US" sz="1800" dirty="0" smtClean="0"/>
              <a:t>年第</a:t>
            </a:r>
            <a:r>
              <a:rPr lang="en-US" altLang="zh-CN" sz="1800" dirty="0" smtClean="0"/>
              <a:t>258</a:t>
            </a:r>
            <a:r>
              <a:rPr lang="zh-CN" altLang="en-US" sz="1800" dirty="0" smtClean="0"/>
              <a:t>号</a:t>
            </a:r>
            <a:r>
              <a:rPr lang="en-US" altLang="zh-CN" sz="1800" dirty="0" smtClean="0"/>
              <a:t>《</a:t>
            </a:r>
            <a:r>
              <a:rPr lang="zh-CN" altLang="en-US" sz="1800" dirty="0" smtClean="0"/>
              <a:t>皇诏</a:t>
            </a:r>
            <a:r>
              <a:rPr lang="en-US" altLang="zh-CN" sz="1800" dirty="0" smtClean="0"/>
              <a:t>》</a:t>
            </a:r>
            <a:r>
              <a:rPr lang="zh-CN" altLang="en-US" sz="1800" dirty="0" smtClean="0"/>
              <a:t>建立了海上工作者健康保护与医疗救助最低标准条件（</a:t>
            </a:r>
            <a:r>
              <a:rPr lang="zh-CN" altLang="it-IT" sz="1800" dirty="0" smtClean="0"/>
              <a:t>传达</a:t>
            </a:r>
            <a:r>
              <a:rPr lang="zh-CN" altLang="en-US" sz="1800" dirty="0" smtClean="0"/>
              <a:t>欧共体</a:t>
            </a:r>
            <a:r>
              <a:rPr lang="en-US" altLang="zh-CN" sz="1800" dirty="0" smtClean="0"/>
              <a:t>92/29</a:t>
            </a:r>
            <a:r>
              <a:rPr lang="zh-CN" altLang="en-US" sz="1800" dirty="0" smtClean="0"/>
              <a:t>法令（</a:t>
            </a:r>
            <a:r>
              <a:rPr lang="en-US" altLang="zh-CN" sz="1800" dirty="0" smtClean="0"/>
              <a:t>1992</a:t>
            </a:r>
            <a:r>
              <a:rPr lang="zh-CN" altLang="en-US" sz="1800" dirty="0" smtClean="0"/>
              <a:t>年</a:t>
            </a:r>
            <a:r>
              <a:rPr lang="en-US" altLang="zh-CN" sz="1800" dirty="0" smtClean="0"/>
              <a:t>3</a:t>
            </a:r>
            <a:r>
              <a:rPr lang="zh-CN" altLang="en-US" sz="1800" dirty="0" smtClean="0"/>
              <a:t>月</a:t>
            </a:r>
            <a:r>
              <a:rPr lang="en-US" altLang="zh-CN" sz="1800" dirty="0" smtClean="0"/>
              <a:t>31</a:t>
            </a:r>
            <a:r>
              <a:rPr lang="zh-CN" altLang="en-US" sz="1800" dirty="0" smtClean="0"/>
              <a:t>日），载入法律体系）</a:t>
            </a:r>
            <a:endParaRPr lang="en-US" sz="1800" dirty="0" smtClean="0"/>
          </a:p>
          <a:p>
            <a:pPr>
              <a:lnSpc>
                <a:spcPct val="140000"/>
              </a:lnSpc>
            </a:pPr>
            <a:r>
              <a:rPr lang="en-US" altLang="zh-CN" sz="1800" dirty="0" smtClean="0"/>
              <a:t>2004</a:t>
            </a:r>
            <a:r>
              <a:rPr lang="zh-CN" altLang="en-US" sz="1800" dirty="0" smtClean="0"/>
              <a:t>年第</a:t>
            </a:r>
            <a:r>
              <a:rPr lang="en-US" altLang="zh-CN" sz="1800" dirty="0" smtClean="0"/>
              <a:t>646</a:t>
            </a:r>
            <a:r>
              <a:rPr lang="zh-CN" altLang="en-US" sz="1800" dirty="0" smtClean="0"/>
              <a:t>号</a:t>
            </a:r>
            <a:r>
              <a:rPr lang="en-US" altLang="zh-CN" sz="1800" dirty="0" smtClean="0"/>
              <a:t>《</a:t>
            </a:r>
            <a:r>
              <a:rPr lang="zh-CN" altLang="en-US" sz="1800" dirty="0" smtClean="0"/>
              <a:t>首相令</a:t>
            </a:r>
            <a:r>
              <a:rPr lang="en-US" altLang="zh-CN" sz="1800" dirty="0" smtClean="0"/>
              <a:t>》</a:t>
            </a:r>
            <a:r>
              <a:rPr lang="zh-CN" altLang="en-US" sz="1800" dirty="0" smtClean="0"/>
              <a:t>：建立了海上工作者专项健康培训基本内容</a:t>
            </a:r>
            <a:endParaRPr lang="en-US" sz="1800" dirty="0" smtClean="0"/>
          </a:p>
          <a:p>
            <a:pPr>
              <a:lnSpc>
                <a:spcPct val="140000"/>
              </a:lnSpc>
            </a:pPr>
            <a:r>
              <a:rPr lang="zh-CN" altLang="zh-CN" sz="1800" dirty="0" smtClean="0"/>
              <a:t>2</a:t>
            </a:r>
            <a:r>
              <a:rPr lang="en-US" altLang="zh-CN" sz="1800" dirty="0" smtClean="0"/>
              <a:t>01</a:t>
            </a:r>
            <a:r>
              <a:rPr lang="zh-CN" altLang="en-US" sz="1800" dirty="0" smtClean="0"/>
              <a:t>年</a:t>
            </a:r>
            <a:r>
              <a:rPr lang="en-US" altLang="zh-CN" sz="1800" dirty="0" smtClean="0"/>
              <a:t>4</a:t>
            </a:r>
            <a:r>
              <a:rPr lang="zh-CN" altLang="en-US" sz="1800" dirty="0" smtClean="0"/>
              <a:t>月</a:t>
            </a:r>
            <a:r>
              <a:rPr lang="en-US" altLang="zh-CN" sz="1800" dirty="0" smtClean="0"/>
              <a:t>24</a:t>
            </a:r>
            <a:r>
              <a:rPr lang="zh-CN" altLang="en-US" sz="1800" dirty="0" smtClean="0"/>
              <a:t>日</a:t>
            </a:r>
            <a:r>
              <a:rPr lang="en-US" altLang="zh-CN" sz="1800" dirty="0" smtClean="0"/>
              <a:t>《</a:t>
            </a:r>
            <a:r>
              <a:rPr lang="zh-CN" altLang="en-US" sz="1800" dirty="0" smtClean="0"/>
              <a:t>海事社会保障署关于培训中心必备条件的决议</a:t>
            </a:r>
            <a:r>
              <a:rPr lang="en-US" altLang="zh-CN" sz="1800" dirty="0" smtClean="0"/>
              <a:t>》</a:t>
            </a:r>
            <a:endParaRPr lang="en-US" sz="1800" dirty="0" smtClean="0"/>
          </a:p>
          <a:p>
            <a:pPr>
              <a:lnSpc>
                <a:spcPct val="140000"/>
              </a:lnSpc>
            </a:pPr>
            <a:r>
              <a:rPr lang="en-US" altLang="zh-CN" sz="1800" dirty="0" smtClean="0"/>
              <a:t>2013</a:t>
            </a:r>
            <a:r>
              <a:rPr lang="zh-CN" altLang="en-US" sz="1800" dirty="0" smtClean="0"/>
              <a:t>年</a:t>
            </a:r>
            <a:r>
              <a:rPr lang="en-US" altLang="zh-CN" sz="1800" dirty="0" smtClean="0"/>
              <a:t>4</a:t>
            </a:r>
            <a:r>
              <a:rPr lang="zh-CN" altLang="en-US" sz="1800" dirty="0" smtClean="0"/>
              <a:t>月</a:t>
            </a:r>
            <a:r>
              <a:rPr lang="en-US" altLang="zh-CN" sz="1800" dirty="0" smtClean="0"/>
              <a:t>24</a:t>
            </a:r>
            <a:r>
              <a:rPr lang="zh-CN" altLang="en-US" sz="1800" dirty="0" smtClean="0"/>
              <a:t>日</a:t>
            </a:r>
            <a:r>
              <a:rPr lang="en-US" altLang="zh-CN" sz="1800" dirty="0" smtClean="0"/>
              <a:t>《</a:t>
            </a:r>
            <a:r>
              <a:rPr lang="zh-CN" altLang="en-US" sz="1800" dirty="0" smtClean="0"/>
              <a:t>海事社会保障署关于健康培训必备内容的决议</a:t>
            </a:r>
            <a:r>
              <a:rPr lang="en-US" altLang="zh-CN" sz="1800" dirty="0" smtClean="0"/>
              <a:t>》</a:t>
            </a:r>
            <a:r>
              <a:rPr lang="en-US" sz="1800" dirty="0" smtClean="0"/>
              <a:t> </a:t>
            </a:r>
          </a:p>
          <a:p>
            <a:pPr marL="0" indent="0">
              <a:lnSpc>
                <a:spcPct val="140000"/>
              </a:lnSpc>
              <a:buFont typeface="Arial" pitchFamily="34" charset="0"/>
              <a:buNone/>
            </a:pPr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619378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dirty="0" err="1" smtClean="0"/>
              <a:t>Mandatory</a:t>
            </a:r>
            <a:r>
              <a:rPr lang="es-ES" sz="3600" dirty="0" smtClean="0"/>
              <a:t> </a:t>
            </a:r>
            <a:r>
              <a:rPr lang="es-ES" sz="3600" dirty="0" err="1" smtClean="0"/>
              <a:t>healthcare</a:t>
            </a:r>
            <a:r>
              <a:rPr lang="es-ES" sz="3600" dirty="0" smtClean="0"/>
              <a:t> training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6370" y="980661"/>
            <a:ext cx="4968690" cy="514550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Various levels of training:</a:t>
            </a:r>
          </a:p>
          <a:p>
            <a:r>
              <a:rPr lang="en-US" dirty="0"/>
              <a:t>Basic training: for all the workers on board.</a:t>
            </a:r>
          </a:p>
          <a:p>
            <a:r>
              <a:rPr lang="en-US" dirty="0"/>
              <a:t>Specific initial training: those responsible for healthcare on board and the control of the medicine chest in vessels with C medicine chests.</a:t>
            </a:r>
          </a:p>
          <a:p>
            <a:r>
              <a:rPr lang="en-US" dirty="0"/>
              <a:t>Specific advanced training: those responsible for healthcare on board and the control of the medicine chest in vessels with A/B medicine chests.</a:t>
            </a:r>
          </a:p>
          <a:p>
            <a:r>
              <a:rPr lang="en-US" dirty="0"/>
              <a:t>Other specific training according to the activity of the worker: diving, underwater activities.</a:t>
            </a:r>
          </a:p>
          <a:p>
            <a:endParaRPr lang="es-ES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5673100" y="1052670"/>
            <a:ext cx="3960550" cy="514550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SzPct val="75000"/>
              <a:buFont typeface="Arial" pitchFamily="34" charset="0"/>
              <a:buChar char="►"/>
              <a:defRPr sz="32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Font typeface="Arial" pitchFamily="34" charset="0"/>
              <a:buNone/>
            </a:pPr>
            <a:r>
              <a:rPr lang="zh-CN" altLang="en-US" b="1" dirty="0" smtClean="0"/>
              <a:t>培训的不同层次</a:t>
            </a:r>
            <a:r>
              <a:rPr lang="en-US" b="1" dirty="0" smtClean="0"/>
              <a:t>:</a:t>
            </a:r>
          </a:p>
          <a:p>
            <a:pPr>
              <a:lnSpc>
                <a:spcPct val="130000"/>
              </a:lnSpc>
            </a:pPr>
            <a:r>
              <a:rPr lang="zh-CN" altLang="en-US" dirty="0" smtClean="0"/>
              <a:t>基础培训：对所有船上工作者</a:t>
            </a:r>
            <a:endParaRPr lang="en-US" dirty="0" smtClean="0"/>
          </a:p>
          <a:p>
            <a:pPr>
              <a:lnSpc>
                <a:spcPct val="130000"/>
              </a:lnSpc>
            </a:pPr>
            <a:r>
              <a:rPr lang="zh-CN" altLang="en-US" dirty="0" smtClean="0"/>
              <a:t>专项初级培训：拥有</a:t>
            </a:r>
            <a:r>
              <a:rPr lang="it-IT" altLang="zh-CN" dirty="0" smtClean="0"/>
              <a:t>C</a:t>
            </a:r>
            <a:r>
              <a:rPr lang="zh-CN" altLang="en-US" dirty="0" smtClean="0"/>
              <a:t>级医疗设备的海上医疗与医药负责人</a:t>
            </a:r>
            <a:endParaRPr lang="en-US" dirty="0" smtClean="0"/>
          </a:p>
          <a:p>
            <a:pPr>
              <a:lnSpc>
                <a:spcPct val="130000"/>
              </a:lnSpc>
            </a:pPr>
            <a:r>
              <a:rPr lang="zh-CN" altLang="en-US" dirty="0" smtClean="0"/>
              <a:t>专项高级培训：拥有</a:t>
            </a:r>
            <a:r>
              <a:rPr lang="it-IT" altLang="zh-CN" dirty="0" smtClean="0"/>
              <a:t>A</a:t>
            </a:r>
            <a:r>
              <a:rPr lang="en-US" altLang="zh-CN" dirty="0" smtClean="0"/>
              <a:t>/B</a:t>
            </a:r>
            <a:r>
              <a:rPr lang="zh-CN" altLang="en-US" dirty="0" smtClean="0"/>
              <a:t>级医疗设备的海上医疗与医药负责人</a:t>
            </a:r>
            <a:endParaRPr lang="en-US" dirty="0" smtClean="0"/>
          </a:p>
          <a:p>
            <a:pPr>
              <a:lnSpc>
                <a:spcPct val="130000"/>
              </a:lnSpc>
            </a:pPr>
            <a:r>
              <a:rPr lang="zh-CN" altLang="en-US" dirty="0" smtClean="0"/>
              <a:t>其他根据不同工作开展的专项培训：潜水、水下作业等</a:t>
            </a:r>
            <a:endParaRPr lang="en-US" dirty="0" smtClean="0"/>
          </a:p>
          <a:p>
            <a:pPr>
              <a:lnSpc>
                <a:spcPct val="130000"/>
              </a:lnSpc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84771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zh-CN" dirty="0" err="1"/>
              <a:t>Mandatory</a:t>
            </a:r>
            <a:r>
              <a:rPr lang="es-ES" altLang="zh-CN" dirty="0"/>
              <a:t> </a:t>
            </a:r>
            <a:r>
              <a:rPr lang="es-ES" altLang="zh-CN" dirty="0" err="1"/>
              <a:t>healthcare</a:t>
            </a:r>
            <a:r>
              <a:rPr lang="es-ES" altLang="zh-CN" dirty="0"/>
              <a:t> training</a:t>
            </a:r>
            <a:r>
              <a:rPr lang="zh-CN" altLang="en-US" dirty="0"/>
              <a:t> </a:t>
            </a:r>
            <a:r>
              <a:rPr lang="es-ES" altLang="zh-CN" dirty="0"/>
              <a:t>STUDENTS TRAINED</a:t>
            </a:r>
            <a:r>
              <a:rPr lang="zh-CN" altLang="en-US" dirty="0"/>
              <a:t> </a:t>
            </a:r>
            <a:r>
              <a:rPr lang="it-IT" altLang="zh-CN" dirty="0"/>
              <a:t/>
            </a:r>
            <a:br>
              <a:rPr lang="it-IT" altLang="zh-CN" dirty="0"/>
            </a:br>
            <a:r>
              <a:rPr lang="zh-CN" altLang="en-US" dirty="0"/>
              <a:t>通过法定健康培训的学员</a:t>
            </a:r>
            <a:endParaRPr kumimoji="1" lang="zh-CN" altLang="en-US" dirty="0"/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5002882"/>
              </p:ext>
            </p:extLst>
          </p:nvPr>
        </p:nvGraphicFramePr>
        <p:xfrm>
          <a:off x="415925" y="981075"/>
          <a:ext cx="8994774" cy="549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7225"/>
                <a:gridCol w="1728240"/>
                <a:gridCol w="164930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2011-2014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dirty="0" err="1" smtClean="0"/>
                        <a:t>course</a:t>
                      </a:r>
                      <a:endParaRPr lang="it-IT" altLang="zh-CN" dirty="0" smtClean="0"/>
                    </a:p>
                    <a:p>
                      <a:pPr algn="ctr"/>
                      <a:r>
                        <a:rPr lang="zh-CN" altLang="en-US" dirty="0" smtClean="0"/>
                        <a:t>课程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dirty="0" err="1" smtClean="0"/>
                        <a:t>students</a:t>
                      </a:r>
                      <a:endParaRPr lang="it-IT" altLang="zh-CN" dirty="0" smtClean="0"/>
                    </a:p>
                    <a:p>
                      <a:pPr algn="ctr"/>
                      <a:r>
                        <a:rPr lang="zh-CN" altLang="en-US" dirty="0" smtClean="0"/>
                        <a:t>学员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Basic training module for first aid</a:t>
                      </a:r>
                    </a:p>
                    <a:p>
                      <a:r>
                        <a:rPr lang="it-IT" altLang="en-US" dirty="0" err="1" smtClean="0"/>
                        <a:t>急救</a:t>
                      </a:r>
                      <a:r>
                        <a:rPr lang="zh-CN" altLang="en-US" dirty="0" smtClean="0"/>
                        <a:t>基础培训</a:t>
                      </a:r>
                      <a:endParaRPr lang="en-US" altLang="zh-C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dirty="0" smtClean="0"/>
                        <a:t>318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dirty="0" smtClean="0"/>
                        <a:t>5</a:t>
                      </a:r>
                      <a:r>
                        <a:rPr lang="zh-CN" altLang="it-IT" dirty="0" smtClean="0"/>
                        <a:t>，</a:t>
                      </a:r>
                      <a:r>
                        <a:rPr lang="it-IT" altLang="zh-CN" dirty="0" smtClean="0"/>
                        <a:t>922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Specific Initial Healthcare Training </a:t>
                      </a:r>
                    </a:p>
                    <a:p>
                      <a:r>
                        <a:rPr lang="it-IT" altLang="en-US" dirty="0" err="1" smtClean="0"/>
                        <a:t>专项初级健康培训</a:t>
                      </a:r>
                      <a:endParaRPr lang="en-US" altLang="zh-C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dirty="0" smtClean="0"/>
                        <a:t>533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dirty="0" smtClean="0"/>
                        <a:t>7</a:t>
                      </a:r>
                      <a:r>
                        <a:rPr lang="zh-CN" altLang="it-IT" dirty="0" smtClean="0"/>
                        <a:t>，</a:t>
                      </a:r>
                      <a:r>
                        <a:rPr lang="it-IT" altLang="zh-CN" dirty="0" smtClean="0"/>
                        <a:t>823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dirty="0" smtClean="0">
                          <a:latin typeface="Bookman Old Style" pitchFamily="18" charset="0"/>
                          <a:cs typeface="Times New Roman" pitchFamily="18" charset="0"/>
                        </a:rPr>
                        <a:t>Specific advanced healthcare training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latin typeface="Bookman Old Style" pitchFamily="18" charset="0"/>
                          <a:cs typeface="Times New Roman" pitchFamily="18" charset="0"/>
                        </a:rPr>
                        <a:t>专项高级健康培训</a:t>
                      </a:r>
                      <a:endParaRPr lang="en-GB" altLang="zh-CN" dirty="0" smtClean="0"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dirty="0" smtClean="0"/>
                        <a:t>238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dirty="0" smtClean="0"/>
                        <a:t>3</a:t>
                      </a:r>
                      <a:r>
                        <a:rPr lang="zh-CN" altLang="it-IT" dirty="0" smtClean="0"/>
                        <a:t>，</a:t>
                      </a:r>
                      <a:r>
                        <a:rPr lang="it-IT" altLang="zh-CN" dirty="0" smtClean="0"/>
                        <a:t>485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Specific Initial Healthcare training (update)</a:t>
                      </a:r>
                    </a:p>
                    <a:p>
                      <a:r>
                        <a:rPr lang="zh-CN" altLang="en-US" dirty="0" smtClean="0"/>
                        <a:t>专项初级健康培训（更进）</a:t>
                      </a:r>
                      <a:endParaRPr lang="en-US" altLang="zh-C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dirty="0" smtClean="0"/>
                        <a:t>344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dirty="0" smtClean="0"/>
                        <a:t>5</a:t>
                      </a:r>
                      <a:r>
                        <a:rPr lang="zh-CN" altLang="it-IT" dirty="0" smtClean="0"/>
                        <a:t>，</a:t>
                      </a:r>
                      <a:r>
                        <a:rPr lang="it-IT" altLang="zh-CN" dirty="0" smtClean="0"/>
                        <a:t>381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Specific Advanced Healthcare training (update)</a:t>
                      </a:r>
                    </a:p>
                    <a:p>
                      <a:r>
                        <a:rPr lang="zh-CN" altLang="en-US" dirty="0" smtClean="0"/>
                        <a:t>专项高级健康培训</a:t>
                      </a:r>
                      <a:r>
                        <a:rPr lang="zh-CN" altLang="zh-CN" dirty="0" smtClean="0"/>
                        <a:t>（</a:t>
                      </a:r>
                      <a:r>
                        <a:rPr lang="zh-CN" altLang="en-US" dirty="0" smtClean="0"/>
                        <a:t>更进）</a:t>
                      </a:r>
                      <a:endParaRPr lang="en-US" altLang="zh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dirty="0" smtClean="0"/>
                        <a:t>120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dirty="0" smtClean="0"/>
                        <a:t>1</a:t>
                      </a:r>
                      <a:r>
                        <a:rPr lang="zh-CN" altLang="it-IT" dirty="0" smtClean="0"/>
                        <a:t>，</a:t>
                      </a:r>
                      <a:r>
                        <a:rPr lang="it-IT" altLang="zh-CN" dirty="0" smtClean="0"/>
                        <a:t>854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Healthcare training for underwater activities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/>
                        <a:t>水下作业健康培训</a:t>
                      </a:r>
                      <a:endParaRPr lang="en-US" altLang="zh-C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dirty="0" smtClean="0"/>
                        <a:t>11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dirty="0" smtClean="0"/>
                        <a:t>152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Specific healthcare training (online mode)</a:t>
                      </a:r>
                    </a:p>
                    <a:p>
                      <a:r>
                        <a:rPr lang="zh-CN" altLang="en-US" dirty="0" smtClean="0"/>
                        <a:t>专项健康培训（在线模式）</a:t>
                      </a:r>
                      <a:endParaRPr lang="en-US" altLang="zh-C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dirty="0" smtClean="0"/>
                        <a:t>125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dirty="0" smtClean="0"/>
                        <a:t>855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altLang="zh-CN" dirty="0" smtClean="0"/>
                        <a:t>T</a:t>
                      </a:r>
                      <a:r>
                        <a:rPr lang="en-US" altLang="zh-CN" dirty="0" err="1" smtClean="0"/>
                        <a:t>otal</a:t>
                      </a:r>
                      <a:r>
                        <a:rPr lang="zh-CN" altLang="en-US" dirty="0" smtClean="0"/>
                        <a:t> 总计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dirty="0" smtClean="0"/>
                        <a:t>1685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dirty="0" smtClean="0"/>
                        <a:t>25</a:t>
                      </a:r>
                      <a:r>
                        <a:rPr lang="zh-CN" altLang="it-IT" dirty="0" smtClean="0"/>
                        <a:t>，</a:t>
                      </a:r>
                      <a:r>
                        <a:rPr lang="it-IT" altLang="zh-CN" dirty="0" smtClean="0"/>
                        <a:t>472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3910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1800" dirty="0" smtClean="0"/>
              <a:t/>
            </a:r>
            <a:br>
              <a:rPr lang="es-ES" sz="1800" dirty="0" smtClean="0"/>
            </a:br>
            <a:r>
              <a:rPr lang="es-ES" sz="1800" dirty="0" smtClean="0"/>
              <a:t/>
            </a:r>
            <a:br>
              <a:rPr lang="es-ES" sz="1800" dirty="0" smtClean="0"/>
            </a:br>
            <a:r>
              <a:rPr lang="es-ES" sz="3600" dirty="0" smtClean="0"/>
              <a:t>PREVENTIVE LEVEL</a:t>
            </a:r>
            <a:r>
              <a:rPr lang="zh-CN" altLang="en-US" sz="3600" dirty="0" smtClean="0"/>
              <a:t> 预防性措施</a:t>
            </a:r>
            <a:r>
              <a:rPr lang="es-ES" sz="3600" dirty="0"/>
              <a:t/>
            </a:r>
            <a:br>
              <a:rPr lang="es-ES" sz="3600" dirty="0"/>
            </a:b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6370" y="2204831"/>
            <a:ext cx="8994330" cy="25923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3. Control of medicine chests </a:t>
            </a:r>
            <a:r>
              <a:rPr lang="en-US" sz="3600" dirty="0" smtClean="0"/>
              <a:t>and </a:t>
            </a:r>
            <a:r>
              <a:rPr lang="en-US" sz="3600" dirty="0"/>
              <a:t>hygienic-healthcare </a:t>
            </a:r>
            <a:r>
              <a:rPr lang="en-US" sz="3600" dirty="0" smtClean="0"/>
              <a:t>conditions </a:t>
            </a:r>
            <a:r>
              <a:rPr lang="en-US" sz="3600" dirty="0"/>
              <a:t>on </a:t>
            </a:r>
            <a:r>
              <a:rPr lang="en-US" sz="3600" dirty="0" smtClean="0"/>
              <a:t>vessels</a:t>
            </a:r>
          </a:p>
          <a:p>
            <a:pPr marL="0" indent="0" algn="ctr">
              <a:buNone/>
            </a:pPr>
            <a:r>
              <a:rPr lang="zh-CN" altLang="en-US" sz="3600" dirty="0" smtClean="0"/>
              <a:t>船舶医药设备与卫生医疗条件管理</a:t>
            </a:r>
            <a:endParaRPr lang="en-US" sz="3600" dirty="0"/>
          </a:p>
          <a:p>
            <a:pPr marL="0" indent="0" algn="ctr">
              <a:buNone/>
            </a:pP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3238235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4364" y="80970"/>
            <a:ext cx="7128986" cy="648090"/>
          </a:xfrm>
        </p:spPr>
        <p:txBody>
          <a:bodyPr>
            <a:noAutofit/>
          </a:bodyPr>
          <a:lstStyle/>
          <a:p>
            <a:r>
              <a:rPr lang="es-ES" sz="2800" dirty="0" err="1"/>
              <a:t>Inspection</a:t>
            </a:r>
            <a:r>
              <a:rPr lang="es-ES" sz="2800" dirty="0"/>
              <a:t> of medicine </a:t>
            </a:r>
            <a:r>
              <a:rPr lang="es-ES" sz="2800" dirty="0" err="1" smtClean="0"/>
              <a:t>chests</a:t>
            </a:r>
            <a:r>
              <a:rPr lang="zh-CN" altLang="en-US" sz="2800" dirty="0" smtClean="0"/>
              <a:t> </a:t>
            </a:r>
            <a:r>
              <a:rPr lang="zh-CN" altLang="it-IT" sz="2800" dirty="0" smtClean="0"/>
              <a:t>医药设备监察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6370" y="980661"/>
            <a:ext cx="4104570" cy="5145506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Medicine chests vary in size and contents according to the type of ship and the area of navigation.</a:t>
            </a:r>
          </a:p>
          <a:p>
            <a:pPr marL="0" indent="0">
              <a:buNone/>
            </a:pPr>
            <a:r>
              <a:rPr lang="en-US" dirty="0" smtClean="0"/>
              <a:t>-     A</a:t>
            </a:r>
            <a:r>
              <a:rPr lang="en-US" dirty="0"/>
              <a:t>: + 150 miles and/or trips of + 48 hours</a:t>
            </a:r>
          </a:p>
          <a:p>
            <a:pPr marL="0" indent="0">
              <a:buNone/>
            </a:pPr>
            <a:r>
              <a:rPr lang="en-US" dirty="0" smtClean="0"/>
              <a:t>-     B</a:t>
            </a:r>
            <a:r>
              <a:rPr lang="en-US" dirty="0"/>
              <a:t>: +60 and -150 miles and/or trips of 24-48 hours</a:t>
            </a:r>
          </a:p>
          <a:p>
            <a:pPr marL="0" indent="0">
              <a:buNone/>
            </a:pPr>
            <a:r>
              <a:rPr lang="en-US" dirty="0" smtClean="0"/>
              <a:t>-     C</a:t>
            </a:r>
            <a:r>
              <a:rPr lang="en-US" dirty="0"/>
              <a:t>: -60 miles and/or -24 hours, lifeboats (A and B)</a:t>
            </a:r>
          </a:p>
          <a:p>
            <a:pPr marL="0" indent="0">
              <a:buNone/>
            </a:pPr>
            <a:r>
              <a:rPr lang="en-US" dirty="0" smtClean="0"/>
              <a:t>-     Antidotes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Health and sanitary conditions on vessels: </a:t>
            </a:r>
          </a:p>
          <a:p>
            <a:pPr marL="0" indent="0">
              <a:buNone/>
            </a:pPr>
            <a:r>
              <a:rPr lang="en-US" dirty="0" smtClean="0"/>
              <a:t>-     Fishing </a:t>
            </a:r>
            <a:r>
              <a:rPr lang="en-US" dirty="0"/>
              <a:t>vessels (SEGUMAR </a:t>
            </a:r>
            <a:r>
              <a:rPr lang="en-US" dirty="0" err="1"/>
              <a:t>programme</a:t>
            </a:r>
            <a:r>
              <a:rPr lang="en-US" dirty="0"/>
              <a:t>) 715 inspections between 2012 and 2014</a:t>
            </a:r>
          </a:p>
          <a:p>
            <a:pPr marL="0" indent="0">
              <a:buNone/>
            </a:pPr>
            <a:r>
              <a:rPr lang="en-US" dirty="0" smtClean="0"/>
              <a:t>-     Merchant </a:t>
            </a:r>
            <a:r>
              <a:rPr lang="en-US" dirty="0"/>
              <a:t>vessels (ILO MLC06 Convention): 141 inspections since its entry into force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Picture 6" descr="Imagen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390" y="1268700"/>
            <a:ext cx="1872260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4232900" y="980660"/>
            <a:ext cx="3528490" cy="5145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SzPct val="75000"/>
              <a:buFont typeface="Arial" pitchFamily="34" charset="0"/>
              <a:buChar char="►"/>
              <a:defRPr sz="32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dirty="0" smtClean="0"/>
              <a:t>医药设备根据船舶型号与航海区域不同而不同</a:t>
            </a:r>
            <a:endParaRPr lang="en-US" sz="1800" dirty="0" smtClean="0"/>
          </a:p>
          <a:p>
            <a:pPr>
              <a:buFontTx/>
              <a:buChar char="-"/>
            </a:pPr>
            <a:r>
              <a:rPr lang="en-US" sz="1800" dirty="0" smtClean="0"/>
              <a:t>A</a:t>
            </a:r>
            <a:r>
              <a:rPr lang="zh-CN" altLang="en-US" sz="1800" dirty="0" smtClean="0"/>
              <a:t>型</a:t>
            </a:r>
            <a:r>
              <a:rPr lang="en-US" sz="1800" dirty="0" smtClean="0"/>
              <a:t>:</a:t>
            </a:r>
            <a:r>
              <a:rPr lang="en-US" altLang="zh-CN" sz="1800" dirty="0" smtClean="0"/>
              <a:t>150</a:t>
            </a:r>
            <a:r>
              <a:rPr lang="zh-CN" altLang="en-US" sz="1800" dirty="0" smtClean="0"/>
              <a:t>公里以上及</a:t>
            </a:r>
            <a:r>
              <a:rPr lang="en-US" altLang="zh-CN" sz="1800" dirty="0" smtClean="0"/>
              <a:t>/</a:t>
            </a:r>
            <a:r>
              <a:rPr lang="zh-CN" altLang="en-US" sz="1800" dirty="0" smtClean="0"/>
              <a:t>或</a:t>
            </a:r>
            <a:r>
              <a:rPr lang="en-US" altLang="zh-CN" sz="1800" dirty="0" smtClean="0"/>
              <a:t>48</a:t>
            </a:r>
            <a:r>
              <a:rPr lang="zh-CN" altLang="en-US" sz="1800" dirty="0" smtClean="0"/>
              <a:t>小时以上航程</a:t>
            </a:r>
            <a:endParaRPr lang="en-US" sz="1800" dirty="0" smtClean="0"/>
          </a:p>
          <a:p>
            <a:pPr>
              <a:buFontTx/>
              <a:buChar char="-"/>
            </a:pPr>
            <a:r>
              <a:rPr lang="en-US" sz="1800" dirty="0" smtClean="0"/>
              <a:t>B</a:t>
            </a:r>
            <a:r>
              <a:rPr lang="zh-CN" altLang="en-US" sz="1800" dirty="0" smtClean="0"/>
              <a:t>型</a:t>
            </a:r>
            <a:r>
              <a:rPr lang="en-US" sz="1800" dirty="0" smtClean="0"/>
              <a:t>:</a:t>
            </a:r>
            <a:r>
              <a:rPr lang="en-US" altLang="zh-CN" sz="1800" dirty="0" smtClean="0"/>
              <a:t>60-150</a:t>
            </a:r>
            <a:r>
              <a:rPr lang="zh-CN" altLang="en-US" sz="1800" dirty="0" smtClean="0"/>
              <a:t>公里及</a:t>
            </a:r>
            <a:r>
              <a:rPr lang="en-US" altLang="zh-CN" sz="1800" dirty="0" smtClean="0"/>
              <a:t>/</a:t>
            </a:r>
            <a:r>
              <a:rPr lang="zh-CN" altLang="en-US" sz="1800" dirty="0" smtClean="0"/>
              <a:t>或</a:t>
            </a:r>
            <a:r>
              <a:rPr lang="en-US" altLang="zh-CN" sz="1800" dirty="0" smtClean="0"/>
              <a:t>24</a:t>
            </a:r>
            <a:r>
              <a:rPr lang="zh-CN" altLang="en-US" sz="1800" dirty="0" smtClean="0"/>
              <a:t>-</a:t>
            </a:r>
            <a:r>
              <a:rPr lang="zh-CN" altLang="zh-CN" sz="1800" dirty="0" smtClean="0"/>
              <a:t>4</a:t>
            </a:r>
            <a:r>
              <a:rPr lang="en-US" altLang="zh-CN" sz="1800" dirty="0" smtClean="0"/>
              <a:t>8</a:t>
            </a:r>
            <a:r>
              <a:rPr lang="zh-CN" altLang="en-US" sz="1800" dirty="0" smtClean="0"/>
              <a:t>小时航程</a:t>
            </a:r>
            <a:endParaRPr lang="en-US" sz="1800" dirty="0" smtClean="0"/>
          </a:p>
          <a:p>
            <a:pPr>
              <a:buFontTx/>
              <a:buChar char="-"/>
            </a:pPr>
            <a:r>
              <a:rPr lang="en-US" sz="1800" dirty="0" smtClean="0"/>
              <a:t>C</a:t>
            </a:r>
            <a:r>
              <a:rPr lang="zh-CN" altLang="en-US" sz="1800" dirty="0" smtClean="0"/>
              <a:t>型</a:t>
            </a:r>
            <a:r>
              <a:rPr lang="en-US" sz="1800" dirty="0" smtClean="0"/>
              <a:t>: 60</a:t>
            </a:r>
            <a:r>
              <a:rPr lang="zh-CN" altLang="en-US" sz="1800" dirty="0" smtClean="0"/>
              <a:t>公里以下及</a:t>
            </a:r>
            <a:r>
              <a:rPr lang="en-US" altLang="zh-CN" sz="1800" dirty="0" smtClean="0"/>
              <a:t>/</a:t>
            </a:r>
            <a:r>
              <a:rPr lang="zh-CN" altLang="en-US" sz="1800" dirty="0" smtClean="0"/>
              <a:t>或</a:t>
            </a:r>
            <a:r>
              <a:rPr lang="en-US" altLang="zh-CN" sz="1800" dirty="0" smtClean="0"/>
              <a:t>24</a:t>
            </a:r>
            <a:r>
              <a:rPr lang="zh-CN" altLang="en-US" sz="1800" dirty="0" smtClean="0"/>
              <a:t>小时以下航程，救生船（</a:t>
            </a:r>
            <a:r>
              <a:rPr lang="it-IT" altLang="zh-CN" sz="1800" dirty="0" smtClean="0"/>
              <a:t>A</a:t>
            </a:r>
            <a:r>
              <a:rPr lang="zh-CN" altLang="en-US" sz="1800" dirty="0" smtClean="0"/>
              <a:t>型与</a:t>
            </a:r>
            <a:r>
              <a:rPr lang="it-IT" altLang="zh-CN" sz="1800" dirty="0" smtClean="0"/>
              <a:t>B</a:t>
            </a:r>
            <a:r>
              <a:rPr lang="zh-CN" altLang="en-US" sz="1800" dirty="0"/>
              <a:t>）</a:t>
            </a:r>
            <a:endParaRPr lang="en-US" sz="1800" dirty="0" smtClean="0"/>
          </a:p>
          <a:p>
            <a:pPr marL="0" indent="0">
              <a:buFont typeface="Arial" pitchFamily="34" charset="0"/>
              <a:buNone/>
            </a:pPr>
            <a:r>
              <a:rPr lang="en-US" sz="1800" dirty="0" smtClean="0"/>
              <a:t>-    </a:t>
            </a:r>
            <a:r>
              <a:rPr lang="zh-CN" altLang="en-US" sz="1800" dirty="0" smtClean="0"/>
              <a:t>药剂</a:t>
            </a:r>
            <a:endParaRPr lang="en-US" sz="1800" dirty="0" smtClean="0"/>
          </a:p>
          <a:p>
            <a:pPr marL="0" indent="0">
              <a:buFont typeface="Arial" pitchFamily="34" charset="0"/>
              <a:buNone/>
            </a:pPr>
            <a:endParaRPr lang="en-US" sz="1800" dirty="0" smtClean="0"/>
          </a:p>
          <a:p>
            <a:r>
              <a:rPr lang="zh-CN" altLang="en-US" sz="1800" dirty="0" smtClean="0"/>
              <a:t>船舶卫生医疗条件</a:t>
            </a:r>
            <a:r>
              <a:rPr lang="en-US" sz="1800" dirty="0" smtClean="0"/>
              <a:t>: </a:t>
            </a:r>
          </a:p>
          <a:p>
            <a:pPr>
              <a:buFontTx/>
              <a:buChar char="-"/>
            </a:pPr>
            <a:r>
              <a:rPr lang="en-US" altLang="zh-CN" sz="1800" dirty="0" smtClean="0"/>
              <a:t>2012</a:t>
            </a:r>
            <a:r>
              <a:rPr lang="zh-CN" altLang="en-US" sz="1800" dirty="0" smtClean="0"/>
              <a:t>年与</a:t>
            </a:r>
            <a:r>
              <a:rPr lang="en-US" altLang="zh-CN" sz="1800" dirty="0" smtClean="0"/>
              <a:t>2014</a:t>
            </a:r>
            <a:r>
              <a:rPr lang="zh-CN" altLang="en-US" sz="1800" dirty="0" smtClean="0"/>
              <a:t>年间进行了</a:t>
            </a:r>
            <a:r>
              <a:rPr lang="en-US" altLang="zh-CN" sz="1800" dirty="0" smtClean="0"/>
              <a:t>715</a:t>
            </a:r>
            <a:r>
              <a:rPr lang="zh-CN" altLang="en-US" sz="1800" dirty="0" smtClean="0"/>
              <a:t>次渔船检查（保海计划）</a:t>
            </a:r>
            <a:endParaRPr lang="en-US" altLang="zh-CN" sz="1800" dirty="0"/>
          </a:p>
          <a:p>
            <a:pPr>
              <a:buFontTx/>
              <a:buChar char="-"/>
            </a:pPr>
            <a:r>
              <a:rPr lang="zh-CN" altLang="en-US" sz="1800" dirty="0" smtClean="0"/>
              <a:t>制度生效以来（国际劳工组织</a:t>
            </a:r>
            <a:r>
              <a:rPr lang="it-IT" altLang="zh-CN" sz="1800" dirty="0" smtClean="0"/>
              <a:t>MLC</a:t>
            </a:r>
            <a:r>
              <a:rPr lang="en-US" altLang="zh-CN" sz="1800" dirty="0" smtClean="0"/>
              <a:t>06</a:t>
            </a:r>
            <a:r>
              <a:rPr lang="zh-CN" altLang="en-US" sz="1800" dirty="0" smtClean="0"/>
              <a:t>次会议）进行了</a:t>
            </a:r>
            <a:r>
              <a:rPr lang="en-US" altLang="zh-CN" sz="1800" dirty="0" smtClean="0"/>
              <a:t>141</a:t>
            </a:r>
            <a:r>
              <a:rPr lang="zh-CN" altLang="en-US" sz="1800" dirty="0" smtClean="0"/>
              <a:t>次上传检查</a:t>
            </a:r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2209377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800" dirty="0"/>
              <a:t>Medicine </a:t>
            </a:r>
            <a:r>
              <a:rPr lang="es-ES" sz="2800" dirty="0" err="1"/>
              <a:t>chests</a:t>
            </a:r>
            <a:r>
              <a:rPr lang="es-ES" sz="2800" dirty="0"/>
              <a:t> </a:t>
            </a:r>
            <a:r>
              <a:rPr lang="es-ES" sz="2800" dirty="0" err="1" smtClean="0"/>
              <a:t>inspected</a:t>
            </a:r>
            <a:r>
              <a:rPr lang="zh-CN" altLang="en-US" sz="2800" dirty="0" smtClean="0"/>
              <a:t> 医药设备监察</a:t>
            </a:r>
            <a:endParaRPr lang="es-ES" sz="28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4997" y="1922797"/>
            <a:ext cx="8376630" cy="3261643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762017"/>
              </p:ext>
            </p:extLst>
          </p:nvPr>
        </p:nvGraphicFramePr>
        <p:xfrm>
          <a:off x="1712549" y="2636891"/>
          <a:ext cx="7389079" cy="504069"/>
        </p:xfrm>
        <a:graphic>
          <a:graphicData uri="http://schemas.openxmlformats.org/drawingml/2006/table">
            <a:tbl>
              <a:tblPr/>
              <a:tblGrid>
                <a:gridCol w="1169577"/>
                <a:gridCol w="1170021"/>
                <a:gridCol w="1170021"/>
                <a:gridCol w="1258085"/>
                <a:gridCol w="1438250"/>
                <a:gridCol w="1183125"/>
              </a:tblGrid>
              <a:tr h="5040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254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389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4,837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395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5,931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963625"/>
              </p:ext>
            </p:extLst>
          </p:nvPr>
        </p:nvGraphicFramePr>
        <p:xfrm>
          <a:off x="1712550" y="3212970"/>
          <a:ext cx="7345020" cy="648090"/>
        </p:xfrm>
        <a:graphic>
          <a:graphicData uri="http://schemas.openxmlformats.org/drawingml/2006/table">
            <a:tbl>
              <a:tblPr/>
              <a:tblGrid>
                <a:gridCol w="1169951"/>
                <a:gridCol w="1169951"/>
                <a:gridCol w="1169951"/>
                <a:gridCol w="1258008"/>
                <a:gridCol w="1438163"/>
                <a:gridCol w="1138996"/>
              </a:tblGrid>
              <a:tr h="64809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259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346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4,636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349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74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5,990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035999"/>
              </p:ext>
            </p:extLst>
          </p:nvPr>
        </p:nvGraphicFramePr>
        <p:xfrm>
          <a:off x="1640539" y="3861060"/>
          <a:ext cx="7461086" cy="432060"/>
        </p:xfrm>
        <a:graphic>
          <a:graphicData uri="http://schemas.openxmlformats.org/drawingml/2006/table">
            <a:tbl>
              <a:tblPr/>
              <a:tblGrid>
                <a:gridCol w="1241960"/>
                <a:gridCol w="1169950"/>
                <a:gridCol w="1169950"/>
                <a:gridCol w="1258009"/>
                <a:gridCol w="1438163"/>
                <a:gridCol w="1183054"/>
              </a:tblGrid>
              <a:tr h="4320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224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273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5,303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321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66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6,187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346497"/>
              </p:ext>
            </p:extLst>
          </p:nvPr>
        </p:nvGraphicFramePr>
        <p:xfrm>
          <a:off x="1712550" y="4256924"/>
          <a:ext cx="7389078" cy="396246"/>
        </p:xfrm>
        <a:graphic>
          <a:graphicData uri="http://schemas.openxmlformats.org/drawingml/2006/table">
            <a:tbl>
              <a:tblPr/>
              <a:tblGrid>
                <a:gridCol w="1169951"/>
                <a:gridCol w="1169951"/>
                <a:gridCol w="1169951"/>
                <a:gridCol w="1258008"/>
                <a:gridCol w="1438163"/>
                <a:gridCol w="1183054"/>
              </a:tblGrid>
              <a:tr h="3600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239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264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5,595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291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65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6,454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011648"/>
              </p:ext>
            </p:extLst>
          </p:nvPr>
        </p:nvGraphicFramePr>
        <p:xfrm>
          <a:off x="1712550" y="4653170"/>
          <a:ext cx="7389078" cy="432060"/>
        </p:xfrm>
        <a:graphic>
          <a:graphicData uri="http://schemas.openxmlformats.org/drawingml/2006/table">
            <a:tbl>
              <a:tblPr/>
              <a:tblGrid>
                <a:gridCol w="1169951"/>
                <a:gridCol w="1169951"/>
                <a:gridCol w="1169951"/>
                <a:gridCol w="1258008"/>
                <a:gridCol w="1438163"/>
                <a:gridCol w="1183054"/>
              </a:tblGrid>
              <a:tr h="4320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245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260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6,879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270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72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7,726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848430" y="1619468"/>
            <a:ext cx="792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it-IT" dirty="0" smtClean="0"/>
              <a:t>年</a:t>
            </a:r>
            <a:r>
              <a:rPr kumimoji="1" lang="zh-CN" altLang="en-US" dirty="0" smtClean="0"/>
              <a:t>份</a:t>
            </a:r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928580" y="1619468"/>
            <a:ext cx="792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it-IT" altLang="zh-CN" dirty="0" smtClean="0"/>
              <a:t>A</a:t>
            </a:r>
            <a:r>
              <a:rPr kumimoji="1" lang="zh-CN" altLang="en-US" dirty="0" smtClean="0"/>
              <a:t>型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3080740" y="1628750"/>
            <a:ext cx="792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it-IT" altLang="zh-CN" dirty="0"/>
              <a:t>B</a:t>
            </a:r>
            <a:r>
              <a:rPr kumimoji="1" lang="zh-CN" altLang="en-US" dirty="0" smtClean="0"/>
              <a:t>型</a:t>
            </a:r>
            <a:endParaRPr kumimoji="1"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4232900" y="1628750"/>
            <a:ext cx="792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it-IT" altLang="zh-CN" dirty="0"/>
              <a:t>C</a:t>
            </a:r>
            <a:r>
              <a:rPr kumimoji="1" lang="zh-CN" altLang="en-US" dirty="0" smtClean="0"/>
              <a:t>型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5025010" y="1628750"/>
            <a:ext cx="1512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it-IT" altLang="zh-CN" dirty="0" smtClean="0"/>
              <a:t>C</a:t>
            </a:r>
            <a:r>
              <a:rPr kumimoji="1" lang="zh-CN" altLang="en-US" dirty="0" smtClean="0"/>
              <a:t>型医药设备</a:t>
            </a:r>
            <a:endParaRPr kumimoji="1"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6465210" y="1628750"/>
            <a:ext cx="1512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 smtClean="0"/>
              <a:t>药物</a:t>
            </a:r>
            <a:endParaRPr kumimoji="1"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8121440" y="1628750"/>
            <a:ext cx="792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总计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7486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4364" y="80970"/>
            <a:ext cx="6912956" cy="648090"/>
          </a:xfrm>
        </p:spPr>
        <p:txBody>
          <a:bodyPr>
            <a:noAutofit/>
          </a:bodyPr>
          <a:lstStyle/>
          <a:p>
            <a:pPr algn="ctr"/>
            <a:r>
              <a:rPr lang="es-ES" sz="2800" dirty="0" err="1" smtClean="0"/>
              <a:t>Inspection</a:t>
            </a:r>
            <a:r>
              <a:rPr lang="es-ES" sz="2800" dirty="0" smtClean="0"/>
              <a:t> of medicine </a:t>
            </a:r>
            <a:r>
              <a:rPr lang="es-ES" sz="2800" dirty="0" err="1" smtClean="0"/>
              <a:t>chests</a:t>
            </a:r>
            <a:r>
              <a:rPr lang="es-ES" sz="2800" dirty="0" smtClean="0"/>
              <a:t> </a:t>
            </a:r>
            <a:r>
              <a:rPr lang="es-ES" sz="2800" dirty="0" err="1" smtClean="0"/>
              <a:t>医药设备检查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6370" y="980661"/>
            <a:ext cx="4536630" cy="514550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 - </a:t>
            </a:r>
            <a:r>
              <a:rPr lang="en-US" dirty="0"/>
              <a:t>Royal Decree 258/1999, transposing an EU Directive: type of medicine </a:t>
            </a:r>
            <a:r>
              <a:rPr lang="en-US" dirty="0" smtClean="0"/>
              <a:t>chests </a:t>
            </a:r>
            <a:r>
              <a:rPr lang="en-US" dirty="0"/>
              <a:t>and their content, models of containers, those responsible for periodic </a:t>
            </a:r>
            <a:r>
              <a:rPr lang="en-US" dirty="0" smtClean="0"/>
              <a:t>inspection.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Royal Decree 568/2011, modifying Royal Decree 258/1999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- </a:t>
            </a:r>
            <a:r>
              <a:rPr lang="en-US" dirty="0"/>
              <a:t>Order ESS/2542/2014, of 5 December, establishing the basic amounts of the subsidies for provision of the medicine chests that are required on ships.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/>
              <a:t>Annual resolutions of the ISM management</a:t>
            </a:r>
          </a:p>
          <a:p>
            <a:endParaRPr lang="es-ES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5169030" y="1052670"/>
            <a:ext cx="4536630" cy="5145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SzPct val="75000"/>
              <a:buFont typeface="Arial" pitchFamily="34" charset="0"/>
              <a:buChar char="►"/>
              <a:defRPr sz="32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itchFamily="34" charset="0"/>
              <a:buNone/>
            </a:pPr>
            <a:r>
              <a:rPr lang="en-US" sz="2400" dirty="0" smtClean="0"/>
              <a:t> - 1999</a:t>
            </a:r>
            <a:r>
              <a:rPr lang="zh-CN" altLang="en-US" sz="2400" dirty="0" smtClean="0"/>
              <a:t>年第</a:t>
            </a:r>
            <a:r>
              <a:rPr lang="en-US" altLang="zh-CN" sz="2400" dirty="0" smtClean="0"/>
              <a:t>258</a:t>
            </a:r>
            <a:r>
              <a:rPr lang="zh-CN" altLang="en-US" sz="2400" dirty="0" smtClean="0"/>
              <a:t>号</a:t>
            </a:r>
            <a:r>
              <a:rPr lang="en-US" altLang="zh-CN" sz="2400" dirty="0" smtClean="0"/>
              <a:t>《</a:t>
            </a:r>
            <a:r>
              <a:rPr lang="zh-CN" altLang="en-US" sz="2400" dirty="0" smtClean="0"/>
              <a:t>皇诏</a:t>
            </a:r>
            <a:r>
              <a:rPr lang="en-US" altLang="zh-CN" sz="2400" dirty="0" smtClean="0"/>
              <a:t>》</a:t>
            </a:r>
            <a:r>
              <a:rPr lang="zh-CN" altLang="en-US" sz="2400" dirty="0" smtClean="0"/>
              <a:t>转达</a:t>
            </a:r>
            <a:r>
              <a:rPr lang="en-US" altLang="zh-CN" sz="2400" dirty="0" smtClean="0"/>
              <a:t>《</a:t>
            </a:r>
            <a:r>
              <a:rPr lang="zh-CN" altLang="en-US" sz="2400" dirty="0" smtClean="0"/>
              <a:t>欧盟决议</a:t>
            </a:r>
            <a:r>
              <a:rPr lang="en-US" altLang="zh-CN" sz="2400" dirty="0" smtClean="0"/>
              <a:t>》</a:t>
            </a:r>
            <a:r>
              <a:rPr lang="zh-CN" altLang="en-US" sz="2400" dirty="0" smtClean="0"/>
              <a:t>：定期检查医药设备类型、内容、形式与容器</a:t>
            </a:r>
            <a:endParaRPr lang="en-US" sz="240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en-US" altLang="zh-CN" sz="2400" dirty="0" smtClean="0"/>
              <a:t>2011</a:t>
            </a:r>
            <a:r>
              <a:rPr lang="zh-CN" altLang="en-US" sz="2400" dirty="0" smtClean="0"/>
              <a:t>年第</a:t>
            </a:r>
            <a:r>
              <a:rPr lang="en-US" altLang="zh-CN" sz="2400" dirty="0" smtClean="0"/>
              <a:t>568</a:t>
            </a:r>
            <a:r>
              <a:rPr lang="zh-CN" altLang="en-US" sz="2400" dirty="0" smtClean="0"/>
              <a:t>号</a:t>
            </a:r>
            <a:r>
              <a:rPr lang="en-US" altLang="zh-CN" sz="2400" dirty="0" smtClean="0"/>
              <a:t>《</a:t>
            </a:r>
            <a:r>
              <a:rPr lang="zh-CN" altLang="en-US" sz="2400" dirty="0" smtClean="0"/>
              <a:t>皇诏</a:t>
            </a:r>
            <a:r>
              <a:rPr lang="en-US" altLang="zh-CN" sz="2400" dirty="0" smtClean="0"/>
              <a:t>》</a:t>
            </a:r>
            <a:r>
              <a:rPr lang="zh-CN" altLang="en-US" sz="2400" dirty="0" smtClean="0"/>
              <a:t>对</a:t>
            </a:r>
            <a:r>
              <a:rPr lang="en-US" altLang="zh-CN" sz="2400" dirty="0" smtClean="0"/>
              <a:t>1999</a:t>
            </a:r>
            <a:r>
              <a:rPr lang="zh-CN" altLang="en-US" sz="2400" dirty="0"/>
              <a:t>年第</a:t>
            </a:r>
            <a:r>
              <a:rPr lang="en-US" altLang="zh-CN" sz="2400" dirty="0"/>
              <a:t>258</a:t>
            </a:r>
            <a:r>
              <a:rPr lang="zh-CN" altLang="en-US" sz="2400" dirty="0"/>
              <a:t>号</a:t>
            </a:r>
            <a:r>
              <a:rPr lang="en-US" altLang="zh-CN" sz="2400" dirty="0"/>
              <a:t>《</a:t>
            </a:r>
            <a:r>
              <a:rPr lang="zh-CN" altLang="en-US" sz="2400" dirty="0"/>
              <a:t>皇诏</a:t>
            </a:r>
            <a:r>
              <a:rPr lang="en-US" altLang="zh-CN" sz="2400" dirty="0" smtClean="0"/>
              <a:t>》</a:t>
            </a:r>
            <a:r>
              <a:rPr lang="zh-CN" altLang="en-US" sz="2400" dirty="0" smtClean="0"/>
              <a:t>进行了修正</a:t>
            </a:r>
            <a:endParaRPr lang="en-US" sz="2400" dirty="0" smtClean="0"/>
          </a:p>
          <a:p>
            <a:pPr marL="0" indent="0">
              <a:lnSpc>
                <a:spcPct val="110000"/>
              </a:lnSpc>
              <a:buFont typeface="Arial" pitchFamily="34" charset="0"/>
              <a:buNone/>
            </a:pPr>
            <a:r>
              <a:rPr lang="en-US" sz="2400" dirty="0" smtClean="0"/>
              <a:t> - </a:t>
            </a:r>
            <a:r>
              <a:rPr lang="en-US" altLang="zh-CN" sz="2400" dirty="0" smtClean="0"/>
              <a:t>2014</a:t>
            </a:r>
            <a:r>
              <a:rPr lang="zh-CN" altLang="en-US" sz="2400" dirty="0" smtClean="0"/>
              <a:t>年第</a:t>
            </a:r>
            <a:r>
              <a:rPr lang="en-US" altLang="zh-CN" sz="2400" dirty="0" smtClean="0"/>
              <a:t>2542</a:t>
            </a:r>
            <a:r>
              <a:rPr lang="zh-CN" altLang="en-US" sz="2400" dirty="0" smtClean="0"/>
              <a:t>号（</a:t>
            </a:r>
            <a:r>
              <a:rPr lang="en-US" altLang="zh-CN" sz="2400" dirty="0" smtClean="0"/>
              <a:t>12</a:t>
            </a:r>
            <a:r>
              <a:rPr lang="zh-CN" altLang="en-US" sz="2400" dirty="0" smtClean="0"/>
              <a:t>月</a:t>
            </a:r>
            <a:r>
              <a:rPr lang="en-US" altLang="zh-CN" sz="2400" dirty="0" smtClean="0"/>
              <a:t>5</a:t>
            </a:r>
            <a:r>
              <a:rPr lang="zh-CN" altLang="en-US" sz="2400" dirty="0" smtClean="0"/>
              <a:t>日）欧共体决议案：要求提供补助金以便在船上建立符合法规的医药设备</a:t>
            </a:r>
            <a:endParaRPr lang="en-US" sz="2400" dirty="0" smtClean="0"/>
          </a:p>
          <a:p>
            <a:pPr marL="0" indent="0">
              <a:lnSpc>
                <a:spcPct val="110000"/>
              </a:lnSpc>
              <a:buFont typeface="Arial" pitchFamily="34" charset="0"/>
              <a:buNone/>
            </a:pPr>
            <a:r>
              <a:rPr lang="en-US" sz="2400" dirty="0" smtClean="0"/>
              <a:t>- </a:t>
            </a:r>
            <a:r>
              <a:rPr lang="zh-CN" altLang="en-US" sz="2400" dirty="0" smtClean="0"/>
              <a:t>海事社保署年度决议管理</a:t>
            </a:r>
            <a:endParaRPr lang="en-US" sz="2400" dirty="0" smtClean="0"/>
          </a:p>
          <a:p>
            <a:pPr>
              <a:lnSpc>
                <a:spcPct val="110000"/>
              </a:lnSpc>
            </a:pP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534909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4364" y="80970"/>
            <a:ext cx="7056976" cy="648090"/>
          </a:xfrm>
        </p:spPr>
        <p:txBody>
          <a:bodyPr>
            <a:noAutofit/>
          </a:bodyPr>
          <a:lstStyle/>
          <a:p>
            <a:pPr algn="ctr"/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3200" dirty="0" smtClean="0"/>
              <a:t>PREVENTIVE LEVEL</a:t>
            </a:r>
            <a:r>
              <a:rPr lang="zh-CN" altLang="en-US" sz="3200" dirty="0" smtClean="0"/>
              <a:t> 预防性措施</a:t>
            </a:r>
            <a:r>
              <a:rPr lang="es-ES" sz="3200" dirty="0"/>
              <a:t/>
            </a:r>
            <a:br>
              <a:rPr lang="es-ES" sz="3200" dirty="0"/>
            </a:br>
            <a:endParaRPr lang="es-ES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6370" y="980661"/>
            <a:ext cx="4392610" cy="5145506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4. </a:t>
            </a:r>
            <a:r>
              <a:rPr lang="en-US" b="1" dirty="0"/>
              <a:t>Epidemiological studies</a:t>
            </a:r>
            <a:r>
              <a:rPr lang="en-US" dirty="0"/>
              <a:t>: information provided by the medical checks on embarkation.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5. </a:t>
            </a:r>
            <a:r>
              <a:rPr lang="en-US" b="1" dirty="0"/>
              <a:t>Health awareness campaigns, promotion of health and prevention</a:t>
            </a:r>
            <a:r>
              <a:rPr lang="en-US" dirty="0"/>
              <a:t>: AIDS, STDs, malaria, drug addiction, alcoholism, hearing protection.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6. </a:t>
            </a:r>
            <a:r>
              <a:rPr lang="en-US" b="1" dirty="0"/>
              <a:t>Vaccination campaigns</a:t>
            </a:r>
            <a:r>
              <a:rPr lang="en-US" dirty="0"/>
              <a:t>: tetanus, flu, hepatitis.</a:t>
            </a:r>
          </a:p>
          <a:p>
            <a:endParaRPr lang="es-ES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4953000" y="947864"/>
            <a:ext cx="4896680" cy="51455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SzPct val="75000"/>
              <a:buFont typeface="Arial" pitchFamily="34" charset="0"/>
              <a:buChar char="►"/>
              <a:defRPr sz="32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4. </a:t>
            </a:r>
            <a:r>
              <a:rPr lang="zh-CN" altLang="en-US" b="1" dirty="0" smtClean="0"/>
              <a:t>流行病学习</a:t>
            </a:r>
            <a:r>
              <a:rPr lang="en-US" dirty="0" smtClean="0"/>
              <a:t>: </a:t>
            </a:r>
            <a:r>
              <a:rPr lang="zh-CN" altLang="en-US" dirty="0" smtClean="0"/>
              <a:t>通过海上医疗检查的形式提供相关信息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5. </a:t>
            </a:r>
            <a:r>
              <a:rPr lang="zh-CN" altLang="en-US" b="1" dirty="0" smtClean="0"/>
              <a:t>健康知识宣传、疾病预防</a:t>
            </a:r>
            <a:r>
              <a:rPr lang="en-US" dirty="0" smtClean="0"/>
              <a:t>: </a:t>
            </a:r>
            <a:r>
              <a:rPr lang="zh-CN" altLang="en-US" dirty="0" smtClean="0"/>
              <a:t>艾滋病</a:t>
            </a:r>
            <a:r>
              <a:rPr lang="en-US" dirty="0" smtClean="0"/>
              <a:t>, </a:t>
            </a:r>
            <a:r>
              <a:rPr lang="zh-CN" altLang="en-US" dirty="0" smtClean="0"/>
              <a:t>性传播疾病</a:t>
            </a:r>
            <a:r>
              <a:rPr lang="en-US" dirty="0" smtClean="0"/>
              <a:t>, </a:t>
            </a:r>
            <a:r>
              <a:rPr lang="zh-CN" altLang="en-US" dirty="0" smtClean="0"/>
              <a:t>疟疾</a:t>
            </a:r>
            <a:r>
              <a:rPr lang="en-US" dirty="0" smtClean="0"/>
              <a:t>, </a:t>
            </a:r>
            <a:r>
              <a:rPr lang="zh-CN" altLang="en-US" dirty="0" smtClean="0"/>
              <a:t>吸毒</a:t>
            </a:r>
            <a:r>
              <a:rPr lang="en-US" dirty="0" smtClean="0"/>
              <a:t>,</a:t>
            </a:r>
            <a:r>
              <a:rPr lang="zh-CN" altLang="en-US" dirty="0" smtClean="0"/>
              <a:t> 酗酒</a:t>
            </a:r>
            <a:r>
              <a:rPr lang="en-US" dirty="0" smtClean="0"/>
              <a:t>,</a:t>
            </a:r>
            <a:r>
              <a:rPr lang="zh-CN" altLang="en-US" dirty="0" smtClean="0"/>
              <a:t> 听力保护等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6. </a:t>
            </a:r>
            <a:r>
              <a:rPr lang="zh-CN" altLang="en-US" dirty="0" smtClean="0"/>
              <a:t>疫苗注射宣传</a:t>
            </a:r>
            <a:r>
              <a:rPr lang="en-US" dirty="0" smtClean="0"/>
              <a:t>: </a:t>
            </a:r>
            <a:r>
              <a:rPr lang="zh-CN" altLang="en-US" dirty="0" smtClean="0"/>
              <a:t>破伤风</a:t>
            </a:r>
            <a:r>
              <a:rPr lang="en-US" dirty="0" smtClean="0"/>
              <a:t>, </a:t>
            </a:r>
            <a:r>
              <a:rPr lang="zh-CN" altLang="en-US" dirty="0" smtClean="0"/>
              <a:t>流感</a:t>
            </a:r>
            <a:r>
              <a:rPr lang="en-US" dirty="0" smtClean="0"/>
              <a:t>, </a:t>
            </a:r>
            <a:r>
              <a:rPr lang="zh-CN" altLang="en-US" dirty="0" smtClean="0"/>
              <a:t>肝炎</a:t>
            </a:r>
            <a:r>
              <a:rPr lang="en-US" dirty="0" smtClean="0"/>
              <a:t>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27842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0425" y="692620"/>
            <a:ext cx="92001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Optane" pitchFamily="2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Optane" pitchFamily="2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Optane" pitchFamily="2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Optane" pitchFamily="2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Optane" pitchFamily="2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44364" y="175566"/>
            <a:ext cx="6912956" cy="648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lvl="0" defTabSz="914400" eaLnBrk="1" latinLnBrk="0" hangingPunct="1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Optane" pitchFamily="2" charset="0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s-ES" sz="2800" dirty="0" smtClean="0"/>
              <a:t>MARINE </a:t>
            </a:r>
            <a:r>
              <a:rPr lang="es-ES" sz="2800" dirty="0"/>
              <a:t>HEALTH </a:t>
            </a:r>
            <a:r>
              <a:rPr lang="es-ES" sz="2800" dirty="0" smtClean="0"/>
              <a:t>PROGRAMME </a:t>
            </a:r>
            <a:br>
              <a:rPr lang="es-ES" sz="2800" dirty="0" smtClean="0"/>
            </a:br>
            <a:r>
              <a:rPr lang="es-ES" sz="2800" dirty="0" err="1" smtClean="0"/>
              <a:t>海事医疗制度</a:t>
            </a:r>
            <a:endParaRPr lang="es-ES" sz="2800" dirty="0"/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416370" y="980661"/>
            <a:ext cx="5040700" cy="514550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Created in 1983, it includes the competences and functions of the ISM in relation to the healthcare attention for workers on board vessels abroad.</a:t>
            </a:r>
          </a:p>
          <a:p>
            <a:r>
              <a:rPr lang="en-US" dirty="0"/>
              <a:t>It is based on a comprehensive approach to the health of the mariners (WHO). </a:t>
            </a:r>
          </a:p>
          <a:p>
            <a:r>
              <a:rPr lang="en-US" dirty="0"/>
              <a:t>It is a practical model, based on comprehensive mechanisms for planned care and prevention.</a:t>
            </a:r>
          </a:p>
          <a:p>
            <a:r>
              <a:rPr lang="en-US" dirty="0"/>
              <a:t>The rest of the competences in healthcare have been transferred to the autonomous regions.</a:t>
            </a:r>
          </a:p>
          <a:p>
            <a:endParaRPr lang="es-ES" dirty="0"/>
          </a:p>
        </p:txBody>
      </p:sp>
      <p:sp>
        <p:nvSpPr>
          <p:cNvPr id="9" name="Marcador de contenido 7"/>
          <p:cNvSpPr txBox="1">
            <a:spLocks/>
          </p:cNvSpPr>
          <p:nvPr/>
        </p:nvSpPr>
        <p:spPr>
          <a:xfrm>
            <a:off x="5601090" y="1052670"/>
            <a:ext cx="4032560" cy="5145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SzPct val="75000"/>
              <a:buFont typeface="Arial" pitchFamily="34" charset="0"/>
              <a:buChar char="►"/>
              <a:defRPr sz="32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 smtClean="0"/>
              <a:t>1983</a:t>
            </a:r>
            <a:r>
              <a:rPr lang="zh-CN" altLang="en-US" sz="2400" dirty="0" smtClean="0"/>
              <a:t>年实施，涵盖了海事社保署海外大型船舶工作者健康方面的管理职权与功能</a:t>
            </a:r>
            <a:endParaRPr lang="it-IT" altLang="zh-CN" sz="2400" dirty="0" smtClean="0"/>
          </a:p>
          <a:p>
            <a:r>
              <a:rPr lang="zh-CN" altLang="en-US" sz="2400" dirty="0" smtClean="0"/>
              <a:t>主要为海上工作者提供全面的健康医疗渠道（世界卫生组织）</a:t>
            </a:r>
            <a:endParaRPr lang="en-US" sz="2400" dirty="0" smtClean="0"/>
          </a:p>
          <a:p>
            <a:r>
              <a:rPr lang="zh-CN" altLang="en-US" sz="2400" dirty="0" smtClean="0"/>
              <a:t>是一套实用的模型，主要为健康医疗与疾病预防提供综合性应对机制</a:t>
            </a:r>
            <a:endParaRPr lang="en-US" sz="2400" dirty="0" smtClean="0"/>
          </a:p>
          <a:p>
            <a:r>
              <a:rPr lang="zh-CN" altLang="en-US" sz="2400" dirty="0" smtClean="0"/>
              <a:t>其余健康医疗职权已经转入自治地区</a:t>
            </a:r>
            <a:endParaRPr lang="en-US" sz="2400" dirty="0" smtClean="0"/>
          </a:p>
          <a:p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760191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4364" y="80970"/>
            <a:ext cx="6192856" cy="648090"/>
          </a:xfrm>
        </p:spPr>
        <p:txBody>
          <a:bodyPr>
            <a:noAutofit/>
          </a:bodyPr>
          <a:lstStyle/>
          <a:p>
            <a:pPr algn="ctr"/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es-ES" sz="3600" dirty="0" smtClean="0"/>
              <a:t>CARE LEVEL</a:t>
            </a:r>
            <a:r>
              <a:rPr lang="zh-CN" altLang="en-US" sz="3600" dirty="0" smtClean="0"/>
              <a:t> 看护措施</a:t>
            </a:r>
            <a:r>
              <a:rPr lang="es-ES" sz="3600" dirty="0" smtClean="0"/>
              <a:t> </a:t>
            </a:r>
            <a:r>
              <a:rPr lang="es-ES" sz="4400" dirty="0"/>
              <a:t/>
            </a:r>
            <a:br>
              <a:rPr lang="es-ES" sz="4400" dirty="0"/>
            </a:br>
            <a:endParaRPr lang="es-ES" sz="4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6370" y="980661"/>
            <a:ext cx="4536630" cy="514550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300" b="1" dirty="0"/>
              <a:t>Aimed at bringing healthcare </a:t>
            </a:r>
          </a:p>
          <a:p>
            <a:pPr marL="0" indent="0">
              <a:buNone/>
            </a:pPr>
            <a:r>
              <a:rPr lang="en-US" sz="4300" b="1" dirty="0"/>
              <a:t>to where the workers are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3800" b="1" dirty="0" smtClean="0"/>
              <a:t>1.  </a:t>
            </a:r>
            <a:r>
              <a:rPr lang="en-US" sz="3800" b="1" dirty="0"/>
              <a:t>With own resources.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3300" dirty="0"/>
              <a:t>- Spanish Radio Medical Centre</a:t>
            </a:r>
          </a:p>
          <a:p>
            <a:pPr marL="0" indent="0">
              <a:buNone/>
            </a:pPr>
            <a:endParaRPr lang="en-US" sz="3300" dirty="0"/>
          </a:p>
          <a:p>
            <a:pPr marL="0" indent="0">
              <a:buNone/>
            </a:pPr>
            <a:r>
              <a:rPr lang="en-US" sz="3300" dirty="0" smtClean="0"/>
              <a:t>- Medical </a:t>
            </a:r>
            <a:r>
              <a:rPr lang="en-US" sz="3300" dirty="0"/>
              <a:t>Care and Logistical Ships </a:t>
            </a:r>
          </a:p>
          <a:p>
            <a:pPr marL="0" indent="0">
              <a:buNone/>
            </a:pPr>
            <a:r>
              <a:rPr lang="en-US" sz="3300" dirty="0" smtClean="0"/>
              <a:t> </a:t>
            </a:r>
            <a:r>
              <a:rPr lang="en-US" sz="3300" dirty="0"/>
              <a:t>(“Esperanza del Mar” and “Juan de la Cosa”).</a:t>
            </a:r>
          </a:p>
          <a:p>
            <a:endParaRPr lang="en-US" sz="3300" dirty="0"/>
          </a:p>
          <a:p>
            <a:pPr marL="0" indent="0">
              <a:buNone/>
            </a:pPr>
            <a:r>
              <a:rPr lang="en-US" sz="3300" dirty="0" smtClean="0"/>
              <a:t>- Care </a:t>
            </a:r>
            <a:r>
              <a:rPr lang="en-US" sz="3300" dirty="0" err="1"/>
              <a:t>Centres</a:t>
            </a:r>
            <a:r>
              <a:rPr lang="en-US" sz="3300" dirty="0"/>
              <a:t> abroad. </a:t>
            </a:r>
            <a:endParaRPr lang="es-ES" sz="3300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5241040" y="947864"/>
            <a:ext cx="4536630" cy="51455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SzPct val="75000"/>
              <a:buFont typeface="Arial" pitchFamily="34" charset="0"/>
              <a:buChar char="►"/>
              <a:defRPr sz="32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 smtClean="0"/>
              <a:t>目的是在工作地向工作者提供医疗</a:t>
            </a: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sz="3800" b="1" dirty="0" smtClean="0"/>
              <a:t>1.  </a:t>
            </a:r>
            <a:r>
              <a:rPr lang="zh-CN" altLang="en-US" sz="3800" b="1" dirty="0" smtClean="0"/>
              <a:t>利用自有资源</a:t>
            </a: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sz="3300" dirty="0" smtClean="0"/>
              <a:t>- </a:t>
            </a:r>
            <a:r>
              <a:rPr lang="zh-CN" altLang="en-US" sz="3300" dirty="0" smtClean="0"/>
              <a:t>西班牙医疗广播中心</a:t>
            </a:r>
            <a:endParaRPr lang="en-US" sz="3300" dirty="0" smtClean="0"/>
          </a:p>
          <a:p>
            <a:pPr marL="0" indent="0">
              <a:buFont typeface="Arial" pitchFamily="34" charset="0"/>
              <a:buNone/>
            </a:pPr>
            <a:endParaRPr lang="en-US" sz="3300" dirty="0" smtClean="0"/>
          </a:p>
          <a:p>
            <a:pPr marL="0" indent="0">
              <a:buFont typeface="Arial" pitchFamily="34" charset="0"/>
              <a:buNone/>
            </a:pPr>
            <a:r>
              <a:rPr lang="en-US" sz="3300" dirty="0" smtClean="0"/>
              <a:t>- </a:t>
            </a:r>
            <a:r>
              <a:rPr lang="zh-CN" altLang="en-US" sz="3300" dirty="0" smtClean="0"/>
              <a:t>医疗救助与后勤补给船舶</a:t>
            </a:r>
            <a:endParaRPr lang="en-US" sz="3300" dirty="0" smtClean="0"/>
          </a:p>
          <a:p>
            <a:pPr marL="0" indent="0">
              <a:buFont typeface="Arial" pitchFamily="34" charset="0"/>
              <a:buNone/>
            </a:pPr>
            <a:r>
              <a:rPr lang="en-US" sz="3300" dirty="0" smtClean="0"/>
              <a:t> (“</a:t>
            </a:r>
            <a:r>
              <a:rPr lang="zh-CN" altLang="en-US" sz="3300" dirty="0" smtClean="0"/>
              <a:t>海上希望号</a:t>
            </a:r>
            <a:r>
              <a:rPr lang="en-US" sz="3300" dirty="0" smtClean="0"/>
              <a:t>” </a:t>
            </a:r>
            <a:r>
              <a:rPr lang="zh-CN" altLang="en-US" sz="3300" dirty="0" smtClean="0"/>
              <a:t>与</a:t>
            </a:r>
            <a:r>
              <a:rPr lang="en-US" sz="3300" dirty="0" smtClean="0"/>
              <a:t> “</a:t>
            </a:r>
            <a:r>
              <a:rPr lang="zh-CN" altLang="en-US" sz="3300" dirty="0" smtClean="0"/>
              <a:t>胡安</a:t>
            </a:r>
            <a:r>
              <a:rPr lang="en-US" altLang="zh-CN" sz="3300" dirty="0" smtClean="0"/>
              <a:t>·</a:t>
            </a:r>
            <a:r>
              <a:rPr lang="zh-CN" altLang="en-US" sz="3300" dirty="0" smtClean="0"/>
              <a:t>德</a:t>
            </a:r>
            <a:r>
              <a:rPr lang="en-US" altLang="zh-CN" sz="3300" dirty="0" smtClean="0"/>
              <a:t>·</a:t>
            </a:r>
            <a:r>
              <a:rPr lang="zh-CN" altLang="en-US" sz="3300" dirty="0" smtClean="0"/>
              <a:t>拉</a:t>
            </a:r>
            <a:r>
              <a:rPr lang="en-US" altLang="zh-CN" sz="3300" dirty="0" smtClean="0"/>
              <a:t>·</a:t>
            </a:r>
            <a:r>
              <a:rPr lang="zh-CN" altLang="en-US" sz="3300" dirty="0" smtClean="0"/>
              <a:t>科萨号</a:t>
            </a:r>
            <a:r>
              <a:rPr lang="en-US" sz="3300" dirty="0" smtClean="0"/>
              <a:t>”).</a:t>
            </a:r>
          </a:p>
          <a:p>
            <a:endParaRPr lang="en-US" sz="3300" dirty="0" smtClean="0"/>
          </a:p>
          <a:p>
            <a:pPr marL="0" indent="0">
              <a:buFont typeface="Arial" pitchFamily="34" charset="0"/>
              <a:buNone/>
            </a:pPr>
            <a:r>
              <a:rPr lang="en-US" sz="3300" dirty="0" smtClean="0"/>
              <a:t>- </a:t>
            </a:r>
            <a:r>
              <a:rPr lang="zh-CN" altLang="en-US" sz="3300" dirty="0" smtClean="0"/>
              <a:t>海外医疗中心</a:t>
            </a:r>
            <a:r>
              <a:rPr lang="en-US" sz="3300" dirty="0" smtClean="0"/>
              <a:t>. </a:t>
            </a:r>
            <a:endParaRPr lang="es-ES" sz="3300" dirty="0"/>
          </a:p>
        </p:txBody>
      </p:sp>
    </p:spTree>
    <p:extLst>
      <p:ext uri="{BB962C8B-B14F-4D97-AF65-F5344CB8AC3E}">
        <p14:creationId xmlns:p14="http://schemas.microsoft.com/office/powerpoint/2010/main" val="1103954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4364" y="80970"/>
            <a:ext cx="6984966" cy="648090"/>
          </a:xfrm>
        </p:spPr>
        <p:txBody>
          <a:bodyPr>
            <a:noAutofit/>
          </a:bodyPr>
          <a:lstStyle/>
          <a:p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es-ES" sz="3200" dirty="0" smtClean="0"/>
              <a:t>ASSISTANCE LEVEL</a:t>
            </a:r>
            <a:r>
              <a:rPr lang="zh-CN" altLang="en-US" sz="3200" dirty="0" smtClean="0"/>
              <a:t> 救助性措施</a:t>
            </a:r>
            <a:r>
              <a:rPr lang="es-ES" sz="4800" dirty="0"/>
              <a:t/>
            </a:r>
            <a:br>
              <a:rPr lang="es-ES" sz="4800" dirty="0"/>
            </a:br>
            <a:endParaRPr lang="es-ES" sz="4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6370" y="980661"/>
            <a:ext cx="4536630" cy="514550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400" dirty="0" smtClean="0"/>
              <a:t> -  Spanish </a:t>
            </a:r>
            <a:r>
              <a:rPr lang="en-US" sz="4400" dirty="0"/>
              <a:t>Radio Medical Centre</a:t>
            </a:r>
          </a:p>
          <a:p>
            <a:endParaRPr lang="en-US" sz="4400" dirty="0" smtClean="0"/>
          </a:p>
          <a:p>
            <a:r>
              <a:rPr lang="en-US" dirty="0" smtClean="0"/>
              <a:t> Located </a:t>
            </a:r>
            <a:r>
              <a:rPr lang="en-US" dirty="0"/>
              <a:t>at ISM Central Services in Madrid, opened in 1979.</a:t>
            </a:r>
          </a:p>
          <a:p>
            <a:endParaRPr lang="en-US" dirty="0"/>
          </a:p>
          <a:p>
            <a:r>
              <a:rPr lang="en-US" dirty="0" smtClean="0"/>
              <a:t> Permanently </a:t>
            </a:r>
            <a:r>
              <a:rPr lang="en-US" dirty="0"/>
              <a:t>staffed by medical personnel (24/7).</a:t>
            </a:r>
          </a:p>
          <a:p>
            <a:endParaRPr lang="en-US" dirty="0"/>
          </a:p>
          <a:p>
            <a:r>
              <a:rPr lang="en-US" dirty="0" smtClean="0"/>
              <a:t> Provides </a:t>
            </a:r>
            <a:r>
              <a:rPr lang="en-US" dirty="0"/>
              <a:t>free care for mariners on board who request it, regardless of nationality, area of navigation or fishery in which the vessels work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5169030" y="908650"/>
            <a:ext cx="4536630" cy="51455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SzPct val="75000"/>
              <a:buFont typeface="Arial" pitchFamily="34" charset="0"/>
              <a:buChar char="►"/>
              <a:defRPr sz="32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600" dirty="0" smtClean="0"/>
              <a:t> -  </a:t>
            </a:r>
            <a:r>
              <a:rPr lang="zh-CN" altLang="en-US" sz="3600" dirty="0" smtClean="0"/>
              <a:t>西班牙医疗广播中心</a:t>
            </a:r>
            <a:endParaRPr lang="it-IT" altLang="zh-CN" sz="3600" dirty="0" smtClean="0"/>
          </a:p>
          <a:p>
            <a:pPr marL="0" indent="0">
              <a:buFont typeface="Arial" pitchFamily="34" charset="0"/>
              <a:buNone/>
            </a:pPr>
            <a:endParaRPr lang="en-US" sz="3600" dirty="0" smtClean="0"/>
          </a:p>
          <a:p>
            <a:r>
              <a:rPr lang="en-US" sz="2400" dirty="0" smtClean="0"/>
              <a:t> </a:t>
            </a:r>
            <a:r>
              <a:rPr lang="zh-CN" altLang="en-US" sz="2400" dirty="0" smtClean="0"/>
              <a:t>位于马德里海事社保署服务中心</a:t>
            </a:r>
            <a:r>
              <a:rPr lang="en-US" sz="2400" dirty="0" smtClean="0"/>
              <a:t>, </a:t>
            </a:r>
            <a:r>
              <a:rPr lang="zh-CN" altLang="en-US" sz="2400" dirty="0" smtClean="0"/>
              <a:t>成立于</a:t>
            </a:r>
            <a:r>
              <a:rPr lang="en-US" sz="2400" dirty="0" smtClean="0"/>
              <a:t>1979</a:t>
            </a:r>
            <a:r>
              <a:rPr lang="zh-CN" altLang="en-US" sz="2400" dirty="0" smtClean="0"/>
              <a:t>年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smtClean="0"/>
              <a:t> </a:t>
            </a:r>
            <a:r>
              <a:rPr lang="zh-CN" altLang="en-US" sz="2400" dirty="0" smtClean="0"/>
              <a:t>由医护人员常年工作（一周</a:t>
            </a:r>
            <a:r>
              <a:rPr lang="en-US" altLang="zh-CN" sz="2400" dirty="0" smtClean="0"/>
              <a:t>7</a:t>
            </a:r>
            <a:r>
              <a:rPr lang="zh-CN" altLang="en-US" sz="2400" dirty="0" smtClean="0"/>
              <a:t>日</a:t>
            </a:r>
            <a:r>
              <a:rPr lang="zh-CN" altLang="zh-CN" sz="2400" dirty="0" smtClean="0"/>
              <a:t>，</a:t>
            </a:r>
            <a:r>
              <a:rPr lang="zh-CN" altLang="en-US" sz="2400" dirty="0" smtClean="0"/>
              <a:t>每日</a:t>
            </a:r>
            <a:r>
              <a:rPr lang="en-US" altLang="zh-CN" sz="2400" dirty="0" smtClean="0"/>
              <a:t>24</a:t>
            </a:r>
            <a:r>
              <a:rPr lang="zh-CN" altLang="en-US" sz="2400" dirty="0" smtClean="0"/>
              <a:t>小时）</a:t>
            </a:r>
            <a:endParaRPr lang="it-IT" altLang="zh-CN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 </a:t>
            </a:r>
            <a:r>
              <a:rPr lang="zh-CN" altLang="en-US" sz="2400" dirty="0" smtClean="0"/>
              <a:t>为海上工作人员提供免费救护，无论其国籍、船舶航区或渔区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6832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563" y="-143566"/>
            <a:ext cx="9528874" cy="714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42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16370" y="1052670"/>
            <a:ext cx="53287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Tx/>
              <a:buChar char="-"/>
            </a:pPr>
            <a:r>
              <a:rPr lang="es-ES" sz="2400" dirty="0" err="1" smtClean="0">
                <a:latin typeface="Optane"/>
              </a:rPr>
              <a:t>Spanish</a:t>
            </a:r>
            <a:r>
              <a:rPr lang="es-ES" sz="2400" dirty="0" smtClean="0">
                <a:latin typeface="Optane"/>
              </a:rPr>
              <a:t> </a:t>
            </a:r>
            <a:r>
              <a:rPr lang="es-ES" sz="2400" dirty="0">
                <a:latin typeface="Optane"/>
              </a:rPr>
              <a:t>Radio Medical </a:t>
            </a:r>
            <a:r>
              <a:rPr lang="es-ES" sz="2400" dirty="0" smtClean="0">
                <a:latin typeface="Optane"/>
              </a:rPr>
              <a:t>Centre</a:t>
            </a:r>
            <a:endParaRPr lang="es-ES" sz="2400" dirty="0">
              <a:latin typeface="Optane"/>
            </a:endParaRPr>
          </a:p>
          <a:p>
            <a:pPr marL="685800" indent="-685800">
              <a:buFontTx/>
              <a:buChar char="-"/>
            </a:pPr>
            <a:r>
              <a:rPr lang="es-ES" altLang="zh-CN" sz="2400" dirty="0" smtClean="0">
                <a:latin typeface="Optane"/>
              </a:rPr>
              <a:t>Medical </a:t>
            </a:r>
            <a:r>
              <a:rPr lang="es-ES" altLang="zh-CN" sz="2400" dirty="0">
                <a:latin typeface="Optane"/>
              </a:rPr>
              <a:t>radio </a:t>
            </a:r>
            <a:r>
              <a:rPr lang="es-ES" altLang="zh-CN" sz="2400" dirty="0" err="1" smtClean="0">
                <a:latin typeface="Optane"/>
              </a:rPr>
              <a:t>consultation</a:t>
            </a:r>
            <a:endParaRPr lang="es-ES" altLang="zh-CN" sz="2400" dirty="0" smtClean="0">
              <a:latin typeface="Optane"/>
            </a:endParaRPr>
          </a:p>
          <a:p>
            <a:pPr marL="685800" indent="-685800">
              <a:buFontTx/>
              <a:buChar char="-"/>
            </a:pPr>
            <a:r>
              <a:rPr lang="es-ES" altLang="zh-CN" sz="2400" dirty="0" err="1" smtClean="0">
                <a:latin typeface="Optane"/>
              </a:rPr>
              <a:t>Preparation</a:t>
            </a:r>
            <a:r>
              <a:rPr lang="es-ES" altLang="zh-CN" sz="2400" dirty="0" smtClean="0">
                <a:latin typeface="Optane"/>
              </a:rPr>
              <a:t> </a:t>
            </a:r>
            <a:r>
              <a:rPr lang="es-ES" altLang="zh-CN" sz="2400" dirty="0">
                <a:latin typeface="Optane"/>
              </a:rPr>
              <a:t>of </a:t>
            </a:r>
            <a:r>
              <a:rPr lang="es-ES" altLang="zh-CN" sz="2400" dirty="0" err="1">
                <a:latin typeface="Optane"/>
              </a:rPr>
              <a:t>clinical</a:t>
            </a:r>
            <a:r>
              <a:rPr lang="es-ES" altLang="zh-CN" sz="2400" dirty="0">
                <a:latin typeface="Optane"/>
              </a:rPr>
              <a:t> </a:t>
            </a:r>
            <a:r>
              <a:rPr lang="es-ES" altLang="zh-CN" sz="2400" dirty="0" err="1">
                <a:latin typeface="Optane"/>
              </a:rPr>
              <a:t>history</a:t>
            </a:r>
            <a:r>
              <a:rPr lang="es-ES" altLang="zh-CN" sz="2400" dirty="0">
                <a:latin typeface="Optane"/>
              </a:rPr>
              <a:t> </a:t>
            </a:r>
          </a:p>
          <a:p>
            <a:pPr marL="685800" indent="-685800">
              <a:buFontTx/>
              <a:buChar char="-"/>
            </a:pPr>
            <a:r>
              <a:rPr lang="es-ES" altLang="zh-CN" sz="2400" dirty="0" err="1" smtClean="0">
                <a:latin typeface="Optane"/>
              </a:rPr>
              <a:t>Determination</a:t>
            </a:r>
            <a:r>
              <a:rPr lang="es-ES" altLang="zh-CN" sz="2400" dirty="0" smtClean="0">
                <a:latin typeface="Optane"/>
              </a:rPr>
              <a:t> </a:t>
            </a:r>
            <a:r>
              <a:rPr lang="es-ES" altLang="zh-CN" sz="2400" dirty="0">
                <a:latin typeface="Optane"/>
              </a:rPr>
              <a:t>of medical </a:t>
            </a:r>
            <a:r>
              <a:rPr lang="es-ES" altLang="zh-CN" sz="2400" dirty="0" err="1">
                <a:latin typeface="Optane"/>
              </a:rPr>
              <a:t>advice</a:t>
            </a:r>
            <a:r>
              <a:rPr lang="es-ES" altLang="zh-CN" sz="2400" dirty="0">
                <a:latin typeface="Optane"/>
              </a:rPr>
              <a:t>  </a:t>
            </a:r>
          </a:p>
          <a:p>
            <a:pPr marL="685800" indent="-685800">
              <a:buFontTx/>
              <a:buChar char="-"/>
            </a:pPr>
            <a:r>
              <a:rPr lang="en-US" altLang="zh-CN" sz="2400" dirty="0" smtClean="0">
                <a:latin typeface="Optane"/>
              </a:rPr>
              <a:t>Monitoring </a:t>
            </a:r>
            <a:r>
              <a:rPr lang="en-US" altLang="zh-CN" sz="2400" dirty="0">
                <a:latin typeface="Optane"/>
              </a:rPr>
              <a:t>and control of the case </a:t>
            </a:r>
            <a:endParaRPr lang="es-ES" altLang="zh-CN" sz="2400" dirty="0">
              <a:latin typeface="Optane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34502" y="843706"/>
            <a:ext cx="2316681" cy="3023878"/>
          </a:xfrm>
          <a:prstGeom prst="rect">
            <a:avLst/>
          </a:prstGeom>
        </p:spPr>
      </p:pic>
      <p:sp>
        <p:nvSpPr>
          <p:cNvPr id="8" name="Rectángulo 1"/>
          <p:cNvSpPr/>
          <p:nvPr/>
        </p:nvSpPr>
        <p:spPr>
          <a:xfrm>
            <a:off x="344360" y="3569016"/>
            <a:ext cx="53287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Tx/>
              <a:buChar char="-"/>
            </a:pPr>
            <a:r>
              <a:rPr lang="zh-CN" altLang="en-US" sz="2400" dirty="0" smtClean="0">
                <a:latin typeface="Optane"/>
              </a:rPr>
              <a:t>西班牙医疗广播中心</a:t>
            </a:r>
            <a:endParaRPr lang="it-IT" altLang="zh-CN" sz="2400" dirty="0" smtClean="0">
              <a:latin typeface="Optane"/>
            </a:endParaRPr>
          </a:p>
          <a:p>
            <a:pPr marL="685800" indent="-685800">
              <a:buFontTx/>
              <a:buChar char="-"/>
            </a:pPr>
            <a:r>
              <a:rPr lang="zh-CN" altLang="en-US" sz="2400" dirty="0" smtClean="0">
                <a:latin typeface="Optane"/>
              </a:rPr>
              <a:t>医疗广播咨询</a:t>
            </a:r>
            <a:endParaRPr lang="it-IT" altLang="zh-CN" sz="2400" dirty="0" smtClean="0">
              <a:latin typeface="Optane"/>
            </a:endParaRPr>
          </a:p>
          <a:p>
            <a:pPr marL="685800" indent="-685800">
              <a:buFontTx/>
              <a:buChar char="-"/>
            </a:pPr>
            <a:r>
              <a:rPr lang="zh-CN" altLang="en-US" sz="2400" dirty="0" smtClean="0">
                <a:latin typeface="Optane"/>
              </a:rPr>
              <a:t>准备病历</a:t>
            </a:r>
            <a:endParaRPr lang="it-IT" altLang="zh-CN" sz="2400" dirty="0" smtClean="0">
              <a:latin typeface="Optane"/>
            </a:endParaRPr>
          </a:p>
          <a:p>
            <a:pPr marL="685800" indent="-685800">
              <a:buFontTx/>
              <a:buChar char="-"/>
            </a:pPr>
            <a:r>
              <a:rPr lang="zh-CN" altLang="en-US" sz="2400" dirty="0" smtClean="0">
                <a:latin typeface="Optane"/>
              </a:rPr>
              <a:t>提供医疗建议</a:t>
            </a:r>
            <a:r>
              <a:rPr lang="es-ES" altLang="zh-CN" sz="2400" dirty="0" smtClean="0">
                <a:latin typeface="Optane"/>
              </a:rPr>
              <a:t>  </a:t>
            </a:r>
            <a:endParaRPr lang="es-ES" altLang="zh-CN" sz="2400" dirty="0">
              <a:latin typeface="Optane"/>
            </a:endParaRPr>
          </a:p>
          <a:p>
            <a:pPr marL="685800" indent="-685800">
              <a:buFontTx/>
              <a:buChar char="-"/>
            </a:pPr>
            <a:r>
              <a:rPr lang="zh-CN" altLang="en-US" sz="2400" dirty="0" smtClean="0">
                <a:latin typeface="Optane"/>
              </a:rPr>
              <a:t>监督与控制</a:t>
            </a:r>
            <a:endParaRPr lang="es-ES" altLang="zh-CN" sz="2400" dirty="0">
              <a:latin typeface="Optane"/>
            </a:endParaRPr>
          </a:p>
        </p:txBody>
      </p:sp>
    </p:spTree>
    <p:extLst>
      <p:ext uri="{BB962C8B-B14F-4D97-AF65-F5344CB8AC3E}">
        <p14:creationId xmlns:p14="http://schemas.microsoft.com/office/powerpoint/2010/main" val="2605174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4360" y="188550"/>
            <a:ext cx="8425170" cy="648090"/>
          </a:xfrm>
        </p:spPr>
        <p:txBody>
          <a:bodyPr>
            <a:noAutofit/>
          </a:bodyPr>
          <a:lstStyle/>
          <a:p>
            <a:r>
              <a:rPr lang="es-ES" sz="2800" dirty="0" err="1" smtClean="0"/>
              <a:t>Spanish</a:t>
            </a:r>
            <a:r>
              <a:rPr lang="es-ES" sz="2800" dirty="0" smtClean="0"/>
              <a:t> </a:t>
            </a:r>
            <a:r>
              <a:rPr lang="es-ES" sz="2800" dirty="0"/>
              <a:t>Radio Medical </a:t>
            </a:r>
            <a:r>
              <a:rPr lang="es-ES" sz="2800" dirty="0" smtClean="0"/>
              <a:t>Centre</a:t>
            </a:r>
            <a:br>
              <a:rPr lang="es-ES" sz="2800" dirty="0" smtClean="0"/>
            </a:br>
            <a:r>
              <a:rPr lang="zh-CN" altLang="en-US" sz="2800" dirty="0" smtClean="0"/>
              <a:t>西班牙医疗救助中心</a:t>
            </a:r>
            <a:endParaRPr lang="es-ES" sz="2800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619250" y="1916113"/>
            <a:ext cx="5616575" cy="792162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Health</a:t>
            </a:r>
            <a:r>
              <a:rPr kumimoji="0" lang="es-ES" alt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es-ES" altLang="es-E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database</a:t>
            </a:r>
            <a: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健康数据库</a:t>
            </a:r>
            <a:endParaRPr kumimoji="0" lang="es-ES" altLang="es-ES" sz="3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619250" y="3068638"/>
            <a:ext cx="5616575" cy="720725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Health</a:t>
            </a:r>
            <a:r>
              <a:rPr kumimoji="0" lang="es-ES" alt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training</a:t>
            </a:r>
            <a: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健康培训</a:t>
            </a:r>
            <a:endParaRPr kumimoji="0" lang="es-ES" altLang="es-ES" sz="3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619250" y="4149725"/>
            <a:ext cx="5616575" cy="720725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Appropriate</a:t>
            </a:r>
            <a:r>
              <a:rPr kumimoji="0" lang="es-ES" altLang="es-E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medicine </a:t>
            </a:r>
            <a:r>
              <a:rPr kumimoji="0" lang="es-ES" altLang="es-E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chests</a:t>
            </a:r>
            <a:r>
              <a: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适当医药设备</a:t>
            </a:r>
            <a:endParaRPr kumimoji="0" lang="es-ES" altLang="es-E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692275" y="5300663"/>
            <a:ext cx="5616575" cy="720725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On-board</a:t>
            </a:r>
            <a:r>
              <a:rPr kumimoji="0" lang="es-ES" altLang="es-E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medical guide</a:t>
            </a:r>
            <a:r>
              <a: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船上医疗指导</a:t>
            </a:r>
            <a:endParaRPr kumimoji="0" lang="es-ES" altLang="es-ES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588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4364" y="80970"/>
            <a:ext cx="6984966" cy="648090"/>
          </a:xfrm>
        </p:spPr>
        <p:txBody>
          <a:bodyPr>
            <a:noAutofit/>
          </a:bodyPr>
          <a:lstStyle/>
          <a:p>
            <a:pPr algn="ctr"/>
            <a:r>
              <a:rPr lang="it-IT" altLang="zh-CN" sz="2800" dirty="0" smtClean="0"/>
              <a:t>SANIMAR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Databank</a:t>
            </a:r>
            <a:r>
              <a:rPr lang="zh-CN" altLang="en-US" sz="2800" dirty="0" smtClean="0"/>
              <a:t> 海医数据银行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1146" y="980660"/>
            <a:ext cx="4521854" cy="514550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ES" dirty="0" smtClean="0"/>
              <a:t>     </a:t>
            </a:r>
            <a:r>
              <a:rPr lang="es-ES" sz="3500" dirty="0" err="1" smtClean="0"/>
              <a:t>Unified</a:t>
            </a:r>
            <a:r>
              <a:rPr lang="es-ES" sz="3500" dirty="0" smtClean="0"/>
              <a:t>, </a:t>
            </a:r>
            <a:r>
              <a:rPr lang="es-ES" sz="3500" dirty="0" err="1" smtClean="0"/>
              <a:t>automated</a:t>
            </a:r>
            <a:r>
              <a:rPr lang="es-ES" sz="3500" dirty="0" smtClean="0"/>
              <a:t> and </a:t>
            </a:r>
            <a:r>
              <a:rPr lang="es-ES" sz="3500" dirty="0" err="1" smtClean="0"/>
              <a:t>centralised</a:t>
            </a:r>
            <a:r>
              <a:rPr lang="zh-CN" altLang="en-US" sz="3500" dirty="0"/>
              <a:t> </a:t>
            </a:r>
            <a:r>
              <a:rPr lang="es-ES" sz="3500" dirty="0" err="1" smtClean="0"/>
              <a:t>databank</a:t>
            </a:r>
            <a:r>
              <a:rPr lang="es-ES" sz="3500" dirty="0" smtClean="0"/>
              <a:t> </a:t>
            </a:r>
            <a:r>
              <a:rPr lang="es-ES" sz="3500" dirty="0" err="1" smtClean="0"/>
              <a:t>containing</a:t>
            </a:r>
            <a:r>
              <a:rPr lang="es-ES" sz="3500" dirty="0" smtClean="0"/>
              <a:t> </a:t>
            </a:r>
            <a:r>
              <a:rPr lang="es-ES" sz="3500" dirty="0" err="1" smtClean="0"/>
              <a:t>all</a:t>
            </a:r>
            <a:r>
              <a:rPr lang="es-ES" sz="3500" dirty="0" smtClean="0"/>
              <a:t> </a:t>
            </a:r>
            <a:r>
              <a:rPr lang="es-ES" sz="3500" dirty="0" err="1" smtClean="0"/>
              <a:t>the</a:t>
            </a:r>
            <a:r>
              <a:rPr lang="es-ES" sz="3500" dirty="0" smtClean="0"/>
              <a:t> </a:t>
            </a:r>
            <a:r>
              <a:rPr lang="es-ES" sz="3500" dirty="0" err="1" smtClean="0"/>
              <a:t>clinical</a:t>
            </a:r>
            <a:r>
              <a:rPr lang="zh-CN" altLang="en-US" sz="3500" dirty="0"/>
              <a:t> </a:t>
            </a:r>
            <a:r>
              <a:rPr lang="es-ES" sz="3500" dirty="0" err="1" smtClean="0"/>
              <a:t>information</a:t>
            </a:r>
            <a:r>
              <a:rPr lang="es-ES" sz="3500" dirty="0" smtClean="0"/>
              <a:t> </a:t>
            </a:r>
            <a:r>
              <a:rPr lang="es-ES" sz="3500" dirty="0" err="1" smtClean="0"/>
              <a:t>on</a:t>
            </a:r>
            <a:r>
              <a:rPr lang="es-ES" sz="3500" dirty="0" smtClean="0"/>
              <a:t> </a:t>
            </a:r>
            <a:r>
              <a:rPr lang="es-ES" sz="3500" dirty="0" err="1" smtClean="0"/>
              <a:t>workers</a:t>
            </a:r>
            <a:r>
              <a:rPr lang="es-ES" sz="3500" dirty="0" smtClean="0"/>
              <a:t> at sea. </a:t>
            </a:r>
            <a:r>
              <a:rPr lang="es-ES" sz="3500" dirty="0" err="1" smtClean="0"/>
              <a:t>Contains</a:t>
            </a:r>
            <a:r>
              <a:rPr lang="es-ES" sz="3500" dirty="0" smtClean="0"/>
              <a:t> data </a:t>
            </a:r>
            <a:r>
              <a:rPr lang="es-ES" sz="3500" dirty="0" err="1" smtClean="0"/>
              <a:t>relating</a:t>
            </a:r>
            <a:r>
              <a:rPr lang="es-ES" sz="3500" dirty="0" smtClean="0"/>
              <a:t> to </a:t>
            </a:r>
            <a:r>
              <a:rPr lang="es-ES" sz="3500" dirty="0" err="1" smtClean="0"/>
              <a:t>different</a:t>
            </a:r>
            <a:r>
              <a:rPr lang="es-ES" sz="3500" dirty="0" smtClean="0"/>
              <a:t> </a:t>
            </a:r>
            <a:r>
              <a:rPr lang="es-ES" sz="3500" dirty="0" err="1" smtClean="0"/>
              <a:t>types</a:t>
            </a:r>
            <a:r>
              <a:rPr lang="es-ES" sz="3500" dirty="0" smtClean="0"/>
              <a:t> of </a:t>
            </a:r>
            <a:r>
              <a:rPr lang="es-ES" sz="3500" dirty="0" err="1" smtClean="0"/>
              <a:t>care</a:t>
            </a:r>
            <a:r>
              <a:rPr lang="es-ES" sz="3500" dirty="0" smtClean="0"/>
              <a:t>:</a:t>
            </a:r>
          </a:p>
          <a:p>
            <a:pPr marL="0" indent="0">
              <a:buNone/>
            </a:pPr>
            <a:r>
              <a:rPr lang="es-ES" sz="3500" dirty="0"/>
              <a:t> </a:t>
            </a:r>
            <a:r>
              <a:rPr lang="es-ES" sz="3500" dirty="0" smtClean="0"/>
              <a:t>    - Medical </a:t>
            </a:r>
            <a:r>
              <a:rPr lang="es-ES" sz="3500" dirty="0" err="1" smtClean="0"/>
              <a:t>check</a:t>
            </a:r>
            <a:r>
              <a:rPr lang="es-ES" sz="3500" dirty="0" smtClean="0"/>
              <a:t>-ups prior to </a:t>
            </a:r>
            <a:r>
              <a:rPr lang="es-ES" sz="3500" dirty="0" err="1" smtClean="0"/>
              <a:t>embarkation</a:t>
            </a:r>
            <a:r>
              <a:rPr lang="es-ES" sz="3500" dirty="0" smtClean="0"/>
              <a:t>.</a:t>
            </a:r>
          </a:p>
          <a:p>
            <a:pPr marL="0" indent="0">
              <a:buNone/>
            </a:pPr>
            <a:r>
              <a:rPr lang="es-ES" sz="3500" dirty="0"/>
              <a:t> </a:t>
            </a:r>
            <a:r>
              <a:rPr lang="es-ES" sz="3500" dirty="0" smtClean="0"/>
              <a:t>    - </a:t>
            </a:r>
            <a:r>
              <a:rPr lang="es-ES" sz="3500" dirty="0" err="1" smtClean="0"/>
              <a:t>Actions</a:t>
            </a:r>
            <a:r>
              <a:rPr lang="es-ES" sz="3500" dirty="0" smtClean="0"/>
              <a:t> </a:t>
            </a:r>
            <a:r>
              <a:rPr lang="es-ES" sz="3500" dirty="0" err="1" smtClean="0"/>
              <a:t>taken</a:t>
            </a:r>
            <a:r>
              <a:rPr lang="es-ES" sz="3500" dirty="0" smtClean="0"/>
              <a:t> </a:t>
            </a:r>
            <a:r>
              <a:rPr lang="es-ES" sz="3500" dirty="0" err="1" smtClean="0"/>
              <a:t>from</a:t>
            </a:r>
            <a:r>
              <a:rPr lang="es-ES" sz="3500" dirty="0" smtClean="0"/>
              <a:t>:</a:t>
            </a:r>
          </a:p>
          <a:p>
            <a:pPr marL="0" indent="0">
              <a:buNone/>
            </a:pPr>
            <a:r>
              <a:rPr lang="es-ES" sz="3500" dirty="0"/>
              <a:t> </a:t>
            </a:r>
            <a:r>
              <a:rPr lang="es-ES" sz="3500" dirty="0" smtClean="0"/>
              <a:t>   . </a:t>
            </a:r>
            <a:r>
              <a:rPr lang="es-ES" sz="3500" dirty="0" err="1" smtClean="0"/>
              <a:t>Spanish</a:t>
            </a:r>
            <a:r>
              <a:rPr lang="es-ES" sz="3500" dirty="0" smtClean="0"/>
              <a:t> Radio Medical Centre</a:t>
            </a:r>
          </a:p>
          <a:p>
            <a:pPr marL="0" indent="0">
              <a:buNone/>
            </a:pPr>
            <a:r>
              <a:rPr lang="zh-CN" altLang="en-US" sz="3500" dirty="0" smtClean="0"/>
              <a:t>    </a:t>
            </a:r>
            <a:r>
              <a:rPr lang="es-ES" sz="3500" dirty="0" smtClean="0"/>
              <a:t>. Hospital </a:t>
            </a:r>
            <a:r>
              <a:rPr lang="es-ES" sz="3500" dirty="0" err="1" smtClean="0"/>
              <a:t>ships</a:t>
            </a:r>
            <a:endParaRPr lang="es-ES" sz="3500" dirty="0" smtClean="0"/>
          </a:p>
          <a:p>
            <a:pPr marL="0" indent="0">
              <a:buNone/>
            </a:pPr>
            <a:r>
              <a:rPr lang="zh-CN" altLang="en-US" sz="3500" dirty="0" smtClean="0"/>
              <a:t>   </a:t>
            </a:r>
            <a:r>
              <a:rPr lang="es-ES" sz="3500" dirty="0" smtClean="0"/>
              <a:t>. </a:t>
            </a:r>
            <a:r>
              <a:rPr lang="es-ES" sz="3500" dirty="0" err="1" smtClean="0"/>
              <a:t>Health</a:t>
            </a:r>
            <a:r>
              <a:rPr lang="es-ES" sz="3500" dirty="0" smtClean="0"/>
              <a:t> Centres </a:t>
            </a:r>
            <a:r>
              <a:rPr lang="es-ES" sz="3500" dirty="0" err="1" smtClean="0"/>
              <a:t>abroad</a:t>
            </a:r>
            <a:endParaRPr lang="es-ES" sz="3500" dirty="0" smtClean="0"/>
          </a:p>
          <a:p>
            <a:pPr marL="0" indent="0">
              <a:buNone/>
            </a:pPr>
            <a:r>
              <a:rPr lang="es-ES" sz="3500" dirty="0"/>
              <a:t> </a:t>
            </a:r>
            <a:r>
              <a:rPr lang="es-ES" sz="3500" dirty="0" smtClean="0"/>
              <a:t>    </a:t>
            </a:r>
            <a:endParaRPr lang="es-ES" sz="3500" dirty="0"/>
          </a:p>
        </p:txBody>
      </p:sp>
      <p:sp>
        <p:nvSpPr>
          <p:cNvPr id="4" name="Elipse 3"/>
          <p:cNvSpPr/>
          <p:nvPr/>
        </p:nvSpPr>
        <p:spPr>
          <a:xfrm>
            <a:off x="632400" y="1124680"/>
            <a:ext cx="72010" cy="1440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5241040" y="1124680"/>
            <a:ext cx="4521854" cy="5145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SzPct val="75000"/>
              <a:buFont typeface="Arial" pitchFamily="34" charset="0"/>
              <a:buChar char="►"/>
              <a:defRPr sz="32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ES" sz="2800" dirty="0" smtClean="0"/>
              <a:t>     </a:t>
            </a:r>
            <a:r>
              <a:rPr lang="zh-CN" altLang="en-US" sz="2800" dirty="0" smtClean="0"/>
              <a:t>统一化、自动化与集中化的数据银行囊括了所有的海上工作者诊疗信息</a:t>
            </a:r>
            <a:r>
              <a:rPr lang="zh-CN" altLang="en-US" sz="2800" dirty="0"/>
              <a:t>，</a:t>
            </a:r>
            <a:r>
              <a:rPr lang="es-ES" sz="2800" dirty="0" smtClean="0"/>
              <a:t> </a:t>
            </a:r>
            <a:r>
              <a:rPr lang="zh-CN" altLang="en-US" sz="2800" dirty="0" smtClean="0"/>
              <a:t>包括了不同类型救护的数据：</a:t>
            </a:r>
            <a:endParaRPr lang="it-IT" altLang="zh-CN" sz="2800" dirty="0" smtClean="0"/>
          </a:p>
          <a:p>
            <a:pPr marL="0" indent="0">
              <a:buFont typeface="Arial" pitchFamily="34" charset="0"/>
              <a:buNone/>
            </a:pPr>
            <a:r>
              <a:rPr lang="es-ES" sz="2800" dirty="0" smtClean="0"/>
              <a:t>     - </a:t>
            </a:r>
            <a:r>
              <a:rPr lang="zh-CN" altLang="en-US" sz="2800" dirty="0" smtClean="0"/>
              <a:t>船上优先健康检查</a:t>
            </a:r>
            <a:r>
              <a:rPr lang="es-ES" sz="2800" dirty="0" smtClean="0"/>
              <a:t>.</a:t>
            </a:r>
          </a:p>
          <a:p>
            <a:pPr marL="0" indent="0">
              <a:buFont typeface="Arial" pitchFamily="34" charset="0"/>
              <a:buNone/>
            </a:pPr>
            <a:r>
              <a:rPr lang="es-ES" sz="2800" dirty="0" smtClean="0"/>
              <a:t>     - </a:t>
            </a:r>
            <a:r>
              <a:rPr lang="zh-CN" altLang="en-US" sz="2800" dirty="0" smtClean="0"/>
              <a:t>以下组织的活动数据</a:t>
            </a:r>
            <a:r>
              <a:rPr lang="es-ES" sz="2800" dirty="0" smtClean="0"/>
              <a:t>:</a:t>
            </a:r>
          </a:p>
          <a:p>
            <a:pPr marL="0" indent="0">
              <a:buFont typeface="Arial" pitchFamily="34" charset="0"/>
              <a:buNone/>
            </a:pPr>
            <a:r>
              <a:rPr lang="es-ES" sz="2800" dirty="0" smtClean="0"/>
              <a:t>   . </a:t>
            </a:r>
            <a:r>
              <a:rPr lang="zh-CN" altLang="en-US" sz="2800" dirty="0" smtClean="0"/>
              <a:t>西班牙医疗广播中心  </a:t>
            </a:r>
            <a:r>
              <a:rPr lang="es-ES" sz="2800" dirty="0" smtClean="0"/>
              <a:t>. </a:t>
            </a:r>
            <a:r>
              <a:rPr lang="zh-CN" altLang="en-US" sz="2800" dirty="0" smtClean="0"/>
              <a:t>医船   </a:t>
            </a:r>
            <a:endParaRPr lang="it-IT" altLang="zh-CN" sz="2800" dirty="0" smtClean="0"/>
          </a:p>
          <a:p>
            <a:pPr marL="0" indent="0">
              <a:buFont typeface="Arial" pitchFamily="34" charset="0"/>
              <a:buNone/>
            </a:pPr>
            <a:r>
              <a:rPr lang="zh-CN" altLang="zh-CN" sz="2800" dirty="0"/>
              <a:t> </a:t>
            </a:r>
            <a:r>
              <a:rPr lang="zh-CN" altLang="en-US" sz="2800" dirty="0" smtClean="0"/>
              <a:t>  </a:t>
            </a:r>
            <a:r>
              <a:rPr lang="es-ES" sz="2800" dirty="0" smtClean="0"/>
              <a:t>. </a:t>
            </a:r>
            <a:r>
              <a:rPr lang="zh-CN" altLang="en-US" sz="2800" dirty="0" smtClean="0"/>
              <a:t>海外医疗中心</a:t>
            </a:r>
            <a:r>
              <a:rPr lang="es-ES" sz="2800" dirty="0" smtClean="0"/>
              <a:t>     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376631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800" dirty="0" smtClean="0"/>
              <a:t> </a:t>
            </a:r>
            <a:r>
              <a:rPr lang="es-ES" sz="3600" dirty="0" smtClean="0"/>
              <a:t>ASSISTANCE LEVEL</a:t>
            </a:r>
            <a:r>
              <a:rPr lang="zh-CN" altLang="en-US" sz="3600" dirty="0"/>
              <a:t> </a:t>
            </a:r>
            <a:r>
              <a:rPr lang="zh-CN" altLang="en-US" sz="3600" dirty="0" smtClean="0"/>
              <a:t>救助性措施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8888" y="836640"/>
            <a:ext cx="8834712" cy="8461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dirty="0" err="1" smtClean="0"/>
              <a:t>Assistance</a:t>
            </a:r>
            <a:r>
              <a:rPr lang="es-ES" sz="2400" dirty="0" smtClean="0"/>
              <a:t> </a:t>
            </a:r>
            <a:r>
              <a:rPr lang="es-ES" sz="2400" dirty="0" err="1" smtClean="0"/>
              <a:t>ships</a:t>
            </a:r>
            <a:r>
              <a:rPr lang="zh-CN" altLang="en-US" sz="2400" dirty="0" smtClean="0"/>
              <a:t>救援船舶</a:t>
            </a:r>
            <a:r>
              <a:rPr lang="es-ES" sz="2400" dirty="0" smtClean="0"/>
              <a:t> </a:t>
            </a:r>
          </a:p>
          <a:p>
            <a:pPr marL="0" indent="0">
              <a:buNone/>
            </a:pPr>
            <a:r>
              <a:rPr lang="es-ES" sz="2000" dirty="0" err="1" smtClean="0"/>
              <a:t>Health</a:t>
            </a:r>
            <a:r>
              <a:rPr lang="es-ES" sz="2000" dirty="0" smtClean="0"/>
              <a:t> and </a:t>
            </a:r>
            <a:r>
              <a:rPr lang="es-ES" sz="2000" dirty="0" err="1" smtClean="0"/>
              <a:t>logistical</a:t>
            </a:r>
            <a:r>
              <a:rPr lang="es-ES" sz="2000" dirty="0" smtClean="0"/>
              <a:t> </a:t>
            </a:r>
            <a:r>
              <a:rPr lang="es-ES" sz="2000" dirty="0" err="1" smtClean="0"/>
              <a:t>support</a:t>
            </a:r>
            <a:r>
              <a:rPr lang="zh-CN" altLang="en-US" sz="2000" dirty="0" smtClean="0"/>
              <a:t> 医疗与后勤支持</a:t>
            </a:r>
            <a:endParaRPr lang="es-ES" sz="2000" dirty="0" smtClean="0"/>
          </a:p>
          <a:p>
            <a:pPr marL="0" indent="0">
              <a:buNone/>
            </a:pPr>
            <a:endParaRPr lang="es-ES" sz="2400" dirty="0"/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539750" y="1844675"/>
            <a:ext cx="2520950" cy="431800"/>
          </a:xfrm>
          <a:prstGeom prst="rect">
            <a:avLst/>
          </a:prstGeom>
          <a:solidFill>
            <a:srgbClr val="0099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Introduction</a:t>
            </a:r>
            <a:r>
              <a:rPr lang="es-ES" altLang="es-ES" kern="0" dirty="0">
                <a:solidFill>
                  <a:srgbClr val="FFFFFF"/>
                </a:solidFill>
              </a:rPr>
              <a:t> </a:t>
            </a:r>
            <a:r>
              <a:rPr lang="es-ES" altLang="es-ES" kern="0" dirty="0" err="1" smtClean="0">
                <a:solidFill>
                  <a:srgbClr val="FFFFFF"/>
                </a:solidFill>
              </a:rPr>
              <a:t>介绍</a:t>
            </a:r>
            <a:r>
              <a:rPr kumimoji="0" lang="es-ES" alt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539750" y="3155815"/>
            <a:ext cx="2520950" cy="737909"/>
          </a:xfrm>
          <a:prstGeom prst="rect">
            <a:avLst/>
          </a:prstGeom>
          <a:solidFill>
            <a:srgbClr val="0099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Concept</a:t>
            </a: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概念</a:t>
            </a:r>
            <a:r>
              <a:rPr kumimoji="0" lang="es-ES" alt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539750" y="4869200"/>
            <a:ext cx="2520950" cy="783202"/>
          </a:xfrm>
          <a:prstGeom prst="rect">
            <a:avLst/>
          </a:prstGeom>
          <a:solidFill>
            <a:srgbClr val="0099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Resources</a:t>
            </a: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资源</a:t>
            </a:r>
            <a:r>
              <a:rPr kumimoji="0" lang="es-ES" alt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 rot="19889418">
            <a:off x="3001973" y="4611349"/>
            <a:ext cx="1800225" cy="485775"/>
          </a:xfrm>
          <a:prstGeom prst="rightArrow">
            <a:avLst>
              <a:gd name="adj1" fmla="val 50000"/>
              <a:gd name="adj2" fmla="val 92647"/>
            </a:avLst>
          </a:prstGeom>
          <a:solidFill>
            <a:srgbClr val="0000FF"/>
          </a:solidFill>
          <a:ln w="9525">
            <a:miter lim="800000"/>
            <a:headEnd/>
            <a:tailEnd/>
          </a:ln>
          <a:scene3d>
            <a:camera prst="legacyObliqueTop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0000CC"/>
            </a:extrusionClr>
            <a:contourClr>
              <a:srgbClr val="0000FF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966970">
            <a:off x="3048716" y="5519529"/>
            <a:ext cx="1800225" cy="485775"/>
          </a:xfrm>
          <a:prstGeom prst="rightArrow">
            <a:avLst>
              <a:gd name="adj1" fmla="val 50000"/>
              <a:gd name="adj2" fmla="val 92647"/>
            </a:avLst>
          </a:prstGeom>
          <a:solidFill>
            <a:srgbClr val="0000FF"/>
          </a:solidFill>
          <a:ln w="9525">
            <a:miter lim="800000"/>
            <a:headEnd/>
            <a:tailEnd/>
          </a:ln>
          <a:scene3d>
            <a:camera prst="legacyObliqueTop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0000CC"/>
            </a:extrusionClr>
            <a:contourClr>
              <a:srgbClr val="0000FF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  <p:pic>
        <p:nvPicPr>
          <p:cNvPr id="9" name="Picture 14" descr="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628775"/>
            <a:ext cx="187166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Arrast2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5" b="8725"/>
          <a:stretch>
            <a:fillRect/>
          </a:stretch>
        </p:blipFill>
        <p:spPr bwMode="auto">
          <a:xfrm>
            <a:off x="5580063" y="1628775"/>
            <a:ext cx="1127125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677149" y="4133351"/>
            <a:ext cx="3671888" cy="823707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Hospital </a:t>
            </a:r>
            <a:r>
              <a:rPr kumimoji="0" lang="es-ES" altLang="es-E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ship</a:t>
            </a:r>
            <a:r>
              <a:rPr kumimoji="0" lang="es-ES" alt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“Esperanza del Mar”</a:t>
            </a: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endParaRPr kumimoji="0" lang="it-IT" altLang="zh-CN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4726022" y="5373269"/>
            <a:ext cx="3709448" cy="764057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Hospital </a:t>
            </a:r>
            <a:r>
              <a:rPr kumimoji="0" lang="es-ES" altLang="es-E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ship</a:t>
            </a:r>
            <a:endParaRPr kumimoji="0" lang="es-ES" altLang="es-E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“Juan de la Cosa”</a:t>
            </a:r>
            <a:r>
              <a:rPr kumimoji="0" lang="es-ES" alt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953000" y="3779768"/>
            <a:ext cx="3096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kern="0" dirty="0">
                <a:latin typeface="Bookman Old Style" panose="02050604050505020204" pitchFamily="18" charset="0"/>
              </a:rPr>
              <a:t>海上希望号医</a:t>
            </a:r>
            <a:r>
              <a:rPr lang="zh-CN" altLang="en-US" kern="0" dirty="0" smtClean="0">
                <a:latin typeface="Bookman Old Style" panose="02050604050505020204" pitchFamily="18" charset="0"/>
              </a:rPr>
              <a:t>船</a:t>
            </a:r>
            <a:endParaRPr lang="es-ES" altLang="es-ES" kern="0" dirty="0">
              <a:latin typeface="Bookman Old Style" panose="020506040505050202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25010" y="5013220"/>
            <a:ext cx="3096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kern="0" dirty="0" smtClean="0">
                <a:latin typeface="Bookman Old Style" panose="02050604050505020204" pitchFamily="18" charset="0"/>
              </a:rPr>
              <a:t>胡安</a:t>
            </a:r>
            <a:r>
              <a:rPr lang="en-US" altLang="zh-CN" kern="0" dirty="0" smtClean="0">
                <a:latin typeface="Bookman Old Style" panose="02050604050505020204" pitchFamily="18" charset="0"/>
              </a:rPr>
              <a:t>·</a:t>
            </a:r>
            <a:r>
              <a:rPr lang="zh-CN" altLang="en-US" kern="0" dirty="0" smtClean="0">
                <a:latin typeface="Bookman Old Style" panose="02050604050505020204" pitchFamily="18" charset="0"/>
              </a:rPr>
              <a:t>德</a:t>
            </a:r>
            <a:r>
              <a:rPr lang="en-US" altLang="zh-CN" kern="0" dirty="0" smtClean="0">
                <a:latin typeface="Bookman Old Style" panose="02050604050505020204" pitchFamily="18" charset="0"/>
              </a:rPr>
              <a:t>·</a:t>
            </a:r>
            <a:r>
              <a:rPr lang="zh-CN" altLang="en-US" kern="0" dirty="0" smtClean="0">
                <a:latin typeface="Bookman Old Style" panose="02050604050505020204" pitchFamily="18" charset="0"/>
              </a:rPr>
              <a:t>拉</a:t>
            </a:r>
            <a:r>
              <a:rPr lang="en-US" altLang="zh-CN" kern="0" dirty="0" smtClean="0">
                <a:latin typeface="Bookman Old Style" panose="02050604050505020204" pitchFamily="18" charset="0"/>
              </a:rPr>
              <a:t>·</a:t>
            </a:r>
            <a:r>
              <a:rPr lang="zh-CN" altLang="en-US" kern="0" dirty="0" smtClean="0">
                <a:latin typeface="Bookman Old Style" panose="02050604050505020204" pitchFamily="18" charset="0"/>
              </a:rPr>
              <a:t>科萨号医船</a:t>
            </a:r>
            <a:endParaRPr lang="es-ES" altLang="es-ES" kern="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747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" sz="4400" dirty="0" err="1" smtClean="0"/>
              <a:t>Assistance</a:t>
            </a:r>
            <a:r>
              <a:rPr lang="es-ES" sz="4400" dirty="0" smtClean="0"/>
              <a:t> </a:t>
            </a:r>
            <a:r>
              <a:rPr lang="es-ES" sz="4400" dirty="0" err="1" smtClean="0"/>
              <a:t>ships</a:t>
            </a:r>
            <a:endParaRPr lang="es-ES" sz="44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053" y="771890"/>
            <a:ext cx="3676207" cy="283488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879" y="3604987"/>
            <a:ext cx="3651821" cy="287756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72850" y="1004032"/>
            <a:ext cx="3240451" cy="51149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219200" y="5943600"/>
            <a:ext cx="24542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85000"/>
              </a:lnSpc>
              <a:buSzPct val="100000"/>
              <a:defRPr/>
            </a:pPr>
            <a:r>
              <a:rPr lang="es-E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Esperanza del Mar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568530" y="3068638"/>
            <a:ext cx="210494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85000"/>
              </a:lnSpc>
              <a:buSzPct val="100000"/>
              <a:defRPr/>
            </a:pPr>
            <a:r>
              <a:rPr lang="es-E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Juan de la Cosa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92450" y="3275698"/>
            <a:ext cx="3096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kern="0" dirty="0">
                <a:solidFill>
                  <a:srgbClr val="FFFFFF"/>
                </a:solidFill>
                <a:latin typeface="Bookman Old Style" panose="02050604050505020204" pitchFamily="18" charset="0"/>
              </a:rPr>
              <a:t>海上希望号医</a:t>
            </a:r>
            <a:r>
              <a:rPr lang="zh-CN" altLang="en-US" kern="0" dirty="0" smtClean="0">
                <a:solidFill>
                  <a:srgbClr val="FFFFFF"/>
                </a:solidFill>
                <a:latin typeface="Bookman Old Style" panose="02050604050505020204" pitchFamily="18" charset="0"/>
              </a:rPr>
              <a:t>船</a:t>
            </a:r>
            <a:endParaRPr lang="es-ES" altLang="es-ES" kern="0" dirty="0"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48430" y="6156098"/>
            <a:ext cx="3096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kern="0" dirty="0" smtClean="0">
                <a:solidFill>
                  <a:srgbClr val="FFFFFF"/>
                </a:solidFill>
                <a:latin typeface="Bookman Old Style" panose="02050604050505020204" pitchFamily="18" charset="0"/>
              </a:rPr>
              <a:t>胡安</a:t>
            </a:r>
            <a:r>
              <a:rPr lang="en-US" altLang="zh-CN" kern="0" dirty="0" smtClean="0">
                <a:solidFill>
                  <a:srgbClr val="FFFFFF"/>
                </a:solidFill>
                <a:latin typeface="Bookman Old Style" panose="02050604050505020204" pitchFamily="18" charset="0"/>
              </a:rPr>
              <a:t>·</a:t>
            </a:r>
            <a:r>
              <a:rPr lang="zh-CN" altLang="en-US" kern="0" dirty="0" smtClean="0">
                <a:solidFill>
                  <a:srgbClr val="FFFFFF"/>
                </a:solidFill>
                <a:latin typeface="Bookman Old Style" panose="02050604050505020204" pitchFamily="18" charset="0"/>
              </a:rPr>
              <a:t>德</a:t>
            </a:r>
            <a:r>
              <a:rPr lang="en-US" altLang="zh-CN" kern="0" dirty="0" smtClean="0">
                <a:solidFill>
                  <a:srgbClr val="FFFFFF"/>
                </a:solidFill>
                <a:latin typeface="Bookman Old Style" panose="02050604050505020204" pitchFamily="18" charset="0"/>
              </a:rPr>
              <a:t>·</a:t>
            </a:r>
            <a:r>
              <a:rPr lang="zh-CN" altLang="en-US" kern="0" dirty="0" smtClean="0">
                <a:solidFill>
                  <a:srgbClr val="FFFFFF"/>
                </a:solidFill>
                <a:latin typeface="Bookman Old Style" panose="02050604050505020204" pitchFamily="18" charset="0"/>
              </a:rPr>
              <a:t>拉</a:t>
            </a:r>
            <a:r>
              <a:rPr lang="en-US" altLang="zh-CN" kern="0" dirty="0" smtClean="0">
                <a:solidFill>
                  <a:srgbClr val="FFFFFF"/>
                </a:solidFill>
                <a:latin typeface="Bookman Old Style" panose="02050604050505020204" pitchFamily="18" charset="0"/>
              </a:rPr>
              <a:t>·</a:t>
            </a:r>
            <a:r>
              <a:rPr lang="zh-CN" altLang="en-US" kern="0" dirty="0" smtClean="0">
                <a:solidFill>
                  <a:srgbClr val="FFFFFF"/>
                </a:solidFill>
                <a:latin typeface="Bookman Old Style" panose="02050604050505020204" pitchFamily="18" charset="0"/>
              </a:rPr>
              <a:t>科萨号医船</a:t>
            </a:r>
            <a:endParaRPr lang="es-ES" altLang="es-ES" kern="0" dirty="0"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13300" y="1052670"/>
            <a:ext cx="223231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人力资源：</a:t>
            </a:r>
            <a:endParaRPr kumimoji="1" lang="it-IT" altLang="zh-CN" dirty="0" smtClean="0"/>
          </a:p>
          <a:p>
            <a:pPr marL="285750" indent="-285750">
              <a:buFontTx/>
              <a:buChar char="-"/>
            </a:pPr>
            <a:r>
              <a:rPr kumimoji="1" lang="en-US" altLang="zh-CN" dirty="0" smtClean="0"/>
              <a:t>2</a:t>
            </a:r>
            <a:r>
              <a:rPr kumimoji="1" lang="zh-CN" altLang="en-US" dirty="0" smtClean="0"/>
              <a:t>名医生</a:t>
            </a:r>
            <a:endParaRPr kumimoji="1" lang="it-IT" altLang="zh-CN" dirty="0" smtClean="0"/>
          </a:p>
          <a:p>
            <a:pPr marL="285750" indent="-285750">
              <a:buFontTx/>
              <a:buChar char="-"/>
            </a:pPr>
            <a:r>
              <a:rPr kumimoji="1" lang="zh-CN" altLang="en-US" dirty="0" smtClean="0"/>
              <a:t>1名护士</a:t>
            </a:r>
            <a:endParaRPr kumimoji="1" lang="it-IT" altLang="zh-CN" dirty="0" smtClean="0"/>
          </a:p>
          <a:p>
            <a:pPr marL="285750" indent="-285750">
              <a:buFontTx/>
              <a:buChar char="-"/>
            </a:pPr>
            <a:r>
              <a:rPr kumimoji="1" lang="zh-CN" altLang="zh-CN" dirty="0" smtClean="0"/>
              <a:t>1</a:t>
            </a:r>
            <a:r>
              <a:rPr kumimoji="1" lang="zh-CN" altLang="en-US" dirty="0" smtClean="0"/>
              <a:t>名医疗海员</a:t>
            </a:r>
            <a:endParaRPr kumimoji="1" lang="it-IT" altLang="zh-CN" dirty="0" smtClean="0"/>
          </a:p>
          <a:p>
            <a:pPr marL="285750" indent="-285750">
              <a:buFontTx/>
              <a:buChar char="-"/>
            </a:pPr>
            <a:endParaRPr kumimoji="1" lang="it-IT" altLang="zh-CN" dirty="0" smtClean="0"/>
          </a:p>
          <a:p>
            <a:r>
              <a:rPr kumimoji="1" lang="zh-CN" altLang="en-US" dirty="0" smtClean="0"/>
              <a:t>医院技术资源</a:t>
            </a:r>
            <a:endParaRPr kumimoji="1" lang="it-IT" altLang="zh-CN" dirty="0" smtClean="0"/>
          </a:p>
          <a:p>
            <a:pPr marL="285750" indent="-285750">
              <a:buFontTx/>
              <a:buChar char="-"/>
            </a:pPr>
            <a:r>
              <a:rPr kumimoji="1" lang="zh-CN" altLang="en-US" dirty="0" smtClean="0"/>
              <a:t>急救室</a:t>
            </a:r>
            <a:endParaRPr kumimoji="1" lang="it-IT" altLang="zh-CN" dirty="0" smtClean="0"/>
          </a:p>
          <a:p>
            <a:pPr marL="285750" indent="-285750">
              <a:buFontTx/>
              <a:buChar char="-"/>
            </a:pPr>
            <a:r>
              <a:rPr kumimoji="1" lang="zh-CN" altLang="en-US" dirty="0" smtClean="0"/>
              <a:t>急救场</a:t>
            </a:r>
            <a:endParaRPr kumimoji="1" lang="it-IT" altLang="zh-CN" dirty="0" smtClean="0"/>
          </a:p>
          <a:p>
            <a:pPr marL="285750" indent="-285750">
              <a:buFontTx/>
              <a:buChar char="-"/>
            </a:pPr>
            <a:r>
              <a:rPr kumimoji="1" lang="it-IT" altLang="zh-CN" dirty="0" smtClean="0"/>
              <a:t>ICU</a:t>
            </a:r>
          </a:p>
          <a:p>
            <a:pPr marL="285750" indent="-285750">
              <a:buFontTx/>
              <a:buChar char="-"/>
            </a:pPr>
            <a:r>
              <a:rPr kumimoji="1" lang="zh-CN" altLang="en-US" dirty="0" smtClean="0"/>
              <a:t>实验室、放射科、药房</a:t>
            </a:r>
            <a:endParaRPr kumimoji="1" lang="it-IT" altLang="zh-CN" dirty="0" smtClean="0"/>
          </a:p>
          <a:p>
            <a:pPr marL="285750" indent="-285750">
              <a:buFontTx/>
              <a:buChar char="-"/>
            </a:pPr>
            <a:r>
              <a:rPr kumimoji="1" lang="zh-CN" altLang="en-US" dirty="0" smtClean="0"/>
              <a:t>住院区 （</a:t>
            </a:r>
            <a:r>
              <a:rPr kumimoji="1" lang="en-US" altLang="zh-CN" dirty="0" smtClean="0"/>
              <a:t>17/10</a:t>
            </a:r>
            <a:r>
              <a:rPr kumimoji="1" lang="zh-CN" altLang="en-US" dirty="0" smtClean="0"/>
              <a:t>床位）</a:t>
            </a:r>
            <a:endParaRPr kumimoji="1" lang="it-IT" altLang="zh-CN" dirty="0" smtClean="0"/>
          </a:p>
          <a:p>
            <a:pPr marL="285750" indent="-285750">
              <a:buFontTx/>
              <a:buChar char="-"/>
            </a:pPr>
            <a:r>
              <a:rPr kumimoji="1" lang="zh-CN" altLang="en-US" dirty="0" smtClean="0"/>
              <a:t>隔离区（</a:t>
            </a:r>
            <a:r>
              <a:rPr kumimoji="1" lang="en-US" altLang="zh-CN" dirty="0" smtClean="0"/>
              <a:t>2</a:t>
            </a:r>
            <a:r>
              <a:rPr kumimoji="1" lang="zh-CN" altLang="en-US" dirty="0" smtClean="0"/>
              <a:t>床位）</a:t>
            </a:r>
            <a:endParaRPr kumimoji="1" lang="it-IT" altLang="zh-CN" dirty="0" smtClean="0"/>
          </a:p>
          <a:p>
            <a:pPr marL="285750" indent="-285750">
              <a:buFontTx/>
              <a:buChar char="-"/>
            </a:pPr>
            <a:endParaRPr kumimoji="1" lang="it-IT" altLang="zh-CN" dirty="0" smtClean="0"/>
          </a:p>
          <a:p>
            <a:r>
              <a:rPr kumimoji="1" lang="zh-CN" altLang="en-US" dirty="0" smtClean="0"/>
              <a:t>附加资源</a:t>
            </a:r>
            <a:endParaRPr kumimoji="1" lang="it-IT" altLang="zh-CN" dirty="0" smtClean="0"/>
          </a:p>
          <a:p>
            <a:pPr marL="285750" indent="-285750">
              <a:buFontTx/>
              <a:buChar char="-"/>
            </a:pPr>
            <a:r>
              <a:rPr kumimoji="1" lang="zh-CN" altLang="en-US" dirty="0" smtClean="0"/>
              <a:t>附加船舶</a:t>
            </a:r>
            <a:endParaRPr kumimoji="1" lang="it-IT" altLang="zh-CN" dirty="0" smtClean="0"/>
          </a:p>
          <a:p>
            <a:pPr marL="285750" indent="-285750">
              <a:buFontTx/>
              <a:buChar char="-"/>
            </a:pPr>
            <a:r>
              <a:rPr kumimoji="1" lang="zh-CN" altLang="en-US" dirty="0" smtClean="0"/>
              <a:t>直升机升降坪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0652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400" dirty="0" err="1" smtClean="0"/>
              <a:t>Navigation</a:t>
            </a:r>
            <a:r>
              <a:rPr lang="es-ES" sz="4400" dirty="0" smtClean="0"/>
              <a:t> </a:t>
            </a:r>
            <a:r>
              <a:rPr lang="es-ES" sz="4400" dirty="0" err="1"/>
              <a:t>A</a:t>
            </a:r>
            <a:r>
              <a:rPr lang="es-ES" sz="4400" dirty="0" err="1" smtClean="0"/>
              <a:t>reas</a:t>
            </a:r>
            <a:r>
              <a:rPr lang="zh-CN" altLang="en-US" sz="4400" dirty="0" smtClean="0"/>
              <a:t> 航海区域</a:t>
            </a:r>
            <a:endParaRPr lang="es-ES" sz="4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  </a:t>
            </a:r>
            <a:endParaRPr lang="es-ES" dirty="0"/>
          </a:p>
        </p:txBody>
      </p:sp>
      <p:sp>
        <p:nvSpPr>
          <p:cNvPr id="5" name="6 Rectángulo"/>
          <p:cNvSpPr>
            <a:spLocks noChangeArrowheads="1"/>
          </p:cNvSpPr>
          <p:nvPr/>
        </p:nvSpPr>
        <p:spPr bwMode="auto">
          <a:xfrm>
            <a:off x="416370" y="872211"/>
            <a:ext cx="4536630" cy="480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s-ES" altLang="es-E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ane"/>
              </a:rPr>
              <a:t>“Juan de la Cosa” </a:t>
            </a:r>
            <a:r>
              <a:rPr kumimoji="0" lang="es-ES" altLang="es-E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ane"/>
              </a:rPr>
              <a:t>ship</a:t>
            </a:r>
            <a:endParaRPr kumimoji="0" lang="es-ES" altLang="es-ES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tane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zh-CN" altLang="en-US" sz="1800" kern="0" dirty="0">
                <a:solidFill>
                  <a:srgbClr val="000000"/>
                </a:solidFill>
              </a:rPr>
              <a:t>胡安</a:t>
            </a:r>
            <a:r>
              <a:rPr lang="en-US" altLang="zh-CN" sz="1800" kern="0" dirty="0">
                <a:solidFill>
                  <a:srgbClr val="000000"/>
                </a:solidFill>
              </a:rPr>
              <a:t>·</a:t>
            </a:r>
            <a:r>
              <a:rPr lang="zh-CN" altLang="en-US" sz="1800" kern="0" dirty="0">
                <a:solidFill>
                  <a:srgbClr val="000000"/>
                </a:solidFill>
              </a:rPr>
              <a:t>德</a:t>
            </a:r>
            <a:r>
              <a:rPr lang="en-US" altLang="zh-CN" sz="1800" kern="0" dirty="0">
                <a:solidFill>
                  <a:srgbClr val="000000"/>
                </a:solidFill>
              </a:rPr>
              <a:t>·</a:t>
            </a:r>
            <a:r>
              <a:rPr lang="zh-CN" altLang="en-US" sz="1800" kern="0" dirty="0">
                <a:solidFill>
                  <a:srgbClr val="000000"/>
                </a:solidFill>
              </a:rPr>
              <a:t>拉</a:t>
            </a:r>
            <a:r>
              <a:rPr lang="en-US" altLang="zh-CN" sz="1800" kern="0" dirty="0">
                <a:solidFill>
                  <a:srgbClr val="000000"/>
                </a:solidFill>
              </a:rPr>
              <a:t>·</a:t>
            </a:r>
            <a:r>
              <a:rPr lang="zh-CN" altLang="en-US" sz="1800" kern="0" dirty="0">
                <a:solidFill>
                  <a:srgbClr val="000000"/>
                </a:solidFill>
              </a:rPr>
              <a:t>科萨号医</a:t>
            </a:r>
            <a:r>
              <a:rPr lang="zh-CN" altLang="en-US" sz="1800" kern="0" dirty="0" smtClean="0">
                <a:solidFill>
                  <a:srgbClr val="000000"/>
                </a:solidFill>
              </a:rPr>
              <a:t>船</a:t>
            </a:r>
            <a:endParaRPr lang="it-IT" altLang="zh-CN" sz="1800" kern="0" dirty="0" smtClean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s-ES" altLang="es-ES" sz="1800" b="1" kern="0" dirty="0">
              <a:solidFill>
                <a:srgbClr val="000000"/>
              </a:solidFill>
              <a:latin typeface="Optane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es-ES" sz="1800" b="1" kern="0" dirty="0" smtClean="0">
                <a:solidFill>
                  <a:srgbClr val="002060"/>
                </a:solidFill>
                <a:latin typeface="Optane"/>
              </a:rPr>
              <a:t>North Atlantic</a:t>
            </a:r>
            <a:r>
              <a:rPr lang="zh-CN" altLang="en-US" sz="1800" b="1" kern="0" dirty="0" smtClean="0">
                <a:solidFill>
                  <a:srgbClr val="002060"/>
                </a:solidFill>
                <a:latin typeface="Optane"/>
              </a:rPr>
              <a:t> 北大西洋</a:t>
            </a:r>
            <a:endParaRPr lang="en-US" altLang="es-ES" sz="1800" b="1" kern="0" dirty="0" smtClean="0">
              <a:solidFill>
                <a:srgbClr val="002060"/>
              </a:solidFill>
              <a:latin typeface="Optane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es-ES" sz="1800" b="1" kern="0" dirty="0" smtClean="0">
                <a:solidFill>
                  <a:srgbClr val="002060"/>
                </a:solidFill>
                <a:latin typeface="Optane"/>
              </a:rPr>
              <a:t>Peninsular shore</a:t>
            </a:r>
            <a:r>
              <a:rPr lang="zh-CN" altLang="en-US" sz="1800" b="1" kern="0" dirty="0" smtClean="0">
                <a:solidFill>
                  <a:srgbClr val="002060"/>
                </a:solidFill>
                <a:latin typeface="Optane"/>
              </a:rPr>
              <a:t> 半岛海岸</a:t>
            </a:r>
            <a:endParaRPr lang="en-US" altLang="es-ES" sz="1800" b="1" kern="0" dirty="0">
              <a:solidFill>
                <a:srgbClr val="002060"/>
              </a:solidFill>
              <a:latin typeface="Optane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es-ES" sz="1800" b="1" kern="0" dirty="0" smtClean="0">
                <a:solidFill>
                  <a:srgbClr val="002060"/>
                </a:solidFill>
                <a:latin typeface="Optane"/>
              </a:rPr>
              <a:t>Azores</a:t>
            </a:r>
            <a:r>
              <a:rPr lang="zh-CN" altLang="en-US" sz="1800" b="1" kern="0" dirty="0" smtClean="0">
                <a:solidFill>
                  <a:srgbClr val="002060"/>
                </a:solidFill>
                <a:latin typeface="Optane"/>
              </a:rPr>
              <a:t> 亚速尔群岛</a:t>
            </a:r>
            <a:endParaRPr lang="en-US" altLang="es-ES" sz="1800" b="1" kern="0" dirty="0">
              <a:solidFill>
                <a:srgbClr val="002060"/>
              </a:solidFill>
              <a:latin typeface="Optane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es-ES" sz="1800" b="1" kern="0" dirty="0" smtClean="0">
                <a:solidFill>
                  <a:srgbClr val="002060"/>
                </a:solidFill>
                <a:latin typeface="Optane"/>
              </a:rPr>
              <a:t>France</a:t>
            </a:r>
            <a:r>
              <a:rPr lang="zh-CN" altLang="en-US" sz="1800" b="1" kern="0" dirty="0" smtClean="0">
                <a:solidFill>
                  <a:srgbClr val="002060"/>
                </a:solidFill>
                <a:latin typeface="Optane"/>
              </a:rPr>
              <a:t> 法国海域</a:t>
            </a:r>
            <a:endParaRPr lang="en-US" altLang="es-ES" sz="1800" b="1" kern="0" dirty="0">
              <a:solidFill>
                <a:srgbClr val="002060"/>
              </a:solidFill>
              <a:latin typeface="Optane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es-ES" sz="1800" b="1" kern="0" dirty="0" smtClean="0">
                <a:solidFill>
                  <a:srgbClr val="002060"/>
                </a:solidFill>
                <a:latin typeface="Optane"/>
              </a:rPr>
              <a:t>Ireland</a:t>
            </a:r>
            <a:r>
              <a:rPr lang="zh-CN" altLang="en-US" sz="1800" b="1" kern="0" dirty="0" smtClean="0">
                <a:solidFill>
                  <a:srgbClr val="002060"/>
                </a:solidFill>
                <a:latin typeface="Optane"/>
              </a:rPr>
              <a:t> 爱尔兰海域</a:t>
            </a:r>
            <a:endParaRPr lang="en-US" altLang="es-ES" sz="1800" b="1" kern="0" dirty="0">
              <a:solidFill>
                <a:srgbClr val="002060"/>
              </a:solidFill>
              <a:latin typeface="Optane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es-ES" sz="1800" b="1" kern="0" dirty="0" smtClean="0">
                <a:solidFill>
                  <a:srgbClr val="002060"/>
                </a:solidFill>
                <a:latin typeface="Optane"/>
              </a:rPr>
              <a:t>Great Britain</a:t>
            </a:r>
            <a:r>
              <a:rPr lang="zh-CN" altLang="en-US" sz="1800" b="1" kern="0" dirty="0" smtClean="0">
                <a:solidFill>
                  <a:srgbClr val="002060"/>
                </a:solidFill>
                <a:latin typeface="Optane"/>
              </a:rPr>
              <a:t> 不列颠海域</a:t>
            </a:r>
            <a:endParaRPr lang="en-US" altLang="es-ES" sz="1800" b="1" kern="0" dirty="0">
              <a:solidFill>
                <a:srgbClr val="002060"/>
              </a:solidFill>
              <a:latin typeface="Optane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es-ES" sz="1800" b="1" kern="0" dirty="0" smtClean="0">
                <a:solidFill>
                  <a:srgbClr val="002060"/>
                </a:solidFill>
                <a:latin typeface="Optane"/>
              </a:rPr>
              <a:t>Can </a:t>
            </a:r>
            <a:r>
              <a:rPr lang="en-US" altLang="es-ES" sz="1800" b="1" kern="0" dirty="0">
                <a:solidFill>
                  <a:srgbClr val="002060"/>
                </a:solidFill>
                <a:latin typeface="Optane"/>
              </a:rPr>
              <a:t>navigate in other areas </a:t>
            </a:r>
            <a:r>
              <a:rPr lang="en-US" altLang="es-ES" sz="1800" b="1" kern="0" dirty="0" smtClean="0">
                <a:solidFill>
                  <a:srgbClr val="002060"/>
                </a:solidFill>
                <a:latin typeface="Optane"/>
              </a:rPr>
              <a:t>     than </a:t>
            </a:r>
            <a:r>
              <a:rPr lang="en-US" altLang="es-ES" sz="1800" b="1" kern="0" dirty="0">
                <a:solidFill>
                  <a:srgbClr val="002060"/>
                </a:solidFill>
                <a:latin typeface="Optane"/>
              </a:rPr>
              <a:t>those assigned in the rest </a:t>
            </a:r>
            <a:r>
              <a:rPr lang="en-US" altLang="es-ES" sz="1800" b="1" kern="0" dirty="0" smtClean="0">
                <a:solidFill>
                  <a:srgbClr val="002060"/>
                </a:solidFill>
                <a:latin typeface="Optane"/>
              </a:rPr>
              <a:t>  of </a:t>
            </a:r>
            <a:r>
              <a:rPr lang="en-US" altLang="es-ES" sz="1800" b="1" kern="0" dirty="0">
                <a:solidFill>
                  <a:srgbClr val="002060"/>
                </a:solidFill>
                <a:latin typeface="Optane"/>
              </a:rPr>
              <a:t>the world except the American continent, Asia and </a:t>
            </a:r>
            <a:r>
              <a:rPr lang="en-US" altLang="es-ES" sz="1800" b="1" kern="0" dirty="0" smtClean="0">
                <a:solidFill>
                  <a:srgbClr val="002060"/>
                </a:solidFill>
                <a:latin typeface="Optane"/>
              </a:rPr>
              <a:t>Oceania.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800" b="1" kern="0" dirty="0" smtClean="0">
                <a:solidFill>
                  <a:srgbClr val="002060"/>
                </a:solidFill>
                <a:latin typeface="Optane"/>
              </a:rPr>
              <a:t>除美洲大陆、亚洲与大洋洲以外亦可航行其他海域</a:t>
            </a:r>
            <a:endParaRPr lang="it-IT" altLang="zh-CN" sz="1800" b="1" kern="0" dirty="0" smtClean="0">
              <a:solidFill>
                <a:srgbClr val="002060"/>
              </a:solidFill>
              <a:latin typeface="Optane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SzPct val="100000"/>
            </a:pPr>
            <a:endParaRPr lang="en-US" altLang="es-ES" sz="1800" b="1" kern="0" dirty="0">
              <a:solidFill>
                <a:srgbClr val="002060"/>
              </a:solidFill>
              <a:latin typeface="Optane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es-ES" sz="1800" b="1" kern="0" dirty="0">
                <a:solidFill>
                  <a:srgbClr val="002060"/>
                </a:solidFill>
                <a:latin typeface="Optane"/>
              </a:rPr>
              <a:t>Base port: Santander </a:t>
            </a:r>
            <a:endParaRPr lang="en-US" altLang="es-ES" sz="1800" b="1" kern="0" dirty="0" smtClean="0">
              <a:solidFill>
                <a:srgbClr val="002060"/>
              </a:solidFill>
              <a:latin typeface="Optane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800" b="1" kern="0" dirty="0" smtClean="0">
                <a:solidFill>
                  <a:srgbClr val="002060"/>
                </a:solidFill>
                <a:latin typeface="Optane"/>
              </a:rPr>
              <a:t>基本港：桑坦德</a:t>
            </a:r>
            <a:endParaRPr kumimoji="0" lang="es-ES" altLang="es-E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" name="3 Marcador de texto"/>
          <p:cNvSpPr txBox="1">
            <a:spLocks/>
          </p:cNvSpPr>
          <p:nvPr/>
        </p:nvSpPr>
        <p:spPr bwMode="auto">
          <a:xfrm>
            <a:off x="5241040" y="908650"/>
            <a:ext cx="4536630" cy="514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ane"/>
              </a:rPr>
              <a:t>"Esperanza del Mar" </a:t>
            </a:r>
            <a:r>
              <a:rPr kumimoji="0" lang="es-ES" altLang="es-E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ane"/>
              </a:rPr>
              <a:t>ship</a:t>
            </a:r>
            <a:endParaRPr kumimoji="0" lang="es-ES" altLang="es-ES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tane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b="1" kern="0" dirty="0" smtClean="0">
                <a:solidFill>
                  <a:srgbClr val="000000"/>
                </a:solidFill>
                <a:latin typeface="Optane"/>
              </a:rPr>
              <a:t>海上希望号医船</a:t>
            </a:r>
            <a:endParaRPr lang="it-IT" altLang="zh-CN" sz="1800" b="1" kern="0" dirty="0" smtClean="0">
              <a:solidFill>
                <a:srgbClr val="000000"/>
              </a:solidFill>
              <a:latin typeface="Optane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tane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Eastern North </a:t>
            </a:r>
            <a:r>
              <a:rPr kumimoji="0" lang="es-ES" altLang="es-E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Atlantic</a:t>
            </a:r>
            <a:r>
              <a:rPr kumimoji="0" lang="es-ES" altLang="es-E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,</a:t>
            </a:r>
            <a:r>
              <a: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 东北大西洋</a:t>
            </a:r>
            <a:endParaRPr kumimoji="0" lang="es-ES" altLang="es-ES" sz="1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tane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ES" sz="1800" b="1" kern="0" dirty="0" err="1" smtClean="0">
                <a:solidFill>
                  <a:srgbClr val="002060"/>
                </a:solidFill>
                <a:latin typeface="Optane"/>
              </a:rPr>
              <a:t>Between</a:t>
            </a:r>
            <a:r>
              <a:rPr lang="es-ES" altLang="es-ES" sz="1800" b="1" kern="0" dirty="0" smtClean="0">
                <a:solidFill>
                  <a:srgbClr val="002060"/>
                </a:solidFill>
                <a:latin typeface="Optane"/>
              </a:rPr>
              <a:t> </a:t>
            </a:r>
            <a:r>
              <a:rPr lang="es-ES" altLang="es-ES" sz="1800" b="1" kern="0" dirty="0" err="1" smtClean="0">
                <a:solidFill>
                  <a:srgbClr val="002060"/>
                </a:solidFill>
                <a:latin typeface="Optane"/>
              </a:rPr>
              <a:t>the</a:t>
            </a:r>
            <a:r>
              <a:rPr lang="es-ES" altLang="es-ES" sz="1800" b="1" kern="0" dirty="0" smtClean="0">
                <a:solidFill>
                  <a:srgbClr val="002060"/>
                </a:solidFill>
                <a:latin typeface="Optane"/>
              </a:rPr>
              <a:t> </a:t>
            </a:r>
            <a:r>
              <a:rPr lang="es-ES" altLang="es-ES" sz="1800" b="1" kern="0" dirty="0" err="1" smtClean="0">
                <a:solidFill>
                  <a:srgbClr val="002060"/>
                </a:solidFill>
                <a:latin typeface="Optane"/>
              </a:rPr>
              <a:t>Canary</a:t>
            </a:r>
            <a:r>
              <a:rPr lang="es-ES" altLang="es-ES" sz="1800" b="1" kern="0" dirty="0" smtClean="0">
                <a:solidFill>
                  <a:srgbClr val="002060"/>
                </a:solidFill>
                <a:latin typeface="Optane"/>
              </a:rPr>
              <a:t> Island</a:t>
            </a:r>
            <a:r>
              <a:rPr lang="zh-CN" altLang="en-US" sz="1800" b="1" kern="0" dirty="0" smtClean="0">
                <a:solidFill>
                  <a:srgbClr val="002060"/>
                </a:solidFill>
                <a:latin typeface="Optane"/>
              </a:rPr>
              <a:t> 加那利群岛之间</a:t>
            </a:r>
            <a:endParaRPr lang="es-ES" altLang="es-ES" sz="1800" b="1" kern="0" dirty="0" smtClean="0">
              <a:solidFill>
                <a:srgbClr val="002060"/>
              </a:solidFill>
              <a:latin typeface="Optane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Archipielago</a:t>
            </a:r>
            <a:r>
              <a:rPr kumimoji="0" lang="es-ES" altLang="es-E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 and Ecuador, </a:t>
            </a:r>
            <a:r>
              <a:rPr lang="es-ES" altLang="es-ES" sz="1800" b="1" kern="0" noProof="0" dirty="0" err="1" smtClean="0">
                <a:solidFill>
                  <a:srgbClr val="002060"/>
                </a:solidFill>
                <a:latin typeface="Optane"/>
              </a:rPr>
              <a:t>by</a:t>
            </a:r>
            <a:r>
              <a:rPr lang="es-ES" altLang="es-ES" sz="1800" b="1" kern="0" noProof="0" dirty="0" smtClean="0">
                <a:solidFill>
                  <a:srgbClr val="002060"/>
                </a:solidFill>
                <a:latin typeface="Optane"/>
              </a:rPr>
              <a:t> </a:t>
            </a:r>
            <a:r>
              <a:rPr lang="es-ES" altLang="es-ES" sz="1800" b="1" kern="0" noProof="0" dirty="0" err="1" smtClean="0">
                <a:solidFill>
                  <a:srgbClr val="002060"/>
                </a:solidFill>
                <a:latin typeface="Optane"/>
              </a:rPr>
              <a:t>the</a:t>
            </a:r>
            <a:r>
              <a:rPr lang="es-ES" altLang="es-ES" sz="1800" b="1" kern="0" noProof="0" dirty="0" smtClean="0">
                <a:solidFill>
                  <a:srgbClr val="002060"/>
                </a:solidFill>
                <a:latin typeface="Optane"/>
              </a:rPr>
              <a:t> </a:t>
            </a:r>
            <a:r>
              <a:rPr lang="es-ES" altLang="es-ES" sz="1800" b="1" kern="0" noProof="0" dirty="0" err="1" smtClean="0">
                <a:solidFill>
                  <a:srgbClr val="002060"/>
                </a:solidFill>
                <a:latin typeface="Optane"/>
              </a:rPr>
              <a:t>African</a:t>
            </a:r>
            <a:r>
              <a:rPr lang="zh-CN" altLang="es-ES" sz="1800" b="1" kern="0" dirty="0">
                <a:solidFill>
                  <a:srgbClr val="002060"/>
                </a:solidFill>
                <a:latin typeface="Optane"/>
              </a:rPr>
              <a:t> </a:t>
            </a:r>
            <a:r>
              <a:rPr lang="es-ES" altLang="es-ES" sz="1800" b="1" kern="0" noProof="0" dirty="0" err="1" smtClean="0">
                <a:solidFill>
                  <a:srgbClr val="002060"/>
                </a:solidFill>
                <a:latin typeface="Optane"/>
              </a:rPr>
              <a:t>coast</a:t>
            </a:r>
            <a:r>
              <a:rPr lang="es-ES" altLang="es-ES" sz="1800" b="1" kern="0" noProof="0" dirty="0" smtClean="0">
                <a:solidFill>
                  <a:srgbClr val="002060"/>
                </a:solidFill>
                <a:latin typeface="Optane"/>
              </a:rPr>
              <a:t>.</a:t>
            </a:r>
            <a:r>
              <a:rPr lang="zh-CN" altLang="en-US" sz="1800" b="1" kern="0" noProof="0" dirty="0" smtClean="0">
                <a:solidFill>
                  <a:srgbClr val="002060"/>
                </a:solidFill>
                <a:latin typeface="Optane"/>
              </a:rPr>
              <a:t> </a:t>
            </a:r>
            <a:endParaRPr lang="it-IT" altLang="zh-CN" sz="1800" b="1" kern="0" noProof="0" dirty="0" smtClean="0">
              <a:solidFill>
                <a:srgbClr val="002060"/>
              </a:solidFill>
              <a:latin typeface="Optane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b="1" kern="0" noProof="0" dirty="0" smtClean="0">
                <a:solidFill>
                  <a:srgbClr val="002060"/>
                </a:solidFill>
                <a:latin typeface="Optane"/>
              </a:rPr>
              <a:t>阿吉皮也拉哥与厄瓜多尔，直到非洲海岸</a:t>
            </a:r>
            <a:endParaRPr lang="es-ES" altLang="es-ES" sz="1800" b="1" kern="0" noProof="0" dirty="0" smtClean="0">
              <a:solidFill>
                <a:srgbClr val="002060"/>
              </a:solidFill>
              <a:latin typeface="Optane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ES" sz="1800" b="1" kern="0" noProof="0" dirty="0" smtClean="0">
                <a:solidFill>
                  <a:srgbClr val="002060"/>
                </a:solidFill>
                <a:latin typeface="Optane"/>
              </a:rPr>
              <a:t>Can </a:t>
            </a:r>
            <a:r>
              <a:rPr lang="es-ES" altLang="es-ES" sz="1800" b="1" kern="0" noProof="0" dirty="0" err="1" smtClean="0">
                <a:solidFill>
                  <a:srgbClr val="002060"/>
                </a:solidFill>
                <a:latin typeface="Optane"/>
              </a:rPr>
              <a:t>navigate</a:t>
            </a:r>
            <a:r>
              <a:rPr lang="es-ES" altLang="es-ES" sz="1800" b="1" kern="0" noProof="0" dirty="0" smtClean="0">
                <a:solidFill>
                  <a:srgbClr val="002060"/>
                </a:solidFill>
                <a:latin typeface="Optane"/>
              </a:rPr>
              <a:t> in </a:t>
            </a:r>
            <a:r>
              <a:rPr lang="es-ES" altLang="es-ES" sz="1800" b="1" kern="0" noProof="0" dirty="0" err="1" smtClean="0">
                <a:solidFill>
                  <a:srgbClr val="002060"/>
                </a:solidFill>
                <a:latin typeface="Optane"/>
              </a:rPr>
              <a:t>other</a:t>
            </a:r>
            <a:r>
              <a:rPr lang="es-ES" altLang="es-ES" sz="1800" b="1" kern="0" noProof="0" dirty="0" smtClean="0">
                <a:solidFill>
                  <a:srgbClr val="002060"/>
                </a:solidFill>
                <a:latin typeface="Optane"/>
              </a:rPr>
              <a:t> áreas</a:t>
            </a:r>
            <a:r>
              <a:rPr lang="zh-CN" altLang="en-US" sz="1800" b="1" kern="0" noProof="0" dirty="0" smtClean="0">
                <a:solidFill>
                  <a:srgbClr val="002060"/>
                </a:solidFill>
                <a:latin typeface="Optane"/>
              </a:rPr>
              <a:t> </a:t>
            </a:r>
            <a:r>
              <a:rPr lang="es-ES" altLang="es-ES" sz="1800" b="1" kern="0" dirty="0" err="1" smtClean="0">
                <a:solidFill>
                  <a:srgbClr val="002060"/>
                </a:solidFill>
                <a:latin typeface="Optane"/>
              </a:rPr>
              <a:t>t</a:t>
            </a:r>
            <a:r>
              <a:rPr kumimoji="0" lang="es-ES" altLang="es-ES" sz="1800" b="1" i="0" u="none" strike="noStrike" kern="0" cap="none" spc="0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han</a:t>
            </a:r>
            <a:r>
              <a:rPr kumimoji="0" lang="es-ES" altLang="es-ES" sz="1800" b="1" i="0" u="none" strike="noStrike" kern="0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 </a:t>
            </a:r>
            <a:r>
              <a:rPr kumimoji="0" lang="es-ES" altLang="es-ES" sz="1800" b="1" i="0" u="none" strike="noStrike" kern="0" cap="none" spc="0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those</a:t>
            </a:r>
            <a:r>
              <a:rPr kumimoji="0" lang="es-ES" altLang="es-ES" sz="1800" b="1" i="0" u="none" strike="noStrike" kern="0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 </a:t>
            </a:r>
            <a:r>
              <a:rPr kumimoji="0" lang="es-ES" altLang="es-ES" sz="1800" b="1" i="0" u="none" strike="noStrike" kern="0" cap="none" spc="0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assigned</a:t>
            </a:r>
            <a:r>
              <a:rPr kumimoji="0" lang="es-ES" altLang="es-ES" sz="1800" b="1" i="0" u="none" strike="noStrike" kern="0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 in </a:t>
            </a:r>
            <a:r>
              <a:rPr kumimoji="0" lang="es-ES" altLang="es-ES" sz="1800" b="1" i="0" u="none" strike="noStrike" kern="0" cap="none" spc="0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the</a:t>
            </a:r>
            <a:r>
              <a:rPr lang="zh-CN" altLang="es-ES" sz="1800" b="1" kern="0" dirty="0">
                <a:solidFill>
                  <a:srgbClr val="002060"/>
                </a:solidFill>
                <a:latin typeface="Optane"/>
              </a:rPr>
              <a:t> </a:t>
            </a:r>
            <a:r>
              <a:rPr lang="es-ES" altLang="es-ES" sz="1800" b="1" kern="0" dirty="0" smtClean="0">
                <a:solidFill>
                  <a:srgbClr val="002060"/>
                </a:solidFill>
                <a:latin typeface="Optane"/>
              </a:rPr>
              <a:t>r</a:t>
            </a:r>
            <a:r>
              <a:rPr lang="es-ES" altLang="es-ES" sz="1800" b="1" kern="0" noProof="0" dirty="0" err="1" smtClean="0">
                <a:solidFill>
                  <a:srgbClr val="002060"/>
                </a:solidFill>
                <a:latin typeface="Optane"/>
              </a:rPr>
              <a:t>est</a:t>
            </a:r>
            <a:r>
              <a:rPr lang="es-ES" altLang="es-ES" sz="1800" b="1" kern="0" noProof="0" dirty="0" smtClean="0">
                <a:solidFill>
                  <a:srgbClr val="002060"/>
                </a:solidFill>
                <a:latin typeface="Optane"/>
              </a:rPr>
              <a:t> of </a:t>
            </a:r>
            <a:r>
              <a:rPr lang="es-ES" altLang="es-ES" sz="1800" b="1" kern="0" noProof="0" dirty="0" err="1" smtClean="0">
                <a:solidFill>
                  <a:srgbClr val="002060"/>
                </a:solidFill>
                <a:latin typeface="Optane"/>
              </a:rPr>
              <a:t>the</a:t>
            </a:r>
            <a:r>
              <a:rPr lang="es-ES" altLang="es-ES" sz="1800" b="1" kern="0" noProof="0" dirty="0" smtClean="0">
                <a:solidFill>
                  <a:srgbClr val="002060"/>
                </a:solidFill>
                <a:latin typeface="Optane"/>
              </a:rPr>
              <a:t> </a:t>
            </a:r>
            <a:r>
              <a:rPr lang="es-ES" altLang="es-ES" sz="1800" b="1" kern="0" noProof="0" dirty="0" err="1" smtClean="0">
                <a:solidFill>
                  <a:srgbClr val="002060"/>
                </a:solidFill>
                <a:latin typeface="Optane"/>
              </a:rPr>
              <a:t>world</a:t>
            </a:r>
            <a:r>
              <a:rPr lang="es-ES" altLang="es-ES" sz="1800" b="1" kern="0" noProof="0" dirty="0" smtClean="0">
                <a:solidFill>
                  <a:srgbClr val="002060"/>
                </a:solidFill>
                <a:latin typeface="Optane"/>
              </a:rPr>
              <a:t> </a:t>
            </a:r>
            <a:r>
              <a:rPr lang="es-ES" altLang="es-ES" sz="1800" b="1" kern="0" noProof="0" dirty="0" err="1" smtClean="0">
                <a:solidFill>
                  <a:srgbClr val="002060"/>
                </a:solidFill>
                <a:latin typeface="Optane"/>
              </a:rPr>
              <a:t>except</a:t>
            </a:r>
            <a:r>
              <a:rPr lang="es-ES" altLang="es-ES" sz="1800" b="1" kern="0" noProof="0" dirty="0" smtClean="0">
                <a:solidFill>
                  <a:srgbClr val="002060"/>
                </a:solidFill>
                <a:latin typeface="Optane"/>
              </a:rPr>
              <a:t> </a:t>
            </a:r>
            <a:r>
              <a:rPr lang="es-ES" altLang="es-ES" sz="1800" b="1" kern="0" noProof="0" dirty="0" err="1" smtClean="0">
                <a:solidFill>
                  <a:srgbClr val="002060"/>
                </a:solidFill>
                <a:latin typeface="Optane"/>
              </a:rPr>
              <a:t>the</a:t>
            </a:r>
            <a:r>
              <a:rPr lang="zh-CN" altLang="es-ES" sz="1800" b="1" kern="0" dirty="0">
                <a:solidFill>
                  <a:srgbClr val="002060"/>
                </a:solidFill>
                <a:latin typeface="Optane"/>
              </a:rPr>
              <a:t> </a:t>
            </a:r>
            <a:r>
              <a:rPr kumimoji="0" lang="es-ES" altLang="es-ES" sz="1800" b="1" i="0" u="none" strike="noStrike" kern="0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American</a:t>
            </a:r>
            <a:r>
              <a:rPr kumimoji="0" lang="es-ES" altLang="es-ES" sz="1800" b="1" i="0" u="none" strike="noStrike" kern="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 </a:t>
            </a:r>
            <a:r>
              <a:rPr kumimoji="0" lang="es-ES" altLang="es-ES" sz="1800" b="1" i="0" u="none" strike="noStrike" kern="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continent</a:t>
            </a:r>
            <a:r>
              <a:rPr kumimoji="0" lang="es-ES" altLang="es-ES" sz="1800" b="1" i="0" u="none" strike="noStrike" kern="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, Asia </a:t>
            </a:r>
            <a:r>
              <a:rPr lang="es-ES" altLang="es-ES" sz="1800" b="1" kern="0" dirty="0" smtClean="0">
                <a:solidFill>
                  <a:srgbClr val="002060"/>
                </a:solidFill>
                <a:latin typeface="Optane"/>
              </a:rPr>
              <a:t>and </a:t>
            </a:r>
            <a:r>
              <a:rPr lang="es-ES" altLang="es-ES" sz="1800" b="1" kern="0" dirty="0" err="1" smtClean="0">
                <a:solidFill>
                  <a:srgbClr val="002060"/>
                </a:solidFill>
                <a:latin typeface="Optane"/>
              </a:rPr>
              <a:t>Oceania</a:t>
            </a:r>
            <a:r>
              <a:rPr lang="es-ES" altLang="es-ES" sz="1800" b="1" kern="0" dirty="0" smtClean="0">
                <a:solidFill>
                  <a:srgbClr val="002060"/>
                </a:solidFill>
                <a:latin typeface="Optane"/>
              </a:rPr>
              <a:t>.</a:t>
            </a:r>
          </a:p>
          <a:p>
            <a:pPr>
              <a:buNone/>
              <a:defRPr/>
            </a:pPr>
            <a:r>
              <a:rPr lang="zh-CN" altLang="en-US" sz="1800" b="1" kern="0" dirty="0" smtClean="0">
                <a:solidFill>
                  <a:srgbClr val="002060"/>
                </a:solidFill>
                <a:latin typeface="Optane"/>
              </a:rPr>
              <a:t>除</a:t>
            </a:r>
            <a:r>
              <a:rPr lang="zh-CN" altLang="en-US" sz="1800" b="1" kern="0" dirty="0">
                <a:solidFill>
                  <a:srgbClr val="002060"/>
                </a:solidFill>
                <a:latin typeface="Optane"/>
              </a:rPr>
              <a:t>美洲大陆、亚洲与大洋洲以外亦可航行其他</a:t>
            </a:r>
            <a:r>
              <a:rPr lang="zh-CN" altLang="en-US" sz="1800" b="1" kern="0" dirty="0" smtClean="0">
                <a:solidFill>
                  <a:srgbClr val="002060"/>
                </a:solidFill>
                <a:latin typeface="Optane"/>
              </a:rPr>
              <a:t>海域</a:t>
            </a:r>
            <a:endParaRPr lang="it-IT" altLang="zh-CN" sz="1800" b="1" kern="0" dirty="0" smtClean="0">
              <a:solidFill>
                <a:srgbClr val="002060"/>
              </a:solidFill>
              <a:latin typeface="Optane"/>
            </a:endParaRPr>
          </a:p>
          <a:p>
            <a:pPr>
              <a:buNone/>
              <a:defRPr/>
            </a:pPr>
            <a:endParaRPr lang="es-ES" altLang="es-ES" sz="1800" b="1" kern="0" dirty="0" smtClean="0">
              <a:solidFill>
                <a:srgbClr val="002060"/>
              </a:solidFill>
              <a:latin typeface="Optane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Base </a:t>
            </a:r>
            <a:r>
              <a:rPr kumimoji="0" lang="es-ES" altLang="es-E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port</a:t>
            </a:r>
            <a:r>
              <a:rPr kumimoji="0" lang="es-ES" altLang="es-E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: Las Palmas</a:t>
            </a:r>
            <a:r>
              <a:rPr kumimoji="0" lang="es-ES" altLang="es-ES" sz="18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 de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ES" sz="1800" b="1" kern="0" baseline="0" dirty="0" smtClean="0">
                <a:solidFill>
                  <a:srgbClr val="002060"/>
                </a:solidFill>
                <a:latin typeface="Optane"/>
              </a:rPr>
              <a:t>Gran</a:t>
            </a:r>
            <a:r>
              <a:rPr lang="es-ES" altLang="es-ES" sz="1800" b="1" kern="0" dirty="0" smtClean="0">
                <a:solidFill>
                  <a:srgbClr val="002060"/>
                </a:solidFill>
                <a:latin typeface="Optane"/>
              </a:rPr>
              <a:t> Canaria</a:t>
            </a:r>
            <a:r>
              <a:rPr lang="zh-CN" altLang="en-US" sz="1800" b="1" kern="0" dirty="0" smtClean="0">
                <a:solidFill>
                  <a:srgbClr val="002060"/>
                </a:solidFill>
                <a:latin typeface="Optane"/>
              </a:rPr>
              <a:t> </a:t>
            </a:r>
            <a:endParaRPr lang="it-IT" altLang="zh-CN" sz="1800" b="1" kern="0" dirty="0" smtClean="0">
              <a:solidFill>
                <a:srgbClr val="002060"/>
              </a:solidFill>
              <a:latin typeface="Optane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b="1" kern="0" dirty="0" smtClean="0">
                <a:solidFill>
                  <a:srgbClr val="002060"/>
                </a:solidFill>
                <a:latin typeface="Optane"/>
              </a:rPr>
              <a:t>基本港：大加纳利亚拉斯帕乐玛斯</a:t>
            </a:r>
            <a:endParaRPr kumimoji="0" lang="es-ES" altLang="es-ES" sz="1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tane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tane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4049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es-ES" sz="4400" dirty="0" err="1" smtClean="0"/>
              <a:t>Assistance</a:t>
            </a:r>
            <a:r>
              <a:rPr lang="es-ES" sz="4400" dirty="0" smtClean="0"/>
              <a:t> </a:t>
            </a:r>
            <a:r>
              <a:rPr lang="es-ES" sz="4400" dirty="0" err="1" smtClean="0"/>
              <a:t>ships</a:t>
            </a:r>
            <a:r>
              <a:rPr lang="zh-CN" altLang="en-US" sz="4400" dirty="0" smtClean="0"/>
              <a:t> 救护船舶</a:t>
            </a:r>
            <a:r>
              <a:rPr lang="es-ES" sz="4400" dirty="0" smtClean="0"/>
              <a:t/>
            </a:r>
            <a:br>
              <a:rPr lang="es-ES" sz="4400" dirty="0" smtClean="0"/>
            </a:br>
            <a:r>
              <a:rPr lang="es-ES" sz="2800" dirty="0" err="1" smtClean="0"/>
              <a:t>Operational</a:t>
            </a:r>
            <a:r>
              <a:rPr lang="es-ES" sz="2800" dirty="0" smtClean="0"/>
              <a:t> </a:t>
            </a:r>
            <a:r>
              <a:rPr lang="es-ES" sz="2800" dirty="0" err="1" smtClean="0"/>
              <a:t>method</a:t>
            </a:r>
            <a:r>
              <a:rPr lang="zh-CN" altLang="en-US" sz="2800" dirty="0" smtClean="0"/>
              <a:t> 操作方法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6370" y="1189319"/>
            <a:ext cx="8994330" cy="4936847"/>
          </a:xfrm>
        </p:spPr>
        <p:txBody>
          <a:bodyPr/>
          <a:lstStyle/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28830" y="2727334"/>
            <a:ext cx="2158171" cy="1652159"/>
          </a:xfrm>
          <a:prstGeom prst="rect">
            <a:avLst/>
          </a:prstGeom>
        </p:spPr>
      </p:pic>
      <p:pic>
        <p:nvPicPr>
          <p:cNvPr id="8" name="Picture 22" descr="Julio 2002 05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30" y="4759700"/>
            <a:ext cx="2124075" cy="1620837"/>
          </a:xfrm>
          <a:prstGeom prst="rect">
            <a:avLst/>
          </a:prstGeom>
          <a:noFill/>
          <a:ln w="635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1" descr="Imagen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628775"/>
            <a:ext cx="2124075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5943600" y="5734050"/>
            <a:ext cx="2949575" cy="5746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TELE-MEDICINE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31048" y="1192088"/>
            <a:ext cx="5492972" cy="51856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72600" y="1988800"/>
            <a:ext cx="2232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 smtClean="0"/>
              <a:t>医疗广播中心咨询</a:t>
            </a:r>
            <a:endParaRPr kumimoji="1"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5529080" y="1979518"/>
            <a:ext cx="2232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 smtClean="0"/>
              <a:t>门诊咨询</a:t>
            </a:r>
            <a:endParaRPr kumimoji="1"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3800840" y="4869200"/>
            <a:ext cx="201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 smtClean="0"/>
              <a:t>住院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6105160" y="5373270"/>
            <a:ext cx="2808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 smtClean="0"/>
              <a:t>远程医疗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25688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2072600" y="2276840"/>
            <a:ext cx="5616780" cy="1323439"/>
          </a:xfrm>
          <a:prstGeom prst="rect">
            <a:avLst/>
          </a:prstGeom>
          <a:solidFill>
            <a:srgbClr val="00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ES" sz="4000" b="1" dirty="0">
                <a:solidFill>
                  <a:srgbClr val="FFFFFF"/>
                </a:solidFill>
              </a:rPr>
              <a:t>PREVENTIVE </a:t>
            </a:r>
            <a:r>
              <a:rPr lang="es-ES" altLang="es-ES" sz="4000" b="1" dirty="0" smtClean="0">
                <a:solidFill>
                  <a:srgbClr val="FFFFFF"/>
                </a:solidFill>
              </a:rPr>
              <a:t>LEVEL</a:t>
            </a:r>
          </a:p>
          <a:p>
            <a:pPr>
              <a:spcBef>
                <a:spcPts val="0"/>
              </a:spcBef>
            </a:pPr>
            <a:r>
              <a:rPr lang="zh-CN" altLang="en-US" sz="4000" b="1" dirty="0" smtClean="0">
                <a:solidFill>
                  <a:srgbClr val="FFFFFF"/>
                </a:solidFill>
              </a:rPr>
              <a:t>预防性措施</a:t>
            </a:r>
            <a:endParaRPr lang="es-ES" altLang="es-ES" sz="4000" b="1" dirty="0">
              <a:solidFill>
                <a:srgbClr val="FFFFFF"/>
              </a:solidFill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072600" y="3717040"/>
            <a:ext cx="5616575" cy="1323439"/>
          </a:xfrm>
          <a:prstGeom prst="rect">
            <a:avLst/>
          </a:prstGeom>
          <a:solidFill>
            <a:srgbClr val="00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s-E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ASSISTANCE</a:t>
            </a:r>
            <a:r>
              <a:rPr kumimoji="0" lang="es-ES" altLang="es-E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LEVEL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kern="0" noProof="0" dirty="0" smtClean="0">
                <a:solidFill>
                  <a:srgbClr val="FFFFFF"/>
                </a:solidFill>
              </a:rPr>
              <a:t>救助性措施</a:t>
            </a:r>
            <a:endParaRPr kumimoji="0" lang="es-ES" altLang="es-ES" sz="40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1424510" y="2431442"/>
            <a:ext cx="360050" cy="39246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4510" y="3860595"/>
            <a:ext cx="384081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844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000" dirty="0" err="1" smtClean="0"/>
              <a:t>Assistance</a:t>
            </a:r>
            <a:r>
              <a:rPr lang="es-ES" sz="4000" dirty="0" smtClean="0"/>
              <a:t> </a:t>
            </a:r>
            <a:r>
              <a:rPr lang="es-ES" sz="4000" dirty="0" err="1" smtClean="0"/>
              <a:t>ships</a:t>
            </a:r>
            <a:r>
              <a:rPr lang="zh-CN" altLang="en-US" sz="4000" dirty="0" smtClean="0"/>
              <a:t> 救护船舶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6370" y="980661"/>
            <a:ext cx="4680650" cy="514550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*  Short-term </a:t>
            </a:r>
            <a:r>
              <a:rPr lang="en-US" dirty="0"/>
              <a:t>in-patient stay: returns after a few days </a:t>
            </a:r>
          </a:p>
          <a:p>
            <a:pPr marL="0" indent="0">
              <a:buNone/>
            </a:pPr>
            <a:r>
              <a:rPr lang="en-US" dirty="0"/>
              <a:t> to his ship where treatment continues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*  Long-term </a:t>
            </a:r>
            <a:r>
              <a:rPr lang="en-US" dirty="0"/>
              <a:t>in-patient stay: remains </a:t>
            </a:r>
            <a:r>
              <a:rPr lang="en-US" dirty="0" err="1"/>
              <a:t>hospitalised</a:t>
            </a:r>
            <a:r>
              <a:rPr lang="en-US" dirty="0"/>
              <a:t> until</a:t>
            </a:r>
          </a:p>
          <a:p>
            <a:pPr marL="0" indent="0">
              <a:buNone/>
            </a:pPr>
            <a:r>
              <a:rPr lang="en-US" dirty="0"/>
              <a:t> he is returned to </a:t>
            </a:r>
            <a:r>
              <a:rPr lang="en-US" dirty="0" smtClean="0"/>
              <a:t>port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-On the hospital ship</a:t>
            </a:r>
            <a:endParaRPr lang="en-US" sz="1600" dirty="0" smtClean="0"/>
          </a:p>
          <a:p>
            <a:pPr marL="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                          </a:t>
            </a:r>
            <a:r>
              <a:rPr lang="en-US" dirty="0" smtClean="0"/>
              <a:t>- Other means</a:t>
            </a:r>
            <a:endParaRPr lang="en-US" sz="1600" dirty="0" smtClean="0"/>
          </a:p>
          <a:p>
            <a:pPr marL="0" indent="0">
              <a:buNone/>
            </a:pPr>
            <a:r>
              <a:rPr lang="en-US" dirty="0" smtClean="0"/>
              <a:t>*  Patient for urgent evacuation: is hospitalized</a:t>
            </a:r>
            <a:endParaRPr lang="en-US" sz="1600" dirty="0" smtClean="0"/>
          </a:p>
          <a:p>
            <a:pPr marL="0" indent="0">
              <a:buNone/>
            </a:pPr>
            <a:r>
              <a:rPr lang="en-US" dirty="0"/>
              <a:t>a</a:t>
            </a:r>
            <a:r>
              <a:rPr lang="en-US" dirty="0" smtClean="0"/>
              <a:t>nd stabilized until the evacuation can be carried out</a:t>
            </a:r>
          </a:p>
          <a:p>
            <a:pPr marL="0" indent="0">
              <a:buNone/>
            </a:pPr>
            <a:r>
              <a:rPr lang="en-US" dirty="0" smtClean="0"/>
              <a:t>               - By air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- By other means</a:t>
            </a:r>
          </a:p>
          <a:p>
            <a:pPr>
              <a:buFontTx/>
              <a:buChar char="-"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AutoShape 13"/>
          <p:cNvSpPr>
            <a:spLocks noChangeArrowheads="1"/>
          </p:cNvSpPr>
          <p:nvPr/>
        </p:nvSpPr>
        <p:spPr bwMode="auto">
          <a:xfrm>
            <a:off x="5183188" y="5561013"/>
            <a:ext cx="3960812" cy="1296987"/>
          </a:xfrm>
          <a:prstGeom prst="foldedCorner">
            <a:avLst>
              <a:gd name="adj" fmla="val 12500"/>
            </a:avLst>
          </a:prstGeom>
          <a:solidFill>
            <a:srgbClr val="FF66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Direct</a:t>
            </a:r>
            <a:r>
              <a:rPr kumimoji="0" lang="es-ES" altLang="es-E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altLang="es-ES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contact</a:t>
            </a:r>
            <a:r>
              <a:rPr kumimoji="0" lang="es-ES" altLang="es-E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altLang="es-ES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with</a:t>
            </a:r>
            <a:r>
              <a:rPr kumimoji="0" lang="es-ES" altLang="es-E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 CENTRE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FOR COORDINATION OF MARITIME 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RESCUE</a:t>
            </a:r>
            <a:r>
              <a:rPr kumimoji="0" lang="zh-CN" alt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  直接联系海事救护协调中心</a:t>
            </a:r>
            <a:endParaRPr kumimoji="0" lang="es-ES" altLang="es-ES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5229437" y="1124680"/>
            <a:ext cx="4680650" cy="4032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SzPct val="75000"/>
              <a:buFont typeface="Arial" pitchFamily="34" charset="0"/>
              <a:buChar char="►"/>
              <a:defRPr sz="32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dirty="0"/>
              <a:t>* </a:t>
            </a:r>
            <a:r>
              <a:rPr lang="zh-CN" altLang="en-US" sz="2400" dirty="0" smtClean="0"/>
              <a:t>短期患病：数日后回到其本人工作船舶继续接受治疗</a:t>
            </a:r>
            <a:endParaRPr lang="en-US" sz="2400" dirty="0" smtClean="0"/>
          </a:p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*  </a:t>
            </a:r>
            <a:r>
              <a:rPr lang="zh-CN" altLang="en-US" sz="2400" dirty="0" smtClean="0"/>
              <a:t>长期患病：住院到回港</a:t>
            </a:r>
            <a:endParaRPr lang="it-IT" altLang="zh-CN" sz="2400" dirty="0" smtClean="0"/>
          </a:p>
          <a:p>
            <a:pPr marL="0" indent="0">
              <a:buFont typeface="Arial" pitchFamily="34" charset="0"/>
              <a:buNone/>
            </a:pPr>
            <a:r>
              <a:rPr lang="zh-CN" altLang="en-US" sz="2400" dirty="0" smtClean="0"/>
              <a:t>  </a:t>
            </a:r>
            <a:r>
              <a:rPr lang="en-US" sz="2400" dirty="0" smtClean="0"/>
              <a:t>-</a:t>
            </a:r>
            <a:r>
              <a:rPr lang="zh-CN" altLang="en-US" sz="2400" dirty="0" smtClean="0"/>
              <a:t> 在医船上进行   </a:t>
            </a:r>
            <a:endParaRPr lang="it-IT" altLang="zh-CN" sz="2400" dirty="0"/>
          </a:p>
          <a:p>
            <a:pPr marL="0" indent="0">
              <a:buFont typeface="Arial" pitchFamily="34" charset="0"/>
              <a:buNone/>
            </a:pPr>
            <a:r>
              <a:rPr lang="zh-CN" altLang="zh-CN" sz="2400" dirty="0" smtClean="0"/>
              <a:t> </a:t>
            </a:r>
            <a:r>
              <a:rPr lang="zh-CN" altLang="en-US" sz="2400" dirty="0" smtClean="0"/>
              <a:t>  </a:t>
            </a:r>
            <a:r>
              <a:rPr lang="en-US" sz="2400" dirty="0" smtClean="0"/>
              <a:t>- </a:t>
            </a:r>
            <a:r>
              <a:rPr lang="zh-CN" altLang="en-US" sz="2400" dirty="0" smtClean="0"/>
              <a:t>其他方式</a:t>
            </a:r>
            <a:endParaRPr lang="en-US" sz="1200" dirty="0" smtClean="0"/>
          </a:p>
          <a:p>
            <a:pPr marL="0" indent="0">
              <a:buNone/>
            </a:pPr>
            <a:r>
              <a:rPr lang="en-US" altLang="zh-CN" sz="2400" dirty="0" smtClean="0"/>
              <a:t>*</a:t>
            </a:r>
            <a:r>
              <a:rPr lang="zh-CN" altLang="en-US" sz="2400" dirty="0" smtClean="0"/>
              <a:t> 紧急撤离</a:t>
            </a:r>
            <a:r>
              <a:rPr lang="en-US" sz="2400" dirty="0" smtClean="0"/>
              <a:t>: </a:t>
            </a:r>
            <a:r>
              <a:rPr lang="zh-CN" altLang="en-US" sz="2400" dirty="0" smtClean="0"/>
              <a:t>在撤离可以执行前住院或就地治疗   </a:t>
            </a:r>
            <a:endParaRPr lang="it-IT" altLang="zh-CN" sz="2400" dirty="0" smtClean="0"/>
          </a:p>
          <a:p>
            <a:pPr marL="0" indent="0">
              <a:buNone/>
            </a:pPr>
            <a:r>
              <a:rPr lang="en-US" sz="2400" dirty="0" smtClean="0"/>
              <a:t>- </a:t>
            </a:r>
            <a:r>
              <a:rPr lang="zh-CN" altLang="en-US" sz="2400" dirty="0" smtClean="0"/>
              <a:t>通过飞机</a:t>
            </a:r>
            <a:endParaRPr lang="en-US" sz="2400" dirty="0" smtClean="0"/>
          </a:p>
          <a:p>
            <a:pPr marL="0" indent="0">
              <a:buFont typeface="Arial" pitchFamily="34" charset="0"/>
              <a:buNone/>
            </a:pPr>
            <a:r>
              <a:rPr lang="zh-CN" altLang="en-US" sz="2400" dirty="0" smtClean="0"/>
              <a:t> </a:t>
            </a:r>
            <a:r>
              <a:rPr lang="en-US" sz="2400" dirty="0" smtClean="0"/>
              <a:t>- </a:t>
            </a:r>
            <a:r>
              <a:rPr lang="zh-CN" altLang="en-US" sz="2400" dirty="0" smtClean="0"/>
              <a:t>通过其他渠道</a:t>
            </a:r>
            <a:endParaRPr lang="en-US" sz="2400" dirty="0" smtClean="0"/>
          </a:p>
          <a:p>
            <a:pPr>
              <a:buFontTx/>
              <a:buChar char="-"/>
            </a:pPr>
            <a:endParaRPr lang="en-US" sz="2400" dirty="0" smtClean="0"/>
          </a:p>
          <a:p>
            <a:pPr marL="0" indent="0">
              <a:buFont typeface="Arial" pitchFamily="34" charset="0"/>
              <a:buNone/>
            </a:pPr>
            <a:endParaRPr lang="en-US" sz="2400" dirty="0" smtClean="0"/>
          </a:p>
          <a:p>
            <a:pPr marL="0" indent="0">
              <a:buFont typeface="Arial" pitchFamily="34" charset="0"/>
              <a:buNone/>
            </a:pPr>
            <a:endParaRPr lang="en-US" sz="2400" dirty="0" smtClean="0"/>
          </a:p>
          <a:p>
            <a:pPr marL="0" indent="0">
              <a:buFont typeface="Arial" pitchFamily="34" charset="0"/>
              <a:buNone/>
            </a:pP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948060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000" dirty="0" err="1" smtClean="0"/>
              <a:t>Logistical</a:t>
            </a:r>
            <a:r>
              <a:rPr lang="es-ES" sz="4000" dirty="0" smtClean="0"/>
              <a:t> </a:t>
            </a:r>
            <a:r>
              <a:rPr lang="es-ES" sz="4000" dirty="0" err="1" smtClean="0"/>
              <a:t>support</a:t>
            </a:r>
            <a:r>
              <a:rPr lang="zh-CN" altLang="en-US" sz="4000" dirty="0" smtClean="0"/>
              <a:t> 后勤支持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6370" y="980661"/>
            <a:ext cx="4896680" cy="514550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   Provide emergency logistical </a:t>
            </a:r>
            <a:r>
              <a:rPr lang="en-US" dirty="0" smtClean="0"/>
              <a:t>support</a:t>
            </a:r>
            <a:r>
              <a:rPr lang="zh-CN" altLang="en-US" dirty="0" smtClean="0"/>
              <a:t> </a:t>
            </a:r>
            <a:endParaRPr lang="it-IT" altLang="zh-CN" dirty="0" smtClean="0"/>
          </a:p>
          <a:p>
            <a:pPr marL="0" indent="0">
              <a:buNone/>
            </a:pPr>
            <a:r>
              <a:rPr lang="en-US" dirty="0" smtClean="0"/>
              <a:t>- Tugs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- Assistance </a:t>
            </a:r>
            <a:r>
              <a:rPr lang="en-US" dirty="0"/>
              <a:t>for breakdowns</a:t>
            </a:r>
          </a:p>
          <a:p>
            <a:pPr marL="0" indent="0">
              <a:buNone/>
            </a:pPr>
            <a:r>
              <a:rPr lang="en-US" dirty="0" smtClean="0"/>
              <a:t>- Fuel </a:t>
            </a:r>
            <a:r>
              <a:rPr lang="en-US" dirty="0"/>
              <a:t>supply</a:t>
            </a:r>
          </a:p>
          <a:p>
            <a:pPr marL="0" indent="0">
              <a:buNone/>
            </a:pPr>
            <a:r>
              <a:rPr lang="en-US" dirty="0" smtClean="0"/>
              <a:t>- Fresh </a:t>
            </a:r>
            <a:r>
              <a:rPr lang="en-US" dirty="0"/>
              <a:t>water supply</a:t>
            </a:r>
          </a:p>
          <a:p>
            <a:pPr marL="0" indent="0">
              <a:buNone/>
            </a:pPr>
            <a:r>
              <a:rPr lang="en-US" dirty="0" smtClean="0"/>
              <a:t>- Electrical </a:t>
            </a:r>
            <a:r>
              <a:rPr lang="en-US" dirty="0"/>
              <a:t>energy supply</a:t>
            </a:r>
          </a:p>
          <a:p>
            <a:pPr marL="0" indent="0">
              <a:buNone/>
            </a:pPr>
            <a:r>
              <a:rPr lang="en-US" dirty="0" smtClean="0"/>
              <a:t>- Anti-incendiary </a:t>
            </a:r>
            <a:r>
              <a:rPr lang="en-US" dirty="0"/>
              <a:t>system</a:t>
            </a:r>
          </a:p>
          <a:p>
            <a:pPr marL="0" indent="0">
              <a:buNone/>
            </a:pPr>
            <a:r>
              <a:rPr lang="en-US" dirty="0" smtClean="0"/>
              <a:t>- Diver </a:t>
            </a:r>
            <a:r>
              <a:rPr lang="en-US" dirty="0"/>
              <a:t>service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Elipse 3"/>
          <p:cNvSpPr/>
          <p:nvPr/>
        </p:nvSpPr>
        <p:spPr>
          <a:xfrm>
            <a:off x="416370" y="1124680"/>
            <a:ext cx="144020" cy="1440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文本框 4"/>
          <p:cNvSpPr txBox="1"/>
          <p:nvPr/>
        </p:nvSpPr>
        <p:spPr>
          <a:xfrm>
            <a:off x="5601090" y="980660"/>
            <a:ext cx="4032560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提供紧急后勤</a:t>
            </a:r>
            <a:r>
              <a:rPr lang="zh-CN" altLang="en-US" sz="3200" dirty="0" smtClean="0"/>
              <a:t>支持</a:t>
            </a:r>
            <a:endParaRPr lang="it-IT" altLang="zh-CN" sz="3200" dirty="0" smtClean="0"/>
          </a:p>
          <a:p>
            <a:endParaRPr lang="it-IT" altLang="zh-CN" sz="3200" dirty="0" smtClean="0"/>
          </a:p>
          <a:p>
            <a:pPr marL="285750" indent="-285750">
              <a:buFontTx/>
              <a:buChar char="-"/>
            </a:pPr>
            <a:r>
              <a:rPr lang="zh-CN" altLang="en-US" sz="3200" dirty="0" smtClean="0"/>
              <a:t>拖船</a:t>
            </a:r>
            <a:endParaRPr lang="it-IT" altLang="zh-CN" sz="3200" dirty="0" smtClean="0"/>
          </a:p>
          <a:p>
            <a:pPr marL="285750" indent="-285750">
              <a:buFontTx/>
              <a:buChar char="-"/>
            </a:pPr>
            <a:r>
              <a:rPr lang="zh-CN" altLang="en-US" sz="3200" dirty="0" smtClean="0"/>
              <a:t>抛锚救助</a:t>
            </a:r>
            <a:endParaRPr lang="it-IT" altLang="zh-CN" sz="3200" dirty="0" smtClean="0"/>
          </a:p>
          <a:p>
            <a:pPr marL="285750" indent="-285750">
              <a:buFontTx/>
              <a:buChar char="-"/>
            </a:pPr>
            <a:r>
              <a:rPr lang="zh-CN" altLang="en-US" sz="3200" dirty="0" smtClean="0"/>
              <a:t>燃料供应</a:t>
            </a:r>
            <a:endParaRPr lang="it-IT" altLang="zh-CN" sz="3200" dirty="0" smtClean="0"/>
          </a:p>
          <a:p>
            <a:pPr marL="285750" indent="-285750">
              <a:buFontTx/>
              <a:buChar char="-"/>
            </a:pPr>
            <a:r>
              <a:rPr lang="zh-CN" altLang="en-US" sz="3200" dirty="0" smtClean="0"/>
              <a:t>鲜水供应</a:t>
            </a:r>
            <a:endParaRPr lang="it-IT" altLang="zh-CN" sz="3200" dirty="0" smtClean="0"/>
          </a:p>
          <a:p>
            <a:pPr marL="285750" indent="-285750">
              <a:buFontTx/>
              <a:buChar char="-"/>
            </a:pPr>
            <a:r>
              <a:rPr lang="zh-CN" altLang="en-US" sz="3200" dirty="0" smtClean="0"/>
              <a:t>电力供应</a:t>
            </a:r>
            <a:endParaRPr lang="it-IT" altLang="zh-CN" sz="3200" dirty="0" smtClean="0"/>
          </a:p>
          <a:p>
            <a:pPr marL="285750" indent="-285750">
              <a:buFontTx/>
              <a:buChar char="-"/>
            </a:pPr>
            <a:r>
              <a:rPr lang="zh-CN" altLang="en-US" sz="3200" dirty="0" smtClean="0"/>
              <a:t>消防系统</a:t>
            </a:r>
            <a:endParaRPr lang="it-IT" altLang="zh-CN" sz="3200" dirty="0" smtClean="0"/>
          </a:p>
          <a:p>
            <a:pPr marL="285750" indent="-285750">
              <a:buFontTx/>
              <a:buChar char="-"/>
            </a:pPr>
            <a:r>
              <a:rPr lang="zh-CN" altLang="en-US" sz="3200" dirty="0" smtClean="0"/>
              <a:t>潜水服务</a:t>
            </a:r>
            <a:endParaRPr lang="en-US" altLang="zh-CN" sz="3200" dirty="0"/>
          </a:p>
          <a:p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8176490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dirty="0" err="1" smtClean="0"/>
              <a:t>Care</a:t>
            </a:r>
            <a:r>
              <a:rPr lang="es-ES" sz="3600" dirty="0" smtClean="0"/>
              <a:t> Centres </a:t>
            </a:r>
            <a:r>
              <a:rPr lang="es-ES" sz="3600" dirty="0" err="1" smtClean="0"/>
              <a:t>abroad</a:t>
            </a:r>
            <a:r>
              <a:rPr lang="zh-CN" altLang="en-US" sz="3600" dirty="0" smtClean="0"/>
              <a:t> 海外救护中心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6182" y="1019999"/>
            <a:ext cx="4362798" cy="514550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ES" dirty="0" smtClean="0"/>
              <a:t>     </a:t>
            </a:r>
            <a:r>
              <a:rPr lang="es-ES" dirty="0" err="1" smtClean="0"/>
              <a:t>Provide</a:t>
            </a:r>
            <a:r>
              <a:rPr lang="es-ES" dirty="0" smtClean="0"/>
              <a:t> medical </a:t>
            </a:r>
            <a:r>
              <a:rPr lang="es-ES" dirty="0" err="1" smtClean="0"/>
              <a:t>consultations</a:t>
            </a:r>
            <a:r>
              <a:rPr lang="es-ES" dirty="0" smtClean="0"/>
              <a:t>,</a:t>
            </a:r>
            <a:r>
              <a:rPr lang="zh-CN" altLang="en-US" dirty="0" smtClean="0"/>
              <a:t> </a:t>
            </a:r>
            <a:r>
              <a:rPr lang="es-ES" dirty="0" err="1" smtClean="0"/>
              <a:t>hospitalisations</a:t>
            </a:r>
            <a:r>
              <a:rPr lang="zh-CN" altLang="en-US" dirty="0" smtClean="0"/>
              <a:t>,</a:t>
            </a:r>
            <a:r>
              <a:rPr lang="es-ES" dirty="0" err="1" smtClean="0"/>
              <a:t>repatriations</a:t>
            </a:r>
            <a:r>
              <a:rPr lang="es-ES" dirty="0" smtClean="0"/>
              <a:t>, social </a:t>
            </a:r>
            <a:r>
              <a:rPr lang="es-ES" dirty="0" err="1" smtClean="0"/>
              <a:t>care</a:t>
            </a:r>
            <a:r>
              <a:rPr lang="es-ES" dirty="0" smtClean="0"/>
              <a:t> and </a:t>
            </a:r>
            <a:r>
              <a:rPr lang="es-ES" dirty="0" err="1" smtClean="0"/>
              <a:t>information</a:t>
            </a:r>
            <a:r>
              <a:rPr lang="es-ES" dirty="0" smtClean="0"/>
              <a:t> to </a:t>
            </a:r>
            <a:r>
              <a:rPr lang="es-ES" dirty="0" err="1" smtClean="0"/>
              <a:t>workers</a:t>
            </a:r>
            <a:r>
              <a:rPr lang="es-ES" dirty="0" smtClean="0"/>
              <a:t>.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 </a:t>
            </a:r>
            <a:r>
              <a:rPr lang="es-ES" dirty="0" err="1" smtClean="0"/>
              <a:t>Located</a:t>
            </a:r>
            <a:r>
              <a:rPr lang="es-ES" dirty="0" smtClean="0"/>
              <a:t> in áreas </a:t>
            </a:r>
            <a:r>
              <a:rPr lang="es-ES" dirty="0" err="1" smtClean="0"/>
              <a:t>where</a:t>
            </a:r>
            <a:r>
              <a:rPr lang="es-ES" dirty="0" smtClean="0"/>
              <a:t> </a:t>
            </a:r>
            <a:r>
              <a:rPr lang="es-ES" dirty="0" err="1" smtClean="0"/>
              <a:t>there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a </a:t>
            </a:r>
            <a:r>
              <a:rPr lang="es-ES" dirty="0" err="1" smtClean="0"/>
              <a:t>significant</a:t>
            </a:r>
            <a:r>
              <a:rPr lang="zh-CN" altLang="en-US" dirty="0"/>
              <a:t> </a:t>
            </a:r>
            <a:r>
              <a:rPr lang="es-ES" dirty="0" err="1" smtClean="0"/>
              <a:t>presence</a:t>
            </a:r>
            <a:r>
              <a:rPr lang="es-ES" dirty="0" smtClean="0"/>
              <a:t> of </a:t>
            </a:r>
            <a:r>
              <a:rPr lang="es-ES" dirty="0" err="1" smtClean="0"/>
              <a:t>Spanish</a:t>
            </a:r>
            <a:r>
              <a:rPr lang="es-ES" dirty="0" smtClean="0"/>
              <a:t> </a:t>
            </a:r>
            <a:r>
              <a:rPr lang="es-ES" dirty="0" err="1" smtClean="0"/>
              <a:t>vessels</a:t>
            </a:r>
            <a:r>
              <a:rPr lang="es-ES" dirty="0" smtClean="0"/>
              <a:t>.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 </a:t>
            </a:r>
            <a:r>
              <a:rPr lang="es-ES" dirty="0" err="1" smtClean="0"/>
              <a:t>Collaboration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country´s</a:t>
            </a:r>
            <a:r>
              <a:rPr lang="es-ES" dirty="0" smtClean="0"/>
              <a:t> </a:t>
            </a:r>
            <a:r>
              <a:rPr lang="es-ES" dirty="0" err="1" smtClean="0"/>
              <a:t>heath</a:t>
            </a:r>
            <a:r>
              <a:rPr lang="es-ES" dirty="0" smtClean="0"/>
              <a:t> </a:t>
            </a:r>
            <a:r>
              <a:rPr lang="es-ES" dirty="0" err="1" smtClean="0"/>
              <a:t>services</a:t>
            </a:r>
            <a:r>
              <a:rPr lang="es-ES" dirty="0" smtClean="0"/>
              <a:t>.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 </a:t>
            </a:r>
            <a:r>
              <a:rPr lang="es-ES" dirty="0" err="1" smtClean="0"/>
              <a:t>Located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African</a:t>
            </a:r>
            <a:r>
              <a:rPr lang="es-ES" dirty="0" smtClean="0"/>
              <a:t> </a:t>
            </a:r>
            <a:r>
              <a:rPr lang="es-ES" dirty="0" err="1" smtClean="0"/>
              <a:t>coast</a:t>
            </a:r>
            <a:r>
              <a:rPr lang="es-ES" dirty="0" smtClean="0"/>
              <a:t>: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7727" y="5202567"/>
            <a:ext cx="170703" cy="17070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4410" y="3186287"/>
            <a:ext cx="170703" cy="17070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7727" y="4365130"/>
            <a:ext cx="170703" cy="17070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9737" y="1124680"/>
            <a:ext cx="170703" cy="17070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169030" y="1052670"/>
            <a:ext cx="424859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600" dirty="0" smtClean="0"/>
              <a:t>向工作者</a:t>
            </a:r>
            <a:r>
              <a:rPr kumimoji="1" lang="zh-CN" altLang="it-IT" sz="2600" dirty="0" smtClean="0"/>
              <a:t>提供医疗咨询、住院服务、归国运送、社会救助与信息</a:t>
            </a:r>
            <a:endParaRPr kumimoji="1" lang="it-IT" altLang="zh-CN" sz="2600" dirty="0" smtClean="0"/>
          </a:p>
          <a:p>
            <a:endParaRPr kumimoji="1" lang="it-IT" altLang="zh-CN" sz="2600" dirty="0"/>
          </a:p>
          <a:p>
            <a:r>
              <a:rPr kumimoji="1" lang="zh-CN" altLang="en-US" sz="2600" dirty="0" smtClean="0"/>
              <a:t>在西班牙籍船舶聚集地区设立</a:t>
            </a:r>
            <a:endParaRPr kumimoji="1" lang="it-IT" altLang="zh-CN" sz="2600" dirty="0" smtClean="0"/>
          </a:p>
          <a:p>
            <a:endParaRPr kumimoji="1" lang="it-IT" altLang="zh-CN" sz="2600" dirty="0"/>
          </a:p>
          <a:p>
            <a:r>
              <a:rPr kumimoji="1" lang="zh-CN" altLang="en-US" sz="2600" dirty="0" smtClean="0"/>
              <a:t>与所在国家卫生服务机构合作</a:t>
            </a:r>
            <a:endParaRPr kumimoji="1" lang="it-IT" altLang="zh-CN" sz="2600" dirty="0" smtClean="0"/>
          </a:p>
          <a:p>
            <a:endParaRPr kumimoji="1" lang="it-IT" altLang="zh-CN" sz="2600" dirty="0"/>
          </a:p>
          <a:p>
            <a:r>
              <a:rPr kumimoji="1" lang="zh-CN" altLang="en-US" sz="2600" dirty="0" smtClean="0"/>
              <a:t>在非洲海岸设立</a:t>
            </a:r>
            <a:endParaRPr kumimoji="1" lang="zh-CN" altLang="en-US" sz="2600" dirty="0"/>
          </a:p>
        </p:txBody>
      </p:sp>
    </p:spTree>
    <p:extLst>
      <p:ext uri="{BB962C8B-B14F-4D97-AF65-F5344CB8AC3E}">
        <p14:creationId xmlns:p14="http://schemas.microsoft.com/office/powerpoint/2010/main" val="16300587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1467" y="1078428"/>
            <a:ext cx="6383065" cy="474650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3795" y="1058958"/>
            <a:ext cx="6498899" cy="487722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8580" y="1058958"/>
            <a:ext cx="5389331" cy="570635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dirty="0" err="1" smtClean="0"/>
              <a:t>Care</a:t>
            </a:r>
            <a:r>
              <a:rPr lang="es-ES" sz="3600" dirty="0" smtClean="0"/>
              <a:t> Centres </a:t>
            </a:r>
            <a:r>
              <a:rPr lang="es-ES" sz="3600" dirty="0" err="1" smtClean="0"/>
              <a:t>abroad</a:t>
            </a:r>
            <a:r>
              <a:rPr lang="es-ES" sz="3600" dirty="0" smtClean="0"/>
              <a:t> </a:t>
            </a:r>
            <a:r>
              <a:rPr lang="es-ES" sz="3600" dirty="0" err="1" smtClean="0"/>
              <a:t>海外救护中心</a:t>
            </a:r>
            <a:endParaRPr lang="es-ES" sz="36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605211" y="1046438"/>
            <a:ext cx="6547671" cy="495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69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400" dirty="0" err="1" smtClean="0"/>
              <a:t>Care</a:t>
            </a:r>
            <a:r>
              <a:rPr lang="es-ES" sz="4400" dirty="0" smtClean="0"/>
              <a:t> </a:t>
            </a:r>
            <a:r>
              <a:rPr lang="es-ES" sz="4400" dirty="0" err="1" smtClean="0"/>
              <a:t>Level</a:t>
            </a:r>
            <a:r>
              <a:rPr lang="zh-CN" altLang="en-US" sz="4400" dirty="0" smtClean="0"/>
              <a:t> 救护性措施</a:t>
            </a:r>
            <a:endParaRPr lang="es-ES" sz="4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6370" y="980661"/>
            <a:ext cx="4392610" cy="514550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900" b="1" dirty="0" smtClean="0"/>
              <a:t>     </a:t>
            </a:r>
            <a:r>
              <a:rPr lang="en-US" sz="4200" b="1" dirty="0" smtClean="0"/>
              <a:t>Aimed </a:t>
            </a:r>
            <a:r>
              <a:rPr lang="en-US" sz="4200" b="1" dirty="0"/>
              <a:t>at bringing healthcare </a:t>
            </a:r>
          </a:p>
          <a:p>
            <a:pPr marL="0" indent="0">
              <a:buNone/>
            </a:pPr>
            <a:r>
              <a:rPr lang="en-US" sz="4200" b="1" dirty="0" smtClean="0"/>
              <a:t>     to </a:t>
            </a:r>
            <a:r>
              <a:rPr lang="en-US" sz="4200" b="1" dirty="0"/>
              <a:t>where the workers are.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sz="3800" b="1" dirty="0" smtClean="0"/>
              <a:t>2</a:t>
            </a:r>
            <a:r>
              <a:rPr lang="en-US" sz="3800" b="1" dirty="0"/>
              <a:t>. With third-party resources.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3300" dirty="0" smtClean="0"/>
              <a:t>      </a:t>
            </a:r>
            <a:r>
              <a:rPr lang="en-US" sz="4100" dirty="0" smtClean="0"/>
              <a:t>- </a:t>
            </a:r>
            <a:r>
              <a:rPr lang="en-US" sz="4100" dirty="0"/>
              <a:t>The </a:t>
            </a:r>
            <a:r>
              <a:rPr lang="en-US" sz="4100" dirty="0" smtClean="0"/>
              <a:t>country‘s </a:t>
            </a:r>
            <a:r>
              <a:rPr lang="en-US" sz="4100" dirty="0"/>
              <a:t>assistance </a:t>
            </a:r>
            <a:r>
              <a:rPr lang="en-US" sz="4100" dirty="0" smtClean="0"/>
              <a:t>resources</a:t>
            </a:r>
            <a:r>
              <a:rPr lang="zh-CN" altLang="en-US" sz="4100" dirty="0" smtClean="0"/>
              <a:t> </a:t>
            </a:r>
            <a:r>
              <a:rPr lang="en-US" sz="4100" dirty="0" smtClean="0"/>
              <a:t>+ </a:t>
            </a:r>
            <a:r>
              <a:rPr lang="en-US" sz="4100" dirty="0"/>
              <a:t>reimbursement of costs</a:t>
            </a:r>
          </a:p>
          <a:p>
            <a:endParaRPr lang="en-US" sz="4100" dirty="0"/>
          </a:p>
          <a:p>
            <a:pPr marL="0" indent="0">
              <a:buNone/>
            </a:pPr>
            <a:r>
              <a:rPr lang="en-US" sz="4100" dirty="0" smtClean="0"/>
              <a:t>      -Healthcare </a:t>
            </a:r>
            <a:r>
              <a:rPr lang="en-US" sz="4100" dirty="0"/>
              <a:t>repatriation</a:t>
            </a:r>
          </a:p>
          <a:p>
            <a:endParaRPr lang="en-US" sz="4100" dirty="0"/>
          </a:p>
          <a:p>
            <a:pPr marL="0" indent="0">
              <a:buNone/>
            </a:pPr>
            <a:r>
              <a:rPr lang="en-US" sz="4100" dirty="0" smtClean="0"/>
              <a:t>      -Medical </a:t>
            </a:r>
            <a:r>
              <a:rPr lang="en-US" sz="4100" dirty="0"/>
              <a:t>airplane</a:t>
            </a:r>
          </a:p>
          <a:p>
            <a:endParaRPr lang="es-ES" sz="3300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5241040" y="1124680"/>
            <a:ext cx="4392610" cy="514550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SzPct val="75000"/>
              <a:buFont typeface="Arial" pitchFamily="34" charset="0"/>
              <a:buChar char="►"/>
              <a:defRPr sz="32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zh-CN" altLang="en-US" sz="3900" b="1" dirty="0" smtClean="0"/>
              <a:t>目的是向工人就地提供医疗服务</a:t>
            </a:r>
            <a:endParaRPr lang="it-IT" altLang="zh-CN" sz="3900" b="1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      </a:t>
            </a:r>
            <a:r>
              <a:rPr lang="en-US" sz="3800" b="1" dirty="0" smtClean="0"/>
              <a:t>2.</a:t>
            </a:r>
            <a:r>
              <a:rPr lang="zh-CN" altLang="en-US" sz="3800" b="1" dirty="0" smtClean="0"/>
              <a:t> 运用第三方资源</a:t>
            </a:r>
            <a:endParaRPr lang="en-US" sz="3800" b="1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sz="3300" dirty="0" smtClean="0"/>
              <a:t>      </a:t>
            </a:r>
            <a:r>
              <a:rPr lang="en-US" sz="4100" dirty="0" smtClean="0"/>
              <a:t>- </a:t>
            </a:r>
            <a:r>
              <a:rPr lang="zh-CN" altLang="en-US" sz="4100" dirty="0" smtClean="0"/>
              <a:t>当地国救助资源</a:t>
            </a:r>
            <a:r>
              <a:rPr lang="en-US" altLang="zh-CN" sz="4100" dirty="0" smtClean="0"/>
              <a:t>+</a:t>
            </a:r>
            <a:r>
              <a:rPr lang="zh-CN" altLang="en-US" sz="4100" dirty="0" smtClean="0"/>
              <a:t>费用报销</a:t>
            </a:r>
            <a:endParaRPr lang="en-US" sz="4100" dirty="0" smtClean="0"/>
          </a:p>
          <a:p>
            <a:endParaRPr lang="en-US" sz="4100" dirty="0" smtClean="0"/>
          </a:p>
          <a:p>
            <a:pPr marL="0" indent="0">
              <a:buFont typeface="Arial" pitchFamily="34" charset="0"/>
              <a:buNone/>
            </a:pPr>
            <a:r>
              <a:rPr lang="en-US" sz="4100" dirty="0" smtClean="0"/>
              <a:t>      -</a:t>
            </a:r>
            <a:r>
              <a:rPr lang="zh-CN" altLang="en-US" sz="4100" dirty="0" smtClean="0"/>
              <a:t>归国治疗</a:t>
            </a:r>
            <a:endParaRPr lang="en-US" sz="4100" dirty="0" smtClean="0"/>
          </a:p>
          <a:p>
            <a:endParaRPr lang="en-US" sz="4100" dirty="0" smtClean="0"/>
          </a:p>
          <a:p>
            <a:pPr marL="0" indent="0">
              <a:buFont typeface="Arial" pitchFamily="34" charset="0"/>
              <a:buNone/>
            </a:pPr>
            <a:r>
              <a:rPr lang="en-US" sz="4100" dirty="0" smtClean="0"/>
              <a:t>      -</a:t>
            </a:r>
            <a:r>
              <a:rPr lang="zh-CN" altLang="en-US" sz="4100" dirty="0" smtClean="0"/>
              <a:t>医用飞机</a:t>
            </a:r>
            <a:endParaRPr lang="en-US" sz="4100" dirty="0" smtClean="0"/>
          </a:p>
          <a:p>
            <a:endParaRPr lang="es-ES" sz="3300" dirty="0"/>
          </a:p>
        </p:txBody>
      </p:sp>
    </p:spTree>
    <p:extLst>
      <p:ext uri="{BB962C8B-B14F-4D97-AF65-F5344CB8AC3E}">
        <p14:creationId xmlns:p14="http://schemas.microsoft.com/office/powerpoint/2010/main" val="1550325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780"/>
            <a:ext cx="9906000" cy="6093370"/>
          </a:xfrm>
          <a:prstGeom prst="rect">
            <a:avLst/>
          </a:prstGeom>
          <a:noFill/>
        </p:spPr>
      </p:pic>
      <p:sp useBgFill="1">
        <p:nvSpPr>
          <p:cNvPr id="4" name="Rectángulo 3"/>
          <p:cNvSpPr/>
          <p:nvPr/>
        </p:nvSpPr>
        <p:spPr>
          <a:xfrm>
            <a:off x="2072600" y="3212970"/>
            <a:ext cx="5688790" cy="230832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Optane"/>
              </a:rPr>
              <a:t>Thank you for </a:t>
            </a:r>
            <a:r>
              <a:rPr lang="en-US" sz="4400" dirty="0">
                <a:latin typeface="Optane"/>
              </a:rPr>
              <a:t>your</a:t>
            </a:r>
            <a:r>
              <a:rPr lang="en-US" sz="4800" dirty="0">
                <a:latin typeface="Optane"/>
              </a:rPr>
              <a:t> </a:t>
            </a:r>
            <a:r>
              <a:rPr lang="en-US" sz="4800" dirty="0" smtClean="0">
                <a:latin typeface="Optane"/>
              </a:rPr>
              <a:t>attention.</a:t>
            </a:r>
          </a:p>
          <a:p>
            <a:pPr algn="ctr"/>
            <a:r>
              <a:rPr lang="zh-CN" altLang="en-US" sz="4800" dirty="0" smtClean="0">
                <a:latin typeface="Optane"/>
              </a:rPr>
              <a:t>谢谢！</a:t>
            </a:r>
            <a:endParaRPr lang="es-ES" sz="4800" dirty="0">
              <a:latin typeface="Optane"/>
            </a:endParaRPr>
          </a:p>
        </p:txBody>
      </p:sp>
    </p:spTree>
    <p:extLst>
      <p:ext uri="{BB962C8B-B14F-4D97-AF65-F5344CB8AC3E}">
        <p14:creationId xmlns:p14="http://schemas.microsoft.com/office/powerpoint/2010/main" val="1953618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000" dirty="0" smtClean="0"/>
              <a:t>PREVENTIVE </a:t>
            </a:r>
            <a:r>
              <a:rPr lang="es-ES" sz="4000" dirty="0"/>
              <a:t>LEVEL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6370" y="980661"/>
            <a:ext cx="4392610" cy="5145506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en-GB" altLang="es-ES" sz="4800" dirty="0"/>
              <a:t>Aimed at improving the state of health and reduce labour risk factors.</a:t>
            </a:r>
          </a:p>
          <a:p>
            <a:pPr marL="0" indent="0" algn="just">
              <a:buNone/>
            </a:pPr>
            <a:endParaRPr lang="en-GB" altLang="es-ES" dirty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s-ES" dirty="0" smtClean="0"/>
              <a:t>    </a:t>
            </a:r>
            <a:r>
              <a:rPr lang="es-ES" sz="3600" dirty="0" smtClean="0"/>
              <a:t>Medical </a:t>
            </a:r>
            <a:r>
              <a:rPr lang="es-ES" sz="3600" dirty="0" err="1"/>
              <a:t>check</a:t>
            </a:r>
            <a:r>
              <a:rPr lang="es-ES" sz="3600" dirty="0"/>
              <a:t>-ups </a:t>
            </a:r>
            <a:r>
              <a:rPr lang="es-ES" sz="3600" dirty="0" err="1"/>
              <a:t>on</a:t>
            </a:r>
            <a:r>
              <a:rPr lang="es-ES" sz="3600" dirty="0"/>
              <a:t> </a:t>
            </a:r>
            <a:r>
              <a:rPr lang="es-ES" sz="3600" dirty="0" err="1" smtClean="0"/>
              <a:t>embarkation</a:t>
            </a:r>
            <a:endParaRPr lang="es-ES" sz="3600" dirty="0" smtClean="0"/>
          </a:p>
          <a:p>
            <a:pPr marL="514350" indent="-514350">
              <a:buFont typeface="+mj-lt"/>
              <a:buAutoNum type="arabicPeriod"/>
            </a:pPr>
            <a:r>
              <a:rPr lang="es-ES" sz="3600" dirty="0"/>
              <a:t> </a:t>
            </a:r>
            <a:r>
              <a:rPr lang="es-ES" sz="3600" dirty="0" smtClean="0"/>
              <a:t>   ´</a:t>
            </a:r>
            <a:r>
              <a:rPr lang="es-ES" sz="3600" dirty="0" err="1" smtClean="0"/>
              <a:t>Mandatory</a:t>
            </a:r>
            <a:r>
              <a:rPr lang="es-ES" sz="3600" dirty="0" smtClean="0"/>
              <a:t> </a:t>
            </a:r>
            <a:r>
              <a:rPr lang="es-ES" sz="3600" dirty="0" err="1" smtClean="0"/>
              <a:t>healthcare</a:t>
            </a:r>
            <a:r>
              <a:rPr lang="es-ES" sz="3600" dirty="0" smtClean="0"/>
              <a:t> training </a:t>
            </a:r>
            <a:r>
              <a:rPr lang="es-ES" sz="3600" dirty="0" err="1" smtClean="0"/>
              <a:t>for</a:t>
            </a:r>
            <a:r>
              <a:rPr lang="es-ES" sz="3600" dirty="0" smtClean="0"/>
              <a:t> </a:t>
            </a:r>
            <a:r>
              <a:rPr lang="es-ES" sz="3600" dirty="0" err="1" smtClean="0"/>
              <a:t>mariners</a:t>
            </a:r>
            <a:r>
              <a:rPr lang="es-ES" sz="36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3600" dirty="0"/>
              <a:t> </a:t>
            </a:r>
            <a:r>
              <a:rPr lang="es-ES" sz="3600" dirty="0" smtClean="0"/>
              <a:t>   </a:t>
            </a:r>
            <a:r>
              <a:rPr lang="es-ES" sz="3600" dirty="0" err="1" smtClean="0"/>
              <a:t>Inspection</a:t>
            </a:r>
            <a:r>
              <a:rPr lang="es-ES" sz="3600" dirty="0" smtClean="0"/>
              <a:t> of medicine </a:t>
            </a:r>
            <a:r>
              <a:rPr lang="es-ES" sz="3600" dirty="0" err="1" smtClean="0"/>
              <a:t>chests</a:t>
            </a:r>
            <a:r>
              <a:rPr lang="es-ES" sz="3600" dirty="0" smtClean="0"/>
              <a:t> and </a:t>
            </a:r>
            <a:r>
              <a:rPr lang="es-ES" sz="3600" dirty="0" err="1" smtClean="0"/>
              <a:t>health</a:t>
            </a:r>
            <a:r>
              <a:rPr lang="zh-CN" altLang="en-US" sz="3600" dirty="0"/>
              <a:t> </a:t>
            </a:r>
            <a:r>
              <a:rPr lang="es-ES" sz="3600" dirty="0" smtClean="0"/>
              <a:t>and </a:t>
            </a:r>
            <a:r>
              <a:rPr lang="es-ES" sz="3600" dirty="0" err="1" smtClean="0"/>
              <a:t>hygiene</a:t>
            </a:r>
            <a:r>
              <a:rPr lang="es-ES" sz="3600" dirty="0" smtClean="0"/>
              <a:t> </a:t>
            </a:r>
            <a:r>
              <a:rPr lang="es-ES" sz="3600" dirty="0" err="1" smtClean="0"/>
              <a:t>conditions</a:t>
            </a:r>
            <a:r>
              <a:rPr lang="es-ES" sz="3600" dirty="0" smtClean="0"/>
              <a:t> </a:t>
            </a:r>
            <a:r>
              <a:rPr lang="es-ES" sz="3600" dirty="0" err="1" smtClean="0"/>
              <a:t>on</a:t>
            </a:r>
            <a:r>
              <a:rPr lang="es-ES" sz="3600" dirty="0" smtClean="0"/>
              <a:t> </a:t>
            </a:r>
            <a:r>
              <a:rPr lang="es-ES" sz="3600" dirty="0" err="1" smtClean="0"/>
              <a:t>vessels</a:t>
            </a:r>
            <a:r>
              <a:rPr lang="es-ES" sz="36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5169030" y="1052670"/>
            <a:ext cx="4392610" cy="5145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SzPct val="75000"/>
              <a:buFont typeface="Arial" pitchFamily="34" charset="0"/>
              <a:buChar char="►"/>
              <a:defRPr sz="32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zh-CN" altLang="en-US" sz="3900" dirty="0" smtClean="0"/>
              <a:t>旨在改善健康状况并减少劳动风险因素</a:t>
            </a:r>
            <a:endParaRPr lang="en-GB" altLang="es-ES" sz="3900" dirty="0" smtClean="0"/>
          </a:p>
          <a:p>
            <a:pPr marL="0" indent="0" algn="just">
              <a:buFont typeface="Arial" pitchFamily="34" charset="0"/>
              <a:buNone/>
            </a:pPr>
            <a:endParaRPr lang="en-GB" altLang="es-ES" dirty="0" smtClean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dirty="0" smtClean="0"/>
              <a:t>船上医疗检查</a:t>
            </a:r>
            <a:endParaRPr lang="es-ES" dirty="0" smtClean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 smtClean="0"/>
              <a:t>海上工作人员法定健康培训</a:t>
            </a:r>
            <a:endParaRPr lang="es-ES" dirty="0" smtClean="0"/>
          </a:p>
          <a:p>
            <a:pPr marL="514350" indent="-514350">
              <a:buFont typeface="+mj-lt"/>
              <a:buAutoNum type="arabicPeriod"/>
            </a:pPr>
            <a:r>
              <a:rPr lang="zh-CN" altLang="en-US" sz="2800" dirty="0" smtClean="0"/>
              <a:t>船舶卫生条件、</a:t>
            </a:r>
            <a:r>
              <a:rPr lang="zh-CN" altLang="it-IT" sz="2800" dirty="0" smtClean="0"/>
              <a:t>医药</a:t>
            </a:r>
            <a:r>
              <a:rPr lang="zh-CN" altLang="en-US" sz="2800" dirty="0" smtClean="0"/>
              <a:t>设施检查</a:t>
            </a:r>
            <a:endParaRPr lang="es-ES" sz="2800" dirty="0" smtClean="0"/>
          </a:p>
          <a:p>
            <a:pPr marL="0" indent="0">
              <a:buFont typeface="Arial" pitchFamily="34" charset="0"/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00621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 smtClean="0"/>
              <a:t>PREVENTIVE </a:t>
            </a:r>
            <a:r>
              <a:rPr lang="es-ES" sz="3600" dirty="0"/>
              <a:t>LEVEL</a:t>
            </a:r>
            <a:br>
              <a:rPr lang="es-ES" sz="3600" dirty="0"/>
            </a:br>
            <a:endParaRPr lang="es-ES" sz="3600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idx="1"/>
          </p:nvPr>
        </p:nvSpPr>
        <p:spPr bwMode="auto">
          <a:xfrm>
            <a:off x="416370" y="980661"/>
            <a:ext cx="4464620" cy="514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62500" lnSpcReduction="20000"/>
          </a:bodyPr>
          <a:lstStyle>
            <a:lvl1pPr marL="609600" indent="-609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990600" indent="-5334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 marL="0" indent="0" algn="just">
              <a:spcBef>
                <a:spcPct val="20000"/>
              </a:spcBef>
              <a:buNone/>
            </a:pPr>
            <a:r>
              <a:rPr lang="es-ES" altLang="es-ES" sz="3200" dirty="0">
                <a:solidFill>
                  <a:srgbClr val="FFFFFF"/>
                </a:solidFill>
              </a:rPr>
              <a:t>     </a:t>
            </a:r>
            <a:endParaRPr lang="en-GB" altLang="es-ES" sz="3200" dirty="0">
              <a:solidFill>
                <a:srgbClr val="FFFFFF"/>
              </a:solidFill>
            </a:endParaRPr>
          </a:p>
          <a:p>
            <a:pPr marL="0" indent="0" algn="just">
              <a:buNone/>
            </a:pPr>
            <a:endParaRPr lang="en-US" altLang="es-ES" sz="4800" dirty="0">
              <a:solidFill>
                <a:schemeClr val="tx1"/>
              </a:solidFill>
              <a:latin typeface="Optane"/>
            </a:endParaRPr>
          </a:p>
          <a:p>
            <a:pPr marL="0" indent="0" algn="just">
              <a:buNone/>
            </a:pPr>
            <a:r>
              <a:rPr lang="en-US" altLang="es-ES" sz="4800" dirty="0">
                <a:solidFill>
                  <a:schemeClr val="tx1"/>
                </a:solidFill>
                <a:latin typeface="Optane"/>
              </a:rPr>
              <a:t>4. Epidemiological studies.</a:t>
            </a:r>
          </a:p>
          <a:p>
            <a:pPr marL="0" indent="0" algn="just">
              <a:buNone/>
            </a:pPr>
            <a:endParaRPr lang="en-US" altLang="es-ES" sz="4800" dirty="0">
              <a:solidFill>
                <a:schemeClr val="tx1"/>
              </a:solidFill>
              <a:latin typeface="Optane"/>
            </a:endParaRPr>
          </a:p>
          <a:p>
            <a:pPr marL="0" indent="0" algn="just">
              <a:buNone/>
            </a:pPr>
            <a:r>
              <a:rPr lang="en-US" altLang="es-ES" sz="4800" dirty="0">
                <a:solidFill>
                  <a:schemeClr val="tx1"/>
                </a:solidFill>
                <a:latin typeface="Optane"/>
              </a:rPr>
              <a:t>5. Health awareness campaigns, health promotion and prevention.</a:t>
            </a:r>
          </a:p>
          <a:p>
            <a:pPr marL="0" indent="0" algn="just">
              <a:buNone/>
            </a:pPr>
            <a:endParaRPr lang="en-US" altLang="es-ES" sz="4800" dirty="0">
              <a:solidFill>
                <a:schemeClr val="tx1"/>
              </a:solidFill>
              <a:latin typeface="Optane"/>
            </a:endParaRPr>
          </a:p>
          <a:p>
            <a:pPr marL="0" indent="0" algn="just">
              <a:buNone/>
            </a:pPr>
            <a:r>
              <a:rPr lang="en-US" altLang="es-ES" sz="4800" dirty="0">
                <a:solidFill>
                  <a:schemeClr val="tx1"/>
                </a:solidFill>
                <a:latin typeface="Optane"/>
              </a:rPr>
              <a:t>6. Vaccination campaigns.</a:t>
            </a:r>
          </a:p>
          <a:p>
            <a:pPr marL="0" indent="0" algn="just">
              <a:spcBef>
                <a:spcPct val="20000"/>
              </a:spcBef>
              <a:buNone/>
            </a:pPr>
            <a:endParaRPr lang="en-GB" altLang="es-ES" sz="4800" dirty="0">
              <a:solidFill>
                <a:schemeClr val="tx1"/>
              </a:solidFill>
              <a:latin typeface="Optane"/>
            </a:endParaRPr>
          </a:p>
        </p:txBody>
      </p:sp>
      <p:sp>
        <p:nvSpPr>
          <p:cNvPr id="5" name="Rectangle 15"/>
          <p:cNvSpPr txBox="1">
            <a:spLocks noChangeArrowheads="1"/>
          </p:cNvSpPr>
          <p:nvPr/>
        </p:nvSpPr>
        <p:spPr bwMode="auto">
          <a:xfrm>
            <a:off x="5169030" y="1124680"/>
            <a:ext cx="4464620" cy="514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 fontScale="92500" lnSpcReduction="20000"/>
          </a:bodyPr>
          <a:lstStyle>
            <a:lvl1pPr marL="609600" indent="-609600" algn="l" defTabSz="914400" rtl="0" eaLnBrk="0" latinLnBrk="0" hangingPunct="0">
              <a:spcBef>
                <a:spcPct val="20000"/>
              </a:spcBef>
              <a:buClr>
                <a:srgbClr val="FFC000"/>
              </a:buClr>
              <a:buSzPct val="75000"/>
              <a:buFont typeface="Arial" pitchFamily="34" charset="0"/>
              <a:buChar char="►"/>
              <a:defRPr sz="2400" kern="120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1pPr>
            <a:lvl2pPr marL="990600" indent="-533400" algn="l" defTabSz="914400" rtl="0" eaLnBrk="0" latinLnBrk="0" hangingPunct="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–"/>
              <a:defRPr sz="2400" kern="120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–"/>
              <a:defRPr sz="2400" kern="120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»"/>
              <a:defRPr sz="2400" kern="120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ES" altLang="es-ES" sz="3200" dirty="0" smtClean="0">
                <a:solidFill>
                  <a:srgbClr val="FFFFFF"/>
                </a:solidFill>
              </a:rPr>
              <a:t>     </a:t>
            </a:r>
            <a:endParaRPr lang="en-GB" altLang="es-ES" sz="3200" dirty="0" smtClean="0">
              <a:solidFill>
                <a:srgbClr val="FFFFFF"/>
              </a:solidFill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altLang="es-ES" sz="4800" dirty="0" smtClean="0">
                <a:solidFill>
                  <a:schemeClr val="tx1"/>
                </a:solidFill>
                <a:latin typeface="Optane"/>
              </a:rPr>
              <a:t>4. </a:t>
            </a:r>
            <a:r>
              <a:rPr lang="zh-CN" altLang="en-US" sz="4800" dirty="0" smtClean="0">
                <a:solidFill>
                  <a:schemeClr val="tx1"/>
                </a:solidFill>
                <a:latin typeface="Optane"/>
              </a:rPr>
              <a:t>流行病</a:t>
            </a:r>
            <a:r>
              <a:rPr lang="it-IT" altLang="it-IT" sz="4800" dirty="0" err="1" smtClean="0">
                <a:solidFill>
                  <a:schemeClr val="tx1"/>
                </a:solidFill>
                <a:latin typeface="Optane"/>
              </a:rPr>
              <a:t>学习</a:t>
            </a:r>
            <a:endParaRPr lang="it-IT" altLang="zh-CN" sz="4800" dirty="0" smtClean="0">
              <a:solidFill>
                <a:schemeClr val="tx1"/>
              </a:solidFill>
              <a:latin typeface="Optane"/>
            </a:endParaRPr>
          </a:p>
          <a:p>
            <a:pPr marL="0" indent="0" algn="just">
              <a:buFont typeface="Arial" pitchFamily="34" charset="0"/>
              <a:buNone/>
            </a:pPr>
            <a:endParaRPr lang="en-US" altLang="es-ES" sz="4800" dirty="0" smtClean="0">
              <a:solidFill>
                <a:schemeClr val="tx1"/>
              </a:solidFill>
              <a:latin typeface="Optane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altLang="es-ES" sz="4800" dirty="0" smtClean="0">
                <a:solidFill>
                  <a:schemeClr val="tx1"/>
                </a:solidFill>
                <a:latin typeface="Optane"/>
              </a:rPr>
              <a:t>5. </a:t>
            </a:r>
            <a:r>
              <a:rPr lang="zh-CN" altLang="en-US" sz="4800" dirty="0" smtClean="0">
                <a:solidFill>
                  <a:schemeClr val="tx1"/>
                </a:solidFill>
                <a:latin typeface="Optane"/>
              </a:rPr>
              <a:t>健康知识宣传、促进健康、防范疾病</a:t>
            </a:r>
            <a:endParaRPr lang="it-IT" altLang="zh-CN" sz="4800" dirty="0" smtClean="0">
              <a:solidFill>
                <a:schemeClr val="tx1"/>
              </a:solidFill>
              <a:latin typeface="Optane"/>
            </a:endParaRPr>
          </a:p>
          <a:p>
            <a:pPr marL="0" indent="0" algn="just">
              <a:buFont typeface="Arial" pitchFamily="34" charset="0"/>
              <a:buNone/>
            </a:pPr>
            <a:endParaRPr lang="en-US" altLang="es-ES" sz="4800" dirty="0" smtClean="0">
              <a:solidFill>
                <a:schemeClr val="tx1"/>
              </a:solidFill>
              <a:latin typeface="Optane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altLang="es-ES" sz="4800" dirty="0" smtClean="0">
                <a:solidFill>
                  <a:schemeClr val="tx1"/>
                </a:solidFill>
                <a:latin typeface="Optane"/>
              </a:rPr>
              <a:t>6. </a:t>
            </a:r>
            <a:r>
              <a:rPr lang="zh-CN" altLang="en-US" sz="4800" dirty="0" smtClean="0">
                <a:solidFill>
                  <a:schemeClr val="tx1"/>
                </a:solidFill>
                <a:latin typeface="Optane"/>
              </a:rPr>
              <a:t>疫苗注射宣传</a:t>
            </a:r>
            <a:endParaRPr lang="en-GB" altLang="es-ES" sz="4800" dirty="0">
              <a:solidFill>
                <a:schemeClr val="tx1"/>
              </a:solidFill>
              <a:latin typeface="Optane"/>
            </a:endParaRPr>
          </a:p>
        </p:txBody>
      </p:sp>
    </p:spTree>
    <p:extLst>
      <p:ext uri="{BB962C8B-B14F-4D97-AF65-F5344CB8AC3E}">
        <p14:creationId xmlns:p14="http://schemas.microsoft.com/office/powerpoint/2010/main" val="1265509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spa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19" y="743743"/>
            <a:ext cx="7285038" cy="584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868863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724400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084763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6092825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300663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157788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868863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292600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789363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068638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636838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2205038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429000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13100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5876925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3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6165850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4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6165850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6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341438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7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341438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916113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2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341438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5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557338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6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196975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7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557338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8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68413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726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4510" y="0"/>
            <a:ext cx="6023370" cy="980661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6370" y="1916791"/>
            <a:ext cx="8994330" cy="33844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5400" dirty="0" smtClean="0"/>
              <a:t> </a:t>
            </a:r>
            <a:r>
              <a:rPr lang="es-ES" sz="6000" dirty="0" smtClean="0"/>
              <a:t>1.  Medical </a:t>
            </a:r>
            <a:r>
              <a:rPr lang="es-ES" sz="6000" dirty="0" err="1" smtClean="0"/>
              <a:t>check</a:t>
            </a:r>
            <a:r>
              <a:rPr lang="es-ES" sz="6000" dirty="0" smtClean="0"/>
              <a:t>-ups</a:t>
            </a:r>
            <a:r>
              <a:rPr lang="zh-CN" altLang="en-US" sz="6000" dirty="0" smtClean="0"/>
              <a:t> </a:t>
            </a:r>
            <a:r>
              <a:rPr lang="es-ES" sz="6000" dirty="0" err="1" smtClean="0"/>
              <a:t>on</a:t>
            </a:r>
            <a:r>
              <a:rPr lang="es-ES" sz="6000" dirty="0" smtClean="0"/>
              <a:t> </a:t>
            </a:r>
            <a:r>
              <a:rPr lang="es-ES" sz="6000" dirty="0" err="1" smtClean="0"/>
              <a:t>enbarkation</a:t>
            </a:r>
            <a:endParaRPr lang="es-ES" sz="6000" dirty="0" smtClean="0"/>
          </a:p>
          <a:p>
            <a:pPr marL="0" indent="0" algn="ctr">
              <a:buNone/>
            </a:pPr>
            <a:r>
              <a:rPr lang="zh-CN" altLang="en-US" sz="6000" dirty="0" smtClean="0"/>
              <a:t>船上医疗检查</a:t>
            </a:r>
            <a:endParaRPr lang="es-ES" sz="6000" dirty="0"/>
          </a:p>
        </p:txBody>
      </p:sp>
      <p:sp>
        <p:nvSpPr>
          <p:cNvPr id="2" name="文本框 1"/>
          <p:cNvSpPr txBox="1"/>
          <p:nvPr/>
        </p:nvSpPr>
        <p:spPr>
          <a:xfrm>
            <a:off x="1784560" y="764630"/>
            <a:ext cx="540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 smtClean="0"/>
              <a:t>预防性措施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5460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4364" y="80970"/>
            <a:ext cx="6912956" cy="648090"/>
          </a:xfrm>
        </p:spPr>
        <p:txBody>
          <a:bodyPr>
            <a:normAutofit fontScale="90000"/>
          </a:bodyPr>
          <a:lstStyle/>
          <a:p>
            <a:r>
              <a:rPr lang="es-ES" sz="3600" dirty="0"/>
              <a:t>Medical </a:t>
            </a:r>
            <a:r>
              <a:rPr lang="es-ES" sz="3600" dirty="0" err="1"/>
              <a:t>check</a:t>
            </a:r>
            <a:r>
              <a:rPr lang="es-ES" sz="3600" dirty="0"/>
              <a:t>-ups </a:t>
            </a:r>
            <a:r>
              <a:rPr lang="es-ES" sz="3600" dirty="0" err="1"/>
              <a:t>on</a:t>
            </a:r>
            <a:r>
              <a:rPr lang="es-ES" sz="3600" dirty="0"/>
              <a:t> </a:t>
            </a:r>
            <a:r>
              <a:rPr lang="es-ES" sz="3600" dirty="0" err="1" smtClean="0"/>
              <a:t>embarkation</a:t>
            </a:r>
            <a:r>
              <a:rPr lang="zh-CN" altLang="en-US" sz="3600" dirty="0" smtClean="0"/>
              <a:t> </a:t>
            </a:r>
            <a:r>
              <a:rPr lang="it-IT" altLang="zh-CN" sz="3600" dirty="0" smtClean="0"/>
              <a:t/>
            </a:r>
            <a:br>
              <a:rPr lang="it-IT" altLang="zh-CN" sz="3600" dirty="0" smtClean="0"/>
            </a:br>
            <a:r>
              <a:rPr lang="zh-CN" altLang="en-US" sz="3600" dirty="0" smtClean="0"/>
              <a:t>船上医疗检查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32400" y="1052670"/>
            <a:ext cx="4680650" cy="507349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     Aimed </a:t>
            </a:r>
            <a:r>
              <a:rPr lang="en-US" dirty="0"/>
              <a:t>at detecting any illness that the crew may suffer from and that </a:t>
            </a:r>
            <a:r>
              <a:rPr lang="en-US" dirty="0" smtClean="0"/>
              <a:t>  may </a:t>
            </a:r>
            <a:r>
              <a:rPr lang="en-US" dirty="0"/>
              <a:t>be aggravated by work at sea, or that may represent a risk for the health of others.</a:t>
            </a:r>
          </a:p>
          <a:p>
            <a:pPr marL="0" indent="0">
              <a:buNone/>
            </a:pPr>
            <a:r>
              <a:rPr lang="en-US" dirty="0" smtClean="0"/>
              <a:t>     Guarantee </a:t>
            </a:r>
            <a:r>
              <a:rPr lang="en-US" dirty="0"/>
              <a:t>access to the vessel in the best conditions.</a:t>
            </a:r>
          </a:p>
          <a:p>
            <a:pPr marL="0" indent="0">
              <a:buNone/>
            </a:pPr>
            <a:r>
              <a:rPr lang="en-US" dirty="0" smtClean="0"/>
              <a:t>     </a:t>
            </a:r>
            <a:r>
              <a:rPr lang="en-US" u="sng" dirty="0" smtClean="0"/>
              <a:t>Unified </a:t>
            </a:r>
            <a:r>
              <a:rPr lang="en-US" u="sng" dirty="0"/>
              <a:t>database</a:t>
            </a:r>
            <a:r>
              <a:rPr lang="en-US" dirty="0"/>
              <a:t> that contains the clinical history of the medical check-ups.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6" name="Conector 5"/>
          <p:cNvSpPr/>
          <p:nvPr/>
        </p:nvSpPr>
        <p:spPr>
          <a:xfrm>
            <a:off x="840723" y="1196690"/>
            <a:ext cx="151727" cy="1440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onector 6"/>
          <p:cNvSpPr/>
          <p:nvPr/>
        </p:nvSpPr>
        <p:spPr>
          <a:xfrm>
            <a:off x="745515" y="3789050"/>
            <a:ext cx="159472" cy="1440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onector 7"/>
          <p:cNvSpPr/>
          <p:nvPr/>
        </p:nvSpPr>
        <p:spPr>
          <a:xfrm>
            <a:off x="760965" y="5040482"/>
            <a:ext cx="144022" cy="18876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文本框 3"/>
          <p:cNvSpPr txBox="1"/>
          <p:nvPr/>
        </p:nvSpPr>
        <p:spPr>
          <a:xfrm>
            <a:off x="5529080" y="1052670"/>
            <a:ext cx="417658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 smtClean="0"/>
              <a:t>旨在发现在海上工作期间可能患有或者可能加重的疾病，或者其他患病风险；</a:t>
            </a:r>
            <a:endParaRPr kumimoji="1" lang="it-IT" altLang="zh-CN" sz="3200" dirty="0" smtClean="0"/>
          </a:p>
          <a:p>
            <a:endParaRPr kumimoji="1" lang="it-IT" altLang="zh-CN" sz="3200" dirty="0"/>
          </a:p>
          <a:p>
            <a:r>
              <a:rPr kumimoji="1" lang="zh-CN" altLang="en-US" sz="3200" dirty="0" smtClean="0"/>
              <a:t>确保船舶拥有最佳卫生条件</a:t>
            </a:r>
            <a:endParaRPr kumimoji="1" lang="it-IT" altLang="zh-CN" sz="3200" dirty="0" smtClean="0"/>
          </a:p>
          <a:p>
            <a:endParaRPr kumimoji="1" lang="it-IT" altLang="zh-CN" sz="3200" dirty="0"/>
          </a:p>
          <a:p>
            <a:r>
              <a:rPr kumimoji="1" lang="zh-CN" altLang="en-US" sz="3200" dirty="0" smtClean="0"/>
              <a:t>统一数据库：包括了医疗检查病历</a:t>
            </a:r>
            <a:endParaRPr kumimoji="1" lang="it-IT" altLang="zh-CN" sz="3200" dirty="0" smtClean="0"/>
          </a:p>
          <a:p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771500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4364" y="80970"/>
            <a:ext cx="7200996" cy="648090"/>
          </a:xfrm>
        </p:spPr>
        <p:txBody>
          <a:bodyPr>
            <a:noAutofit/>
          </a:bodyPr>
          <a:lstStyle/>
          <a:p>
            <a:r>
              <a:rPr lang="es-ES" sz="2800" dirty="0"/>
              <a:t>Medical </a:t>
            </a:r>
            <a:r>
              <a:rPr lang="es-ES" sz="2800" dirty="0" err="1"/>
              <a:t>check</a:t>
            </a:r>
            <a:r>
              <a:rPr lang="es-ES" sz="2800" dirty="0"/>
              <a:t>-ups </a:t>
            </a:r>
            <a:r>
              <a:rPr lang="es-ES" sz="2800" dirty="0" err="1"/>
              <a:t>on</a:t>
            </a:r>
            <a:r>
              <a:rPr lang="es-ES" sz="2800" dirty="0"/>
              <a:t> </a:t>
            </a:r>
            <a:r>
              <a:rPr lang="es-ES" sz="2800" dirty="0" err="1" smtClean="0"/>
              <a:t>embarkation</a:t>
            </a:r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zh-CN" altLang="en-US" sz="2800" dirty="0" smtClean="0"/>
              <a:t>海上医疗检查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6370" y="980661"/>
            <a:ext cx="5184720" cy="5145506"/>
          </a:xfrm>
        </p:spPr>
        <p:txBody>
          <a:bodyPr>
            <a:noAutofit/>
          </a:bodyPr>
          <a:lstStyle/>
          <a:p>
            <a:r>
              <a:rPr lang="en-US" sz="2200" dirty="0"/>
              <a:t>Order of the Prime Minister's Office 1/3/1973 - ILO Conventions attributes responsibility for check-ups to the ISM</a:t>
            </a:r>
          </a:p>
          <a:p>
            <a:r>
              <a:rPr lang="en-US" sz="2200" dirty="0"/>
              <a:t>Act 31/1995 on employment risk prevention - health check-ups</a:t>
            </a:r>
          </a:p>
          <a:p>
            <a:r>
              <a:rPr lang="en-US" sz="2200" dirty="0"/>
              <a:t>Royal Decree 39/1997, passing the Regulation on Prevention Services for Occupational Risks - Sixth Additional Provision</a:t>
            </a:r>
          </a:p>
          <a:p>
            <a:r>
              <a:rPr lang="en-US" sz="2200" dirty="0"/>
              <a:t>Royal Decree 1696/2007, regulating Medical Check-ups on Embarkation.</a:t>
            </a:r>
          </a:p>
          <a:p>
            <a:r>
              <a:rPr lang="en-US" sz="2200" dirty="0"/>
              <a:t>Royal Decree 504/2011, on the structure and functions of the ISM</a:t>
            </a:r>
          </a:p>
          <a:p>
            <a:endParaRPr lang="es-ES" sz="2200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5745110" y="1052670"/>
            <a:ext cx="3816530" cy="51455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SzPct val="75000"/>
              <a:buFont typeface="Arial" pitchFamily="34" charset="0"/>
              <a:buChar char="►"/>
              <a:defRPr sz="32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tan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200" dirty="0" smtClean="0"/>
              <a:t>1973</a:t>
            </a:r>
            <a:r>
              <a:rPr lang="zh-CN" altLang="en-US" sz="2200" dirty="0" smtClean="0"/>
              <a:t>年</a:t>
            </a:r>
            <a:r>
              <a:rPr lang="en-US" altLang="zh-CN" sz="2200" dirty="0" smtClean="0"/>
              <a:t>3</a:t>
            </a:r>
            <a:r>
              <a:rPr lang="zh-CN" altLang="en-US" sz="2200" dirty="0" smtClean="0"/>
              <a:t>月</a:t>
            </a:r>
            <a:r>
              <a:rPr lang="en-US" altLang="zh-CN" sz="2200" dirty="0" smtClean="0"/>
              <a:t>1</a:t>
            </a:r>
            <a:r>
              <a:rPr lang="zh-CN" altLang="en-US" sz="2200" dirty="0" smtClean="0"/>
              <a:t>日</a:t>
            </a:r>
            <a:r>
              <a:rPr lang="en-US" altLang="zh-CN" sz="2200" dirty="0" smtClean="0"/>
              <a:t>《</a:t>
            </a:r>
            <a:r>
              <a:rPr lang="zh-CN" altLang="en-US" sz="2200" dirty="0" smtClean="0"/>
              <a:t>首相府令》：国际劳工组织为海事社保署医疗检查提供一定责任</a:t>
            </a:r>
            <a:endParaRPr lang="en-US" sz="2200" dirty="0" smtClean="0"/>
          </a:p>
          <a:p>
            <a:r>
              <a:rPr lang="en-US" altLang="zh-CN" sz="2200" dirty="0" smtClean="0"/>
              <a:t>1995</a:t>
            </a:r>
            <a:r>
              <a:rPr lang="zh-CN" altLang="en-US" sz="2200" dirty="0" smtClean="0"/>
              <a:t>年第</a:t>
            </a:r>
            <a:r>
              <a:rPr lang="en-US" altLang="zh-CN" sz="2200" dirty="0" smtClean="0"/>
              <a:t>31</a:t>
            </a:r>
            <a:r>
              <a:rPr lang="zh-CN" altLang="en-US" sz="2200" dirty="0" smtClean="0"/>
              <a:t>号工作健康检查与疾病预防法案</a:t>
            </a:r>
            <a:endParaRPr lang="en-US" sz="2200" dirty="0" smtClean="0"/>
          </a:p>
          <a:p>
            <a:r>
              <a:rPr lang="en-US" altLang="zh-CN" sz="2200" dirty="0" smtClean="0"/>
              <a:t>1997</a:t>
            </a:r>
            <a:r>
              <a:rPr lang="zh-CN" altLang="en-US" sz="2200" dirty="0" smtClean="0"/>
              <a:t>年第</a:t>
            </a:r>
            <a:r>
              <a:rPr lang="en-US" altLang="zh-CN" sz="2200" dirty="0" smtClean="0"/>
              <a:t>39</a:t>
            </a:r>
            <a:r>
              <a:rPr lang="zh-CN" altLang="en-US" sz="2200" dirty="0" smtClean="0"/>
              <a:t>号</a:t>
            </a:r>
            <a:r>
              <a:rPr lang="en-US" altLang="zh-CN" sz="2200" dirty="0" smtClean="0"/>
              <a:t>《</a:t>
            </a:r>
            <a:r>
              <a:rPr lang="zh-CN" altLang="en-US" sz="2200" dirty="0" smtClean="0"/>
              <a:t>皇诏</a:t>
            </a:r>
            <a:r>
              <a:rPr lang="en-US" altLang="zh-CN" sz="2200" dirty="0" smtClean="0"/>
              <a:t>》</a:t>
            </a:r>
            <a:r>
              <a:rPr lang="zh-CN" altLang="en-US" sz="2200" dirty="0" smtClean="0"/>
              <a:t>：通过了</a:t>
            </a:r>
            <a:r>
              <a:rPr lang="en-US" altLang="zh-CN" sz="2200" dirty="0" smtClean="0"/>
              <a:t>《</a:t>
            </a:r>
            <a:r>
              <a:rPr lang="zh-CN" altLang="en-US" sz="2200" dirty="0" smtClean="0"/>
              <a:t>职业疾病风险防范服务规定</a:t>
            </a:r>
            <a:r>
              <a:rPr lang="en-US" altLang="zh-CN" sz="2200" dirty="0" smtClean="0"/>
              <a:t>-</a:t>
            </a:r>
            <a:r>
              <a:rPr lang="zh-CN" altLang="en-US" sz="2200" dirty="0" smtClean="0"/>
              <a:t>第六号增修条款</a:t>
            </a:r>
            <a:r>
              <a:rPr lang="en-US" altLang="zh-CN" sz="2200" dirty="0" smtClean="0"/>
              <a:t>》</a:t>
            </a:r>
            <a:endParaRPr lang="en-US" sz="2200" dirty="0" smtClean="0"/>
          </a:p>
          <a:p>
            <a:r>
              <a:rPr lang="en-US" altLang="zh-CN" sz="2200" dirty="0" smtClean="0"/>
              <a:t>2007</a:t>
            </a:r>
            <a:r>
              <a:rPr lang="zh-CN" altLang="en-US" sz="2200" dirty="0" smtClean="0"/>
              <a:t>年第</a:t>
            </a:r>
            <a:r>
              <a:rPr lang="en-US" altLang="zh-CN" sz="2200" dirty="0" smtClean="0"/>
              <a:t>1696</a:t>
            </a:r>
            <a:r>
              <a:rPr lang="zh-CN" altLang="en-US" sz="2200" dirty="0" smtClean="0"/>
              <a:t>号</a:t>
            </a:r>
            <a:r>
              <a:rPr lang="en-US" altLang="zh-CN" sz="2200" dirty="0" smtClean="0"/>
              <a:t>《</a:t>
            </a:r>
            <a:r>
              <a:rPr lang="zh-CN" altLang="en-US" sz="2200" dirty="0" smtClean="0"/>
              <a:t>皇诏</a:t>
            </a:r>
            <a:r>
              <a:rPr lang="en-US" altLang="zh-CN" sz="2200" dirty="0" smtClean="0"/>
              <a:t>》</a:t>
            </a:r>
            <a:r>
              <a:rPr lang="zh-CN" altLang="en-US" sz="2200" dirty="0" smtClean="0"/>
              <a:t>：规定了“海上医疗检查”制度</a:t>
            </a:r>
            <a:endParaRPr lang="en-US" sz="2200" dirty="0" smtClean="0"/>
          </a:p>
          <a:p>
            <a:r>
              <a:rPr lang="en-US" altLang="zh-CN" sz="2200" dirty="0" smtClean="0"/>
              <a:t>2011</a:t>
            </a:r>
            <a:r>
              <a:rPr lang="zh-CN" altLang="en-US" sz="2200" dirty="0" smtClean="0"/>
              <a:t>年第</a:t>
            </a:r>
            <a:r>
              <a:rPr lang="en-US" altLang="zh-CN" sz="2200" dirty="0" smtClean="0"/>
              <a:t>504</a:t>
            </a:r>
            <a:r>
              <a:rPr lang="zh-CN" altLang="en-US" sz="2200" dirty="0" smtClean="0"/>
              <a:t>号</a:t>
            </a:r>
            <a:r>
              <a:rPr lang="en-US" altLang="zh-CN" sz="2200" dirty="0" smtClean="0"/>
              <a:t>《</a:t>
            </a:r>
            <a:r>
              <a:rPr lang="zh-CN" altLang="en-US" sz="2200" dirty="0" smtClean="0"/>
              <a:t>皇诏</a:t>
            </a:r>
            <a:r>
              <a:rPr lang="en-US" altLang="zh-CN" sz="2200" dirty="0" smtClean="0"/>
              <a:t>》</a:t>
            </a:r>
            <a:r>
              <a:rPr lang="zh-CN" altLang="en-US" sz="2200" dirty="0" smtClean="0"/>
              <a:t>：</a:t>
            </a:r>
            <a:r>
              <a:rPr lang="zh-CN" altLang="it-IT" sz="2200" dirty="0" smtClean="0"/>
              <a:t>规定</a:t>
            </a:r>
            <a:r>
              <a:rPr lang="zh-CN" altLang="en-US" sz="2200" dirty="0" smtClean="0"/>
              <a:t>了海事社保署的架构与功能</a:t>
            </a: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11971441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16160&quot;&gt;&lt;version val=&quot;17973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mruColor&gt;&lt;m_vecMRU length=&quot;7&quot;&gt;&lt;elem m_fUsage=&quot;1.55610000000000000000E+000&quot;&gt;&lt;m_ppcolschidx val=&quot;0&quot;/&gt;&lt;m_rgb r=&quot;5a&quot; g=&quot;be&quot; b=&quot;a3&quot;/&gt;&lt;/elem&gt;&lt;elem m_fUsage=&quot;1.00000000000000000000E+000&quot;&gt;&lt;m_ppcolschidx val=&quot;0&quot;/&gt;&lt;m_rgb r=&quot;cf&quot; g=&quot;f2&quot; b=&quot;fe&quot;/&gt;&lt;/elem&gt;&lt;elem m_fUsage=&quot;9.08764110000000010000E-001&quot;&gt;&lt;m_ppcolschidx val=&quot;0&quot;/&gt;&lt;m_rgb r=&quot;e7&quot; g=&quot;1e&quot; b=&quot;1&quot;/&gt;&lt;/elem&gt;&lt;elem m_fUsage=&quot;8.10000000000000050000E-001&quot;&gt;&lt;m_ppcolschidx val=&quot;0&quot;/&gt;&lt;m_rgb r=&quot;e3&quot; g=&quot;97&quot; b=&quot;4a&quot;/&gt;&lt;/elem&gt;&lt;elem m_fUsage=&quot;7.29000000000000090000E-001&quot;&gt;&lt;m_ppcolschidx val=&quot;0&quot;/&gt;&lt;m_rgb r=&quot;cd&quot; g=&quot;dd&quot; b=&quot;f8&quot;/&gt;&lt;/elem&gt;&lt;elem m_fUsage=&quot;5.90490000000000180000E-001&quot;&gt;&lt;m_ppcolschidx val=&quot;0&quot;/&gt;&lt;m_rgb r=&quot;0&quot; g=&quot;70&quot; b=&quot;c0&quot;/&gt;&lt;/elem&gt;&lt;elem m_fUsage=&quot;5.31441000000000160000E-001&quot;&gt;&lt;m_ppcolschidx val=&quot;0&quot;/&gt;&lt;m_rgb r=&quot;2d&quot; g=&quot;d2&quot; b=&quot;28&quot;/&gt;&lt;/elem&gt;&lt;/m_vecMRU&gt;&lt;/m_mruColor&gt;&lt;m_agendatheme&gt;&lt;m_aagendaitemprops&gt;&lt;elem&gt;&lt;m_bVisible val=&quot;1&quot;/&gt;&lt;m_font&gt;&lt;m_bBold val=&quot;1&quot;/&gt;&lt;/m_font&gt;&lt;m_colFont&gt;&lt;m_ppcolschidx val=&quot;2&quot;/&gt;&lt;/m_colFont&gt;&lt;m_fill&gt;&lt;m_bVisible val=&quot;0&quot;/&gt;&lt;/m_fill&gt;&lt;m_linestyle&gt;&lt;m_bVisible val=&quot;1&quot;/&gt;&lt;m_nWeight val=&quot;6&quot;/&gt;&lt;m_col&gt;&lt;m_ppcolschidx val=&quot;2&quot;/&gt;&lt;/m_col&gt;&lt;m_msolinedashstyle val=&quot;1&quot;/&gt;&lt;m_msoarrowheadstyleBegin val=&quot;1&quot;/&gt;&lt;m_msoarrowheadstyleEnd val=&quot;1&quot;/&gt;&lt;/m_linestyle&gt;&lt;/elem&gt;&lt;elem&gt;&lt;m_bVisible val=&quot;1&quot;/&gt;&lt;m_font&gt;&lt;m_bBold val=&quot;1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1&quot;/&gt;&lt;m_font&gt;&lt;m_bBold val=&quot;1&quot;/&gt;&lt;/m_font&gt;&lt;m_colFont&gt;&lt;m_ppcolschidx val=&quot;2&quot;/&gt;&lt;/m_colFont&gt;&lt;m_fill&gt;&lt;m_bVisible val=&quot;0&quot;/&gt;&lt;/m_fill&gt;&lt;m_linestyle&gt;&lt;m_bVisible val=&quot;1&quot;/&gt;&lt;m_nWeight val=&quot;6&quot;/&gt;&lt;m_col&gt;&lt;m_ppcolschidx val=&quot;2&quot;/&gt;&lt;/m_col&gt;&lt;m_msolinedashstyle val=&quot;1&quot;/&gt;&lt;m_msoarrowheadstyleBegin val=&quot;1&quot;/&gt;&lt;m_msoarrowheadstyleEnd val=&quot;1&quot;/&gt;&lt;/m_linestyle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0&quot;/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0&quot;/&gt;&lt;/elem&gt;&lt;/m_aagendaitemprops&gt;&lt;m_linestyleTopBottomLine&gt;&lt;m_bVisible val=&quot;0&quot;/&gt;&lt;/m_linestyleTopBottomLine&gt;&lt;/m_agendatheme&gt;&lt;m_mapectfillschemeMRU/&gt;&lt;m_eweekdayFirstOfWeek val=&quot;1&quot;/&gt;&lt;m_eweekdayFirstOfWorkweek val=&quot;2&quot;/&gt;&lt;m_eweekdayFirstOfWeekend val=&quot;7&quot;/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.&lt;/m_chDecimalSymbol&gt;&lt;m_nGroupingDigits val=&quot;3&quot;/&gt;&lt;m_chGroupingSymbol&gt;,&lt;/m_chGroupingSymbol&gt;&lt;m_chMinusSymbol&gt;-&lt;/m_chMinusSymbol&gt;&lt;m_chDecimalSymbol17909&gt;.&lt;/m_chDecimalSymbol17909&gt;&lt;m_nGroupingDigits17909 val=&quot;3&quot;/&gt;&lt;m_chGroupingSymbol17909&gt;,&lt;/m_chGroupingSymbol17909&gt;&lt;/m_precDefault&gt;&lt;/CDefaultPrec&gt;&lt;/root&gt;"/>
  <p:tag name="THINKCELLUNDODONOTDELETE" val="5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3_ib8Pk6k6Ufdjr8CiE.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uj1_z0EmEi1ZermGN_6s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eHNUFTl0Uu77cVj3gD6Vw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55651</TotalTime>
  <Words>2343</Words>
  <Application>Microsoft Macintosh PowerPoint</Application>
  <PresentationFormat>A4 Paper (210x297 mm)</PresentationFormat>
  <Paragraphs>447</Paragraphs>
  <Slides>35</Slides>
  <Notes>1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  <vt:variant>
        <vt:lpstr>Custom Shows</vt:lpstr>
      </vt:variant>
      <vt:variant>
        <vt:i4>1</vt:i4>
      </vt:variant>
    </vt:vector>
  </HeadingPairs>
  <TitlesOfParts>
    <vt:vector size="38" baseType="lpstr">
      <vt:lpstr>Office Theme</vt:lpstr>
      <vt:lpstr>think-cell Slide</vt:lpstr>
      <vt:lpstr>PowerPoint Presentation</vt:lpstr>
      <vt:lpstr>MARINE HEALTH PROGRAMME  海事医疗制度</vt:lpstr>
      <vt:lpstr>PowerPoint Presentation</vt:lpstr>
      <vt:lpstr>PREVENTIVE LEVEL </vt:lpstr>
      <vt:lpstr> PREVENTIVE LEVEL </vt:lpstr>
      <vt:lpstr>PowerPoint Presentation</vt:lpstr>
      <vt:lpstr>PowerPoint Presentation</vt:lpstr>
      <vt:lpstr>Medical check-ups on embarkation  船上医疗检查</vt:lpstr>
      <vt:lpstr>Medical check-ups on embarkation 海上医疗检查</vt:lpstr>
      <vt:lpstr>Medical check-ups on embarkation  海上医疗检查</vt:lpstr>
      <vt:lpstr>  PREVENTIVE LEVEL 预防性措施 </vt:lpstr>
      <vt:lpstr>Mandatory healthcare training 法定健康培训</vt:lpstr>
      <vt:lpstr>Mandatory healthcare training</vt:lpstr>
      <vt:lpstr>Mandatory healthcare training STUDENTS TRAINED  通过法定健康培训的学员</vt:lpstr>
      <vt:lpstr>  PREVENTIVE LEVEL 预防性措施 </vt:lpstr>
      <vt:lpstr>Inspection of medicine chests 医药设备监察</vt:lpstr>
      <vt:lpstr>Medicine chests inspected 医药设备监察</vt:lpstr>
      <vt:lpstr>Inspection of medicine chests 医药设备检查</vt:lpstr>
      <vt:lpstr> PREVENTIVE LEVEL 预防性措施 </vt:lpstr>
      <vt:lpstr>  CARE LEVEL 看护措施  </vt:lpstr>
      <vt:lpstr>  ASSISTANCE LEVEL 救助性措施 </vt:lpstr>
      <vt:lpstr>PowerPoint Presentation</vt:lpstr>
      <vt:lpstr>PowerPoint Presentation</vt:lpstr>
      <vt:lpstr>Spanish Radio Medical Centre 西班牙医疗救助中心</vt:lpstr>
      <vt:lpstr>SANIMAR Databank 海医数据银行</vt:lpstr>
      <vt:lpstr> ASSISTANCE LEVEL 救助性措施</vt:lpstr>
      <vt:lpstr>Assistance ships</vt:lpstr>
      <vt:lpstr>Navigation Areas 航海区域</vt:lpstr>
      <vt:lpstr> Assistance ships 救护船舶 Operational method 操作方法</vt:lpstr>
      <vt:lpstr>Assistance ships 救护船舶</vt:lpstr>
      <vt:lpstr>Logistical support 后勤支持</vt:lpstr>
      <vt:lpstr>Care Centres abroad 海外救护中心</vt:lpstr>
      <vt:lpstr>Care Centres abroad 海外救护中心</vt:lpstr>
      <vt:lpstr>Care Level 救护性措施</vt:lpstr>
      <vt:lpstr>PowerPoint Presentation</vt:lpstr>
      <vt:lpstr>Custom Show 1</vt:lpstr>
    </vt:vector>
  </TitlesOfParts>
  <Company>Capgemini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Capgemini NA PowerPoint Template</dc:title>
  <dc:creator>Capgemini</dc:creator>
  <cp:lastModifiedBy>JVG</cp:lastModifiedBy>
  <cp:revision>4317</cp:revision>
  <cp:lastPrinted>2015-01-26T19:32:44Z</cp:lastPrinted>
  <dcterms:created xsi:type="dcterms:W3CDTF">2009-02-10T04:14:03Z</dcterms:created>
  <dcterms:modified xsi:type="dcterms:W3CDTF">2015-10-12T16:14:56Z</dcterms:modified>
</cp:coreProperties>
</file>