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0" r:id="rId1"/>
  </p:sldMasterIdLst>
  <p:notesMasterIdLst>
    <p:notesMasterId r:id="rId37"/>
  </p:notesMasterIdLst>
  <p:handoutMasterIdLst>
    <p:handoutMasterId r:id="rId38"/>
  </p:handoutMasterIdLst>
  <p:sldIdLst>
    <p:sldId id="1229" r:id="rId2"/>
    <p:sldId id="1322" r:id="rId3"/>
    <p:sldId id="1323" r:id="rId4"/>
    <p:sldId id="1324" r:id="rId5"/>
    <p:sldId id="1325" r:id="rId6"/>
    <p:sldId id="1326" r:id="rId7"/>
    <p:sldId id="1327" r:id="rId8"/>
    <p:sldId id="1328" r:id="rId9"/>
    <p:sldId id="1329" r:id="rId10"/>
    <p:sldId id="1330" r:id="rId11"/>
    <p:sldId id="1331" r:id="rId12"/>
    <p:sldId id="1332" r:id="rId13"/>
    <p:sldId id="1333" r:id="rId14"/>
    <p:sldId id="1334" r:id="rId15"/>
    <p:sldId id="1335" r:id="rId16"/>
    <p:sldId id="1336" r:id="rId17"/>
    <p:sldId id="1337" r:id="rId18"/>
    <p:sldId id="1338" r:id="rId19"/>
    <p:sldId id="1339" r:id="rId20"/>
    <p:sldId id="1340" r:id="rId21"/>
    <p:sldId id="1341" r:id="rId22"/>
    <p:sldId id="1342" r:id="rId23"/>
    <p:sldId id="1343" r:id="rId24"/>
    <p:sldId id="1344" r:id="rId25"/>
    <p:sldId id="1345" r:id="rId26"/>
    <p:sldId id="1346" r:id="rId27"/>
    <p:sldId id="1347" r:id="rId28"/>
    <p:sldId id="1348" r:id="rId29"/>
    <p:sldId id="1349" r:id="rId30"/>
    <p:sldId id="1350" r:id="rId31"/>
    <p:sldId id="1351" r:id="rId32"/>
    <p:sldId id="1352" r:id="rId33"/>
    <p:sldId id="1353" r:id="rId34"/>
    <p:sldId id="1354" r:id="rId35"/>
    <p:sldId id="1355" r:id="rId36"/>
  </p:sldIdLst>
  <p:sldSz cx="9906000" cy="6858000" type="A4"/>
  <p:notesSz cx="6794500" cy="9931400"/>
  <p:custShowLst>
    <p:custShow name="Custom Show 1" id="0">
      <p:sldLst/>
    </p:custShow>
  </p:custShowLst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2">
          <p15:clr>
            <a:srgbClr val="A4A3A4"/>
          </p15:clr>
        </p15:guide>
        <p15:guide id="2" orient="horz" pos="3838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890">
          <p15:clr>
            <a:srgbClr val="A4A3A4"/>
          </p15:clr>
        </p15:guide>
        <p15:guide id="5" pos="6023">
          <p15:clr>
            <a:srgbClr val="A4A3A4"/>
          </p15:clr>
        </p15:guide>
        <p15:guide id="6" pos="308">
          <p15:clr>
            <a:srgbClr val="A4A3A4"/>
          </p15:clr>
        </p15:guide>
        <p15:guide id="7" pos="5796">
          <p15:clr>
            <a:srgbClr val="A4A3A4"/>
          </p15:clr>
        </p15:guide>
        <p15:guide id="8" pos="2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istina Zanetti" initials="CZ" lastIdx="1" clrIdx="0"/>
  <p:cmAuthor id="1" name="af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2F2F2"/>
    <a:srgbClr val="0000FF"/>
    <a:srgbClr val="000000"/>
    <a:srgbClr val="FFDA65"/>
    <a:srgbClr val="FFFFFF"/>
    <a:srgbClr val="FFCC00"/>
    <a:srgbClr val="E39913"/>
    <a:srgbClr val="FFFF99"/>
    <a:srgbClr val="FFFFCC"/>
    <a:srgbClr val="D8D8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1" autoAdjust="0"/>
    <p:restoredTop sz="95252" autoAdjust="0"/>
  </p:normalViewPr>
  <p:slideViewPr>
    <p:cSldViewPr>
      <p:cViewPr varScale="1">
        <p:scale>
          <a:sx n="103" d="100"/>
          <a:sy n="103" d="100"/>
        </p:scale>
        <p:origin x="-318" y="-96"/>
      </p:cViewPr>
      <p:guideLst>
        <p:guide orient="horz" pos="572"/>
        <p:guide orient="horz" pos="3838"/>
        <p:guide orient="horz"/>
        <p:guide orient="horz" pos="890"/>
        <p:guide pos="6023"/>
        <p:guide pos="308"/>
        <p:guide pos="5796"/>
        <p:guide pos="2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402" y="-96"/>
      </p:cViewPr>
      <p:guideLst>
        <p:guide orient="horz" pos="3128"/>
        <p:guide pos="2141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48158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C65DB725-3F53-423B-B263-9F51CF8FAAF6}" type="datetimeFigureOut">
              <a:rPr lang="en-US"/>
              <a:pPr>
                <a:defRPr/>
              </a:pPr>
              <a:t>10/9/2015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48158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54AC8908-A1FB-4505-B212-4B2A7EC61AD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0249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8158" y="3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72848AB1-372C-417D-B58B-3446A2DC6E62}" type="datetimeFigureOut">
              <a:rPr lang="en-US"/>
              <a:pPr>
                <a:defRPr/>
              </a:pPr>
              <a:t>10/9/2015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7713"/>
            <a:ext cx="53736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765" tIns="49881" rIns="99765" bIns="4988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928" y="4719044"/>
            <a:ext cx="5434648" cy="446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8158" y="9431740"/>
            <a:ext cx="2944758" cy="4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70" tIns="48186" rIns="96370" bIns="48186" numCol="1" anchor="b" anchorCtr="0" compatLnSpc="1">
            <a:prstTxWarp prst="textNoShape">
              <a:avLst/>
            </a:prstTxWarp>
          </a:bodyPr>
          <a:lstStyle>
            <a:lvl1pPr algn="r" defTabSz="897484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B9DF5CB4-1F12-4B4C-891B-F676007582B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1322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xmlns="" val="198440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713957" name="think-cell Slide" r:id="rId6" imgW="0" imgH="0" progId="">
              <p:embed/>
            </p:oleObj>
          </a:graphicData>
        </a:graphic>
      </p:graphicFrame>
      <p:sp>
        <p:nvSpPr>
          <p:cNvPr id="7" name="Rectangle 6"/>
          <p:cNvSpPr/>
          <p:nvPr userDrawn="1">
            <p:custDataLst>
              <p:tags r:id="rId2"/>
            </p:custDataLst>
          </p:nvPr>
        </p:nvSpPr>
        <p:spPr>
          <a:xfrm>
            <a:off x="200340" y="116540"/>
            <a:ext cx="9433310" cy="6718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Optane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742950" y="2130436"/>
            <a:ext cx="8420100" cy="1470025"/>
          </a:xfr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3048468" y="476590"/>
            <a:ext cx="3766036" cy="32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ane" pitchFamily="2" charset="0"/>
                <a:cs typeface="Arial" charset="0"/>
              </a:rPr>
              <a:t>BOZZA</a:t>
            </a:r>
            <a:r>
              <a:rPr lang="en-US" sz="1800" b="1" i="1" u="sng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tane" pitchFamily="2" charset="0"/>
                <a:cs typeface="Arial" charset="0"/>
              </a:rPr>
              <a:t> PER DISCUSSIONE</a:t>
            </a:r>
            <a:endParaRPr lang="en-US" sz="1400" b="1" i="1" u="sng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Optane" pitchFamily="2" charset="0"/>
              </a:defRPr>
            </a:lvl1pPr>
            <a:lvl2pPr>
              <a:defRPr>
                <a:latin typeface="Optane" pitchFamily="2" charset="0"/>
              </a:defRPr>
            </a:lvl2pPr>
            <a:lvl3pPr>
              <a:defRPr>
                <a:latin typeface="Optane" pitchFamily="2" charset="0"/>
              </a:defRPr>
            </a:lvl3pPr>
            <a:lvl4pPr>
              <a:defRPr>
                <a:latin typeface="Optane" pitchFamily="2" charset="0"/>
              </a:defRPr>
            </a:lvl4pPr>
            <a:lvl5pPr>
              <a:defRPr>
                <a:latin typeface="Optane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3"/>
            <a:ext cx="2414588" cy="5851525"/>
          </a:xfrm>
        </p:spPr>
        <p:txBody>
          <a:bodyPr vert="eaVert"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8" y="274643"/>
            <a:ext cx="7078663" cy="5851525"/>
          </a:xfrm>
        </p:spPr>
        <p:txBody>
          <a:bodyPr vert="eaVert"/>
          <a:lstStyle>
            <a:lvl1pPr>
              <a:defRPr>
                <a:latin typeface="Optane" pitchFamily="2" charset="0"/>
              </a:defRPr>
            </a:lvl1pPr>
            <a:lvl2pPr>
              <a:defRPr>
                <a:latin typeface="Optane" pitchFamily="2" charset="0"/>
              </a:defRPr>
            </a:lvl2pPr>
            <a:lvl3pPr>
              <a:defRPr>
                <a:latin typeface="Optane" pitchFamily="2" charset="0"/>
              </a:defRPr>
            </a:lvl3pPr>
            <a:lvl4pPr>
              <a:defRPr>
                <a:latin typeface="Optane" pitchFamily="2" charset="0"/>
              </a:defRPr>
            </a:lvl4pPr>
            <a:lvl5pPr>
              <a:defRPr>
                <a:latin typeface="Optane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201"/>
          <a:stretch/>
        </p:blipFill>
        <p:spPr bwMode="auto">
          <a:xfrm>
            <a:off x="3296770" y="172916"/>
            <a:ext cx="2930597" cy="22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03"/>
          <a:stretch/>
        </p:blipFill>
        <p:spPr bwMode="auto">
          <a:xfrm>
            <a:off x="2504660" y="2001376"/>
            <a:ext cx="4983180" cy="179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8349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  <a:lvl2pPr>
              <a:defRPr>
                <a:latin typeface="Optane" pitchFamily="2" charset="0"/>
              </a:defRPr>
            </a:lvl2pPr>
            <a:lvl3pPr>
              <a:defRPr>
                <a:latin typeface="Optane" pitchFamily="2" charset="0"/>
              </a:defRPr>
            </a:lvl3pPr>
            <a:lvl4pPr>
              <a:defRPr>
                <a:latin typeface="Optane" pitchFamily="2" charset="0"/>
              </a:defRPr>
            </a:lvl4pPr>
            <a:lvl5pPr>
              <a:defRPr>
                <a:latin typeface="Optane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>
                <a:latin typeface="Optane" pitchFamily="2" charset="0"/>
              </a:defRPr>
            </a:lvl1pPr>
            <a:lvl2pPr>
              <a:defRPr sz="2400">
                <a:latin typeface="Optane" pitchFamily="2" charset="0"/>
              </a:defRPr>
            </a:lvl2pPr>
            <a:lvl3pPr>
              <a:defRPr sz="2000">
                <a:latin typeface="Optane" pitchFamily="2" charset="0"/>
              </a:defRPr>
            </a:lvl3pPr>
            <a:lvl4pPr>
              <a:defRPr sz="1800">
                <a:latin typeface="Optane" pitchFamily="2" charset="0"/>
              </a:defRPr>
            </a:lvl4pPr>
            <a:lvl5pPr>
              <a:defRPr sz="1800">
                <a:latin typeface="Optane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>
                <a:latin typeface="Optane" pitchFamily="2" charset="0"/>
              </a:defRPr>
            </a:lvl1pPr>
            <a:lvl2pPr>
              <a:defRPr sz="2400">
                <a:latin typeface="Optane" pitchFamily="2" charset="0"/>
              </a:defRPr>
            </a:lvl2pPr>
            <a:lvl3pPr>
              <a:defRPr sz="2000">
                <a:latin typeface="Optane" pitchFamily="2" charset="0"/>
              </a:defRPr>
            </a:lvl3pPr>
            <a:lvl4pPr>
              <a:defRPr sz="1800">
                <a:latin typeface="Optane" pitchFamily="2" charset="0"/>
              </a:defRPr>
            </a:lvl4pPr>
            <a:lvl5pPr>
              <a:defRPr sz="1800">
                <a:latin typeface="Optane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>
                <a:latin typeface="Optan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>
                <a:latin typeface="Optane" pitchFamily="2" charset="0"/>
              </a:defRPr>
            </a:lvl1pPr>
            <a:lvl2pPr>
              <a:defRPr sz="2000">
                <a:latin typeface="Optane" pitchFamily="2" charset="0"/>
              </a:defRPr>
            </a:lvl2pPr>
            <a:lvl3pPr>
              <a:defRPr sz="1800">
                <a:latin typeface="Optane" pitchFamily="2" charset="0"/>
              </a:defRPr>
            </a:lvl3pPr>
            <a:lvl4pPr>
              <a:defRPr sz="1600">
                <a:latin typeface="Optane" pitchFamily="2" charset="0"/>
              </a:defRPr>
            </a:lvl4pPr>
            <a:lvl5pPr>
              <a:defRPr sz="1600">
                <a:latin typeface="Optane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>
                <a:latin typeface="Optan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>
                <a:latin typeface="Optane" pitchFamily="2" charset="0"/>
              </a:defRPr>
            </a:lvl1pPr>
            <a:lvl2pPr>
              <a:defRPr sz="2000">
                <a:latin typeface="Optane" pitchFamily="2" charset="0"/>
              </a:defRPr>
            </a:lvl2pPr>
            <a:lvl3pPr>
              <a:defRPr sz="1800">
                <a:latin typeface="Optane" pitchFamily="2" charset="0"/>
              </a:defRPr>
            </a:lvl3pPr>
            <a:lvl4pPr>
              <a:defRPr sz="1600">
                <a:latin typeface="Optane" pitchFamily="2" charset="0"/>
              </a:defRPr>
            </a:lvl4pPr>
            <a:lvl5pPr>
              <a:defRPr sz="1600">
                <a:latin typeface="Optane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42332" y="6356361"/>
            <a:ext cx="2311400" cy="365125"/>
          </a:xfr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6"/>
            <a:ext cx="5537729" cy="5853113"/>
          </a:xfrm>
        </p:spPr>
        <p:txBody>
          <a:bodyPr/>
          <a:lstStyle>
            <a:lvl1pPr>
              <a:defRPr sz="3200">
                <a:latin typeface="Optane" pitchFamily="2" charset="0"/>
              </a:defRPr>
            </a:lvl1pPr>
            <a:lvl2pPr>
              <a:defRPr sz="2800">
                <a:latin typeface="Optane" pitchFamily="2" charset="0"/>
              </a:defRPr>
            </a:lvl2pPr>
            <a:lvl3pPr>
              <a:defRPr sz="2400">
                <a:latin typeface="Optane" pitchFamily="2" charset="0"/>
              </a:defRPr>
            </a:lvl3pPr>
            <a:lvl4pPr>
              <a:defRPr sz="2000">
                <a:latin typeface="Optane" pitchFamily="2" charset="0"/>
              </a:defRPr>
            </a:lvl4pPr>
            <a:lvl5pPr>
              <a:defRPr sz="2000">
                <a:latin typeface="Optane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>
                <a:latin typeface="Optane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Optane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latin typeface="Optane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Optane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r>
              <a:rPr lang="it-IT" dirty="0" smtClean="0"/>
              <a:t>EY_IDEA MANAGEMENT_V0.5.PPTX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364" y="80970"/>
            <a:ext cx="9066340" cy="64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370" y="980661"/>
            <a:ext cx="8994330" cy="5145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</a:lstStyle>
          <a:p>
            <a:fld id="{04800856-2FB0-4830-8C60-1A6F6FE5BDA0}" type="datetimeFigureOut">
              <a:rPr lang="it-IT" smtClean="0"/>
              <a:pPr/>
              <a:t>09/10/2015</a:t>
            </a:fld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ane" pitchFamily="2" charset="0"/>
              </a:defRPr>
            </a:lvl1pPr>
          </a:lstStyle>
          <a:p>
            <a:fld id="{48D807C0-2D41-4638-AE7B-EAF76F0B0F71}" type="slidenum">
              <a:rPr lang="it-IT" smtClean="0"/>
              <a:pPr/>
              <a:t>‹Nº›</a:t>
            </a:fld>
            <a:endParaRPr lang="it-IT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360" y="6381410"/>
            <a:ext cx="921728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344364" y="811928"/>
            <a:ext cx="9201590" cy="0"/>
          </a:xfrm>
          <a:prstGeom prst="line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46464"/>
              </a:solidFill>
              <a:latin typeface="Optane" pitchFamily="2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339635" y="6530579"/>
            <a:ext cx="6635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Optane" pitchFamily="2" charset="0"/>
                <a:cs typeface="Arial" charset="0"/>
              </a:rPr>
              <a:t>Page </a:t>
            </a:r>
            <a:fld id="{176C9665-13A1-4E4A-84AC-67452C24411B}" type="slidenum">
              <a:rPr lang="en-US" sz="1100" smtClean="0">
                <a:solidFill>
                  <a:srgbClr val="000000"/>
                </a:solidFill>
                <a:latin typeface="Optane" pitchFamily="2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1100" dirty="0">
              <a:solidFill>
                <a:srgbClr val="000000"/>
              </a:solidFill>
              <a:latin typeface="Optane" pitchFamily="2" charset="0"/>
              <a:cs typeface="Arial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6399" y="63737"/>
            <a:ext cx="2190906" cy="54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Optane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000"/>
        </a:buClr>
        <a:buSzPct val="75000"/>
        <a:buFont typeface="Arial" pitchFamily="34" charset="0"/>
        <a:buChar char="►"/>
        <a:defRPr sz="3200" kern="1200">
          <a:solidFill>
            <a:schemeClr val="tx1"/>
          </a:solidFill>
          <a:latin typeface="Optane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800" kern="1200">
          <a:solidFill>
            <a:schemeClr val="tx1"/>
          </a:solidFill>
          <a:latin typeface="Optan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2400" kern="1200">
          <a:solidFill>
            <a:schemeClr val="tx1"/>
          </a:solidFill>
          <a:latin typeface="Optan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000" kern="1200">
          <a:solidFill>
            <a:schemeClr val="tx1"/>
          </a:solidFill>
          <a:latin typeface="Optan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»"/>
        <a:defRPr sz="2000" kern="1200">
          <a:solidFill>
            <a:schemeClr val="tx1"/>
          </a:solidFill>
          <a:latin typeface="Optan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88380" y="4021399"/>
            <a:ext cx="9001249" cy="2769989"/>
          </a:xfrm>
          <a:prstGeom prst="rect">
            <a:avLst/>
          </a:prstGeom>
        </p:spPr>
        <p:txBody>
          <a:bodyPr wrap="square" lIns="36000" tIns="0" rIns="36000" bIns="0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85000"/>
              <a:defRPr/>
            </a:pPr>
            <a:r>
              <a:rPr lang="en-GB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</a:rPr>
              <a:t>MARINE HEALTH </a:t>
            </a:r>
            <a:r>
              <a:rPr lang="en-GB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</a:rPr>
              <a:t>PROGRAMME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85000"/>
              <a:defRPr/>
            </a:pPr>
            <a:endParaRPr lang="it-IT" sz="800" b="1" noProof="1">
              <a:solidFill>
                <a:schemeClr val="tx1">
                  <a:lumMod val="85000"/>
                  <a:lumOff val="15000"/>
                </a:schemeClr>
              </a:solidFill>
              <a:latin typeface="Optane" pitchFamily="2" charset="0"/>
            </a:endParaRPr>
          </a:p>
          <a:p>
            <a:pPr algn="ctr" defTabSz="457200" eaLnBrk="0" fontAlgn="auto" hangingPunc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85000"/>
              <a:defRPr/>
            </a:pPr>
            <a:r>
              <a:rPr lang="it-IT" sz="2000" i="1" kern="0" noProof="1" smtClean="0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  <a:ea typeface="+mj-ea"/>
                <a:cs typeface="+mj-cs"/>
              </a:rPr>
              <a:t>Madrid, October 30 2015</a:t>
            </a:r>
            <a:endParaRPr lang="it-IT" sz="2000" i="1" kern="0" noProof="1">
              <a:solidFill>
                <a:schemeClr val="tx1">
                  <a:lumMod val="85000"/>
                  <a:lumOff val="15000"/>
                </a:schemeClr>
              </a:solidFill>
              <a:latin typeface="Optane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248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/>
              <a:t>Medical </a:t>
            </a:r>
            <a:r>
              <a:rPr lang="es-ES" sz="3600" dirty="0" err="1"/>
              <a:t>check</a:t>
            </a:r>
            <a:r>
              <a:rPr lang="es-ES" sz="3600" dirty="0"/>
              <a:t>-ups </a:t>
            </a:r>
            <a:r>
              <a:rPr lang="es-ES" sz="3600" dirty="0" err="1"/>
              <a:t>on</a:t>
            </a:r>
            <a:r>
              <a:rPr lang="es-ES" sz="3600" dirty="0"/>
              <a:t> </a:t>
            </a:r>
            <a:r>
              <a:rPr lang="es-ES" sz="3600" dirty="0" err="1"/>
              <a:t>embarkation</a:t>
            </a:r>
            <a:endParaRPr lang="es-ES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382" y="1233890"/>
            <a:ext cx="7443861" cy="4639458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5742509"/>
              </p:ext>
            </p:extLst>
          </p:nvPr>
        </p:nvGraphicFramePr>
        <p:xfrm>
          <a:off x="3272941" y="1988208"/>
          <a:ext cx="5360987" cy="3885140"/>
        </p:xfrm>
        <a:graphic>
          <a:graphicData uri="http://schemas.openxmlformats.org/drawingml/2006/table">
            <a:tbl>
              <a:tblPr/>
              <a:tblGrid>
                <a:gridCol w="1852612"/>
                <a:gridCol w="2058988"/>
                <a:gridCol w="1449387"/>
              </a:tblGrid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5,595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51,111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56,706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6,208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46,853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53,061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6,657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47,702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54,361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7,581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44,580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52,161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7,657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46,656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54,313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2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33,698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236,902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270,602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029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5300" dirty="0" smtClean="0"/>
              <a:t>PREVENTIVE </a:t>
            </a:r>
            <a:r>
              <a:rPr lang="es-ES" sz="5300" dirty="0"/>
              <a:t>LEVEL</a:t>
            </a:r>
            <a:br>
              <a:rPr lang="es-ES" sz="5300" dirty="0"/>
            </a:br>
            <a:endParaRPr lang="es-ES" sz="53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n-US" sz="5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2.</a:t>
            </a:r>
            <a:r>
              <a:rPr lang="en-US" sz="5400" dirty="0" smtClean="0"/>
              <a:t> </a:t>
            </a:r>
            <a:endParaRPr lang="es-ES" sz="5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95" y="2198148"/>
            <a:ext cx="9057206" cy="27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8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 err="1" smtClean="0"/>
              <a:t>Mandatory</a:t>
            </a:r>
            <a:r>
              <a:rPr lang="es-ES" sz="3600" dirty="0" smtClean="0"/>
              <a:t> </a:t>
            </a:r>
            <a:r>
              <a:rPr lang="es-ES" sz="3600" dirty="0" err="1" smtClean="0"/>
              <a:t>healthcare</a:t>
            </a:r>
            <a:r>
              <a:rPr lang="es-ES" sz="3600" dirty="0" smtClean="0"/>
              <a:t> training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Royal Decree 258/1999 establishes the minimum conditions for protection of health and medical assistance for workers at sea (transposes Decree 92/29/EEC of the Council of 31/3/92 to the Spanish legal system).</a:t>
            </a:r>
          </a:p>
          <a:p>
            <a:r>
              <a:rPr lang="en-US" dirty="0"/>
              <a:t>Order PRE/646/2004 establishes the minimum content of the </a:t>
            </a:r>
            <a:r>
              <a:rPr lang="en-US" dirty="0" err="1"/>
              <a:t>programmes</a:t>
            </a:r>
            <a:r>
              <a:rPr lang="en-US" dirty="0"/>
              <a:t> of specific healthcare training for workers at sea.</a:t>
            </a:r>
          </a:p>
          <a:p>
            <a:r>
              <a:rPr lang="en-US" dirty="0"/>
              <a:t>Resolution of 24 April 2013 of the Social Marine Institute on conditions that must be met by the training </a:t>
            </a:r>
            <a:r>
              <a:rPr lang="en-US" dirty="0" err="1"/>
              <a:t>centres</a:t>
            </a:r>
            <a:r>
              <a:rPr lang="en-US" dirty="0"/>
              <a:t>.</a:t>
            </a:r>
          </a:p>
          <a:p>
            <a:r>
              <a:rPr lang="en-US" dirty="0"/>
              <a:t>Resolution of 24 April 2013 of the Social Marine Institute on minimum contents of the healthcare training </a:t>
            </a:r>
            <a:r>
              <a:rPr lang="en-US" dirty="0" err="1"/>
              <a:t>programmes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19378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 err="1" smtClean="0"/>
              <a:t>Mandatory</a:t>
            </a:r>
            <a:r>
              <a:rPr lang="es-ES" sz="3600" dirty="0" smtClean="0"/>
              <a:t> </a:t>
            </a:r>
            <a:r>
              <a:rPr lang="es-ES" sz="3600" dirty="0" err="1" smtClean="0"/>
              <a:t>healthcare</a:t>
            </a:r>
            <a:r>
              <a:rPr lang="es-ES" sz="3600" dirty="0" smtClean="0"/>
              <a:t> training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Various levels of training:</a:t>
            </a:r>
          </a:p>
          <a:p>
            <a:r>
              <a:rPr lang="en-US" dirty="0"/>
              <a:t>Basic training: for all the workers on board.</a:t>
            </a:r>
          </a:p>
          <a:p>
            <a:r>
              <a:rPr lang="en-US" dirty="0"/>
              <a:t>Specific initial training: those responsible for healthcare on board and the control of the medicine chest in vessels with C medicine chests.</a:t>
            </a:r>
          </a:p>
          <a:p>
            <a:r>
              <a:rPr lang="en-US" dirty="0"/>
              <a:t>Specific advanced training: those responsible for healthcare on board and the control of the medicine chest in vessels with A/B medicine chests.</a:t>
            </a:r>
          </a:p>
          <a:p>
            <a:r>
              <a:rPr lang="en-US" dirty="0"/>
              <a:t>Other specific training according to the activity of the worker: diving, underwater activities.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084771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4000" dirty="0" err="1" smtClean="0"/>
              <a:t>Mandatory</a:t>
            </a:r>
            <a:r>
              <a:rPr lang="es-ES" sz="4000" dirty="0" smtClean="0"/>
              <a:t> </a:t>
            </a:r>
            <a:r>
              <a:rPr lang="es-ES" sz="4000" dirty="0" err="1" smtClean="0"/>
              <a:t>healthcare</a:t>
            </a:r>
            <a:r>
              <a:rPr lang="es-ES" sz="4000" dirty="0" smtClean="0"/>
              <a:t> training</a:t>
            </a:r>
            <a:br>
              <a:rPr lang="es-ES" sz="4000" dirty="0" smtClean="0"/>
            </a:br>
            <a:r>
              <a:rPr lang="es-ES" sz="3100" dirty="0"/>
              <a:t> </a:t>
            </a:r>
            <a:r>
              <a:rPr lang="es-ES" sz="3100" dirty="0" smtClean="0"/>
              <a:t>           STUDENTS TRAINED</a:t>
            </a:r>
            <a:endParaRPr lang="es-ES" sz="31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4410" y="908650"/>
            <a:ext cx="8248603" cy="51687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ángulo 6"/>
          <p:cNvSpPr/>
          <p:nvPr/>
        </p:nvSpPr>
        <p:spPr>
          <a:xfrm>
            <a:off x="1381576" y="1556740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Basic training module for first aid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490648"/>
              </p:ext>
            </p:extLst>
          </p:nvPr>
        </p:nvGraphicFramePr>
        <p:xfrm>
          <a:off x="5241039" y="1340711"/>
          <a:ext cx="3711973" cy="585362"/>
        </p:xfrm>
        <a:graphic>
          <a:graphicData uri="http://schemas.openxmlformats.org/drawingml/2006/table">
            <a:tbl>
              <a:tblPr/>
              <a:tblGrid>
                <a:gridCol w="1903210"/>
                <a:gridCol w="1808763"/>
              </a:tblGrid>
              <a:tr h="5853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318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5,922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1494906"/>
              </p:ext>
            </p:extLst>
          </p:nvPr>
        </p:nvGraphicFramePr>
        <p:xfrm>
          <a:off x="848430" y="1916790"/>
          <a:ext cx="8104583" cy="432061"/>
        </p:xfrm>
        <a:graphic>
          <a:graphicData uri="http://schemas.openxmlformats.org/drawingml/2006/table">
            <a:tbl>
              <a:tblPr/>
              <a:tblGrid>
                <a:gridCol w="4359333"/>
                <a:gridCol w="1855498"/>
                <a:gridCol w="1889752"/>
              </a:tblGrid>
              <a:tr h="43206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Specific Initial  healthcare training</a:t>
                      </a:r>
                      <a:r>
                        <a:rPr kumimoji="0" lang="en-GB" sz="1800" b="0" i="0" u="none" strike="noStrike" cap="none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533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7,823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920440" y="2317486"/>
            <a:ext cx="6244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buSzPct val="100000"/>
            </a:pPr>
            <a:r>
              <a:rPr lang="en-GB" dirty="0">
                <a:latin typeface="Bookman Old Style" pitchFamily="18" charset="0"/>
                <a:cs typeface="Times New Roman" pitchFamily="18" charset="0"/>
              </a:rPr>
              <a:t>Specific advanced healthcare training</a:t>
            </a: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7795141"/>
              </p:ext>
            </p:extLst>
          </p:nvPr>
        </p:nvGraphicFramePr>
        <p:xfrm>
          <a:off x="5270751" y="2317486"/>
          <a:ext cx="3682262" cy="408405"/>
        </p:xfrm>
        <a:graphic>
          <a:graphicData uri="http://schemas.openxmlformats.org/drawingml/2006/table">
            <a:tbl>
              <a:tblPr/>
              <a:tblGrid>
                <a:gridCol w="1790474"/>
                <a:gridCol w="1891788"/>
              </a:tblGrid>
              <a:tr h="40840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238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 3,485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ángulo 13"/>
          <p:cNvSpPr/>
          <p:nvPr/>
        </p:nvSpPr>
        <p:spPr>
          <a:xfrm>
            <a:off x="920440" y="2755066"/>
            <a:ext cx="4392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Specific Initial Healthcare Training </a:t>
            </a:r>
          </a:p>
          <a:p>
            <a:r>
              <a:rPr lang="en-US" dirty="0"/>
              <a:t>(update)  </a:t>
            </a: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3371365"/>
              </p:ext>
            </p:extLst>
          </p:nvPr>
        </p:nvGraphicFramePr>
        <p:xfrm>
          <a:off x="5241040" y="2725890"/>
          <a:ext cx="3711973" cy="672280"/>
        </p:xfrm>
        <a:graphic>
          <a:graphicData uri="http://schemas.openxmlformats.org/drawingml/2006/table">
            <a:tbl>
              <a:tblPr/>
              <a:tblGrid>
                <a:gridCol w="1804919"/>
                <a:gridCol w="1907054"/>
              </a:tblGrid>
              <a:tr h="672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344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5,381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920440" y="3401397"/>
            <a:ext cx="4392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Specific Advanced Healthcare training </a:t>
            </a:r>
          </a:p>
          <a:p>
            <a:r>
              <a:rPr lang="en-US" dirty="0"/>
              <a:t>(update)</a:t>
            </a: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6224189"/>
              </p:ext>
            </p:extLst>
          </p:nvPr>
        </p:nvGraphicFramePr>
        <p:xfrm>
          <a:off x="5228451" y="3356990"/>
          <a:ext cx="3724562" cy="663135"/>
        </p:xfrm>
        <a:graphic>
          <a:graphicData uri="http://schemas.openxmlformats.org/drawingml/2006/table">
            <a:tbl>
              <a:tblPr/>
              <a:tblGrid>
                <a:gridCol w="1811041"/>
                <a:gridCol w="1913521"/>
              </a:tblGrid>
              <a:tr h="66313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120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1,854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Rectángulo 18"/>
          <p:cNvSpPr/>
          <p:nvPr/>
        </p:nvSpPr>
        <p:spPr>
          <a:xfrm>
            <a:off x="848430" y="4047727"/>
            <a:ext cx="4392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Healthcare training for underwater activities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951692"/>
              </p:ext>
            </p:extLst>
          </p:nvPr>
        </p:nvGraphicFramePr>
        <p:xfrm>
          <a:off x="5241040" y="4005080"/>
          <a:ext cx="3711973" cy="688978"/>
        </p:xfrm>
        <a:graphic>
          <a:graphicData uri="http://schemas.openxmlformats.org/drawingml/2006/table">
            <a:tbl>
              <a:tblPr/>
              <a:tblGrid>
                <a:gridCol w="1804919"/>
                <a:gridCol w="1907054"/>
              </a:tblGrid>
              <a:tr h="68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 11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    152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Rectángulo 20"/>
          <p:cNvSpPr/>
          <p:nvPr/>
        </p:nvSpPr>
        <p:spPr>
          <a:xfrm>
            <a:off x="848430" y="4723235"/>
            <a:ext cx="4392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Specific healthcare training </a:t>
            </a:r>
          </a:p>
          <a:p>
            <a:r>
              <a:rPr lang="en-US" dirty="0"/>
              <a:t>(online mode)</a:t>
            </a: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8087029"/>
              </p:ext>
            </p:extLst>
          </p:nvPr>
        </p:nvGraphicFramePr>
        <p:xfrm>
          <a:off x="5241039" y="4705253"/>
          <a:ext cx="3711974" cy="703384"/>
        </p:xfrm>
        <a:graphic>
          <a:graphicData uri="http://schemas.openxmlformats.org/drawingml/2006/table">
            <a:tbl>
              <a:tblPr/>
              <a:tblGrid>
                <a:gridCol w="1804919"/>
                <a:gridCol w="1907055"/>
              </a:tblGrid>
              <a:tr h="7033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125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 855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Rectángulo 22"/>
          <p:cNvSpPr/>
          <p:nvPr/>
        </p:nvSpPr>
        <p:spPr>
          <a:xfrm rot="10800000" flipV="1">
            <a:off x="848430" y="5580907"/>
            <a:ext cx="230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TOTAL</a:t>
            </a:r>
          </a:p>
        </p:txBody>
      </p: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8257589"/>
              </p:ext>
            </p:extLst>
          </p:nvPr>
        </p:nvGraphicFramePr>
        <p:xfrm>
          <a:off x="5241040" y="5445281"/>
          <a:ext cx="3711972" cy="504958"/>
        </p:xfrm>
        <a:graphic>
          <a:graphicData uri="http://schemas.openxmlformats.org/drawingml/2006/table">
            <a:tbl>
              <a:tblPr/>
              <a:tblGrid>
                <a:gridCol w="1804919"/>
                <a:gridCol w="1907053"/>
              </a:tblGrid>
              <a:tr h="50495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1,689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25,472</a:t>
                      </a:r>
                    </a:p>
                  </a:txBody>
                  <a:tcPr marL="91429" marR="914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8361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5400" dirty="0" smtClean="0"/>
              <a:t>PREVENTIVE </a:t>
            </a:r>
            <a:r>
              <a:rPr lang="es-ES" sz="5400" dirty="0"/>
              <a:t>LEVEL</a:t>
            </a:r>
            <a:br>
              <a:rPr lang="es-ES" sz="5400" dirty="0"/>
            </a:br>
            <a:endParaRPr lang="es-ES" sz="5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3. Control of medicine chests </a:t>
            </a:r>
          </a:p>
          <a:p>
            <a:pPr marL="0" indent="0">
              <a:buNone/>
            </a:pPr>
            <a:r>
              <a:rPr lang="en-US" sz="6000" dirty="0"/>
              <a:t>and hygienic-healthcare </a:t>
            </a:r>
          </a:p>
          <a:p>
            <a:pPr marL="0" indent="0">
              <a:buNone/>
            </a:pPr>
            <a:r>
              <a:rPr lang="en-US" sz="6000" dirty="0"/>
              <a:t>conditions on vessels</a:t>
            </a:r>
          </a:p>
          <a:p>
            <a:pPr marL="0" indent="0">
              <a:buNone/>
            </a:pPr>
            <a:endParaRPr lang="es-ES" sz="6600" dirty="0"/>
          </a:p>
        </p:txBody>
      </p:sp>
    </p:spTree>
    <p:extLst>
      <p:ext uri="{BB962C8B-B14F-4D97-AF65-F5344CB8AC3E}">
        <p14:creationId xmlns:p14="http://schemas.microsoft.com/office/powerpoint/2010/main" xmlns="" val="323823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 err="1"/>
              <a:t>Inspection</a:t>
            </a:r>
            <a:r>
              <a:rPr lang="es-ES" sz="4000" dirty="0"/>
              <a:t> of medicine </a:t>
            </a:r>
            <a:r>
              <a:rPr lang="es-ES" sz="4000" dirty="0" err="1"/>
              <a:t>chests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Medicine chests vary in size and contents according to the type of ship and the area of navigation.</a:t>
            </a:r>
          </a:p>
          <a:p>
            <a:pPr marL="0" indent="0">
              <a:buNone/>
            </a:pPr>
            <a:r>
              <a:rPr lang="en-US" dirty="0" smtClean="0"/>
              <a:t>-     A</a:t>
            </a:r>
            <a:r>
              <a:rPr lang="en-US" dirty="0"/>
              <a:t>: + 150 miles and/or trips of + 48 hours</a:t>
            </a:r>
          </a:p>
          <a:p>
            <a:pPr marL="0" indent="0">
              <a:buNone/>
            </a:pPr>
            <a:r>
              <a:rPr lang="en-US" dirty="0" smtClean="0"/>
              <a:t>-     B</a:t>
            </a:r>
            <a:r>
              <a:rPr lang="en-US" dirty="0"/>
              <a:t>: +60 and -150 miles and/or trips of 24-48 hours</a:t>
            </a:r>
          </a:p>
          <a:p>
            <a:pPr marL="0" indent="0">
              <a:buNone/>
            </a:pPr>
            <a:r>
              <a:rPr lang="en-US" dirty="0" smtClean="0"/>
              <a:t>-     C</a:t>
            </a:r>
            <a:r>
              <a:rPr lang="en-US" dirty="0"/>
              <a:t>: -60 miles and/or -24 hours, lifeboats (A and B)</a:t>
            </a:r>
          </a:p>
          <a:p>
            <a:pPr marL="0" indent="0">
              <a:buNone/>
            </a:pPr>
            <a:r>
              <a:rPr lang="en-US" dirty="0" smtClean="0"/>
              <a:t>-     Antidotes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Health and sanitary conditions on vessels: </a:t>
            </a:r>
          </a:p>
          <a:p>
            <a:pPr marL="0" indent="0">
              <a:buNone/>
            </a:pPr>
            <a:r>
              <a:rPr lang="en-US" dirty="0" smtClean="0"/>
              <a:t>-     Fishing </a:t>
            </a:r>
            <a:r>
              <a:rPr lang="en-US" dirty="0"/>
              <a:t>vessels (SEGUMAR </a:t>
            </a:r>
            <a:r>
              <a:rPr lang="en-US" dirty="0" err="1"/>
              <a:t>programme</a:t>
            </a:r>
            <a:r>
              <a:rPr lang="en-US" dirty="0"/>
              <a:t>) 715 inspections between 2012 and 2014</a:t>
            </a:r>
          </a:p>
          <a:p>
            <a:pPr marL="0" indent="0">
              <a:buNone/>
            </a:pPr>
            <a:r>
              <a:rPr lang="en-US" dirty="0" smtClean="0"/>
              <a:t>-     Merchant </a:t>
            </a:r>
            <a:r>
              <a:rPr lang="en-US" dirty="0"/>
              <a:t>vessels (ILO MLC06 Convention): 141 inspections since its entry into force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Picture 6" descr="Image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9580" y="1268700"/>
            <a:ext cx="201628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93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/>
              <a:t>Medicine </a:t>
            </a:r>
            <a:r>
              <a:rPr lang="es-ES" sz="4000" dirty="0" err="1"/>
              <a:t>chests</a:t>
            </a:r>
            <a:r>
              <a:rPr lang="es-ES" sz="4000" dirty="0"/>
              <a:t> </a:t>
            </a:r>
            <a:r>
              <a:rPr lang="es-ES" sz="4000" dirty="0" err="1"/>
              <a:t>inspected</a:t>
            </a:r>
            <a:endParaRPr lang="es-ES" sz="4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4997" y="1922797"/>
            <a:ext cx="8376630" cy="3261643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2762017"/>
              </p:ext>
            </p:extLst>
          </p:nvPr>
        </p:nvGraphicFramePr>
        <p:xfrm>
          <a:off x="1712549" y="2636891"/>
          <a:ext cx="7389079" cy="504069"/>
        </p:xfrm>
        <a:graphic>
          <a:graphicData uri="http://schemas.openxmlformats.org/drawingml/2006/table">
            <a:tbl>
              <a:tblPr/>
              <a:tblGrid>
                <a:gridCol w="1169577"/>
                <a:gridCol w="1170021"/>
                <a:gridCol w="1170021"/>
                <a:gridCol w="1258085"/>
                <a:gridCol w="1438250"/>
                <a:gridCol w="1183125"/>
              </a:tblGrid>
              <a:tr h="504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254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389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4,837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5,931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8963625"/>
              </p:ext>
            </p:extLst>
          </p:nvPr>
        </p:nvGraphicFramePr>
        <p:xfrm>
          <a:off x="1712550" y="3212970"/>
          <a:ext cx="7345020" cy="648090"/>
        </p:xfrm>
        <a:graphic>
          <a:graphicData uri="http://schemas.openxmlformats.org/drawingml/2006/table">
            <a:tbl>
              <a:tblPr/>
              <a:tblGrid>
                <a:gridCol w="1169951"/>
                <a:gridCol w="1169951"/>
                <a:gridCol w="1169951"/>
                <a:gridCol w="1258008"/>
                <a:gridCol w="1438163"/>
                <a:gridCol w="1138996"/>
              </a:tblGrid>
              <a:tr h="64809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259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346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4,636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349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5,990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5035999"/>
              </p:ext>
            </p:extLst>
          </p:nvPr>
        </p:nvGraphicFramePr>
        <p:xfrm>
          <a:off x="1640539" y="3861060"/>
          <a:ext cx="7461086" cy="432060"/>
        </p:xfrm>
        <a:graphic>
          <a:graphicData uri="http://schemas.openxmlformats.org/drawingml/2006/table">
            <a:tbl>
              <a:tblPr/>
              <a:tblGrid>
                <a:gridCol w="1241960"/>
                <a:gridCol w="1169950"/>
                <a:gridCol w="1169950"/>
                <a:gridCol w="1258009"/>
                <a:gridCol w="1438163"/>
                <a:gridCol w="1183054"/>
              </a:tblGrid>
              <a:tr h="432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224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5,303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321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6,187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6346497"/>
              </p:ext>
            </p:extLst>
          </p:nvPr>
        </p:nvGraphicFramePr>
        <p:xfrm>
          <a:off x="1712550" y="4256924"/>
          <a:ext cx="7389078" cy="396246"/>
        </p:xfrm>
        <a:graphic>
          <a:graphicData uri="http://schemas.openxmlformats.org/drawingml/2006/table">
            <a:tbl>
              <a:tblPr/>
              <a:tblGrid>
                <a:gridCol w="1169951"/>
                <a:gridCol w="1169951"/>
                <a:gridCol w="1169951"/>
                <a:gridCol w="1258008"/>
                <a:gridCol w="1438163"/>
                <a:gridCol w="1183054"/>
              </a:tblGrid>
              <a:tr h="3600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239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264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5,595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291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6,454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4011648"/>
              </p:ext>
            </p:extLst>
          </p:nvPr>
        </p:nvGraphicFramePr>
        <p:xfrm>
          <a:off x="1712550" y="4653170"/>
          <a:ext cx="7389078" cy="432060"/>
        </p:xfrm>
        <a:graphic>
          <a:graphicData uri="http://schemas.openxmlformats.org/drawingml/2006/table">
            <a:tbl>
              <a:tblPr/>
              <a:tblGrid>
                <a:gridCol w="1169951"/>
                <a:gridCol w="1169951"/>
                <a:gridCol w="1169951"/>
                <a:gridCol w="1258008"/>
                <a:gridCol w="1438163"/>
                <a:gridCol w="1183054"/>
              </a:tblGrid>
              <a:tr h="432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245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260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6,879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7,726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2748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 err="1" smtClean="0"/>
              <a:t>Inspection</a:t>
            </a:r>
            <a:r>
              <a:rPr lang="es-ES" sz="4000" dirty="0" smtClean="0"/>
              <a:t> of medicine </a:t>
            </a:r>
            <a:r>
              <a:rPr lang="es-ES" sz="4000" dirty="0" err="1" smtClean="0"/>
              <a:t>chests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 - </a:t>
            </a:r>
            <a:r>
              <a:rPr lang="en-US" dirty="0"/>
              <a:t>Royal Decree 258/1999, transposing an EU Directive: type of medicine </a:t>
            </a:r>
            <a:r>
              <a:rPr lang="en-US" dirty="0" smtClean="0"/>
              <a:t>chests </a:t>
            </a:r>
            <a:r>
              <a:rPr lang="en-US" dirty="0"/>
              <a:t>and their content, models of containers, those responsible for periodic </a:t>
            </a:r>
            <a:r>
              <a:rPr lang="en-US" dirty="0" smtClean="0"/>
              <a:t>inspection.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Royal Decree 568/2011, modifying Royal Decree 258/1999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- </a:t>
            </a:r>
            <a:r>
              <a:rPr lang="en-US" dirty="0"/>
              <a:t>Order ESS/2542/2014, of 5 December, establishing the basic amounts of the subsidies for provision of the medicine chests that are required on ships.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Annual resolutions of the ISM management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3490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000" dirty="0" smtClean="0"/>
              <a:t>PREVENTIVE </a:t>
            </a:r>
            <a:r>
              <a:rPr lang="es-ES" sz="4000" dirty="0"/>
              <a:t>LEVEL</a:t>
            </a:r>
            <a:br>
              <a:rPr lang="es-ES" sz="4000" dirty="0"/>
            </a:b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b="1" dirty="0"/>
              <a:t>Epidemiological studies</a:t>
            </a:r>
            <a:r>
              <a:rPr lang="en-US" dirty="0"/>
              <a:t>: information provided by the medical checks on embarkation.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5. </a:t>
            </a:r>
            <a:r>
              <a:rPr lang="en-US" b="1" dirty="0"/>
              <a:t>Health awareness campaigns, promotion of health and prevention</a:t>
            </a:r>
            <a:r>
              <a:rPr lang="en-US" dirty="0"/>
              <a:t>: AIDS, STDs, malaria, drug addiction, alcoholism, hearing protection.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6. </a:t>
            </a:r>
            <a:r>
              <a:rPr lang="en-US" b="1" dirty="0"/>
              <a:t>Vaccination campaigns</a:t>
            </a:r>
            <a:r>
              <a:rPr lang="en-US" dirty="0"/>
              <a:t>: tetanus, flu, hepatitis.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12784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0425" y="692620"/>
            <a:ext cx="92001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Optane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4364" y="175566"/>
            <a:ext cx="6912956" cy="648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lvl="0" defTabSz="914400" eaLnBrk="1" latinLnBrk="0" hangingPunct="1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Optane" pitchFamily="2" charset="0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4000" dirty="0" smtClean="0"/>
              <a:t>MARINE </a:t>
            </a:r>
            <a:r>
              <a:rPr lang="es-ES" sz="4000" dirty="0"/>
              <a:t>HEALTH PROGRAMME</a:t>
            </a:r>
            <a:r>
              <a:rPr lang="es-ES" sz="5300" dirty="0"/>
              <a:t/>
            </a:r>
            <a:br>
              <a:rPr lang="es-ES" sz="5300" dirty="0"/>
            </a:br>
            <a:endParaRPr lang="es-ES" sz="53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Created in 1983, it includes the competences and functions of the ISM in relation to the healthcare attention for workers on board vessels abroad.</a:t>
            </a:r>
          </a:p>
          <a:p>
            <a:r>
              <a:rPr lang="en-US" dirty="0"/>
              <a:t>It is based on a comprehensive approach to the health of the mariners (WHO). </a:t>
            </a:r>
          </a:p>
          <a:p>
            <a:r>
              <a:rPr lang="en-US" dirty="0"/>
              <a:t>It is a practical model, based on comprehensive mechanisms for planned care and prevention.</a:t>
            </a:r>
          </a:p>
          <a:p>
            <a:r>
              <a:rPr lang="en-US" dirty="0"/>
              <a:t>The rest of the competences in healthcare have been transferred to the autonomous regions.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760191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5300" dirty="0" smtClean="0"/>
              <a:t>CARE </a:t>
            </a:r>
            <a:r>
              <a:rPr lang="es-ES" sz="5300" dirty="0"/>
              <a:t>LEVEL </a:t>
            </a:r>
            <a:r>
              <a:rPr lang="es-ES" sz="6700" dirty="0"/>
              <a:t/>
            </a:r>
            <a:br>
              <a:rPr lang="es-ES" sz="6700" dirty="0"/>
            </a:br>
            <a:endParaRPr lang="es-ES" sz="67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300" b="1" dirty="0"/>
              <a:t>Aimed at bringing healthcare </a:t>
            </a:r>
          </a:p>
          <a:p>
            <a:pPr marL="0" indent="0">
              <a:buNone/>
            </a:pPr>
            <a:r>
              <a:rPr lang="en-US" sz="4300" b="1" dirty="0"/>
              <a:t>to where the workers are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800" b="1" dirty="0" smtClean="0"/>
              <a:t>1.  </a:t>
            </a:r>
            <a:r>
              <a:rPr lang="en-US" sz="3800" b="1" dirty="0"/>
              <a:t>With own resources.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300" dirty="0"/>
              <a:t>- Spanish Radio Medical Centre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300" dirty="0" smtClean="0"/>
              <a:t>- Medical </a:t>
            </a:r>
            <a:r>
              <a:rPr lang="en-US" sz="3300" dirty="0"/>
              <a:t>Care and Logistical Ships </a:t>
            </a:r>
          </a:p>
          <a:p>
            <a:pPr marL="0" indent="0">
              <a:buNone/>
            </a:pPr>
            <a:r>
              <a:rPr lang="en-US" sz="3300" dirty="0" smtClean="0"/>
              <a:t> </a:t>
            </a:r>
            <a:r>
              <a:rPr lang="en-US" sz="3300" dirty="0"/>
              <a:t>(“Esperanza del Mar” and “Juan de la Cosa”).</a:t>
            </a:r>
          </a:p>
          <a:p>
            <a:endParaRPr lang="en-US" sz="3300" dirty="0"/>
          </a:p>
          <a:p>
            <a:pPr marL="0" indent="0">
              <a:buNone/>
            </a:pPr>
            <a:r>
              <a:rPr lang="en-US" sz="3300" dirty="0" smtClean="0"/>
              <a:t>- Care </a:t>
            </a:r>
            <a:r>
              <a:rPr lang="en-US" sz="3300" dirty="0" err="1"/>
              <a:t>Centres</a:t>
            </a:r>
            <a:r>
              <a:rPr lang="en-US" sz="3300" dirty="0"/>
              <a:t> abroad. </a:t>
            </a:r>
            <a:endParaRPr lang="es-ES" sz="3300" dirty="0"/>
          </a:p>
        </p:txBody>
      </p:sp>
    </p:spTree>
    <p:extLst>
      <p:ext uri="{BB962C8B-B14F-4D97-AF65-F5344CB8AC3E}">
        <p14:creationId xmlns:p14="http://schemas.microsoft.com/office/powerpoint/2010/main" xmlns="" val="110395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400" dirty="0" smtClean="0"/>
              <a:t>ASSISTANCE </a:t>
            </a:r>
            <a:r>
              <a:rPr lang="es-ES" sz="4400" dirty="0"/>
              <a:t>LEVEL</a:t>
            </a:r>
            <a:r>
              <a:rPr lang="es-ES" sz="6700" dirty="0"/>
              <a:t/>
            </a:r>
            <a:br>
              <a:rPr lang="es-ES" sz="6700" dirty="0"/>
            </a:br>
            <a:endParaRPr lang="es-ES" sz="67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 -  Spanish </a:t>
            </a:r>
            <a:r>
              <a:rPr lang="en-US" sz="4400" dirty="0"/>
              <a:t>Radio Medical Centre</a:t>
            </a:r>
          </a:p>
          <a:p>
            <a:endParaRPr lang="en-US" sz="4400" dirty="0" smtClean="0"/>
          </a:p>
          <a:p>
            <a:r>
              <a:rPr lang="en-US" dirty="0" smtClean="0"/>
              <a:t> Located </a:t>
            </a:r>
            <a:r>
              <a:rPr lang="en-US" dirty="0"/>
              <a:t>at ISM Central Services in Madrid, opened in 1979.</a:t>
            </a:r>
          </a:p>
          <a:p>
            <a:endParaRPr lang="en-US" dirty="0"/>
          </a:p>
          <a:p>
            <a:r>
              <a:rPr lang="en-US" dirty="0" smtClean="0"/>
              <a:t> Permanently </a:t>
            </a:r>
            <a:r>
              <a:rPr lang="en-US" dirty="0"/>
              <a:t>staffed by medical personnel (24/7).</a:t>
            </a:r>
          </a:p>
          <a:p>
            <a:endParaRPr lang="en-US" dirty="0"/>
          </a:p>
          <a:p>
            <a:r>
              <a:rPr lang="en-US" dirty="0" smtClean="0"/>
              <a:t> Provides </a:t>
            </a:r>
            <a:r>
              <a:rPr lang="en-US" dirty="0"/>
              <a:t>free care for mariners on board who request it, regardless of nationality, area of navigation or fishery in which the vessels work.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31683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563" y="-143566"/>
            <a:ext cx="9528874" cy="71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442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08480" y="1163638"/>
            <a:ext cx="7128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>
                <a:latin typeface="Optane"/>
              </a:rPr>
              <a:t>- </a:t>
            </a:r>
            <a:r>
              <a:rPr lang="es-ES" sz="4800" dirty="0" err="1">
                <a:latin typeface="Optane"/>
              </a:rPr>
              <a:t>Spanish</a:t>
            </a:r>
            <a:r>
              <a:rPr lang="es-ES" sz="4800" dirty="0">
                <a:latin typeface="Optane"/>
              </a:rPr>
              <a:t> Radio Medical Centre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502" y="843706"/>
            <a:ext cx="2316681" cy="302387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72600" y="3152631"/>
            <a:ext cx="5724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/>
              <a:t>      </a:t>
            </a:r>
            <a:r>
              <a:rPr lang="es-ES" sz="4000" dirty="0" smtClean="0">
                <a:latin typeface="Optane"/>
              </a:rPr>
              <a:t>- </a:t>
            </a:r>
            <a:r>
              <a:rPr lang="es-ES" sz="4000" dirty="0">
                <a:latin typeface="Optane"/>
              </a:rPr>
              <a:t>Medical radio </a:t>
            </a:r>
            <a:r>
              <a:rPr lang="es-ES" sz="4000" dirty="0" err="1" smtClean="0">
                <a:latin typeface="Optane"/>
              </a:rPr>
              <a:t>consultation</a:t>
            </a:r>
            <a:r>
              <a:rPr lang="es-ES" sz="4000" dirty="0" smtClean="0">
                <a:latin typeface="Optane"/>
              </a:rPr>
              <a:t> </a:t>
            </a:r>
            <a:endParaRPr lang="es-ES" sz="4000" dirty="0">
              <a:latin typeface="Optane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12800" y="3824055"/>
            <a:ext cx="5328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>
                <a:latin typeface="Optane"/>
              </a:rPr>
              <a:t>- </a:t>
            </a:r>
            <a:r>
              <a:rPr lang="es-ES" sz="4000" dirty="0" err="1">
                <a:latin typeface="Optane"/>
              </a:rPr>
              <a:t>Preparation</a:t>
            </a:r>
            <a:r>
              <a:rPr lang="es-ES" sz="4000" dirty="0">
                <a:latin typeface="Optane"/>
              </a:rPr>
              <a:t> of </a:t>
            </a:r>
            <a:r>
              <a:rPr lang="es-ES" sz="4000" dirty="0" err="1">
                <a:latin typeface="Optane"/>
              </a:rPr>
              <a:t>clinical</a:t>
            </a:r>
            <a:r>
              <a:rPr lang="es-ES" sz="4000" dirty="0">
                <a:latin typeface="Optane"/>
              </a:rPr>
              <a:t> </a:t>
            </a:r>
            <a:r>
              <a:rPr lang="es-ES" sz="4000" dirty="0" err="1">
                <a:latin typeface="Optane"/>
              </a:rPr>
              <a:t>history</a:t>
            </a:r>
            <a:r>
              <a:rPr lang="es-ES" sz="4000" dirty="0">
                <a:latin typeface="Optane"/>
              </a:rPr>
              <a:t> </a:t>
            </a:r>
          </a:p>
        </p:txBody>
      </p:sp>
      <p:sp>
        <p:nvSpPr>
          <p:cNvPr id="6" name="Rectángulo 5"/>
          <p:cNvSpPr/>
          <p:nvPr/>
        </p:nvSpPr>
        <p:spPr>
          <a:xfrm rot="10800000" flipV="1">
            <a:off x="3080740" y="4553643"/>
            <a:ext cx="5832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 smtClean="0">
                <a:latin typeface="Optane"/>
              </a:rPr>
              <a:t>     - </a:t>
            </a:r>
            <a:r>
              <a:rPr lang="es-ES" sz="4000" dirty="0" err="1">
                <a:latin typeface="Optane"/>
              </a:rPr>
              <a:t>Determination</a:t>
            </a:r>
            <a:r>
              <a:rPr lang="es-ES" sz="4000" dirty="0">
                <a:latin typeface="Optane"/>
              </a:rPr>
              <a:t> of medical </a:t>
            </a:r>
            <a:r>
              <a:rPr lang="es-ES" sz="4000" dirty="0" err="1">
                <a:latin typeface="Optane"/>
              </a:rPr>
              <a:t>advice</a:t>
            </a:r>
            <a:r>
              <a:rPr lang="es-ES" sz="4000" dirty="0">
                <a:latin typeface="Optane"/>
              </a:rPr>
              <a:t>  </a:t>
            </a:r>
          </a:p>
        </p:txBody>
      </p:sp>
      <p:sp>
        <p:nvSpPr>
          <p:cNvPr id="7" name="Rectángulo 6"/>
          <p:cNvSpPr/>
          <p:nvPr/>
        </p:nvSpPr>
        <p:spPr>
          <a:xfrm rot="10800000" flipH="1" flipV="1">
            <a:off x="3872850" y="5225067"/>
            <a:ext cx="5832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Optane"/>
              </a:rPr>
              <a:t>- Monitoring and control of the case </a:t>
            </a:r>
          </a:p>
        </p:txBody>
      </p:sp>
    </p:spTree>
    <p:extLst>
      <p:ext uri="{BB962C8B-B14F-4D97-AF65-F5344CB8AC3E}">
        <p14:creationId xmlns:p14="http://schemas.microsoft.com/office/powerpoint/2010/main" xmlns="" val="260517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360" y="692620"/>
            <a:ext cx="9066340" cy="648090"/>
          </a:xfrm>
        </p:spPr>
        <p:txBody>
          <a:bodyPr>
            <a:noAutofit/>
          </a:bodyPr>
          <a:lstStyle/>
          <a:p>
            <a:r>
              <a:rPr lang="es-ES" sz="3600" dirty="0" smtClean="0"/>
              <a:t>            - </a:t>
            </a:r>
            <a:r>
              <a:rPr lang="es-ES" sz="3600" dirty="0" err="1"/>
              <a:t>Spanish</a:t>
            </a:r>
            <a:r>
              <a:rPr lang="es-ES" sz="3600" dirty="0"/>
              <a:t> Radio Medical Centre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19250" y="1916113"/>
            <a:ext cx="5616575" cy="792162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Health</a:t>
            </a:r>
            <a:r>
              <a:rPr kumimoji="0" lang="es-ES" alt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database</a:t>
            </a:r>
            <a:endParaRPr kumimoji="0" lang="es-ES" alt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619250" y="3068638"/>
            <a:ext cx="5616575" cy="72072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Health</a:t>
            </a:r>
            <a:r>
              <a:rPr kumimoji="0" lang="es-ES" alt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training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619250" y="4149725"/>
            <a:ext cx="5616575" cy="72072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Appropriate</a:t>
            </a:r>
            <a:r>
              <a:rPr kumimoji="0" lang="es-ES" alt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medicine </a:t>
            </a: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chests</a:t>
            </a:r>
            <a:endParaRPr kumimoji="0" lang="es-ES" alt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692275" y="5300663"/>
            <a:ext cx="5616575" cy="72072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On-board</a:t>
            </a:r>
            <a:r>
              <a:rPr kumimoji="0" lang="es-ES" alt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medical </a:t>
            </a:r>
            <a:r>
              <a:rPr kumimoji="0" lang="es-ES" alt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guide</a:t>
            </a:r>
            <a:endParaRPr kumimoji="0" lang="es-ES" alt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588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/>
              <a:t>SANIMAR </a:t>
            </a:r>
            <a:r>
              <a:rPr lang="es-ES" sz="4000" dirty="0" err="1"/>
              <a:t>databank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146" y="980660"/>
            <a:ext cx="8994330" cy="51455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 smtClean="0"/>
              <a:t>     </a:t>
            </a:r>
            <a:r>
              <a:rPr lang="es-ES" sz="3500" dirty="0" err="1" smtClean="0"/>
              <a:t>Unified</a:t>
            </a:r>
            <a:r>
              <a:rPr lang="es-ES" sz="3500" dirty="0" smtClean="0"/>
              <a:t>, </a:t>
            </a:r>
            <a:r>
              <a:rPr lang="es-ES" sz="3500" dirty="0" err="1" smtClean="0"/>
              <a:t>automated</a:t>
            </a:r>
            <a:r>
              <a:rPr lang="es-ES" sz="3500" dirty="0" smtClean="0"/>
              <a:t> and </a:t>
            </a:r>
            <a:r>
              <a:rPr lang="es-ES" sz="3500" dirty="0" err="1" smtClean="0"/>
              <a:t>centralised</a:t>
            </a:r>
            <a:endParaRPr lang="es-ES" sz="3500" dirty="0" smtClean="0"/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</a:t>
            </a:r>
            <a:r>
              <a:rPr lang="es-ES" sz="3500" dirty="0" err="1" smtClean="0"/>
              <a:t>databank</a:t>
            </a:r>
            <a:r>
              <a:rPr lang="es-ES" sz="3500" dirty="0" smtClean="0"/>
              <a:t> </a:t>
            </a:r>
            <a:r>
              <a:rPr lang="es-ES" sz="3500" dirty="0" err="1" smtClean="0"/>
              <a:t>containing</a:t>
            </a:r>
            <a:r>
              <a:rPr lang="es-ES" sz="3500" dirty="0" smtClean="0"/>
              <a:t> </a:t>
            </a:r>
            <a:r>
              <a:rPr lang="es-ES" sz="3500" dirty="0" err="1" smtClean="0"/>
              <a:t>all</a:t>
            </a:r>
            <a:r>
              <a:rPr lang="es-ES" sz="3500" dirty="0" smtClean="0"/>
              <a:t> </a:t>
            </a:r>
            <a:r>
              <a:rPr lang="es-ES" sz="3500" dirty="0" err="1" smtClean="0"/>
              <a:t>the</a:t>
            </a:r>
            <a:r>
              <a:rPr lang="es-ES" sz="3500" dirty="0" smtClean="0"/>
              <a:t> </a:t>
            </a:r>
            <a:r>
              <a:rPr lang="es-ES" sz="3500" dirty="0" err="1" smtClean="0"/>
              <a:t>clinical</a:t>
            </a:r>
            <a:endParaRPr lang="es-ES" sz="3500" dirty="0" smtClean="0"/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</a:t>
            </a:r>
            <a:r>
              <a:rPr lang="es-ES" sz="3500" dirty="0" err="1" smtClean="0"/>
              <a:t>information</a:t>
            </a:r>
            <a:r>
              <a:rPr lang="es-ES" sz="3500" dirty="0" smtClean="0"/>
              <a:t> </a:t>
            </a:r>
            <a:r>
              <a:rPr lang="es-ES" sz="3500" dirty="0" err="1" smtClean="0"/>
              <a:t>on</a:t>
            </a:r>
            <a:r>
              <a:rPr lang="es-ES" sz="3500" dirty="0" smtClean="0"/>
              <a:t> </a:t>
            </a:r>
            <a:r>
              <a:rPr lang="es-ES" sz="3500" dirty="0" err="1" smtClean="0"/>
              <a:t>workers</a:t>
            </a:r>
            <a:r>
              <a:rPr lang="es-ES" sz="3500" dirty="0" smtClean="0"/>
              <a:t> at sea. </a:t>
            </a:r>
            <a:r>
              <a:rPr lang="es-ES" sz="3500" dirty="0" err="1" smtClean="0"/>
              <a:t>Contains</a:t>
            </a:r>
            <a:endParaRPr lang="es-ES" sz="3500" dirty="0" smtClean="0"/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data </a:t>
            </a:r>
            <a:r>
              <a:rPr lang="es-ES" sz="3500" dirty="0" err="1" smtClean="0"/>
              <a:t>relating</a:t>
            </a:r>
            <a:r>
              <a:rPr lang="es-ES" sz="3500" dirty="0" smtClean="0"/>
              <a:t> to </a:t>
            </a:r>
            <a:r>
              <a:rPr lang="es-ES" sz="3500" dirty="0" err="1" smtClean="0"/>
              <a:t>different</a:t>
            </a:r>
            <a:r>
              <a:rPr lang="es-ES" sz="3500" dirty="0" smtClean="0"/>
              <a:t> </a:t>
            </a:r>
            <a:r>
              <a:rPr lang="es-ES" sz="3500" dirty="0" err="1" smtClean="0"/>
              <a:t>types</a:t>
            </a:r>
            <a:r>
              <a:rPr lang="es-ES" sz="3500" dirty="0" smtClean="0"/>
              <a:t> of </a:t>
            </a:r>
            <a:r>
              <a:rPr lang="es-ES" sz="3500" dirty="0" err="1" smtClean="0"/>
              <a:t>care</a:t>
            </a:r>
            <a:r>
              <a:rPr lang="es-ES" sz="3500" dirty="0" smtClean="0"/>
              <a:t>:</a:t>
            </a:r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- Medical </a:t>
            </a:r>
            <a:r>
              <a:rPr lang="es-ES" sz="3500" dirty="0" err="1" smtClean="0"/>
              <a:t>check</a:t>
            </a:r>
            <a:r>
              <a:rPr lang="es-ES" sz="3500" dirty="0" smtClean="0"/>
              <a:t>-ups prior to </a:t>
            </a:r>
            <a:r>
              <a:rPr lang="es-ES" sz="3500" dirty="0" err="1" smtClean="0"/>
              <a:t>embarkation</a:t>
            </a:r>
            <a:r>
              <a:rPr lang="es-ES" sz="3500" dirty="0" smtClean="0"/>
              <a:t>.</a:t>
            </a:r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- </a:t>
            </a:r>
            <a:r>
              <a:rPr lang="es-ES" sz="3500" dirty="0" err="1" smtClean="0"/>
              <a:t>Actions</a:t>
            </a:r>
            <a:r>
              <a:rPr lang="es-ES" sz="3500" dirty="0" smtClean="0"/>
              <a:t> </a:t>
            </a:r>
            <a:r>
              <a:rPr lang="es-ES" sz="3500" dirty="0" err="1" smtClean="0"/>
              <a:t>taken</a:t>
            </a:r>
            <a:r>
              <a:rPr lang="es-ES" sz="3500" dirty="0" smtClean="0"/>
              <a:t> </a:t>
            </a:r>
            <a:r>
              <a:rPr lang="es-ES" sz="3500" dirty="0" err="1" smtClean="0"/>
              <a:t>from</a:t>
            </a:r>
            <a:r>
              <a:rPr lang="es-ES" sz="3500" dirty="0" smtClean="0"/>
              <a:t>:</a:t>
            </a:r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                   . </a:t>
            </a:r>
            <a:r>
              <a:rPr lang="es-ES" sz="3500" dirty="0" err="1" smtClean="0"/>
              <a:t>Spanish</a:t>
            </a:r>
            <a:r>
              <a:rPr lang="es-ES" sz="3500" dirty="0" smtClean="0"/>
              <a:t> Radio Medical Centre</a:t>
            </a:r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                   . Hospital </a:t>
            </a:r>
            <a:r>
              <a:rPr lang="es-ES" sz="3500" dirty="0" err="1" smtClean="0"/>
              <a:t>ships</a:t>
            </a:r>
            <a:endParaRPr lang="es-ES" sz="3500" dirty="0" smtClean="0"/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                   . </a:t>
            </a:r>
            <a:r>
              <a:rPr lang="es-ES" sz="3500" dirty="0" err="1" smtClean="0"/>
              <a:t>Health</a:t>
            </a:r>
            <a:r>
              <a:rPr lang="es-ES" sz="3500" dirty="0" smtClean="0"/>
              <a:t> Centres </a:t>
            </a:r>
            <a:r>
              <a:rPr lang="es-ES" sz="3500" dirty="0" err="1" smtClean="0"/>
              <a:t>abroad</a:t>
            </a:r>
            <a:endParaRPr lang="es-ES" sz="3500" dirty="0" smtClean="0"/>
          </a:p>
          <a:p>
            <a:pPr marL="0" indent="0">
              <a:buNone/>
            </a:pPr>
            <a:r>
              <a:rPr lang="es-ES" sz="3500" dirty="0"/>
              <a:t> </a:t>
            </a:r>
            <a:r>
              <a:rPr lang="es-ES" sz="3500" dirty="0" smtClean="0"/>
              <a:t>    </a:t>
            </a:r>
            <a:endParaRPr lang="es-ES" sz="3500" dirty="0"/>
          </a:p>
        </p:txBody>
      </p:sp>
      <p:sp>
        <p:nvSpPr>
          <p:cNvPr id="4" name="Elipse 3"/>
          <p:cNvSpPr/>
          <p:nvPr/>
        </p:nvSpPr>
        <p:spPr>
          <a:xfrm>
            <a:off x="632400" y="1124680"/>
            <a:ext cx="72010" cy="1440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6631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000" dirty="0" smtClean="0"/>
              <a:t>   </a:t>
            </a:r>
            <a:r>
              <a:rPr lang="es-ES" sz="4900" dirty="0" smtClean="0"/>
              <a:t>ASSISTANCE </a:t>
            </a:r>
            <a:r>
              <a:rPr lang="es-ES" sz="4900" dirty="0"/>
              <a:t>LEVEL</a:t>
            </a:r>
            <a:br>
              <a:rPr lang="es-ES" sz="4900" dirty="0"/>
            </a:br>
            <a:endParaRPr lang="es-ES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8888" y="998616"/>
            <a:ext cx="8994330" cy="5145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dirty="0" smtClean="0"/>
              <a:t>                                     </a:t>
            </a:r>
            <a:r>
              <a:rPr lang="es-ES" sz="4400" dirty="0" err="1" smtClean="0"/>
              <a:t>Assistance</a:t>
            </a:r>
            <a:r>
              <a:rPr lang="es-ES" sz="4400" dirty="0" smtClean="0"/>
              <a:t> </a:t>
            </a:r>
            <a:r>
              <a:rPr lang="es-ES" sz="4400" dirty="0" err="1" smtClean="0"/>
              <a:t>ships</a:t>
            </a:r>
            <a:r>
              <a:rPr lang="es-ES" sz="4400" dirty="0" smtClean="0"/>
              <a:t> </a:t>
            </a:r>
          </a:p>
          <a:p>
            <a:pPr marL="0" indent="0">
              <a:buNone/>
            </a:pPr>
            <a:endParaRPr lang="es-ES" sz="4400" dirty="0"/>
          </a:p>
          <a:p>
            <a:pPr marL="0" indent="0">
              <a:buNone/>
            </a:pPr>
            <a:endParaRPr lang="es-ES" sz="4400" dirty="0" smtClean="0"/>
          </a:p>
          <a:p>
            <a:pPr marL="0" indent="0">
              <a:buNone/>
            </a:pPr>
            <a:r>
              <a:rPr lang="es-ES" sz="2000" dirty="0" smtClean="0"/>
              <a:t>                                                                               </a:t>
            </a:r>
            <a:r>
              <a:rPr lang="es-ES" sz="3600" dirty="0" err="1" smtClean="0"/>
              <a:t>Health</a:t>
            </a:r>
            <a:r>
              <a:rPr lang="es-ES" sz="3600" dirty="0" smtClean="0"/>
              <a:t> and </a:t>
            </a:r>
            <a:r>
              <a:rPr lang="es-ES" sz="3600" dirty="0" err="1" smtClean="0"/>
              <a:t>logistical</a:t>
            </a:r>
            <a:r>
              <a:rPr lang="es-ES" sz="3600" dirty="0" smtClean="0"/>
              <a:t> </a:t>
            </a:r>
            <a:r>
              <a:rPr lang="es-ES" sz="3600" dirty="0" err="1" smtClean="0"/>
              <a:t>support</a:t>
            </a:r>
            <a:endParaRPr lang="es-ES" sz="3600" dirty="0" smtClean="0"/>
          </a:p>
          <a:p>
            <a:pPr marL="0" indent="0">
              <a:buNone/>
            </a:pPr>
            <a:endParaRPr lang="es-ES" sz="4400" dirty="0"/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539750" y="1844675"/>
            <a:ext cx="2520950" cy="431800"/>
          </a:xfrm>
          <a:prstGeom prst="rect">
            <a:avLst/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Introduction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9750" y="3155815"/>
            <a:ext cx="2520950" cy="737909"/>
          </a:xfrm>
          <a:prstGeom prst="rect">
            <a:avLst/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Concept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39750" y="4869200"/>
            <a:ext cx="2520950" cy="783202"/>
          </a:xfrm>
          <a:prstGeom prst="rect">
            <a:avLst/>
          </a:prstGeom>
          <a:solidFill>
            <a:srgbClr val="0099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Resources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 rot="19889418">
            <a:off x="2870142" y="4611349"/>
            <a:ext cx="1800225" cy="485775"/>
          </a:xfrm>
          <a:prstGeom prst="rightArrow">
            <a:avLst>
              <a:gd name="adj1" fmla="val 50000"/>
              <a:gd name="adj2" fmla="val 92647"/>
            </a:avLst>
          </a:prstGeom>
          <a:solidFill>
            <a:srgbClr val="0000FF"/>
          </a:solidFill>
          <a:ln w="9525">
            <a:miter lim="800000"/>
            <a:headEnd/>
            <a:tailEnd/>
          </a:ln>
          <a:scene3d>
            <a:camera prst="legacyObliqueTop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966970">
            <a:off x="2895408" y="5519529"/>
            <a:ext cx="1800225" cy="485775"/>
          </a:xfrm>
          <a:prstGeom prst="rightArrow">
            <a:avLst>
              <a:gd name="adj1" fmla="val 50000"/>
              <a:gd name="adj2" fmla="val 92647"/>
            </a:avLst>
          </a:prstGeom>
          <a:solidFill>
            <a:srgbClr val="0000FF"/>
          </a:solidFill>
          <a:ln w="9525">
            <a:miter lim="800000"/>
            <a:headEnd/>
            <a:tailEnd/>
          </a:ln>
          <a:scene3d>
            <a:camera prst="legacyObliqueTop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9" name="Picture 1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28775"/>
            <a:ext cx="18716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Arrast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25" b="8725"/>
          <a:stretch>
            <a:fillRect/>
          </a:stretch>
        </p:blipFill>
        <p:spPr bwMode="auto">
          <a:xfrm>
            <a:off x="5580063" y="1628775"/>
            <a:ext cx="112712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77149" y="4133351"/>
            <a:ext cx="3671888" cy="823707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Hospital </a:t>
            </a: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ship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“Esperanza del Mar”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726022" y="5373269"/>
            <a:ext cx="3709448" cy="764057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Hospital </a:t>
            </a:r>
            <a:r>
              <a:rPr kumimoji="0" lang="es-ES" alt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ship</a:t>
            </a:r>
            <a:endParaRPr kumimoji="0" lang="es-ES" alt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“Juan de la Cosa”</a:t>
            </a: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30747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dirty="0" err="1" smtClean="0"/>
              <a:t>Assistance</a:t>
            </a:r>
            <a:r>
              <a:rPr lang="es-ES" sz="4400" dirty="0" smtClean="0"/>
              <a:t> </a:t>
            </a:r>
            <a:r>
              <a:rPr lang="es-ES" sz="4400" dirty="0" err="1" smtClean="0"/>
              <a:t>ships</a:t>
            </a:r>
            <a:endParaRPr lang="es-ES" sz="4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053" y="771890"/>
            <a:ext cx="3676207" cy="28348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879" y="3604987"/>
            <a:ext cx="3651821" cy="28775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6390" y="1004032"/>
            <a:ext cx="4676037" cy="5114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19200" y="5943600"/>
            <a:ext cx="24542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buSzPct val="100000"/>
              <a:defRPr/>
            </a:pPr>
            <a:r>
              <a:rPr lang="es-E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Esperanza del Mar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68530" y="3068638"/>
            <a:ext cx="210494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5000"/>
              </a:lnSpc>
              <a:buSzPct val="100000"/>
              <a:defRPr/>
            </a:pPr>
            <a:r>
              <a:rPr lang="es-E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Juan de la Cosa</a:t>
            </a:r>
          </a:p>
        </p:txBody>
      </p:sp>
    </p:spTree>
    <p:extLst>
      <p:ext uri="{BB962C8B-B14F-4D97-AF65-F5344CB8AC3E}">
        <p14:creationId xmlns:p14="http://schemas.microsoft.com/office/powerpoint/2010/main" xmlns="" val="1220652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dirty="0" err="1" smtClean="0"/>
              <a:t>Navigation</a:t>
            </a:r>
            <a:r>
              <a:rPr lang="es-ES" sz="4400" dirty="0" smtClean="0"/>
              <a:t> </a:t>
            </a:r>
            <a:r>
              <a:rPr lang="es-ES" sz="4400" dirty="0" err="1" smtClean="0"/>
              <a:t>areas</a:t>
            </a:r>
            <a:endParaRPr lang="es-ES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  </a:t>
            </a:r>
            <a:endParaRPr lang="es-ES" dirty="0"/>
          </a:p>
        </p:txBody>
      </p:sp>
      <p:sp>
        <p:nvSpPr>
          <p:cNvPr id="5" name="6 Rectángulo"/>
          <p:cNvSpPr>
            <a:spLocks noChangeArrowheads="1"/>
          </p:cNvSpPr>
          <p:nvPr/>
        </p:nvSpPr>
        <p:spPr bwMode="auto">
          <a:xfrm>
            <a:off x="416370" y="1177253"/>
            <a:ext cx="460864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s-ES" alt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s-ES" altLang="es-ES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“Juan de la Cosa” </a:t>
            </a:r>
            <a:r>
              <a:rPr kumimoji="0" lang="es-ES" altLang="es-E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ship</a:t>
            </a:r>
            <a:endParaRPr kumimoji="0" lang="es-ES" altLang="es-ES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tane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lang="es-ES" altLang="es-ES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North Atlantic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Peninsular </a:t>
            </a:r>
            <a:r>
              <a:rPr lang="en-US" altLang="es-ES" b="1" kern="0" dirty="0">
                <a:solidFill>
                  <a:srgbClr val="002060"/>
                </a:solidFill>
                <a:latin typeface="Optane"/>
              </a:rPr>
              <a:t>shore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Azores</a:t>
            </a:r>
            <a:endParaRPr lang="en-US" altLang="es-ES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France</a:t>
            </a:r>
            <a:endParaRPr lang="en-US" altLang="es-ES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Ireland</a:t>
            </a:r>
            <a:endParaRPr lang="en-US" altLang="es-ES" b="1" kern="0" dirty="0">
              <a:solidFill>
                <a:srgbClr val="002060"/>
              </a:solidFill>
              <a:latin typeface="Optane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Great </a:t>
            </a:r>
            <a:r>
              <a:rPr lang="en-US" altLang="es-ES" b="1" kern="0" dirty="0">
                <a:solidFill>
                  <a:srgbClr val="002060"/>
                </a:solidFill>
                <a:latin typeface="Optane"/>
              </a:rPr>
              <a:t>Britain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Can </a:t>
            </a:r>
            <a:r>
              <a:rPr lang="en-US" altLang="es-ES" b="1" kern="0" dirty="0">
                <a:solidFill>
                  <a:srgbClr val="002060"/>
                </a:solidFill>
                <a:latin typeface="Optane"/>
              </a:rPr>
              <a:t>navigate in other areas </a:t>
            </a: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     than </a:t>
            </a:r>
            <a:r>
              <a:rPr lang="en-US" altLang="es-ES" b="1" kern="0" dirty="0">
                <a:solidFill>
                  <a:srgbClr val="002060"/>
                </a:solidFill>
                <a:latin typeface="Optane"/>
              </a:rPr>
              <a:t>those assigned in the rest </a:t>
            </a:r>
            <a:r>
              <a:rPr lang="en-US" altLang="es-ES" b="1" kern="0" dirty="0" smtClean="0">
                <a:solidFill>
                  <a:srgbClr val="002060"/>
                </a:solidFill>
                <a:latin typeface="Optane"/>
              </a:rPr>
              <a:t>  of </a:t>
            </a:r>
            <a:r>
              <a:rPr lang="en-US" altLang="es-ES" b="1" kern="0" dirty="0">
                <a:solidFill>
                  <a:srgbClr val="002060"/>
                </a:solidFill>
                <a:latin typeface="Optane"/>
              </a:rPr>
              <a:t>the world except the American continent, Asia and Oceania.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>
                <a:solidFill>
                  <a:srgbClr val="002060"/>
                </a:solidFill>
                <a:latin typeface="Optane"/>
              </a:rPr>
              <a:t> 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es-ES" b="1" kern="0" dirty="0">
                <a:solidFill>
                  <a:srgbClr val="002060"/>
                </a:solidFill>
                <a:latin typeface="Optane"/>
              </a:rPr>
              <a:t>Base port: Santander 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s-ES" altLang="es-E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s-ES" alt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</a:t>
            </a:r>
          </a:p>
        </p:txBody>
      </p:sp>
      <p:sp>
        <p:nvSpPr>
          <p:cNvPr id="6" name="3 Marcador de texto"/>
          <p:cNvSpPr txBox="1">
            <a:spLocks/>
          </p:cNvSpPr>
          <p:nvPr/>
        </p:nvSpPr>
        <p:spPr bwMode="auto">
          <a:xfrm>
            <a:off x="5025010" y="1196691"/>
            <a:ext cx="4536630" cy="51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	</a:t>
            </a:r>
            <a:r>
              <a:rPr kumimoji="0" lang="es-ES" alt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"Esperanza del Mar" </a:t>
            </a:r>
            <a:r>
              <a:rPr kumimoji="0" lang="es-ES" alt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ship</a:t>
            </a:r>
            <a:endParaRPr kumimoji="0" lang="es-ES" altLang="es-E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Eastern </a:t>
            </a:r>
            <a:r>
              <a:rPr kumimoji="0" lang="es-ES" alt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North </a:t>
            </a:r>
            <a:r>
              <a:rPr kumimoji="0" lang="es-ES" alt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Atlantic</a:t>
            </a:r>
            <a:r>
              <a:rPr kumimoji="0" lang="es-ES" alt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kern="0" dirty="0" err="1" smtClean="0">
                <a:solidFill>
                  <a:srgbClr val="002060"/>
                </a:solidFill>
                <a:latin typeface="Optane"/>
              </a:rPr>
              <a:t>Between</a:t>
            </a:r>
            <a:r>
              <a:rPr lang="es-ES" altLang="es-ES" sz="2400" b="1" kern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dirty="0" err="1" smtClean="0">
                <a:solidFill>
                  <a:srgbClr val="002060"/>
                </a:solidFill>
                <a:latin typeface="Optane"/>
              </a:rPr>
              <a:t>the</a:t>
            </a:r>
            <a:r>
              <a:rPr lang="es-ES" altLang="es-ES" sz="2400" b="1" kern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dirty="0" err="1" smtClean="0">
                <a:solidFill>
                  <a:srgbClr val="002060"/>
                </a:solidFill>
                <a:latin typeface="Optane"/>
              </a:rPr>
              <a:t>Canary</a:t>
            </a:r>
            <a:r>
              <a:rPr lang="es-ES" altLang="es-ES" sz="2400" b="1" kern="0" dirty="0" smtClean="0">
                <a:solidFill>
                  <a:srgbClr val="002060"/>
                </a:solidFill>
                <a:latin typeface="Optane"/>
              </a:rPr>
              <a:t> Island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Archipielago</a:t>
            </a:r>
            <a:r>
              <a:rPr kumimoji="0" lang="es-ES" alt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and Ecuador,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by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the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African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coast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Can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navigate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in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other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áreas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kern="0" dirty="0" err="1">
                <a:solidFill>
                  <a:srgbClr val="002060"/>
                </a:solidFill>
                <a:latin typeface="Optane"/>
              </a:rPr>
              <a:t>t</a:t>
            </a:r>
            <a:r>
              <a:rPr kumimoji="0" lang="es-ES" altLang="es-ES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han</a:t>
            </a:r>
            <a:r>
              <a:rPr kumimoji="0" lang="es-ES" altLang="es-ES" sz="24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</a:t>
            </a:r>
            <a:r>
              <a:rPr kumimoji="0" lang="es-ES" altLang="es-ES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those</a:t>
            </a:r>
            <a:r>
              <a:rPr kumimoji="0" lang="es-ES" altLang="es-ES" sz="24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</a:t>
            </a:r>
            <a:r>
              <a:rPr kumimoji="0" lang="es-ES" altLang="es-ES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assigned</a:t>
            </a:r>
            <a:r>
              <a:rPr kumimoji="0" lang="es-ES" altLang="es-ES" sz="24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in </a:t>
            </a:r>
            <a:r>
              <a:rPr kumimoji="0" lang="es-ES" altLang="es-ES" sz="2400" b="1" i="0" u="none" strike="noStrike" kern="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the</a:t>
            </a:r>
            <a:endParaRPr kumimoji="0" lang="es-ES" altLang="es-ES" sz="2400" b="1" i="0" u="none" strike="noStrike" kern="0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kern="0" dirty="0" err="1">
                <a:solidFill>
                  <a:srgbClr val="002060"/>
                </a:solidFill>
                <a:latin typeface="Optane"/>
              </a:rPr>
              <a:t>r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est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of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the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world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except</a:t>
            </a:r>
            <a:r>
              <a:rPr lang="es-ES" altLang="es-ES" sz="2400" b="1" kern="0" noProof="0" dirty="0" smtClean="0">
                <a:solidFill>
                  <a:srgbClr val="002060"/>
                </a:solidFill>
                <a:latin typeface="Optane"/>
              </a:rPr>
              <a:t> </a:t>
            </a:r>
            <a:r>
              <a:rPr lang="es-ES" altLang="es-ES" sz="2400" b="1" kern="0" noProof="0" dirty="0" err="1" smtClean="0">
                <a:solidFill>
                  <a:srgbClr val="002060"/>
                </a:solidFill>
                <a:latin typeface="Optane"/>
              </a:rPr>
              <a:t>the</a:t>
            </a:r>
            <a:endParaRPr lang="es-ES" altLang="es-ES" sz="2400" b="1" kern="0" noProof="0" dirty="0" smtClean="0">
              <a:solidFill>
                <a:srgbClr val="002060"/>
              </a:solidFill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American</a:t>
            </a:r>
            <a:r>
              <a:rPr kumimoji="0" lang="es-ES" altLang="es-ES" sz="2400" b="1" i="0" u="none" strike="noStrike" kern="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</a:t>
            </a:r>
            <a:r>
              <a:rPr kumimoji="0" lang="es-ES" altLang="es-ES" sz="2400" b="1" i="0" u="none" strike="noStrike" kern="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continent</a:t>
            </a:r>
            <a:r>
              <a:rPr kumimoji="0" lang="es-ES" altLang="es-ES" sz="2400" b="1" i="0" u="none" strike="noStrike" kern="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, Asia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kern="0" dirty="0" smtClean="0">
                <a:solidFill>
                  <a:srgbClr val="002060"/>
                </a:solidFill>
                <a:latin typeface="Optane"/>
              </a:rPr>
              <a:t>and </a:t>
            </a:r>
            <a:r>
              <a:rPr lang="es-ES" altLang="es-ES" sz="2400" b="1" kern="0" dirty="0" err="1" smtClean="0">
                <a:solidFill>
                  <a:srgbClr val="002060"/>
                </a:solidFill>
                <a:latin typeface="Optane"/>
              </a:rPr>
              <a:t>Oceania</a:t>
            </a:r>
            <a:r>
              <a:rPr lang="es-ES" altLang="es-ES" sz="2400" b="1" kern="0" dirty="0" smtClean="0">
                <a:solidFill>
                  <a:srgbClr val="002060"/>
                </a:solidFill>
                <a:latin typeface="Optane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Base </a:t>
            </a:r>
            <a:r>
              <a:rPr kumimoji="0" lang="es-ES" alt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port</a:t>
            </a:r>
            <a:r>
              <a:rPr kumimoji="0" lang="es-ES" alt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: Las Palmas</a:t>
            </a:r>
            <a:r>
              <a:rPr kumimoji="0" lang="es-ES" altLang="es-E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tane"/>
              </a:rPr>
              <a:t> de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2400" b="1" kern="0" baseline="0" dirty="0" smtClean="0">
                <a:solidFill>
                  <a:srgbClr val="002060"/>
                </a:solidFill>
                <a:latin typeface="Optane"/>
              </a:rPr>
              <a:t>Gran</a:t>
            </a:r>
            <a:r>
              <a:rPr lang="es-ES" altLang="es-ES" sz="2400" b="1" kern="0" dirty="0" smtClean="0">
                <a:solidFill>
                  <a:srgbClr val="002060"/>
                </a:solidFill>
                <a:latin typeface="Optane"/>
              </a:rPr>
              <a:t> Canaria</a:t>
            </a:r>
            <a:endParaRPr kumimoji="0" lang="es-ES" altLang="es-E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ta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tan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4049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5300" dirty="0" err="1" smtClean="0"/>
              <a:t>Assistance</a:t>
            </a:r>
            <a:r>
              <a:rPr lang="es-ES" sz="5300" dirty="0" smtClean="0"/>
              <a:t> </a:t>
            </a:r>
            <a:r>
              <a:rPr lang="es-ES" sz="5300" dirty="0" err="1" smtClean="0"/>
              <a:t>ships</a:t>
            </a:r>
            <a:r>
              <a:rPr lang="es-ES" sz="5300" dirty="0" smtClean="0"/>
              <a:t/>
            </a:r>
            <a:br>
              <a:rPr lang="es-ES" sz="5300" dirty="0" smtClean="0"/>
            </a:br>
            <a:r>
              <a:rPr lang="es-ES" sz="3600" dirty="0" err="1" smtClean="0"/>
              <a:t>Operational</a:t>
            </a:r>
            <a:r>
              <a:rPr lang="es-ES" sz="3600" dirty="0" smtClean="0"/>
              <a:t> </a:t>
            </a:r>
            <a:r>
              <a:rPr lang="es-ES" sz="3600" dirty="0" err="1" smtClean="0"/>
              <a:t>method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6370" y="1189319"/>
            <a:ext cx="8994330" cy="4936847"/>
          </a:xfrm>
        </p:spPr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8830" y="2727334"/>
            <a:ext cx="2158171" cy="1652159"/>
          </a:xfrm>
          <a:prstGeom prst="rect">
            <a:avLst/>
          </a:prstGeom>
        </p:spPr>
      </p:pic>
      <p:pic>
        <p:nvPicPr>
          <p:cNvPr id="8" name="Picture 22" descr="Julio 2002 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430" y="4759700"/>
            <a:ext cx="2124075" cy="1620837"/>
          </a:xfrm>
          <a:prstGeom prst="rect">
            <a:avLst/>
          </a:prstGeom>
          <a:noFill/>
          <a:ln w="635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Imagen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28775"/>
            <a:ext cx="21240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5943600" y="5734050"/>
            <a:ext cx="2949575" cy="574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TELE-MEDICINE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1048" y="1192088"/>
            <a:ext cx="5492972" cy="51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5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072600" y="2276840"/>
            <a:ext cx="5616780" cy="701675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ES" sz="4000" b="1" dirty="0">
                <a:solidFill>
                  <a:srgbClr val="FFFFFF"/>
                </a:solidFill>
              </a:rPr>
              <a:t>PREVENTIVE LEVEL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72600" y="3717040"/>
            <a:ext cx="5616575" cy="701675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ASSISTANCE</a:t>
            </a:r>
            <a:r>
              <a:rPr kumimoji="0" lang="es-ES" alt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LEVEL</a:t>
            </a:r>
          </a:p>
        </p:txBody>
      </p:sp>
      <p:sp>
        <p:nvSpPr>
          <p:cNvPr id="5" name="Elipse 4"/>
          <p:cNvSpPr/>
          <p:nvPr/>
        </p:nvSpPr>
        <p:spPr>
          <a:xfrm>
            <a:off x="1424510" y="2431442"/>
            <a:ext cx="360050" cy="3924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510" y="3860595"/>
            <a:ext cx="384081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284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 err="1" smtClean="0"/>
              <a:t>Assistance</a:t>
            </a:r>
            <a:r>
              <a:rPr lang="es-ES" sz="4000" dirty="0" smtClean="0"/>
              <a:t> </a:t>
            </a:r>
            <a:r>
              <a:rPr lang="es-ES" sz="4000" dirty="0" err="1" smtClean="0"/>
              <a:t>ships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*  Short-term </a:t>
            </a:r>
            <a:r>
              <a:rPr lang="en-US" dirty="0"/>
              <a:t>in-patient stay: returns after a few days </a:t>
            </a:r>
          </a:p>
          <a:p>
            <a:pPr marL="0" indent="0">
              <a:buNone/>
            </a:pPr>
            <a:r>
              <a:rPr lang="en-US" dirty="0"/>
              <a:t> to his ship where treatment continues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  Long-term </a:t>
            </a:r>
            <a:r>
              <a:rPr lang="en-US" dirty="0"/>
              <a:t>in-patient stay: remains </a:t>
            </a:r>
            <a:r>
              <a:rPr lang="en-US" dirty="0" err="1"/>
              <a:t>hospitalised</a:t>
            </a:r>
            <a:r>
              <a:rPr lang="en-US" dirty="0"/>
              <a:t> until</a:t>
            </a:r>
          </a:p>
          <a:p>
            <a:pPr marL="0" indent="0">
              <a:buNone/>
            </a:pPr>
            <a:r>
              <a:rPr lang="en-US" dirty="0"/>
              <a:t> he is returned to </a:t>
            </a:r>
            <a:r>
              <a:rPr lang="en-US" dirty="0" smtClean="0"/>
              <a:t>port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-On the hospital ship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          </a:t>
            </a:r>
            <a:r>
              <a:rPr lang="en-US" dirty="0" smtClean="0"/>
              <a:t>- Other means</a:t>
            </a: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*  Patient for urgent evacuation: is hospitalized</a:t>
            </a:r>
            <a:endParaRPr lang="en-US" sz="1600" dirty="0" smtClean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nd stabilized until the evacuation can be carried out</a:t>
            </a:r>
          </a:p>
          <a:p>
            <a:pPr marL="0" indent="0">
              <a:buNone/>
            </a:pPr>
            <a:r>
              <a:rPr lang="en-US" dirty="0" smtClean="0"/>
              <a:t>               - By air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- By other means</a:t>
            </a:r>
          </a:p>
          <a:p>
            <a:pPr>
              <a:buFontTx/>
              <a:buChar char="-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5183188" y="5561013"/>
            <a:ext cx="3960812" cy="1296987"/>
          </a:xfrm>
          <a:prstGeom prst="foldedCorner">
            <a:avLst>
              <a:gd name="adj" fmla="val 12500"/>
            </a:avLst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Direct</a:t>
            </a: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E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contact</a:t>
            </a: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altLang="es-E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with</a:t>
            </a: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CENTRE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FOR COORDINATION OF MARITIME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RESCUE</a:t>
            </a:r>
          </a:p>
        </p:txBody>
      </p:sp>
    </p:spTree>
    <p:extLst>
      <p:ext uri="{BB962C8B-B14F-4D97-AF65-F5344CB8AC3E}">
        <p14:creationId xmlns:p14="http://schemas.microsoft.com/office/powerpoint/2010/main" xmlns="" val="948060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 err="1" smtClean="0"/>
              <a:t>Logistical</a:t>
            </a:r>
            <a:r>
              <a:rPr lang="es-ES" sz="4000" dirty="0" smtClean="0"/>
              <a:t> </a:t>
            </a:r>
            <a:r>
              <a:rPr lang="es-ES" sz="4000" dirty="0" err="1" smtClean="0"/>
              <a:t>support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Provide emergency logistical support</a:t>
            </a:r>
          </a:p>
          <a:p>
            <a:pPr marL="0" indent="0">
              <a:buNone/>
            </a:pPr>
            <a:r>
              <a:rPr lang="en-US" dirty="0" smtClean="0"/>
              <a:t>- Tugs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 Assistance </a:t>
            </a:r>
            <a:r>
              <a:rPr lang="en-US" dirty="0"/>
              <a:t>for breakdowns</a:t>
            </a:r>
          </a:p>
          <a:p>
            <a:pPr marL="0" indent="0">
              <a:buNone/>
            </a:pPr>
            <a:r>
              <a:rPr lang="en-US" dirty="0" smtClean="0"/>
              <a:t>- Fuel </a:t>
            </a:r>
            <a:r>
              <a:rPr lang="en-US" dirty="0"/>
              <a:t>supply</a:t>
            </a:r>
          </a:p>
          <a:p>
            <a:pPr marL="0" indent="0">
              <a:buNone/>
            </a:pPr>
            <a:r>
              <a:rPr lang="en-US" dirty="0" smtClean="0"/>
              <a:t>- Fresh </a:t>
            </a:r>
            <a:r>
              <a:rPr lang="en-US" dirty="0"/>
              <a:t>water supply</a:t>
            </a:r>
          </a:p>
          <a:p>
            <a:pPr marL="0" indent="0">
              <a:buNone/>
            </a:pPr>
            <a:r>
              <a:rPr lang="en-US" dirty="0" smtClean="0"/>
              <a:t>- Electrical </a:t>
            </a:r>
            <a:r>
              <a:rPr lang="en-US" dirty="0"/>
              <a:t>energy supply</a:t>
            </a:r>
          </a:p>
          <a:p>
            <a:pPr marL="0" indent="0">
              <a:buNone/>
            </a:pPr>
            <a:r>
              <a:rPr lang="en-US" dirty="0" smtClean="0"/>
              <a:t>- Anti-incendiary </a:t>
            </a:r>
            <a:r>
              <a:rPr lang="en-US" dirty="0"/>
              <a:t>system</a:t>
            </a:r>
          </a:p>
          <a:p>
            <a:pPr marL="0" indent="0">
              <a:buNone/>
            </a:pPr>
            <a:r>
              <a:rPr lang="en-US" dirty="0" smtClean="0"/>
              <a:t>- Diver </a:t>
            </a:r>
            <a:r>
              <a:rPr lang="en-US" dirty="0"/>
              <a:t>service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Elipse 3"/>
          <p:cNvSpPr/>
          <p:nvPr/>
        </p:nvSpPr>
        <p:spPr>
          <a:xfrm>
            <a:off x="416370" y="1124680"/>
            <a:ext cx="144020" cy="1440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17649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000" dirty="0" err="1" smtClean="0"/>
              <a:t>Care</a:t>
            </a:r>
            <a:r>
              <a:rPr lang="es-ES" sz="4000" dirty="0" smtClean="0"/>
              <a:t> Centres </a:t>
            </a:r>
            <a:r>
              <a:rPr lang="es-ES" sz="4000" dirty="0" err="1" smtClean="0"/>
              <a:t>abroad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6182" y="1019999"/>
            <a:ext cx="8994330" cy="5145506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     </a:t>
            </a:r>
            <a:r>
              <a:rPr lang="es-ES" dirty="0" err="1" smtClean="0"/>
              <a:t>Provide</a:t>
            </a:r>
            <a:r>
              <a:rPr lang="es-ES" dirty="0" smtClean="0"/>
              <a:t> medical </a:t>
            </a:r>
            <a:r>
              <a:rPr lang="es-ES" dirty="0" err="1" smtClean="0"/>
              <a:t>consultations</a:t>
            </a:r>
            <a:r>
              <a:rPr lang="es-ES" dirty="0" smtClean="0"/>
              <a:t>, </a:t>
            </a:r>
            <a:r>
              <a:rPr lang="es-ES" dirty="0" err="1" smtClean="0"/>
              <a:t>hospitalisations</a:t>
            </a:r>
            <a:r>
              <a:rPr lang="es-ES" dirty="0" smtClean="0"/>
              <a:t>,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err="1" smtClean="0"/>
              <a:t>repatriations</a:t>
            </a:r>
            <a:r>
              <a:rPr lang="es-ES" dirty="0" smtClean="0"/>
              <a:t>, social </a:t>
            </a:r>
            <a:r>
              <a:rPr lang="es-ES" dirty="0" err="1" smtClean="0"/>
              <a:t>care</a:t>
            </a:r>
            <a:r>
              <a:rPr lang="es-ES" dirty="0" smtClean="0"/>
              <a:t> and </a:t>
            </a:r>
            <a:r>
              <a:rPr lang="es-ES" dirty="0" err="1" smtClean="0"/>
              <a:t>information</a:t>
            </a:r>
            <a:r>
              <a:rPr lang="es-ES" dirty="0" smtClean="0"/>
              <a:t> to </a:t>
            </a:r>
            <a:r>
              <a:rPr lang="es-ES" dirty="0" err="1" smtClean="0"/>
              <a:t>workers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err="1" smtClean="0"/>
              <a:t>Located</a:t>
            </a:r>
            <a:r>
              <a:rPr lang="es-ES" dirty="0" smtClean="0"/>
              <a:t> in áreas </a:t>
            </a:r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there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significant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</a:t>
            </a:r>
            <a:r>
              <a:rPr lang="es-ES" dirty="0" err="1" smtClean="0"/>
              <a:t>presence</a:t>
            </a:r>
            <a:r>
              <a:rPr lang="es-ES" dirty="0" smtClean="0"/>
              <a:t> of </a:t>
            </a:r>
            <a:r>
              <a:rPr lang="es-ES" dirty="0" err="1" smtClean="0"/>
              <a:t>Spanish</a:t>
            </a:r>
            <a:r>
              <a:rPr lang="es-ES" dirty="0" smtClean="0"/>
              <a:t> </a:t>
            </a:r>
            <a:r>
              <a:rPr lang="es-ES" dirty="0" err="1" smtClean="0"/>
              <a:t>vessels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err="1" smtClean="0"/>
              <a:t>Collaboration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country´s</a:t>
            </a:r>
            <a:r>
              <a:rPr lang="es-ES" dirty="0" smtClean="0"/>
              <a:t> </a:t>
            </a:r>
            <a:r>
              <a:rPr lang="es-ES" dirty="0" err="1" smtClean="0"/>
              <a:t>heath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</a:t>
            </a:r>
            <a:r>
              <a:rPr lang="es-ES" dirty="0" err="1" smtClean="0"/>
              <a:t>Located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African</a:t>
            </a:r>
            <a:r>
              <a:rPr lang="es-ES" dirty="0" smtClean="0"/>
              <a:t> </a:t>
            </a:r>
            <a:r>
              <a:rPr lang="es-ES" dirty="0" err="1" smtClean="0"/>
              <a:t>coast</a:t>
            </a:r>
            <a:r>
              <a:rPr lang="es-ES" dirty="0" smtClean="0"/>
              <a:t>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182" y="2348850"/>
            <a:ext cx="170703" cy="170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688" y="3507401"/>
            <a:ext cx="170703" cy="170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714" y="4152156"/>
            <a:ext cx="170703" cy="170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688" y="1216033"/>
            <a:ext cx="170703" cy="1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0058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1467" y="1078428"/>
            <a:ext cx="6383065" cy="47465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795" y="1058958"/>
            <a:ext cx="6498899" cy="48772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580" y="1058958"/>
            <a:ext cx="5389331" cy="57063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dirty="0" err="1" smtClean="0"/>
              <a:t>Care</a:t>
            </a:r>
            <a:r>
              <a:rPr lang="es-ES" sz="4400" dirty="0" smtClean="0"/>
              <a:t> Centres </a:t>
            </a:r>
            <a:r>
              <a:rPr lang="es-ES" sz="4400" dirty="0" err="1" smtClean="0"/>
              <a:t>abroad</a:t>
            </a:r>
            <a:endParaRPr lang="es-ES" sz="4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05211" y="1046438"/>
            <a:ext cx="6547671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96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4400" dirty="0" err="1" smtClean="0"/>
              <a:t>Care</a:t>
            </a:r>
            <a:r>
              <a:rPr lang="es-ES" sz="4400" dirty="0" smtClean="0"/>
              <a:t> </a:t>
            </a:r>
            <a:r>
              <a:rPr lang="es-ES" sz="4400" dirty="0" err="1" smtClean="0"/>
              <a:t>Level</a:t>
            </a:r>
            <a:endParaRPr lang="es-ES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900" b="1" dirty="0" smtClean="0"/>
              <a:t>     </a:t>
            </a:r>
            <a:r>
              <a:rPr lang="en-US" sz="4200" b="1" dirty="0" smtClean="0"/>
              <a:t>Aimed </a:t>
            </a:r>
            <a:r>
              <a:rPr lang="en-US" sz="4200" b="1" dirty="0"/>
              <a:t>at bringing healthcare </a:t>
            </a:r>
          </a:p>
          <a:p>
            <a:pPr marL="0" indent="0">
              <a:buNone/>
            </a:pPr>
            <a:r>
              <a:rPr lang="en-US" sz="4200" b="1" dirty="0" smtClean="0"/>
              <a:t>     to </a:t>
            </a:r>
            <a:r>
              <a:rPr lang="en-US" sz="4200" b="1" dirty="0"/>
              <a:t>where the workers are.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3800" b="1" dirty="0" smtClean="0"/>
              <a:t>2</a:t>
            </a:r>
            <a:r>
              <a:rPr lang="en-US" sz="3800" b="1" dirty="0"/>
              <a:t>. With third-party resources.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300" dirty="0" smtClean="0"/>
              <a:t>      </a:t>
            </a:r>
            <a:r>
              <a:rPr lang="en-US" sz="4100" dirty="0" smtClean="0"/>
              <a:t>- </a:t>
            </a:r>
            <a:r>
              <a:rPr lang="en-US" sz="4100" dirty="0"/>
              <a:t>The country's assistance resources</a:t>
            </a:r>
          </a:p>
          <a:p>
            <a:pPr marL="0" indent="0">
              <a:buNone/>
            </a:pPr>
            <a:r>
              <a:rPr lang="en-US" sz="4100" dirty="0" smtClean="0"/>
              <a:t>                + </a:t>
            </a:r>
            <a:r>
              <a:rPr lang="en-US" sz="4100" dirty="0"/>
              <a:t>reimbursement of costs</a:t>
            </a:r>
          </a:p>
          <a:p>
            <a:endParaRPr lang="en-US" sz="4100" dirty="0"/>
          </a:p>
          <a:p>
            <a:pPr marL="0" indent="0">
              <a:buNone/>
            </a:pPr>
            <a:r>
              <a:rPr lang="en-US" sz="4100" dirty="0" smtClean="0"/>
              <a:t>      -Healthcare </a:t>
            </a:r>
            <a:r>
              <a:rPr lang="en-US" sz="4100" dirty="0"/>
              <a:t>repatriation</a:t>
            </a:r>
          </a:p>
          <a:p>
            <a:endParaRPr lang="en-US" sz="4100" dirty="0"/>
          </a:p>
          <a:p>
            <a:pPr marL="0" indent="0">
              <a:buNone/>
            </a:pPr>
            <a:r>
              <a:rPr lang="en-US" sz="4100" dirty="0" smtClean="0"/>
              <a:t>      -Medical </a:t>
            </a:r>
            <a:r>
              <a:rPr lang="en-US" sz="4100" dirty="0"/>
              <a:t>airplane</a:t>
            </a:r>
          </a:p>
          <a:p>
            <a:endParaRPr lang="es-ES" sz="3300" dirty="0"/>
          </a:p>
        </p:txBody>
      </p:sp>
    </p:spTree>
    <p:extLst>
      <p:ext uri="{BB962C8B-B14F-4D97-AF65-F5344CB8AC3E}">
        <p14:creationId xmlns:p14="http://schemas.microsoft.com/office/powerpoint/2010/main" xmlns="" val="1550325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73780"/>
            <a:ext cx="9906000" cy="6093370"/>
          </a:xfrm>
          <a:prstGeom prst="rect">
            <a:avLst/>
          </a:prstGeom>
          <a:noFill/>
        </p:spPr>
      </p:pic>
      <p:sp useBgFill="1">
        <p:nvSpPr>
          <p:cNvPr id="4" name="Rectángulo 3"/>
          <p:cNvSpPr/>
          <p:nvPr/>
        </p:nvSpPr>
        <p:spPr>
          <a:xfrm>
            <a:off x="2072600" y="3212970"/>
            <a:ext cx="5688790" cy="8309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dirty="0">
                <a:latin typeface="Optane"/>
              </a:rPr>
              <a:t>Thank you for your </a:t>
            </a:r>
            <a:r>
              <a:rPr lang="en-US" sz="4800" dirty="0" smtClean="0">
                <a:latin typeface="Optane"/>
              </a:rPr>
              <a:t>attention.</a:t>
            </a:r>
            <a:endParaRPr lang="es-ES" sz="4800" dirty="0">
              <a:latin typeface="Optan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61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dirty="0" smtClean="0"/>
              <a:t>PREVENTIVE </a:t>
            </a:r>
            <a:r>
              <a:rPr lang="es-ES" sz="4000" dirty="0"/>
              <a:t>LEVEL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altLang="es-ES" sz="4800" dirty="0"/>
              <a:t>Aimed at improving the state of health and reduce labour risk factors.</a:t>
            </a:r>
          </a:p>
          <a:p>
            <a:pPr marL="0" indent="0" algn="just">
              <a:buNone/>
            </a:pPr>
            <a:endParaRPr lang="en-GB" altLang="es-ES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    </a:t>
            </a:r>
            <a:r>
              <a:rPr lang="es-ES" sz="3600" dirty="0" smtClean="0"/>
              <a:t>Medical </a:t>
            </a:r>
            <a:r>
              <a:rPr lang="es-ES" sz="3600" dirty="0" err="1"/>
              <a:t>check</a:t>
            </a:r>
            <a:r>
              <a:rPr lang="es-ES" sz="3600" dirty="0"/>
              <a:t>-ups </a:t>
            </a:r>
            <a:r>
              <a:rPr lang="es-ES" sz="3600" dirty="0" err="1"/>
              <a:t>on</a:t>
            </a:r>
            <a:r>
              <a:rPr lang="es-ES" sz="3600" dirty="0"/>
              <a:t> </a:t>
            </a:r>
            <a:r>
              <a:rPr lang="es-ES" sz="3600" dirty="0" err="1" smtClean="0"/>
              <a:t>embarkation</a:t>
            </a:r>
            <a:endParaRPr lang="es-E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" sz="3600" dirty="0"/>
              <a:t> </a:t>
            </a:r>
            <a:r>
              <a:rPr lang="es-ES" sz="3600" dirty="0" smtClean="0"/>
              <a:t>   ´</a:t>
            </a:r>
            <a:r>
              <a:rPr lang="es-ES" sz="3600" dirty="0" err="1" smtClean="0"/>
              <a:t>Mandatory</a:t>
            </a:r>
            <a:r>
              <a:rPr lang="es-ES" sz="3600" dirty="0" smtClean="0"/>
              <a:t> </a:t>
            </a:r>
            <a:r>
              <a:rPr lang="es-ES" sz="3600" dirty="0" err="1" smtClean="0"/>
              <a:t>healthcare</a:t>
            </a:r>
            <a:r>
              <a:rPr lang="es-ES" sz="3600" dirty="0" smtClean="0"/>
              <a:t> training </a:t>
            </a:r>
            <a:r>
              <a:rPr lang="es-ES" sz="3600" dirty="0" err="1" smtClean="0"/>
              <a:t>for</a:t>
            </a:r>
            <a:r>
              <a:rPr lang="es-ES" sz="3600" dirty="0" smtClean="0"/>
              <a:t> </a:t>
            </a:r>
            <a:r>
              <a:rPr lang="es-ES" sz="3600" dirty="0" err="1" smtClean="0"/>
              <a:t>mariners</a:t>
            </a:r>
            <a:r>
              <a:rPr lang="es-ES" sz="3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600" dirty="0"/>
              <a:t> </a:t>
            </a:r>
            <a:r>
              <a:rPr lang="es-ES" sz="3600" dirty="0" smtClean="0"/>
              <a:t>   </a:t>
            </a:r>
            <a:r>
              <a:rPr lang="es-ES" sz="3600" dirty="0" err="1" smtClean="0"/>
              <a:t>Inspection</a:t>
            </a:r>
            <a:r>
              <a:rPr lang="es-ES" sz="3600" dirty="0" smtClean="0"/>
              <a:t> of medicine </a:t>
            </a:r>
            <a:r>
              <a:rPr lang="es-ES" sz="3600" dirty="0" err="1" smtClean="0"/>
              <a:t>chests</a:t>
            </a:r>
            <a:r>
              <a:rPr lang="es-ES" sz="3600" dirty="0" smtClean="0"/>
              <a:t> and </a:t>
            </a:r>
            <a:r>
              <a:rPr lang="es-ES" sz="3600" dirty="0" err="1" smtClean="0"/>
              <a:t>health</a:t>
            </a:r>
            <a:endParaRPr lang="es-ES" sz="3600" dirty="0" smtClean="0"/>
          </a:p>
          <a:p>
            <a:pPr marL="0" indent="0">
              <a:buNone/>
            </a:pPr>
            <a:r>
              <a:rPr lang="es-ES" sz="3600" dirty="0"/>
              <a:t> </a:t>
            </a:r>
            <a:r>
              <a:rPr lang="es-ES" sz="3600" dirty="0" smtClean="0"/>
              <a:t>           and </a:t>
            </a:r>
            <a:r>
              <a:rPr lang="es-ES" sz="3600" dirty="0" err="1" smtClean="0"/>
              <a:t>hygiene</a:t>
            </a:r>
            <a:r>
              <a:rPr lang="es-ES" sz="3600" dirty="0" smtClean="0"/>
              <a:t> </a:t>
            </a:r>
            <a:r>
              <a:rPr lang="es-ES" sz="3600" dirty="0" err="1" smtClean="0"/>
              <a:t>conditions</a:t>
            </a:r>
            <a:r>
              <a:rPr lang="es-ES" sz="3600" dirty="0" smtClean="0"/>
              <a:t> </a:t>
            </a:r>
            <a:r>
              <a:rPr lang="es-ES" sz="3600" dirty="0" err="1" smtClean="0"/>
              <a:t>on</a:t>
            </a:r>
            <a:r>
              <a:rPr lang="es-ES" sz="3600" dirty="0" smtClean="0"/>
              <a:t> </a:t>
            </a:r>
            <a:r>
              <a:rPr lang="es-ES" sz="3600" dirty="0" err="1" smtClean="0"/>
              <a:t>vessels</a:t>
            </a:r>
            <a:r>
              <a:rPr lang="es-ES" sz="3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00062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PREVENTIVE </a:t>
            </a:r>
            <a:r>
              <a:rPr lang="es-ES" sz="3600" dirty="0"/>
              <a:t>LEVEL</a:t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609600" indent="-609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990600" indent="-5334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9pPr>
          </a:lstStyle>
          <a:p>
            <a:pPr marL="0" indent="0" algn="just">
              <a:spcBef>
                <a:spcPct val="20000"/>
              </a:spcBef>
              <a:buNone/>
            </a:pPr>
            <a:r>
              <a:rPr lang="es-ES" altLang="es-ES" sz="3200" dirty="0">
                <a:solidFill>
                  <a:srgbClr val="FFFFFF"/>
                </a:solidFill>
              </a:rPr>
              <a:t>     </a:t>
            </a:r>
            <a:endParaRPr lang="en-GB" altLang="es-ES" sz="3200" dirty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endParaRPr lang="en-US" altLang="es-ES" sz="4800" dirty="0">
              <a:solidFill>
                <a:schemeClr val="tx1"/>
              </a:solidFill>
              <a:latin typeface="Optane"/>
            </a:endParaRPr>
          </a:p>
          <a:p>
            <a:pPr marL="0" indent="0" algn="just">
              <a:buNone/>
            </a:pPr>
            <a:r>
              <a:rPr lang="en-US" altLang="es-ES" sz="4800" dirty="0">
                <a:solidFill>
                  <a:schemeClr val="tx1"/>
                </a:solidFill>
                <a:latin typeface="Optane"/>
              </a:rPr>
              <a:t>4. Epidemiological studies.</a:t>
            </a:r>
          </a:p>
          <a:p>
            <a:pPr marL="0" indent="0" algn="just">
              <a:buNone/>
            </a:pPr>
            <a:endParaRPr lang="en-US" altLang="es-ES" sz="4800" dirty="0">
              <a:solidFill>
                <a:schemeClr val="tx1"/>
              </a:solidFill>
              <a:latin typeface="Optane"/>
            </a:endParaRPr>
          </a:p>
          <a:p>
            <a:pPr marL="0" indent="0" algn="just">
              <a:buNone/>
            </a:pPr>
            <a:r>
              <a:rPr lang="en-US" altLang="es-ES" sz="4800" dirty="0">
                <a:solidFill>
                  <a:schemeClr val="tx1"/>
                </a:solidFill>
                <a:latin typeface="Optane"/>
              </a:rPr>
              <a:t>5. Health awareness campaigns, health promotion and prevention.</a:t>
            </a:r>
          </a:p>
          <a:p>
            <a:pPr marL="0" indent="0" algn="just">
              <a:buNone/>
            </a:pPr>
            <a:endParaRPr lang="en-US" altLang="es-ES" sz="4800" dirty="0">
              <a:solidFill>
                <a:schemeClr val="tx1"/>
              </a:solidFill>
              <a:latin typeface="Optane"/>
            </a:endParaRPr>
          </a:p>
          <a:p>
            <a:pPr marL="0" indent="0" algn="just">
              <a:buNone/>
            </a:pPr>
            <a:r>
              <a:rPr lang="en-US" altLang="es-ES" sz="4800" dirty="0">
                <a:solidFill>
                  <a:schemeClr val="tx1"/>
                </a:solidFill>
                <a:latin typeface="Optane"/>
              </a:rPr>
              <a:t>6. Vaccination campaigns.</a:t>
            </a:r>
          </a:p>
          <a:p>
            <a:pPr marL="0" indent="0" algn="just">
              <a:spcBef>
                <a:spcPct val="20000"/>
              </a:spcBef>
              <a:buNone/>
            </a:pPr>
            <a:endParaRPr lang="en-GB" altLang="es-ES" sz="4800" dirty="0">
              <a:solidFill>
                <a:schemeClr val="tx1"/>
              </a:solidFill>
              <a:latin typeface="Optan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50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p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919" y="743743"/>
            <a:ext cx="7285038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8688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244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847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09282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3006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15778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8688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926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8936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686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368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2050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4290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131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87692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16585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16585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3414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2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5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573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6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7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7338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8" descr="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6841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472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510" y="0"/>
            <a:ext cx="6023370" cy="98066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 smtClean="0"/>
              <a:t> </a:t>
            </a:r>
          </a:p>
          <a:p>
            <a:pPr marL="0" indent="0">
              <a:buNone/>
            </a:pPr>
            <a:r>
              <a:rPr lang="es-ES" sz="5400" dirty="0" smtClean="0"/>
              <a:t>       </a:t>
            </a:r>
            <a:r>
              <a:rPr lang="es-ES" sz="6000" dirty="0" smtClean="0"/>
              <a:t>1.  Medical </a:t>
            </a:r>
            <a:r>
              <a:rPr lang="es-ES" sz="6000" dirty="0" err="1" smtClean="0"/>
              <a:t>check</a:t>
            </a:r>
            <a:r>
              <a:rPr lang="es-ES" sz="6000" dirty="0" smtClean="0"/>
              <a:t>-ups</a:t>
            </a:r>
          </a:p>
          <a:p>
            <a:pPr marL="0" indent="0">
              <a:buNone/>
            </a:pPr>
            <a:r>
              <a:rPr lang="es-ES" sz="6000" dirty="0" smtClean="0"/>
              <a:t>        </a:t>
            </a:r>
            <a:r>
              <a:rPr lang="es-ES" sz="6000" dirty="0" err="1" smtClean="0"/>
              <a:t>on</a:t>
            </a:r>
            <a:r>
              <a:rPr lang="es-ES" sz="6000" dirty="0" smtClean="0"/>
              <a:t> </a:t>
            </a:r>
            <a:r>
              <a:rPr lang="es-ES" sz="6000" dirty="0" err="1" smtClean="0"/>
              <a:t>enbarkation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xmlns="" val="75546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/>
              <a:t>Medical </a:t>
            </a:r>
            <a:r>
              <a:rPr lang="es-ES" sz="3600" dirty="0" err="1"/>
              <a:t>check</a:t>
            </a:r>
            <a:r>
              <a:rPr lang="es-ES" sz="3600" dirty="0"/>
              <a:t>-ups </a:t>
            </a:r>
            <a:r>
              <a:rPr lang="es-ES" sz="3600" dirty="0" err="1"/>
              <a:t>on</a:t>
            </a:r>
            <a:r>
              <a:rPr lang="es-ES" sz="3600" dirty="0"/>
              <a:t> </a:t>
            </a:r>
            <a:r>
              <a:rPr lang="es-ES" sz="3600" dirty="0" err="1"/>
              <a:t>embarkation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2400" y="1484730"/>
            <a:ext cx="9273600" cy="46414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Aimed </a:t>
            </a:r>
            <a:r>
              <a:rPr lang="en-US" dirty="0"/>
              <a:t>at detecting any illness that the crew may suffer from and that </a:t>
            </a:r>
            <a:r>
              <a:rPr lang="en-US" dirty="0" smtClean="0"/>
              <a:t>  may </a:t>
            </a:r>
            <a:r>
              <a:rPr lang="en-US" dirty="0"/>
              <a:t>be aggravated by work at sea, or that may represent a risk for the health of others.</a:t>
            </a:r>
          </a:p>
          <a:p>
            <a:pPr marL="0" indent="0">
              <a:buNone/>
            </a:pPr>
            <a:r>
              <a:rPr lang="en-US" dirty="0" smtClean="0"/>
              <a:t>     Guarantee </a:t>
            </a:r>
            <a:r>
              <a:rPr lang="en-US" dirty="0"/>
              <a:t>access to the vessel in the best conditions.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u="sng" dirty="0" smtClean="0"/>
              <a:t>Unified </a:t>
            </a:r>
            <a:r>
              <a:rPr lang="en-US" u="sng" dirty="0"/>
              <a:t>database</a:t>
            </a:r>
            <a:r>
              <a:rPr lang="en-US" dirty="0"/>
              <a:t> that contains the clinical history of the medical check-ups.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Conector 5"/>
          <p:cNvSpPr/>
          <p:nvPr/>
        </p:nvSpPr>
        <p:spPr>
          <a:xfrm>
            <a:off x="696703" y="1700760"/>
            <a:ext cx="151727" cy="1440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onector 6"/>
          <p:cNvSpPr/>
          <p:nvPr/>
        </p:nvSpPr>
        <p:spPr>
          <a:xfrm>
            <a:off x="745515" y="3212970"/>
            <a:ext cx="159472" cy="1440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onector 7"/>
          <p:cNvSpPr/>
          <p:nvPr/>
        </p:nvSpPr>
        <p:spPr>
          <a:xfrm>
            <a:off x="760965" y="3816312"/>
            <a:ext cx="144022" cy="18876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715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/>
              <a:t>Medical </a:t>
            </a:r>
            <a:r>
              <a:rPr lang="es-ES" sz="3600" dirty="0" err="1"/>
              <a:t>check</a:t>
            </a:r>
            <a:r>
              <a:rPr lang="es-ES" sz="3600" dirty="0"/>
              <a:t>-ups </a:t>
            </a:r>
            <a:r>
              <a:rPr lang="es-ES" sz="3600" dirty="0" err="1"/>
              <a:t>on</a:t>
            </a:r>
            <a:r>
              <a:rPr lang="es-ES" sz="3600" dirty="0"/>
              <a:t> </a:t>
            </a:r>
            <a:r>
              <a:rPr lang="es-ES" sz="3600" dirty="0" err="1"/>
              <a:t>embarkation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Order of the Prime Minister's Office 1/3/1973 - ILO Conventions attributes responsibility for check-ups to the ISM</a:t>
            </a:r>
          </a:p>
          <a:p>
            <a:r>
              <a:rPr lang="en-US" dirty="0"/>
              <a:t>Act 31/1995 on employment risk prevention - health check-ups</a:t>
            </a:r>
          </a:p>
          <a:p>
            <a:r>
              <a:rPr lang="en-US" dirty="0"/>
              <a:t>Royal Decree 39/1997, passing the Regulation on Prevention Services for Occupational Risks - Sixth Additional Provision</a:t>
            </a:r>
          </a:p>
          <a:p>
            <a:r>
              <a:rPr lang="en-US" dirty="0"/>
              <a:t>Royal Decree 1696/2007, regulating Medical Check-ups on Embarkation.</a:t>
            </a:r>
          </a:p>
          <a:p>
            <a:r>
              <a:rPr lang="en-US" dirty="0"/>
              <a:t>Royal Decree 504/2011, on the structure and functions of the ISM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1971441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6160&quot;&gt;&lt;version val=&quot;17973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7&quot;&gt;&lt;elem m_fUsage=&quot;1.55610000000000000000E+000&quot;&gt;&lt;m_ppcolschidx val=&quot;0&quot;/&gt;&lt;m_rgb r=&quot;5a&quot; g=&quot;be&quot; b=&quot;a3&quot;/&gt;&lt;/elem&gt;&lt;elem m_fUsage=&quot;1.00000000000000000000E+000&quot;&gt;&lt;m_ppcolschidx val=&quot;0&quot;/&gt;&lt;m_rgb r=&quot;cf&quot; g=&quot;f2&quot; b=&quot;fe&quot;/&gt;&lt;/elem&gt;&lt;elem m_fUsage=&quot;9.08764110000000010000E-001&quot;&gt;&lt;m_ppcolschidx val=&quot;0&quot;/&gt;&lt;m_rgb r=&quot;e7&quot; g=&quot;1e&quot; b=&quot;1&quot;/&gt;&lt;/elem&gt;&lt;elem m_fUsage=&quot;8.10000000000000050000E-001&quot;&gt;&lt;m_ppcolschidx val=&quot;0&quot;/&gt;&lt;m_rgb r=&quot;e3&quot; g=&quot;97&quot; b=&quot;4a&quot;/&gt;&lt;/elem&gt;&lt;elem m_fUsage=&quot;7.29000000000000090000E-001&quot;&gt;&lt;m_ppcolschidx val=&quot;0&quot;/&gt;&lt;m_rgb r=&quot;cd&quot; g=&quot;dd&quot; b=&quot;f8&quot;/&gt;&lt;/elem&gt;&lt;elem m_fUsage=&quot;5.90490000000000180000E-001&quot;&gt;&lt;m_ppcolschidx val=&quot;0&quot;/&gt;&lt;m_rgb r=&quot;0&quot; g=&quot;70&quot; b=&quot;c0&quot;/&gt;&lt;/elem&gt;&lt;elem m_fUsage=&quot;5.31441000000000160000E-001&quot;&gt;&lt;m_ppcolschidx val=&quot;0&quot;/&gt;&lt;m_rgb r=&quot;2d&quot; g=&quot;d2&quot; b=&quot;28&quot;/&gt;&lt;/elem&gt;&lt;/m_vecMRU&gt;&lt;/m_mruColor&gt;&lt;m_agendatheme&gt;&lt;m_aagendaitemprops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/m_aagendaitemprops&gt;&lt;m_linestyleTopBottomLine&gt;&lt;m_bVisible val=&quot;0&quot;/&gt;&lt;/m_linestyleTopBottomLine&gt;&lt;/m_agendatheme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MinusSymbol&gt;-&lt;/m_chMinus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5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3_ib8Pk6k6Ufdjr8CiE.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j1_z0EmEi1ZermGN_6s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eHNUFTl0Uu77cVj3gD6V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54959</TotalTime>
  <Words>1324</Words>
  <Application>Microsoft Office PowerPoint</Application>
  <PresentationFormat>A4 (210 x 297 mm)</PresentationFormat>
  <Paragraphs>298</Paragraphs>
  <Slides>35</Slides>
  <Notes>1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  <vt:variant>
        <vt:lpstr>Presentaciones personalizadas</vt:lpstr>
      </vt:variant>
      <vt:variant>
        <vt:i4>1</vt:i4>
      </vt:variant>
    </vt:vector>
  </HeadingPairs>
  <TitlesOfParts>
    <vt:vector size="38" baseType="lpstr">
      <vt:lpstr>Office Theme</vt:lpstr>
      <vt:lpstr>think-cell Slide</vt:lpstr>
      <vt:lpstr>Diapositiva 1</vt:lpstr>
      <vt:lpstr>   MARINE HEALTH PROGRAMME </vt:lpstr>
      <vt:lpstr>Diapositiva 3</vt:lpstr>
      <vt:lpstr>PREVENTIVE LEVEL </vt:lpstr>
      <vt:lpstr> PREVENTIVE LEVEL </vt:lpstr>
      <vt:lpstr>Diapositiva 6</vt:lpstr>
      <vt:lpstr>Diapositiva 7</vt:lpstr>
      <vt:lpstr>Medical check-ups on embarkation</vt:lpstr>
      <vt:lpstr>Medical check-ups on embarkation</vt:lpstr>
      <vt:lpstr>Medical check-ups on embarkation</vt:lpstr>
      <vt:lpstr>  PREVENTIVE LEVEL </vt:lpstr>
      <vt:lpstr>Mandatory healthcare training</vt:lpstr>
      <vt:lpstr>Mandatory healthcare training</vt:lpstr>
      <vt:lpstr>Mandatory healthcare training             STUDENTS TRAINED</vt:lpstr>
      <vt:lpstr>  PREVENTIVE LEVEL </vt:lpstr>
      <vt:lpstr>Inspection of medicine chests</vt:lpstr>
      <vt:lpstr>Medicine chests inspected</vt:lpstr>
      <vt:lpstr>Inspection of medicine chests</vt:lpstr>
      <vt:lpstr> PREVENTIVE LEVEL </vt:lpstr>
      <vt:lpstr>  CARE LEVEL  </vt:lpstr>
      <vt:lpstr>  ASSISTANCE LEVEL </vt:lpstr>
      <vt:lpstr>Diapositiva 22</vt:lpstr>
      <vt:lpstr>Diapositiva 23</vt:lpstr>
      <vt:lpstr>            - Spanish Radio Medical Centre</vt:lpstr>
      <vt:lpstr>SANIMAR databank</vt:lpstr>
      <vt:lpstr>     ASSISTANCE LEVEL </vt:lpstr>
      <vt:lpstr>Assistance ships</vt:lpstr>
      <vt:lpstr>Navigation areas</vt:lpstr>
      <vt:lpstr> Assistance ships Operational method</vt:lpstr>
      <vt:lpstr>Assistance ships</vt:lpstr>
      <vt:lpstr>Logistical support</vt:lpstr>
      <vt:lpstr>Care Centres abroad</vt:lpstr>
      <vt:lpstr>Care Centres abroad</vt:lpstr>
      <vt:lpstr>Care Level</vt:lpstr>
      <vt:lpstr>Diapositiva 35</vt:lpstr>
      <vt:lpstr>Custom Show 1</vt:lpstr>
    </vt:vector>
  </TitlesOfParts>
  <Company>Capgemini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Capgemini NA PowerPoint Template</dc:title>
  <dc:creator>Capgemini</dc:creator>
  <cp:lastModifiedBy>MEYSS</cp:lastModifiedBy>
  <cp:revision>4293</cp:revision>
  <cp:lastPrinted>2015-01-26T19:32:44Z</cp:lastPrinted>
  <dcterms:created xsi:type="dcterms:W3CDTF">2009-02-10T04:14:03Z</dcterms:created>
  <dcterms:modified xsi:type="dcterms:W3CDTF">2015-10-09T06:50:36Z</dcterms:modified>
</cp:coreProperties>
</file>