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embeddings/oleObject1.bin" ContentType="application/vnd.openxmlformats-officedocument.oleObject"/>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embeddings/oleObject2.bin" ContentType="application/vnd.openxmlformats-officedocument.oleObject"/>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0" r:id="rId1"/>
    <p:sldMasterId id="2147483683" r:id="rId2"/>
  </p:sldMasterIdLst>
  <p:notesMasterIdLst>
    <p:notesMasterId r:id="rId68"/>
  </p:notesMasterIdLst>
  <p:handoutMasterIdLst>
    <p:handoutMasterId r:id="rId69"/>
  </p:handoutMasterIdLst>
  <p:sldIdLst>
    <p:sldId id="1229" r:id="rId3"/>
    <p:sldId id="1230" r:id="rId4"/>
    <p:sldId id="1231" r:id="rId5"/>
    <p:sldId id="1232" r:id="rId6"/>
    <p:sldId id="1233" r:id="rId7"/>
    <p:sldId id="1234" r:id="rId8"/>
    <p:sldId id="1235" r:id="rId9"/>
    <p:sldId id="1236" r:id="rId10"/>
    <p:sldId id="1237" r:id="rId11"/>
    <p:sldId id="1293" r:id="rId12"/>
    <p:sldId id="1238" r:id="rId13"/>
    <p:sldId id="1239" r:id="rId14"/>
    <p:sldId id="1240" r:id="rId15"/>
    <p:sldId id="1241" r:id="rId16"/>
    <p:sldId id="1242" r:id="rId17"/>
    <p:sldId id="1243" r:id="rId18"/>
    <p:sldId id="1244" r:id="rId19"/>
    <p:sldId id="1245" r:id="rId20"/>
    <p:sldId id="1294" r:id="rId21"/>
    <p:sldId id="1247" r:id="rId22"/>
    <p:sldId id="1248" r:id="rId23"/>
    <p:sldId id="1249" r:id="rId24"/>
    <p:sldId id="1250" r:id="rId25"/>
    <p:sldId id="1251" r:id="rId26"/>
    <p:sldId id="1252" r:id="rId27"/>
    <p:sldId id="1253" r:id="rId28"/>
    <p:sldId id="1254" r:id="rId29"/>
    <p:sldId id="1255" r:id="rId30"/>
    <p:sldId id="1256" r:id="rId31"/>
    <p:sldId id="1257" r:id="rId32"/>
    <p:sldId id="1258" r:id="rId33"/>
    <p:sldId id="1259" r:id="rId34"/>
    <p:sldId id="1260" r:id="rId35"/>
    <p:sldId id="1261" r:id="rId36"/>
    <p:sldId id="1262" r:id="rId37"/>
    <p:sldId id="1263" r:id="rId38"/>
    <p:sldId id="1264" r:id="rId39"/>
    <p:sldId id="1265" r:id="rId40"/>
    <p:sldId id="1266" r:id="rId41"/>
    <p:sldId id="1267" r:id="rId42"/>
    <p:sldId id="1268" r:id="rId43"/>
    <p:sldId id="1269" r:id="rId44"/>
    <p:sldId id="1270" r:id="rId45"/>
    <p:sldId id="1271" r:id="rId46"/>
    <p:sldId id="1272" r:id="rId47"/>
    <p:sldId id="1273" r:id="rId48"/>
    <p:sldId id="1274" r:id="rId49"/>
    <p:sldId id="1275" r:id="rId50"/>
    <p:sldId id="1276" r:id="rId51"/>
    <p:sldId id="1277" r:id="rId52"/>
    <p:sldId id="1278" r:id="rId53"/>
    <p:sldId id="1279" r:id="rId54"/>
    <p:sldId id="1280" r:id="rId55"/>
    <p:sldId id="1281" r:id="rId56"/>
    <p:sldId id="1282" r:id="rId57"/>
    <p:sldId id="1283" r:id="rId58"/>
    <p:sldId id="1284" r:id="rId59"/>
    <p:sldId id="1285" r:id="rId60"/>
    <p:sldId id="1286" r:id="rId61"/>
    <p:sldId id="1287" r:id="rId62"/>
    <p:sldId id="1288" r:id="rId63"/>
    <p:sldId id="1289" r:id="rId64"/>
    <p:sldId id="1290" r:id="rId65"/>
    <p:sldId id="1291" r:id="rId66"/>
    <p:sldId id="1292" r:id="rId67"/>
  </p:sldIdLst>
  <p:sldSz cx="9906000" cy="6858000" type="A4"/>
  <p:notesSz cx="6794500" cy="9931400"/>
  <p:custShowLst>
    <p:custShow name="Custom Show 1" id="0">
      <p:sldLst/>
    </p:custShow>
  </p:custShowLst>
  <p:custDataLst>
    <p:tags r:id="rId7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572">
          <p15:clr>
            <a:srgbClr val="A4A3A4"/>
          </p15:clr>
        </p15:guide>
        <p15:guide id="2" orient="horz" pos="3838">
          <p15:clr>
            <a:srgbClr val="A4A3A4"/>
          </p15:clr>
        </p15:guide>
        <p15:guide id="3" orient="horz">
          <p15:clr>
            <a:srgbClr val="A4A3A4"/>
          </p15:clr>
        </p15:guide>
        <p15:guide id="4" orient="horz" pos="890">
          <p15:clr>
            <a:srgbClr val="A4A3A4"/>
          </p15:clr>
        </p15:guide>
        <p15:guide id="5" pos="6023">
          <p15:clr>
            <a:srgbClr val="A4A3A4"/>
          </p15:clr>
        </p15:guide>
        <p15:guide id="6" pos="308">
          <p15:clr>
            <a:srgbClr val="A4A3A4"/>
          </p15:clr>
        </p15:guide>
        <p15:guide id="7" pos="5796">
          <p15:clr>
            <a:srgbClr val="A4A3A4"/>
          </p15:clr>
        </p15:guide>
        <p15:guide id="8" pos="217">
          <p15:clr>
            <a:srgbClr val="A4A3A4"/>
          </p15:clr>
        </p15:guide>
      </p15:sldGuideLst>
    </p:ext>
    <p:ext uri="{2D200454-40CA-4A62-9FC3-DE9A4176ACB9}">
      <p15:notesGuideLst xmlns:p15="http://schemas.microsoft.com/office/powerpoint/2012/main" xmlns="">
        <p15:guide id="1" orient="horz" pos="3128">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ristina Zanetti" initials="CZ" lastIdx="1" clrIdx="0"/>
  <p:cmAuthor id="1" name="af"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FDA65"/>
    <a:srgbClr val="FFFFFF"/>
    <a:srgbClr val="FFCC00"/>
    <a:srgbClr val="E39913"/>
    <a:srgbClr val="F2F2F2"/>
    <a:srgbClr val="FFFF99"/>
    <a:srgbClr val="FFFFCC"/>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Stile medio 4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Stile medio 3 - Color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Stile scuro 2 - Colore 5/Color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22" autoAdjust="0"/>
    <p:restoredTop sz="95252" autoAdjust="0"/>
  </p:normalViewPr>
  <p:slideViewPr>
    <p:cSldViewPr>
      <p:cViewPr varScale="1">
        <p:scale>
          <a:sx n="105" d="100"/>
          <a:sy n="105" d="100"/>
        </p:scale>
        <p:origin x="-1992" y="-104"/>
      </p:cViewPr>
      <p:guideLst>
        <p:guide orient="horz" pos="572"/>
        <p:guide orient="horz" pos="3838"/>
        <p:guide orient="horz"/>
        <p:guide orient="horz" pos="890"/>
        <p:guide pos="6023"/>
        <p:guide pos="308"/>
        <p:guide pos="5796"/>
        <p:guide pos="217"/>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7" d="100"/>
        <a:sy n="67" d="100"/>
      </p:scale>
      <p:origin x="0" y="0"/>
    </p:cViewPr>
  </p:sorterViewPr>
  <p:notesViewPr>
    <p:cSldViewPr>
      <p:cViewPr varScale="1">
        <p:scale>
          <a:sx n="61" d="100"/>
          <a:sy n="61" d="100"/>
        </p:scale>
        <p:origin x="-3402" y="-96"/>
      </p:cViewPr>
      <p:guideLst>
        <p:guide orient="horz" pos="3128"/>
        <p:guide pos="2141"/>
      </p:guideLst>
    </p:cSldViewPr>
  </p:notes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notesMaster" Target="notesMasters/notesMaster1.xml"/><Relationship Id="rId69" Type="http://schemas.openxmlformats.org/officeDocument/2006/relationships/handoutMaster" Target="handoutMasters/handoutMaster1.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printerSettings" Target="printerSettings/printerSettings1.bin"/><Relationship Id="rId71" Type="http://schemas.openxmlformats.org/officeDocument/2006/relationships/tags" Target="tags/tag1.xml"/><Relationship Id="rId72" Type="http://schemas.openxmlformats.org/officeDocument/2006/relationships/commentAuthors" Target="commentAuthor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presProps" Target="presProps.xml"/><Relationship Id="rId74" Type="http://schemas.openxmlformats.org/officeDocument/2006/relationships/viewProps" Target="viewProps.xml"/><Relationship Id="rId75" Type="http://schemas.openxmlformats.org/officeDocument/2006/relationships/theme" Target="theme/theme1.xml"/><Relationship Id="rId76" Type="http://schemas.openxmlformats.org/officeDocument/2006/relationships/tableStyles" Target="tableStyles.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3"/>
            <a:ext cx="2944758" cy="498077"/>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defTabSz="897484">
              <a:defRPr sz="1300">
                <a:latin typeface="Calibri" pitchFamily="34" charset="0"/>
              </a:defRPr>
            </a:lvl1pPr>
          </a:lstStyle>
          <a:p>
            <a:pPr>
              <a:defRPr/>
            </a:pPr>
            <a:endParaRPr lang="it-IT" dirty="0"/>
          </a:p>
        </p:txBody>
      </p:sp>
      <p:sp>
        <p:nvSpPr>
          <p:cNvPr id="3" name="Date Placeholder 2"/>
          <p:cNvSpPr>
            <a:spLocks noGrp="1"/>
          </p:cNvSpPr>
          <p:nvPr>
            <p:ph type="dt" sz="quarter" idx="1"/>
          </p:nvPr>
        </p:nvSpPr>
        <p:spPr bwMode="auto">
          <a:xfrm>
            <a:off x="3848158" y="3"/>
            <a:ext cx="2944758" cy="498077"/>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algn="r" defTabSz="897484">
              <a:defRPr sz="1300">
                <a:latin typeface="Calibri" pitchFamily="34" charset="0"/>
              </a:defRPr>
            </a:lvl1pPr>
          </a:lstStyle>
          <a:p>
            <a:pPr>
              <a:defRPr/>
            </a:pPr>
            <a:fld id="{C65DB725-3F53-423B-B263-9F51CF8FAAF6}" type="datetimeFigureOut">
              <a:rPr lang="en-US"/>
              <a:pPr>
                <a:defRPr/>
              </a:pPr>
              <a:t>12/10/15</a:t>
            </a:fld>
            <a:endParaRPr lang="en-US" dirty="0"/>
          </a:p>
        </p:txBody>
      </p:sp>
      <p:sp>
        <p:nvSpPr>
          <p:cNvPr id="4" name="Footer Placeholder 3"/>
          <p:cNvSpPr>
            <a:spLocks noGrp="1"/>
          </p:cNvSpPr>
          <p:nvPr>
            <p:ph type="ftr" sz="quarter" idx="2"/>
          </p:nvPr>
        </p:nvSpPr>
        <p:spPr bwMode="auto">
          <a:xfrm>
            <a:off x="1" y="9431740"/>
            <a:ext cx="2944758" cy="498077"/>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defTabSz="897484">
              <a:defRPr sz="1300">
                <a:latin typeface="Calibri" pitchFamily="34" charset="0"/>
              </a:defRPr>
            </a:lvl1pPr>
          </a:lstStyle>
          <a:p>
            <a:pPr>
              <a:defRPr/>
            </a:pPr>
            <a:endParaRPr lang="it-IT" dirty="0"/>
          </a:p>
        </p:txBody>
      </p:sp>
      <p:sp>
        <p:nvSpPr>
          <p:cNvPr id="5" name="Slide Number Placeholder 4"/>
          <p:cNvSpPr>
            <a:spLocks noGrp="1"/>
          </p:cNvSpPr>
          <p:nvPr>
            <p:ph type="sldNum" sz="quarter" idx="3"/>
          </p:nvPr>
        </p:nvSpPr>
        <p:spPr bwMode="auto">
          <a:xfrm>
            <a:off x="3848158" y="9431740"/>
            <a:ext cx="2944758" cy="498077"/>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algn="r" defTabSz="897484">
              <a:defRPr sz="1300">
                <a:latin typeface="Calibri" pitchFamily="34" charset="0"/>
              </a:defRPr>
            </a:lvl1pPr>
          </a:lstStyle>
          <a:p>
            <a:pPr>
              <a:defRPr/>
            </a:pPr>
            <a:fld id="{54AC8908-A1FB-4505-B212-4B2A7EC61AD6}" type="slidenum">
              <a:rPr lang="en-US"/>
              <a:pPr>
                <a:defRPr/>
              </a:pPr>
              <a:t>‹#›</a:t>
            </a:fld>
            <a:endParaRPr lang="en-US" dirty="0"/>
          </a:p>
        </p:txBody>
      </p:sp>
    </p:spTree>
    <p:extLst>
      <p:ext uri="{BB962C8B-B14F-4D97-AF65-F5344CB8AC3E}">
        <p14:creationId xmlns:p14="http://schemas.microsoft.com/office/powerpoint/2010/main" val="750249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3"/>
            <a:ext cx="2944758" cy="498077"/>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defTabSz="897484">
              <a:defRPr sz="1300">
                <a:latin typeface="Calibri" pitchFamily="34" charset="0"/>
              </a:defRPr>
            </a:lvl1pPr>
          </a:lstStyle>
          <a:p>
            <a:pPr>
              <a:defRPr/>
            </a:pPr>
            <a:endParaRPr lang="it-IT" dirty="0"/>
          </a:p>
        </p:txBody>
      </p:sp>
      <p:sp>
        <p:nvSpPr>
          <p:cNvPr id="3" name="Date Placeholder 2"/>
          <p:cNvSpPr>
            <a:spLocks noGrp="1"/>
          </p:cNvSpPr>
          <p:nvPr>
            <p:ph type="dt" idx="1"/>
          </p:nvPr>
        </p:nvSpPr>
        <p:spPr bwMode="auto">
          <a:xfrm>
            <a:off x="3848158" y="3"/>
            <a:ext cx="2944758" cy="498077"/>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algn="r" defTabSz="897484">
              <a:defRPr sz="1300">
                <a:latin typeface="Calibri" pitchFamily="34" charset="0"/>
              </a:defRPr>
            </a:lvl1pPr>
          </a:lstStyle>
          <a:p>
            <a:pPr>
              <a:defRPr/>
            </a:pPr>
            <a:fld id="{72848AB1-372C-417D-B58B-3446A2DC6E62}" type="datetimeFigureOut">
              <a:rPr lang="en-US"/>
              <a:pPr>
                <a:defRPr/>
              </a:pPr>
              <a:t>12/10/15</a:t>
            </a:fld>
            <a:endParaRPr lang="en-US" dirty="0"/>
          </a:p>
        </p:txBody>
      </p:sp>
      <p:sp>
        <p:nvSpPr>
          <p:cNvPr id="4" name="Slide Image Placeholder 3"/>
          <p:cNvSpPr>
            <a:spLocks noGrp="1" noRot="1" noChangeAspect="1"/>
          </p:cNvSpPr>
          <p:nvPr>
            <p:ph type="sldImg" idx="2"/>
          </p:nvPr>
        </p:nvSpPr>
        <p:spPr>
          <a:xfrm>
            <a:off x="711200" y="747713"/>
            <a:ext cx="5373688" cy="3721100"/>
          </a:xfrm>
          <a:prstGeom prst="rect">
            <a:avLst/>
          </a:prstGeom>
          <a:noFill/>
          <a:ln w="12700">
            <a:solidFill>
              <a:prstClr val="black"/>
            </a:solidFill>
          </a:ln>
        </p:spPr>
        <p:txBody>
          <a:bodyPr vert="horz" lIns="99765" tIns="49881" rIns="99765" bIns="49881" rtlCol="0" anchor="ctr"/>
          <a:lstStyle/>
          <a:p>
            <a:pPr lvl="0"/>
            <a:endParaRPr lang="en-US" noProof="0" dirty="0"/>
          </a:p>
        </p:txBody>
      </p:sp>
      <p:sp>
        <p:nvSpPr>
          <p:cNvPr id="5" name="Notes Placeholder 4"/>
          <p:cNvSpPr>
            <a:spLocks noGrp="1"/>
          </p:cNvSpPr>
          <p:nvPr>
            <p:ph type="body" sz="quarter" idx="3"/>
          </p:nvPr>
        </p:nvSpPr>
        <p:spPr bwMode="auto">
          <a:xfrm>
            <a:off x="679928" y="4719044"/>
            <a:ext cx="5434648" cy="4468415"/>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1" y="9431740"/>
            <a:ext cx="2944758" cy="498077"/>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defTabSz="897484">
              <a:defRPr sz="1300">
                <a:latin typeface="Calibri" pitchFamily="34" charset="0"/>
              </a:defRPr>
            </a:lvl1pPr>
          </a:lstStyle>
          <a:p>
            <a:pPr>
              <a:defRPr/>
            </a:pPr>
            <a:endParaRPr lang="it-IT" dirty="0"/>
          </a:p>
        </p:txBody>
      </p:sp>
      <p:sp>
        <p:nvSpPr>
          <p:cNvPr id="7" name="Slide Number Placeholder 6"/>
          <p:cNvSpPr>
            <a:spLocks noGrp="1"/>
          </p:cNvSpPr>
          <p:nvPr>
            <p:ph type="sldNum" sz="quarter" idx="5"/>
          </p:nvPr>
        </p:nvSpPr>
        <p:spPr bwMode="auto">
          <a:xfrm>
            <a:off x="3848158" y="9431740"/>
            <a:ext cx="2944758" cy="498077"/>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algn="r" defTabSz="897484">
              <a:defRPr sz="1300">
                <a:latin typeface="Calibri" pitchFamily="34" charset="0"/>
              </a:defRPr>
            </a:lvl1pPr>
          </a:lstStyle>
          <a:p>
            <a:pPr>
              <a:defRPr/>
            </a:pPr>
            <a:fld id="{B9DF5CB4-1F12-4B4C-891B-F676007582BC}" type="slidenum">
              <a:rPr lang="en-US"/>
              <a:pPr>
                <a:defRPr/>
              </a:pPr>
              <a:t>‹#›</a:t>
            </a:fld>
            <a:endParaRPr lang="en-US" dirty="0"/>
          </a:p>
        </p:txBody>
      </p:sp>
    </p:spTree>
    <p:extLst>
      <p:ext uri="{BB962C8B-B14F-4D97-AF65-F5344CB8AC3E}">
        <p14:creationId xmlns:p14="http://schemas.microsoft.com/office/powerpoint/2010/main" val="9713229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lnSpc>
                <a:spcPct val="90000"/>
              </a:lnSpc>
            </a:pPr>
            <a:endParaRPr lang="it-IT" sz="1000" dirty="0"/>
          </a:p>
        </p:txBody>
      </p:sp>
    </p:spTree>
    <p:extLst>
      <p:ext uri="{BB962C8B-B14F-4D97-AF65-F5344CB8AC3E}">
        <p14:creationId xmlns:p14="http://schemas.microsoft.com/office/powerpoint/2010/main" val="19844084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slideMaster" Target="../slideMasters/slideMaster1.xml"/><Relationship Id="rId7"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7.xml"/><Relationship Id="rId4" Type="http://schemas.openxmlformats.org/officeDocument/2006/relationships/tags" Target="../tags/tag8.xml"/><Relationship Id="rId5" Type="http://schemas.openxmlformats.org/officeDocument/2006/relationships/tags" Target="../tags/tag9.xml"/><Relationship Id="rId6" Type="http://schemas.openxmlformats.org/officeDocument/2006/relationships/slideMaster" Target="../slideMasters/slideMaster2.xml"/><Relationship Id="rId7" Type="http://schemas.openxmlformats.org/officeDocument/2006/relationships/oleObject" Target="../embeddings/oleObject2.bin"/><Relationship Id="rId1" Type="http://schemas.openxmlformats.org/officeDocument/2006/relationships/vmlDrawing" Target="../drawings/vmlDrawing2.vml"/><Relationship Id="rId2" Type="http://schemas.openxmlformats.org/officeDocument/2006/relationships/tags" Target="../tags/tag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8" name="Object 7"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14004" name="think-cell Slide" r:id="rId7" imgW="0" imgH="0" progId="">
                  <p:embed/>
                </p:oleObj>
              </mc:Choice>
              <mc:Fallback>
                <p:oleObj name="think-cell Slide" r:id="rId7" imgW="0" imgH="0" progId="">
                  <p:embed/>
                  <p:pic>
                    <p:nvPicPr>
                      <p:cNvPr id="0" name="AutoShape 789"/>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userDrawn="1">
            <p:custDataLst>
              <p:tags r:id="rId3"/>
            </p:custDataLst>
          </p:nvPr>
        </p:nvSpPr>
        <p:spPr>
          <a:xfrm>
            <a:off x="200340" y="116540"/>
            <a:ext cx="9433310" cy="6718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Optane" pitchFamily="2" charset="0"/>
            </a:endParaRPr>
          </a:p>
        </p:txBody>
      </p:sp>
      <p:sp>
        <p:nvSpPr>
          <p:cNvPr id="2" name="Title 1"/>
          <p:cNvSpPr>
            <a:spLocks noGrp="1"/>
          </p:cNvSpPr>
          <p:nvPr>
            <p:ph type="ctrTitle"/>
            <p:custDataLst>
              <p:tags r:id="rId4"/>
            </p:custDataLst>
          </p:nvPr>
        </p:nvSpPr>
        <p:spPr>
          <a:xfrm>
            <a:off x="742950" y="2130436"/>
            <a:ext cx="8420100" cy="1470025"/>
          </a:xfrm>
        </p:spPr>
        <p:txBody>
          <a:bodyPr/>
          <a:lstStyle>
            <a:lvl1pPr>
              <a:defRPr>
                <a:latin typeface="Optane" pitchFamily="2" charset="0"/>
              </a:defRPr>
            </a:lvl1pPr>
          </a:lstStyle>
          <a:p>
            <a:r>
              <a:rPr lang="en-US" smtClean="0"/>
              <a:t>Click to edit Master title style</a:t>
            </a:r>
            <a:endParaRPr lang="it-IT"/>
          </a:p>
        </p:txBody>
      </p:sp>
      <p:sp>
        <p:nvSpPr>
          <p:cNvPr id="3" name="Subtitle 2"/>
          <p:cNvSpPr>
            <a:spLocks noGrp="1"/>
          </p:cNvSpPr>
          <p:nvPr>
            <p:ph type="subTitle" idx="1"/>
            <p:custDataLst>
              <p:tags r:id="rId5"/>
            </p:custDataLst>
          </p:nvPr>
        </p:nvSpPr>
        <p:spPr>
          <a:xfrm>
            <a:off x="1485900" y="3886200"/>
            <a:ext cx="6934200" cy="1752600"/>
          </a:xfrm>
        </p:spPr>
        <p:txBody>
          <a:bodyPr/>
          <a:lstStyle>
            <a:lvl1pPr marL="0" indent="0" algn="ctr">
              <a:buNone/>
              <a:defRPr>
                <a:solidFill>
                  <a:schemeClr val="tx1">
                    <a:tint val="75000"/>
                  </a:schemeClr>
                </a:solidFill>
                <a:latin typeface="Optane"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a:p>
        </p:txBody>
      </p:sp>
      <p:sp>
        <p:nvSpPr>
          <p:cNvPr id="6" name="Rectangle 9"/>
          <p:cNvSpPr>
            <a:spLocks noChangeArrowheads="1"/>
          </p:cNvSpPr>
          <p:nvPr userDrawn="1"/>
        </p:nvSpPr>
        <p:spPr bwMode="auto">
          <a:xfrm>
            <a:off x="3048468" y="476590"/>
            <a:ext cx="3766036" cy="321812"/>
          </a:xfrm>
          <a:prstGeom prst="rect">
            <a:avLst/>
          </a:prstGeom>
          <a:noFill/>
          <a:ln w="9525">
            <a:noFill/>
            <a:miter lim="800000"/>
            <a:headEnd/>
            <a:tailEnd/>
          </a:ln>
          <a:effectLst/>
        </p:spPr>
        <p:txBody>
          <a:bodyPr lIns="0" tIns="0" rIns="0" bIns="0"/>
          <a:lstStyle/>
          <a:p>
            <a:pPr algn="ctr" fontAlgn="base">
              <a:spcBef>
                <a:spcPct val="0"/>
              </a:spcBef>
              <a:spcAft>
                <a:spcPct val="0"/>
              </a:spcAft>
            </a:pPr>
            <a:r>
              <a:rPr lang="en-US" sz="1800" b="1" i="1" u="sng" dirty="0" smtClean="0">
                <a:solidFill>
                  <a:schemeClr val="tx1">
                    <a:lumMod val="75000"/>
                    <a:lumOff val="25000"/>
                  </a:schemeClr>
                </a:solidFill>
                <a:latin typeface="Optane" pitchFamily="2" charset="0"/>
                <a:cs typeface="Arial" charset="0"/>
              </a:rPr>
              <a:t>BOZZA</a:t>
            </a:r>
            <a:r>
              <a:rPr lang="en-US" sz="1800" b="1" i="1" u="sng" baseline="0" dirty="0" smtClean="0">
                <a:solidFill>
                  <a:schemeClr val="tx1">
                    <a:lumMod val="75000"/>
                    <a:lumOff val="25000"/>
                  </a:schemeClr>
                </a:solidFill>
                <a:latin typeface="Optane" pitchFamily="2" charset="0"/>
                <a:cs typeface="Arial" charset="0"/>
              </a:rPr>
              <a:t> PER DISCUSSIONE</a:t>
            </a:r>
            <a:endParaRPr lang="en-US" sz="1400" b="1" i="1" u="sng" dirty="0">
              <a:solidFill>
                <a:schemeClr val="tx1">
                  <a:lumMod val="75000"/>
                  <a:lumOff val="25000"/>
                </a:schemeClr>
              </a:solidFill>
              <a:latin typeface="Optane" pitchFamily="2" charset="0"/>
              <a:cs typeface="Arial" charset="0"/>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12/10/15</a:t>
            </a:fld>
            <a:endParaRPr lang="it-IT" dirty="0"/>
          </a:p>
        </p:txBody>
      </p:sp>
      <p:sp>
        <p:nvSpPr>
          <p:cNvPr id="5" name="Footer Placeholder 4"/>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3"/>
            <a:ext cx="2414588" cy="5851525"/>
          </a:xfrm>
        </p:spPr>
        <p:txBody>
          <a:bodyPr vert="eaVert"/>
          <a:lstStyle>
            <a:lvl1pPr>
              <a:defRPr>
                <a:latin typeface="Optane" pitchFamily="2" charset="0"/>
              </a:defRPr>
            </a:lvl1pPr>
          </a:lstStyle>
          <a:p>
            <a:r>
              <a:rPr lang="en-US" smtClean="0"/>
              <a:t>Click to edit Master title style</a:t>
            </a:r>
            <a:endParaRPr lang="it-IT"/>
          </a:p>
        </p:txBody>
      </p:sp>
      <p:sp>
        <p:nvSpPr>
          <p:cNvPr id="3" name="Vertical Text Placeholder 2"/>
          <p:cNvSpPr>
            <a:spLocks noGrp="1"/>
          </p:cNvSpPr>
          <p:nvPr>
            <p:ph type="body" orient="vert" idx="1"/>
          </p:nvPr>
        </p:nvSpPr>
        <p:spPr>
          <a:xfrm>
            <a:off x="536578" y="274643"/>
            <a:ext cx="7078663" cy="5851525"/>
          </a:xfrm>
        </p:spPr>
        <p:txBody>
          <a:bodyPr vert="eaVert"/>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12/10/15</a:t>
            </a:fld>
            <a:endParaRPr lang="it-IT" dirty="0"/>
          </a:p>
        </p:txBody>
      </p:sp>
      <p:sp>
        <p:nvSpPr>
          <p:cNvPr id="5" name="Footer Placeholder 4"/>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8201"/>
          <a:stretch/>
        </p:blipFill>
        <p:spPr bwMode="auto">
          <a:xfrm>
            <a:off x="3296770" y="172916"/>
            <a:ext cx="2930597" cy="2272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1603"/>
          <a:stretch/>
        </p:blipFill>
        <p:spPr bwMode="auto">
          <a:xfrm>
            <a:off x="2504660" y="2001376"/>
            <a:ext cx="4983180" cy="179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349464"/>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8" name="Object 7"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86" name="think-cell Slide" r:id="rId7" imgW="0" imgH="0" progId="">
                  <p:embed/>
                </p:oleObj>
              </mc:Choice>
              <mc:Fallback>
                <p:oleObj name="think-cell Slide" r:id="rId7"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userDrawn="1">
            <p:custDataLst>
              <p:tags r:id="rId3"/>
            </p:custDataLst>
          </p:nvPr>
        </p:nvSpPr>
        <p:spPr>
          <a:xfrm>
            <a:off x="200340" y="116540"/>
            <a:ext cx="9433310" cy="6718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prstClr val="white"/>
              </a:solidFill>
              <a:latin typeface="Optane" pitchFamily="2" charset="0"/>
            </a:endParaRPr>
          </a:p>
        </p:txBody>
      </p:sp>
      <p:sp>
        <p:nvSpPr>
          <p:cNvPr id="2" name="Title 1"/>
          <p:cNvSpPr>
            <a:spLocks noGrp="1"/>
          </p:cNvSpPr>
          <p:nvPr>
            <p:ph type="ctrTitle"/>
            <p:custDataLst>
              <p:tags r:id="rId4"/>
            </p:custDataLst>
          </p:nvPr>
        </p:nvSpPr>
        <p:spPr>
          <a:xfrm>
            <a:off x="742950" y="2130436"/>
            <a:ext cx="8420100" cy="1470025"/>
          </a:xfrm>
        </p:spPr>
        <p:txBody>
          <a:bodyPr/>
          <a:lstStyle>
            <a:lvl1pPr>
              <a:defRPr>
                <a:latin typeface="Optane" pitchFamily="2" charset="0"/>
              </a:defRPr>
            </a:lvl1pPr>
          </a:lstStyle>
          <a:p>
            <a:r>
              <a:rPr lang="en-US" smtClean="0"/>
              <a:t>Click to edit Master title style</a:t>
            </a:r>
            <a:endParaRPr lang="it-IT"/>
          </a:p>
        </p:txBody>
      </p:sp>
      <p:sp>
        <p:nvSpPr>
          <p:cNvPr id="3" name="Subtitle 2"/>
          <p:cNvSpPr>
            <a:spLocks noGrp="1"/>
          </p:cNvSpPr>
          <p:nvPr>
            <p:ph type="subTitle" idx="1"/>
            <p:custDataLst>
              <p:tags r:id="rId5"/>
            </p:custDataLst>
          </p:nvPr>
        </p:nvSpPr>
        <p:spPr>
          <a:xfrm>
            <a:off x="1485900" y="3886200"/>
            <a:ext cx="6934200" cy="1752600"/>
          </a:xfrm>
        </p:spPr>
        <p:txBody>
          <a:bodyPr/>
          <a:lstStyle>
            <a:lvl1pPr marL="0" indent="0" algn="ctr">
              <a:buNone/>
              <a:defRPr>
                <a:solidFill>
                  <a:schemeClr val="tx1">
                    <a:tint val="75000"/>
                  </a:schemeClr>
                </a:solidFill>
                <a:latin typeface="Optane"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a:p>
        </p:txBody>
      </p:sp>
      <p:sp>
        <p:nvSpPr>
          <p:cNvPr id="6" name="Rectangle 9"/>
          <p:cNvSpPr>
            <a:spLocks noChangeArrowheads="1"/>
          </p:cNvSpPr>
          <p:nvPr userDrawn="1"/>
        </p:nvSpPr>
        <p:spPr bwMode="auto">
          <a:xfrm>
            <a:off x="3048468" y="476590"/>
            <a:ext cx="3766036" cy="321812"/>
          </a:xfrm>
          <a:prstGeom prst="rect">
            <a:avLst/>
          </a:prstGeom>
          <a:noFill/>
          <a:ln w="9525">
            <a:noFill/>
            <a:miter lim="800000"/>
            <a:headEnd/>
            <a:tailEnd/>
          </a:ln>
          <a:effectLst/>
        </p:spPr>
        <p:txBody>
          <a:bodyPr lIns="0" tIns="0" rIns="0" bIns="0"/>
          <a:lstStyle/>
          <a:p>
            <a:pPr algn="ctr"/>
            <a:r>
              <a:rPr lang="en-US" b="1" i="1" u="sng" dirty="0" smtClean="0">
                <a:solidFill>
                  <a:prstClr val="black">
                    <a:lumMod val="75000"/>
                    <a:lumOff val="25000"/>
                  </a:prstClr>
                </a:solidFill>
                <a:latin typeface="Optane" pitchFamily="2" charset="0"/>
                <a:cs typeface="Arial" charset="0"/>
              </a:rPr>
              <a:t>BOZZA PER DISCUSSIONE</a:t>
            </a:r>
            <a:endParaRPr lang="en-US" sz="1400" b="1" i="1" u="sng" dirty="0">
              <a:solidFill>
                <a:prstClr val="black">
                  <a:lumMod val="75000"/>
                  <a:lumOff val="25000"/>
                </a:prstClr>
              </a:solidFill>
              <a:latin typeface="Optane" pitchFamily="2" charset="0"/>
              <a:cs typeface="Arial" charset="0"/>
            </a:endParaRPr>
          </a:p>
        </p:txBody>
      </p:sp>
    </p:spTree>
    <p:extLst>
      <p:ext uri="{BB962C8B-B14F-4D97-AF65-F5344CB8AC3E}">
        <p14:creationId xmlns:p14="http://schemas.microsoft.com/office/powerpoint/2010/main" val="1135229356"/>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Content Placeholder 2"/>
          <p:cNvSpPr>
            <a:spLocks noGrp="1"/>
          </p:cNvSpPr>
          <p:nvPr>
            <p:ph idx="1"/>
          </p:nvPr>
        </p:nvSpPr>
        <p:spPr/>
        <p:txBody>
          <a:bodyPr/>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12/10/15</a:t>
            </a:fld>
            <a:endParaRPr lang="it-IT"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378013987"/>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11"/>
            <a:ext cx="8420100" cy="1362075"/>
          </a:xfrm>
        </p:spPr>
        <p:txBody>
          <a:bodyPr anchor="t"/>
          <a:lstStyle>
            <a:lvl1pPr algn="l">
              <a:defRPr sz="4000" b="1" cap="all">
                <a:latin typeface="Optane" pitchFamily="2" charset="0"/>
              </a:defRPr>
            </a:lvl1pPr>
          </a:lstStyle>
          <a:p>
            <a:r>
              <a:rPr lang="en-US" smtClean="0"/>
              <a:t>Click to edit Master title style</a:t>
            </a:r>
            <a:endParaRPr lang="it-IT"/>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latin typeface="Optane"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12/10/15</a:t>
            </a:fld>
            <a:endParaRPr lang="it-IT" dirty="0">
              <a:solidFill>
                <a:prstClr val="black">
                  <a:tint val="75000"/>
                </a:prstClr>
              </a:solidFill>
            </a:endParaRPr>
          </a:p>
        </p:txBody>
      </p:sp>
      <p:sp>
        <p:nvSpPr>
          <p:cNvPr id="5" name="Footer Placeholder 4"/>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solidFill>
                  <a:prstClr val="black"/>
                </a:solidFill>
              </a:rPr>
              <a:t>EY_IDEA MANAGEMENT_V0.5.PPTX</a:t>
            </a:r>
            <a:endParaRPr lang="it-IT" dirty="0">
              <a:solidFill>
                <a:prstClr val="black"/>
              </a:solidFill>
            </a:endParaRPr>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2550569959"/>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Content Placeholder 2"/>
          <p:cNvSpPr>
            <a:spLocks noGrp="1"/>
          </p:cNvSpPr>
          <p:nvPr>
            <p:ph sz="half" idx="1"/>
          </p:nvPr>
        </p:nvSpPr>
        <p:spPr>
          <a:xfrm>
            <a:off x="536575" y="1600206"/>
            <a:ext cx="4746625" cy="4525963"/>
          </a:xfrm>
        </p:spPr>
        <p:txBody>
          <a:bodyPr/>
          <a:lstStyle>
            <a:lvl1pPr>
              <a:defRPr sz="2800">
                <a:latin typeface="Optane" pitchFamily="2" charset="0"/>
              </a:defRPr>
            </a:lvl1pPr>
            <a:lvl2pPr>
              <a:defRPr sz="2400">
                <a:latin typeface="Optane" pitchFamily="2" charset="0"/>
              </a:defRPr>
            </a:lvl2pPr>
            <a:lvl3pPr>
              <a:defRPr sz="2000">
                <a:latin typeface="Optane" pitchFamily="2" charset="0"/>
              </a:defRPr>
            </a:lvl3pPr>
            <a:lvl4pPr>
              <a:defRPr sz="1800">
                <a:latin typeface="Optane" pitchFamily="2" charset="0"/>
              </a:defRPr>
            </a:lvl4pPr>
            <a:lvl5pPr>
              <a:defRPr sz="1800">
                <a:latin typeface="Optane"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5448300" y="1600206"/>
            <a:ext cx="4746625" cy="4525963"/>
          </a:xfrm>
        </p:spPr>
        <p:txBody>
          <a:bodyPr/>
          <a:lstStyle>
            <a:lvl1pPr>
              <a:defRPr sz="2800">
                <a:latin typeface="Optane" pitchFamily="2" charset="0"/>
              </a:defRPr>
            </a:lvl1pPr>
            <a:lvl2pPr>
              <a:defRPr sz="2400">
                <a:latin typeface="Optane" pitchFamily="2" charset="0"/>
              </a:defRPr>
            </a:lvl2pPr>
            <a:lvl3pPr>
              <a:defRPr sz="2000">
                <a:latin typeface="Optane" pitchFamily="2" charset="0"/>
              </a:defRPr>
            </a:lvl3pPr>
            <a:lvl4pPr>
              <a:defRPr sz="1800">
                <a:latin typeface="Optane" pitchFamily="2" charset="0"/>
              </a:defRPr>
            </a:lvl4pPr>
            <a:lvl5pPr>
              <a:defRPr sz="1800">
                <a:latin typeface="Optane"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12/10/15</a:t>
            </a:fld>
            <a:endParaRPr lang="it-IT" dirty="0">
              <a:solidFill>
                <a:prstClr val="black">
                  <a:tint val="75000"/>
                </a:prstClr>
              </a:solidFill>
            </a:endParaRPr>
          </a:p>
        </p:txBody>
      </p:sp>
      <p:sp>
        <p:nvSpPr>
          <p:cNvPr id="6" name="Footer Placeholder 5"/>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solidFill>
                  <a:prstClr val="black"/>
                </a:solidFill>
              </a:rPr>
              <a:t>EY_IDEA MANAGEMENT_V0.5.PPTX</a:t>
            </a:r>
            <a:endParaRPr lang="it-IT" dirty="0">
              <a:solidFill>
                <a:prstClr val="black"/>
              </a:solidFill>
            </a:endParaRPr>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2755929945"/>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atin typeface="Optane" pitchFamily="2" charset="0"/>
              </a:defRPr>
            </a:lvl1pPr>
          </a:lstStyle>
          <a:p>
            <a:r>
              <a:rPr lang="en-US" smtClean="0"/>
              <a:t>Click to edit Master title style</a:t>
            </a:r>
            <a:endParaRPr lang="it-IT"/>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atin typeface="Opta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atin typeface="Optane" pitchFamily="2" charset="0"/>
              </a:defRPr>
            </a:lvl1pPr>
            <a:lvl2pPr>
              <a:defRPr sz="2000">
                <a:latin typeface="Optane" pitchFamily="2" charset="0"/>
              </a:defRPr>
            </a:lvl2pPr>
            <a:lvl3pPr>
              <a:defRPr sz="1800">
                <a:latin typeface="Optane" pitchFamily="2" charset="0"/>
              </a:defRPr>
            </a:lvl3pPr>
            <a:lvl4pPr>
              <a:defRPr sz="1600">
                <a:latin typeface="Optane" pitchFamily="2" charset="0"/>
              </a:defRPr>
            </a:lvl4pPr>
            <a:lvl5pPr>
              <a:defRPr sz="1600">
                <a:latin typeface="Optane" pitchFamily="2"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atin typeface="Opta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atin typeface="Optane" pitchFamily="2" charset="0"/>
              </a:defRPr>
            </a:lvl1pPr>
            <a:lvl2pPr>
              <a:defRPr sz="2000">
                <a:latin typeface="Optane" pitchFamily="2" charset="0"/>
              </a:defRPr>
            </a:lvl2pPr>
            <a:lvl3pPr>
              <a:defRPr sz="1800">
                <a:latin typeface="Optane" pitchFamily="2" charset="0"/>
              </a:defRPr>
            </a:lvl3pPr>
            <a:lvl4pPr>
              <a:defRPr sz="1600">
                <a:latin typeface="Optane" pitchFamily="2" charset="0"/>
              </a:defRPr>
            </a:lvl4pPr>
            <a:lvl5pPr>
              <a:defRPr sz="1600">
                <a:latin typeface="Optane" pitchFamily="2"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12/10/15</a:t>
            </a:fld>
            <a:endParaRPr lang="it-IT" dirty="0">
              <a:solidFill>
                <a:prstClr val="black">
                  <a:tint val="75000"/>
                </a:prstClr>
              </a:solidFill>
            </a:endParaRPr>
          </a:p>
        </p:txBody>
      </p:sp>
      <p:sp>
        <p:nvSpPr>
          <p:cNvPr id="8" name="Footer Placeholder 7"/>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solidFill>
                  <a:prstClr val="black"/>
                </a:solidFill>
              </a:rPr>
              <a:t>EY_IDEA MANAGEMENT_V0.5.PPTX</a:t>
            </a:r>
            <a:endParaRPr lang="it-IT" dirty="0">
              <a:solidFill>
                <a:prstClr val="black"/>
              </a:solidFill>
            </a:endParaRPr>
          </a:p>
        </p:txBody>
      </p:sp>
      <p:sp>
        <p:nvSpPr>
          <p:cNvPr id="9" name="Slide Number Placeholder 8"/>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4091049236"/>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Date Placeholder 2"/>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12/10/15</a:t>
            </a:fld>
            <a:endParaRPr lang="it-IT" dirty="0">
              <a:solidFill>
                <a:prstClr val="black">
                  <a:tint val="75000"/>
                </a:prstClr>
              </a:solidFill>
            </a:endParaRPr>
          </a:p>
        </p:txBody>
      </p:sp>
      <p:sp>
        <p:nvSpPr>
          <p:cNvPr id="4" name="Footer Placeholder 3"/>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solidFill>
                  <a:prstClr val="black"/>
                </a:solidFill>
              </a:rPr>
              <a:t>EY_IDEA MANAGEMENT_V0.5.PPTX</a:t>
            </a:r>
            <a:endParaRPr lang="it-IT" dirty="0">
              <a:solidFill>
                <a:prstClr val="black"/>
              </a:solidFill>
            </a:endParaRPr>
          </a:p>
        </p:txBody>
      </p:sp>
      <p:sp>
        <p:nvSpPr>
          <p:cNvPr id="5" name="Slide Number Placeholder 4"/>
          <p:cNvSpPr>
            <a:spLocks noGrp="1"/>
          </p:cNvSpPr>
          <p:nvPr>
            <p:ph type="sldNum" sz="quarter" idx="12"/>
          </p:nvPr>
        </p:nvSpPr>
        <p:spPr>
          <a:xfrm>
            <a:off x="7142332" y="6356361"/>
            <a:ext cx="2311400" cy="365125"/>
          </a:xfrm>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3614162593"/>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12/10/15</a:t>
            </a:fld>
            <a:endParaRPr lang="it-IT" dirty="0">
              <a:solidFill>
                <a:prstClr val="black">
                  <a:tint val="75000"/>
                </a:prstClr>
              </a:solidFill>
            </a:endParaRPr>
          </a:p>
        </p:txBody>
      </p:sp>
      <p:sp>
        <p:nvSpPr>
          <p:cNvPr id="3" name="Footer Placeholder 2"/>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solidFill>
                  <a:prstClr val="black"/>
                </a:solidFill>
              </a:rPr>
              <a:t>EY_IDEA MANAGEMENT_V0.5.PPTX</a:t>
            </a:r>
            <a:endParaRPr lang="it-IT" dirty="0">
              <a:solidFill>
                <a:prstClr val="black"/>
              </a:solidFill>
            </a:endParaRPr>
          </a:p>
        </p:txBody>
      </p:sp>
      <p:sp>
        <p:nvSpPr>
          <p:cNvPr id="4" name="Slide Number Placeholder 3"/>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3389473572"/>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Content Placeholder 2"/>
          <p:cNvSpPr>
            <a:spLocks noGrp="1"/>
          </p:cNvSpPr>
          <p:nvPr>
            <p:ph idx="1"/>
          </p:nvPr>
        </p:nvSpPr>
        <p:spPr/>
        <p:txBody>
          <a:bodyPr/>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12/10/15</a:t>
            </a:fld>
            <a:endParaRPr lang="it-IT" dirty="0"/>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atin typeface="Optane" pitchFamily="2" charset="0"/>
              </a:defRPr>
            </a:lvl1pPr>
          </a:lstStyle>
          <a:p>
            <a:r>
              <a:rPr lang="en-US" smtClean="0"/>
              <a:t>Click to edit Master title style</a:t>
            </a:r>
            <a:endParaRPr lang="it-IT"/>
          </a:p>
        </p:txBody>
      </p:sp>
      <p:sp>
        <p:nvSpPr>
          <p:cNvPr id="3" name="Content Placeholder 2"/>
          <p:cNvSpPr>
            <a:spLocks noGrp="1"/>
          </p:cNvSpPr>
          <p:nvPr>
            <p:ph idx="1"/>
          </p:nvPr>
        </p:nvSpPr>
        <p:spPr>
          <a:xfrm>
            <a:off x="3872972" y="273056"/>
            <a:ext cx="5537729" cy="5853113"/>
          </a:xfrm>
        </p:spPr>
        <p:txBody>
          <a:bodyPr/>
          <a:lstStyle>
            <a:lvl1pPr>
              <a:defRPr sz="3200">
                <a:latin typeface="Optane" pitchFamily="2" charset="0"/>
              </a:defRPr>
            </a:lvl1pPr>
            <a:lvl2pPr>
              <a:defRPr sz="2800">
                <a:latin typeface="Optane" pitchFamily="2" charset="0"/>
              </a:defRPr>
            </a:lvl2pPr>
            <a:lvl3pPr>
              <a:defRPr sz="2400">
                <a:latin typeface="Optane" pitchFamily="2" charset="0"/>
              </a:defRPr>
            </a:lvl3pPr>
            <a:lvl4pPr>
              <a:defRPr sz="2000">
                <a:latin typeface="Optane" pitchFamily="2" charset="0"/>
              </a:defRPr>
            </a:lvl4pPr>
            <a:lvl5pPr>
              <a:defRPr sz="2000">
                <a:latin typeface="Optane" pitchFamily="2"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atin typeface="Optane"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12/10/15</a:t>
            </a:fld>
            <a:endParaRPr lang="it-IT" dirty="0">
              <a:solidFill>
                <a:prstClr val="black">
                  <a:tint val="75000"/>
                </a:prstClr>
              </a:solidFill>
            </a:endParaRPr>
          </a:p>
        </p:txBody>
      </p:sp>
      <p:sp>
        <p:nvSpPr>
          <p:cNvPr id="6" name="Footer Placeholder 5"/>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solidFill>
                  <a:prstClr val="black"/>
                </a:solidFill>
              </a:rPr>
              <a:t>EY_IDEA MANAGEMENT_V0.5.PPTX</a:t>
            </a:r>
            <a:endParaRPr lang="it-IT" dirty="0">
              <a:solidFill>
                <a:prstClr val="black"/>
              </a:solidFill>
            </a:endParaRPr>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4026657854"/>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atin typeface="Optane" pitchFamily="2" charset="0"/>
              </a:defRPr>
            </a:lvl1pPr>
          </a:lstStyle>
          <a:p>
            <a:r>
              <a:rPr lang="en-US" smtClean="0"/>
              <a:t>Click to edit Master title style</a:t>
            </a:r>
            <a:endParaRPr lang="it-IT"/>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atin typeface="Optane"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atin typeface="Optane"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12/10/15</a:t>
            </a:fld>
            <a:endParaRPr lang="it-IT" dirty="0">
              <a:solidFill>
                <a:prstClr val="black">
                  <a:tint val="75000"/>
                </a:prstClr>
              </a:solidFill>
            </a:endParaRPr>
          </a:p>
        </p:txBody>
      </p:sp>
      <p:sp>
        <p:nvSpPr>
          <p:cNvPr id="6" name="Footer Placeholder 5"/>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solidFill>
                  <a:prstClr val="black"/>
                </a:solidFill>
              </a:rPr>
              <a:t>EY_IDEA MANAGEMENT_V0.5.PPTX</a:t>
            </a:r>
            <a:endParaRPr lang="it-IT" dirty="0">
              <a:solidFill>
                <a:prstClr val="black"/>
              </a:solidFill>
            </a:endParaRPr>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3471078576"/>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12/10/15</a:t>
            </a:fld>
            <a:endParaRPr lang="it-IT" dirty="0">
              <a:solidFill>
                <a:prstClr val="black">
                  <a:tint val="75000"/>
                </a:prstClr>
              </a:solidFill>
            </a:endParaRPr>
          </a:p>
        </p:txBody>
      </p:sp>
      <p:sp>
        <p:nvSpPr>
          <p:cNvPr id="5" name="Footer Placeholder 4"/>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solidFill>
                  <a:prstClr val="black"/>
                </a:solidFill>
              </a:rPr>
              <a:t>EY_IDEA MANAGEMENT_V0.5.PPTX</a:t>
            </a:r>
            <a:endParaRPr lang="it-IT" dirty="0">
              <a:solidFill>
                <a:prstClr val="black"/>
              </a:solidFill>
            </a:endParaRPr>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3608451728"/>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3"/>
            <a:ext cx="2414588" cy="5851525"/>
          </a:xfrm>
        </p:spPr>
        <p:txBody>
          <a:bodyPr vert="eaVert"/>
          <a:lstStyle>
            <a:lvl1pPr>
              <a:defRPr>
                <a:latin typeface="Optane" pitchFamily="2" charset="0"/>
              </a:defRPr>
            </a:lvl1pPr>
          </a:lstStyle>
          <a:p>
            <a:r>
              <a:rPr lang="en-US" smtClean="0"/>
              <a:t>Click to edit Master title style</a:t>
            </a:r>
            <a:endParaRPr lang="it-IT"/>
          </a:p>
        </p:txBody>
      </p:sp>
      <p:sp>
        <p:nvSpPr>
          <p:cNvPr id="3" name="Vertical Text Placeholder 2"/>
          <p:cNvSpPr>
            <a:spLocks noGrp="1"/>
          </p:cNvSpPr>
          <p:nvPr>
            <p:ph type="body" orient="vert" idx="1"/>
          </p:nvPr>
        </p:nvSpPr>
        <p:spPr>
          <a:xfrm>
            <a:off x="536578" y="274643"/>
            <a:ext cx="7078663" cy="5851525"/>
          </a:xfrm>
        </p:spPr>
        <p:txBody>
          <a:bodyPr vert="eaVert"/>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solidFill>
                  <a:prstClr val="black">
                    <a:tint val="75000"/>
                  </a:prstClr>
                </a:solidFill>
              </a:rPr>
              <a:pPr/>
              <a:t>12/10/15</a:t>
            </a:fld>
            <a:endParaRPr lang="it-IT" dirty="0">
              <a:solidFill>
                <a:prstClr val="black">
                  <a:tint val="75000"/>
                </a:prstClr>
              </a:solidFill>
            </a:endParaRPr>
          </a:p>
        </p:txBody>
      </p:sp>
      <p:sp>
        <p:nvSpPr>
          <p:cNvPr id="5" name="Footer Placeholder 4"/>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solidFill>
                  <a:prstClr val="black"/>
                </a:solidFill>
              </a:rPr>
              <a:t>EY_IDEA MANAGEMENT_V0.5.PPTX</a:t>
            </a:r>
            <a:endParaRPr lang="it-IT" dirty="0">
              <a:solidFill>
                <a:prstClr val="black"/>
              </a:solidFill>
            </a:endParaRPr>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spTree>
    <p:extLst>
      <p:ext uri="{BB962C8B-B14F-4D97-AF65-F5344CB8AC3E}">
        <p14:creationId xmlns:p14="http://schemas.microsoft.com/office/powerpoint/2010/main" val="968609561"/>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8201"/>
          <a:stretch/>
        </p:blipFill>
        <p:spPr bwMode="auto">
          <a:xfrm>
            <a:off x="3296770" y="172916"/>
            <a:ext cx="2930597" cy="2272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1603"/>
          <a:stretch/>
        </p:blipFill>
        <p:spPr bwMode="auto">
          <a:xfrm>
            <a:off x="2504660" y="2001376"/>
            <a:ext cx="4983180" cy="179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121863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11"/>
            <a:ext cx="8420100" cy="1362075"/>
          </a:xfrm>
        </p:spPr>
        <p:txBody>
          <a:bodyPr anchor="t"/>
          <a:lstStyle>
            <a:lvl1pPr algn="l">
              <a:defRPr sz="4000" b="1" cap="all">
                <a:latin typeface="Optane" pitchFamily="2" charset="0"/>
              </a:defRPr>
            </a:lvl1pPr>
          </a:lstStyle>
          <a:p>
            <a:r>
              <a:rPr lang="en-US" smtClean="0"/>
              <a:t>Click to edit Master title style</a:t>
            </a:r>
            <a:endParaRPr lang="it-IT"/>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latin typeface="Optane"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12/10/15</a:t>
            </a:fld>
            <a:endParaRPr lang="it-IT" dirty="0"/>
          </a:p>
        </p:txBody>
      </p:sp>
      <p:sp>
        <p:nvSpPr>
          <p:cNvPr id="5" name="Footer Placeholder 4"/>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Content Placeholder 2"/>
          <p:cNvSpPr>
            <a:spLocks noGrp="1"/>
          </p:cNvSpPr>
          <p:nvPr>
            <p:ph sz="half" idx="1"/>
          </p:nvPr>
        </p:nvSpPr>
        <p:spPr>
          <a:xfrm>
            <a:off x="536575" y="1600206"/>
            <a:ext cx="4746625" cy="4525963"/>
          </a:xfrm>
        </p:spPr>
        <p:txBody>
          <a:bodyPr/>
          <a:lstStyle>
            <a:lvl1pPr>
              <a:defRPr sz="2800">
                <a:latin typeface="Optane" pitchFamily="2" charset="0"/>
              </a:defRPr>
            </a:lvl1pPr>
            <a:lvl2pPr>
              <a:defRPr sz="2400">
                <a:latin typeface="Optane" pitchFamily="2" charset="0"/>
              </a:defRPr>
            </a:lvl2pPr>
            <a:lvl3pPr>
              <a:defRPr sz="2000">
                <a:latin typeface="Optane" pitchFamily="2" charset="0"/>
              </a:defRPr>
            </a:lvl3pPr>
            <a:lvl4pPr>
              <a:defRPr sz="1800">
                <a:latin typeface="Optane" pitchFamily="2" charset="0"/>
              </a:defRPr>
            </a:lvl4pPr>
            <a:lvl5pPr>
              <a:defRPr sz="1800">
                <a:latin typeface="Optane"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5448300" y="1600206"/>
            <a:ext cx="4746625" cy="4525963"/>
          </a:xfrm>
        </p:spPr>
        <p:txBody>
          <a:bodyPr/>
          <a:lstStyle>
            <a:lvl1pPr>
              <a:defRPr sz="2800">
                <a:latin typeface="Optane" pitchFamily="2" charset="0"/>
              </a:defRPr>
            </a:lvl1pPr>
            <a:lvl2pPr>
              <a:defRPr sz="2400">
                <a:latin typeface="Optane" pitchFamily="2" charset="0"/>
              </a:defRPr>
            </a:lvl2pPr>
            <a:lvl3pPr>
              <a:defRPr sz="2000">
                <a:latin typeface="Optane" pitchFamily="2" charset="0"/>
              </a:defRPr>
            </a:lvl3pPr>
            <a:lvl4pPr>
              <a:defRPr sz="1800">
                <a:latin typeface="Optane" pitchFamily="2" charset="0"/>
              </a:defRPr>
            </a:lvl4pPr>
            <a:lvl5pPr>
              <a:defRPr sz="1800">
                <a:latin typeface="Optane"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12/10/15</a:t>
            </a:fld>
            <a:endParaRPr lang="it-IT" dirty="0"/>
          </a:p>
        </p:txBody>
      </p:sp>
      <p:sp>
        <p:nvSpPr>
          <p:cNvPr id="6" name="Footer Placeholder 5"/>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atin typeface="Optane" pitchFamily="2" charset="0"/>
              </a:defRPr>
            </a:lvl1pPr>
          </a:lstStyle>
          <a:p>
            <a:r>
              <a:rPr lang="en-US" smtClean="0"/>
              <a:t>Click to edit Master title style</a:t>
            </a:r>
            <a:endParaRPr lang="it-IT"/>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atin typeface="Opta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atin typeface="Optane" pitchFamily="2" charset="0"/>
              </a:defRPr>
            </a:lvl1pPr>
            <a:lvl2pPr>
              <a:defRPr sz="2000">
                <a:latin typeface="Optane" pitchFamily="2" charset="0"/>
              </a:defRPr>
            </a:lvl2pPr>
            <a:lvl3pPr>
              <a:defRPr sz="1800">
                <a:latin typeface="Optane" pitchFamily="2" charset="0"/>
              </a:defRPr>
            </a:lvl3pPr>
            <a:lvl4pPr>
              <a:defRPr sz="1600">
                <a:latin typeface="Optane" pitchFamily="2" charset="0"/>
              </a:defRPr>
            </a:lvl4pPr>
            <a:lvl5pPr>
              <a:defRPr sz="1600">
                <a:latin typeface="Optane" pitchFamily="2"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atin typeface="Opta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atin typeface="Optane" pitchFamily="2" charset="0"/>
              </a:defRPr>
            </a:lvl1pPr>
            <a:lvl2pPr>
              <a:defRPr sz="2000">
                <a:latin typeface="Optane" pitchFamily="2" charset="0"/>
              </a:defRPr>
            </a:lvl2pPr>
            <a:lvl3pPr>
              <a:defRPr sz="1800">
                <a:latin typeface="Optane" pitchFamily="2" charset="0"/>
              </a:defRPr>
            </a:lvl3pPr>
            <a:lvl4pPr>
              <a:defRPr sz="1600">
                <a:latin typeface="Optane" pitchFamily="2" charset="0"/>
              </a:defRPr>
            </a:lvl4pPr>
            <a:lvl5pPr>
              <a:defRPr sz="1600">
                <a:latin typeface="Optane" pitchFamily="2"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12/10/15</a:t>
            </a:fld>
            <a:endParaRPr lang="it-IT" dirty="0"/>
          </a:p>
        </p:txBody>
      </p:sp>
      <p:sp>
        <p:nvSpPr>
          <p:cNvPr id="8" name="Footer Placeholder 7"/>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9" name="Slide Number Placeholder 8"/>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Date Placeholder 2"/>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12/10/15</a:t>
            </a:fld>
            <a:endParaRPr lang="it-IT" dirty="0"/>
          </a:p>
        </p:txBody>
      </p:sp>
      <p:sp>
        <p:nvSpPr>
          <p:cNvPr id="4" name="Footer Placeholder 3"/>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5" name="Slide Number Placeholder 4"/>
          <p:cNvSpPr>
            <a:spLocks noGrp="1"/>
          </p:cNvSpPr>
          <p:nvPr>
            <p:ph type="sldNum" sz="quarter" idx="12"/>
          </p:nvPr>
        </p:nvSpPr>
        <p:spPr>
          <a:xfrm>
            <a:off x="7142332" y="6356361"/>
            <a:ext cx="2311400" cy="365125"/>
          </a:xfrm>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12/10/15</a:t>
            </a:fld>
            <a:endParaRPr lang="it-IT" dirty="0"/>
          </a:p>
        </p:txBody>
      </p:sp>
      <p:sp>
        <p:nvSpPr>
          <p:cNvPr id="3" name="Footer Placeholder 2"/>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4" name="Slide Number Placeholder 3"/>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atin typeface="Optane" pitchFamily="2" charset="0"/>
              </a:defRPr>
            </a:lvl1pPr>
          </a:lstStyle>
          <a:p>
            <a:r>
              <a:rPr lang="en-US" smtClean="0"/>
              <a:t>Click to edit Master title style</a:t>
            </a:r>
            <a:endParaRPr lang="it-IT"/>
          </a:p>
        </p:txBody>
      </p:sp>
      <p:sp>
        <p:nvSpPr>
          <p:cNvPr id="3" name="Content Placeholder 2"/>
          <p:cNvSpPr>
            <a:spLocks noGrp="1"/>
          </p:cNvSpPr>
          <p:nvPr>
            <p:ph idx="1"/>
          </p:nvPr>
        </p:nvSpPr>
        <p:spPr>
          <a:xfrm>
            <a:off x="3872972" y="273056"/>
            <a:ext cx="5537729" cy="5853113"/>
          </a:xfrm>
        </p:spPr>
        <p:txBody>
          <a:bodyPr/>
          <a:lstStyle>
            <a:lvl1pPr>
              <a:defRPr sz="3200">
                <a:latin typeface="Optane" pitchFamily="2" charset="0"/>
              </a:defRPr>
            </a:lvl1pPr>
            <a:lvl2pPr>
              <a:defRPr sz="2800">
                <a:latin typeface="Optane" pitchFamily="2" charset="0"/>
              </a:defRPr>
            </a:lvl2pPr>
            <a:lvl3pPr>
              <a:defRPr sz="2400">
                <a:latin typeface="Optane" pitchFamily="2" charset="0"/>
              </a:defRPr>
            </a:lvl3pPr>
            <a:lvl4pPr>
              <a:defRPr sz="2000">
                <a:latin typeface="Optane" pitchFamily="2" charset="0"/>
              </a:defRPr>
            </a:lvl4pPr>
            <a:lvl5pPr>
              <a:defRPr sz="2000">
                <a:latin typeface="Optane" pitchFamily="2"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atin typeface="Optane"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12/10/15</a:t>
            </a:fld>
            <a:endParaRPr lang="it-IT" dirty="0"/>
          </a:p>
        </p:txBody>
      </p:sp>
      <p:sp>
        <p:nvSpPr>
          <p:cNvPr id="6" name="Footer Placeholder 5"/>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atin typeface="Optane" pitchFamily="2" charset="0"/>
              </a:defRPr>
            </a:lvl1pPr>
          </a:lstStyle>
          <a:p>
            <a:r>
              <a:rPr lang="en-US" smtClean="0"/>
              <a:t>Click to edit Master title style</a:t>
            </a:r>
            <a:endParaRPr lang="it-IT"/>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atin typeface="Optane"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atin typeface="Optane"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12/10/15</a:t>
            </a:fld>
            <a:endParaRPr lang="it-IT" dirty="0"/>
          </a:p>
        </p:txBody>
      </p:sp>
      <p:sp>
        <p:nvSpPr>
          <p:cNvPr id="6" name="Footer Placeholder 5"/>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4" Type="http://schemas.openxmlformats.org/officeDocument/2006/relationships/image" Target="../media/image1.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4364" y="80970"/>
            <a:ext cx="9066340" cy="648090"/>
          </a:xfrm>
          <a:prstGeom prst="rect">
            <a:avLst/>
          </a:prstGeom>
        </p:spPr>
        <p:txBody>
          <a:bodyPr vert="horz" lIns="91440" tIns="45720" rIns="91440" bIns="45720" rtlCol="0" anchor="ctr">
            <a:normAutofit/>
          </a:bodyPr>
          <a:lstStyle/>
          <a:p>
            <a:r>
              <a:rPr lang="en-US" smtClean="0"/>
              <a:t>Click to edit Master title style</a:t>
            </a:r>
            <a:endParaRPr lang="it-IT"/>
          </a:p>
        </p:txBody>
      </p:sp>
      <p:sp>
        <p:nvSpPr>
          <p:cNvPr id="3" name="Text Placeholder 2"/>
          <p:cNvSpPr>
            <a:spLocks noGrp="1"/>
          </p:cNvSpPr>
          <p:nvPr>
            <p:ph type="body" idx="1"/>
          </p:nvPr>
        </p:nvSpPr>
        <p:spPr>
          <a:xfrm>
            <a:off x="416370" y="980661"/>
            <a:ext cx="8994330" cy="514550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t-IT" dirty="0"/>
          </a:p>
        </p:txBody>
      </p:sp>
      <p:sp>
        <p:nvSpPr>
          <p:cNvPr id="4" name="Date Placeholder 3"/>
          <p:cNvSpPr>
            <a:spLocks noGrp="1"/>
          </p:cNvSpPr>
          <p:nvPr>
            <p:ph type="dt" sz="half" idx="2"/>
          </p:nvPr>
        </p:nvSpPr>
        <p:spPr>
          <a:xfrm>
            <a:off x="495300" y="6356361"/>
            <a:ext cx="2311400" cy="365125"/>
          </a:xfrm>
          <a:prstGeom prst="rect">
            <a:avLst/>
          </a:prstGeom>
        </p:spPr>
        <p:txBody>
          <a:bodyPr vert="horz" lIns="91440" tIns="45720" rIns="91440" bIns="45720" rtlCol="0" anchor="ctr"/>
          <a:lstStyle>
            <a:lvl1pPr algn="l">
              <a:defRPr sz="1200">
                <a:solidFill>
                  <a:schemeClr val="tx1">
                    <a:tint val="75000"/>
                  </a:schemeClr>
                </a:solidFill>
                <a:latin typeface="Optane" pitchFamily="2" charset="0"/>
              </a:defRPr>
            </a:lvl1pPr>
          </a:lstStyle>
          <a:p>
            <a:fld id="{04800856-2FB0-4830-8C60-1A6F6FE5BDA0}" type="datetimeFigureOut">
              <a:rPr lang="it-IT" smtClean="0"/>
              <a:pPr/>
              <a:t>12/10/15</a:t>
            </a:fld>
            <a:endParaRPr lang="it-IT" dirty="0"/>
          </a:p>
        </p:txBody>
      </p:sp>
      <p:sp>
        <p:nvSpPr>
          <p:cNvPr id="6" name="Slide Number Placeholder 5"/>
          <p:cNvSpPr>
            <a:spLocks noGrp="1"/>
          </p:cNvSpPr>
          <p:nvPr>
            <p:ph type="sldNum" sz="quarter" idx="4"/>
          </p:nvPr>
        </p:nvSpPr>
        <p:spPr>
          <a:xfrm>
            <a:off x="7099300" y="6356361"/>
            <a:ext cx="2311400" cy="365125"/>
          </a:xfrm>
          <a:prstGeom prst="rect">
            <a:avLst/>
          </a:prstGeom>
        </p:spPr>
        <p:txBody>
          <a:bodyPr vert="horz" lIns="91440" tIns="45720" rIns="91440" bIns="45720" rtlCol="0" anchor="ctr"/>
          <a:lstStyle>
            <a:lvl1pPr algn="r">
              <a:defRPr sz="1200">
                <a:solidFill>
                  <a:schemeClr val="tx1">
                    <a:tint val="75000"/>
                  </a:schemeClr>
                </a:solidFill>
                <a:latin typeface="Optane" pitchFamily="2" charset="0"/>
              </a:defRPr>
            </a:lvl1pPr>
          </a:lstStyle>
          <a:p>
            <a:fld id="{48D807C0-2D41-4638-AE7B-EAF76F0B0F71}" type="slidenum">
              <a:rPr lang="it-IT" smtClean="0"/>
              <a:pPr/>
              <a:t>‹#›</a:t>
            </a:fld>
            <a:endParaRPr lang="it-IT" dirty="0"/>
          </a:p>
        </p:txBody>
      </p:sp>
      <p:cxnSp>
        <p:nvCxnSpPr>
          <p:cNvPr id="7" name="Straight Connector 6"/>
          <p:cNvCxnSpPr/>
          <p:nvPr/>
        </p:nvCxnSpPr>
        <p:spPr>
          <a:xfrm>
            <a:off x="344360" y="6381410"/>
            <a:ext cx="9217280" cy="0"/>
          </a:xfrm>
          <a:prstGeom prst="line">
            <a:avLst/>
          </a:prstGeom>
          <a:ln w="12700">
            <a:solidFill>
              <a:srgbClr val="C00000"/>
            </a:solidFill>
          </a:ln>
        </p:spPr>
        <p:style>
          <a:lnRef idx="1">
            <a:schemeClr val="accent2"/>
          </a:lnRef>
          <a:fillRef idx="0">
            <a:schemeClr val="accent2"/>
          </a:fillRef>
          <a:effectRef idx="0">
            <a:schemeClr val="accent2"/>
          </a:effectRef>
          <a:fontRef idx="minor">
            <a:schemeClr val="tx1"/>
          </a:fontRef>
        </p:style>
      </p:cxnSp>
      <p:sp>
        <p:nvSpPr>
          <p:cNvPr id="8" name="Line 10"/>
          <p:cNvSpPr>
            <a:spLocks noChangeShapeType="1"/>
          </p:cNvSpPr>
          <p:nvPr/>
        </p:nvSpPr>
        <p:spPr bwMode="auto">
          <a:xfrm>
            <a:off x="344364" y="811928"/>
            <a:ext cx="9201590" cy="0"/>
          </a:xfrm>
          <a:prstGeom prst="line">
            <a:avLst/>
          </a:prstGeom>
          <a:noFill/>
          <a:ln w="19050">
            <a:solidFill>
              <a:schemeClr val="tx2">
                <a:lumMod val="40000"/>
                <a:lumOff val="60000"/>
              </a:schemeClr>
            </a:solidFill>
            <a:round/>
            <a:headEnd/>
            <a:tailEnd/>
          </a:ln>
          <a:effectLst/>
        </p:spPr>
        <p:txBody>
          <a:bodyPr wrap="none" anchor="ctr"/>
          <a:lstStyle/>
          <a:p>
            <a:pPr fontAlgn="base">
              <a:spcBef>
                <a:spcPct val="0"/>
              </a:spcBef>
              <a:spcAft>
                <a:spcPct val="0"/>
              </a:spcAft>
            </a:pPr>
            <a:endParaRPr lang="en-US" dirty="0">
              <a:solidFill>
                <a:srgbClr val="646464"/>
              </a:solidFill>
              <a:latin typeface="Optane" pitchFamily="2" charset="0"/>
            </a:endParaRPr>
          </a:p>
        </p:txBody>
      </p:sp>
      <p:sp>
        <p:nvSpPr>
          <p:cNvPr id="35" name="Rectangle 9"/>
          <p:cNvSpPr>
            <a:spLocks noChangeArrowheads="1"/>
          </p:cNvSpPr>
          <p:nvPr/>
        </p:nvSpPr>
        <p:spPr bwMode="auto">
          <a:xfrm>
            <a:off x="339635" y="6530579"/>
            <a:ext cx="663575" cy="196850"/>
          </a:xfrm>
          <a:prstGeom prst="rect">
            <a:avLst/>
          </a:prstGeom>
          <a:noFill/>
          <a:ln w="9525">
            <a:noFill/>
            <a:miter lim="800000"/>
            <a:headEnd/>
            <a:tailEnd/>
          </a:ln>
          <a:effectLst/>
        </p:spPr>
        <p:txBody>
          <a:bodyPr lIns="0" tIns="0" rIns="0" bIns="0"/>
          <a:lstStyle/>
          <a:p>
            <a:pPr fontAlgn="base">
              <a:spcBef>
                <a:spcPct val="0"/>
              </a:spcBef>
              <a:spcAft>
                <a:spcPct val="0"/>
              </a:spcAft>
            </a:pPr>
            <a:r>
              <a:rPr lang="en-US" sz="1100" dirty="0" smtClean="0">
                <a:solidFill>
                  <a:srgbClr val="000000"/>
                </a:solidFill>
                <a:latin typeface="Optane" pitchFamily="2" charset="0"/>
                <a:cs typeface="Arial" charset="0"/>
              </a:rPr>
              <a:t>Page </a:t>
            </a:r>
            <a:fld id="{176C9665-13A1-4E4A-84AC-67452C24411B}" type="slidenum">
              <a:rPr lang="en-US" sz="1100" smtClean="0">
                <a:solidFill>
                  <a:srgbClr val="000000"/>
                </a:solidFill>
                <a:latin typeface="Optane" pitchFamily="2" charset="0"/>
                <a:cs typeface="Arial" charset="0"/>
              </a:rPr>
              <a:pPr fontAlgn="base">
                <a:spcBef>
                  <a:spcPct val="0"/>
                </a:spcBef>
                <a:spcAft>
                  <a:spcPct val="0"/>
                </a:spcAft>
              </a:pPr>
              <a:t>‹#›</a:t>
            </a:fld>
            <a:endParaRPr lang="en-US" sz="1100" dirty="0">
              <a:solidFill>
                <a:srgbClr val="000000"/>
              </a:solidFill>
              <a:latin typeface="Optane" pitchFamily="2" charset="0"/>
              <a:cs typeface="Arial" charset="0"/>
            </a:endParaRPr>
          </a:p>
        </p:txBody>
      </p:sp>
      <p:pic>
        <p:nvPicPr>
          <p:cNvPr id="10" name="Picture 8"/>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356399" y="63737"/>
            <a:ext cx="2190906" cy="540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2000" b="1" kern="1200">
          <a:solidFill>
            <a:schemeClr val="tx1"/>
          </a:solidFill>
          <a:latin typeface="Optane" pitchFamily="2" charset="0"/>
          <a:ea typeface="+mj-ea"/>
          <a:cs typeface="+mj-cs"/>
        </a:defRPr>
      </a:lvl1pPr>
    </p:titleStyle>
    <p:bodyStyle>
      <a:lvl1pPr marL="342900" indent="-342900" algn="l" defTabSz="914400" rtl="0" eaLnBrk="1" latinLnBrk="0" hangingPunct="1">
        <a:spcBef>
          <a:spcPct val="20000"/>
        </a:spcBef>
        <a:buClr>
          <a:srgbClr val="FFC000"/>
        </a:buClr>
        <a:buSzPct val="75000"/>
        <a:buFont typeface="Arial" pitchFamily="34" charset="0"/>
        <a:buChar char="►"/>
        <a:defRPr sz="3200" kern="1200">
          <a:solidFill>
            <a:schemeClr val="tx1"/>
          </a:solidFill>
          <a:latin typeface="Optane" pitchFamily="2" charset="0"/>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tx1"/>
          </a:solidFill>
          <a:latin typeface="Optane" pitchFamily="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solidFill>
          <a:latin typeface="Optane" pitchFamily="2" charset="0"/>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4364" y="80970"/>
            <a:ext cx="9066340" cy="648090"/>
          </a:xfrm>
          <a:prstGeom prst="rect">
            <a:avLst/>
          </a:prstGeom>
        </p:spPr>
        <p:txBody>
          <a:bodyPr vert="horz" lIns="91440" tIns="45720" rIns="91440" bIns="45720" rtlCol="0" anchor="ctr">
            <a:normAutofit/>
          </a:bodyPr>
          <a:lstStyle/>
          <a:p>
            <a:r>
              <a:rPr lang="en-US" smtClean="0"/>
              <a:t>Click to edit Master title style</a:t>
            </a:r>
            <a:endParaRPr lang="it-IT"/>
          </a:p>
        </p:txBody>
      </p:sp>
      <p:sp>
        <p:nvSpPr>
          <p:cNvPr id="3" name="Text Placeholder 2"/>
          <p:cNvSpPr>
            <a:spLocks noGrp="1"/>
          </p:cNvSpPr>
          <p:nvPr>
            <p:ph type="body" idx="1"/>
          </p:nvPr>
        </p:nvSpPr>
        <p:spPr>
          <a:xfrm>
            <a:off x="416370" y="980661"/>
            <a:ext cx="8994330" cy="514550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t-IT" dirty="0"/>
          </a:p>
        </p:txBody>
      </p:sp>
      <p:sp>
        <p:nvSpPr>
          <p:cNvPr id="4" name="Date Placeholder 3"/>
          <p:cNvSpPr>
            <a:spLocks noGrp="1"/>
          </p:cNvSpPr>
          <p:nvPr>
            <p:ph type="dt" sz="half" idx="2"/>
          </p:nvPr>
        </p:nvSpPr>
        <p:spPr>
          <a:xfrm>
            <a:off x="495300" y="6356361"/>
            <a:ext cx="2311400" cy="365125"/>
          </a:xfrm>
          <a:prstGeom prst="rect">
            <a:avLst/>
          </a:prstGeom>
        </p:spPr>
        <p:txBody>
          <a:bodyPr vert="horz" lIns="91440" tIns="45720" rIns="91440" bIns="45720" rtlCol="0" anchor="ctr"/>
          <a:lstStyle>
            <a:lvl1pPr algn="l">
              <a:defRPr sz="1200">
                <a:solidFill>
                  <a:schemeClr val="tx1">
                    <a:tint val="75000"/>
                  </a:schemeClr>
                </a:solidFill>
                <a:latin typeface="Optane" pitchFamily="2" charset="0"/>
              </a:defRPr>
            </a:lvl1pPr>
          </a:lstStyle>
          <a:p>
            <a:fld id="{04800856-2FB0-4830-8C60-1A6F6FE5BDA0}" type="datetimeFigureOut">
              <a:rPr lang="it-IT" smtClean="0">
                <a:solidFill>
                  <a:prstClr val="black">
                    <a:tint val="75000"/>
                  </a:prstClr>
                </a:solidFill>
              </a:rPr>
              <a:pPr/>
              <a:t>12/10/15</a:t>
            </a:fld>
            <a:endParaRPr lang="it-IT" dirty="0">
              <a:solidFill>
                <a:prstClr val="black">
                  <a:tint val="75000"/>
                </a:prstClr>
              </a:solidFill>
            </a:endParaRPr>
          </a:p>
        </p:txBody>
      </p:sp>
      <p:sp>
        <p:nvSpPr>
          <p:cNvPr id="6" name="Slide Number Placeholder 5"/>
          <p:cNvSpPr>
            <a:spLocks noGrp="1"/>
          </p:cNvSpPr>
          <p:nvPr>
            <p:ph type="sldNum" sz="quarter" idx="4"/>
          </p:nvPr>
        </p:nvSpPr>
        <p:spPr>
          <a:xfrm>
            <a:off x="7099300" y="6356361"/>
            <a:ext cx="2311400" cy="365125"/>
          </a:xfrm>
          <a:prstGeom prst="rect">
            <a:avLst/>
          </a:prstGeom>
        </p:spPr>
        <p:txBody>
          <a:bodyPr vert="horz" lIns="91440" tIns="45720" rIns="91440" bIns="45720" rtlCol="0" anchor="ctr"/>
          <a:lstStyle>
            <a:lvl1pPr algn="r">
              <a:defRPr sz="1200">
                <a:solidFill>
                  <a:schemeClr val="tx1">
                    <a:tint val="75000"/>
                  </a:schemeClr>
                </a:solidFill>
                <a:latin typeface="Optane" pitchFamily="2" charset="0"/>
              </a:defRPr>
            </a:lvl1pPr>
          </a:lstStyle>
          <a:p>
            <a:fld id="{48D807C0-2D41-4638-AE7B-EAF76F0B0F71}" type="slidenum">
              <a:rPr lang="it-IT" smtClean="0">
                <a:solidFill>
                  <a:prstClr val="black">
                    <a:tint val="75000"/>
                  </a:prstClr>
                </a:solidFill>
              </a:rPr>
              <a:pPr/>
              <a:t>‹#›</a:t>
            </a:fld>
            <a:endParaRPr lang="it-IT" dirty="0">
              <a:solidFill>
                <a:prstClr val="black">
                  <a:tint val="75000"/>
                </a:prstClr>
              </a:solidFill>
            </a:endParaRPr>
          </a:p>
        </p:txBody>
      </p:sp>
      <p:cxnSp>
        <p:nvCxnSpPr>
          <p:cNvPr id="7" name="Straight Connector 6"/>
          <p:cNvCxnSpPr/>
          <p:nvPr/>
        </p:nvCxnSpPr>
        <p:spPr>
          <a:xfrm>
            <a:off x="344360" y="6381410"/>
            <a:ext cx="9217280" cy="0"/>
          </a:xfrm>
          <a:prstGeom prst="line">
            <a:avLst/>
          </a:prstGeom>
          <a:ln w="12700">
            <a:solidFill>
              <a:srgbClr val="C00000"/>
            </a:solidFill>
          </a:ln>
        </p:spPr>
        <p:style>
          <a:lnRef idx="1">
            <a:schemeClr val="accent2"/>
          </a:lnRef>
          <a:fillRef idx="0">
            <a:schemeClr val="accent2"/>
          </a:fillRef>
          <a:effectRef idx="0">
            <a:schemeClr val="accent2"/>
          </a:effectRef>
          <a:fontRef idx="minor">
            <a:schemeClr val="tx1"/>
          </a:fontRef>
        </p:style>
      </p:cxnSp>
      <p:sp>
        <p:nvSpPr>
          <p:cNvPr id="8" name="Line 10"/>
          <p:cNvSpPr>
            <a:spLocks noChangeShapeType="1"/>
          </p:cNvSpPr>
          <p:nvPr/>
        </p:nvSpPr>
        <p:spPr bwMode="auto">
          <a:xfrm>
            <a:off x="344364" y="811928"/>
            <a:ext cx="9201590" cy="0"/>
          </a:xfrm>
          <a:prstGeom prst="line">
            <a:avLst/>
          </a:prstGeom>
          <a:noFill/>
          <a:ln w="19050">
            <a:solidFill>
              <a:schemeClr val="tx2">
                <a:lumMod val="40000"/>
                <a:lumOff val="60000"/>
              </a:schemeClr>
            </a:solidFill>
            <a:round/>
            <a:headEnd/>
            <a:tailEnd/>
          </a:ln>
          <a:effectLst/>
        </p:spPr>
        <p:txBody>
          <a:bodyPr wrap="none" anchor="ctr"/>
          <a:lstStyle/>
          <a:p>
            <a:endParaRPr lang="en-US" dirty="0">
              <a:solidFill>
                <a:srgbClr val="646464"/>
              </a:solidFill>
              <a:latin typeface="Optane" pitchFamily="2" charset="0"/>
            </a:endParaRPr>
          </a:p>
        </p:txBody>
      </p:sp>
      <p:sp>
        <p:nvSpPr>
          <p:cNvPr id="35" name="Rectangle 9"/>
          <p:cNvSpPr>
            <a:spLocks noChangeArrowheads="1"/>
          </p:cNvSpPr>
          <p:nvPr/>
        </p:nvSpPr>
        <p:spPr bwMode="auto">
          <a:xfrm>
            <a:off x="339635" y="6530579"/>
            <a:ext cx="663575" cy="196850"/>
          </a:xfrm>
          <a:prstGeom prst="rect">
            <a:avLst/>
          </a:prstGeom>
          <a:noFill/>
          <a:ln w="9525">
            <a:noFill/>
            <a:miter lim="800000"/>
            <a:headEnd/>
            <a:tailEnd/>
          </a:ln>
          <a:effectLst/>
        </p:spPr>
        <p:txBody>
          <a:bodyPr lIns="0" tIns="0" rIns="0" bIns="0"/>
          <a:lstStyle/>
          <a:p>
            <a:r>
              <a:rPr lang="en-US" sz="1100" dirty="0" smtClean="0">
                <a:solidFill>
                  <a:srgbClr val="000000"/>
                </a:solidFill>
                <a:latin typeface="Optane" pitchFamily="2" charset="0"/>
                <a:cs typeface="Arial" charset="0"/>
              </a:rPr>
              <a:t>Page </a:t>
            </a:r>
            <a:fld id="{176C9665-13A1-4E4A-84AC-67452C24411B}" type="slidenum">
              <a:rPr lang="en-US" sz="1100" smtClean="0">
                <a:solidFill>
                  <a:srgbClr val="000000"/>
                </a:solidFill>
                <a:latin typeface="Optane" pitchFamily="2" charset="0"/>
                <a:cs typeface="Arial" charset="0"/>
              </a:rPr>
              <a:pPr/>
              <a:t>‹#›</a:t>
            </a:fld>
            <a:endParaRPr lang="en-US" sz="1100" dirty="0">
              <a:solidFill>
                <a:srgbClr val="000000"/>
              </a:solidFill>
              <a:latin typeface="Optane" pitchFamily="2" charset="0"/>
              <a:cs typeface="Arial" charset="0"/>
            </a:endParaRPr>
          </a:p>
        </p:txBody>
      </p:sp>
      <p:pic>
        <p:nvPicPr>
          <p:cNvPr id="10" name="Picture 8"/>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356399" y="63737"/>
            <a:ext cx="2190906" cy="540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423694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2000" b="1" kern="1200">
          <a:solidFill>
            <a:schemeClr val="tx1"/>
          </a:solidFill>
          <a:latin typeface="Optane" pitchFamily="2" charset="0"/>
          <a:ea typeface="+mj-ea"/>
          <a:cs typeface="+mj-cs"/>
        </a:defRPr>
      </a:lvl1pPr>
    </p:titleStyle>
    <p:bodyStyle>
      <a:lvl1pPr marL="342900" indent="-342900" algn="l" defTabSz="914400" rtl="0" eaLnBrk="1" latinLnBrk="0" hangingPunct="1">
        <a:spcBef>
          <a:spcPct val="20000"/>
        </a:spcBef>
        <a:buClr>
          <a:srgbClr val="FFC000"/>
        </a:buClr>
        <a:buSzPct val="75000"/>
        <a:buFont typeface="Arial" pitchFamily="34" charset="0"/>
        <a:buChar char="►"/>
        <a:defRPr sz="3200" kern="1200">
          <a:solidFill>
            <a:schemeClr val="tx1"/>
          </a:solidFill>
          <a:latin typeface="Optane" pitchFamily="2" charset="0"/>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tx1"/>
          </a:solidFill>
          <a:latin typeface="Optane" pitchFamily="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solidFill>
          <a:latin typeface="Optane" pitchFamily="2" charset="0"/>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1" Type="http://schemas.openxmlformats.org/officeDocument/2006/relationships/image" Target="../media/image31.png"/><Relationship Id="rId12"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 Id="rId3" Type="http://schemas.openxmlformats.org/officeDocument/2006/relationships/image" Target="../media/image3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 Id="rId3" Type="http://schemas.openxmlformats.org/officeDocument/2006/relationships/image" Target="../media/image4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 Id="rId3" Type="http://schemas.openxmlformats.org/officeDocument/2006/relationships/image" Target="../media/image5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 Id="rId3" Type="http://schemas.openxmlformats.org/officeDocument/2006/relationships/image" Target="../media/image5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png"/><Relationship Id="rId3" Type="http://schemas.openxmlformats.org/officeDocument/2006/relationships/image" Target="../media/image6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ng"/><Relationship Id="rId3" Type="http://schemas.openxmlformats.org/officeDocument/2006/relationships/image" Target="../media/image6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5.png"/><Relationship Id="rId3" Type="http://schemas.openxmlformats.org/officeDocument/2006/relationships/image" Target="../media/image7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7.png"/><Relationship Id="rId3" Type="http://schemas.openxmlformats.org/officeDocument/2006/relationships/image" Target="../media/image7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9.png"/><Relationship Id="rId3" Type="http://schemas.openxmlformats.org/officeDocument/2006/relationships/image" Target="../media/image8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7.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1" name="Rectangle 5"/>
          <p:cNvSpPr txBox="1">
            <a:spLocks noChangeArrowheads="1"/>
          </p:cNvSpPr>
          <p:nvPr/>
        </p:nvSpPr>
        <p:spPr>
          <a:xfrm>
            <a:off x="488380" y="4021399"/>
            <a:ext cx="9001249" cy="2339102"/>
          </a:xfrm>
          <a:prstGeom prst="rect">
            <a:avLst/>
          </a:prstGeom>
        </p:spPr>
        <p:txBody>
          <a:bodyPr wrap="square" lIns="36000" tIns="0" rIns="36000" bIns="0">
            <a:spAutoFit/>
          </a:bodyPr>
          <a:lstStyle/>
          <a:p>
            <a:pPr algn="ctr" defTabSz="457200" eaLnBrk="0" fontAlgn="auto" hangingPunct="0">
              <a:spcBef>
                <a:spcPts val="0"/>
              </a:spcBef>
              <a:spcAft>
                <a:spcPts val="1200"/>
              </a:spcAft>
              <a:buClr>
                <a:srgbClr val="FFC000"/>
              </a:buClr>
              <a:buSzPct val="85000"/>
              <a:defRPr/>
            </a:pPr>
            <a:r>
              <a:rPr lang="en-US" sz="3200" b="1" dirty="0">
                <a:solidFill>
                  <a:schemeClr val="tx1">
                    <a:lumMod val="85000"/>
                    <a:lumOff val="15000"/>
                  </a:schemeClr>
                </a:solidFill>
                <a:latin typeface="Optane" pitchFamily="2" charset="0"/>
              </a:rPr>
              <a:t>Protection of migrant workers at </a:t>
            </a:r>
            <a:r>
              <a:rPr lang="en-US" sz="3200" b="1" dirty="0" smtClean="0">
                <a:solidFill>
                  <a:schemeClr val="tx1">
                    <a:lumMod val="85000"/>
                    <a:lumOff val="15000"/>
                  </a:schemeClr>
                </a:solidFill>
                <a:latin typeface="Optane" pitchFamily="2" charset="0"/>
              </a:rPr>
              <a:t>sea</a:t>
            </a:r>
          </a:p>
          <a:p>
            <a:pPr algn="ctr" defTabSz="457200" eaLnBrk="0" fontAlgn="auto" hangingPunct="0">
              <a:spcBef>
                <a:spcPts val="0"/>
              </a:spcBef>
              <a:spcAft>
                <a:spcPts val="1200"/>
              </a:spcAft>
              <a:buClr>
                <a:srgbClr val="FFC000"/>
              </a:buClr>
              <a:buSzPct val="85000"/>
              <a:defRPr/>
            </a:pPr>
            <a:r>
              <a:rPr lang="en-US" sz="3200" b="1" dirty="0" smtClean="0">
                <a:solidFill>
                  <a:schemeClr val="tx1">
                    <a:lumMod val="85000"/>
                    <a:lumOff val="15000"/>
                  </a:schemeClr>
                </a:solidFill>
                <a:latin typeface="Optane" pitchFamily="2" charset="0"/>
              </a:rPr>
              <a:t>海事移民工人保护</a:t>
            </a:r>
            <a:endParaRPr lang="en-GB" sz="3200" b="1" dirty="0" smtClean="0">
              <a:solidFill>
                <a:schemeClr val="tx1">
                  <a:lumMod val="85000"/>
                  <a:lumOff val="15000"/>
                </a:schemeClr>
              </a:solidFill>
              <a:latin typeface="Optane" pitchFamily="2" charset="0"/>
            </a:endParaRPr>
          </a:p>
          <a:p>
            <a:pPr algn="ctr" defTabSz="457200" eaLnBrk="0" fontAlgn="auto" hangingPunct="0">
              <a:spcBef>
                <a:spcPts val="0"/>
              </a:spcBef>
              <a:spcAft>
                <a:spcPts val="1200"/>
              </a:spcAft>
              <a:buClr>
                <a:srgbClr val="FFC000"/>
              </a:buClr>
              <a:buSzPct val="85000"/>
              <a:defRPr/>
            </a:pPr>
            <a:endParaRPr lang="it-IT" sz="800" b="1" noProof="1">
              <a:solidFill>
                <a:schemeClr val="tx1">
                  <a:lumMod val="85000"/>
                  <a:lumOff val="15000"/>
                </a:schemeClr>
              </a:solidFill>
              <a:latin typeface="Optane" pitchFamily="2" charset="0"/>
            </a:endParaRPr>
          </a:p>
          <a:p>
            <a:pPr algn="ctr" defTabSz="457200" eaLnBrk="0" fontAlgn="auto" hangingPunct="0">
              <a:spcBef>
                <a:spcPts val="0"/>
              </a:spcBef>
              <a:spcAft>
                <a:spcPts val="1200"/>
              </a:spcAft>
              <a:buClr>
                <a:srgbClr val="FFC000"/>
              </a:buClr>
              <a:buSzPct val="85000"/>
              <a:defRPr/>
            </a:pPr>
            <a:r>
              <a:rPr lang="it-IT" sz="2000" i="1" kern="0" noProof="1" smtClean="0">
                <a:solidFill>
                  <a:schemeClr val="tx1">
                    <a:lumMod val="85000"/>
                    <a:lumOff val="15000"/>
                  </a:schemeClr>
                </a:solidFill>
                <a:latin typeface="Optane" pitchFamily="2" charset="0"/>
                <a:ea typeface="+mj-ea"/>
                <a:cs typeface="+mj-cs"/>
              </a:rPr>
              <a:t>MADRID ,October 30th, 2015</a:t>
            </a:r>
          </a:p>
          <a:p>
            <a:pPr algn="ctr" defTabSz="457200" eaLnBrk="0" fontAlgn="auto" hangingPunct="0">
              <a:spcBef>
                <a:spcPts val="0"/>
              </a:spcBef>
              <a:spcAft>
                <a:spcPts val="1200"/>
              </a:spcAft>
              <a:buClr>
                <a:srgbClr val="FFC000"/>
              </a:buClr>
              <a:buSzPct val="85000"/>
              <a:defRPr/>
            </a:pPr>
            <a:r>
              <a:rPr lang="en-US" altLang="zh-CN" sz="2000" i="1" kern="0" noProof="1" smtClean="0">
                <a:solidFill>
                  <a:schemeClr val="tx1">
                    <a:lumMod val="85000"/>
                    <a:lumOff val="15000"/>
                  </a:schemeClr>
                </a:solidFill>
                <a:latin typeface="Optane" pitchFamily="2" charset="0"/>
                <a:ea typeface="+mj-ea"/>
                <a:cs typeface="+mj-cs"/>
              </a:rPr>
              <a:t>2015</a:t>
            </a:r>
            <a:r>
              <a:rPr lang="zh-CN" altLang="en-US" sz="2000" i="1" kern="0" noProof="1" smtClean="0">
                <a:solidFill>
                  <a:schemeClr val="tx1">
                    <a:lumMod val="85000"/>
                    <a:lumOff val="15000"/>
                  </a:schemeClr>
                </a:solidFill>
                <a:latin typeface="Optane" pitchFamily="2" charset="0"/>
                <a:ea typeface="+mj-ea"/>
                <a:cs typeface="+mj-cs"/>
              </a:rPr>
              <a:t>年</a:t>
            </a:r>
            <a:r>
              <a:rPr lang="en-US" altLang="zh-CN" sz="2000" i="1" kern="0" noProof="1" smtClean="0">
                <a:solidFill>
                  <a:schemeClr val="tx1">
                    <a:lumMod val="85000"/>
                    <a:lumOff val="15000"/>
                  </a:schemeClr>
                </a:solidFill>
                <a:latin typeface="Optane" pitchFamily="2" charset="0"/>
                <a:ea typeface="+mj-ea"/>
                <a:cs typeface="+mj-cs"/>
              </a:rPr>
              <a:t>10</a:t>
            </a:r>
            <a:r>
              <a:rPr lang="zh-CN" altLang="en-US" sz="2000" i="1" kern="0" noProof="1" smtClean="0">
                <a:solidFill>
                  <a:schemeClr val="tx1">
                    <a:lumMod val="85000"/>
                    <a:lumOff val="15000"/>
                  </a:schemeClr>
                </a:solidFill>
                <a:latin typeface="Optane" pitchFamily="2" charset="0"/>
                <a:ea typeface="+mj-ea"/>
                <a:cs typeface="+mj-cs"/>
              </a:rPr>
              <a:t>月</a:t>
            </a:r>
            <a:r>
              <a:rPr lang="en-US" altLang="zh-CN" sz="2000" i="1" kern="0" noProof="1" smtClean="0">
                <a:solidFill>
                  <a:schemeClr val="tx1">
                    <a:lumMod val="85000"/>
                    <a:lumOff val="15000"/>
                  </a:schemeClr>
                </a:solidFill>
                <a:latin typeface="Optane" pitchFamily="2" charset="0"/>
                <a:ea typeface="+mj-ea"/>
                <a:cs typeface="+mj-cs"/>
              </a:rPr>
              <a:t>30</a:t>
            </a:r>
            <a:r>
              <a:rPr lang="zh-CN" altLang="en-US" sz="2000" i="1" kern="0" noProof="1" smtClean="0">
                <a:solidFill>
                  <a:schemeClr val="tx1">
                    <a:lumMod val="85000"/>
                    <a:lumOff val="15000"/>
                  </a:schemeClr>
                </a:solidFill>
                <a:latin typeface="Optane" pitchFamily="2" charset="0"/>
                <a:ea typeface="+mj-ea"/>
                <a:cs typeface="+mj-cs"/>
              </a:rPr>
              <a:t>日</a:t>
            </a:r>
            <a:r>
              <a:rPr lang="en-US" altLang="zh-CN" sz="2000" i="1" kern="0" noProof="1" smtClean="0">
                <a:solidFill>
                  <a:schemeClr val="tx1">
                    <a:lumMod val="85000"/>
                    <a:lumOff val="15000"/>
                  </a:schemeClr>
                </a:solidFill>
                <a:latin typeface="Optane" pitchFamily="2" charset="0"/>
                <a:ea typeface="+mj-ea"/>
                <a:cs typeface="+mj-cs"/>
              </a:rPr>
              <a:t>·</a:t>
            </a:r>
            <a:r>
              <a:rPr lang="zh-CN" altLang="en-US" sz="2000" i="1" kern="0" noProof="1" smtClean="0">
                <a:solidFill>
                  <a:schemeClr val="tx1">
                    <a:lumMod val="85000"/>
                    <a:lumOff val="15000"/>
                  </a:schemeClr>
                </a:solidFill>
                <a:latin typeface="Optane" pitchFamily="2" charset="0"/>
                <a:ea typeface="+mj-ea"/>
                <a:cs typeface="+mj-cs"/>
              </a:rPr>
              <a:t>马德里</a:t>
            </a:r>
            <a:endParaRPr lang="it-IT" sz="2000" i="1" kern="0" noProof="1">
              <a:solidFill>
                <a:schemeClr val="tx1">
                  <a:lumMod val="85000"/>
                  <a:lumOff val="15000"/>
                </a:schemeClr>
              </a:solidFill>
              <a:latin typeface="Optane" pitchFamily="2" charset="0"/>
              <a:ea typeface="+mj-ea"/>
              <a:cs typeface="+mj-cs"/>
            </a:endParaRPr>
          </a:p>
        </p:txBody>
      </p:sp>
    </p:spTree>
    <p:extLst>
      <p:ext uri="{BB962C8B-B14F-4D97-AF65-F5344CB8AC3E}">
        <p14:creationId xmlns:p14="http://schemas.microsoft.com/office/powerpoint/2010/main" val="13172484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16370" y="188550"/>
            <a:ext cx="9066340" cy="648090"/>
          </a:xfrm>
        </p:spPr>
        <p:txBody>
          <a:bodyPr>
            <a:noAutofit/>
          </a:bodyPr>
          <a:lstStyle/>
          <a:p>
            <a:r>
              <a:rPr lang="es-ES" sz="3200" dirty="0"/>
              <a:t/>
            </a:r>
            <a:br>
              <a:rPr lang="es-ES" sz="3200" dirty="0"/>
            </a:br>
            <a:r>
              <a:rPr lang="es-ES" sz="3200" dirty="0" smtClean="0"/>
              <a:t/>
            </a:r>
            <a:br>
              <a:rPr lang="es-ES" sz="3200" dirty="0" smtClean="0"/>
            </a:br>
            <a:r>
              <a:rPr lang="es-ES" sz="3200" dirty="0"/>
              <a:t/>
            </a:r>
            <a:br>
              <a:rPr lang="es-ES" sz="3200" dirty="0"/>
            </a:br>
            <a:r>
              <a:rPr lang="es-ES" sz="3200" dirty="0" smtClean="0"/>
              <a:t>                                                                                                                                               </a:t>
            </a:r>
            <a:r>
              <a:rPr lang="es-ES" sz="3200" dirty="0"/>
              <a:t/>
            </a:r>
            <a:br>
              <a:rPr lang="es-ES" sz="3200" dirty="0"/>
            </a:br>
            <a:r>
              <a:rPr lang="es-ES" sz="3200" dirty="0" smtClean="0"/>
              <a:t/>
            </a:r>
            <a:br>
              <a:rPr lang="es-ES" sz="3200" dirty="0" smtClean="0"/>
            </a:br>
            <a:r>
              <a:rPr lang="es-ES" sz="3200" dirty="0"/>
              <a:t> </a:t>
            </a:r>
            <a:r>
              <a:rPr lang="es-ES" sz="3200" dirty="0" smtClean="0"/>
              <a:t>                                                                          </a:t>
            </a:r>
            <a:r>
              <a:rPr lang="es-ES" sz="3200" dirty="0"/>
              <a:t/>
            </a:r>
            <a:br>
              <a:rPr lang="es-ES" sz="3200" dirty="0"/>
            </a:br>
            <a:endParaRPr lang="es-ES" sz="3200" dirty="0"/>
          </a:p>
        </p:txBody>
      </p:sp>
      <p:sp>
        <p:nvSpPr>
          <p:cNvPr id="4" name="Marcador de contenido 3"/>
          <p:cNvSpPr>
            <a:spLocks noGrp="1"/>
          </p:cNvSpPr>
          <p:nvPr>
            <p:ph sz="half" idx="2"/>
          </p:nvPr>
        </p:nvSpPr>
        <p:spPr>
          <a:xfrm>
            <a:off x="5448301" y="1700760"/>
            <a:ext cx="4457700" cy="4425409"/>
          </a:xfrm>
        </p:spPr>
        <p:txBody>
          <a:bodyPr>
            <a:normAutofit fontScale="85000" lnSpcReduction="20000"/>
          </a:bodyPr>
          <a:lstStyle/>
          <a:p>
            <a:pPr marL="0" indent="0" fontAlgn="base">
              <a:buNone/>
            </a:pPr>
            <a:r>
              <a:rPr lang="es-ES" b="1" dirty="0" err="1" smtClean="0"/>
              <a:t>Workers</a:t>
            </a:r>
            <a:r>
              <a:rPr lang="es-ES" b="1" dirty="0" smtClean="0"/>
              <a:t> </a:t>
            </a:r>
            <a:r>
              <a:rPr lang="es-ES" b="1" dirty="0" err="1"/>
              <a:t>aged</a:t>
            </a:r>
            <a:r>
              <a:rPr lang="es-ES" b="1" dirty="0"/>
              <a:t> </a:t>
            </a:r>
            <a:r>
              <a:rPr lang="es-ES" b="1" dirty="0" err="1"/>
              <a:t>over</a:t>
            </a:r>
            <a:r>
              <a:rPr lang="es-ES" b="1" dirty="0"/>
              <a:t> 18 </a:t>
            </a:r>
            <a:r>
              <a:rPr lang="es-ES" b="1" dirty="0" err="1"/>
              <a:t>years</a:t>
            </a:r>
            <a:r>
              <a:rPr lang="es-ES" b="1" dirty="0"/>
              <a:t>, </a:t>
            </a:r>
            <a:r>
              <a:rPr lang="es-ES" b="1" dirty="0" err="1"/>
              <a:t>who</a:t>
            </a:r>
            <a:r>
              <a:rPr lang="es-ES" b="1" dirty="0"/>
              <a:t> </a:t>
            </a:r>
            <a:r>
              <a:rPr lang="es-ES" b="1" dirty="0" err="1"/>
              <a:t>carry</a:t>
            </a:r>
            <a:r>
              <a:rPr lang="es-ES" b="1" dirty="0"/>
              <a:t> </a:t>
            </a:r>
            <a:r>
              <a:rPr lang="es-ES" b="1" dirty="0" err="1"/>
              <a:t>out</a:t>
            </a:r>
            <a:r>
              <a:rPr lang="es-ES" b="1" dirty="0"/>
              <a:t> </a:t>
            </a:r>
            <a:r>
              <a:rPr lang="es-ES" b="1" dirty="0" err="1"/>
              <a:t>one</a:t>
            </a:r>
            <a:r>
              <a:rPr lang="es-ES" b="1" dirty="0"/>
              <a:t> of </a:t>
            </a:r>
            <a:r>
              <a:rPr lang="es-ES" b="1" dirty="0" err="1"/>
              <a:t>the</a:t>
            </a:r>
            <a:r>
              <a:rPr lang="es-ES" b="1" dirty="0"/>
              <a:t> </a:t>
            </a:r>
            <a:r>
              <a:rPr lang="es-ES" b="1" dirty="0" err="1"/>
              <a:t>following</a:t>
            </a:r>
            <a:r>
              <a:rPr lang="es-ES" b="1" dirty="0"/>
              <a:t> </a:t>
            </a:r>
            <a:r>
              <a:rPr lang="es-ES" b="1" dirty="0" err="1"/>
              <a:t>activities</a:t>
            </a:r>
            <a:r>
              <a:rPr lang="es-ES" b="1" dirty="0"/>
              <a:t>, in general </a:t>
            </a:r>
            <a:r>
              <a:rPr lang="es-ES" b="1" dirty="0" err="1"/>
              <a:t>personally</a:t>
            </a:r>
            <a:r>
              <a:rPr lang="es-ES" b="1" dirty="0"/>
              <a:t> and </a:t>
            </a:r>
            <a:r>
              <a:rPr lang="es-ES" b="1" dirty="0" err="1"/>
              <a:t>directly</a:t>
            </a:r>
            <a:r>
              <a:rPr lang="es-ES" b="1" dirty="0"/>
              <a:t> as </a:t>
            </a:r>
            <a:r>
              <a:rPr lang="es-ES" b="1" dirty="0" err="1"/>
              <a:t>their</a:t>
            </a:r>
            <a:r>
              <a:rPr lang="es-ES" b="1" dirty="0"/>
              <a:t> </a:t>
            </a:r>
            <a:r>
              <a:rPr lang="es-ES" b="1" dirty="0" err="1"/>
              <a:t>basic</a:t>
            </a:r>
            <a:r>
              <a:rPr lang="es-ES" b="1" dirty="0"/>
              <a:t> </a:t>
            </a:r>
            <a:r>
              <a:rPr lang="es-ES" b="1" dirty="0" err="1"/>
              <a:t>source</a:t>
            </a:r>
            <a:r>
              <a:rPr lang="es-ES" b="1" dirty="0"/>
              <a:t> of </a:t>
            </a:r>
            <a:r>
              <a:rPr lang="es-ES" b="1" dirty="0" err="1"/>
              <a:t>income</a:t>
            </a:r>
            <a:r>
              <a:rPr lang="es-ES" b="1" dirty="0"/>
              <a:t>:</a:t>
            </a:r>
            <a:endParaRPr lang="es-ES" dirty="0"/>
          </a:p>
          <a:p>
            <a:pPr fontAlgn="base"/>
            <a:r>
              <a:rPr lang="es-ES" dirty="0" err="1"/>
              <a:t>Extraction</a:t>
            </a:r>
            <a:r>
              <a:rPr lang="es-ES" dirty="0"/>
              <a:t> of </a:t>
            </a:r>
            <a:r>
              <a:rPr lang="es-ES" dirty="0" err="1"/>
              <a:t>seafood</a:t>
            </a:r>
            <a:r>
              <a:rPr lang="es-ES" dirty="0"/>
              <a:t>.</a:t>
            </a:r>
          </a:p>
          <a:p>
            <a:pPr fontAlgn="base"/>
            <a:r>
              <a:rPr lang="es-ES" dirty="0" err="1"/>
              <a:t>Fishing</a:t>
            </a:r>
            <a:r>
              <a:rPr lang="es-ES" dirty="0"/>
              <a:t> </a:t>
            </a:r>
            <a:r>
              <a:rPr lang="es-ES" dirty="0" err="1"/>
              <a:t>vessels</a:t>
            </a:r>
            <a:r>
              <a:rPr lang="es-ES" dirty="0"/>
              <a:t> </a:t>
            </a:r>
            <a:r>
              <a:rPr lang="es-ES" dirty="0" err="1"/>
              <a:t>that</a:t>
            </a:r>
            <a:r>
              <a:rPr lang="es-ES" dirty="0"/>
              <a:t> </a:t>
            </a:r>
            <a:r>
              <a:rPr lang="es-ES" dirty="0" err="1"/>
              <a:t>work</a:t>
            </a:r>
            <a:r>
              <a:rPr lang="es-ES" dirty="0"/>
              <a:t> </a:t>
            </a:r>
            <a:r>
              <a:rPr lang="es-ES" dirty="0" err="1"/>
              <a:t>independently</a:t>
            </a:r>
            <a:r>
              <a:rPr lang="es-ES" dirty="0"/>
              <a:t>, </a:t>
            </a:r>
            <a:r>
              <a:rPr lang="es-ES" dirty="0" err="1"/>
              <a:t>although</a:t>
            </a:r>
            <a:r>
              <a:rPr lang="es-ES" dirty="0"/>
              <a:t> </a:t>
            </a:r>
            <a:r>
              <a:rPr lang="es-ES" dirty="0" err="1"/>
              <a:t>they</a:t>
            </a:r>
            <a:r>
              <a:rPr lang="es-ES" dirty="0"/>
              <a:t> </a:t>
            </a:r>
            <a:r>
              <a:rPr lang="es-ES" dirty="0" err="1"/>
              <a:t>may</a:t>
            </a:r>
            <a:r>
              <a:rPr lang="es-ES" dirty="0"/>
              <a:t> </a:t>
            </a:r>
            <a:r>
              <a:rPr lang="es-ES" dirty="0" err="1"/>
              <a:t>join</a:t>
            </a:r>
            <a:r>
              <a:rPr lang="es-ES" dirty="0"/>
              <a:t> </a:t>
            </a:r>
            <a:r>
              <a:rPr lang="es-ES" dirty="0" err="1"/>
              <a:t>with</a:t>
            </a:r>
            <a:r>
              <a:rPr lang="es-ES" dirty="0"/>
              <a:t> </a:t>
            </a:r>
            <a:r>
              <a:rPr lang="es-ES" dirty="0" err="1"/>
              <a:t>others</a:t>
            </a:r>
            <a:r>
              <a:rPr lang="es-ES" dirty="0"/>
              <a:t>, </a:t>
            </a:r>
            <a:r>
              <a:rPr lang="es-ES" dirty="0" err="1"/>
              <a:t>provided</a:t>
            </a:r>
            <a:r>
              <a:rPr lang="es-ES" dirty="0"/>
              <a:t> </a:t>
            </a:r>
            <a:r>
              <a:rPr lang="es-ES" dirty="0" err="1"/>
              <a:t>that</a:t>
            </a:r>
            <a:r>
              <a:rPr lang="es-ES" dirty="0"/>
              <a:t> </a:t>
            </a:r>
            <a:r>
              <a:rPr lang="es-ES" dirty="0" err="1"/>
              <a:t>they</a:t>
            </a:r>
            <a:r>
              <a:rPr lang="es-ES" dirty="0"/>
              <a:t> do </a:t>
            </a:r>
            <a:r>
              <a:rPr lang="es-ES" dirty="0" err="1"/>
              <a:t>not</a:t>
            </a:r>
            <a:r>
              <a:rPr lang="es-ES" dirty="0"/>
              <a:t> </a:t>
            </a:r>
            <a:r>
              <a:rPr lang="es-ES" dirty="0" err="1"/>
              <a:t>have</a:t>
            </a:r>
            <a:r>
              <a:rPr lang="es-ES" dirty="0"/>
              <a:t> more </a:t>
            </a:r>
            <a:r>
              <a:rPr lang="es-ES" dirty="0" err="1"/>
              <a:t>than</a:t>
            </a:r>
            <a:r>
              <a:rPr lang="es-ES" dirty="0"/>
              <a:t> 4 </a:t>
            </a:r>
            <a:r>
              <a:rPr lang="es-ES" dirty="0" err="1"/>
              <a:t>workers</a:t>
            </a:r>
            <a:r>
              <a:rPr lang="es-ES" dirty="0"/>
              <a:t> in </a:t>
            </a:r>
            <a:r>
              <a:rPr lang="es-ES" dirty="0" err="1"/>
              <a:t>their</a:t>
            </a:r>
            <a:r>
              <a:rPr lang="es-ES" dirty="0"/>
              <a:t> </a:t>
            </a:r>
            <a:r>
              <a:rPr lang="es-ES" dirty="0" err="1"/>
              <a:t>service</a:t>
            </a:r>
            <a:r>
              <a:rPr lang="es-ES" dirty="0"/>
              <a:t>.</a:t>
            </a:r>
          </a:p>
          <a:p>
            <a:pPr fontAlgn="base"/>
            <a:r>
              <a:rPr lang="es-ES" dirty="0" err="1"/>
              <a:t>Shipowners</a:t>
            </a:r>
            <a:r>
              <a:rPr lang="es-ES" dirty="0"/>
              <a:t> of </a:t>
            </a:r>
            <a:r>
              <a:rPr lang="es-ES" dirty="0" err="1"/>
              <a:t>small</a:t>
            </a:r>
            <a:r>
              <a:rPr lang="es-ES" dirty="0"/>
              <a:t> </a:t>
            </a:r>
            <a:r>
              <a:rPr lang="es-ES" dirty="0" err="1"/>
              <a:t>vessels</a:t>
            </a:r>
            <a:r>
              <a:rPr lang="es-ES" dirty="0"/>
              <a:t>.</a:t>
            </a: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430" y="4149100"/>
            <a:ext cx="2788920" cy="1359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6105160" y="1052670"/>
            <a:ext cx="3219151" cy="584775"/>
          </a:xfrm>
          <a:prstGeom prst="rect">
            <a:avLst/>
          </a:prstGeom>
        </p:spPr>
        <p:txBody>
          <a:bodyPr wrap="none">
            <a:spAutoFit/>
          </a:bodyPr>
          <a:lstStyle/>
          <a:p>
            <a:r>
              <a:rPr lang="es-ES" sz="3200" b="1" dirty="0" smtClean="0">
                <a:solidFill>
                  <a:prstClr val="black"/>
                </a:solidFill>
                <a:latin typeface="Optane" pitchFamily="2" charset="0"/>
              </a:rPr>
              <a:t>SELF-EMPLOYED</a:t>
            </a:r>
            <a:endParaRPr lang="en-US" dirty="0">
              <a:solidFill>
                <a:prstClr val="black"/>
              </a:solidFill>
            </a:endParaRPr>
          </a:p>
        </p:txBody>
      </p:sp>
      <p:sp>
        <p:nvSpPr>
          <p:cNvPr id="9" name="8 Rectángulo"/>
          <p:cNvSpPr/>
          <p:nvPr/>
        </p:nvSpPr>
        <p:spPr>
          <a:xfrm>
            <a:off x="1192157" y="1009363"/>
            <a:ext cx="1107996" cy="369332"/>
          </a:xfrm>
          <a:prstGeom prst="rect">
            <a:avLst/>
          </a:prstGeom>
        </p:spPr>
        <p:txBody>
          <a:bodyPr wrap="none">
            <a:spAutoFit/>
          </a:bodyPr>
          <a:lstStyle/>
          <a:p>
            <a:r>
              <a:rPr lang="zh-CN" altLang="en-US" dirty="0" smtClean="0">
                <a:solidFill>
                  <a:prstClr val="black"/>
                </a:solidFill>
              </a:rPr>
              <a:t>自雇人员</a:t>
            </a:r>
            <a:endParaRPr lang="en-US" dirty="0">
              <a:solidFill>
                <a:prstClr val="black"/>
              </a:solidFill>
            </a:endParaRPr>
          </a:p>
        </p:txBody>
      </p:sp>
      <p:sp>
        <p:nvSpPr>
          <p:cNvPr id="10" name="文本框 9"/>
          <p:cNvSpPr txBox="1"/>
          <p:nvPr/>
        </p:nvSpPr>
        <p:spPr>
          <a:xfrm>
            <a:off x="848430" y="1628750"/>
            <a:ext cx="4248590" cy="1754327"/>
          </a:xfrm>
          <a:prstGeom prst="rect">
            <a:avLst/>
          </a:prstGeom>
          <a:noFill/>
        </p:spPr>
        <p:txBody>
          <a:bodyPr wrap="square" rtlCol="0">
            <a:spAutoFit/>
          </a:bodyPr>
          <a:lstStyle/>
          <a:p>
            <a:r>
              <a:rPr kumimoji="1" lang="en-US" altLang="zh-CN" dirty="0" smtClean="0"/>
              <a:t>18</a:t>
            </a:r>
            <a:r>
              <a:rPr kumimoji="1" lang="zh-CN" altLang="en-US" dirty="0" smtClean="0"/>
              <a:t>岁以上、在任何以下领域工作并以此为基本与直接个人收入来源者：</a:t>
            </a:r>
            <a:endParaRPr kumimoji="1" lang="it-IT" altLang="zh-CN" dirty="0" smtClean="0"/>
          </a:p>
          <a:p>
            <a:r>
              <a:rPr kumimoji="1" lang="en-US" altLang="zh-CN" dirty="0" smtClean="0"/>
              <a:t>·</a:t>
            </a:r>
            <a:r>
              <a:rPr kumimoji="1" lang="zh-CN" altLang="en-US" dirty="0" smtClean="0"/>
              <a:t> 海产采集工作</a:t>
            </a:r>
            <a:endParaRPr kumimoji="1" lang="it-IT" altLang="zh-CN" dirty="0" smtClean="0"/>
          </a:p>
          <a:p>
            <a:r>
              <a:rPr kumimoji="1" lang="en-US" altLang="zh-CN" dirty="0" smtClean="0"/>
              <a:t>·</a:t>
            </a:r>
            <a:r>
              <a:rPr kumimoji="1" lang="zh-CN" altLang="en-US" dirty="0" smtClean="0"/>
              <a:t> 独立渔船工作，可以与其他船舶联合作业，但其船上不多于</a:t>
            </a:r>
            <a:r>
              <a:rPr kumimoji="1" lang="en-US" altLang="zh-CN" dirty="0" smtClean="0"/>
              <a:t>4</a:t>
            </a:r>
            <a:r>
              <a:rPr kumimoji="1" lang="zh-CN" altLang="en-US" dirty="0" smtClean="0"/>
              <a:t>位工作人员</a:t>
            </a:r>
            <a:endParaRPr kumimoji="1" lang="it-IT" altLang="zh-CN" dirty="0" smtClean="0"/>
          </a:p>
          <a:p>
            <a:r>
              <a:rPr kumimoji="1" lang="en-US" altLang="zh-CN" dirty="0" smtClean="0"/>
              <a:t>·</a:t>
            </a:r>
            <a:r>
              <a:rPr kumimoji="1" lang="zh-CN" altLang="en-US" dirty="0" smtClean="0"/>
              <a:t>小型船舶业主</a:t>
            </a:r>
            <a:endParaRPr kumimoji="1" lang="zh-CN" altLang="en-US" dirty="0"/>
          </a:p>
        </p:txBody>
      </p:sp>
    </p:spTree>
    <p:extLst>
      <p:ext uri="{BB962C8B-B14F-4D97-AF65-F5344CB8AC3E}">
        <p14:creationId xmlns:p14="http://schemas.microsoft.com/office/powerpoint/2010/main" val="1587256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sz="3200" dirty="0"/>
              <a:t>PERSONS INCLUDED IN THE </a:t>
            </a:r>
            <a:r>
              <a:rPr lang="en-US" sz="3200" dirty="0" smtClean="0"/>
              <a:t>SCHEME</a:t>
            </a:r>
            <a:r>
              <a:rPr lang="en-US" sz="3200" dirty="0"/>
              <a:t/>
            </a:r>
            <a:br>
              <a:rPr lang="en-US" sz="3200" dirty="0"/>
            </a:br>
            <a:r>
              <a:rPr lang="zh-CN" altLang="en-US" sz="3200" dirty="0" smtClean="0"/>
              <a:t>方案覆盖人员</a:t>
            </a:r>
            <a:endParaRPr lang="es-ES" sz="3200" dirty="0"/>
          </a:p>
        </p:txBody>
      </p:sp>
      <p:sp>
        <p:nvSpPr>
          <p:cNvPr id="3" name="Marcador de contenido 2"/>
          <p:cNvSpPr>
            <a:spLocks noGrp="1"/>
          </p:cNvSpPr>
          <p:nvPr>
            <p:ph idx="1"/>
          </p:nvPr>
        </p:nvSpPr>
        <p:spPr>
          <a:xfrm>
            <a:off x="416370" y="980661"/>
            <a:ext cx="5040700" cy="5145506"/>
          </a:xfrm>
        </p:spPr>
        <p:txBody>
          <a:bodyPr>
            <a:normAutofit/>
          </a:bodyPr>
          <a:lstStyle/>
          <a:p>
            <a:pPr marL="0" indent="0">
              <a:buNone/>
            </a:pPr>
            <a:endParaRPr lang="es-ES" sz="1600" dirty="0" smtClean="0"/>
          </a:p>
          <a:p>
            <a:pPr marL="0" indent="0">
              <a:buNone/>
            </a:pPr>
            <a:r>
              <a:rPr lang="es-ES" sz="1600" dirty="0" smtClean="0"/>
              <a:t>                   </a:t>
            </a:r>
            <a:r>
              <a:rPr lang="es-ES" sz="2000" b="1" dirty="0" err="1" smtClean="0"/>
              <a:t>Employers</a:t>
            </a:r>
            <a:endParaRPr lang="es-ES" sz="2000" b="1" dirty="0" smtClean="0"/>
          </a:p>
          <a:p>
            <a:pPr marL="0" indent="0" fontAlgn="base">
              <a:buNone/>
            </a:pPr>
            <a:endParaRPr lang="es-ES" sz="1600" dirty="0"/>
          </a:p>
          <a:p>
            <a:pPr fontAlgn="base"/>
            <a:r>
              <a:rPr lang="en-GB" sz="1600" b="1" dirty="0"/>
              <a:t>The following are considered Employers:</a:t>
            </a:r>
            <a:endParaRPr lang="es-ES" sz="1600" dirty="0"/>
          </a:p>
          <a:p>
            <a:pPr fontAlgn="base"/>
            <a:r>
              <a:rPr lang="en-GB" sz="1600" dirty="0"/>
              <a:t>Navigation companies, </a:t>
            </a:r>
            <a:r>
              <a:rPr lang="en-GB" sz="1600" dirty="0" err="1"/>
              <a:t>shipowners</a:t>
            </a:r>
            <a:r>
              <a:rPr lang="en-GB" sz="1600" dirty="0"/>
              <a:t> and owners of State Stowage Companies (SAGEP) marine fishing facilities, and any natural person or legal entity that employs workers for an activity that is included in this special scheme.</a:t>
            </a:r>
            <a:endParaRPr lang="es-ES" sz="1600" dirty="0"/>
          </a:p>
          <a:p>
            <a:pPr fontAlgn="base"/>
            <a:r>
              <a:rPr lang="en-GB" sz="1600" dirty="0"/>
              <a:t>The </a:t>
            </a:r>
            <a:r>
              <a:rPr lang="en-GB" sz="1600" dirty="0" err="1"/>
              <a:t>shipowners</a:t>
            </a:r>
            <a:r>
              <a:rPr lang="en-GB" sz="1600" dirty="0"/>
              <a:t> of small vessels considered self-employed will be considered employers with respect to other workers enlisted on the vessel.</a:t>
            </a:r>
            <a:endParaRPr lang="es-ES" sz="1600" dirty="0"/>
          </a:p>
          <a:p>
            <a:pPr fontAlgn="base"/>
            <a:r>
              <a:rPr lang="en-GB" sz="1600" dirty="0"/>
              <a:t>Workers in an equivalent situation to employees are also considered employers with respect to the workers enlisted on their vessel.</a:t>
            </a:r>
            <a:endParaRPr lang="es-ES" sz="1600" dirty="0"/>
          </a:p>
          <a:p>
            <a:pPr fontAlgn="base"/>
            <a:r>
              <a:rPr lang="en-GB" sz="1600" dirty="0"/>
              <a:t>Corporations of port pilots or entities that replace them with respect to the port pilots and the rest of the personnel.</a:t>
            </a:r>
            <a:endParaRPr lang="es-ES" sz="1600" dirty="0"/>
          </a:p>
          <a:p>
            <a:endParaRPr lang="es-ES" sz="1600" dirty="0"/>
          </a:p>
        </p:txBody>
      </p:sp>
      <p:pic>
        <p:nvPicPr>
          <p:cNvPr id="4" name="Imagen 3"/>
          <p:cNvPicPr>
            <a:picLocks noChangeAspect="1"/>
          </p:cNvPicPr>
          <p:nvPr/>
        </p:nvPicPr>
        <p:blipFill>
          <a:blip r:embed="rId2" cstate="print"/>
          <a:stretch>
            <a:fillRect/>
          </a:stretch>
        </p:blipFill>
        <p:spPr>
          <a:xfrm>
            <a:off x="6517364" y="980660"/>
            <a:ext cx="2468196" cy="1368190"/>
          </a:xfrm>
          <a:prstGeom prst="rect">
            <a:avLst/>
          </a:prstGeom>
        </p:spPr>
      </p:pic>
      <p:sp>
        <p:nvSpPr>
          <p:cNvPr id="5" name="文本框 4"/>
          <p:cNvSpPr txBox="1"/>
          <p:nvPr/>
        </p:nvSpPr>
        <p:spPr>
          <a:xfrm>
            <a:off x="5601090" y="2420860"/>
            <a:ext cx="4104570" cy="3739486"/>
          </a:xfrm>
          <a:prstGeom prst="rect">
            <a:avLst/>
          </a:prstGeom>
          <a:noFill/>
        </p:spPr>
        <p:txBody>
          <a:bodyPr wrap="square" rtlCol="0">
            <a:spAutoFit/>
          </a:bodyPr>
          <a:lstStyle/>
          <a:p>
            <a:pPr>
              <a:lnSpc>
                <a:spcPct val="120000"/>
              </a:lnSpc>
            </a:pPr>
            <a:r>
              <a:rPr kumimoji="1" lang="zh-CN" altLang="en-US" dirty="0" smtClean="0"/>
              <a:t>雇佣</a:t>
            </a:r>
            <a:r>
              <a:rPr kumimoji="1" lang="zh-CN" altLang="it-IT" dirty="0" smtClean="0"/>
              <a:t>方</a:t>
            </a:r>
            <a:r>
              <a:rPr kumimoji="1" lang="zh-CN" altLang="en-US" dirty="0" smtClean="0"/>
              <a:t> </a:t>
            </a:r>
            <a:endParaRPr kumimoji="1" lang="it-IT" altLang="zh-CN" dirty="0" smtClean="0"/>
          </a:p>
          <a:p>
            <a:pPr>
              <a:lnSpc>
                <a:spcPct val="120000"/>
              </a:lnSpc>
            </a:pPr>
            <a:endParaRPr kumimoji="1" lang="it-IT" altLang="zh-CN" dirty="0" smtClean="0"/>
          </a:p>
          <a:p>
            <a:pPr>
              <a:lnSpc>
                <a:spcPct val="120000"/>
              </a:lnSpc>
            </a:pPr>
            <a:r>
              <a:rPr kumimoji="1" lang="zh-CN" altLang="en-US" dirty="0" smtClean="0"/>
              <a:t>以下情况视为雇佣方：</a:t>
            </a:r>
            <a:endParaRPr kumimoji="1" lang="it-IT" altLang="zh-CN" dirty="0" smtClean="0"/>
          </a:p>
          <a:p>
            <a:pPr>
              <a:lnSpc>
                <a:spcPct val="120000"/>
              </a:lnSpc>
            </a:pPr>
            <a:r>
              <a:rPr kumimoji="1" lang="en-US" altLang="zh-CN" dirty="0" smtClean="0"/>
              <a:t>·</a:t>
            </a:r>
            <a:r>
              <a:rPr kumimoji="1" lang="zh-CN" altLang="en-US" dirty="0" smtClean="0"/>
              <a:t> 航海公司、船舶业主和国有船舶配载公司海上渔业器材业主，以及该项方案内所包含之任何雇佣他人从事相关工作的自然人与法人</a:t>
            </a:r>
            <a:endParaRPr kumimoji="1" lang="it-IT" altLang="zh-CN" dirty="0" smtClean="0"/>
          </a:p>
          <a:p>
            <a:pPr>
              <a:lnSpc>
                <a:spcPct val="120000"/>
              </a:lnSpc>
            </a:pPr>
            <a:r>
              <a:rPr kumimoji="1" lang="en-US" altLang="zh-CN" dirty="0" smtClean="0"/>
              <a:t>·</a:t>
            </a:r>
            <a:r>
              <a:rPr kumimoji="1" lang="zh-CN" altLang="en-US" dirty="0" smtClean="0"/>
              <a:t> 视为自雇人员的小型船舶业主将被视为其船舶雇员的雇佣者</a:t>
            </a:r>
            <a:endParaRPr kumimoji="1" lang="it-IT" altLang="zh-CN" dirty="0" smtClean="0"/>
          </a:p>
          <a:p>
            <a:pPr>
              <a:lnSpc>
                <a:spcPct val="120000"/>
              </a:lnSpc>
            </a:pPr>
            <a:r>
              <a:rPr kumimoji="1" lang="en-US" altLang="zh-CN" dirty="0" smtClean="0"/>
              <a:t>·</a:t>
            </a:r>
            <a:r>
              <a:rPr kumimoji="1" lang="zh-CN" altLang="en-US" dirty="0" smtClean="0"/>
              <a:t> 港口导航员及其他相关人员的公司或同类组织机构</a:t>
            </a:r>
            <a:endParaRPr kumimoji="1" lang="zh-CN" altLang="en-US" dirty="0"/>
          </a:p>
        </p:txBody>
      </p:sp>
    </p:spTree>
    <p:extLst>
      <p:ext uri="{BB962C8B-B14F-4D97-AF65-F5344CB8AC3E}">
        <p14:creationId xmlns:p14="http://schemas.microsoft.com/office/powerpoint/2010/main" val="1064986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3600" dirty="0" smtClean="0"/>
              <a:t/>
            </a:r>
            <a:br>
              <a:rPr lang="es-ES" sz="3600" dirty="0" smtClean="0"/>
            </a:br>
            <a:r>
              <a:rPr lang="es-ES" sz="2700" dirty="0" smtClean="0"/>
              <a:t>MEMBERSHIP </a:t>
            </a:r>
            <a:r>
              <a:rPr lang="es-ES" sz="2700" dirty="0"/>
              <a:t>YEAR 2015 </a:t>
            </a:r>
            <a:r>
              <a:rPr lang="es-ES" sz="2700" dirty="0" smtClean="0"/>
              <a:t/>
            </a:r>
            <a:br>
              <a:rPr lang="es-ES" sz="2700" dirty="0" smtClean="0"/>
            </a:br>
            <a:r>
              <a:rPr lang="en-US" altLang="zh-CN" sz="2700" dirty="0" smtClean="0"/>
              <a:t>2015</a:t>
            </a:r>
            <a:r>
              <a:rPr lang="zh-CN" altLang="en-US" sz="2700" dirty="0" smtClean="0"/>
              <a:t>年参保人数</a:t>
            </a:r>
            <a:r>
              <a:rPr lang="es-ES" sz="2700" dirty="0"/>
              <a:t/>
            </a:r>
            <a:br>
              <a:rPr lang="es-ES" sz="2700" dirty="0"/>
            </a:br>
            <a:endParaRPr lang="es-ES" sz="2700" dirty="0"/>
          </a:p>
        </p:txBody>
      </p:sp>
      <p:pic>
        <p:nvPicPr>
          <p:cNvPr id="4" name="Marcador de contenido 3"/>
          <p:cNvPicPr>
            <a:picLocks noGrp="1" noChangeAspect="1"/>
          </p:cNvPicPr>
          <p:nvPr>
            <p:ph idx="1"/>
          </p:nvPr>
        </p:nvPicPr>
        <p:blipFill>
          <a:blip r:embed="rId2" cstate="print"/>
          <a:stretch>
            <a:fillRect/>
          </a:stretch>
        </p:blipFill>
        <p:spPr>
          <a:xfrm>
            <a:off x="809492" y="981075"/>
            <a:ext cx="8207640" cy="5145088"/>
          </a:xfrm>
          <a:prstGeom prst="rect">
            <a:avLst/>
          </a:prstGeom>
        </p:spPr>
      </p:pic>
      <p:sp>
        <p:nvSpPr>
          <p:cNvPr id="3" name="文本框 2"/>
          <p:cNvSpPr txBox="1"/>
          <p:nvPr/>
        </p:nvSpPr>
        <p:spPr>
          <a:xfrm>
            <a:off x="2360640" y="1628750"/>
            <a:ext cx="1440200" cy="369332"/>
          </a:xfrm>
          <a:prstGeom prst="rect">
            <a:avLst/>
          </a:prstGeom>
          <a:noFill/>
        </p:spPr>
        <p:txBody>
          <a:bodyPr wrap="square" rtlCol="0">
            <a:spAutoFit/>
          </a:bodyPr>
          <a:lstStyle/>
          <a:p>
            <a:pPr algn="ctr"/>
            <a:r>
              <a:rPr kumimoji="1" lang="zh-CN" altLang="en-US" dirty="0" smtClean="0"/>
              <a:t>第一部分</a:t>
            </a:r>
            <a:endParaRPr kumimoji="1" lang="zh-CN" altLang="en-US" dirty="0"/>
          </a:p>
        </p:txBody>
      </p:sp>
      <p:sp>
        <p:nvSpPr>
          <p:cNvPr id="5" name="文本框 4"/>
          <p:cNvSpPr txBox="1"/>
          <p:nvPr/>
        </p:nvSpPr>
        <p:spPr>
          <a:xfrm>
            <a:off x="4160890" y="1619468"/>
            <a:ext cx="1440200" cy="369332"/>
          </a:xfrm>
          <a:prstGeom prst="rect">
            <a:avLst/>
          </a:prstGeom>
          <a:noFill/>
        </p:spPr>
        <p:txBody>
          <a:bodyPr wrap="square" rtlCol="0">
            <a:spAutoFit/>
          </a:bodyPr>
          <a:lstStyle/>
          <a:p>
            <a:pPr algn="ctr"/>
            <a:r>
              <a:rPr kumimoji="1" lang="zh-CN" altLang="en-US" dirty="0" smtClean="0"/>
              <a:t>第二部分</a:t>
            </a:r>
            <a:endParaRPr kumimoji="1" lang="zh-CN" altLang="en-US" dirty="0"/>
          </a:p>
        </p:txBody>
      </p:sp>
      <p:sp>
        <p:nvSpPr>
          <p:cNvPr id="6" name="文本框 5"/>
          <p:cNvSpPr txBox="1"/>
          <p:nvPr/>
        </p:nvSpPr>
        <p:spPr>
          <a:xfrm>
            <a:off x="5817120" y="1628750"/>
            <a:ext cx="1584220" cy="369332"/>
          </a:xfrm>
          <a:prstGeom prst="rect">
            <a:avLst/>
          </a:prstGeom>
          <a:noFill/>
        </p:spPr>
        <p:txBody>
          <a:bodyPr wrap="square" rtlCol="0">
            <a:spAutoFit/>
          </a:bodyPr>
          <a:lstStyle/>
          <a:p>
            <a:pPr algn="ctr"/>
            <a:r>
              <a:rPr kumimoji="1" lang="zh-CN" altLang="en-US" dirty="0" smtClean="0"/>
              <a:t>第三部分</a:t>
            </a:r>
            <a:endParaRPr kumimoji="1" lang="zh-CN" altLang="en-US" dirty="0"/>
          </a:p>
        </p:txBody>
      </p:sp>
      <p:sp>
        <p:nvSpPr>
          <p:cNvPr id="7" name="文本框 6"/>
          <p:cNvSpPr txBox="1"/>
          <p:nvPr/>
        </p:nvSpPr>
        <p:spPr>
          <a:xfrm>
            <a:off x="7617370" y="1619468"/>
            <a:ext cx="1368190" cy="369332"/>
          </a:xfrm>
          <a:prstGeom prst="rect">
            <a:avLst/>
          </a:prstGeom>
          <a:noFill/>
        </p:spPr>
        <p:txBody>
          <a:bodyPr wrap="square" rtlCol="0">
            <a:spAutoFit/>
          </a:bodyPr>
          <a:lstStyle/>
          <a:p>
            <a:pPr algn="ctr"/>
            <a:r>
              <a:rPr kumimoji="1" lang="zh-CN" altLang="en-US" dirty="0" smtClean="0"/>
              <a:t>总计</a:t>
            </a:r>
            <a:endParaRPr kumimoji="1" lang="zh-CN" altLang="en-US" dirty="0"/>
          </a:p>
        </p:txBody>
      </p:sp>
      <p:sp>
        <p:nvSpPr>
          <p:cNvPr id="8" name="文本框 7"/>
          <p:cNvSpPr txBox="1"/>
          <p:nvPr/>
        </p:nvSpPr>
        <p:spPr>
          <a:xfrm>
            <a:off x="1928580" y="5949350"/>
            <a:ext cx="1440200" cy="369332"/>
          </a:xfrm>
          <a:prstGeom prst="rect">
            <a:avLst/>
          </a:prstGeom>
          <a:noFill/>
        </p:spPr>
        <p:txBody>
          <a:bodyPr wrap="square" rtlCol="0">
            <a:spAutoFit/>
          </a:bodyPr>
          <a:lstStyle/>
          <a:p>
            <a:pPr algn="ctr"/>
            <a:r>
              <a:rPr kumimoji="1" lang="zh-CN" altLang="en-US" dirty="0" smtClean="0"/>
              <a:t>第一部分</a:t>
            </a:r>
            <a:endParaRPr kumimoji="1" lang="zh-CN" altLang="en-US" dirty="0"/>
          </a:p>
        </p:txBody>
      </p:sp>
      <p:sp>
        <p:nvSpPr>
          <p:cNvPr id="9" name="文本框 8"/>
          <p:cNvSpPr txBox="1"/>
          <p:nvPr/>
        </p:nvSpPr>
        <p:spPr>
          <a:xfrm>
            <a:off x="4376920" y="5949350"/>
            <a:ext cx="1440200" cy="369332"/>
          </a:xfrm>
          <a:prstGeom prst="rect">
            <a:avLst/>
          </a:prstGeom>
          <a:noFill/>
        </p:spPr>
        <p:txBody>
          <a:bodyPr wrap="square" rtlCol="0">
            <a:spAutoFit/>
          </a:bodyPr>
          <a:lstStyle/>
          <a:p>
            <a:pPr algn="ctr"/>
            <a:r>
              <a:rPr kumimoji="1" lang="zh-CN" altLang="en-US" dirty="0" smtClean="0"/>
              <a:t>第二部分</a:t>
            </a:r>
            <a:endParaRPr kumimoji="1" lang="zh-CN" altLang="en-US" dirty="0"/>
          </a:p>
        </p:txBody>
      </p:sp>
      <p:sp>
        <p:nvSpPr>
          <p:cNvPr id="10" name="文本框 9"/>
          <p:cNvSpPr txBox="1"/>
          <p:nvPr/>
        </p:nvSpPr>
        <p:spPr>
          <a:xfrm>
            <a:off x="6609230" y="5949350"/>
            <a:ext cx="1584220" cy="369332"/>
          </a:xfrm>
          <a:prstGeom prst="rect">
            <a:avLst/>
          </a:prstGeom>
          <a:noFill/>
        </p:spPr>
        <p:txBody>
          <a:bodyPr wrap="square" rtlCol="0">
            <a:spAutoFit/>
          </a:bodyPr>
          <a:lstStyle/>
          <a:p>
            <a:pPr algn="ctr"/>
            <a:r>
              <a:rPr kumimoji="1" lang="zh-CN" altLang="en-US" dirty="0" smtClean="0"/>
              <a:t>第三部分</a:t>
            </a:r>
            <a:endParaRPr kumimoji="1" lang="zh-CN" altLang="en-US" dirty="0"/>
          </a:p>
        </p:txBody>
      </p:sp>
    </p:spTree>
    <p:extLst>
      <p:ext uri="{BB962C8B-B14F-4D97-AF65-F5344CB8AC3E}">
        <p14:creationId xmlns:p14="http://schemas.microsoft.com/office/powerpoint/2010/main" val="3509726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2400" dirty="0"/>
              <a:t>MEMBERSHIP GROUP I </a:t>
            </a:r>
            <a:r>
              <a:rPr lang="es-ES" sz="2400" dirty="0" smtClean="0"/>
              <a:t>2015</a:t>
            </a:r>
            <a:br>
              <a:rPr lang="es-ES" sz="2400" dirty="0" smtClean="0"/>
            </a:br>
            <a:r>
              <a:rPr lang="en-US" altLang="zh-CN" sz="2400" dirty="0" smtClean="0"/>
              <a:t>2015</a:t>
            </a:r>
            <a:r>
              <a:rPr lang="zh-CN" altLang="en-US" sz="2400" dirty="0" smtClean="0"/>
              <a:t>年第一部分参保人数</a:t>
            </a:r>
            <a:endParaRPr lang="es-ES" sz="2400" dirty="0"/>
          </a:p>
        </p:txBody>
      </p:sp>
      <p:pic>
        <p:nvPicPr>
          <p:cNvPr id="4" name="Marcador de contenido 3"/>
          <p:cNvPicPr>
            <a:picLocks noGrp="1" noChangeAspect="1"/>
          </p:cNvPicPr>
          <p:nvPr>
            <p:ph idx="1"/>
          </p:nvPr>
        </p:nvPicPr>
        <p:blipFill>
          <a:blip r:embed="rId2" cstate="print"/>
          <a:stretch>
            <a:fillRect/>
          </a:stretch>
        </p:blipFill>
        <p:spPr>
          <a:xfrm>
            <a:off x="1272082" y="981075"/>
            <a:ext cx="7282460" cy="5145088"/>
          </a:xfrm>
          <a:prstGeom prst="rect">
            <a:avLst/>
          </a:prstGeom>
        </p:spPr>
      </p:pic>
      <p:sp>
        <p:nvSpPr>
          <p:cNvPr id="3" name="文本框 2"/>
          <p:cNvSpPr txBox="1"/>
          <p:nvPr/>
        </p:nvSpPr>
        <p:spPr>
          <a:xfrm>
            <a:off x="4880990" y="1043388"/>
            <a:ext cx="1656230" cy="369332"/>
          </a:xfrm>
          <a:prstGeom prst="rect">
            <a:avLst/>
          </a:prstGeom>
          <a:noFill/>
        </p:spPr>
        <p:txBody>
          <a:bodyPr wrap="square" rtlCol="0">
            <a:spAutoFit/>
          </a:bodyPr>
          <a:lstStyle/>
          <a:p>
            <a:pPr algn="ctr"/>
            <a:r>
              <a:rPr kumimoji="1" lang="zh-CN" altLang="it-IT" dirty="0" smtClean="0"/>
              <a:t>第一部分</a:t>
            </a:r>
            <a:endParaRPr kumimoji="1" lang="zh-CN" altLang="en-US" dirty="0"/>
          </a:p>
        </p:txBody>
      </p:sp>
      <p:sp>
        <p:nvSpPr>
          <p:cNvPr id="5" name="文本框 4"/>
          <p:cNvSpPr txBox="1"/>
          <p:nvPr/>
        </p:nvSpPr>
        <p:spPr>
          <a:xfrm>
            <a:off x="3224760" y="1988800"/>
            <a:ext cx="720100" cy="369332"/>
          </a:xfrm>
          <a:prstGeom prst="rect">
            <a:avLst/>
          </a:prstGeom>
          <a:noFill/>
        </p:spPr>
        <p:txBody>
          <a:bodyPr wrap="square" rtlCol="0">
            <a:spAutoFit/>
          </a:bodyPr>
          <a:lstStyle/>
          <a:p>
            <a:r>
              <a:rPr kumimoji="1" lang="zh-CN" altLang="en-US" dirty="0" smtClean="0"/>
              <a:t>商业</a:t>
            </a:r>
            <a:endParaRPr kumimoji="1" lang="zh-CN" altLang="en-US" dirty="0"/>
          </a:p>
        </p:txBody>
      </p:sp>
      <p:sp>
        <p:nvSpPr>
          <p:cNvPr id="6" name="文本框 5"/>
          <p:cNvSpPr txBox="1"/>
          <p:nvPr/>
        </p:nvSpPr>
        <p:spPr>
          <a:xfrm>
            <a:off x="4304910" y="1988800"/>
            <a:ext cx="720100" cy="369332"/>
          </a:xfrm>
          <a:prstGeom prst="rect">
            <a:avLst/>
          </a:prstGeom>
          <a:noFill/>
        </p:spPr>
        <p:txBody>
          <a:bodyPr wrap="square" rtlCol="0">
            <a:spAutoFit/>
          </a:bodyPr>
          <a:lstStyle/>
          <a:p>
            <a:r>
              <a:rPr kumimoji="1" lang="zh-CN" altLang="en-US" dirty="0" smtClean="0"/>
              <a:t>渔业</a:t>
            </a:r>
            <a:endParaRPr kumimoji="1" lang="zh-CN" altLang="en-US" dirty="0"/>
          </a:p>
        </p:txBody>
      </p:sp>
      <p:sp>
        <p:nvSpPr>
          <p:cNvPr id="7" name="文本框 6"/>
          <p:cNvSpPr txBox="1"/>
          <p:nvPr/>
        </p:nvSpPr>
        <p:spPr>
          <a:xfrm>
            <a:off x="5169030" y="1988800"/>
            <a:ext cx="720100" cy="369332"/>
          </a:xfrm>
          <a:prstGeom prst="rect">
            <a:avLst/>
          </a:prstGeom>
          <a:noFill/>
        </p:spPr>
        <p:txBody>
          <a:bodyPr wrap="square" rtlCol="0">
            <a:spAutoFit/>
          </a:bodyPr>
          <a:lstStyle/>
          <a:p>
            <a:r>
              <a:rPr kumimoji="1" lang="zh-CN" altLang="en-US" dirty="0" smtClean="0"/>
              <a:t>货运</a:t>
            </a:r>
            <a:endParaRPr kumimoji="1" lang="zh-CN" altLang="en-US" dirty="0"/>
          </a:p>
        </p:txBody>
      </p:sp>
      <p:sp>
        <p:nvSpPr>
          <p:cNvPr id="8" name="文本框 7"/>
          <p:cNvSpPr txBox="1"/>
          <p:nvPr/>
        </p:nvSpPr>
        <p:spPr>
          <a:xfrm>
            <a:off x="5961140" y="1988800"/>
            <a:ext cx="648090" cy="369332"/>
          </a:xfrm>
          <a:prstGeom prst="rect">
            <a:avLst/>
          </a:prstGeom>
          <a:noFill/>
        </p:spPr>
        <p:txBody>
          <a:bodyPr wrap="square" rtlCol="0">
            <a:spAutoFit/>
          </a:bodyPr>
          <a:lstStyle/>
          <a:p>
            <a:r>
              <a:rPr kumimoji="1" lang="zh-CN" altLang="en-US" dirty="0" smtClean="0"/>
              <a:t>其他</a:t>
            </a:r>
            <a:endParaRPr kumimoji="1" lang="zh-CN" altLang="en-US" dirty="0"/>
          </a:p>
        </p:txBody>
      </p:sp>
      <p:sp>
        <p:nvSpPr>
          <p:cNvPr id="9" name="文本框 8"/>
          <p:cNvSpPr txBox="1"/>
          <p:nvPr/>
        </p:nvSpPr>
        <p:spPr>
          <a:xfrm>
            <a:off x="6897270" y="1043388"/>
            <a:ext cx="1368190" cy="369332"/>
          </a:xfrm>
          <a:prstGeom prst="rect">
            <a:avLst/>
          </a:prstGeom>
          <a:noFill/>
        </p:spPr>
        <p:txBody>
          <a:bodyPr wrap="square" rtlCol="0">
            <a:spAutoFit/>
          </a:bodyPr>
          <a:lstStyle/>
          <a:p>
            <a:pPr algn="ctr"/>
            <a:r>
              <a:rPr kumimoji="1" lang="zh-CN" altLang="en-US" dirty="0" smtClean="0">
                <a:solidFill>
                  <a:schemeClr val="bg1"/>
                </a:solidFill>
                <a:latin typeface="微软雅黑"/>
                <a:ea typeface="微软雅黑"/>
                <a:cs typeface="微软雅黑"/>
              </a:rPr>
              <a:t>总  计</a:t>
            </a:r>
            <a:endParaRPr kumimoji="1" lang="zh-CN" altLang="en-US" dirty="0">
              <a:solidFill>
                <a:schemeClr val="bg1"/>
              </a:solidFill>
              <a:latin typeface="微软雅黑"/>
              <a:ea typeface="微软雅黑"/>
              <a:cs typeface="微软雅黑"/>
            </a:endParaRPr>
          </a:p>
        </p:txBody>
      </p:sp>
      <p:sp>
        <p:nvSpPr>
          <p:cNvPr id="10" name="文本框 9"/>
          <p:cNvSpPr txBox="1"/>
          <p:nvPr/>
        </p:nvSpPr>
        <p:spPr>
          <a:xfrm>
            <a:off x="1712550" y="5805330"/>
            <a:ext cx="720100" cy="338554"/>
          </a:xfrm>
          <a:prstGeom prst="rect">
            <a:avLst/>
          </a:prstGeom>
          <a:noFill/>
        </p:spPr>
        <p:txBody>
          <a:bodyPr wrap="square" rtlCol="0">
            <a:spAutoFit/>
          </a:bodyPr>
          <a:lstStyle/>
          <a:p>
            <a:r>
              <a:rPr kumimoji="1" lang="zh-CN" altLang="en-US" sz="1600" dirty="0" smtClean="0"/>
              <a:t>商业</a:t>
            </a:r>
            <a:endParaRPr kumimoji="1" lang="zh-CN" altLang="en-US" sz="1600" dirty="0"/>
          </a:p>
        </p:txBody>
      </p:sp>
      <p:sp>
        <p:nvSpPr>
          <p:cNvPr id="11" name="文本框 10"/>
          <p:cNvSpPr txBox="1"/>
          <p:nvPr/>
        </p:nvSpPr>
        <p:spPr>
          <a:xfrm>
            <a:off x="3656820" y="5805330"/>
            <a:ext cx="720100" cy="338554"/>
          </a:xfrm>
          <a:prstGeom prst="rect">
            <a:avLst/>
          </a:prstGeom>
          <a:noFill/>
        </p:spPr>
        <p:txBody>
          <a:bodyPr wrap="square" rtlCol="0">
            <a:spAutoFit/>
          </a:bodyPr>
          <a:lstStyle/>
          <a:p>
            <a:r>
              <a:rPr kumimoji="1" lang="zh-CN" altLang="en-US" sz="1600" dirty="0" smtClean="0"/>
              <a:t>渔业</a:t>
            </a:r>
            <a:endParaRPr kumimoji="1" lang="zh-CN" altLang="en-US" sz="1600" dirty="0"/>
          </a:p>
        </p:txBody>
      </p:sp>
      <p:sp>
        <p:nvSpPr>
          <p:cNvPr id="12" name="文本框 11"/>
          <p:cNvSpPr txBox="1"/>
          <p:nvPr/>
        </p:nvSpPr>
        <p:spPr>
          <a:xfrm>
            <a:off x="5673100" y="5805330"/>
            <a:ext cx="720100" cy="338554"/>
          </a:xfrm>
          <a:prstGeom prst="rect">
            <a:avLst/>
          </a:prstGeom>
          <a:noFill/>
        </p:spPr>
        <p:txBody>
          <a:bodyPr wrap="square" rtlCol="0">
            <a:spAutoFit/>
          </a:bodyPr>
          <a:lstStyle/>
          <a:p>
            <a:r>
              <a:rPr kumimoji="1" lang="zh-CN" altLang="en-US" sz="1600" dirty="0" smtClean="0"/>
              <a:t>货运</a:t>
            </a:r>
            <a:endParaRPr kumimoji="1" lang="zh-CN" altLang="en-US" sz="1600" dirty="0"/>
          </a:p>
        </p:txBody>
      </p:sp>
      <p:sp>
        <p:nvSpPr>
          <p:cNvPr id="13" name="文本框 12"/>
          <p:cNvSpPr txBox="1"/>
          <p:nvPr/>
        </p:nvSpPr>
        <p:spPr>
          <a:xfrm>
            <a:off x="7617370" y="5805330"/>
            <a:ext cx="720100" cy="338554"/>
          </a:xfrm>
          <a:prstGeom prst="rect">
            <a:avLst/>
          </a:prstGeom>
          <a:noFill/>
        </p:spPr>
        <p:txBody>
          <a:bodyPr wrap="square" rtlCol="0">
            <a:spAutoFit/>
          </a:bodyPr>
          <a:lstStyle/>
          <a:p>
            <a:r>
              <a:rPr kumimoji="1" lang="zh-CN" altLang="en-US" sz="1600" dirty="0" smtClean="0"/>
              <a:t>其他</a:t>
            </a:r>
            <a:endParaRPr kumimoji="1" lang="zh-CN" altLang="en-US" sz="1600" dirty="0"/>
          </a:p>
        </p:txBody>
      </p:sp>
    </p:spTree>
    <p:extLst>
      <p:ext uri="{BB962C8B-B14F-4D97-AF65-F5344CB8AC3E}">
        <p14:creationId xmlns:p14="http://schemas.microsoft.com/office/powerpoint/2010/main" val="2531837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2400" dirty="0"/>
              <a:t>MEMBERSHIP GROUP II </a:t>
            </a:r>
            <a:r>
              <a:rPr lang="es-ES" sz="2400" dirty="0" smtClean="0"/>
              <a:t>2015</a:t>
            </a:r>
            <a:br>
              <a:rPr lang="es-ES" sz="2400" dirty="0" smtClean="0"/>
            </a:br>
            <a:r>
              <a:rPr lang="en-US" altLang="zh-CN" sz="2400" dirty="0" smtClean="0"/>
              <a:t>2015</a:t>
            </a:r>
            <a:r>
              <a:rPr lang="zh-CN" altLang="en-US" sz="2400" dirty="0" smtClean="0"/>
              <a:t>年第二部分参保人数</a:t>
            </a:r>
            <a:endParaRPr lang="es-ES" sz="2400" dirty="0"/>
          </a:p>
        </p:txBody>
      </p:sp>
      <p:pic>
        <p:nvPicPr>
          <p:cNvPr id="4" name="Marcador de contenido 3"/>
          <p:cNvPicPr>
            <a:picLocks noGrp="1" noChangeAspect="1"/>
          </p:cNvPicPr>
          <p:nvPr>
            <p:ph idx="1"/>
          </p:nvPr>
        </p:nvPicPr>
        <p:blipFill>
          <a:blip r:embed="rId2" cstate="print"/>
          <a:stretch>
            <a:fillRect/>
          </a:stretch>
        </p:blipFill>
        <p:spPr>
          <a:xfrm>
            <a:off x="1186385" y="981075"/>
            <a:ext cx="7453854" cy="5145088"/>
          </a:xfrm>
          <a:prstGeom prst="rect">
            <a:avLst/>
          </a:prstGeom>
        </p:spPr>
      </p:pic>
      <p:sp>
        <p:nvSpPr>
          <p:cNvPr id="3" name="文本框 2"/>
          <p:cNvSpPr txBox="1"/>
          <p:nvPr/>
        </p:nvSpPr>
        <p:spPr>
          <a:xfrm>
            <a:off x="1568530" y="1124680"/>
            <a:ext cx="1584220" cy="369332"/>
          </a:xfrm>
          <a:prstGeom prst="rect">
            <a:avLst/>
          </a:prstGeom>
          <a:noFill/>
        </p:spPr>
        <p:txBody>
          <a:bodyPr wrap="square" rtlCol="0">
            <a:spAutoFit/>
          </a:bodyPr>
          <a:lstStyle/>
          <a:p>
            <a:pPr algn="ctr"/>
            <a:r>
              <a:rPr kumimoji="1" lang="zh-CN" altLang="en-US" dirty="0" smtClean="0"/>
              <a:t>第二部分</a:t>
            </a:r>
            <a:endParaRPr kumimoji="1" lang="zh-CN" altLang="en-US" dirty="0"/>
          </a:p>
        </p:txBody>
      </p:sp>
      <p:sp>
        <p:nvSpPr>
          <p:cNvPr id="5" name="文本框 4"/>
          <p:cNvSpPr txBox="1"/>
          <p:nvPr/>
        </p:nvSpPr>
        <p:spPr>
          <a:xfrm>
            <a:off x="6681240" y="1115398"/>
            <a:ext cx="1368190" cy="369332"/>
          </a:xfrm>
          <a:prstGeom prst="rect">
            <a:avLst/>
          </a:prstGeom>
          <a:noFill/>
        </p:spPr>
        <p:txBody>
          <a:bodyPr wrap="square" rtlCol="0">
            <a:spAutoFit/>
          </a:bodyPr>
          <a:lstStyle/>
          <a:p>
            <a:pPr algn="ctr"/>
            <a:r>
              <a:rPr kumimoji="1" lang="zh-CN" altLang="en-US" dirty="0" smtClean="0">
                <a:solidFill>
                  <a:schemeClr val="bg1"/>
                </a:solidFill>
                <a:latin typeface="微软雅黑"/>
                <a:ea typeface="微软雅黑"/>
                <a:cs typeface="微软雅黑"/>
              </a:rPr>
              <a:t>总  计</a:t>
            </a:r>
            <a:endParaRPr kumimoji="1" lang="zh-CN" altLang="en-US" dirty="0">
              <a:solidFill>
                <a:schemeClr val="bg1"/>
              </a:solidFill>
              <a:latin typeface="微软雅黑"/>
              <a:ea typeface="微软雅黑"/>
              <a:cs typeface="微软雅黑"/>
            </a:endParaRPr>
          </a:p>
        </p:txBody>
      </p:sp>
      <p:sp>
        <p:nvSpPr>
          <p:cNvPr id="6" name="文本框 5"/>
          <p:cNvSpPr txBox="1"/>
          <p:nvPr/>
        </p:nvSpPr>
        <p:spPr>
          <a:xfrm>
            <a:off x="3296770" y="2204830"/>
            <a:ext cx="1584220" cy="369332"/>
          </a:xfrm>
          <a:prstGeom prst="rect">
            <a:avLst/>
          </a:prstGeom>
          <a:noFill/>
        </p:spPr>
        <p:txBody>
          <a:bodyPr wrap="square" rtlCol="0">
            <a:spAutoFit/>
          </a:bodyPr>
          <a:lstStyle/>
          <a:p>
            <a:r>
              <a:rPr kumimoji="1" lang="zh-CN" altLang="en-US" dirty="0" smtClean="0"/>
              <a:t>第二部分</a:t>
            </a:r>
            <a:r>
              <a:rPr kumimoji="1" lang="it-IT" altLang="zh-CN" dirty="0" smtClean="0"/>
              <a:t>A</a:t>
            </a:r>
            <a:r>
              <a:rPr kumimoji="1" lang="zh-CN" altLang="en-US" dirty="0" smtClean="0"/>
              <a:t>组</a:t>
            </a:r>
            <a:endParaRPr kumimoji="1" lang="zh-CN" altLang="en-US" dirty="0"/>
          </a:p>
        </p:txBody>
      </p:sp>
      <p:sp>
        <p:nvSpPr>
          <p:cNvPr id="7" name="文本框 6"/>
          <p:cNvSpPr txBox="1"/>
          <p:nvPr/>
        </p:nvSpPr>
        <p:spPr>
          <a:xfrm>
            <a:off x="4808980" y="2204830"/>
            <a:ext cx="1584220" cy="369332"/>
          </a:xfrm>
          <a:prstGeom prst="rect">
            <a:avLst/>
          </a:prstGeom>
          <a:noFill/>
        </p:spPr>
        <p:txBody>
          <a:bodyPr wrap="square" rtlCol="0">
            <a:spAutoFit/>
          </a:bodyPr>
          <a:lstStyle/>
          <a:p>
            <a:r>
              <a:rPr kumimoji="1" lang="zh-CN" altLang="en-US" dirty="0" smtClean="0"/>
              <a:t>第二部分</a:t>
            </a:r>
            <a:r>
              <a:rPr kumimoji="1" lang="it-IT" altLang="zh-CN" dirty="0"/>
              <a:t>B</a:t>
            </a:r>
            <a:r>
              <a:rPr kumimoji="1" lang="zh-CN" altLang="en-US" dirty="0" smtClean="0"/>
              <a:t>组</a:t>
            </a:r>
            <a:endParaRPr kumimoji="1" lang="zh-CN" altLang="en-US" dirty="0"/>
          </a:p>
        </p:txBody>
      </p:sp>
      <p:sp>
        <p:nvSpPr>
          <p:cNvPr id="10" name="文本框 9"/>
          <p:cNvSpPr txBox="1"/>
          <p:nvPr/>
        </p:nvSpPr>
        <p:spPr>
          <a:xfrm>
            <a:off x="1496520" y="5929613"/>
            <a:ext cx="1584220" cy="307777"/>
          </a:xfrm>
          <a:prstGeom prst="rect">
            <a:avLst/>
          </a:prstGeom>
          <a:noFill/>
        </p:spPr>
        <p:txBody>
          <a:bodyPr wrap="square" rtlCol="0">
            <a:spAutoFit/>
          </a:bodyPr>
          <a:lstStyle/>
          <a:p>
            <a:r>
              <a:rPr kumimoji="1" lang="zh-CN" altLang="en-US" sz="1400" dirty="0" smtClean="0"/>
              <a:t>第二部分</a:t>
            </a:r>
            <a:r>
              <a:rPr kumimoji="1" lang="it-IT" altLang="zh-CN" sz="1400" dirty="0" smtClean="0"/>
              <a:t>A</a:t>
            </a:r>
            <a:r>
              <a:rPr kumimoji="1" lang="zh-CN" altLang="en-US" sz="1400" dirty="0" smtClean="0"/>
              <a:t>组</a:t>
            </a:r>
            <a:endParaRPr kumimoji="1" lang="zh-CN" altLang="en-US" sz="1400" dirty="0"/>
          </a:p>
        </p:txBody>
      </p:sp>
      <p:sp>
        <p:nvSpPr>
          <p:cNvPr id="11" name="文本框 10"/>
          <p:cNvSpPr txBox="1"/>
          <p:nvPr/>
        </p:nvSpPr>
        <p:spPr>
          <a:xfrm>
            <a:off x="7329330" y="5949350"/>
            <a:ext cx="1584220" cy="307777"/>
          </a:xfrm>
          <a:prstGeom prst="rect">
            <a:avLst/>
          </a:prstGeom>
          <a:noFill/>
        </p:spPr>
        <p:txBody>
          <a:bodyPr wrap="square" rtlCol="0">
            <a:spAutoFit/>
          </a:bodyPr>
          <a:lstStyle/>
          <a:p>
            <a:r>
              <a:rPr kumimoji="1" lang="zh-CN" altLang="en-US" sz="1400" dirty="0" smtClean="0"/>
              <a:t>第二部分</a:t>
            </a:r>
            <a:r>
              <a:rPr kumimoji="1" lang="it-IT" altLang="zh-CN" sz="1400" dirty="0"/>
              <a:t>B</a:t>
            </a:r>
            <a:r>
              <a:rPr kumimoji="1" lang="zh-CN" altLang="en-US" sz="1400" dirty="0" smtClean="0"/>
              <a:t>组</a:t>
            </a:r>
            <a:endParaRPr kumimoji="1" lang="zh-CN" altLang="en-US" sz="1400" dirty="0"/>
          </a:p>
        </p:txBody>
      </p:sp>
    </p:spTree>
    <p:extLst>
      <p:ext uri="{BB962C8B-B14F-4D97-AF65-F5344CB8AC3E}">
        <p14:creationId xmlns:p14="http://schemas.microsoft.com/office/powerpoint/2010/main" val="471393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dirty="0"/>
              <a:t>MEMBERSHIP GROUP III 2015</a:t>
            </a:r>
          </a:p>
        </p:txBody>
      </p:sp>
      <p:pic>
        <p:nvPicPr>
          <p:cNvPr id="4" name="Marcador de contenido 3"/>
          <p:cNvPicPr>
            <a:picLocks noGrp="1" noChangeAspect="1"/>
          </p:cNvPicPr>
          <p:nvPr>
            <p:ph idx="1"/>
          </p:nvPr>
        </p:nvPicPr>
        <p:blipFill>
          <a:blip r:embed="rId2" cstate="print"/>
          <a:stretch>
            <a:fillRect/>
          </a:stretch>
        </p:blipFill>
        <p:spPr>
          <a:xfrm>
            <a:off x="1214172" y="981075"/>
            <a:ext cx="7398281" cy="5145088"/>
          </a:xfrm>
          <a:prstGeom prst="rect">
            <a:avLst/>
          </a:prstGeom>
        </p:spPr>
      </p:pic>
      <p:sp>
        <p:nvSpPr>
          <p:cNvPr id="3" name="文本框 2"/>
          <p:cNvSpPr txBox="1"/>
          <p:nvPr/>
        </p:nvSpPr>
        <p:spPr>
          <a:xfrm>
            <a:off x="1496520" y="1052670"/>
            <a:ext cx="1728240" cy="369332"/>
          </a:xfrm>
          <a:prstGeom prst="rect">
            <a:avLst/>
          </a:prstGeom>
          <a:noFill/>
        </p:spPr>
        <p:txBody>
          <a:bodyPr wrap="square" rtlCol="0">
            <a:spAutoFit/>
          </a:bodyPr>
          <a:lstStyle/>
          <a:p>
            <a:pPr algn="ctr"/>
            <a:r>
              <a:rPr kumimoji="1" lang="zh-CN" altLang="it-IT" dirty="0" smtClean="0"/>
              <a:t>第三部分</a:t>
            </a:r>
            <a:endParaRPr kumimoji="1" lang="zh-CN" altLang="en-US" dirty="0"/>
          </a:p>
        </p:txBody>
      </p:sp>
      <p:sp>
        <p:nvSpPr>
          <p:cNvPr id="5" name="文本框 4"/>
          <p:cNvSpPr txBox="1"/>
          <p:nvPr/>
        </p:nvSpPr>
        <p:spPr>
          <a:xfrm>
            <a:off x="3512800" y="2204830"/>
            <a:ext cx="1152160" cy="369332"/>
          </a:xfrm>
          <a:prstGeom prst="rect">
            <a:avLst/>
          </a:prstGeom>
          <a:noFill/>
        </p:spPr>
        <p:txBody>
          <a:bodyPr wrap="square" rtlCol="0">
            <a:spAutoFit/>
          </a:bodyPr>
          <a:lstStyle/>
          <a:p>
            <a:pPr algn="ctr"/>
            <a:r>
              <a:rPr kumimoji="1" lang="zh-CN" altLang="en-US" dirty="0" smtClean="0"/>
              <a:t>就业</a:t>
            </a:r>
            <a:endParaRPr kumimoji="1" lang="zh-CN" altLang="en-US" dirty="0"/>
          </a:p>
        </p:txBody>
      </p:sp>
      <p:sp>
        <p:nvSpPr>
          <p:cNvPr id="6" name="文本框 5"/>
          <p:cNvSpPr txBox="1"/>
          <p:nvPr/>
        </p:nvSpPr>
        <p:spPr>
          <a:xfrm>
            <a:off x="4880990" y="2195548"/>
            <a:ext cx="1152160" cy="369332"/>
          </a:xfrm>
          <a:prstGeom prst="rect">
            <a:avLst/>
          </a:prstGeom>
          <a:noFill/>
        </p:spPr>
        <p:txBody>
          <a:bodyPr wrap="square" rtlCol="0">
            <a:spAutoFit/>
          </a:bodyPr>
          <a:lstStyle/>
          <a:p>
            <a:pPr algn="ctr"/>
            <a:r>
              <a:rPr kumimoji="1" lang="zh-CN" altLang="en-US" dirty="0" smtClean="0"/>
              <a:t>自雇</a:t>
            </a:r>
            <a:endParaRPr kumimoji="1" lang="zh-CN" altLang="en-US" dirty="0"/>
          </a:p>
        </p:txBody>
      </p:sp>
      <p:sp>
        <p:nvSpPr>
          <p:cNvPr id="7" name="文本框 6"/>
          <p:cNvSpPr txBox="1"/>
          <p:nvPr/>
        </p:nvSpPr>
        <p:spPr>
          <a:xfrm>
            <a:off x="7401340" y="6012078"/>
            <a:ext cx="1152160" cy="369332"/>
          </a:xfrm>
          <a:prstGeom prst="rect">
            <a:avLst/>
          </a:prstGeom>
          <a:noFill/>
        </p:spPr>
        <p:txBody>
          <a:bodyPr wrap="square" rtlCol="0">
            <a:spAutoFit/>
          </a:bodyPr>
          <a:lstStyle/>
          <a:p>
            <a:pPr algn="ctr"/>
            <a:r>
              <a:rPr kumimoji="1" lang="zh-CN" altLang="en-US" dirty="0" smtClean="0"/>
              <a:t>自雇</a:t>
            </a:r>
            <a:endParaRPr kumimoji="1" lang="zh-CN" altLang="en-US" dirty="0"/>
          </a:p>
        </p:txBody>
      </p:sp>
      <p:sp>
        <p:nvSpPr>
          <p:cNvPr id="8" name="文本框 7"/>
          <p:cNvSpPr txBox="1"/>
          <p:nvPr/>
        </p:nvSpPr>
        <p:spPr>
          <a:xfrm>
            <a:off x="1496520" y="6021360"/>
            <a:ext cx="1152160" cy="369332"/>
          </a:xfrm>
          <a:prstGeom prst="rect">
            <a:avLst/>
          </a:prstGeom>
          <a:noFill/>
        </p:spPr>
        <p:txBody>
          <a:bodyPr wrap="square" rtlCol="0">
            <a:spAutoFit/>
          </a:bodyPr>
          <a:lstStyle/>
          <a:p>
            <a:pPr algn="ctr"/>
            <a:r>
              <a:rPr kumimoji="1" lang="zh-CN" altLang="en-US" dirty="0" smtClean="0"/>
              <a:t>就业</a:t>
            </a:r>
            <a:endParaRPr kumimoji="1" lang="zh-CN" altLang="en-US" dirty="0"/>
          </a:p>
        </p:txBody>
      </p:sp>
    </p:spTree>
    <p:extLst>
      <p:ext uri="{BB962C8B-B14F-4D97-AF65-F5344CB8AC3E}">
        <p14:creationId xmlns:p14="http://schemas.microsoft.com/office/powerpoint/2010/main" val="3676985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44364" y="80970"/>
            <a:ext cx="7561046" cy="648090"/>
          </a:xfrm>
        </p:spPr>
        <p:txBody>
          <a:bodyPr>
            <a:noAutofit/>
          </a:bodyPr>
          <a:lstStyle/>
          <a:p>
            <a:r>
              <a:rPr lang="en-US" dirty="0"/>
              <a:t>ACTIVE MEMBERS BY AGE GROUPS AND </a:t>
            </a:r>
            <a:r>
              <a:rPr lang="en-US" dirty="0" smtClean="0"/>
              <a:t>GENDER</a:t>
            </a:r>
            <a:br>
              <a:rPr lang="en-US" dirty="0" smtClean="0"/>
            </a:br>
            <a:r>
              <a:rPr lang="zh-CN" altLang="en-US" dirty="0" smtClean="0"/>
              <a:t>各年龄段男女参保人员</a:t>
            </a:r>
            <a:endParaRPr lang="es-ES" dirty="0"/>
          </a:p>
        </p:txBody>
      </p:sp>
      <p:pic>
        <p:nvPicPr>
          <p:cNvPr id="4" name="Marcador de contenido 3"/>
          <p:cNvPicPr>
            <a:picLocks noGrp="1" noChangeAspect="1"/>
          </p:cNvPicPr>
          <p:nvPr>
            <p:ph idx="1"/>
          </p:nvPr>
        </p:nvPicPr>
        <p:blipFill>
          <a:blip r:embed="rId2" cstate="print"/>
          <a:stretch>
            <a:fillRect/>
          </a:stretch>
        </p:blipFill>
        <p:spPr>
          <a:xfrm>
            <a:off x="577766" y="981075"/>
            <a:ext cx="8671092" cy="5145088"/>
          </a:xfrm>
          <a:prstGeom prst="rect">
            <a:avLst/>
          </a:prstGeom>
        </p:spPr>
      </p:pic>
      <p:sp>
        <p:nvSpPr>
          <p:cNvPr id="3" name="文本框 2"/>
          <p:cNvSpPr txBox="1"/>
          <p:nvPr/>
        </p:nvSpPr>
        <p:spPr>
          <a:xfrm>
            <a:off x="2576670" y="2915648"/>
            <a:ext cx="1512210" cy="369332"/>
          </a:xfrm>
          <a:prstGeom prst="rect">
            <a:avLst/>
          </a:prstGeom>
          <a:noFill/>
        </p:spPr>
        <p:txBody>
          <a:bodyPr wrap="square" rtlCol="0">
            <a:spAutoFit/>
          </a:bodyPr>
          <a:lstStyle/>
          <a:p>
            <a:r>
              <a:rPr kumimoji="1" lang="it-IT" altLang="zh-CN" dirty="0" smtClean="0"/>
              <a:t>60</a:t>
            </a:r>
            <a:r>
              <a:rPr kumimoji="1" lang="zh-CN" altLang="it-IT" dirty="0" smtClean="0"/>
              <a:t>岁或以上</a:t>
            </a:r>
            <a:endParaRPr kumimoji="1" lang="zh-CN" altLang="en-US" dirty="0"/>
          </a:p>
        </p:txBody>
      </p:sp>
      <p:sp>
        <p:nvSpPr>
          <p:cNvPr id="5" name="文本框 4"/>
          <p:cNvSpPr txBox="1"/>
          <p:nvPr/>
        </p:nvSpPr>
        <p:spPr>
          <a:xfrm>
            <a:off x="2648680" y="3356990"/>
            <a:ext cx="1512210" cy="369332"/>
          </a:xfrm>
          <a:prstGeom prst="rect">
            <a:avLst/>
          </a:prstGeom>
          <a:noFill/>
        </p:spPr>
        <p:txBody>
          <a:bodyPr wrap="square" rtlCol="0">
            <a:spAutoFit/>
          </a:bodyPr>
          <a:lstStyle/>
          <a:p>
            <a:r>
              <a:rPr kumimoji="1" lang="en-US" altLang="zh-CN" dirty="0" smtClean="0"/>
              <a:t>20-29</a:t>
            </a:r>
            <a:r>
              <a:rPr kumimoji="1" lang="zh-CN" altLang="en-US" dirty="0" smtClean="0"/>
              <a:t>岁</a:t>
            </a:r>
            <a:endParaRPr kumimoji="1" lang="zh-CN" altLang="en-US" dirty="0"/>
          </a:p>
        </p:txBody>
      </p:sp>
      <p:sp>
        <p:nvSpPr>
          <p:cNvPr id="6" name="文本框 5"/>
          <p:cNvSpPr txBox="1"/>
          <p:nvPr/>
        </p:nvSpPr>
        <p:spPr>
          <a:xfrm>
            <a:off x="2648680" y="3789050"/>
            <a:ext cx="1512210" cy="369332"/>
          </a:xfrm>
          <a:prstGeom prst="rect">
            <a:avLst/>
          </a:prstGeom>
          <a:noFill/>
        </p:spPr>
        <p:txBody>
          <a:bodyPr wrap="square" rtlCol="0">
            <a:spAutoFit/>
          </a:bodyPr>
          <a:lstStyle/>
          <a:p>
            <a:r>
              <a:rPr kumimoji="1" lang="zh-CN" altLang="zh-CN" dirty="0"/>
              <a:t>4</a:t>
            </a:r>
            <a:r>
              <a:rPr kumimoji="1" lang="en-US" altLang="zh-CN" dirty="0" smtClean="0"/>
              <a:t>0-49</a:t>
            </a:r>
            <a:r>
              <a:rPr kumimoji="1" lang="zh-CN" altLang="en-US" dirty="0" smtClean="0"/>
              <a:t>岁</a:t>
            </a:r>
            <a:endParaRPr kumimoji="1" lang="zh-CN" altLang="en-US" dirty="0"/>
          </a:p>
        </p:txBody>
      </p:sp>
      <p:sp>
        <p:nvSpPr>
          <p:cNvPr id="7" name="文本框 6"/>
          <p:cNvSpPr txBox="1"/>
          <p:nvPr/>
        </p:nvSpPr>
        <p:spPr>
          <a:xfrm>
            <a:off x="2648680" y="4221110"/>
            <a:ext cx="1512210" cy="369332"/>
          </a:xfrm>
          <a:prstGeom prst="rect">
            <a:avLst/>
          </a:prstGeom>
          <a:noFill/>
        </p:spPr>
        <p:txBody>
          <a:bodyPr wrap="square" rtlCol="0">
            <a:spAutoFit/>
          </a:bodyPr>
          <a:lstStyle/>
          <a:p>
            <a:r>
              <a:rPr kumimoji="1" lang="zh-CN" altLang="zh-CN" dirty="0" smtClean="0"/>
              <a:t>5</a:t>
            </a:r>
            <a:r>
              <a:rPr kumimoji="1" lang="en-US" altLang="zh-CN" dirty="0" smtClean="0"/>
              <a:t>0-</a:t>
            </a:r>
            <a:r>
              <a:rPr kumimoji="1" lang="zh-CN" altLang="zh-CN" dirty="0"/>
              <a:t>5</a:t>
            </a:r>
            <a:r>
              <a:rPr kumimoji="1" lang="en-US" altLang="zh-CN" dirty="0" smtClean="0"/>
              <a:t>9</a:t>
            </a:r>
            <a:r>
              <a:rPr kumimoji="1" lang="zh-CN" altLang="en-US" dirty="0" smtClean="0"/>
              <a:t>岁</a:t>
            </a:r>
            <a:endParaRPr kumimoji="1" lang="zh-CN" altLang="en-US" dirty="0"/>
          </a:p>
        </p:txBody>
      </p:sp>
      <p:sp>
        <p:nvSpPr>
          <p:cNvPr id="8" name="文本框 7"/>
          <p:cNvSpPr txBox="1"/>
          <p:nvPr/>
        </p:nvSpPr>
        <p:spPr>
          <a:xfrm>
            <a:off x="2648680" y="4715898"/>
            <a:ext cx="1512210" cy="369332"/>
          </a:xfrm>
          <a:prstGeom prst="rect">
            <a:avLst/>
          </a:prstGeom>
          <a:noFill/>
        </p:spPr>
        <p:txBody>
          <a:bodyPr wrap="square" rtlCol="0">
            <a:spAutoFit/>
          </a:bodyPr>
          <a:lstStyle/>
          <a:p>
            <a:r>
              <a:rPr kumimoji="1" lang="zh-CN" altLang="zh-CN" dirty="0"/>
              <a:t>3</a:t>
            </a:r>
            <a:r>
              <a:rPr kumimoji="1" lang="en-US" altLang="zh-CN" dirty="0" smtClean="0"/>
              <a:t>0-</a:t>
            </a:r>
            <a:r>
              <a:rPr kumimoji="1" lang="zh-CN" altLang="zh-CN" dirty="0"/>
              <a:t>3</a:t>
            </a:r>
            <a:r>
              <a:rPr kumimoji="1" lang="en-US" altLang="zh-CN" dirty="0" smtClean="0"/>
              <a:t>9</a:t>
            </a:r>
            <a:r>
              <a:rPr kumimoji="1" lang="zh-CN" altLang="en-US" dirty="0" smtClean="0"/>
              <a:t>岁</a:t>
            </a:r>
            <a:endParaRPr kumimoji="1" lang="zh-CN" altLang="en-US" dirty="0"/>
          </a:p>
        </p:txBody>
      </p:sp>
      <p:sp>
        <p:nvSpPr>
          <p:cNvPr id="9" name="文本框 8"/>
          <p:cNvSpPr txBox="1"/>
          <p:nvPr/>
        </p:nvSpPr>
        <p:spPr>
          <a:xfrm>
            <a:off x="2648680" y="5147958"/>
            <a:ext cx="1512210" cy="369332"/>
          </a:xfrm>
          <a:prstGeom prst="rect">
            <a:avLst/>
          </a:prstGeom>
          <a:noFill/>
        </p:spPr>
        <p:txBody>
          <a:bodyPr wrap="square" rtlCol="0">
            <a:spAutoFit/>
          </a:bodyPr>
          <a:lstStyle/>
          <a:p>
            <a:r>
              <a:rPr kumimoji="1" lang="zh-CN" altLang="zh-CN" dirty="0" smtClean="0"/>
              <a:t>2</a:t>
            </a:r>
            <a:r>
              <a:rPr kumimoji="1" lang="en-US" altLang="zh-CN" dirty="0" smtClean="0"/>
              <a:t>0</a:t>
            </a:r>
            <a:r>
              <a:rPr kumimoji="1" lang="zh-CN" altLang="en-US" dirty="0" smtClean="0"/>
              <a:t>岁以下</a:t>
            </a:r>
            <a:endParaRPr kumimoji="1" lang="zh-CN" altLang="en-US" dirty="0"/>
          </a:p>
        </p:txBody>
      </p:sp>
      <p:sp>
        <p:nvSpPr>
          <p:cNvPr id="10" name="文本框 9"/>
          <p:cNvSpPr txBox="1"/>
          <p:nvPr/>
        </p:nvSpPr>
        <p:spPr>
          <a:xfrm>
            <a:off x="6321190" y="6021360"/>
            <a:ext cx="360050" cy="369332"/>
          </a:xfrm>
          <a:prstGeom prst="rect">
            <a:avLst/>
          </a:prstGeom>
          <a:noFill/>
        </p:spPr>
        <p:txBody>
          <a:bodyPr wrap="square" rtlCol="0">
            <a:spAutoFit/>
          </a:bodyPr>
          <a:lstStyle/>
          <a:p>
            <a:r>
              <a:rPr kumimoji="1" lang="zh-CN" altLang="en-US" dirty="0" smtClean="0"/>
              <a:t>男</a:t>
            </a:r>
            <a:endParaRPr kumimoji="1" lang="zh-CN" altLang="en-US" dirty="0"/>
          </a:p>
        </p:txBody>
      </p:sp>
      <p:sp>
        <p:nvSpPr>
          <p:cNvPr id="11" name="文本框 10"/>
          <p:cNvSpPr txBox="1"/>
          <p:nvPr/>
        </p:nvSpPr>
        <p:spPr>
          <a:xfrm>
            <a:off x="7113300" y="6021360"/>
            <a:ext cx="432060" cy="369332"/>
          </a:xfrm>
          <a:prstGeom prst="rect">
            <a:avLst/>
          </a:prstGeom>
          <a:noFill/>
        </p:spPr>
        <p:txBody>
          <a:bodyPr wrap="square" rtlCol="0">
            <a:spAutoFit/>
          </a:bodyPr>
          <a:lstStyle/>
          <a:p>
            <a:r>
              <a:rPr kumimoji="1" lang="zh-CN" altLang="en-US" dirty="0" smtClean="0"/>
              <a:t>女</a:t>
            </a:r>
            <a:endParaRPr kumimoji="1" lang="zh-CN" altLang="en-US" dirty="0"/>
          </a:p>
        </p:txBody>
      </p:sp>
      <p:sp>
        <p:nvSpPr>
          <p:cNvPr id="12" name="文本框 11"/>
          <p:cNvSpPr txBox="1"/>
          <p:nvPr/>
        </p:nvSpPr>
        <p:spPr>
          <a:xfrm>
            <a:off x="2864710" y="980660"/>
            <a:ext cx="1512210" cy="369332"/>
          </a:xfrm>
          <a:prstGeom prst="rect">
            <a:avLst/>
          </a:prstGeom>
          <a:noFill/>
        </p:spPr>
        <p:txBody>
          <a:bodyPr wrap="square" rtlCol="0">
            <a:spAutoFit/>
          </a:bodyPr>
          <a:lstStyle/>
          <a:p>
            <a:r>
              <a:rPr kumimoji="1" lang="en-US" altLang="zh-CN" dirty="0" smtClean="0"/>
              <a:t>2015</a:t>
            </a:r>
            <a:r>
              <a:rPr kumimoji="1" lang="zh-CN" altLang="en-US" dirty="0" smtClean="0"/>
              <a:t>年数据</a:t>
            </a:r>
            <a:endParaRPr kumimoji="1" lang="zh-CN" altLang="en-US" dirty="0"/>
          </a:p>
        </p:txBody>
      </p:sp>
    </p:spTree>
    <p:extLst>
      <p:ext uri="{BB962C8B-B14F-4D97-AF65-F5344CB8AC3E}">
        <p14:creationId xmlns:p14="http://schemas.microsoft.com/office/powerpoint/2010/main" val="3834333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n-US" sz="2400" dirty="0"/>
              <a:t>ACTIVE MEMBERS BY AGE </a:t>
            </a:r>
            <a:r>
              <a:rPr lang="en-US" sz="2400" dirty="0" smtClean="0"/>
              <a:t>GROUPS</a:t>
            </a:r>
            <a:br>
              <a:rPr lang="en-US" sz="2400" dirty="0" smtClean="0"/>
            </a:br>
            <a:r>
              <a:rPr lang="zh-CN" altLang="en-US" sz="2400" dirty="0" smtClean="0"/>
              <a:t>各年龄段参保人员</a:t>
            </a:r>
            <a:endParaRPr lang="es-ES" sz="2400" dirty="0"/>
          </a:p>
        </p:txBody>
      </p:sp>
      <p:pic>
        <p:nvPicPr>
          <p:cNvPr id="4" name="Marcador de contenido 3"/>
          <p:cNvPicPr>
            <a:picLocks noGrp="1" noChangeAspect="1"/>
          </p:cNvPicPr>
          <p:nvPr>
            <p:ph idx="1"/>
          </p:nvPr>
        </p:nvPicPr>
        <p:blipFill>
          <a:blip r:embed="rId2" cstate="print"/>
          <a:stretch>
            <a:fillRect/>
          </a:stretch>
        </p:blipFill>
        <p:spPr>
          <a:xfrm>
            <a:off x="415925" y="1181997"/>
            <a:ext cx="8994775" cy="4743244"/>
          </a:xfrm>
          <a:prstGeom prst="rect">
            <a:avLst/>
          </a:prstGeom>
        </p:spPr>
      </p:pic>
      <p:sp>
        <p:nvSpPr>
          <p:cNvPr id="3" name="文本框 2"/>
          <p:cNvSpPr txBox="1"/>
          <p:nvPr/>
        </p:nvSpPr>
        <p:spPr>
          <a:xfrm>
            <a:off x="3296770" y="980660"/>
            <a:ext cx="1080150" cy="307777"/>
          </a:xfrm>
          <a:prstGeom prst="rect">
            <a:avLst/>
          </a:prstGeom>
          <a:noFill/>
        </p:spPr>
        <p:txBody>
          <a:bodyPr wrap="square" rtlCol="0">
            <a:spAutoFit/>
          </a:bodyPr>
          <a:lstStyle/>
          <a:p>
            <a:pPr algn="ctr"/>
            <a:r>
              <a:rPr kumimoji="1" lang="zh-CN" altLang="en-US" sz="1400" dirty="0" smtClean="0"/>
              <a:t>第一部分</a:t>
            </a:r>
            <a:endParaRPr kumimoji="1" lang="zh-CN" altLang="en-US" sz="1400" dirty="0"/>
          </a:p>
        </p:txBody>
      </p:sp>
      <p:sp>
        <p:nvSpPr>
          <p:cNvPr id="5" name="文本框 4"/>
          <p:cNvSpPr txBox="1"/>
          <p:nvPr/>
        </p:nvSpPr>
        <p:spPr>
          <a:xfrm>
            <a:off x="4448930" y="980660"/>
            <a:ext cx="1080150" cy="307777"/>
          </a:xfrm>
          <a:prstGeom prst="rect">
            <a:avLst/>
          </a:prstGeom>
          <a:noFill/>
        </p:spPr>
        <p:txBody>
          <a:bodyPr wrap="square" rtlCol="0">
            <a:spAutoFit/>
          </a:bodyPr>
          <a:lstStyle/>
          <a:p>
            <a:pPr algn="ctr"/>
            <a:r>
              <a:rPr kumimoji="1" lang="zh-CN" altLang="en-US" sz="1400" dirty="0" smtClean="0"/>
              <a:t>第二部分</a:t>
            </a:r>
            <a:endParaRPr kumimoji="1" lang="zh-CN" altLang="en-US" sz="1400" dirty="0"/>
          </a:p>
        </p:txBody>
      </p:sp>
      <p:sp>
        <p:nvSpPr>
          <p:cNvPr id="6" name="文本框 5"/>
          <p:cNvSpPr txBox="1"/>
          <p:nvPr/>
        </p:nvSpPr>
        <p:spPr>
          <a:xfrm>
            <a:off x="5673100" y="980660"/>
            <a:ext cx="1080150" cy="307777"/>
          </a:xfrm>
          <a:prstGeom prst="rect">
            <a:avLst/>
          </a:prstGeom>
          <a:noFill/>
        </p:spPr>
        <p:txBody>
          <a:bodyPr wrap="square" rtlCol="0">
            <a:spAutoFit/>
          </a:bodyPr>
          <a:lstStyle/>
          <a:p>
            <a:pPr algn="ctr"/>
            <a:r>
              <a:rPr kumimoji="1" lang="zh-CN" altLang="en-US" sz="1400" dirty="0" smtClean="0"/>
              <a:t>第三部分</a:t>
            </a:r>
            <a:endParaRPr kumimoji="1" lang="zh-CN" altLang="en-US" sz="1400" dirty="0"/>
          </a:p>
        </p:txBody>
      </p:sp>
      <p:sp>
        <p:nvSpPr>
          <p:cNvPr id="7" name="文本框 6"/>
          <p:cNvSpPr txBox="1"/>
          <p:nvPr/>
        </p:nvSpPr>
        <p:spPr>
          <a:xfrm>
            <a:off x="1280490" y="5508009"/>
            <a:ext cx="1080150" cy="307777"/>
          </a:xfrm>
          <a:prstGeom prst="rect">
            <a:avLst/>
          </a:prstGeom>
          <a:noFill/>
        </p:spPr>
        <p:txBody>
          <a:bodyPr wrap="square" rtlCol="0">
            <a:spAutoFit/>
          </a:bodyPr>
          <a:lstStyle/>
          <a:p>
            <a:r>
              <a:rPr kumimoji="1" lang="zh-CN" altLang="zh-CN" sz="1400" dirty="0" smtClean="0"/>
              <a:t>2</a:t>
            </a:r>
            <a:r>
              <a:rPr kumimoji="1" lang="en-US" altLang="zh-CN" sz="1400" dirty="0" smtClean="0"/>
              <a:t>0</a:t>
            </a:r>
            <a:r>
              <a:rPr kumimoji="1" lang="zh-CN" altLang="en-US" sz="1400" dirty="0" smtClean="0"/>
              <a:t>岁以下</a:t>
            </a:r>
            <a:endParaRPr kumimoji="1" lang="zh-CN" altLang="en-US" sz="1400" dirty="0"/>
          </a:p>
        </p:txBody>
      </p:sp>
      <p:sp>
        <p:nvSpPr>
          <p:cNvPr id="8" name="文本框 7"/>
          <p:cNvSpPr txBox="1"/>
          <p:nvPr/>
        </p:nvSpPr>
        <p:spPr>
          <a:xfrm>
            <a:off x="2648680" y="5497553"/>
            <a:ext cx="936130" cy="307777"/>
          </a:xfrm>
          <a:prstGeom prst="rect">
            <a:avLst/>
          </a:prstGeom>
          <a:noFill/>
        </p:spPr>
        <p:txBody>
          <a:bodyPr wrap="square" rtlCol="0">
            <a:spAutoFit/>
          </a:bodyPr>
          <a:lstStyle/>
          <a:p>
            <a:r>
              <a:rPr kumimoji="1" lang="zh-CN" altLang="zh-CN" sz="1400" dirty="0" smtClean="0"/>
              <a:t>2</a:t>
            </a:r>
            <a:r>
              <a:rPr kumimoji="1" lang="en-US" altLang="zh-CN" sz="1400" dirty="0" smtClean="0"/>
              <a:t>0-29</a:t>
            </a:r>
            <a:r>
              <a:rPr kumimoji="1" lang="zh-CN" altLang="en-US" sz="1400" dirty="0" smtClean="0"/>
              <a:t>岁</a:t>
            </a:r>
            <a:endParaRPr kumimoji="1" lang="zh-CN" altLang="en-US" sz="1400" dirty="0"/>
          </a:p>
        </p:txBody>
      </p:sp>
      <p:sp>
        <p:nvSpPr>
          <p:cNvPr id="9" name="文本框 8"/>
          <p:cNvSpPr txBox="1"/>
          <p:nvPr/>
        </p:nvSpPr>
        <p:spPr>
          <a:xfrm>
            <a:off x="3872850" y="5497553"/>
            <a:ext cx="936130" cy="307777"/>
          </a:xfrm>
          <a:prstGeom prst="rect">
            <a:avLst/>
          </a:prstGeom>
          <a:noFill/>
        </p:spPr>
        <p:txBody>
          <a:bodyPr wrap="square" rtlCol="0">
            <a:spAutoFit/>
          </a:bodyPr>
          <a:lstStyle/>
          <a:p>
            <a:r>
              <a:rPr kumimoji="1" lang="zh-CN" altLang="zh-CN" sz="1400" dirty="0"/>
              <a:t>3</a:t>
            </a:r>
            <a:r>
              <a:rPr kumimoji="1" lang="en-US" altLang="zh-CN" sz="1400" dirty="0" smtClean="0"/>
              <a:t>0-39</a:t>
            </a:r>
            <a:r>
              <a:rPr kumimoji="1" lang="zh-CN" altLang="en-US" sz="1400" dirty="0" smtClean="0"/>
              <a:t>岁</a:t>
            </a:r>
            <a:endParaRPr kumimoji="1" lang="zh-CN" altLang="en-US" sz="1400" dirty="0"/>
          </a:p>
        </p:txBody>
      </p:sp>
      <p:sp>
        <p:nvSpPr>
          <p:cNvPr id="10" name="文本框 9"/>
          <p:cNvSpPr txBox="1"/>
          <p:nvPr/>
        </p:nvSpPr>
        <p:spPr>
          <a:xfrm>
            <a:off x="5097020" y="5497553"/>
            <a:ext cx="936130" cy="307777"/>
          </a:xfrm>
          <a:prstGeom prst="rect">
            <a:avLst/>
          </a:prstGeom>
          <a:noFill/>
        </p:spPr>
        <p:txBody>
          <a:bodyPr wrap="square" rtlCol="0">
            <a:spAutoFit/>
          </a:bodyPr>
          <a:lstStyle/>
          <a:p>
            <a:r>
              <a:rPr kumimoji="1" lang="zh-CN" altLang="zh-CN" sz="1400" dirty="0"/>
              <a:t>4</a:t>
            </a:r>
            <a:r>
              <a:rPr kumimoji="1" lang="en-US" altLang="zh-CN" sz="1400" dirty="0" smtClean="0"/>
              <a:t>0-49</a:t>
            </a:r>
            <a:r>
              <a:rPr kumimoji="1" lang="zh-CN" altLang="en-US" sz="1400" dirty="0" smtClean="0"/>
              <a:t>岁</a:t>
            </a:r>
            <a:endParaRPr kumimoji="1" lang="zh-CN" altLang="en-US" sz="1400" dirty="0"/>
          </a:p>
        </p:txBody>
      </p:sp>
      <p:sp>
        <p:nvSpPr>
          <p:cNvPr id="11" name="文本框 10"/>
          <p:cNvSpPr txBox="1"/>
          <p:nvPr/>
        </p:nvSpPr>
        <p:spPr>
          <a:xfrm>
            <a:off x="6321190" y="5497553"/>
            <a:ext cx="936130" cy="307777"/>
          </a:xfrm>
          <a:prstGeom prst="rect">
            <a:avLst/>
          </a:prstGeom>
          <a:noFill/>
        </p:spPr>
        <p:txBody>
          <a:bodyPr wrap="square" rtlCol="0">
            <a:spAutoFit/>
          </a:bodyPr>
          <a:lstStyle/>
          <a:p>
            <a:r>
              <a:rPr kumimoji="1" lang="zh-CN" altLang="zh-CN" sz="1400" dirty="0"/>
              <a:t>5</a:t>
            </a:r>
            <a:r>
              <a:rPr kumimoji="1" lang="en-US" altLang="zh-CN" sz="1400" dirty="0" smtClean="0"/>
              <a:t>0-59</a:t>
            </a:r>
            <a:r>
              <a:rPr kumimoji="1" lang="zh-CN" altLang="en-US" sz="1400" dirty="0" smtClean="0"/>
              <a:t>岁</a:t>
            </a:r>
            <a:endParaRPr kumimoji="1" lang="zh-CN" altLang="en-US" sz="1400" dirty="0"/>
          </a:p>
        </p:txBody>
      </p:sp>
      <p:sp>
        <p:nvSpPr>
          <p:cNvPr id="12" name="文本框 11"/>
          <p:cNvSpPr txBox="1"/>
          <p:nvPr/>
        </p:nvSpPr>
        <p:spPr>
          <a:xfrm>
            <a:off x="7473350" y="5497553"/>
            <a:ext cx="1296180" cy="307777"/>
          </a:xfrm>
          <a:prstGeom prst="rect">
            <a:avLst/>
          </a:prstGeom>
          <a:noFill/>
        </p:spPr>
        <p:txBody>
          <a:bodyPr wrap="square" rtlCol="0">
            <a:spAutoFit/>
          </a:bodyPr>
          <a:lstStyle/>
          <a:p>
            <a:r>
              <a:rPr kumimoji="1" lang="zh-CN" altLang="zh-CN" sz="1400" b="1" dirty="0" smtClean="0"/>
              <a:t>6</a:t>
            </a:r>
            <a:r>
              <a:rPr kumimoji="1" lang="en-US" altLang="zh-CN" sz="1400" b="1" dirty="0" smtClean="0"/>
              <a:t>0</a:t>
            </a:r>
            <a:r>
              <a:rPr kumimoji="1" lang="zh-CN" altLang="en-US" sz="1400" b="1" dirty="0" smtClean="0"/>
              <a:t>岁或以上</a:t>
            </a:r>
            <a:endParaRPr kumimoji="1" lang="zh-CN" altLang="en-US" sz="1400" b="1" dirty="0"/>
          </a:p>
        </p:txBody>
      </p:sp>
    </p:spTree>
    <p:extLst>
      <p:ext uri="{BB962C8B-B14F-4D97-AF65-F5344CB8AC3E}">
        <p14:creationId xmlns:p14="http://schemas.microsoft.com/office/powerpoint/2010/main" val="655730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2800" dirty="0"/>
              <a:t>SPECIAL NATURE OF </a:t>
            </a:r>
            <a:r>
              <a:rPr lang="es-ES" sz="2800" dirty="0" smtClean="0"/>
              <a:t>MEMBERSHIP</a:t>
            </a:r>
            <a:br>
              <a:rPr lang="es-ES" sz="2800" dirty="0" smtClean="0"/>
            </a:br>
            <a:r>
              <a:rPr lang="zh-CN" altLang="en-US" sz="2800" dirty="0" smtClean="0"/>
              <a:t>参保人员特点</a:t>
            </a:r>
            <a:endParaRPr lang="es-ES" sz="2800" dirty="0"/>
          </a:p>
        </p:txBody>
      </p:sp>
      <p:sp>
        <p:nvSpPr>
          <p:cNvPr id="3" name="Marcador de contenido 2"/>
          <p:cNvSpPr>
            <a:spLocks noGrp="1"/>
          </p:cNvSpPr>
          <p:nvPr>
            <p:ph idx="1"/>
          </p:nvPr>
        </p:nvSpPr>
        <p:spPr>
          <a:xfrm>
            <a:off x="416370" y="980661"/>
            <a:ext cx="5112710" cy="5145506"/>
          </a:xfrm>
        </p:spPr>
        <p:txBody>
          <a:bodyPr>
            <a:normAutofit fontScale="47500" lnSpcReduction="20000"/>
          </a:bodyPr>
          <a:lstStyle/>
          <a:p>
            <a:pPr marL="0" indent="0">
              <a:buNone/>
            </a:pPr>
            <a:r>
              <a:rPr lang="en-US" sz="4000" b="1" dirty="0"/>
              <a:t>Contribution groups.</a:t>
            </a:r>
          </a:p>
          <a:p>
            <a:pPr marL="0" indent="0">
              <a:buNone/>
            </a:pPr>
            <a:r>
              <a:rPr lang="en-US" sz="3800" b="1" dirty="0" smtClean="0"/>
              <a:t>Group </a:t>
            </a:r>
            <a:r>
              <a:rPr lang="en-US" sz="3800" b="1" dirty="0"/>
              <a:t>I: </a:t>
            </a:r>
          </a:p>
          <a:p>
            <a:pPr marL="0" indent="0">
              <a:buNone/>
            </a:pPr>
            <a:r>
              <a:rPr lang="en-US" dirty="0"/>
              <a:t> </a:t>
            </a:r>
            <a:r>
              <a:rPr lang="en-US" dirty="0" smtClean="0"/>
              <a:t>     - Workers </a:t>
            </a:r>
            <a:r>
              <a:rPr lang="en-US" dirty="0"/>
              <a:t>who are wage earners.</a:t>
            </a:r>
          </a:p>
          <a:p>
            <a:pPr marL="0" indent="0">
              <a:buNone/>
            </a:pPr>
            <a:r>
              <a:rPr lang="en-US" dirty="0" smtClean="0"/>
              <a:t>      - Those </a:t>
            </a:r>
            <a:r>
              <a:rPr lang="en-US" dirty="0"/>
              <a:t>who agree to make contributions as wage earners.</a:t>
            </a:r>
          </a:p>
          <a:p>
            <a:pPr marL="0" indent="0">
              <a:buNone/>
            </a:pPr>
            <a:r>
              <a:rPr lang="en-US" dirty="0" smtClean="0"/>
              <a:t>      - Workers </a:t>
            </a:r>
            <a:r>
              <a:rPr lang="en-US" dirty="0"/>
              <a:t>paid piecework rates, who work on:</a:t>
            </a:r>
          </a:p>
          <a:p>
            <a:pPr marL="0" indent="0">
              <a:buNone/>
            </a:pPr>
            <a:r>
              <a:rPr lang="en-US" dirty="0" smtClean="0"/>
              <a:t>             * Vessels </a:t>
            </a:r>
            <a:r>
              <a:rPr lang="en-US" dirty="0"/>
              <a:t>dedicated to maritime transport.</a:t>
            </a:r>
          </a:p>
          <a:p>
            <a:pPr marL="0" indent="0">
              <a:buNone/>
            </a:pPr>
            <a:r>
              <a:rPr lang="en-US" dirty="0" smtClean="0"/>
              <a:t>             *  Fishing </a:t>
            </a:r>
            <a:r>
              <a:rPr lang="en-US" dirty="0"/>
              <a:t>vessels of more than 150 GRT.</a:t>
            </a:r>
          </a:p>
          <a:p>
            <a:pPr marL="0" indent="0">
              <a:buNone/>
            </a:pPr>
            <a:r>
              <a:rPr lang="en-US" sz="3800" b="1" dirty="0"/>
              <a:t>Group II: </a:t>
            </a:r>
          </a:p>
          <a:p>
            <a:pPr marL="0" indent="0">
              <a:buNone/>
            </a:pPr>
            <a:r>
              <a:rPr lang="en-US" dirty="0" smtClean="0"/>
              <a:t>       - Workers </a:t>
            </a:r>
            <a:r>
              <a:rPr lang="en-US" dirty="0"/>
              <a:t>paid piecework rates, who work on fishing vessels of between 10 and 150 GRT.</a:t>
            </a:r>
          </a:p>
          <a:p>
            <a:pPr marL="0" indent="0">
              <a:buNone/>
            </a:pPr>
            <a:r>
              <a:rPr lang="en-US" dirty="0" smtClean="0"/>
              <a:t>               * Group </a:t>
            </a:r>
            <a:r>
              <a:rPr lang="en-US" dirty="0"/>
              <a:t>II A: On vessels of between 50.01 and 150 </a:t>
            </a:r>
            <a:r>
              <a:rPr lang="en-US" dirty="0" smtClean="0"/>
              <a:t>GRT.</a:t>
            </a:r>
          </a:p>
          <a:p>
            <a:pPr marL="0" indent="0">
              <a:buNone/>
            </a:pPr>
            <a:r>
              <a:rPr lang="en-US" dirty="0"/>
              <a:t> </a:t>
            </a:r>
            <a:r>
              <a:rPr lang="en-US" dirty="0" smtClean="0"/>
              <a:t>              * Group </a:t>
            </a:r>
            <a:r>
              <a:rPr lang="en-US" dirty="0"/>
              <a:t>II B: On vessels of between 10.01 and 50 GRT.</a:t>
            </a:r>
          </a:p>
          <a:p>
            <a:pPr marL="0" indent="0">
              <a:buNone/>
            </a:pPr>
            <a:r>
              <a:rPr lang="en-US" sz="3800" b="1" dirty="0"/>
              <a:t>Group III:</a:t>
            </a:r>
          </a:p>
          <a:p>
            <a:pPr marL="0" indent="0">
              <a:buNone/>
            </a:pPr>
            <a:r>
              <a:rPr lang="en-US" dirty="0" smtClean="0"/>
              <a:t>       - Self-employed </a:t>
            </a:r>
            <a:r>
              <a:rPr lang="en-US" dirty="0"/>
              <a:t>workers</a:t>
            </a:r>
          </a:p>
          <a:p>
            <a:pPr marL="0" indent="0">
              <a:buNone/>
            </a:pPr>
            <a:r>
              <a:rPr lang="en-US" dirty="0" smtClean="0"/>
              <a:t>       - Workers </a:t>
            </a:r>
            <a:r>
              <a:rPr lang="en-US" dirty="0"/>
              <a:t>paid piecework rates, and who work on fishing vessels of up to 10 GRT.</a:t>
            </a:r>
          </a:p>
          <a:p>
            <a:pPr marL="0" indent="0">
              <a:buNone/>
            </a:pPr>
            <a:r>
              <a:rPr lang="en-US" dirty="0" smtClean="0"/>
              <a:t>       -</a:t>
            </a:r>
            <a:r>
              <a:rPr lang="en-US" dirty="0" err="1" smtClean="0"/>
              <a:t>Shipowners</a:t>
            </a:r>
            <a:r>
              <a:rPr lang="en-US" dirty="0" smtClean="0"/>
              <a:t> </a:t>
            </a:r>
            <a:r>
              <a:rPr lang="en-US" dirty="0"/>
              <a:t>of small vessels </a:t>
            </a:r>
          </a:p>
          <a:p>
            <a:endParaRPr lang="es-ES" dirty="0"/>
          </a:p>
        </p:txBody>
      </p:sp>
      <p:sp>
        <p:nvSpPr>
          <p:cNvPr id="4" name="文本框 3"/>
          <p:cNvSpPr txBox="1"/>
          <p:nvPr/>
        </p:nvSpPr>
        <p:spPr>
          <a:xfrm>
            <a:off x="5745110" y="1052670"/>
            <a:ext cx="3888540" cy="5016759"/>
          </a:xfrm>
          <a:prstGeom prst="rect">
            <a:avLst/>
          </a:prstGeom>
          <a:noFill/>
        </p:spPr>
        <p:txBody>
          <a:bodyPr wrap="square" rtlCol="0">
            <a:spAutoFit/>
          </a:bodyPr>
          <a:lstStyle/>
          <a:p>
            <a:r>
              <a:rPr kumimoji="1" lang="zh-CN" altLang="en-US" sz="1600" dirty="0" smtClean="0"/>
              <a:t>参保人群</a:t>
            </a:r>
            <a:endParaRPr kumimoji="1" lang="it-IT" altLang="zh-CN" sz="1600" dirty="0" smtClean="0"/>
          </a:p>
          <a:p>
            <a:r>
              <a:rPr kumimoji="1" lang="zh-CN" altLang="en-US" sz="1600" dirty="0" smtClean="0"/>
              <a:t>第一部分：</a:t>
            </a:r>
            <a:endParaRPr kumimoji="1" lang="it-IT" altLang="zh-CN" sz="1600" dirty="0" smtClean="0"/>
          </a:p>
          <a:p>
            <a:pPr marL="285750" indent="-285750">
              <a:buFontTx/>
              <a:buChar char="-"/>
            </a:pPr>
            <a:r>
              <a:rPr kumimoji="1" lang="zh-CN" altLang="en-US" sz="1600" dirty="0" smtClean="0"/>
              <a:t>工薪阶层</a:t>
            </a:r>
            <a:endParaRPr kumimoji="1" lang="it-IT" altLang="zh-CN" sz="1600" dirty="0" smtClean="0"/>
          </a:p>
          <a:p>
            <a:pPr marL="285750" indent="-285750">
              <a:buFontTx/>
              <a:buChar char="-"/>
            </a:pPr>
            <a:r>
              <a:rPr kumimoji="1" lang="zh-CN" altLang="en-US" sz="1600" dirty="0" smtClean="0"/>
              <a:t>同意以工薪人员身份参保</a:t>
            </a:r>
            <a:endParaRPr kumimoji="1" lang="it-IT" altLang="zh-CN" sz="1600" dirty="0" smtClean="0"/>
          </a:p>
          <a:p>
            <a:pPr marL="285750" indent="-285750">
              <a:buFontTx/>
              <a:buChar char="-"/>
            </a:pPr>
            <a:r>
              <a:rPr kumimoji="1" lang="zh-CN" altLang="en-US" sz="1600" dirty="0" smtClean="0"/>
              <a:t>以下领取计件工资人员：</a:t>
            </a:r>
            <a:endParaRPr kumimoji="1" lang="it-IT" altLang="zh-CN" sz="1600" dirty="0" smtClean="0"/>
          </a:p>
          <a:p>
            <a:r>
              <a:rPr kumimoji="1" lang="en-US" altLang="zh-CN" sz="1600" dirty="0" smtClean="0"/>
              <a:t>·</a:t>
            </a:r>
            <a:r>
              <a:rPr kumimoji="1" lang="zh-CN" altLang="en-US" sz="1600" dirty="0" smtClean="0"/>
              <a:t> 海上运输船舶工作人员；</a:t>
            </a:r>
            <a:endParaRPr kumimoji="1" lang="it-IT" altLang="zh-CN" sz="1600" dirty="0" smtClean="0"/>
          </a:p>
          <a:p>
            <a:r>
              <a:rPr kumimoji="1" lang="en-US" altLang="zh-CN" sz="1600" dirty="0" smtClean="0"/>
              <a:t>·</a:t>
            </a:r>
            <a:r>
              <a:rPr kumimoji="1" lang="zh-CN" altLang="en-US" sz="1600" dirty="0" smtClean="0"/>
              <a:t> </a:t>
            </a:r>
            <a:r>
              <a:rPr kumimoji="1" lang="en-US" altLang="zh-CN" sz="1600" dirty="0" smtClean="0"/>
              <a:t>150</a:t>
            </a:r>
            <a:r>
              <a:rPr kumimoji="1" lang="zh-CN" altLang="en-US" sz="1600" dirty="0" smtClean="0"/>
              <a:t>吨位以上渔船工作人员。</a:t>
            </a:r>
            <a:endParaRPr kumimoji="1" lang="it-IT" altLang="zh-CN" sz="1600" dirty="0" smtClean="0"/>
          </a:p>
          <a:p>
            <a:endParaRPr kumimoji="1" lang="it-IT" altLang="zh-CN" sz="1600" dirty="0" smtClean="0"/>
          </a:p>
          <a:p>
            <a:r>
              <a:rPr kumimoji="1" lang="zh-CN" altLang="en-US" sz="1600" dirty="0" smtClean="0"/>
              <a:t>第二部分：</a:t>
            </a:r>
            <a:endParaRPr kumimoji="1" lang="it-IT" altLang="zh-CN" sz="1600" dirty="0" smtClean="0"/>
          </a:p>
          <a:p>
            <a:pPr marL="285750" indent="-285750">
              <a:buFontTx/>
              <a:buChar char="-"/>
            </a:pPr>
            <a:r>
              <a:rPr kumimoji="1" lang="en-US" altLang="zh-CN" sz="1600" dirty="0" smtClean="0"/>
              <a:t>10-150</a:t>
            </a:r>
            <a:r>
              <a:rPr kumimoji="1" lang="zh-CN" altLang="en-US" sz="1600" dirty="0" smtClean="0"/>
              <a:t>吨位渔船领取计件工资的工作人员</a:t>
            </a:r>
            <a:endParaRPr kumimoji="1" lang="it-IT" altLang="zh-CN" sz="1600" dirty="0" smtClean="0"/>
          </a:p>
          <a:p>
            <a:r>
              <a:rPr kumimoji="1" lang="en-US" altLang="zh-CN" sz="1600" dirty="0" smtClean="0"/>
              <a:t>·</a:t>
            </a:r>
            <a:r>
              <a:rPr kumimoji="1" lang="zh-CN" altLang="en-US" sz="1600" dirty="0" smtClean="0"/>
              <a:t> 第二部分</a:t>
            </a:r>
            <a:r>
              <a:rPr kumimoji="1" lang="it-IT" altLang="zh-CN" sz="1600" dirty="0" smtClean="0"/>
              <a:t>A</a:t>
            </a:r>
            <a:r>
              <a:rPr kumimoji="1" lang="zh-CN" altLang="en-US" sz="1600" dirty="0" smtClean="0"/>
              <a:t>组： </a:t>
            </a:r>
            <a:r>
              <a:rPr kumimoji="1" lang="en-US" altLang="zh-CN" sz="1600" dirty="0" smtClean="0"/>
              <a:t>50.01-150</a:t>
            </a:r>
            <a:r>
              <a:rPr kumimoji="1" lang="zh-CN" altLang="en-US" sz="1600" dirty="0" smtClean="0"/>
              <a:t>吨位船舶员工</a:t>
            </a:r>
            <a:endParaRPr kumimoji="1" lang="it-IT" altLang="zh-CN" sz="1600" dirty="0" smtClean="0"/>
          </a:p>
          <a:p>
            <a:r>
              <a:rPr kumimoji="1" lang="en-US" altLang="zh-CN" sz="1600" dirty="0" smtClean="0"/>
              <a:t>·</a:t>
            </a:r>
            <a:r>
              <a:rPr kumimoji="1" lang="zh-CN" altLang="en-US" sz="1600" dirty="0" smtClean="0"/>
              <a:t> 第二部分</a:t>
            </a:r>
            <a:r>
              <a:rPr kumimoji="1" lang="it-IT" altLang="zh-CN" sz="1600" dirty="0" smtClean="0"/>
              <a:t>B</a:t>
            </a:r>
            <a:r>
              <a:rPr kumimoji="1" lang="zh-CN" altLang="en-US" sz="1600" dirty="0" smtClean="0"/>
              <a:t>组： </a:t>
            </a:r>
            <a:r>
              <a:rPr kumimoji="1" lang="en-US" altLang="zh-CN" sz="1600" dirty="0" smtClean="0"/>
              <a:t>10.01-50</a:t>
            </a:r>
            <a:r>
              <a:rPr kumimoji="1" lang="zh-CN" altLang="en-US" sz="1600" dirty="0" smtClean="0"/>
              <a:t>吨位船舶员工</a:t>
            </a:r>
            <a:endParaRPr kumimoji="1" lang="it-IT" altLang="zh-CN" sz="1600" dirty="0" smtClean="0"/>
          </a:p>
          <a:p>
            <a:endParaRPr kumimoji="1" lang="it-IT" altLang="zh-CN" sz="1600" dirty="0" smtClean="0"/>
          </a:p>
          <a:p>
            <a:r>
              <a:rPr kumimoji="1" lang="zh-CN" altLang="en-US" sz="1600" dirty="0" smtClean="0"/>
              <a:t>第三部分：</a:t>
            </a:r>
            <a:endParaRPr kumimoji="1" lang="it-IT" altLang="zh-CN" sz="1600" dirty="0" smtClean="0"/>
          </a:p>
          <a:p>
            <a:pPr marL="285750" indent="-285750">
              <a:buFontTx/>
              <a:buChar char="-"/>
            </a:pPr>
            <a:r>
              <a:rPr kumimoji="1" lang="zh-CN" altLang="en-US" sz="1600" dirty="0" smtClean="0"/>
              <a:t>自雇人员</a:t>
            </a:r>
            <a:endParaRPr kumimoji="1" lang="it-IT" altLang="zh-CN" sz="1600" dirty="0" smtClean="0"/>
          </a:p>
          <a:p>
            <a:pPr marL="285750" indent="-285750">
              <a:buFontTx/>
              <a:buChar char="-"/>
            </a:pPr>
            <a:r>
              <a:rPr kumimoji="1" lang="zh-CN" altLang="en-US" sz="1600" dirty="0" smtClean="0"/>
              <a:t>领取计件工资人员及</a:t>
            </a:r>
            <a:r>
              <a:rPr kumimoji="1" lang="en-US" altLang="zh-CN" sz="1600" dirty="0" smtClean="0"/>
              <a:t>10</a:t>
            </a:r>
            <a:r>
              <a:rPr kumimoji="1" lang="zh-CN" altLang="en-US" sz="1600" dirty="0" smtClean="0"/>
              <a:t>吨位以下船舶员工</a:t>
            </a:r>
            <a:endParaRPr kumimoji="1" lang="it-IT" altLang="zh-CN" sz="1600" dirty="0" smtClean="0"/>
          </a:p>
          <a:p>
            <a:pPr marL="285750" indent="-285750">
              <a:buFontTx/>
              <a:buChar char="-"/>
            </a:pPr>
            <a:r>
              <a:rPr kumimoji="1" lang="zh-CN" altLang="en-US" sz="1600" dirty="0" smtClean="0"/>
              <a:t>小型船舶业主</a:t>
            </a:r>
            <a:endParaRPr kumimoji="1" lang="zh-CN" altLang="en-US" sz="1600" dirty="0"/>
          </a:p>
        </p:txBody>
      </p:sp>
    </p:spTree>
    <p:extLst>
      <p:ext uri="{BB962C8B-B14F-4D97-AF65-F5344CB8AC3E}">
        <p14:creationId xmlns:p14="http://schemas.microsoft.com/office/powerpoint/2010/main" val="1442461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MANAGEMENT OF THE WORKING LIFE OF THE WORKERS </a:t>
            </a:r>
            <a:br>
              <a:rPr lang="en-US" dirty="0"/>
            </a:br>
            <a:r>
              <a:rPr lang="zh-CN" altLang="en-US" dirty="0" smtClean="0"/>
              <a:t>工作生涯</a:t>
            </a:r>
            <a:r>
              <a:rPr lang="en-US" dirty="0" smtClean="0"/>
              <a:t>管</a:t>
            </a:r>
            <a:r>
              <a:rPr lang="en-US" dirty="0"/>
              <a:t>理</a:t>
            </a:r>
            <a:r>
              <a:rPr lang="en-US" sz="3600" dirty="0"/>
              <a:t/>
            </a:r>
            <a:br>
              <a:rPr lang="en-US" sz="3600" dirty="0"/>
            </a:br>
            <a:endParaRPr lang="en-US" dirty="0"/>
          </a:p>
        </p:txBody>
      </p:sp>
      <p:sp>
        <p:nvSpPr>
          <p:cNvPr id="3" name="Content Placeholder 2"/>
          <p:cNvSpPr>
            <a:spLocks noGrp="1"/>
          </p:cNvSpPr>
          <p:nvPr>
            <p:ph idx="1"/>
          </p:nvPr>
        </p:nvSpPr>
        <p:spPr>
          <a:xfrm>
            <a:off x="416370" y="980661"/>
            <a:ext cx="2736380" cy="1296179"/>
          </a:xfrm>
        </p:spPr>
        <p:txBody>
          <a:bodyPr>
            <a:normAutofit fontScale="70000" lnSpcReduction="20000"/>
          </a:bodyPr>
          <a:lstStyle/>
          <a:p>
            <a:pPr marL="0" indent="0">
              <a:buNone/>
            </a:pPr>
            <a:r>
              <a:rPr lang="en-US" sz="2400" b="1" dirty="0" smtClean="0"/>
              <a:t>REGISTRATION,</a:t>
            </a:r>
          </a:p>
          <a:p>
            <a:pPr marL="0" indent="0">
              <a:buNone/>
            </a:pPr>
            <a:r>
              <a:rPr lang="en-US" sz="2400" b="1" dirty="0" smtClean="0"/>
              <a:t>JOINING, QUITTING,</a:t>
            </a:r>
          </a:p>
          <a:p>
            <a:pPr marL="0" indent="0">
              <a:buNone/>
            </a:pPr>
            <a:r>
              <a:rPr lang="en-US" sz="2400" b="1" dirty="0" smtClean="0"/>
              <a:t>OTHER CHANGES</a:t>
            </a:r>
          </a:p>
          <a:p>
            <a:pPr marL="0" indent="0">
              <a:buNone/>
            </a:pPr>
            <a:r>
              <a:rPr lang="zh-CN" altLang="en-US" sz="2400" b="1" dirty="0" smtClean="0"/>
              <a:t>注册登记、参与、退出、其他变更等</a:t>
            </a:r>
            <a:endParaRPr lang="en-US" sz="2400" b="1" dirty="0" smtClean="0"/>
          </a:p>
          <a:p>
            <a:pPr marL="0" indent="0">
              <a:buNone/>
            </a:pPr>
            <a:endParaRPr lang="en-US" sz="2400" b="1" dirty="0"/>
          </a:p>
          <a:p>
            <a:pPr marL="0" indent="0">
              <a:buNone/>
            </a:pPr>
            <a:endParaRPr lang="en-US" sz="2400" b="1" dirty="0"/>
          </a:p>
        </p:txBody>
      </p:sp>
      <p:sp>
        <p:nvSpPr>
          <p:cNvPr id="4" name="Up Arrow 3"/>
          <p:cNvSpPr/>
          <p:nvPr/>
        </p:nvSpPr>
        <p:spPr>
          <a:xfrm>
            <a:off x="200340" y="2420860"/>
            <a:ext cx="3168440" cy="3024420"/>
          </a:xfrm>
          <a:prstGeom prst="upArrow">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COMPULSORY FOR ALL WORKERS</a:t>
            </a:r>
          </a:p>
          <a:p>
            <a:pPr algn="ctr"/>
            <a:r>
              <a:rPr lang="en-US" b="1" dirty="0" smtClean="0">
                <a:solidFill>
                  <a:srgbClr val="000000"/>
                </a:solidFill>
              </a:rPr>
              <a:t>所有工作人必须进行</a:t>
            </a:r>
            <a:endParaRPr lang="en-US" b="1" dirty="0">
              <a:solidFill>
                <a:srgbClr val="000000"/>
              </a:solidFill>
            </a:endParaRPr>
          </a:p>
        </p:txBody>
      </p:sp>
      <p:sp>
        <p:nvSpPr>
          <p:cNvPr id="5" name="Pentagon 4"/>
          <p:cNvSpPr/>
          <p:nvPr/>
        </p:nvSpPr>
        <p:spPr>
          <a:xfrm>
            <a:off x="3440790" y="1124680"/>
            <a:ext cx="1728240" cy="822960"/>
          </a:xfrm>
          <a:prstGeom prst="homePlate">
            <a:avLst/>
          </a:prstGeom>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anchor="ctr" anchorCtr="1"/>
          <a:lstStyle/>
          <a:p>
            <a:r>
              <a:rPr lang="en-US" b="1" dirty="0" smtClean="0">
                <a:solidFill>
                  <a:srgbClr val="000000"/>
                </a:solidFill>
              </a:rPr>
              <a:t>RESPONSIBLE PERSONS</a:t>
            </a:r>
          </a:p>
          <a:p>
            <a:r>
              <a:rPr lang="zh-CN" altLang="en-US" b="1" dirty="0" smtClean="0">
                <a:solidFill>
                  <a:srgbClr val="000000"/>
                </a:solidFill>
              </a:rPr>
              <a:t>负责人</a:t>
            </a:r>
            <a:endParaRPr lang="en-US" b="1" dirty="0">
              <a:solidFill>
                <a:srgbClr val="000000"/>
              </a:solidFill>
            </a:endParaRPr>
          </a:p>
        </p:txBody>
      </p:sp>
      <p:sp>
        <p:nvSpPr>
          <p:cNvPr id="9" name="Rectangle 8"/>
          <p:cNvSpPr/>
          <p:nvPr/>
        </p:nvSpPr>
        <p:spPr>
          <a:xfrm>
            <a:off x="5241040" y="1124680"/>
            <a:ext cx="216030" cy="216030"/>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457070" y="764630"/>
            <a:ext cx="4248590" cy="1169551"/>
          </a:xfrm>
          <a:prstGeom prst="rect">
            <a:avLst/>
          </a:prstGeom>
        </p:spPr>
        <p:txBody>
          <a:bodyPr wrap="square">
            <a:spAutoFit/>
          </a:bodyPr>
          <a:lstStyle/>
          <a:p>
            <a:r>
              <a:rPr lang="fr-FR" sz="1400" b="1" dirty="0" err="1"/>
              <a:t>Salaried</a:t>
            </a:r>
            <a:r>
              <a:rPr lang="fr-FR" sz="1400" b="1" dirty="0"/>
              <a:t> </a:t>
            </a:r>
            <a:r>
              <a:rPr lang="fr-FR" sz="1400" b="1" dirty="0" err="1"/>
              <a:t>worker</a:t>
            </a:r>
            <a:r>
              <a:rPr lang="fr-FR" sz="1400" b="1" dirty="0"/>
              <a:t> : </a:t>
            </a:r>
            <a:r>
              <a:rPr lang="fr-FR" sz="1400" dirty="0"/>
              <a:t>The employer or, if </a:t>
            </a:r>
            <a:r>
              <a:rPr lang="fr-FR" sz="1400" dirty="0" err="1"/>
              <a:t>fails</a:t>
            </a:r>
            <a:r>
              <a:rPr lang="fr-FR" sz="1400" dirty="0"/>
              <a:t> to </a:t>
            </a:r>
            <a:r>
              <a:rPr lang="fr-FR" sz="1400" dirty="0" err="1"/>
              <a:t>act</a:t>
            </a:r>
            <a:r>
              <a:rPr lang="fr-FR" sz="1400" dirty="0"/>
              <a:t>, the Maritime Social Institute, as per </a:t>
            </a:r>
            <a:r>
              <a:rPr lang="fr-FR" sz="1400" dirty="0" err="1"/>
              <a:t>regulations</a:t>
            </a:r>
            <a:r>
              <a:rPr lang="fr-FR" sz="1400" dirty="0"/>
              <a:t>, </a:t>
            </a:r>
            <a:r>
              <a:rPr lang="fr-FR" sz="1400" dirty="0" err="1"/>
              <a:t>after</a:t>
            </a:r>
            <a:r>
              <a:rPr lang="fr-FR" sz="1400" dirty="0"/>
              <a:t> a control by the </a:t>
            </a:r>
            <a:r>
              <a:rPr lang="fr-FR" sz="1400" dirty="0" err="1" smtClean="0"/>
              <a:t>Inspectorate</a:t>
            </a:r>
            <a:endParaRPr lang="fr-FR" sz="1400" dirty="0" smtClean="0"/>
          </a:p>
          <a:p>
            <a:r>
              <a:rPr lang="zh-CN" altLang="en-US" sz="1400" dirty="0" smtClean="0"/>
              <a:t>领薪工作者：其雇佣方或在雇佣方无法行使工作室由海事社会保障署依照规定与监察司要求进行</a:t>
            </a:r>
            <a:endParaRPr lang="fr-FR" sz="1400" dirty="0"/>
          </a:p>
        </p:txBody>
      </p:sp>
      <p:sp>
        <p:nvSpPr>
          <p:cNvPr id="12" name="Rectangle 11"/>
          <p:cNvSpPr/>
          <p:nvPr/>
        </p:nvSpPr>
        <p:spPr>
          <a:xfrm>
            <a:off x="5313050" y="2060810"/>
            <a:ext cx="216030" cy="216030"/>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Pentagon 13"/>
          <p:cNvSpPr/>
          <p:nvPr/>
        </p:nvSpPr>
        <p:spPr>
          <a:xfrm>
            <a:off x="3512800" y="2492870"/>
            <a:ext cx="1656230" cy="822960"/>
          </a:xfrm>
          <a:prstGeom prst="homePlate">
            <a:avLst/>
          </a:prstGeom>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anchor="ctr" anchorCtr="1"/>
          <a:lstStyle/>
          <a:p>
            <a:r>
              <a:rPr lang="fr-FR" b="1" dirty="0">
                <a:solidFill>
                  <a:srgbClr val="000000"/>
                </a:solidFill>
              </a:rPr>
              <a:t>WHERE TO </a:t>
            </a:r>
            <a:r>
              <a:rPr lang="fr-FR" b="1" dirty="0" smtClean="0">
                <a:solidFill>
                  <a:srgbClr val="000000"/>
                </a:solidFill>
              </a:rPr>
              <a:t>APPLY</a:t>
            </a:r>
          </a:p>
          <a:p>
            <a:r>
              <a:rPr lang="zh-CN" altLang="en-US" b="1" dirty="0" smtClean="0">
                <a:solidFill>
                  <a:srgbClr val="000000"/>
                </a:solidFill>
              </a:rPr>
              <a:t>应用范围</a:t>
            </a:r>
            <a:endParaRPr lang="fr-FR" b="1" dirty="0">
              <a:solidFill>
                <a:srgbClr val="000000"/>
              </a:solidFill>
            </a:endParaRPr>
          </a:p>
        </p:txBody>
      </p:sp>
      <p:sp>
        <p:nvSpPr>
          <p:cNvPr id="15" name="Pentagon 14"/>
          <p:cNvSpPr/>
          <p:nvPr/>
        </p:nvSpPr>
        <p:spPr>
          <a:xfrm>
            <a:off x="3512800" y="3717040"/>
            <a:ext cx="1656230" cy="822960"/>
          </a:xfrm>
          <a:prstGeom prst="homePlate">
            <a:avLst/>
          </a:prstGeom>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anchor="ctr" anchorCtr="1"/>
          <a:lstStyle/>
          <a:p>
            <a:r>
              <a:rPr lang="fr-FR" b="1" dirty="0" smtClean="0">
                <a:solidFill>
                  <a:srgbClr val="000000"/>
                </a:solidFill>
              </a:rPr>
              <a:t>DEADLINES</a:t>
            </a:r>
          </a:p>
          <a:p>
            <a:r>
              <a:rPr lang="zh-CN" altLang="en-US" b="1" dirty="0" smtClean="0">
                <a:solidFill>
                  <a:srgbClr val="000000"/>
                </a:solidFill>
              </a:rPr>
              <a:t>期限</a:t>
            </a:r>
            <a:r>
              <a:rPr lang="fr-FR" b="1" dirty="0" smtClean="0">
                <a:solidFill>
                  <a:srgbClr val="000000"/>
                </a:solidFill>
              </a:rPr>
              <a:t> </a:t>
            </a:r>
            <a:endParaRPr lang="fr-FR" b="1" dirty="0">
              <a:solidFill>
                <a:srgbClr val="000000"/>
              </a:solidFill>
            </a:endParaRPr>
          </a:p>
        </p:txBody>
      </p:sp>
      <p:sp>
        <p:nvSpPr>
          <p:cNvPr id="16" name="Pentagon 15"/>
          <p:cNvSpPr/>
          <p:nvPr/>
        </p:nvSpPr>
        <p:spPr>
          <a:xfrm>
            <a:off x="3512800" y="5126390"/>
            <a:ext cx="1656230" cy="822960"/>
          </a:xfrm>
          <a:prstGeom prst="homePlate">
            <a:avLst/>
          </a:prstGeom>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anchor="ctr" anchorCtr="1"/>
          <a:lstStyle/>
          <a:p>
            <a:r>
              <a:rPr lang="fr-FR" b="1" dirty="0" smtClean="0">
                <a:solidFill>
                  <a:srgbClr val="000000"/>
                </a:solidFill>
              </a:rPr>
              <a:t>SPECIFICS</a:t>
            </a:r>
          </a:p>
          <a:p>
            <a:r>
              <a:rPr lang="zh-CN" altLang="en-US" b="1" dirty="0" smtClean="0">
                <a:solidFill>
                  <a:srgbClr val="000000"/>
                </a:solidFill>
              </a:rPr>
              <a:t>特殊规定</a:t>
            </a:r>
            <a:r>
              <a:rPr lang="fr-FR" b="1" dirty="0" smtClean="0">
                <a:solidFill>
                  <a:srgbClr val="000000"/>
                </a:solidFill>
              </a:rPr>
              <a:t> </a:t>
            </a:r>
            <a:endParaRPr lang="fr-FR" b="1" dirty="0">
              <a:solidFill>
                <a:srgbClr val="000000"/>
              </a:solidFill>
            </a:endParaRPr>
          </a:p>
        </p:txBody>
      </p:sp>
      <p:sp>
        <p:nvSpPr>
          <p:cNvPr id="17" name="TextBox 12"/>
          <p:cNvSpPr txBox="1"/>
          <p:nvPr/>
        </p:nvSpPr>
        <p:spPr>
          <a:xfrm>
            <a:off x="5366060" y="2420860"/>
            <a:ext cx="3954929" cy="4955202"/>
          </a:xfrm>
          <a:prstGeom prst="rect">
            <a:avLst/>
          </a:prstGeom>
          <a:noFill/>
        </p:spPr>
        <p:txBody>
          <a:bodyPr wrap="none" rtlCol="0">
            <a:spAutoFit/>
          </a:bodyPr>
          <a:lstStyle/>
          <a:p>
            <a:r>
              <a:rPr lang="fr-FR" sz="1600" dirty="0" err="1" smtClean="0"/>
              <a:t>These</a:t>
            </a:r>
            <a:r>
              <a:rPr lang="fr-FR" sz="1600" dirty="0" smtClean="0"/>
              <a:t> </a:t>
            </a:r>
            <a:r>
              <a:rPr lang="fr-FR" sz="1600" dirty="0" err="1"/>
              <a:t>operations</a:t>
            </a:r>
            <a:r>
              <a:rPr lang="fr-FR" sz="1600" dirty="0"/>
              <a:t> are </a:t>
            </a:r>
            <a:r>
              <a:rPr lang="fr-FR" sz="1600" dirty="0" err="1"/>
              <a:t>conducted</a:t>
            </a:r>
            <a:r>
              <a:rPr lang="fr-FR" sz="1600" dirty="0"/>
              <a:t> by </a:t>
            </a:r>
            <a:endParaRPr lang="fr-FR" sz="1600" dirty="0" smtClean="0"/>
          </a:p>
          <a:p>
            <a:r>
              <a:rPr lang="fr-FR" sz="1600" dirty="0" smtClean="0"/>
              <a:t>the </a:t>
            </a:r>
            <a:r>
              <a:rPr lang="fr-FR" sz="1600" dirty="0"/>
              <a:t>Provincial </a:t>
            </a:r>
            <a:r>
              <a:rPr lang="fr-FR" sz="1600" dirty="0" err="1"/>
              <a:t>directorates</a:t>
            </a:r>
            <a:r>
              <a:rPr lang="fr-FR" sz="1600" dirty="0"/>
              <a:t> of the </a:t>
            </a:r>
            <a:endParaRPr lang="fr-FR" sz="1600" dirty="0" smtClean="0"/>
          </a:p>
          <a:p>
            <a:r>
              <a:rPr lang="fr-FR" sz="1600" dirty="0" smtClean="0"/>
              <a:t>Maritime </a:t>
            </a:r>
            <a:r>
              <a:rPr lang="fr-FR" sz="1600" dirty="0"/>
              <a:t>Social </a:t>
            </a:r>
            <a:r>
              <a:rPr lang="fr-FR" sz="1600" dirty="0" smtClean="0"/>
              <a:t>Institute</a:t>
            </a:r>
          </a:p>
          <a:p>
            <a:r>
              <a:rPr lang="zh-CN" altLang="en-US" sz="1600" dirty="0" smtClean="0"/>
              <a:t>由海事社保署各省厅执行</a:t>
            </a:r>
            <a:endParaRPr lang="fr-FR" sz="1600" dirty="0"/>
          </a:p>
          <a:p>
            <a:endParaRPr lang="en-US" sz="1600" dirty="0" smtClean="0"/>
          </a:p>
          <a:p>
            <a:r>
              <a:rPr lang="fr-FR" sz="1600" dirty="0" err="1"/>
              <a:t>These</a:t>
            </a:r>
            <a:r>
              <a:rPr lang="fr-FR" sz="1600" dirty="0"/>
              <a:t> </a:t>
            </a:r>
            <a:r>
              <a:rPr lang="fr-FR" sz="1600" dirty="0" err="1"/>
              <a:t>operations</a:t>
            </a:r>
            <a:r>
              <a:rPr lang="fr-FR" sz="1600" dirty="0"/>
              <a:t> have to </a:t>
            </a:r>
            <a:r>
              <a:rPr lang="fr-FR" sz="1600" dirty="0" err="1"/>
              <a:t>be</a:t>
            </a:r>
            <a:r>
              <a:rPr lang="fr-FR" sz="1600" dirty="0"/>
              <a:t> </a:t>
            </a:r>
            <a:endParaRPr lang="fr-FR" sz="1600" dirty="0" smtClean="0"/>
          </a:p>
          <a:p>
            <a:r>
              <a:rPr lang="fr-FR" sz="1600" dirty="0" err="1" smtClean="0"/>
              <a:t>conducted</a:t>
            </a:r>
            <a:r>
              <a:rPr lang="fr-FR" sz="1600" dirty="0" smtClean="0"/>
              <a:t> </a:t>
            </a:r>
            <a:r>
              <a:rPr lang="fr-FR" sz="1600" dirty="0" err="1"/>
              <a:t>before</a:t>
            </a:r>
            <a:r>
              <a:rPr lang="fr-FR" sz="1600" dirty="0"/>
              <a:t> </a:t>
            </a:r>
            <a:r>
              <a:rPr lang="fr-FR" sz="1600" dirty="0" err="1"/>
              <a:t>work</a:t>
            </a:r>
            <a:r>
              <a:rPr lang="fr-FR" sz="1600" dirty="0"/>
              <a:t> </a:t>
            </a:r>
            <a:r>
              <a:rPr lang="fr-FR" sz="1600" dirty="0" err="1"/>
              <a:t>starts</a:t>
            </a:r>
            <a:r>
              <a:rPr lang="fr-FR" sz="1600" dirty="0"/>
              <a:t> </a:t>
            </a:r>
            <a:endParaRPr lang="fr-FR" sz="1600" dirty="0" smtClean="0"/>
          </a:p>
          <a:p>
            <a:r>
              <a:rPr lang="zh-CN" altLang="en-US" sz="1600" dirty="0" smtClean="0"/>
              <a:t>须在工作开始前完成</a:t>
            </a:r>
            <a:endParaRPr lang="fr-FR" sz="1600" dirty="0"/>
          </a:p>
          <a:p>
            <a:endParaRPr lang="fr-FR" sz="1600" dirty="0" smtClean="0"/>
          </a:p>
          <a:p>
            <a:r>
              <a:rPr lang="fr-FR" sz="1400" dirty="0" smtClean="0">
                <a:solidFill>
                  <a:srgbClr val="000000"/>
                </a:solidFill>
              </a:rPr>
              <a:t>- </a:t>
            </a:r>
            <a:r>
              <a:rPr lang="fr-FR" sz="1400" dirty="0" err="1" smtClean="0">
                <a:solidFill>
                  <a:srgbClr val="000000"/>
                </a:solidFill>
              </a:rPr>
              <a:t>When</a:t>
            </a:r>
            <a:r>
              <a:rPr lang="fr-FR" sz="1400" dirty="0" smtClean="0">
                <a:solidFill>
                  <a:srgbClr val="000000"/>
                </a:solidFill>
              </a:rPr>
              <a:t> </a:t>
            </a:r>
            <a:r>
              <a:rPr lang="fr-FR" sz="1400" dirty="0">
                <a:solidFill>
                  <a:srgbClr val="000000"/>
                </a:solidFill>
              </a:rPr>
              <a:t>the </a:t>
            </a:r>
            <a:r>
              <a:rPr lang="fr-FR" sz="1400" dirty="0" err="1">
                <a:solidFill>
                  <a:srgbClr val="000000"/>
                </a:solidFill>
              </a:rPr>
              <a:t>ship</a:t>
            </a:r>
            <a:r>
              <a:rPr lang="fr-FR" sz="1400" dirty="0">
                <a:solidFill>
                  <a:srgbClr val="000000"/>
                </a:solidFill>
              </a:rPr>
              <a:t> </a:t>
            </a:r>
            <a:r>
              <a:rPr lang="fr-FR" sz="1400" dirty="0" err="1">
                <a:solidFill>
                  <a:srgbClr val="000000"/>
                </a:solidFill>
              </a:rPr>
              <a:t>is</a:t>
            </a:r>
            <a:r>
              <a:rPr lang="fr-FR" sz="1400" dirty="0">
                <a:solidFill>
                  <a:srgbClr val="000000"/>
                </a:solidFill>
              </a:rPr>
              <a:t> far </a:t>
            </a:r>
            <a:r>
              <a:rPr lang="fr-FR" sz="1400" dirty="0" err="1">
                <a:solidFill>
                  <a:srgbClr val="000000"/>
                </a:solidFill>
              </a:rPr>
              <a:t>away</a:t>
            </a:r>
            <a:r>
              <a:rPr lang="fr-FR" sz="1400" dirty="0">
                <a:solidFill>
                  <a:srgbClr val="000000"/>
                </a:solidFill>
              </a:rPr>
              <a:t> </a:t>
            </a:r>
            <a:r>
              <a:rPr lang="fr-FR" sz="1400" dirty="0" err="1">
                <a:solidFill>
                  <a:srgbClr val="000000"/>
                </a:solidFill>
              </a:rPr>
              <a:t>from</a:t>
            </a:r>
            <a:r>
              <a:rPr lang="fr-FR" sz="1400" dirty="0">
                <a:solidFill>
                  <a:srgbClr val="000000"/>
                </a:solidFill>
              </a:rPr>
              <a:t> </a:t>
            </a:r>
            <a:r>
              <a:rPr lang="fr-FR" sz="1400" dirty="0" err="1">
                <a:solidFill>
                  <a:srgbClr val="000000"/>
                </a:solidFill>
              </a:rPr>
              <a:t>its</a:t>
            </a:r>
            <a:r>
              <a:rPr lang="fr-FR" sz="1400" dirty="0">
                <a:solidFill>
                  <a:srgbClr val="000000"/>
                </a:solidFill>
              </a:rPr>
              <a:t> </a:t>
            </a:r>
            <a:r>
              <a:rPr lang="fr-FR" sz="1400" dirty="0" err="1" smtClean="0">
                <a:solidFill>
                  <a:srgbClr val="000000"/>
                </a:solidFill>
              </a:rPr>
              <a:t>harbour</a:t>
            </a:r>
            <a:r>
              <a:rPr lang="fr-FR" sz="1400" dirty="0" smtClean="0">
                <a:solidFill>
                  <a:srgbClr val="000000"/>
                </a:solidFill>
              </a:rPr>
              <a:t> </a:t>
            </a:r>
          </a:p>
          <a:p>
            <a:r>
              <a:rPr lang="fr-FR" sz="1400" dirty="0" smtClean="0">
                <a:solidFill>
                  <a:srgbClr val="000000"/>
                </a:solidFill>
              </a:rPr>
              <a:t>of </a:t>
            </a:r>
            <a:r>
              <a:rPr lang="fr-FR" sz="1400" dirty="0">
                <a:solidFill>
                  <a:srgbClr val="000000"/>
                </a:solidFill>
              </a:rPr>
              <a:t>registration, the </a:t>
            </a:r>
            <a:r>
              <a:rPr lang="fr-FR" sz="1400" dirty="0" err="1">
                <a:solidFill>
                  <a:srgbClr val="000000"/>
                </a:solidFill>
              </a:rPr>
              <a:t>delays</a:t>
            </a:r>
            <a:r>
              <a:rPr lang="fr-FR" sz="1400" dirty="0">
                <a:solidFill>
                  <a:srgbClr val="000000"/>
                </a:solidFill>
              </a:rPr>
              <a:t> do </a:t>
            </a:r>
            <a:r>
              <a:rPr lang="fr-FR" sz="1400" dirty="0" smtClean="0">
                <a:solidFill>
                  <a:srgbClr val="000000"/>
                </a:solidFill>
              </a:rPr>
              <a:t>not </a:t>
            </a:r>
            <a:r>
              <a:rPr lang="fr-FR" sz="1400" dirty="0" err="1" smtClean="0">
                <a:solidFill>
                  <a:srgbClr val="000000"/>
                </a:solidFill>
              </a:rPr>
              <a:t>start</a:t>
            </a:r>
            <a:r>
              <a:rPr lang="fr-FR" sz="1400" dirty="0" smtClean="0">
                <a:solidFill>
                  <a:srgbClr val="000000"/>
                </a:solidFill>
              </a:rPr>
              <a:t> </a:t>
            </a:r>
          </a:p>
          <a:p>
            <a:r>
              <a:rPr lang="fr-FR" sz="1400" dirty="0" err="1" smtClean="0">
                <a:solidFill>
                  <a:srgbClr val="000000"/>
                </a:solidFill>
              </a:rPr>
              <a:t>counting</a:t>
            </a:r>
            <a:r>
              <a:rPr lang="fr-FR" sz="1400" dirty="0" smtClean="0">
                <a:solidFill>
                  <a:srgbClr val="000000"/>
                </a:solidFill>
              </a:rPr>
              <a:t> </a:t>
            </a:r>
            <a:r>
              <a:rPr lang="fr-FR" sz="1400" dirty="0" err="1">
                <a:solidFill>
                  <a:srgbClr val="000000"/>
                </a:solidFill>
              </a:rPr>
              <a:t>before</a:t>
            </a:r>
            <a:r>
              <a:rPr lang="fr-FR" sz="1400" dirty="0">
                <a:solidFill>
                  <a:srgbClr val="000000"/>
                </a:solidFill>
              </a:rPr>
              <a:t> the </a:t>
            </a:r>
            <a:r>
              <a:rPr lang="fr-FR" sz="1400" dirty="0" err="1">
                <a:solidFill>
                  <a:srgbClr val="000000"/>
                </a:solidFill>
              </a:rPr>
              <a:t>ship</a:t>
            </a:r>
            <a:r>
              <a:rPr lang="fr-FR" sz="1400" dirty="0">
                <a:solidFill>
                  <a:srgbClr val="000000"/>
                </a:solidFill>
              </a:rPr>
              <a:t> </a:t>
            </a:r>
            <a:r>
              <a:rPr lang="fr-FR" sz="1400" dirty="0" smtClean="0">
                <a:solidFill>
                  <a:srgbClr val="000000"/>
                </a:solidFill>
              </a:rPr>
              <a:t>arrives </a:t>
            </a:r>
            <a:r>
              <a:rPr lang="fr-FR" sz="1400" dirty="0" err="1">
                <a:solidFill>
                  <a:srgbClr val="000000"/>
                </a:solidFill>
              </a:rPr>
              <a:t>at</a:t>
            </a:r>
            <a:r>
              <a:rPr lang="fr-FR" sz="1400" dirty="0">
                <a:solidFill>
                  <a:srgbClr val="000000"/>
                </a:solidFill>
              </a:rPr>
              <a:t> a </a:t>
            </a:r>
            <a:endParaRPr lang="fr-FR" sz="1400" dirty="0" smtClean="0">
              <a:solidFill>
                <a:srgbClr val="000000"/>
              </a:solidFill>
            </a:endParaRPr>
          </a:p>
          <a:p>
            <a:r>
              <a:rPr lang="fr-FR" sz="1400" dirty="0" err="1" smtClean="0">
                <a:solidFill>
                  <a:srgbClr val="000000"/>
                </a:solidFill>
              </a:rPr>
              <a:t>harbour</a:t>
            </a:r>
            <a:r>
              <a:rPr lang="fr-FR" sz="1400" dirty="0" smtClean="0">
                <a:solidFill>
                  <a:srgbClr val="000000"/>
                </a:solidFill>
              </a:rPr>
              <a:t> </a:t>
            </a:r>
            <a:r>
              <a:rPr lang="fr-FR" sz="1400" dirty="0" err="1">
                <a:solidFill>
                  <a:srgbClr val="000000"/>
                </a:solidFill>
              </a:rPr>
              <a:t>from</a:t>
            </a:r>
            <a:r>
              <a:rPr lang="fr-FR" sz="1400" dirty="0">
                <a:solidFill>
                  <a:srgbClr val="000000"/>
                </a:solidFill>
              </a:rPr>
              <a:t> </a:t>
            </a:r>
            <a:r>
              <a:rPr lang="fr-FR" sz="1400" dirty="0" err="1">
                <a:solidFill>
                  <a:srgbClr val="000000"/>
                </a:solidFill>
              </a:rPr>
              <a:t>its</a:t>
            </a:r>
            <a:r>
              <a:rPr lang="fr-FR" sz="1400" dirty="0">
                <a:solidFill>
                  <a:srgbClr val="000000"/>
                </a:solidFill>
              </a:rPr>
              <a:t> </a:t>
            </a:r>
            <a:r>
              <a:rPr lang="fr-FR" sz="1400" dirty="0" smtClean="0">
                <a:solidFill>
                  <a:srgbClr val="000000"/>
                </a:solidFill>
              </a:rPr>
              <a:t>province </a:t>
            </a:r>
            <a:r>
              <a:rPr lang="fr-FR" sz="1400" dirty="0">
                <a:solidFill>
                  <a:srgbClr val="000000"/>
                </a:solidFill>
              </a:rPr>
              <a:t>of </a:t>
            </a:r>
            <a:r>
              <a:rPr lang="fr-FR" sz="1400" dirty="0" smtClean="0">
                <a:solidFill>
                  <a:srgbClr val="000000"/>
                </a:solidFill>
              </a:rPr>
              <a:t>registration</a:t>
            </a:r>
          </a:p>
          <a:p>
            <a:r>
              <a:rPr lang="zh-CN" altLang="en-US" sz="1400" dirty="0" smtClean="0"/>
              <a:t>若该船舶远离登记港口，在其归刚前，不算逾期</a:t>
            </a:r>
            <a:endParaRPr lang="fr-FR" sz="1600" dirty="0"/>
          </a:p>
          <a:p>
            <a:r>
              <a:rPr lang="fr-FR" sz="1400" dirty="0" smtClean="0"/>
              <a:t>- </a:t>
            </a:r>
            <a:r>
              <a:rPr lang="fr-FR" sz="1400" dirty="0" err="1" smtClean="0"/>
              <a:t>Whichever</a:t>
            </a:r>
            <a:r>
              <a:rPr lang="fr-FR" sz="1400" dirty="0" smtClean="0"/>
              <a:t> </a:t>
            </a:r>
            <a:r>
              <a:rPr lang="fr-FR" sz="1400" dirty="0"/>
              <a:t>change </a:t>
            </a:r>
            <a:r>
              <a:rPr lang="fr-FR" sz="1400" dirty="0" err="1"/>
              <a:t>affecting</a:t>
            </a:r>
            <a:r>
              <a:rPr lang="fr-FR" sz="1400" dirty="0"/>
              <a:t> the </a:t>
            </a:r>
            <a:r>
              <a:rPr lang="fr-FR" sz="1400" dirty="0" err="1"/>
              <a:t>ship</a:t>
            </a:r>
            <a:r>
              <a:rPr lang="fr-FR" sz="1400" dirty="0"/>
              <a:t> </a:t>
            </a:r>
            <a:r>
              <a:rPr lang="fr-FR" sz="1400" dirty="0" err="1"/>
              <a:t>within</a:t>
            </a:r>
            <a:r>
              <a:rPr lang="fr-FR" sz="1400" dirty="0"/>
              <a:t> </a:t>
            </a:r>
            <a:endParaRPr lang="fr-FR" sz="1400" dirty="0" smtClean="0"/>
          </a:p>
          <a:p>
            <a:r>
              <a:rPr lang="fr-FR" sz="1400" dirty="0" smtClean="0"/>
              <a:t>the </a:t>
            </a:r>
            <a:r>
              <a:rPr lang="fr-FR" sz="1400" dirty="0"/>
              <a:t>entreprise </a:t>
            </a:r>
            <a:r>
              <a:rPr lang="fr-FR" sz="1400" dirty="0" err="1"/>
              <a:t>entails</a:t>
            </a:r>
            <a:r>
              <a:rPr lang="fr-FR" sz="1400" dirty="0"/>
              <a:t> the obligation to </a:t>
            </a:r>
            <a:r>
              <a:rPr lang="fr-FR" sz="1400" dirty="0" err="1"/>
              <a:t>start</a:t>
            </a:r>
            <a:r>
              <a:rPr lang="fr-FR" sz="1400" dirty="0"/>
              <a:t> </a:t>
            </a:r>
            <a:endParaRPr lang="fr-FR" sz="1400" dirty="0" smtClean="0"/>
          </a:p>
          <a:p>
            <a:r>
              <a:rPr lang="fr-FR" sz="1400" dirty="0" smtClean="0"/>
              <a:t>all </a:t>
            </a:r>
            <a:r>
              <a:rPr lang="fr-FR" sz="1400" dirty="0" err="1"/>
              <a:t>processes</a:t>
            </a:r>
            <a:r>
              <a:rPr lang="fr-FR" sz="1400" dirty="0"/>
              <a:t> </a:t>
            </a:r>
            <a:r>
              <a:rPr lang="fr-FR" sz="1400" dirty="0" err="1" smtClean="0"/>
              <a:t>anew</a:t>
            </a:r>
            <a:endParaRPr lang="fr-FR" sz="1400" dirty="0" smtClean="0"/>
          </a:p>
          <a:p>
            <a:r>
              <a:rPr lang="zh-CN" altLang="en-US" sz="1400" dirty="0" smtClean="0"/>
              <a:t>在发生某些改变时，会重新进行相关程序</a:t>
            </a:r>
            <a:endParaRPr lang="fr-FR" sz="1400" dirty="0"/>
          </a:p>
          <a:p>
            <a:endParaRPr lang="fr-FR" sz="1400" dirty="0" smtClean="0"/>
          </a:p>
          <a:p>
            <a:endParaRPr lang="fr-FR" sz="1600" dirty="0"/>
          </a:p>
          <a:p>
            <a:endParaRPr lang="en-US" sz="1600" dirty="0"/>
          </a:p>
        </p:txBody>
      </p:sp>
      <p:sp>
        <p:nvSpPr>
          <p:cNvPr id="6" name="文本框 5"/>
          <p:cNvSpPr txBox="1"/>
          <p:nvPr/>
        </p:nvSpPr>
        <p:spPr>
          <a:xfrm>
            <a:off x="5529080" y="1916790"/>
            <a:ext cx="3744520" cy="738664"/>
          </a:xfrm>
          <a:prstGeom prst="rect">
            <a:avLst/>
          </a:prstGeom>
          <a:noFill/>
        </p:spPr>
        <p:txBody>
          <a:bodyPr wrap="square" rtlCol="0">
            <a:spAutoFit/>
          </a:bodyPr>
          <a:lstStyle/>
          <a:p>
            <a:r>
              <a:rPr lang="fr-FR" altLang="zh-CN" sz="1400" b="1" dirty="0"/>
              <a:t>Self-</a:t>
            </a:r>
            <a:r>
              <a:rPr lang="fr-FR" altLang="zh-CN" sz="1400" b="1" dirty="0" err="1"/>
              <a:t>employed</a:t>
            </a:r>
            <a:r>
              <a:rPr lang="fr-FR" altLang="zh-CN" sz="1400" b="1" dirty="0"/>
              <a:t> : </a:t>
            </a:r>
            <a:r>
              <a:rPr lang="fr-FR" altLang="zh-CN" sz="1400" dirty="0" err="1"/>
              <a:t>Themselves</a:t>
            </a:r>
            <a:endParaRPr lang="fr-FR" altLang="zh-CN" sz="1400" dirty="0"/>
          </a:p>
          <a:p>
            <a:r>
              <a:rPr lang="zh-CN" altLang="en-US" sz="1400" b="1" dirty="0"/>
              <a:t>自雇工作者：自己负责</a:t>
            </a:r>
            <a:r>
              <a:rPr lang="fr-FR" altLang="zh-CN" sz="1400" b="1" dirty="0"/>
              <a:t>  </a:t>
            </a:r>
            <a:endParaRPr lang="fr-FR" altLang="zh-CN" sz="1400" dirty="0"/>
          </a:p>
          <a:p>
            <a:endParaRPr kumimoji="1" lang="zh-CN" altLang="en-US" sz="1400" dirty="0"/>
          </a:p>
        </p:txBody>
      </p:sp>
    </p:spTree>
    <p:extLst>
      <p:ext uri="{BB962C8B-B14F-4D97-AF65-F5344CB8AC3E}">
        <p14:creationId xmlns:p14="http://schemas.microsoft.com/office/powerpoint/2010/main" val="2143407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2400" dirty="0"/>
              <a:t>SPANISH SOCIAL SECURITY </a:t>
            </a:r>
            <a:r>
              <a:rPr lang="es-ES" sz="2400" dirty="0" smtClean="0"/>
              <a:t>SYSTEM</a:t>
            </a:r>
            <a:br>
              <a:rPr lang="es-ES" sz="2400" dirty="0" smtClean="0"/>
            </a:br>
            <a:r>
              <a:rPr lang="zh-CN" altLang="en-US" sz="2400" dirty="0" smtClean="0"/>
              <a:t>西班牙社会保障体系</a:t>
            </a:r>
            <a:endParaRPr lang="es-ES" sz="2400" dirty="0"/>
          </a:p>
        </p:txBody>
      </p:sp>
      <p:pic>
        <p:nvPicPr>
          <p:cNvPr id="4" name="Marcador de contenido 3"/>
          <p:cNvPicPr>
            <a:picLocks noGrp="1" noChangeAspect="1"/>
          </p:cNvPicPr>
          <p:nvPr>
            <p:ph sz="half" idx="1"/>
          </p:nvPr>
        </p:nvPicPr>
        <p:blipFill>
          <a:blip r:embed="rId2" cstate="print"/>
          <a:srcRect t="-4253" b="-4253"/>
          <a:stretch>
            <a:fillRect/>
          </a:stretch>
        </p:blipFill>
        <p:spPr>
          <a:xfrm>
            <a:off x="536575" y="1124679"/>
            <a:ext cx="6216675" cy="3729227"/>
          </a:xfrm>
          <a:prstGeom prst="rect">
            <a:avLst/>
          </a:prstGeom>
        </p:spPr>
      </p:pic>
      <p:sp>
        <p:nvSpPr>
          <p:cNvPr id="3" name="内容占位符 2"/>
          <p:cNvSpPr>
            <a:spLocks noGrp="1"/>
          </p:cNvSpPr>
          <p:nvPr>
            <p:ph sz="half" idx="2"/>
          </p:nvPr>
        </p:nvSpPr>
        <p:spPr>
          <a:xfrm>
            <a:off x="488380" y="4077090"/>
            <a:ext cx="7993109" cy="2049079"/>
          </a:xfrm>
        </p:spPr>
        <p:txBody>
          <a:bodyPr>
            <a:normAutofit/>
          </a:bodyPr>
          <a:lstStyle/>
          <a:p>
            <a:pPr>
              <a:lnSpc>
                <a:spcPct val="120000"/>
              </a:lnSpc>
            </a:pPr>
            <a:r>
              <a:rPr kumimoji="1" lang="zh-CN" altLang="en-US" dirty="0" smtClean="0">
                <a:latin typeface="微软雅黑"/>
                <a:ea typeface="微软雅黑"/>
                <a:cs typeface="微软雅黑"/>
              </a:rPr>
              <a:t>社保基本法律</a:t>
            </a:r>
            <a:endParaRPr kumimoji="1" lang="it-IT" altLang="zh-CN" dirty="0" smtClean="0">
              <a:latin typeface="微软雅黑"/>
              <a:ea typeface="微软雅黑"/>
              <a:cs typeface="微软雅黑"/>
            </a:endParaRPr>
          </a:p>
          <a:p>
            <a:pPr>
              <a:lnSpc>
                <a:spcPct val="120000"/>
              </a:lnSpc>
            </a:pPr>
            <a:r>
              <a:rPr kumimoji="1" lang="en-US" altLang="zh-CN" sz="2000" dirty="0" smtClean="0"/>
              <a:t>1978</a:t>
            </a:r>
            <a:r>
              <a:rPr kumimoji="1" lang="zh-CN" altLang="en-US" sz="2000" dirty="0" smtClean="0"/>
              <a:t>年</a:t>
            </a:r>
            <a:r>
              <a:rPr kumimoji="1" lang="en-US" altLang="zh-CN" sz="2000" dirty="0" smtClean="0"/>
              <a:t>《</a:t>
            </a:r>
            <a:r>
              <a:rPr kumimoji="1" lang="zh-CN" altLang="en-US" sz="2000" dirty="0" smtClean="0"/>
              <a:t>西班牙宪法</a:t>
            </a:r>
            <a:r>
              <a:rPr kumimoji="1" lang="en-US" altLang="zh-CN" sz="2000" dirty="0" smtClean="0"/>
              <a:t>》</a:t>
            </a:r>
            <a:r>
              <a:rPr kumimoji="1" lang="zh-CN" altLang="en-US" sz="2000" dirty="0" smtClean="0"/>
              <a:t>第</a:t>
            </a:r>
            <a:r>
              <a:rPr kumimoji="1" lang="en-US" altLang="zh-CN" sz="2000" dirty="0" smtClean="0"/>
              <a:t>41</a:t>
            </a:r>
            <a:r>
              <a:rPr kumimoji="1" lang="zh-CN" altLang="en-US" sz="2000" dirty="0" smtClean="0"/>
              <a:t>条：“国家机关应为全体国民建立公共社会保障体系以保障必要</a:t>
            </a:r>
            <a:r>
              <a:rPr kumimoji="1" lang="zh-CN" altLang="it-IT" sz="2000" dirty="0" smtClean="0"/>
              <a:t>时所需</a:t>
            </a:r>
            <a:r>
              <a:rPr kumimoji="1" lang="zh-CN" altLang="en-US" sz="2000" dirty="0" smtClean="0"/>
              <a:t>之充足救助与社会福利</a:t>
            </a:r>
            <a:r>
              <a:rPr kumimoji="1" lang="en-US" altLang="zh-CN" sz="2000" dirty="0" smtClean="0"/>
              <a:t>…</a:t>
            </a:r>
            <a:r>
              <a:rPr kumimoji="1" lang="zh-CN" altLang="en-US" sz="2000" dirty="0" smtClean="0"/>
              <a:t>”</a:t>
            </a:r>
            <a:endParaRPr kumimoji="1" lang="it-IT" altLang="zh-CN" sz="2000" dirty="0" smtClean="0"/>
          </a:p>
          <a:p>
            <a:pPr>
              <a:lnSpc>
                <a:spcPct val="120000"/>
              </a:lnSpc>
            </a:pPr>
            <a:r>
              <a:rPr kumimoji="1" lang="zh-CN" altLang="zh-CN" sz="2000" dirty="0" smtClean="0"/>
              <a:t>1</a:t>
            </a:r>
            <a:r>
              <a:rPr kumimoji="1" lang="en-US" altLang="zh-CN" sz="2000" dirty="0" smtClean="0"/>
              <a:t>994</a:t>
            </a:r>
            <a:r>
              <a:rPr kumimoji="1" lang="zh-CN" altLang="en-US" sz="2000" dirty="0" smtClean="0"/>
              <a:t>年</a:t>
            </a:r>
            <a:r>
              <a:rPr kumimoji="1" lang="en-US" altLang="zh-CN" sz="2000" dirty="0" smtClean="0"/>
              <a:t>6</a:t>
            </a:r>
            <a:r>
              <a:rPr kumimoji="1" lang="zh-CN" altLang="en-US" sz="2000" dirty="0" smtClean="0"/>
              <a:t>月</a:t>
            </a:r>
            <a:r>
              <a:rPr kumimoji="1" lang="en-US" altLang="zh-CN" sz="2000" dirty="0" smtClean="0"/>
              <a:t>20</a:t>
            </a:r>
            <a:r>
              <a:rPr kumimoji="1" lang="zh-CN" altLang="en-US" sz="2000" dirty="0" smtClean="0"/>
              <a:t>日第</a:t>
            </a:r>
            <a:r>
              <a:rPr kumimoji="1" lang="en-US" altLang="zh-CN" sz="2000" dirty="0" smtClean="0"/>
              <a:t>1</a:t>
            </a:r>
            <a:r>
              <a:rPr kumimoji="1" lang="zh-CN" altLang="en-US" sz="2000" dirty="0" smtClean="0"/>
              <a:t>号</a:t>
            </a:r>
            <a:r>
              <a:rPr kumimoji="1" lang="en-US" altLang="zh-CN" sz="2000" dirty="0" smtClean="0"/>
              <a:t>《</a:t>
            </a:r>
            <a:r>
              <a:rPr kumimoji="1" lang="zh-CN" altLang="en-US" sz="2000" dirty="0" smtClean="0"/>
              <a:t>皇诏</a:t>
            </a:r>
            <a:r>
              <a:rPr kumimoji="1" lang="en-US" altLang="zh-CN" sz="2000" dirty="0" smtClean="0"/>
              <a:t>》</a:t>
            </a:r>
            <a:r>
              <a:rPr kumimoji="1" lang="zh-CN" altLang="en-US" sz="2000" dirty="0" smtClean="0"/>
              <a:t>颁布</a:t>
            </a:r>
            <a:r>
              <a:rPr kumimoji="1" lang="en-US" altLang="zh-CN" sz="2000" dirty="0" smtClean="0"/>
              <a:t>《</a:t>
            </a:r>
            <a:r>
              <a:rPr kumimoji="1" lang="zh-CN" altLang="en-US" sz="2000" dirty="0" smtClean="0"/>
              <a:t>全国社会保障法</a:t>
            </a:r>
            <a:r>
              <a:rPr kumimoji="1" lang="en-US" altLang="zh-CN" sz="2000" dirty="0" smtClean="0"/>
              <a:t>》</a:t>
            </a:r>
            <a:r>
              <a:rPr kumimoji="1" lang="zh-CN" altLang="en-US" sz="2000" dirty="0" smtClean="0"/>
              <a:t>具体条文</a:t>
            </a:r>
            <a:endParaRPr kumimoji="1" lang="zh-CN" altLang="en-US" sz="2000" dirty="0"/>
          </a:p>
        </p:txBody>
      </p:sp>
    </p:spTree>
    <p:extLst>
      <p:ext uri="{BB962C8B-B14F-4D97-AF65-F5344CB8AC3E}">
        <p14:creationId xmlns:p14="http://schemas.microsoft.com/office/powerpoint/2010/main" val="3309044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dirty="0"/>
              <a:t>REGISTRATION OF </a:t>
            </a:r>
            <a:r>
              <a:rPr lang="es-ES" sz="3200" dirty="0" smtClean="0"/>
              <a:t>VESSELS</a:t>
            </a:r>
            <a:r>
              <a:rPr lang="zh-CN" altLang="en-US" sz="3200" dirty="0" smtClean="0"/>
              <a:t> 船舶登记</a:t>
            </a:r>
            <a:endParaRPr lang="es-ES" sz="3200" dirty="0"/>
          </a:p>
        </p:txBody>
      </p:sp>
      <p:pic>
        <p:nvPicPr>
          <p:cNvPr id="4" name="Marcador de contenido 3"/>
          <p:cNvPicPr>
            <a:picLocks noGrp="1" noChangeAspect="1"/>
          </p:cNvPicPr>
          <p:nvPr>
            <p:ph idx="1"/>
          </p:nvPr>
        </p:nvPicPr>
        <p:blipFill>
          <a:blip r:embed="rId2" cstate="print"/>
          <a:srcRect/>
          <a:stretch>
            <a:fillRect/>
          </a:stretch>
        </p:blipFill>
        <p:spPr>
          <a:xfrm>
            <a:off x="200340" y="908651"/>
            <a:ext cx="1670449" cy="1008140"/>
          </a:xfrm>
          <a:prstGeom prst="rect">
            <a:avLst/>
          </a:prstGeom>
        </p:spPr>
      </p:pic>
      <p:pic>
        <p:nvPicPr>
          <p:cNvPr id="5" name="Imagen 4"/>
          <p:cNvPicPr>
            <a:picLocks noChangeAspect="1"/>
          </p:cNvPicPr>
          <p:nvPr/>
        </p:nvPicPr>
        <p:blipFill>
          <a:blip r:embed="rId3" cstate="print"/>
          <a:stretch>
            <a:fillRect/>
          </a:stretch>
        </p:blipFill>
        <p:spPr>
          <a:xfrm>
            <a:off x="2033480" y="729060"/>
            <a:ext cx="1524132" cy="682811"/>
          </a:xfrm>
          <a:prstGeom prst="rect">
            <a:avLst/>
          </a:prstGeom>
        </p:spPr>
      </p:pic>
      <p:pic>
        <p:nvPicPr>
          <p:cNvPr id="6" name="Imagen 5"/>
          <p:cNvPicPr>
            <a:picLocks noChangeAspect="1"/>
          </p:cNvPicPr>
          <p:nvPr/>
        </p:nvPicPr>
        <p:blipFill>
          <a:blip r:embed="rId4" cstate="print"/>
          <a:stretch>
            <a:fillRect/>
          </a:stretch>
        </p:blipFill>
        <p:spPr>
          <a:xfrm>
            <a:off x="2033480" y="1419826"/>
            <a:ext cx="1469263" cy="640135"/>
          </a:xfrm>
          <a:prstGeom prst="rect">
            <a:avLst/>
          </a:prstGeom>
        </p:spPr>
      </p:pic>
      <p:pic>
        <p:nvPicPr>
          <p:cNvPr id="7" name="Imagen 6"/>
          <p:cNvPicPr>
            <a:picLocks noChangeAspect="1"/>
          </p:cNvPicPr>
          <p:nvPr/>
        </p:nvPicPr>
        <p:blipFill>
          <a:blip r:embed="rId5" cstate="print"/>
          <a:stretch>
            <a:fillRect/>
          </a:stretch>
        </p:blipFill>
        <p:spPr>
          <a:xfrm>
            <a:off x="2033480" y="2067916"/>
            <a:ext cx="1633870" cy="701101"/>
          </a:xfrm>
          <a:prstGeom prst="rect">
            <a:avLst/>
          </a:prstGeom>
        </p:spPr>
      </p:pic>
      <p:pic>
        <p:nvPicPr>
          <p:cNvPr id="8" name="Imagen 7"/>
          <p:cNvPicPr>
            <a:picLocks noChangeAspect="1"/>
          </p:cNvPicPr>
          <p:nvPr/>
        </p:nvPicPr>
        <p:blipFill>
          <a:blip r:embed="rId6" cstate="print"/>
          <a:stretch>
            <a:fillRect/>
          </a:stretch>
        </p:blipFill>
        <p:spPr>
          <a:xfrm>
            <a:off x="2033480" y="2780284"/>
            <a:ext cx="1524132" cy="438950"/>
          </a:xfrm>
          <a:prstGeom prst="rect">
            <a:avLst/>
          </a:prstGeom>
        </p:spPr>
      </p:pic>
      <p:pic>
        <p:nvPicPr>
          <p:cNvPr id="9" name="Imagen 8"/>
          <p:cNvPicPr>
            <a:picLocks noChangeAspect="1"/>
          </p:cNvPicPr>
          <p:nvPr/>
        </p:nvPicPr>
        <p:blipFill>
          <a:blip r:embed="rId7" cstate="print"/>
          <a:stretch>
            <a:fillRect/>
          </a:stretch>
        </p:blipFill>
        <p:spPr>
          <a:xfrm>
            <a:off x="3557612" y="836640"/>
            <a:ext cx="5529551" cy="676715"/>
          </a:xfrm>
          <a:prstGeom prst="rect">
            <a:avLst/>
          </a:prstGeom>
        </p:spPr>
      </p:pic>
      <p:pic>
        <p:nvPicPr>
          <p:cNvPr id="10" name="Imagen 9"/>
          <p:cNvPicPr>
            <a:picLocks noChangeAspect="1"/>
          </p:cNvPicPr>
          <p:nvPr/>
        </p:nvPicPr>
        <p:blipFill>
          <a:blip r:embed="rId8" cstate="print"/>
          <a:stretch>
            <a:fillRect/>
          </a:stretch>
        </p:blipFill>
        <p:spPr>
          <a:xfrm>
            <a:off x="3557612" y="1519451"/>
            <a:ext cx="5529551" cy="493819"/>
          </a:xfrm>
          <a:prstGeom prst="rect">
            <a:avLst/>
          </a:prstGeom>
        </p:spPr>
      </p:pic>
      <p:pic>
        <p:nvPicPr>
          <p:cNvPr id="11" name="Imagen 10"/>
          <p:cNvPicPr>
            <a:picLocks noChangeAspect="1"/>
          </p:cNvPicPr>
          <p:nvPr/>
        </p:nvPicPr>
        <p:blipFill>
          <a:blip r:embed="rId9" cstate="print"/>
          <a:stretch>
            <a:fillRect/>
          </a:stretch>
        </p:blipFill>
        <p:spPr>
          <a:xfrm>
            <a:off x="3697832" y="2000221"/>
            <a:ext cx="5444200" cy="676715"/>
          </a:xfrm>
          <a:prstGeom prst="rect">
            <a:avLst/>
          </a:prstGeom>
        </p:spPr>
      </p:pic>
      <p:pic>
        <p:nvPicPr>
          <p:cNvPr id="12" name="Imagen 11"/>
          <p:cNvPicPr>
            <a:picLocks noChangeAspect="1"/>
          </p:cNvPicPr>
          <p:nvPr/>
        </p:nvPicPr>
        <p:blipFill>
          <a:blip r:embed="rId10" cstate="print"/>
          <a:stretch>
            <a:fillRect/>
          </a:stretch>
        </p:blipFill>
        <p:spPr>
          <a:xfrm>
            <a:off x="3615346" y="2670301"/>
            <a:ext cx="5444200" cy="676715"/>
          </a:xfrm>
          <a:prstGeom prst="rect">
            <a:avLst/>
          </a:prstGeom>
        </p:spPr>
      </p:pic>
      <p:sp>
        <p:nvSpPr>
          <p:cNvPr id="13" name="AutoShape 43"/>
          <p:cNvSpPr>
            <a:spLocks noChangeArrowheads="1"/>
          </p:cNvSpPr>
          <p:nvPr/>
        </p:nvSpPr>
        <p:spPr bwMode="auto">
          <a:xfrm>
            <a:off x="3838258" y="3429001"/>
            <a:ext cx="4645342" cy="792110"/>
          </a:xfrm>
          <a:prstGeom prst="upDownArrow">
            <a:avLst>
              <a:gd name="adj1" fmla="val 82250"/>
              <a:gd name="adj2" fmla="val 23056"/>
            </a:avLst>
          </a:prstGeom>
          <a:gradFill rotWithShape="0">
            <a:gsLst>
              <a:gs pos="0">
                <a:srgbClr val="E2B700"/>
              </a:gs>
              <a:gs pos="100000">
                <a:srgbClr val="C95E0D"/>
              </a:gs>
            </a:gsLst>
            <a:lin ang="5400000" scaled="1"/>
          </a:gradFill>
          <a:ln w="9525">
            <a:noFill/>
            <a:miter lim="800000"/>
            <a:headEnd/>
            <a:tailEnd/>
          </a:ln>
          <a:effectLst/>
          <a:scene3d>
            <a:camera prst="legacyObliqueTopLeft"/>
            <a:lightRig rig="legacyFlat3" dir="t"/>
          </a:scene3d>
          <a:sp3d extrusionH="49200" prstMaterial="legacyMatte">
            <a:bevelT w="13500" h="13500" prst="angle"/>
            <a:bevelB w="13500" h="13500" prst="angle"/>
            <a:extrusionClr>
              <a:srgbClr val="C95E0D"/>
            </a:extrusionClr>
          </a:sp3d>
        </p:spPr>
        <p:txBody>
          <a:bodyPr wrap="none" anchor="ctr">
            <a:flatTx/>
          </a:bodyPr>
          <a:lstStyle/>
          <a:p>
            <a:pPr>
              <a:spcBef>
                <a:spcPct val="20000"/>
              </a:spcBef>
              <a:defRPr/>
            </a:pPr>
            <a:r>
              <a:rPr lang="en-GB" sz="1600" b="1" dirty="0">
                <a:solidFill>
                  <a:srgbClr val="000000"/>
                </a:solidFill>
                <a:effectLst>
                  <a:outerShdw blurRad="38100" dist="38100" dir="2700000" algn="tl">
                    <a:srgbClr val="FFFFFF"/>
                  </a:outerShdw>
                </a:effectLst>
                <a:latin typeface="Verdana" pitchFamily="34" charset="0"/>
              </a:rPr>
              <a:t>Contribution account </a:t>
            </a:r>
            <a:r>
              <a:rPr lang="en-GB" sz="1600" b="1" dirty="0" smtClean="0">
                <a:solidFill>
                  <a:srgbClr val="000000"/>
                </a:solidFill>
                <a:effectLst>
                  <a:outerShdw blurRad="38100" dist="38100" dir="2700000" algn="tl">
                    <a:srgbClr val="FFFFFF"/>
                  </a:outerShdw>
                </a:effectLst>
                <a:latin typeface="Verdana" pitchFamily="34" charset="0"/>
              </a:rPr>
              <a:t>code (</a:t>
            </a:r>
            <a:r>
              <a:rPr lang="en-GB" sz="1600" b="1" dirty="0" err="1" smtClean="0">
                <a:solidFill>
                  <a:srgbClr val="000000"/>
                </a:solidFill>
                <a:effectLst>
                  <a:outerShdw blurRad="38100" dist="38100" dir="2700000" algn="tl">
                    <a:srgbClr val="FFFFFF"/>
                  </a:outerShdw>
                </a:effectLst>
                <a:latin typeface="Verdana" pitchFamily="34" charset="0"/>
              </a:rPr>
              <a:t>CCC</a:t>
            </a:r>
            <a:r>
              <a:rPr lang="en-GB" sz="1600" b="1" dirty="0" smtClean="0">
                <a:solidFill>
                  <a:srgbClr val="000000"/>
                </a:solidFill>
                <a:effectLst>
                  <a:outerShdw blurRad="38100" dist="38100" dir="2700000" algn="tl">
                    <a:srgbClr val="FFFFFF"/>
                  </a:outerShdw>
                </a:effectLst>
                <a:latin typeface="Verdana" pitchFamily="34" charset="0"/>
              </a:rPr>
              <a:t>)</a:t>
            </a:r>
            <a:endParaRPr lang="en-GB" sz="1600" b="1" dirty="0">
              <a:solidFill>
                <a:srgbClr val="000000"/>
              </a:solidFill>
              <a:effectLst>
                <a:outerShdw blurRad="38100" dist="38100" dir="2700000" algn="tl">
                  <a:srgbClr val="FFFFFF"/>
                </a:outerShdw>
              </a:effectLst>
              <a:latin typeface="Verdana" pitchFamily="34" charset="0"/>
            </a:endParaRPr>
          </a:p>
          <a:p>
            <a:pPr>
              <a:spcBef>
                <a:spcPct val="20000"/>
              </a:spcBef>
              <a:defRPr/>
            </a:pPr>
            <a:endParaRPr lang="en-GB" sz="800" b="1" dirty="0">
              <a:solidFill>
                <a:srgbClr val="FFFFFF"/>
              </a:solidFill>
              <a:effectLst>
                <a:outerShdw blurRad="38100" dist="38100" dir="2700000" algn="tl">
                  <a:srgbClr val="000000"/>
                </a:outerShdw>
              </a:effectLst>
              <a:latin typeface="Verdana" pitchFamily="34" charset="0"/>
            </a:endParaRPr>
          </a:p>
        </p:txBody>
      </p:sp>
      <p:pic>
        <p:nvPicPr>
          <p:cNvPr id="14" name="Imagen 13"/>
          <p:cNvPicPr>
            <a:picLocks noChangeAspect="1"/>
          </p:cNvPicPr>
          <p:nvPr/>
        </p:nvPicPr>
        <p:blipFill>
          <a:blip r:embed="rId11" cstate="print"/>
          <a:stretch>
            <a:fillRect/>
          </a:stretch>
        </p:blipFill>
        <p:spPr>
          <a:xfrm>
            <a:off x="3231447" y="4303096"/>
            <a:ext cx="6376969" cy="1767993"/>
          </a:xfrm>
          <a:prstGeom prst="rect">
            <a:avLst/>
          </a:prstGeom>
        </p:spPr>
      </p:pic>
      <p:pic>
        <p:nvPicPr>
          <p:cNvPr id="15" name="Imagen 14"/>
          <p:cNvPicPr>
            <a:picLocks noChangeAspect="1"/>
          </p:cNvPicPr>
          <p:nvPr/>
        </p:nvPicPr>
        <p:blipFill>
          <a:blip r:embed="rId12" cstate="print"/>
          <a:stretch>
            <a:fillRect/>
          </a:stretch>
        </p:blipFill>
        <p:spPr>
          <a:xfrm>
            <a:off x="324607" y="3825056"/>
            <a:ext cx="2316681" cy="1457070"/>
          </a:xfrm>
          <a:prstGeom prst="rect">
            <a:avLst/>
          </a:prstGeom>
        </p:spPr>
      </p:pic>
      <p:sp>
        <p:nvSpPr>
          <p:cNvPr id="3" name="文本框 2"/>
          <p:cNvSpPr txBox="1"/>
          <p:nvPr/>
        </p:nvSpPr>
        <p:spPr>
          <a:xfrm>
            <a:off x="128330" y="2060810"/>
            <a:ext cx="1728240" cy="369332"/>
          </a:xfrm>
          <a:prstGeom prst="rect">
            <a:avLst/>
          </a:prstGeom>
          <a:noFill/>
        </p:spPr>
        <p:txBody>
          <a:bodyPr wrap="square" rtlCol="0">
            <a:spAutoFit/>
          </a:bodyPr>
          <a:lstStyle/>
          <a:p>
            <a:pPr algn="ctr"/>
            <a:r>
              <a:rPr kumimoji="1" lang="zh-CN" altLang="en-US" dirty="0" smtClean="0"/>
              <a:t>船舶登记操作</a:t>
            </a:r>
            <a:endParaRPr kumimoji="1" lang="zh-CN" altLang="en-US" dirty="0"/>
          </a:p>
        </p:txBody>
      </p:sp>
      <p:sp>
        <p:nvSpPr>
          <p:cNvPr id="16" name="文本框 15"/>
          <p:cNvSpPr txBox="1"/>
          <p:nvPr/>
        </p:nvSpPr>
        <p:spPr>
          <a:xfrm>
            <a:off x="3008730" y="766389"/>
            <a:ext cx="576080" cy="646331"/>
          </a:xfrm>
          <a:prstGeom prst="rect">
            <a:avLst/>
          </a:prstGeom>
          <a:noFill/>
        </p:spPr>
        <p:txBody>
          <a:bodyPr wrap="square" rtlCol="0">
            <a:spAutoFit/>
          </a:bodyPr>
          <a:lstStyle/>
          <a:p>
            <a:r>
              <a:rPr kumimoji="1" lang="zh-CN" altLang="en-US" dirty="0" smtClean="0"/>
              <a:t>何人</a:t>
            </a:r>
            <a:endParaRPr kumimoji="1" lang="zh-CN" altLang="en-US" dirty="0"/>
          </a:p>
        </p:txBody>
      </p:sp>
      <p:sp>
        <p:nvSpPr>
          <p:cNvPr id="17" name="文本框 16"/>
          <p:cNvSpPr txBox="1"/>
          <p:nvPr/>
        </p:nvSpPr>
        <p:spPr>
          <a:xfrm>
            <a:off x="3080740" y="1412720"/>
            <a:ext cx="576080" cy="646331"/>
          </a:xfrm>
          <a:prstGeom prst="rect">
            <a:avLst/>
          </a:prstGeom>
          <a:noFill/>
        </p:spPr>
        <p:txBody>
          <a:bodyPr wrap="square" rtlCol="0">
            <a:spAutoFit/>
          </a:bodyPr>
          <a:lstStyle/>
          <a:p>
            <a:r>
              <a:rPr kumimoji="1" lang="zh-CN" altLang="en-US" dirty="0" smtClean="0"/>
              <a:t>何时</a:t>
            </a:r>
            <a:endParaRPr kumimoji="1" lang="zh-CN" altLang="en-US" dirty="0"/>
          </a:p>
        </p:txBody>
      </p:sp>
      <p:sp>
        <p:nvSpPr>
          <p:cNvPr id="18" name="文本框 17"/>
          <p:cNvSpPr txBox="1"/>
          <p:nvPr/>
        </p:nvSpPr>
        <p:spPr>
          <a:xfrm>
            <a:off x="3080740" y="2060810"/>
            <a:ext cx="576080" cy="646331"/>
          </a:xfrm>
          <a:prstGeom prst="rect">
            <a:avLst/>
          </a:prstGeom>
          <a:noFill/>
        </p:spPr>
        <p:txBody>
          <a:bodyPr wrap="square" rtlCol="0">
            <a:spAutoFit/>
          </a:bodyPr>
          <a:lstStyle/>
          <a:p>
            <a:r>
              <a:rPr kumimoji="1" lang="zh-CN" altLang="en-US" dirty="0" smtClean="0"/>
              <a:t>何处</a:t>
            </a:r>
            <a:endParaRPr kumimoji="1" lang="zh-CN" altLang="en-US" dirty="0"/>
          </a:p>
        </p:txBody>
      </p:sp>
      <p:sp>
        <p:nvSpPr>
          <p:cNvPr id="19" name="文本框 18"/>
          <p:cNvSpPr txBox="1"/>
          <p:nvPr/>
        </p:nvSpPr>
        <p:spPr>
          <a:xfrm>
            <a:off x="3080740" y="2636890"/>
            <a:ext cx="576080" cy="646331"/>
          </a:xfrm>
          <a:prstGeom prst="rect">
            <a:avLst/>
          </a:prstGeom>
          <a:noFill/>
        </p:spPr>
        <p:txBody>
          <a:bodyPr wrap="square" rtlCol="0">
            <a:spAutoFit/>
          </a:bodyPr>
          <a:lstStyle/>
          <a:p>
            <a:r>
              <a:rPr kumimoji="1" lang="zh-CN" altLang="en-US" dirty="0" smtClean="0"/>
              <a:t>形式</a:t>
            </a:r>
            <a:endParaRPr kumimoji="1" lang="zh-CN" altLang="en-US" dirty="0"/>
          </a:p>
        </p:txBody>
      </p:sp>
      <p:sp>
        <p:nvSpPr>
          <p:cNvPr id="20" name="文本框 19"/>
          <p:cNvSpPr txBox="1"/>
          <p:nvPr/>
        </p:nvSpPr>
        <p:spPr>
          <a:xfrm>
            <a:off x="5385060" y="1074166"/>
            <a:ext cx="4248590" cy="338554"/>
          </a:xfrm>
          <a:prstGeom prst="rect">
            <a:avLst/>
          </a:prstGeom>
          <a:noFill/>
        </p:spPr>
        <p:txBody>
          <a:bodyPr wrap="square" rtlCol="0">
            <a:spAutoFit/>
          </a:bodyPr>
          <a:lstStyle/>
          <a:p>
            <a:r>
              <a:rPr kumimoji="1" lang="zh-CN" altLang="en-US" sz="1600" dirty="0" smtClean="0"/>
              <a:t>雇主须登记并确认其工作场所</a:t>
            </a:r>
            <a:endParaRPr kumimoji="1" lang="zh-CN" altLang="en-US" sz="1600" dirty="0"/>
          </a:p>
        </p:txBody>
      </p:sp>
      <p:sp>
        <p:nvSpPr>
          <p:cNvPr id="21" name="文本框 20"/>
          <p:cNvSpPr txBox="1"/>
          <p:nvPr/>
        </p:nvSpPr>
        <p:spPr>
          <a:xfrm>
            <a:off x="7113300" y="1578236"/>
            <a:ext cx="1944270" cy="338554"/>
          </a:xfrm>
          <a:prstGeom prst="rect">
            <a:avLst/>
          </a:prstGeom>
          <a:noFill/>
        </p:spPr>
        <p:txBody>
          <a:bodyPr wrap="square" rtlCol="0">
            <a:spAutoFit/>
          </a:bodyPr>
          <a:lstStyle/>
          <a:p>
            <a:r>
              <a:rPr kumimoji="1" lang="zh-CN" altLang="en-US" sz="1600" dirty="0" smtClean="0"/>
              <a:t>工作开始前</a:t>
            </a:r>
            <a:endParaRPr kumimoji="1" lang="zh-CN" altLang="en-US" sz="1600" dirty="0"/>
          </a:p>
        </p:txBody>
      </p:sp>
      <p:sp>
        <p:nvSpPr>
          <p:cNvPr id="22" name="文本框 21"/>
          <p:cNvSpPr txBox="1"/>
          <p:nvPr/>
        </p:nvSpPr>
        <p:spPr>
          <a:xfrm>
            <a:off x="6033150" y="2276840"/>
            <a:ext cx="1944270" cy="338554"/>
          </a:xfrm>
          <a:prstGeom prst="rect">
            <a:avLst/>
          </a:prstGeom>
          <a:noFill/>
        </p:spPr>
        <p:txBody>
          <a:bodyPr wrap="square" rtlCol="0">
            <a:spAutoFit/>
          </a:bodyPr>
          <a:lstStyle/>
          <a:p>
            <a:r>
              <a:rPr kumimoji="1" lang="zh-CN" altLang="en-US" sz="1600" dirty="0" smtClean="0"/>
              <a:t>在海事社保署省厅</a:t>
            </a:r>
            <a:endParaRPr kumimoji="1" lang="zh-CN" altLang="en-US" sz="1600" dirty="0"/>
          </a:p>
        </p:txBody>
      </p:sp>
      <p:sp>
        <p:nvSpPr>
          <p:cNvPr id="23" name="文本框 22"/>
          <p:cNvSpPr txBox="1"/>
          <p:nvPr/>
        </p:nvSpPr>
        <p:spPr>
          <a:xfrm>
            <a:off x="5169030" y="2924930"/>
            <a:ext cx="4176580" cy="338554"/>
          </a:xfrm>
          <a:prstGeom prst="rect">
            <a:avLst/>
          </a:prstGeom>
          <a:noFill/>
        </p:spPr>
        <p:txBody>
          <a:bodyPr wrap="square" rtlCol="0">
            <a:spAutoFit/>
          </a:bodyPr>
          <a:lstStyle/>
          <a:p>
            <a:r>
              <a:rPr kumimoji="1" lang="zh-CN" altLang="en-US" sz="1600" dirty="0" smtClean="0"/>
              <a:t>雇主须将其每一船只登记为工作场所</a:t>
            </a:r>
            <a:endParaRPr kumimoji="1" lang="zh-CN" altLang="en-US" sz="1600" dirty="0"/>
          </a:p>
        </p:txBody>
      </p:sp>
      <p:sp>
        <p:nvSpPr>
          <p:cNvPr id="24" name="文本框 23"/>
          <p:cNvSpPr txBox="1"/>
          <p:nvPr/>
        </p:nvSpPr>
        <p:spPr>
          <a:xfrm>
            <a:off x="5241040" y="3851778"/>
            <a:ext cx="2304320" cy="369332"/>
          </a:xfrm>
          <a:prstGeom prst="rect">
            <a:avLst/>
          </a:prstGeom>
          <a:noFill/>
        </p:spPr>
        <p:txBody>
          <a:bodyPr wrap="square" rtlCol="0">
            <a:spAutoFit/>
          </a:bodyPr>
          <a:lstStyle/>
          <a:p>
            <a:r>
              <a:rPr kumimoji="1" lang="zh-CN" altLang="en-US" dirty="0" smtClean="0"/>
              <a:t>社保缴费账号（</a:t>
            </a:r>
            <a:r>
              <a:rPr kumimoji="1" lang="it-IT" altLang="zh-CN" dirty="0" smtClean="0"/>
              <a:t>CCC</a:t>
            </a:r>
            <a:r>
              <a:rPr kumimoji="1" lang="zh-CN" altLang="en-US" dirty="0" smtClean="0"/>
              <a:t>）</a:t>
            </a:r>
            <a:endParaRPr kumimoji="1" lang="zh-CN" altLang="en-US" dirty="0"/>
          </a:p>
        </p:txBody>
      </p:sp>
      <p:sp>
        <p:nvSpPr>
          <p:cNvPr id="25" name="文本框 24"/>
          <p:cNvSpPr txBox="1"/>
          <p:nvPr/>
        </p:nvSpPr>
        <p:spPr>
          <a:xfrm>
            <a:off x="3584810" y="4602656"/>
            <a:ext cx="3168440" cy="338554"/>
          </a:xfrm>
          <a:prstGeom prst="rect">
            <a:avLst/>
          </a:prstGeom>
          <a:noFill/>
        </p:spPr>
        <p:txBody>
          <a:bodyPr wrap="square" rtlCol="0">
            <a:spAutoFit/>
          </a:bodyPr>
          <a:lstStyle/>
          <a:p>
            <a:r>
              <a:rPr kumimoji="1" lang="zh-CN" altLang="en-US" sz="1600" dirty="0" smtClean="0"/>
              <a:t>确认每一船只以监督其缴费</a:t>
            </a:r>
            <a:endParaRPr kumimoji="1" lang="zh-CN" altLang="en-US" sz="1600" dirty="0"/>
          </a:p>
        </p:txBody>
      </p:sp>
      <p:sp>
        <p:nvSpPr>
          <p:cNvPr id="26" name="文本框 25"/>
          <p:cNvSpPr txBox="1"/>
          <p:nvPr/>
        </p:nvSpPr>
        <p:spPr>
          <a:xfrm>
            <a:off x="3584810" y="5229250"/>
            <a:ext cx="3960550" cy="338554"/>
          </a:xfrm>
          <a:prstGeom prst="rect">
            <a:avLst/>
          </a:prstGeom>
          <a:noFill/>
        </p:spPr>
        <p:txBody>
          <a:bodyPr wrap="square" rtlCol="0">
            <a:spAutoFit/>
          </a:bodyPr>
          <a:lstStyle/>
          <a:p>
            <a:r>
              <a:rPr kumimoji="1" lang="zh-CN" altLang="en-US" sz="1600" dirty="0" smtClean="0"/>
              <a:t>须在商船登记局登记方可获得航行许可</a:t>
            </a:r>
            <a:endParaRPr kumimoji="1" lang="zh-CN" altLang="en-US" sz="1600" dirty="0"/>
          </a:p>
        </p:txBody>
      </p:sp>
      <p:sp>
        <p:nvSpPr>
          <p:cNvPr id="27" name="文本框 26"/>
          <p:cNvSpPr txBox="1"/>
          <p:nvPr/>
        </p:nvSpPr>
        <p:spPr>
          <a:xfrm>
            <a:off x="3584810" y="5949350"/>
            <a:ext cx="3960550" cy="338554"/>
          </a:xfrm>
          <a:prstGeom prst="rect">
            <a:avLst/>
          </a:prstGeom>
          <a:noFill/>
        </p:spPr>
        <p:txBody>
          <a:bodyPr wrap="square" rtlCol="0">
            <a:spAutoFit/>
          </a:bodyPr>
          <a:lstStyle/>
          <a:p>
            <a:r>
              <a:rPr kumimoji="1" lang="zh-CN" altLang="en-US" sz="1600" dirty="0" smtClean="0"/>
              <a:t>海事管理机关在必要时可调度船舶</a:t>
            </a:r>
            <a:endParaRPr kumimoji="1" lang="zh-CN" altLang="en-US" sz="1600" dirty="0"/>
          </a:p>
        </p:txBody>
      </p:sp>
    </p:spTree>
    <p:extLst>
      <p:ext uri="{BB962C8B-B14F-4D97-AF65-F5344CB8AC3E}">
        <p14:creationId xmlns:p14="http://schemas.microsoft.com/office/powerpoint/2010/main" val="32358689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2400" dirty="0"/>
              <a:t>SPECIAL NATURE OF </a:t>
            </a:r>
            <a:r>
              <a:rPr lang="es-ES" sz="2400" dirty="0" smtClean="0"/>
              <a:t>CONTRIBUTIONS</a:t>
            </a:r>
            <a:br>
              <a:rPr lang="es-ES" sz="2400" dirty="0" smtClean="0"/>
            </a:br>
            <a:r>
              <a:rPr lang="zh-CN" altLang="en-US" sz="2400" dirty="0" smtClean="0"/>
              <a:t>缴费特别规定</a:t>
            </a:r>
            <a:endParaRPr lang="es-ES" sz="2400" dirty="0"/>
          </a:p>
        </p:txBody>
      </p:sp>
      <p:pic>
        <p:nvPicPr>
          <p:cNvPr id="4" name="Marcador de contenido 3"/>
          <p:cNvPicPr>
            <a:picLocks noGrp="1" noChangeAspect="1"/>
          </p:cNvPicPr>
          <p:nvPr>
            <p:ph idx="1"/>
          </p:nvPr>
        </p:nvPicPr>
        <p:blipFill>
          <a:blip r:embed="rId2" cstate="print"/>
          <a:stretch>
            <a:fillRect/>
          </a:stretch>
        </p:blipFill>
        <p:spPr>
          <a:xfrm>
            <a:off x="488380" y="981075"/>
            <a:ext cx="4870960" cy="5145088"/>
          </a:xfrm>
          <a:prstGeom prst="rect">
            <a:avLst/>
          </a:prstGeom>
        </p:spPr>
      </p:pic>
      <p:sp>
        <p:nvSpPr>
          <p:cNvPr id="3" name="文本框 2"/>
          <p:cNvSpPr txBox="1"/>
          <p:nvPr/>
        </p:nvSpPr>
        <p:spPr>
          <a:xfrm>
            <a:off x="5673100" y="1052670"/>
            <a:ext cx="3960550" cy="4247317"/>
          </a:xfrm>
          <a:prstGeom prst="rect">
            <a:avLst/>
          </a:prstGeom>
          <a:noFill/>
        </p:spPr>
        <p:txBody>
          <a:bodyPr wrap="square" rtlCol="0">
            <a:spAutoFit/>
          </a:bodyPr>
          <a:lstStyle/>
          <a:p>
            <a:r>
              <a:rPr kumimoji="1" lang="zh-CN" altLang="en-US" dirty="0" smtClean="0"/>
              <a:t>缴费基数</a:t>
            </a:r>
            <a:endParaRPr kumimoji="1" lang="it-IT" altLang="zh-CN" dirty="0" smtClean="0"/>
          </a:p>
          <a:p>
            <a:endParaRPr kumimoji="1" lang="it-IT" altLang="zh-CN" dirty="0"/>
          </a:p>
          <a:p>
            <a:r>
              <a:rPr kumimoji="1" lang="en-US" altLang="zh-CN" dirty="0" smtClean="0"/>
              <a:t>→</a:t>
            </a:r>
            <a:r>
              <a:rPr kumimoji="1" lang="zh-CN" altLang="en-US" dirty="0" smtClean="0"/>
              <a:t> 依据工作者实际工资收取</a:t>
            </a:r>
            <a:endParaRPr kumimoji="1" lang="it-IT" altLang="zh-CN" dirty="0" smtClean="0"/>
          </a:p>
          <a:p>
            <a:endParaRPr kumimoji="1" lang="it-IT" altLang="zh-CN" dirty="0"/>
          </a:p>
          <a:p>
            <a:r>
              <a:rPr kumimoji="1" lang="en-US" altLang="zh-CN" dirty="0" smtClean="0"/>
              <a:t>→</a:t>
            </a:r>
            <a:r>
              <a:rPr kumimoji="1" lang="zh-CN" altLang="en-US" dirty="0" smtClean="0"/>
              <a:t> 确定基数缴费。第二部分与第三部分则根据其收入并根据海事社保署年度部长令收取（</a:t>
            </a:r>
            <a:r>
              <a:rPr kumimoji="1" lang="it-IT" altLang="zh-CN" dirty="0" smtClean="0"/>
              <a:t>ESS</a:t>
            </a:r>
            <a:r>
              <a:rPr kumimoji="1" lang="zh-CN" altLang="en-US" dirty="0" smtClean="0"/>
              <a:t>/</a:t>
            </a:r>
            <a:r>
              <a:rPr kumimoji="1" lang="en-US" altLang="zh-CN" dirty="0" smtClean="0"/>
              <a:t>87/2015</a:t>
            </a:r>
            <a:r>
              <a:rPr kumimoji="1" lang="zh-CN" altLang="en-US" dirty="0" smtClean="0"/>
              <a:t>年</a:t>
            </a:r>
            <a:r>
              <a:rPr kumimoji="1" lang="zh-CN" altLang="zh-CN" dirty="0" smtClean="0"/>
              <a:t>1</a:t>
            </a:r>
            <a:r>
              <a:rPr kumimoji="1" lang="zh-CN" altLang="en-US" dirty="0" smtClean="0"/>
              <a:t>月</a:t>
            </a:r>
            <a:r>
              <a:rPr kumimoji="1" lang="en-US" altLang="zh-CN" dirty="0" smtClean="0"/>
              <a:t>30</a:t>
            </a:r>
            <a:r>
              <a:rPr kumimoji="1" lang="zh-CN" altLang="en-US" dirty="0" smtClean="0"/>
              <a:t>日法令）。各省渔业类型与工作种类根据上一年平均工资设定，并不低于共通方案标准</a:t>
            </a:r>
            <a:endParaRPr kumimoji="1" lang="it-IT" altLang="zh-CN" dirty="0" smtClean="0"/>
          </a:p>
          <a:p>
            <a:endParaRPr kumimoji="1" lang="it-IT" altLang="zh-CN" dirty="0"/>
          </a:p>
          <a:p>
            <a:r>
              <a:rPr kumimoji="1" lang="en-US" altLang="zh-CN" dirty="0" smtClean="0"/>
              <a:t>→</a:t>
            </a:r>
            <a:r>
              <a:rPr kumimoji="1" lang="zh-CN" altLang="en-US" dirty="0" smtClean="0"/>
              <a:t> 失业或疾病期间特殊减免系数：</a:t>
            </a:r>
            <a:endParaRPr kumimoji="1" lang="it-IT" altLang="zh-CN" dirty="0" smtClean="0"/>
          </a:p>
          <a:p>
            <a:r>
              <a:rPr kumimoji="1" lang="en-US" altLang="zh-CN" dirty="0" smtClean="0"/>
              <a:t>·</a:t>
            </a:r>
            <a:r>
              <a:rPr kumimoji="1" lang="zh-CN" altLang="en-US" dirty="0" smtClean="0"/>
              <a:t>第二部分</a:t>
            </a:r>
            <a:r>
              <a:rPr kumimoji="1" lang="it-IT" altLang="zh-CN" dirty="0" smtClean="0"/>
              <a:t>A</a:t>
            </a:r>
            <a:r>
              <a:rPr kumimoji="1" lang="zh-CN" altLang="en-US" dirty="0" smtClean="0"/>
              <a:t>组：</a:t>
            </a:r>
            <a:r>
              <a:rPr kumimoji="1" lang="en-US" altLang="zh-CN" dirty="0" smtClean="0"/>
              <a:t>2/3</a:t>
            </a:r>
          </a:p>
          <a:p>
            <a:r>
              <a:rPr kumimoji="1" lang="en-US" altLang="zh-CN" dirty="0" smtClean="0"/>
              <a:t>·</a:t>
            </a:r>
            <a:r>
              <a:rPr kumimoji="1" lang="zh-CN" altLang="en-US" dirty="0" smtClean="0"/>
              <a:t>第二部分</a:t>
            </a:r>
            <a:r>
              <a:rPr kumimoji="1" lang="it-IT" altLang="zh-CN" dirty="0" smtClean="0"/>
              <a:t>B</a:t>
            </a:r>
            <a:r>
              <a:rPr kumimoji="1" lang="zh-CN" altLang="en-US" dirty="0" smtClean="0"/>
              <a:t>组：</a:t>
            </a:r>
            <a:r>
              <a:rPr kumimoji="1" lang="en-US" altLang="zh-CN" dirty="0" smtClean="0"/>
              <a:t>1/2</a:t>
            </a:r>
          </a:p>
          <a:p>
            <a:r>
              <a:rPr kumimoji="1" lang="en-US" altLang="zh-CN" dirty="0" smtClean="0"/>
              <a:t>·</a:t>
            </a:r>
            <a:r>
              <a:rPr kumimoji="1" lang="zh-CN" altLang="en-US" dirty="0" smtClean="0"/>
              <a:t>第三部分：</a:t>
            </a:r>
            <a:r>
              <a:rPr kumimoji="1" lang="en-US" altLang="zh-CN" dirty="0" smtClean="0"/>
              <a:t>1/3</a:t>
            </a:r>
            <a:endParaRPr kumimoji="1" lang="zh-CN" altLang="en-US" dirty="0"/>
          </a:p>
        </p:txBody>
      </p:sp>
    </p:spTree>
    <p:extLst>
      <p:ext uri="{BB962C8B-B14F-4D97-AF65-F5344CB8AC3E}">
        <p14:creationId xmlns:p14="http://schemas.microsoft.com/office/powerpoint/2010/main" val="4019451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3200" dirty="0"/>
              <a:t>SOCIAL SECURITY </a:t>
            </a:r>
            <a:r>
              <a:rPr lang="es-ES" sz="3200" dirty="0" smtClean="0"/>
              <a:t>SYSTEM</a:t>
            </a:r>
            <a:br>
              <a:rPr lang="es-ES" sz="3200" dirty="0" smtClean="0"/>
            </a:br>
            <a:r>
              <a:rPr lang="zh-CN" altLang="en-US" sz="3200" dirty="0" smtClean="0"/>
              <a:t>西班牙社会保障体系</a:t>
            </a:r>
            <a:endParaRPr lang="es-ES" sz="3200" dirty="0"/>
          </a:p>
        </p:txBody>
      </p:sp>
      <p:pic>
        <p:nvPicPr>
          <p:cNvPr id="4" name="Marcador de contenido 3"/>
          <p:cNvPicPr>
            <a:picLocks noGrp="1" noChangeAspect="1"/>
          </p:cNvPicPr>
          <p:nvPr>
            <p:ph idx="1"/>
          </p:nvPr>
        </p:nvPicPr>
        <p:blipFill>
          <a:blip r:embed="rId2" cstate="print"/>
          <a:stretch>
            <a:fillRect/>
          </a:stretch>
        </p:blipFill>
        <p:spPr>
          <a:xfrm>
            <a:off x="920440" y="1374176"/>
            <a:ext cx="8266892" cy="4389500"/>
          </a:xfrm>
          <a:prstGeom prst="rect">
            <a:avLst/>
          </a:prstGeom>
        </p:spPr>
      </p:pic>
      <p:pic>
        <p:nvPicPr>
          <p:cNvPr id="5" name="Imagen 4"/>
          <p:cNvPicPr>
            <a:picLocks noChangeAspect="1"/>
          </p:cNvPicPr>
          <p:nvPr/>
        </p:nvPicPr>
        <p:blipFill>
          <a:blip r:embed="rId3" cstate="print"/>
          <a:stretch>
            <a:fillRect/>
          </a:stretch>
        </p:blipFill>
        <p:spPr>
          <a:xfrm>
            <a:off x="6610155" y="836640"/>
            <a:ext cx="2767824" cy="1999661"/>
          </a:xfrm>
          <a:prstGeom prst="rect">
            <a:avLst/>
          </a:prstGeom>
        </p:spPr>
      </p:pic>
      <p:pic>
        <p:nvPicPr>
          <p:cNvPr id="6" name="Imagen 5"/>
          <p:cNvPicPr>
            <a:picLocks noChangeAspect="1"/>
          </p:cNvPicPr>
          <p:nvPr/>
        </p:nvPicPr>
        <p:blipFill>
          <a:blip r:embed="rId4" cstate="print"/>
          <a:stretch>
            <a:fillRect/>
          </a:stretch>
        </p:blipFill>
        <p:spPr>
          <a:xfrm>
            <a:off x="6610155" y="3481417"/>
            <a:ext cx="2908044" cy="1896020"/>
          </a:xfrm>
          <a:prstGeom prst="rect">
            <a:avLst/>
          </a:prstGeom>
        </p:spPr>
      </p:pic>
      <p:sp>
        <p:nvSpPr>
          <p:cNvPr id="3" name="文本框 2"/>
          <p:cNvSpPr txBox="1"/>
          <p:nvPr/>
        </p:nvSpPr>
        <p:spPr>
          <a:xfrm>
            <a:off x="4016870" y="1412720"/>
            <a:ext cx="1944270" cy="369332"/>
          </a:xfrm>
          <a:prstGeom prst="rect">
            <a:avLst/>
          </a:prstGeom>
          <a:noFill/>
        </p:spPr>
        <p:txBody>
          <a:bodyPr wrap="square" rtlCol="0">
            <a:spAutoFit/>
          </a:bodyPr>
          <a:lstStyle/>
          <a:p>
            <a:r>
              <a:rPr kumimoji="1" lang="zh-CN" altLang="en-US" dirty="0" smtClean="0"/>
              <a:t>参保人员数据</a:t>
            </a:r>
            <a:endParaRPr kumimoji="1" lang="zh-CN" altLang="en-US" dirty="0"/>
          </a:p>
        </p:txBody>
      </p:sp>
      <p:sp>
        <p:nvSpPr>
          <p:cNvPr id="7" name="文本框 6"/>
          <p:cNvSpPr txBox="1"/>
          <p:nvPr/>
        </p:nvSpPr>
        <p:spPr>
          <a:xfrm>
            <a:off x="1568530" y="2420860"/>
            <a:ext cx="4824670" cy="646331"/>
          </a:xfrm>
          <a:prstGeom prst="rect">
            <a:avLst/>
          </a:prstGeom>
          <a:noFill/>
        </p:spPr>
        <p:txBody>
          <a:bodyPr wrap="square" rtlCol="0">
            <a:spAutoFit/>
          </a:bodyPr>
          <a:lstStyle/>
          <a:p>
            <a:r>
              <a:rPr kumimoji="1" lang="en-US" altLang="zh-CN" dirty="0" smtClean="0"/>
              <a:t>·</a:t>
            </a:r>
            <a:r>
              <a:rPr kumimoji="1" lang="zh-CN" altLang="en-US" dirty="0" smtClean="0"/>
              <a:t> 所有社保方案：</a:t>
            </a:r>
            <a:r>
              <a:rPr kumimoji="1" lang="en-US" altLang="zh-CN" dirty="0" smtClean="0"/>
              <a:t>17</a:t>
            </a:r>
            <a:r>
              <a:rPr kumimoji="1" lang="zh-CN" altLang="en-US" dirty="0" smtClean="0"/>
              <a:t>，</a:t>
            </a:r>
            <a:r>
              <a:rPr kumimoji="1" lang="en-US" altLang="zh-CN" dirty="0" smtClean="0"/>
              <a:t>075</a:t>
            </a:r>
            <a:r>
              <a:rPr kumimoji="1" lang="zh-CN" altLang="en-US" dirty="0" smtClean="0"/>
              <a:t>，</a:t>
            </a:r>
            <a:r>
              <a:rPr kumimoji="1" lang="en-US" altLang="zh-CN" dirty="0" smtClean="0"/>
              <a:t>015</a:t>
            </a:r>
            <a:r>
              <a:rPr kumimoji="1" lang="zh-CN" altLang="en-US" dirty="0" smtClean="0"/>
              <a:t> </a:t>
            </a:r>
            <a:r>
              <a:rPr kumimoji="1" lang="en-US" altLang="zh-CN" dirty="0" smtClean="0"/>
              <a:t>※</a:t>
            </a:r>
          </a:p>
          <a:p>
            <a:r>
              <a:rPr kumimoji="1" lang="en-US" altLang="zh-CN" dirty="0" smtClean="0"/>
              <a:t>·</a:t>
            </a:r>
            <a:r>
              <a:rPr kumimoji="1" lang="zh-CN" altLang="en-US" dirty="0" smtClean="0"/>
              <a:t> 海事社保方案：</a:t>
            </a:r>
            <a:r>
              <a:rPr kumimoji="1" lang="en-US" altLang="zh-CN" dirty="0" smtClean="0"/>
              <a:t>72</a:t>
            </a:r>
            <a:r>
              <a:rPr kumimoji="1" lang="zh-CN" altLang="en-US" dirty="0" smtClean="0"/>
              <a:t>，</a:t>
            </a:r>
            <a:r>
              <a:rPr kumimoji="1" lang="en-US" altLang="zh-CN" dirty="0" smtClean="0"/>
              <a:t>261</a:t>
            </a:r>
            <a:endParaRPr kumimoji="1" lang="zh-CN" altLang="en-US" dirty="0"/>
          </a:p>
        </p:txBody>
      </p:sp>
      <p:sp>
        <p:nvSpPr>
          <p:cNvPr id="8" name="文本框 7"/>
          <p:cNvSpPr txBox="1"/>
          <p:nvPr/>
        </p:nvSpPr>
        <p:spPr>
          <a:xfrm>
            <a:off x="4160890" y="3068950"/>
            <a:ext cx="2376330" cy="1117229"/>
          </a:xfrm>
          <a:prstGeom prst="rect">
            <a:avLst/>
          </a:prstGeom>
          <a:noFill/>
        </p:spPr>
        <p:txBody>
          <a:bodyPr wrap="square" rtlCol="0">
            <a:spAutoFit/>
          </a:bodyPr>
          <a:lstStyle/>
          <a:p>
            <a:pPr>
              <a:lnSpc>
                <a:spcPct val="120000"/>
              </a:lnSpc>
            </a:pPr>
            <a:r>
              <a:rPr kumimoji="1" lang="zh-CN" altLang="en-US" sz="2000" dirty="0" smtClean="0">
                <a:latin typeface="微软雅黑"/>
                <a:ea typeface="微软雅黑"/>
                <a:cs typeface="微软雅黑"/>
              </a:rPr>
              <a:t>养老金数据</a:t>
            </a:r>
            <a:endParaRPr kumimoji="1" lang="it-IT" altLang="zh-CN" sz="2000" dirty="0" smtClean="0">
              <a:latin typeface="微软雅黑"/>
              <a:ea typeface="微软雅黑"/>
              <a:cs typeface="微软雅黑"/>
            </a:endParaRPr>
          </a:p>
          <a:p>
            <a:pPr>
              <a:lnSpc>
                <a:spcPct val="120000"/>
              </a:lnSpc>
            </a:pPr>
            <a:r>
              <a:rPr kumimoji="1" lang="zh-CN" altLang="en-US" dirty="0" smtClean="0"/>
              <a:t>总数：</a:t>
            </a:r>
            <a:r>
              <a:rPr kumimoji="1" lang="en-US" altLang="zh-CN" dirty="0" smtClean="0"/>
              <a:t>9</a:t>
            </a:r>
            <a:r>
              <a:rPr kumimoji="1" lang="zh-CN" altLang="en-US" dirty="0" smtClean="0"/>
              <a:t>，</a:t>
            </a:r>
            <a:r>
              <a:rPr kumimoji="1" lang="en-US" altLang="zh-CN" dirty="0" smtClean="0"/>
              <a:t>293</a:t>
            </a:r>
            <a:r>
              <a:rPr kumimoji="1" lang="zh-CN" altLang="en-US" dirty="0" smtClean="0"/>
              <a:t>，</a:t>
            </a:r>
            <a:r>
              <a:rPr kumimoji="1" lang="en-US" altLang="zh-CN" dirty="0" smtClean="0"/>
              <a:t>058</a:t>
            </a:r>
          </a:p>
          <a:p>
            <a:pPr>
              <a:lnSpc>
                <a:spcPct val="120000"/>
              </a:lnSpc>
            </a:pPr>
            <a:r>
              <a:rPr kumimoji="1" lang="zh-CN" altLang="en-US" dirty="0" smtClean="0"/>
              <a:t>海事社保：</a:t>
            </a:r>
            <a:r>
              <a:rPr kumimoji="1" lang="en-US" altLang="zh-CN" dirty="0" smtClean="0"/>
              <a:t>130</a:t>
            </a:r>
            <a:r>
              <a:rPr kumimoji="1" lang="zh-CN" altLang="en-US" dirty="0" smtClean="0"/>
              <a:t>，</a:t>
            </a:r>
            <a:r>
              <a:rPr kumimoji="1" lang="en-US" altLang="zh-CN" dirty="0" smtClean="0"/>
              <a:t>394</a:t>
            </a:r>
            <a:endParaRPr kumimoji="1" lang="zh-CN" altLang="en-US" dirty="0"/>
          </a:p>
        </p:txBody>
      </p:sp>
      <p:sp>
        <p:nvSpPr>
          <p:cNvPr id="9" name="文本框 8"/>
          <p:cNvSpPr txBox="1"/>
          <p:nvPr/>
        </p:nvSpPr>
        <p:spPr>
          <a:xfrm>
            <a:off x="1568530" y="5157240"/>
            <a:ext cx="4392610" cy="646331"/>
          </a:xfrm>
          <a:prstGeom prst="rect">
            <a:avLst/>
          </a:prstGeom>
          <a:noFill/>
        </p:spPr>
        <p:txBody>
          <a:bodyPr wrap="square" rtlCol="0">
            <a:spAutoFit/>
          </a:bodyPr>
          <a:lstStyle/>
          <a:p>
            <a:r>
              <a:rPr kumimoji="1" lang="zh-CN" altLang="en-US" dirty="0" smtClean="0"/>
              <a:t>国际总数：</a:t>
            </a:r>
            <a:r>
              <a:rPr kumimoji="1" lang="en-US" altLang="zh-CN" dirty="0" smtClean="0"/>
              <a:t>686</a:t>
            </a:r>
            <a:r>
              <a:rPr kumimoji="1" lang="zh-CN" altLang="en-US" dirty="0" smtClean="0"/>
              <a:t>，</a:t>
            </a:r>
            <a:r>
              <a:rPr kumimoji="1" lang="en-US" altLang="zh-CN" dirty="0" smtClean="0"/>
              <a:t>886※</a:t>
            </a:r>
          </a:p>
          <a:p>
            <a:r>
              <a:rPr kumimoji="1" lang="zh-CN" altLang="en-US" dirty="0" smtClean="0"/>
              <a:t>国际海事社保：</a:t>
            </a:r>
            <a:r>
              <a:rPr kumimoji="1" lang="en-US" altLang="zh-CN" dirty="0" smtClean="0"/>
              <a:t>11</a:t>
            </a:r>
            <a:r>
              <a:rPr kumimoji="1" lang="zh-CN" altLang="en-US" dirty="0" smtClean="0"/>
              <a:t>，</a:t>
            </a:r>
            <a:r>
              <a:rPr kumimoji="1" lang="en-US" altLang="zh-CN" dirty="0" smtClean="0"/>
              <a:t>925</a:t>
            </a:r>
            <a:endParaRPr kumimoji="1" lang="zh-CN" altLang="en-US" dirty="0"/>
          </a:p>
        </p:txBody>
      </p:sp>
    </p:spTree>
    <p:extLst>
      <p:ext uri="{BB962C8B-B14F-4D97-AF65-F5344CB8AC3E}">
        <p14:creationId xmlns:p14="http://schemas.microsoft.com/office/powerpoint/2010/main" val="1078531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n-US" sz="2400" dirty="0"/>
              <a:t>LIST OF REM PENSIONS AND </a:t>
            </a:r>
            <a:r>
              <a:rPr lang="en-US" sz="2400" dirty="0" smtClean="0"/>
              <a:t>MEMBERS</a:t>
            </a:r>
            <a:r>
              <a:rPr lang="zh-CN" altLang="en-US" sz="2400" dirty="0" smtClean="0"/>
              <a:t> </a:t>
            </a:r>
            <a:r>
              <a:rPr lang="it-IT" altLang="zh-CN" sz="2400" dirty="0" smtClean="0"/>
              <a:t/>
            </a:r>
            <a:br>
              <a:rPr lang="it-IT" altLang="zh-CN" sz="2400" dirty="0" smtClean="0"/>
            </a:br>
            <a:r>
              <a:rPr lang="zh-CN" altLang="en-US" sz="2400" dirty="0" smtClean="0"/>
              <a:t>海事社保与养老金参保人员</a:t>
            </a:r>
            <a:endParaRPr lang="es-ES" sz="2400" dirty="0"/>
          </a:p>
        </p:txBody>
      </p:sp>
      <p:pic>
        <p:nvPicPr>
          <p:cNvPr id="4" name="Marcador de contenido 3"/>
          <p:cNvPicPr>
            <a:picLocks noGrp="1" noChangeAspect="1"/>
          </p:cNvPicPr>
          <p:nvPr>
            <p:ph idx="1"/>
          </p:nvPr>
        </p:nvPicPr>
        <p:blipFill>
          <a:blip r:embed="rId2" cstate="print"/>
          <a:stretch>
            <a:fillRect/>
          </a:stretch>
        </p:blipFill>
        <p:spPr>
          <a:xfrm>
            <a:off x="3600311" y="1124680"/>
            <a:ext cx="2554445" cy="1512211"/>
          </a:xfrm>
          <a:prstGeom prst="rect">
            <a:avLst/>
          </a:prstGeom>
        </p:spPr>
      </p:pic>
      <p:pic>
        <p:nvPicPr>
          <p:cNvPr id="5" name="Imagen 4"/>
          <p:cNvPicPr>
            <a:picLocks noChangeAspect="1"/>
          </p:cNvPicPr>
          <p:nvPr/>
        </p:nvPicPr>
        <p:blipFill>
          <a:blip r:embed="rId3" cstate="print"/>
          <a:stretch>
            <a:fillRect/>
          </a:stretch>
        </p:blipFill>
        <p:spPr>
          <a:xfrm>
            <a:off x="1640540" y="2924930"/>
            <a:ext cx="6681795" cy="3168440"/>
          </a:xfrm>
          <a:prstGeom prst="rect">
            <a:avLst/>
          </a:prstGeom>
        </p:spPr>
      </p:pic>
      <p:sp>
        <p:nvSpPr>
          <p:cNvPr id="3" name="文本框 2"/>
          <p:cNvSpPr txBox="1"/>
          <p:nvPr/>
        </p:nvSpPr>
        <p:spPr>
          <a:xfrm>
            <a:off x="7041290" y="3933070"/>
            <a:ext cx="1296180" cy="307777"/>
          </a:xfrm>
          <a:prstGeom prst="rect">
            <a:avLst/>
          </a:prstGeom>
          <a:noFill/>
        </p:spPr>
        <p:txBody>
          <a:bodyPr wrap="square" rtlCol="0">
            <a:spAutoFit/>
          </a:bodyPr>
          <a:lstStyle/>
          <a:p>
            <a:pPr algn="ctr"/>
            <a:r>
              <a:rPr kumimoji="1" lang="it-IT" altLang="it-IT" sz="1400" dirty="0" err="1" smtClean="0"/>
              <a:t>海事社保</a:t>
            </a:r>
            <a:endParaRPr kumimoji="1" lang="zh-CN" altLang="en-US" sz="1400" dirty="0"/>
          </a:p>
        </p:txBody>
      </p:sp>
      <p:sp>
        <p:nvSpPr>
          <p:cNvPr id="6" name="文本框 5"/>
          <p:cNvSpPr txBox="1"/>
          <p:nvPr/>
        </p:nvSpPr>
        <p:spPr>
          <a:xfrm>
            <a:off x="7329330" y="4715899"/>
            <a:ext cx="720100" cy="307777"/>
          </a:xfrm>
          <a:prstGeom prst="rect">
            <a:avLst/>
          </a:prstGeom>
          <a:noFill/>
        </p:spPr>
        <p:txBody>
          <a:bodyPr wrap="square" rtlCol="0">
            <a:spAutoFit/>
          </a:bodyPr>
          <a:lstStyle/>
          <a:p>
            <a:r>
              <a:rPr kumimoji="1" lang="zh-CN" altLang="en-US" sz="1400" dirty="0" smtClean="0"/>
              <a:t>养老金</a:t>
            </a:r>
            <a:endParaRPr kumimoji="1" lang="zh-CN" altLang="en-US" sz="1400" dirty="0"/>
          </a:p>
        </p:txBody>
      </p:sp>
      <p:sp>
        <p:nvSpPr>
          <p:cNvPr id="7" name="文本框 6"/>
          <p:cNvSpPr txBox="1"/>
          <p:nvPr/>
        </p:nvSpPr>
        <p:spPr>
          <a:xfrm>
            <a:off x="4016870" y="816903"/>
            <a:ext cx="1080150" cy="307777"/>
          </a:xfrm>
          <a:prstGeom prst="rect">
            <a:avLst/>
          </a:prstGeom>
          <a:noFill/>
        </p:spPr>
        <p:txBody>
          <a:bodyPr wrap="square" rtlCol="0">
            <a:spAutoFit/>
          </a:bodyPr>
          <a:lstStyle/>
          <a:p>
            <a:pPr algn="ctr"/>
            <a:r>
              <a:rPr kumimoji="1" lang="it-IT" altLang="it-IT" sz="1400" dirty="0" err="1" smtClean="0"/>
              <a:t>海事社保</a:t>
            </a:r>
            <a:endParaRPr kumimoji="1" lang="zh-CN" altLang="en-US" sz="1400" dirty="0"/>
          </a:p>
        </p:txBody>
      </p:sp>
      <p:sp>
        <p:nvSpPr>
          <p:cNvPr id="8" name="文本框 7"/>
          <p:cNvSpPr txBox="1"/>
          <p:nvPr/>
        </p:nvSpPr>
        <p:spPr>
          <a:xfrm>
            <a:off x="5025010" y="816903"/>
            <a:ext cx="1080150" cy="307777"/>
          </a:xfrm>
          <a:prstGeom prst="rect">
            <a:avLst/>
          </a:prstGeom>
          <a:noFill/>
        </p:spPr>
        <p:txBody>
          <a:bodyPr wrap="square" rtlCol="0">
            <a:spAutoFit/>
          </a:bodyPr>
          <a:lstStyle/>
          <a:p>
            <a:pPr algn="ctr"/>
            <a:r>
              <a:rPr kumimoji="1" lang="zh-CN" altLang="en-US" sz="1400" dirty="0" smtClean="0"/>
              <a:t>养老金</a:t>
            </a:r>
            <a:endParaRPr kumimoji="1" lang="zh-CN" altLang="en-US" sz="1400" dirty="0"/>
          </a:p>
        </p:txBody>
      </p:sp>
      <p:sp>
        <p:nvSpPr>
          <p:cNvPr id="9" name="文本框 8"/>
          <p:cNvSpPr txBox="1"/>
          <p:nvPr/>
        </p:nvSpPr>
        <p:spPr>
          <a:xfrm>
            <a:off x="3512800" y="836641"/>
            <a:ext cx="576080" cy="307777"/>
          </a:xfrm>
          <a:prstGeom prst="rect">
            <a:avLst/>
          </a:prstGeom>
          <a:noFill/>
        </p:spPr>
        <p:txBody>
          <a:bodyPr wrap="square" rtlCol="0">
            <a:spAutoFit/>
          </a:bodyPr>
          <a:lstStyle/>
          <a:p>
            <a:pPr algn="ctr"/>
            <a:r>
              <a:rPr kumimoji="1" lang="zh-CN" altLang="en-US" sz="1400" dirty="0" smtClean="0"/>
              <a:t>年份</a:t>
            </a:r>
            <a:endParaRPr kumimoji="1" lang="zh-CN" altLang="en-US" sz="1400" dirty="0"/>
          </a:p>
        </p:txBody>
      </p:sp>
    </p:spTree>
    <p:extLst>
      <p:ext uri="{BB962C8B-B14F-4D97-AF65-F5344CB8AC3E}">
        <p14:creationId xmlns:p14="http://schemas.microsoft.com/office/powerpoint/2010/main" val="1498441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60390" y="116540"/>
            <a:ext cx="6912960" cy="648090"/>
          </a:xfrm>
        </p:spPr>
        <p:txBody>
          <a:bodyPr>
            <a:noAutofit/>
          </a:bodyPr>
          <a:lstStyle/>
          <a:p>
            <a:r>
              <a:rPr lang="en-US" sz="1400" dirty="0" smtClean="0"/>
              <a:t/>
            </a:r>
            <a:br>
              <a:rPr lang="en-US" sz="1400" dirty="0" smtClean="0"/>
            </a:br>
            <a:r>
              <a:rPr lang="en-US" sz="1400" dirty="0" smtClean="0"/>
              <a:t/>
            </a:r>
            <a:br>
              <a:rPr lang="en-US" sz="1400" dirty="0" smtClean="0"/>
            </a:br>
            <a:r>
              <a:rPr lang="en-US" sz="1400" dirty="0"/>
              <a:t/>
            </a:r>
            <a:br>
              <a:rPr lang="en-US" sz="1400" dirty="0"/>
            </a:br>
            <a:r>
              <a:rPr lang="en-US" sz="1400" dirty="0" smtClean="0"/>
              <a:t/>
            </a:r>
            <a:br>
              <a:rPr lang="en-US" sz="1400" dirty="0" smtClean="0"/>
            </a:br>
            <a:r>
              <a:rPr lang="en-US" dirty="0" smtClean="0"/>
              <a:t>PENSIONS </a:t>
            </a:r>
            <a:r>
              <a:rPr lang="en-US" dirty="0"/>
              <a:t>BY GENDER AND </a:t>
            </a:r>
            <a:r>
              <a:rPr lang="en-US" dirty="0" smtClean="0"/>
              <a:t>TYPE </a:t>
            </a:r>
            <a:r>
              <a:rPr lang="en-US" dirty="0"/>
              <a:t>OF </a:t>
            </a:r>
            <a:r>
              <a:rPr lang="en-US" dirty="0" smtClean="0"/>
              <a:t>PROVISION2015</a:t>
            </a:r>
            <a:br>
              <a:rPr lang="en-US" dirty="0" smtClean="0"/>
            </a:br>
            <a:r>
              <a:rPr lang="en-US" altLang="zh-CN" dirty="0" smtClean="0"/>
              <a:t>2005</a:t>
            </a:r>
            <a:r>
              <a:rPr lang="zh-CN" altLang="en-US" dirty="0" smtClean="0"/>
              <a:t>年养老金种类与男女分类数据</a:t>
            </a:r>
            <a:r>
              <a:rPr lang="en-US" sz="1800" dirty="0"/>
              <a:t/>
            </a:r>
            <a:br>
              <a:rPr lang="en-US" sz="1800" dirty="0"/>
            </a:br>
            <a:r>
              <a:rPr lang="en-US" sz="2400" dirty="0"/>
              <a:t/>
            </a:r>
            <a:br>
              <a:rPr lang="en-US" sz="2400" dirty="0"/>
            </a:br>
            <a:endParaRPr lang="es-ES" sz="2400" dirty="0"/>
          </a:p>
        </p:txBody>
      </p:sp>
      <p:pic>
        <p:nvPicPr>
          <p:cNvPr id="4" name="Marcador de contenido 3"/>
          <p:cNvPicPr>
            <a:picLocks noGrp="1" noChangeAspect="1"/>
          </p:cNvPicPr>
          <p:nvPr>
            <p:ph idx="1"/>
          </p:nvPr>
        </p:nvPicPr>
        <p:blipFill>
          <a:blip r:embed="rId2" cstate="print"/>
          <a:stretch>
            <a:fillRect/>
          </a:stretch>
        </p:blipFill>
        <p:spPr>
          <a:xfrm>
            <a:off x="1712550" y="1124680"/>
            <a:ext cx="6157494" cy="1731414"/>
          </a:xfrm>
          <a:prstGeom prst="rect">
            <a:avLst/>
          </a:prstGeom>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6620" y="3052721"/>
            <a:ext cx="5255598" cy="3270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文本框 2"/>
          <p:cNvSpPr txBox="1"/>
          <p:nvPr/>
        </p:nvSpPr>
        <p:spPr>
          <a:xfrm>
            <a:off x="200340" y="1068989"/>
            <a:ext cx="1512210" cy="2215991"/>
          </a:xfrm>
          <a:prstGeom prst="rect">
            <a:avLst/>
          </a:prstGeom>
          <a:noFill/>
        </p:spPr>
        <p:txBody>
          <a:bodyPr wrap="square" rtlCol="0">
            <a:spAutoFit/>
          </a:bodyPr>
          <a:lstStyle/>
          <a:p>
            <a:pPr algn="r"/>
            <a:r>
              <a:rPr kumimoji="1" lang="zh-CN" altLang="en-US" sz="1400" dirty="0" smtClean="0"/>
              <a:t>养老金类型</a:t>
            </a:r>
            <a:endParaRPr kumimoji="1" lang="it-IT" altLang="zh-CN" sz="1400" dirty="0" smtClean="0"/>
          </a:p>
          <a:p>
            <a:pPr algn="r"/>
            <a:r>
              <a:rPr kumimoji="1" lang="zh-CN" altLang="en-US" sz="1400" dirty="0"/>
              <a:t>永远丧失劳动力</a:t>
            </a:r>
            <a:endParaRPr kumimoji="1" lang="it-IT" altLang="zh-CN" sz="1400" dirty="0"/>
          </a:p>
          <a:p>
            <a:pPr algn="r"/>
            <a:r>
              <a:rPr kumimoji="1" lang="zh-CN" altLang="en-US" sz="1400" dirty="0" smtClean="0"/>
              <a:t>退休</a:t>
            </a:r>
            <a:endParaRPr kumimoji="1" lang="it-IT" altLang="zh-CN" sz="1400" dirty="0" smtClean="0"/>
          </a:p>
          <a:p>
            <a:pPr algn="r"/>
            <a:r>
              <a:rPr kumimoji="1" lang="zh-CN" altLang="en-US" sz="1400" dirty="0" smtClean="0"/>
              <a:t>丧失劳动力退休</a:t>
            </a:r>
            <a:endParaRPr kumimoji="1" lang="it-IT" altLang="zh-CN" sz="1400" dirty="0" smtClean="0"/>
          </a:p>
          <a:p>
            <a:pPr algn="r"/>
            <a:r>
              <a:rPr kumimoji="1" lang="zh-CN" altLang="en-US" sz="1400" dirty="0" smtClean="0"/>
              <a:t>丧偶</a:t>
            </a:r>
            <a:endParaRPr kumimoji="1" lang="it-IT" altLang="zh-CN" sz="1400" dirty="0" smtClean="0"/>
          </a:p>
          <a:p>
            <a:pPr algn="r"/>
            <a:r>
              <a:rPr kumimoji="1" lang="zh-CN" altLang="en-US" sz="1400" dirty="0" smtClean="0"/>
              <a:t>孤儿</a:t>
            </a:r>
            <a:endParaRPr kumimoji="1" lang="it-IT" altLang="zh-CN" sz="1400" dirty="0" smtClean="0"/>
          </a:p>
          <a:p>
            <a:pPr algn="r"/>
            <a:r>
              <a:rPr kumimoji="1" lang="zh-CN" altLang="en-US" sz="1400" dirty="0" smtClean="0"/>
              <a:t>家庭</a:t>
            </a:r>
            <a:endParaRPr kumimoji="1" lang="it-IT" altLang="zh-CN" sz="1400" dirty="0" smtClean="0"/>
          </a:p>
          <a:p>
            <a:pPr algn="r"/>
            <a:r>
              <a:rPr kumimoji="1" lang="zh-CN" altLang="en-US" sz="1400" dirty="0" smtClean="0"/>
              <a:t>总计</a:t>
            </a:r>
            <a:endParaRPr kumimoji="1" lang="it-IT" altLang="zh-CN" sz="1400" dirty="0" smtClean="0"/>
          </a:p>
          <a:p>
            <a:pPr algn="r"/>
            <a:endParaRPr kumimoji="1" lang="it-IT" altLang="zh-CN" sz="1400" dirty="0" smtClean="0"/>
          </a:p>
          <a:p>
            <a:pPr algn="r"/>
            <a:endParaRPr kumimoji="1" lang="zh-CN" altLang="en-US" sz="1200" dirty="0"/>
          </a:p>
        </p:txBody>
      </p:sp>
      <p:sp>
        <p:nvSpPr>
          <p:cNvPr id="6" name="文本框 5"/>
          <p:cNvSpPr txBox="1"/>
          <p:nvPr/>
        </p:nvSpPr>
        <p:spPr>
          <a:xfrm>
            <a:off x="5169030" y="836640"/>
            <a:ext cx="648090" cy="338554"/>
          </a:xfrm>
          <a:prstGeom prst="rect">
            <a:avLst/>
          </a:prstGeom>
          <a:noFill/>
        </p:spPr>
        <p:txBody>
          <a:bodyPr wrap="square" rtlCol="0">
            <a:spAutoFit/>
          </a:bodyPr>
          <a:lstStyle/>
          <a:p>
            <a:r>
              <a:rPr kumimoji="1" lang="zh-CN" altLang="en-US" sz="1600" dirty="0" smtClean="0"/>
              <a:t>女性</a:t>
            </a:r>
            <a:endParaRPr kumimoji="1" lang="zh-CN" altLang="en-US" sz="1600" dirty="0"/>
          </a:p>
        </p:txBody>
      </p:sp>
      <p:sp>
        <p:nvSpPr>
          <p:cNvPr id="7" name="文本框 6"/>
          <p:cNvSpPr txBox="1"/>
          <p:nvPr/>
        </p:nvSpPr>
        <p:spPr>
          <a:xfrm>
            <a:off x="6537220" y="836640"/>
            <a:ext cx="648090" cy="338554"/>
          </a:xfrm>
          <a:prstGeom prst="rect">
            <a:avLst/>
          </a:prstGeom>
          <a:noFill/>
        </p:spPr>
        <p:txBody>
          <a:bodyPr wrap="square" rtlCol="0">
            <a:spAutoFit/>
          </a:bodyPr>
          <a:lstStyle/>
          <a:p>
            <a:r>
              <a:rPr kumimoji="1" lang="zh-CN" altLang="en-US" sz="1600" dirty="0" smtClean="0"/>
              <a:t>男性</a:t>
            </a:r>
            <a:endParaRPr kumimoji="1" lang="zh-CN" altLang="en-US" sz="1600" dirty="0"/>
          </a:p>
        </p:txBody>
      </p:sp>
      <p:sp>
        <p:nvSpPr>
          <p:cNvPr id="9" name="文本框 8"/>
          <p:cNvSpPr txBox="1"/>
          <p:nvPr/>
        </p:nvSpPr>
        <p:spPr>
          <a:xfrm rot="2515629">
            <a:off x="2282996" y="4737266"/>
            <a:ext cx="615553" cy="1512210"/>
          </a:xfrm>
          <a:prstGeom prst="rect">
            <a:avLst/>
          </a:prstGeom>
          <a:noFill/>
        </p:spPr>
        <p:txBody>
          <a:bodyPr vert="eaVert" wrap="square" rtlCol="0">
            <a:spAutoFit/>
          </a:bodyPr>
          <a:lstStyle/>
          <a:p>
            <a:r>
              <a:rPr kumimoji="1" lang="zh-CN" altLang="en-US" sz="1400" dirty="0" smtClean="0"/>
              <a:t>永远丧失劳动力</a:t>
            </a:r>
            <a:endParaRPr kumimoji="1" lang="it-IT" altLang="zh-CN" sz="1400" dirty="0"/>
          </a:p>
          <a:p>
            <a:endParaRPr kumimoji="1" lang="zh-CN" altLang="en-US" sz="1400" dirty="0"/>
          </a:p>
        </p:txBody>
      </p:sp>
      <p:sp>
        <p:nvSpPr>
          <p:cNvPr id="10" name="文本框 9"/>
          <p:cNvSpPr txBox="1"/>
          <p:nvPr/>
        </p:nvSpPr>
        <p:spPr>
          <a:xfrm rot="2515629">
            <a:off x="3018736" y="4809308"/>
            <a:ext cx="400110" cy="1512210"/>
          </a:xfrm>
          <a:prstGeom prst="rect">
            <a:avLst/>
          </a:prstGeom>
          <a:noFill/>
        </p:spPr>
        <p:txBody>
          <a:bodyPr vert="eaVert" wrap="square" rtlCol="0">
            <a:spAutoFit/>
          </a:bodyPr>
          <a:lstStyle/>
          <a:p>
            <a:r>
              <a:rPr kumimoji="1" lang="zh-CN" altLang="en-US" sz="1400" dirty="0" smtClean="0"/>
              <a:t>退休</a:t>
            </a:r>
            <a:endParaRPr kumimoji="1" lang="zh-CN" altLang="en-US" sz="1400" dirty="0"/>
          </a:p>
        </p:txBody>
      </p:sp>
      <p:sp>
        <p:nvSpPr>
          <p:cNvPr id="11" name="文本框 10"/>
          <p:cNvSpPr txBox="1"/>
          <p:nvPr/>
        </p:nvSpPr>
        <p:spPr>
          <a:xfrm rot="2515629">
            <a:off x="3534744" y="4785072"/>
            <a:ext cx="400110" cy="1512210"/>
          </a:xfrm>
          <a:prstGeom prst="rect">
            <a:avLst/>
          </a:prstGeom>
          <a:noFill/>
        </p:spPr>
        <p:txBody>
          <a:bodyPr vert="eaVert" wrap="square" rtlCol="0">
            <a:spAutoFit/>
          </a:bodyPr>
          <a:lstStyle/>
          <a:p>
            <a:r>
              <a:rPr kumimoji="1" lang="zh-CN" altLang="en-US" sz="1400" dirty="0" smtClean="0"/>
              <a:t>丧失劳动力退休</a:t>
            </a:r>
            <a:endParaRPr kumimoji="1" lang="zh-CN" altLang="en-US" sz="1400" dirty="0"/>
          </a:p>
        </p:txBody>
      </p:sp>
      <p:sp>
        <p:nvSpPr>
          <p:cNvPr id="12" name="文本框 11"/>
          <p:cNvSpPr txBox="1"/>
          <p:nvPr/>
        </p:nvSpPr>
        <p:spPr>
          <a:xfrm rot="2515629">
            <a:off x="3966804" y="4785072"/>
            <a:ext cx="400110" cy="1512210"/>
          </a:xfrm>
          <a:prstGeom prst="rect">
            <a:avLst/>
          </a:prstGeom>
          <a:noFill/>
        </p:spPr>
        <p:txBody>
          <a:bodyPr vert="eaVert" wrap="square" rtlCol="0">
            <a:spAutoFit/>
          </a:bodyPr>
          <a:lstStyle/>
          <a:p>
            <a:r>
              <a:rPr kumimoji="1" lang="zh-CN" altLang="en-US" sz="1400" dirty="0" smtClean="0"/>
              <a:t>丧偶</a:t>
            </a:r>
            <a:endParaRPr kumimoji="1" lang="zh-CN" altLang="en-US" sz="1400" dirty="0"/>
          </a:p>
        </p:txBody>
      </p:sp>
      <p:sp>
        <p:nvSpPr>
          <p:cNvPr id="13" name="文本框 12"/>
          <p:cNvSpPr txBox="1"/>
          <p:nvPr/>
        </p:nvSpPr>
        <p:spPr>
          <a:xfrm rot="2515629">
            <a:off x="4458936" y="4809308"/>
            <a:ext cx="400110" cy="1512210"/>
          </a:xfrm>
          <a:prstGeom prst="rect">
            <a:avLst/>
          </a:prstGeom>
          <a:noFill/>
        </p:spPr>
        <p:txBody>
          <a:bodyPr vert="eaVert" wrap="square" rtlCol="0">
            <a:spAutoFit/>
          </a:bodyPr>
          <a:lstStyle/>
          <a:p>
            <a:r>
              <a:rPr kumimoji="1" lang="zh-CN" altLang="en-US" sz="1400" dirty="0" smtClean="0"/>
              <a:t>孤儿</a:t>
            </a:r>
            <a:endParaRPr kumimoji="1" lang="zh-CN" altLang="en-US" sz="1400" dirty="0"/>
          </a:p>
        </p:txBody>
      </p:sp>
      <p:sp>
        <p:nvSpPr>
          <p:cNvPr id="14" name="文本框 13"/>
          <p:cNvSpPr txBox="1"/>
          <p:nvPr/>
        </p:nvSpPr>
        <p:spPr>
          <a:xfrm rot="2515629">
            <a:off x="4731336" y="4737266"/>
            <a:ext cx="615553" cy="1512210"/>
          </a:xfrm>
          <a:prstGeom prst="rect">
            <a:avLst/>
          </a:prstGeom>
          <a:noFill/>
        </p:spPr>
        <p:txBody>
          <a:bodyPr vert="eaVert" wrap="square" rtlCol="0">
            <a:spAutoFit/>
          </a:bodyPr>
          <a:lstStyle/>
          <a:p>
            <a:r>
              <a:rPr kumimoji="1" lang="zh-CN" altLang="en-US" sz="1400" dirty="0" smtClean="0"/>
              <a:t>家庭</a:t>
            </a:r>
            <a:endParaRPr kumimoji="1" lang="it-IT" altLang="zh-CN" sz="1400" dirty="0"/>
          </a:p>
          <a:p>
            <a:endParaRPr kumimoji="1" lang="zh-CN" altLang="en-US" sz="1400" dirty="0"/>
          </a:p>
        </p:txBody>
      </p:sp>
      <p:sp>
        <p:nvSpPr>
          <p:cNvPr id="15" name="文本框 14"/>
          <p:cNvSpPr txBox="1"/>
          <p:nvPr/>
        </p:nvSpPr>
        <p:spPr>
          <a:xfrm rot="2515629">
            <a:off x="5334994" y="4857082"/>
            <a:ext cx="400110" cy="1512210"/>
          </a:xfrm>
          <a:prstGeom prst="rect">
            <a:avLst/>
          </a:prstGeom>
          <a:noFill/>
        </p:spPr>
        <p:txBody>
          <a:bodyPr vert="eaVert" wrap="square" rtlCol="0">
            <a:spAutoFit/>
          </a:bodyPr>
          <a:lstStyle/>
          <a:p>
            <a:r>
              <a:rPr kumimoji="1" lang="zh-CN" altLang="en-US" sz="1400" dirty="0" smtClean="0"/>
              <a:t>总计</a:t>
            </a:r>
            <a:endParaRPr kumimoji="1" lang="zh-CN" altLang="en-US" sz="1400" dirty="0"/>
          </a:p>
        </p:txBody>
      </p:sp>
      <p:sp>
        <p:nvSpPr>
          <p:cNvPr id="16" name="文本框 15"/>
          <p:cNvSpPr txBox="1"/>
          <p:nvPr/>
        </p:nvSpPr>
        <p:spPr>
          <a:xfrm>
            <a:off x="7257320" y="4365130"/>
            <a:ext cx="648090" cy="641714"/>
          </a:xfrm>
          <a:prstGeom prst="rect">
            <a:avLst/>
          </a:prstGeom>
          <a:noFill/>
        </p:spPr>
        <p:txBody>
          <a:bodyPr wrap="square" rtlCol="0">
            <a:spAutoFit/>
          </a:bodyPr>
          <a:lstStyle/>
          <a:p>
            <a:pPr>
              <a:lnSpc>
                <a:spcPct val="130000"/>
              </a:lnSpc>
            </a:pPr>
            <a:r>
              <a:rPr kumimoji="1" lang="zh-CN" altLang="en-US" sz="1400" dirty="0" smtClean="0"/>
              <a:t>女性</a:t>
            </a:r>
            <a:endParaRPr kumimoji="1" lang="it-IT" altLang="zh-CN" sz="1400" dirty="0" smtClean="0"/>
          </a:p>
          <a:p>
            <a:pPr>
              <a:lnSpc>
                <a:spcPct val="130000"/>
              </a:lnSpc>
            </a:pPr>
            <a:r>
              <a:rPr kumimoji="1" lang="zh-CN" altLang="en-US" sz="1400" dirty="0" smtClean="0"/>
              <a:t>男性</a:t>
            </a:r>
            <a:endParaRPr kumimoji="1" lang="zh-CN" altLang="en-US" sz="1400" dirty="0"/>
          </a:p>
        </p:txBody>
      </p:sp>
    </p:spTree>
    <p:extLst>
      <p:ext uri="{BB962C8B-B14F-4D97-AF65-F5344CB8AC3E}">
        <p14:creationId xmlns:p14="http://schemas.microsoft.com/office/powerpoint/2010/main" val="3905227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dirty="0"/>
              <a:t>PROVISION OF HEALTHCARE ASSISTANCE</a:t>
            </a:r>
          </a:p>
        </p:txBody>
      </p:sp>
      <p:pic>
        <p:nvPicPr>
          <p:cNvPr id="4" name="Marcador de contenido 3"/>
          <p:cNvPicPr>
            <a:picLocks noGrp="1" noChangeAspect="1"/>
          </p:cNvPicPr>
          <p:nvPr>
            <p:ph idx="1"/>
          </p:nvPr>
        </p:nvPicPr>
        <p:blipFill>
          <a:blip r:embed="rId2" cstate="print"/>
          <a:stretch>
            <a:fillRect/>
          </a:stretch>
        </p:blipFill>
        <p:spPr>
          <a:xfrm>
            <a:off x="668200" y="981075"/>
            <a:ext cx="5220930" cy="5145088"/>
          </a:xfrm>
          <a:prstGeom prst="rect">
            <a:avLst/>
          </a:prstGeom>
        </p:spPr>
      </p:pic>
      <p:sp>
        <p:nvSpPr>
          <p:cNvPr id="3" name="文本框 2"/>
          <p:cNvSpPr txBox="1"/>
          <p:nvPr/>
        </p:nvSpPr>
        <p:spPr>
          <a:xfrm>
            <a:off x="5889130" y="980660"/>
            <a:ext cx="3816530" cy="5262980"/>
          </a:xfrm>
          <a:prstGeom prst="rect">
            <a:avLst/>
          </a:prstGeom>
          <a:noFill/>
        </p:spPr>
        <p:txBody>
          <a:bodyPr wrap="square" rtlCol="0">
            <a:spAutoFit/>
          </a:bodyPr>
          <a:lstStyle/>
          <a:p>
            <a:pPr marL="285750" indent="-285750">
              <a:buFontTx/>
              <a:buChar char="-"/>
            </a:pPr>
            <a:r>
              <a:rPr kumimoji="1" lang="zh-CN" altLang="en-US" sz="1600" dirty="0" smtClean="0"/>
              <a:t>国内：自治地区转移程序</a:t>
            </a:r>
            <a:endParaRPr kumimoji="1" lang="it-IT" altLang="zh-CN" sz="1600" dirty="0" smtClean="0"/>
          </a:p>
          <a:p>
            <a:pPr marL="285750" indent="-285750">
              <a:buFontTx/>
              <a:buChar char="-"/>
            </a:pPr>
            <a:r>
              <a:rPr kumimoji="1" lang="zh-CN" altLang="en-US" sz="1600" dirty="0" smtClean="0"/>
              <a:t>国外</a:t>
            </a:r>
            <a:endParaRPr kumimoji="1" lang="it-IT" altLang="zh-CN" sz="1600" dirty="0" smtClean="0"/>
          </a:p>
          <a:p>
            <a:r>
              <a:rPr kumimoji="1" lang="zh-CN" altLang="en-US" sz="1600" dirty="0" smtClean="0"/>
              <a:t>   </a:t>
            </a:r>
            <a:r>
              <a:rPr kumimoji="1" lang="en-US" altLang="zh-CN" sz="1600" dirty="0" smtClean="0"/>
              <a:t>·</a:t>
            </a:r>
            <a:r>
              <a:rPr kumimoji="1" lang="zh-CN" altLang="en-US" sz="1600" dirty="0" smtClean="0"/>
              <a:t> 欧盟：欧共体</a:t>
            </a:r>
            <a:r>
              <a:rPr kumimoji="1" lang="en-US" altLang="zh-CN" sz="1600" dirty="0" smtClean="0"/>
              <a:t>883/2004</a:t>
            </a:r>
            <a:r>
              <a:rPr kumimoji="1" lang="zh-CN" altLang="en-US" sz="1600" dirty="0" smtClean="0"/>
              <a:t>号与</a:t>
            </a:r>
            <a:r>
              <a:rPr kumimoji="1" lang="en-US" altLang="zh-CN" sz="1600" dirty="0" smtClean="0"/>
              <a:t>987/2009</a:t>
            </a:r>
            <a:r>
              <a:rPr kumimoji="1" lang="zh-CN" altLang="en-US" sz="1600" dirty="0" smtClean="0"/>
              <a:t>号法规</a:t>
            </a:r>
            <a:r>
              <a:rPr kumimoji="1" lang="zh-CN" altLang="zh-CN" sz="1600" dirty="0" smtClean="0"/>
              <a:t>=</a:t>
            </a:r>
            <a:r>
              <a:rPr kumimoji="1" lang="zh-CN" altLang="en-US" sz="1600" dirty="0" smtClean="0"/>
              <a:t>成本恢复</a:t>
            </a:r>
            <a:endParaRPr kumimoji="1" lang="it-IT" altLang="zh-CN" sz="1600" dirty="0" smtClean="0"/>
          </a:p>
          <a:p>
            <a:r>
              <a:rPr kumimoji="1" lang="zh-CN" altLang="zh-CN" sz="1600" dirty="0"/>
              <a:t> </a:t>
            </a:r>
            <a:r>
              <a:rPr kumimoji="1" lang="zh-CN" altLang="en-US" sz="1600" dirty="0" smtClean="0"/>
              <a:t>  </a:t>
            </a:r>
            <a:r>
              <a:rPr kumimoji="1" lang="en-US" altLang="zh-CN" sz="1600" dirty="0" smtClean="0"/>
              <a:t>·</a:t>
            </a:r>
            <a:r>
              <a:rPr kumimoji="1" lang="zh-CN" altLang="en-US" sz="1600" dirty="0" smtClean="0"/>
              <a:t> 国际双边协定：根据协定条文执行</a:t>
            </a:r>
            <a:endParaRPr kumimoji="1" lang="it-IT" altLang="zh-CN" sz="1600" dirty="0" smtClean="0"/>
          </a:p>
          <a:p>
            <a:r>
              <a:rPr kumimoji="1" lang="zh-CN" altLang="en-US" sz="1600" dirty="0" smtClean="0"/>
              <a:t>   </a:t>
            </a:r>
            <a:r>
              <a:rPr kumimoji="1" lang="en-US" altLang="zh-CN" sz="1600" dirty="0" smtClean="0"/>
              <a:t>·</a:t>
            </a:r>
            <a:r>
              <a:rPr kumimoji="1" lang="zh-CN" altLang="en-US" sz="1600" dirty="0" smtClean="0"/>
              <a:t> 其他国家：由雇佣方支付，雇佣方可根据法律向海事保障署获取超过</a:t>
            </a:r>
            <a:r>
              <a:rPr kumimoji="1" lang="en-US" altLang="zh-CN" sz="1600" dirty="0" smtClean="0"/>
              <a:t>137.03</a:t>
            </a:r>
            <a:r>
              <a:rPr kumimoji="1" lang="zh-CN" altLang="en-US" sz="1600" dirty="0" smtClean="0"/>
              <a:t>欧元至法定数额的报销</a:t>
            </a:r>
            <a:endParaRPr kumimoji="1" lang="it-IT" altLang="zh-CN" sz="1600" dirty="0" smtClean="0"/>
          </a:p>
          <a:p>
            <a:endParaRPr kumimoji="1" lang="it-IT" altLang="zh-CN" sz="1600" dirty="0"/>
          </a:p>
          <a:p>
            <a:pPr marL="285750" indent="-285750">
              <a:buFontTx/>
              <a:buChar char="-"/>
            </a:pPr>
            <a:r>
              <a:rPr kumimoji="1" lang="zh-CN" altLang="en-US" sz="1600" dirty="0" smtClean="0"/>
              <a:t>海上工作</a:t>
            </a:r>
            <a:endParaRPr kumimoji="1" lang="it-IT" altLang="zh-CN" sz="1600" dirty="0" smtClean="0"/>
          </a:p>
          <a:p>
            <a:r>
              <a:rPr kumimoji="1" lang="en-US" altLang="zh-CN" sz="1600" dirty="0" smtClean="0"/>
              <a:t>·</a:t>
            </a:r>
            <a:r>
              <a:rPr kumimoji="1" lang="zh-CN" altLang="en-US" sz="1600" dirty="0" smtClean="0"/>
              <a:t> 医疗救助</a:t>
            </a:r>
            <a:endParaRPr kumimoji="1" lang="it-IT" altLang="zh-CN" sz="1600" dirty="0" smtClean="0"/>
          </a:p>
          <a:p>
            <a:r>
              <a:rPr kumimoji="1" lang="en-US" altLang="zh-CN" sz="1600" dirty="0" smtClean="0"/>
              <a:t>·</a:t>
            </a:r>
            <a:r>
              <a:rPr kumimoji="1" lang="zh-CN" altLang="en-US" sz="1600" dirty="0" smtClean="0"/>
              <a:t> 预防医疗</a:t>
            </a:r>
            <a:endParaRPr kumimoji="1" lang="it-IT" altLang="zh-CN" sz="1600" dirty="0" smtClean="0"/>
          </a:p>
          <a:p>
            <a:endParaRPr kumimoji="1" lang="it-IT" altLang="zh-CN" sz="1600" dirty="0"/>
          </a:p>
          <a:p>
            <a:r>
              <a:rPr kumimoji="1" lang="zh-CN" altLang="en-US" sz="1600" u="sng" dirty="0" smtClean="0">
                <a:latin typeface="微软雅黑"/>
                <a:ea typeface="微软雅黑"/>
                <a:cs typeface="微软雅黑"/>
              </a:rPr>
              <a:t>医疗救助</a:t>
            </a:r>
            <a:endParaRPr kumimoji="1" lang="it-IT" altLang="zh-CN" sz="1600" u="sng" dirty="0" smtClean="0">
              <a:latin typeface="微软雅黑"/>
              <a:ea typeface="微软雅黑"/>
              <a:cs typeface="微软雅黑"/>
            </a:endParaRPr>
          </a:p>
          <a:p>
            <a:endParaRPr kumimoji="1" lang="it-IT" altLang="zh-CN" sz="1600" dirty="0" smtClean="0"/>
          </a:p>
          <a:p>
            <a:r>
              <a:rPr kumimoji="1" lang="en-US" altLang="zh-CN" sz="1600" dirty="0" smtClean="0">
                <a:latin typeface="微软雅黑"/>
                <a:ea typeface="微软雅黑"/>
                <a:cs typeface="微软雅黑"/>
              </a:rPr>
              <a:t>·</a:t>
            </a:r>
            <a:r>
              <a:rPr kumimoji="1" lang="zh-CN" altLang="en-US" sz="1600" dirty="0" smtClean="0">
                <a:latin typeface="微软雅黑"/>
                <a:ea typeface="微软雅黑"/>
                <a:cs typeface="微软雅黑"/>
              </a:rPr>
              <a:t> 医疗广播中心</a:t>
            </a:r>
            <a:r>
              <a:rPr kumimoji="1" lang="zh-CN" altLang="zh-CN" sz="1600" dirty="0"/>
              <a:t>—</a:t>
            </a:r>
            <a:r>
              <a:rPr kumimoji="1" lang="zh-CN" altLang="zh-CN" sz="1600" dirty="0" smtClean="0"/>
              <a:t>—</a:t>
            </a:r>
            <a:r>
              <a:rPr kumimoji="1" lang="zh-CN" altLang="en-US" sz="1600" dirty="0" smtClean="0"/>
              <a:t>设于马德里，一年</a:t>
            </a:r>
            <a:r>
              <a:rPr kumimoji="1" lang="en-US" altLang="zh-CN" sz="1600" dirty="0" smtClean="0"/>
              <a:t>365</a:t>
            </a:r>
            <a:r>
              <a:rPr kumimoji="1" lang="zh-CN" altLang="en-US" sz="1600" dirty="0" smtClean="0"/>
              <a:t>日、</a:t>
            </a:r>
            <a:r>
              <a:rPr kumimoji="1" lang="en-US" altLang="zh-CN" sz="1600" dirty="0" smtClean="0"/>
              <a:t>24</a:t>
            </a:r>
            <a:r>
              <a:rPr kumimoji="1" lang="zh-CN" altLang="en-US" sz="1600" dirty="0" smtClean="0"/>
              <a:t>小时工作。为传播提供医疗建议与咨询。同时支持并协调医疗搜救。 </a:t>
            </a:r>
            <a:endParaRPr kumimoji="1" lang="it-IT" altLang="zh-CN" sz="1600" dirty="0" smtClean="0"/>
          </a:p>
          <a:p>
            <a:r>
              <a:rPr kumimoji="1" lang="en-US" altLang="zh-CN" sz="1600" dirty="0" smtClean="0">
                <a:latin typeface="微软雅黑"/>
                <a:ea typeface="微软雅黑"/>
                <a:cs typeface="微软雅黑"/>
              </a:rPr>
              <a:t>·</a:t>
            </a:r>
            <a:r>
              <a:rPr kumimoji="1" lang="zh-CN" altLang="en-US" sz="1600" dirty="0" smtClean="0">
                <a:latin typeface="微软雅黑"/>
                <a:ea typeface="微软雅黑"/>
                <a:cs typeface="微软雅黑"/>
              </a:rPr>
              <a:t>医疗救护船舶</a:t>
            </a:r>
            <a:r>
              <a:rPr kumimoji="1" lang="zh-CN" altLang="zh-CN" sz="1600" dirty="0"/>
              <a:t>—</a:t>
            </a:r>
            <a:r>
              <a:rPr kumimoji="1" lang="zh-CN" altLang="zh-CN" sz="1600" dirty="0" smtClean="0"/>
              <a:t>—“</a:t>
            </a:r>
            <a:r>
              <a:rPr kumimoji="1" lang="zh-CN" altLang="en-US" sz="1600" dirty="0" smtClean="0"/>
              <a:t>海上希望”号、</a:t>
            </a:r>
            <a:r>
              <a:rPr kumimoji="1" lang="zh-CN" altLang="zh-CN" sz="1600" dirty="0" smtClean="0"/>
              <a:t>“</a:t>
            </a:r>
            <a:r>
              <a:rPr kumimoji="1" lang="it-IT" altLang="en-US" sz="1600" dirty="0" err="1" smtClean="0"/>
              <a:t>胡安</a:t>
            </a:r>
            <a:r>
              <a:rPr kumimoji="1" lang="en-US" altLang="zh-CN" sz="1600" dirty="0" smtClean="0"/>
              <a:t>·</a:t>
            </a:r>
            <a:r>
              <a:rPr kumimoji="1" lang="zh-CN" altLang="en-US" sz="1600" dirty="0" smtClean="0"/>
              <a:t>德</a:t>
            </a:r>
            <a:r>
              <a:rPr kumimoji="1" lang="en-US" altLang="zh-CN" sz="1600" dirty="0" smtClean="0"/>
              <a:t>·</a:t>
            </a:r>
            <a:r>
              <a:rPr kumimoji="1" lang="zh-CN" altLang="en-US" sz="1600" dirty="0" smtClean="0"/>
              <a:t>拉</a:t>
            </a:r>
            <a:r>
              <a:rPr kumimoji="1" lang="en-US" altLang="zh-CN" sz="1600" dirty="0" smtClean="0"/>
              <a:t>·</a:t>
            </a:r>
            <a:r>
              <a:rPr kumimoji="1" lang="zh-CN" altLang="en-US" sz="1600" dirty="0" smtClean="0"/>
              <a:t>科萨”号</a:t>
            </a:r>
            <a:endParaRPr kumimoji="1" lang="it-IT" altLang="zh-CN" sz="1600" dirty="0" smtClean="0"/>
          </a:p>
          <a:p>
            <a:r>
              <a:rPr kumimoji="1" lang="en-US" altLang="zh-CN" sz="1600" dirty="0" smtClean="0">
                <a:latin typeface="微软雅黑"/>
                <a:ea typeface="微软雅黑"/>
                <a:cs typeface="微软雅黑"/>
              </a:rPr>
              <a:t>·</a:t>
            </a:r>
            <a:r>
              <a:rPr kumimoji="1" lang="zh-CN" altLang="en-US" sz="1600" dirty="0" smtClean="0">
                <a:latin typeface="微软雅黑"/>
                <a:ea typeface="微软雅黑"/>
                <a:cs typeface="微软雅黑"/>
              </a:rPr>
              <a:t> 海外中心</a:t>
            </a:r>
            <a:endParaRPr kumimoji="1" lang="zh-CN" altLang="en-US" sz="1600" dirty="0">
              <a:latin typeface="微软雅黑"/>
              <a:ea typeface="微软雅黑"/>
              <a:cs typeface="微软雅黑"/>
            </a:endParaRPr>
          </a:p>
        </p:txBody>
      </p:sp>
    </p:spTree>
    <p:extLst>
      <p:ext uri="{BB962C8B-B14F-4D97-AF65-F5344CB8AC3E}">
        <p14:creationId xmlns:p14="http://schemas.microsoft.com/office/powerpoint/2010/main" val="2979151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n-US" dirty="0"/>
              <a:t>PROTECTIVE ACTION OF THE SPANISH SOCIAL </a:t>
            </a:r>
            <a:r>
              <a:rPr lang="en-US" dirty="0" smtClean="0"/>
              <a:t>SECURITY SYSTEM</a:t>
            </a:r>
            <a:br>
              <a:rPr lang="en-US" dirty="0" smtClean="0"/>
            </a:br>
            <a:r>
              <a:rPr lang="zh-CN" altLang="en-US" dirty="0" smtClean="0"/>
              <a:t>西班牙社保体系保障措施</a:t>
            </a:r>
            <a:endParaRPr lang="es-ES" dirty="0"/>
          </a:p>
        </p:txBody>
      </p:sp>
      <p:pic>
        <p:nvPicPr>
          <p:cNvPr id="4" name="Marcador de contenido 3"/>
          <p:cNvPicPr>
            <a:picLocks noGrp="1" noChangeAspect="1"/>
          </p:cNvPicPr>
          <p:nvPr>
            <p:ph idx="1"/>
          </p:nvPr>
        </p:nvPicPr>
        <p:blipFill>
          <a:blip r:embed="rId2" cstate="print"/>
          <a:stretch>
            <a:fillRect/>
          </a:stretch>
        </p:blipFill>
        <p:spPr>
          <a:xfrm>
            <a:off x="879707" y="981075"/>
            <a:ext cx="4577363" cy="5145088"/>
          </a:xfrm>
          <a:prstGeom prst="rect">
            <a:avLst/>
          </a:prstGeom>
        </p:spPr>
      </p:pic>
      <p:sp>
        <p:nvSpPr>
          <p:cNvPr id="3" name="文本框 2"/>
          <p:cNvSpPr txBox="1"/>
          <p:nvPr/>
        </p:nvSpPr>
        <p:spPr>
          <a:xfrm>
            <a:off x="5745110" y="1052670"/>
            <a:ext cx="3672510" cy="4401206"/>
          </a:xfrm>
          <a:prstGeom prst="rect">
            <a:avLst/>
          </a:prstGeom>
          <a:noFill/>
        </p:spPr>
        <p:txBody>
          <a:bodyPr wrap="square" rtlCol="0">
            <a:spAutoFit/>
          </a:bodyPr>
          <a:lstStyle/>
          <a:p>
            <a:pPr algn="ctr"/>
            <a:r>
              <a:rPr kumimoji="1" lang="zh-CN" altLang="en-US" sz="3200" dirty="0" smtClean="0"/>
              <a:t>财政福利</a:t>
            </a:r>
            <a:endParaRPr kumimoji="1" lang="it-IT" altLang="zh-CN" sz="3200" dirty="0" smtClean="0"/>
          </a:p>
          <a:p>
            <a:pPr algn="ctr"/>
            <a:endParaRPr kumimoji="1" lang="it-IT" altLang="zh-CN" sz="3200" dirty="0" smtClean="0"/>
          </a:p>
          <a:p>
            <a:endParaRPr kumimoji="1" lang="it-IT" altLang="zh-CN" dirty="0"/>
          </a:p>
          <a:p>
            <a:r>
              <a:rPr kumimoji="1" lang="en-US" altLang="zh-CN" dirty="0" smtClean="0"/>
              <a:t>·</a:t>
            </a:r>
            <a:r>
              <a:rPr kumimoji="1" lang="zh-CN" altLang="en-US" dirty="0" smtClean="0"/>
              <a:t> 补贴：临时残障；怀孕补贴；母乳育儿补贴；母亲补贴；父亲补贴；癌症与重症少数人口补贴</a:t>
            </a:r>
            <a:endParaRPr kumimoji="1" lang="it-IT" altLang="zh-CN" dirty="0" smtClean="0"/>
          </a:p>
          <a:p>
            <a:endParaRPr kumimoji="1" lang="it-IT" altLang="zh-CN" dirty="0" smtClean="0"/>
          </a:p>
          <a:p>
            <a:endParaRPr kumimoji="1" lang="it-IT" altLang="zh-CN" dirty="0" smtClean="0"/>
          </a:p>
          <a:p>
            <a:r>
              <a:rPr kumimoji="1" lang="en-US" altLang="zh-CN" dirty="0" smtClean="0"/>
              <a:t>·</a:t>
            </a:r>
            <a:r>
              <a:rPr kumimoji="1" lang="zh-CN" altLang="en-US" dirty="0" smtClean="0"/>
              <a:t> 养老金： 退休、永久残障补贴、丧死；</a:t>
            </a:r>
            <a:endParaRPr kumimoji="1" lang="it-IT" altLang="zh-CN" dirty="0" smtClean="0"/>
          </a:p>
          <a:p>
            <a:endParaRPr kumimoji="1" lang="it-IT" altLang="zh-CN" dirty="0" smtClean="0"/>
          </a:p>
          <a:p>
            <a:endParaRPr kumimoji="1" lang="it-IT" altLang="zh-CN" dirty="0" smtClean="0"/>
          </a:p>
          <a:p>
            <a:r>
              <a:rPr kumimoji="1" lang="en-US" altLang="zh-CN" dirty="0" smtClean="0"/>
              <a:t>·</a:t>
            </a:r>
            <a:r>
              <a:rPr kumimoji="1" lang="zh-CN" altLang="en-US" dirty="0" smtClean="0"/>
              <a:t> 津贴：永久非致残受伤；部分永久残障；因工事故或疾病致死</a:t>
            </a:r>
            <a:endParaRPr kumimoji="1" lang="it-IT" altLang="zh-CN" dirty="0" smtClean="0"/>
          </a:p>
        </p:txBody>
      </p:sp>
    </p:spTree>
    <p:extLst>
      <p:ext uri="{BB962C8B-B14F-4D97-AF65-F5344CB8AC3E}">
        <p14:creationId xmlns:p14="http://schemas.microsoft.com/office/powerpoint/2010/main" val="813970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dirty="0" err="1" smtClean="0"/>
              <a:t>SUBSIDIES:补贴</a:t>
            </a:r>
            <a:endParaRPr lang="es-ES" sz="3200" dirty="0"/>
          </a:p>
        </p:txBody>
      </p:sp>
      <p:pic>
        <p:nvPicPr>
          <p:cNvPr id="4" name="Marcador de contenido 3"/>
          <p:cNvPicPr>
            <a:picLocks noGrp="1" noChangeAspect="1"/>
          </p:cNvPicPr>
          <p:nvPr>
            <p:ph idx="1"/>
          </p:nvPr>
        </p:nvPicPr>
        <p:blipFill>
          <a:blip r:embed="rId2" cstate="print"/>
          <a:stretch>
            <a:fillRect/>
          </a:stretch>
        </p:blipFill>
        <p:spPr>
          <a:xfrm>
            <a:off x="632400" y="1462510"/>
            <a:ext cx="4824671" cy="4182218"/>
          </a:xfrm>
          <a:prstGeom prst="rect">
            <a:avLst/>
          </a:prstGeom>
        </p:spPr>
      </p:pic>
      <p:sp>
        <p:nvSpPr>
          <p:cNvPr id="3" name="文本框 2"/>
          <p:cNvSpPr txBox="1"/>
          <p:nvPr/>
        </p:nvSpPr>
        <p:spPr>
          <a:xfrm>
            <a:off x="5817120" y="1484730"/>
            <a:ext cx="3240450" cy="2862323"/>
          </a:xfrm>
          <a:prstGeom prst="rect">
            <a:avLst/>
          </a:prstGeom>
          <a:noFill/>
        </p:spPr>
        <p:txBody>
          <a:bodyPr wrap="square" rtlCol="0">
            <a:spAutoFit/>
          </a:bodyPr>
          <a:lstStyle/>
          <a:p>
            <a:r>
              <a:rPr kumimoji="1" lang="en-US" altLang="zh-CN" dirty="0" smtClean="0"/>
              <a:t>→</a:t>
            </a:r>
            <a:r>
              <a:rPr kumimoji="1" lang="zh-CN" altLang="en-US" dirty="0" smtClean="0"/>
              <a:t> 补贴分定期与临时两类</a:t>
            </a:r>
            <a:endParaRPr kumimoji="1" lang="it-IT" altLang="zh-CN" dirty="0" smtClean="0"/>
          </a:p>
          <a:p>
            <a:endParaRPr kumimoji="1" lang="it-IT" altLang="zh-CN" dirty="0"/>
          </a:p>
          <a:p>
            <a:r>
              <a:rPr kumimoji="1" lang="en-US" altLang="zh-CN" dirty="0" smtClean="0"/>
              <a:t>·</a:t>
            </a:r>
            <a:r>
              <a:rPr kumimoji="1" lang="zh-CN" altLang="en-US" dirty="0" smtClean="0"/>
              <a:t> 临时性残障：工作者因此无法工作并须医疗救助</a:t>
            </a:r>
            <a:endParaRPr kumimoji="1" lang="it-IT" altLang="zh-CN" dirty="0" smtClean="0"/>
          </a:p>
          <a:p>
            <a:endParaRPr kumimoji="1" lang="it-IT" altLang="zh-CN" dirty="0"/>
          </a:p>
          <a:p>
            <a:r>
              <a:rPr kumimoji="1" lang="en-US" altLang="zh-CN" dirty="0" smtClean="0"/>
              <a:t>·</a:t>
            </a:r>
            <a:r>
              <a:rPr kumimoji="1" lang="zh-CN" altLang="en-US" dirty="0" smtClean="0"/>
              <a:t> 要求：</a:t>
            </a:r>
            <a:endParaRPr kumimoji="1" lang="it-IT" altLang="zh-CN" dirty="0" smtClean="0"/>
          </a:p>
          <a:p>
            <a:r>
              <a:rPr kumimoji="1" lang="zh-CN" altLang="en-US" dirty="0" smtClean="0"/>
              <a:t>参保人员，前</a:t>
            </a:r>
            <a:r>
              <a:rPr kumimoji="1" lang="en-US" altLang="zh-CN" dirty="0" smtClean="0"/>
              <a:t>5</a:t>
            </a:r>
            <a:r>
              <a:rPr kumimoji="1" lang="zh-CN" altLang="en-US" dirty="0" smtClean="0"/>
              <a:t>年最低缴费期限满</a:t>
            </a:r>
            <a:r>
              <a:rPr kumimoji="1" lang="en-US" altLang="zh-CN" dirty="0" smtClean="0"/>
              <a:t>180</a:t>
            </a:r>
            <a:r>
              <a:rPr kumimoji="1" lang="zh-CN" altLang="en-US" dirty="0" smtClean="0"/>
              <a:t>日；</a:t>
            </a:r>
            <a:endParaRPr kumimoji="1" lang="it-IT" altLang="zh-CN" dirty="0" smtClean="0"/>
          </a:p>
          <a:p>
            <a:r>
              <a:rPr kumimoji="1" lang="zh-CN" altLang="en-US" dirty="0" smtClean="0"/>
              <a:t>因工伤或音职业病致残者，无须缴费年限要求。</a:t>
            </a:r>
            <a:endParaRPr kumimoji="1" lang="zh-CN" altLang="en-US" dirty="0"/>
          </a:p>
        </p:txBody>
      </p:sp>
    </p:spTree>
    <p:extLst>
      <p:ext uri="{BB962C8B-B14F-4D97-AF65-F5344CB8AC3E}">
        <p14:creationId xmlns:p14="http://schemas.microsoft.com/office/powerpoint/2010/main" val="752713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400" dirty="0"/>
              <a:t>TEMPORARY </a:t>
            </a:r>
            <a:r>
              <a:rPr lang="es-ES" sz="2400" dirty="0" smtClean="0"/>
              <a:t>INCAPACITY</a:t>
            </a:r>
            <a:r>
              <a:rPr lang="zh-CN" altLang="en-US" sz="2400" dirty="0" smtClean="0"/>
              <a:t> 临时残障</a:t>
            </a:r>
            <a:endParaRPr lang="es-ES" sz="2400" dirty="0"/>
          </a:p>
        </p:txBody>
      </p:sp>
      <p:pic>
        <p:nvPicPr>
          <p:cNvPr id="4" name="Marcador de contenido 3"/>
          <p:cNvPicPr>
            <a:picLocks noGrp="1" noChangeAspect="1"/>
          </p:cNvPicPr>
          <p:nvPr>
            <p:ph idx="1"/>
          </p:nvPr>
        </p:nvPicPr>
        <p:blipFill>
          <a:blip r:embed="rId2" cstate="print"/>
          <a:stretch>
            <a:fillRect/>
          </a:stretch>
        </p:blipFill>
        <p:spPr>
          <a:xfrm>
            <a:off x="789011" y="990029"/>
            <a:ext cx="8248603" cy="5127180"/>
          </a:xfrm>
          <a:prstGeom prst="rect">
            <a:avLst/>
          </a:prstGeom>
        </p:spPr>
      </p:pic>
      <p:sp>
        <p:nvSpPr>
          <p:cNvPr id="3" name="文本框 2"/>
          <p:cNvSpPr txBox="1"/>
          <p:nvPr/>
        </p:nvSpPr>
        <p:spPr>
          <a:xfrm>
            <a:off x="1568530" y="692620"/>
            <a:ext cx="720100" cy="369332"/>
          </a:xfrm>
          <a:prstGeom prst="rect">
            <a:avLst/>
          </a:prstGeom>
          <a:noFill/>
        </p:spPr>
        <p:txBody>
          <a:bodyPr wrap="square" rtlCol="0">
            <a:spAutoFit/>
          </a:bodyPr>
          <a:lstStyle/>
          <a:p>
            <a:r>
              <a:rPr kumimoji="1" lang="it-IT" altLang="it-IT" dirty="0" err="1" smtClean="0"/>
              <a:t>事件</a:t>
            </a:r>
            <a:endParaRPr kumimoji="1" lang="zh-CN" altLang="en-US" dirty="0"/>
          </a:p>
        </p:txBody>
      </p:sp>
      <p:sp>
        <p:nvSpPr>
          <p:cNvPr id="6" name="文本框 5"/>
          <p:cNvSpPr txBox="1"/>
          <p:nvPr/>
        </p:nvSpPr>
        <p:spPr>
          <a:xfrm>
            <a:off x="3080740" y="692620"/>
            <a:ext cx="1656230" cy="369332"/>
          </a:xfrm>
          <a:prstGeom prst="rect">
            <a:avLst/>
          </a:prstGeom>
          <a:noFill/>
        </p:spPr>
        <p:txBody>
          <a:bodyPr wrap="square" rtlCol="0">
            <a:spAutoFit/>
          </a:bodyPr>
          <a:lstStyle/>
          <a:p>
            <a:pPr algn="ctr"/>
            <a:r>
              <a:rPr kumimoji="1" lang="zh-CN" altLang="en-US" dirty="0" smtClean="0"/>
              <a:t>基本金额比例</a:t>
            </a:r>
            <a:endParaRPr kumimoji="1" lang="zh-CN" altLang="en-US" dirty="0"/>
          </a:p>
        </p:txBody>
      </p:sp>
      <p:sp>
        <p:nvSpPr>
          <p:cNvPr id="7" name="文本框 6"/>
          <p:cNvSpPr txBox="1"/>
          <p:nvPr/>
        </p:nvSpPr>
        <p:spPr>
          <a:xfrm>
            <a:off x="5241040" y="683338"/>
            <a:ext cx="1584220" cy="369332"/>
          </a:xfrm>
          <a:prstGeom prst="rect">
            <a:avLst/>
          </a:prstGeom>
          <a:noFill/>
        </p:spPr>
        <p:txBody>
          <a:bodyPr wrap="square" rtlCol="0">
            <a:spAutoFit/>
          </a:bodyPr>
          <a:lstStyle/>
          <a:p>
            <a:r>
              <a:rPr kumimoji="1" lang="zh-CN" altLang="en-US" dirty="0" smtClean="0"/>
              <a:t>生效起始日</a:t>
            </a:r>
            <a:endParaRPr kumimoji="1" lang="zh-CN" altLang="en-US" dirty="0"/>
          </a:p>
        </p:txBody>
      </p:sp>
      <p:sp>
        <p:nvSpPr>
          <p:cNvPr id="8" name="文本框 7"/>
          <p:cNvSpPr txBox="1"/>
          <p:nvPr/>
        </p:nvSpPr>
        <p:spPr>
          <a:xfrm>
            <a:off x="7833400" y="692620"/>
            <a:ext cx="720100" cy="369332"/>
          </a:xfrm>
          <a:prstGeom prst="rect">
            <a:avLst/>
          </a:prstGeom>
          <a:noFill/>
        </p:spPr>
        <p:txBody>
          <a:bodyPr wrap="square" rtlCol="0">
            <a:spAutoFit/>
          </a:bodyPr>
          <a:lstStyle/>
          <a:p>
            <a:r>
              <a:rPr kumimoji="1" lang="zh-CN" altLang="en-US" dirty="0" smtClean="0"/>
              <a:t>时限</a:t>
            </a:r>
            <a:endParaRPr kumimoji="1" lang="zh-CN" altLang="en-US" dirty="0"/>
          </a:p>
        </p:txBody>
      </p:sp>
      <p:sp>
        <p:nvSpPr>
          <p:cNvPr id="9" name="文本框 8"/>
          <p:cNvSpPr txBox="1"/>
          <p:nvPr/>
        </p:nvSpPr>
        <p:spPr>
          <a:xfrm>
            <a:off x="7041290" y="3501010"/>
            <a:ext cx="1944270" cy="369332"/>
          </a:xfrm>
          <a:prstGeom prst="rect">
            <a:avLst/>
          </a:prstGeom>
          <a:noFill/>
        </p:spPr>
        <p:txBody>
          <a:bodyPr wrap="square" rtlCol="0">
            <a:spAutoFit/>
          </a:bodyPr>
          <a:lstStyle/>
          <a:p>
            <a:r>
              <a:rPr kumimoji="1" lang="en-US" altLang="zh-CN" dirty="0" smtClean="0"/>
              <a:t>365</a:t>
            </a:r>
            <a:r>
              <a:rPr kumimoji="1" lang="zh-CN" altLang="en-US" dirty="0" smtClean="0"/>
              <a:t>日外加</a:t>
            </a:r>
            <a:r>
              <a:rPr kumimoji="1" lang="en-US" altLang="zh-CN" dirty="0" smtClean="0"/>
              <a:t>180</a:t>
            </a:r>
            <a:r>
              <a:rPr kumimoji="1" lang="zh-CN" altLang="en-US" dirty="0" smtClean="0"/>
              <a:t>日</a:t>
            </a:r>
            <a:endParaRPr kumimoji="1" lang="zh-CN" altLang="en-US" dirty="0"/>
          </a:p>
        </p:txBody>
      </p:sp>
      <p:sp>
        <p:nvSpPr>
          <p:cNvPr id="10" name="文本框 9"/>
          <p:cNvSpPr txBox="1"/>
          <p:nvPr/>
        </p:nvSpPr>
        <p:spPr>
          <a:xfrm>
            <a:off x="5241040" y="2636890"/>
            <a:ext cx="1296180" cy="369332"/>
          </a:xfrm>
          <a:prstGeom prst="rect">
            <a:avLst/>
          </a:prstGeom>
          <a:noFill/>
        </p:spPr>
        <p:txBody>
          <a:bodyPr wrap="square" rtlCol="0">
            <a:spAutoFit/>
          </a:bodyPr>
          <a:lstStyle/>
          <a:p>
            <a:pPr algn="ctr"/>
            <a:r>
              <a:rPr kumimoji="1" lang="zh-CN" altLang="en-US" dirty="0" smtClean="0"/>
              <a:t>第</a:t>
            </a:r>
            <a:r>
              <a:rPr kumimoji="1" lang="en-US" altLang="zh-CN" dirty="0" smtClean="0"/>
              <a:t>4</a:t>
            </a:r>
            <a:r>
              <a:rPr kumimoji="1" lang="zh-CN" altLang="en-US" dirty="0" smtClean="0"/>
              <a:t>日</a:t>
            </a:r>
            <a:endParaRPr kumimoji="1" lang="zh-CN" altLang="en-US" dirty="0"/>
          </a:p>
        </p:txBody>
      </p:sp>
      <p:sp>
        <p:nvSpPr>
          <p:cNvPr id="11" name="文本框 10"/>
          <p:cNvSpPr txBox="1"/>
          <p:nvPr/>
        </p:nvSpPr>
        <p:spPr>
          <a:xfrm>
            <a:off x="4736970" y="6023119"/>
            <a:ext cx="2304320" cy="646331"/>
          </a:xfrm>
          <a:prstGeom prst="rect">
            <a:avLst/>
          </a:prstGeom>
          <a:noFill/>
        </p:spPr>
        <p:txBody>
          <a:bodyPr wrap="square" rtlCol="0">
            <a:spAutoFit/>
          </a:bodyPr>
          <a:lstStyle/>
          <a:p>
            <a:pPr algn="ctr"/>
            <a:r>
              <a:rPr kumimoji="1" lang="zh-CN" altLang="en-US" dirty="0" smtClean="0"/>
              <a:t>事故发生后</a:t>
            </a:r>
            <a:endParaRPr kumimoji="1" lang="it-IT" altLang="zh-CN" dirty="0" smtClean="0"/>
          </a:p>
          <a:p>
            <a:pPr algn="ctr"/>
            <a:r>
              <a:rPr kumimoji="1" lang="zh-CN" altLang="en-US" dirty="0" smtClean="0"/>
              <a:t>或医疗截止后</a:t>
            </a:r>
            <a:endParaRPr kumimoji="1" lang="zh-CN" altLang="en-US" dirty="0"/>
          </a:p>
        </p:txBody>
      </p:sp>
      <p:sp>
        <p:nvSpPr>
          <p:cNvPr id="12" name="文本框 11"/>
          <p:cNvSpPr txBox="1"/>
          <p:nvPr/>
        </p:nvSpPr>
        <p:spPr>
          <a:xfrm>
            <a:off x="776420" y="6021360"/>
            <a:ext cx="2016280" cy="369332"/>
          </a:xfrm>
          <a:prstGeom prst="rect">
            <a:avLst/>
          </a:prstGeom>
          <a:noFill/>
        </p:spPr>
        <p:txBody>
          <a:bodyPr wrap="square" rtlCol="0">
            <a:spAutoFit/>
          </a:bodyPr>
          <a:lstStyle/>
          <a:p>
            <a:pPr algn="ctr"/>
            <a:r>
              <a:rPr kumimoji="1" lang="zh-CN" altLang="en-US" dirty="0" smtClean="0"/>
              <a:t>因工事故或职业病</a:t>
            </a:r>
            <a:endParaRPr kumimoji="1" lang="zh-CN" altLang="en-US" dirty="0"/>
          </a:p>
        </p:txBody>
      </p:sp>
      <p:sp>
        <p:nvSpPr>
          <p:cNvPr id="13" name="文本框 12"/>
          <p:cNvSpPr txBox="1"/>
          <p:nvPr/>
        </p:nvSpPr>
        <p:spPr>
          <a:xfrm>
            <a:off x="992450" y="3645030"/>
            <a:ext cx="1728240" cy="646331"/>
          </a:xfrm>
          <a:prstGeom prst="rect">
            <a:avLst/>
          </a:prstGeom>
          <a:noFill/>
        </p:spPr>
        <p:txBody>
          <a:bodyPr wrap="square" rtlCol="0">
            <a:spAutoFit/>
          </a:bodyPr>
          <a:lstStyle/>
          <a:p>
            <a:pPr algn="ctr"/>
            <a:r>
              <a:rPr kumimoji="1" lang="zh-CN" altLang="en-US" dirty="0" smtClean="0"/>
              <a:t>非职业病</a:t>
            </a:r>
            <a:endParaRPr kumimoji="1" lang="it-IT" altLang="zh-CN" dirty="0" smtClean="0"/>
          </a:p>
          <a:p>
            <a:pPr algn="ctr"/>
            <a:r>
              <a:rPr kumimoji="1" lang="zh-CN" altLang="en-US" dirty="0" smtClean="0"/>
              <a:t>或非因工事故</a:t>
            </a:r>
            <a:endParaRPr kumimoji="1" lang="zh-CN" altLang="en-US" dirty="0"/>
          </a:p>
        </p:txBody>
      </p:sp>
      <p:sp>
        <p:nvSpPr>
          <p:cNvPr id="14" name="文本框 13"/>
          <p:cNvSpPr txBox="1"/>
          <p:nvPr/>
        </p:nvSpPr>
        <p:spPr>
          <a:xfrm>
            <a:off x="7113300" y="5435998"/>
            <a:ext cx="1944270" cy="369332"/>
          </a:xfrm>
          <a:prstGeom prst="rect">
            <a:avLst/>
          </a:prstGeom>
          <a:noFill/>
        </p:spPr>
        <p:txBody>
          <a:bodyPr wrap="square" rtlCol="0">
            <a:spAutoFit/>
          </a:bodyPr>
          <a:lstStyle/>
          <a:p>
            <a:r>
              <a:rPr kumimoji="1" lang="en-US" altLang="zh-CN" dirty="0" smtClean="0"/>
              <a:t>365</a:t>
            </a:r>
            <a:r>
              <a:rPr kumimoji="1" lang="zh-CN" altLang="en-US" dirty="0" smtClean="0"/>
              <a:t>日外加</a:t>
            </a:r>
            <a:r>
              <a:rPr kumimoji="1" lang="en-US" altLang="zh-CN" dirty="0" smtClean="0"/>
              <a:t>180</a:t>
            </a:r>
            <a:r>
              <a:rPr kumimoji="1" lang="zh-CN" altLang="en-US" dirty="0" smtClean="0"/>
              <a:t>日</a:t>
            </a:r>
            <a:endParaRPr kumimoji="1" lang="zh-CN" altLang="en-US" dirty="0"/>
          </a:p>
        </p:txBody>
      </p:sp>
      <p:sp>
        <p:nvSpPr>
          <p:cNvPr id="15" name="左箭头标注 14"/>
          <p:cNvSpPr/>
          <p:nvPr/>
        </p:nvSpPr>
        <p:spPr>
          <a:xfrm>
            <a:off x="4880990" y="3140960"/>
            <a:ext cx="1440200" cy="1224170"/>
          </a:xfrm>
          <a:prstGeom prst="leftArrowCallout">
            <a:avLst>
              <a:gd name="adj1" fmla="val 22576"/>
              <a:gd name="adj2" fmla="val 23930"/>
              <a:gd name="adj3" fmla="val 16444"/>
              <a:gd name="adj4" fmla="val 81340"/>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just"/>
            <a:r>
              <a:rPr kumimoji="1" lang="zh-CN" altLang="en-US" sz="1400" dirty="0" smtClean="0">
                <a:solidFill>
                  <a:schemeClr val="tx1"/>
                </a:solidFill>
              </a:rPr>
              <a:t>第</a:t>
            </a:r>
            <a:r>
              <a:rPr kumimoji="1" lang="en-US" altLang="zh-CN" sz="1400" dirty="0" smtClean="0">
                <a:solidFill>
                  <a:schemeClr val="tx1"/>
                </a:solidFill>
              </a:rPr>
              <a:t>4</a:t>
            </a:r>
            <a:r>
              <a:rPr kumimoji="1" lang="zh-CN" altLang="en-US" sz="1400" dirty="0" smtClean="0">
                <a:solidFill>
                  <a:schemeClr val="tx1"/>
                </a:solidFill>
              </a:rPr>
              <a:t>至第</a:t>
            </a:r>
            <a:r>
              <a:rPr kumimoji="1" lang="en-US" altLang="zh-CN" sz="1400" dirty="0" smtClean="0">
                <a:solidFill>
                  <a:schemeClr val="tx1"/>
                </a:solidFill>
              </a:rPr>
              <a:t>20</a:t>
            </a:r>
            <a:r>
              <a:rPr kumimoji="1" lang="zh-CN" altLang="en-US" sz="1400" dirty="0" smtClean="0">
                <a:solidFill>
                  <a:schemeClr val="tx1"/>
                </a:solidFill>
              </a:rPr>
              <a:t>日内</a:t>
            </a:r>
            <a:r>
              <a:rPr kumimoji="1" lang="en-US" altLang="zh-CN" sz="1400" dirty="0" smtClean="0">
                <a:solidFill>
                  <a:schemeClr val="tx1"/>
                </a:solidFill>
              </a:rPr>
              <a:t>60%</a:t>
            </a:r>
            <a:r>
              <a:rPr kumimoji="1" lang="zh-CN" altLang="en-US" sz="1400" dirty="0" smtClean="0">
                <a:solidFill>
                  <a:schemeClr val="tx1"/>
                </a:solidFill>
              </a:rPr>
              <a:t>（第</a:t>
            </a:r>
            <a:r>
              <a:rPr kumimoji="1" lang="en-US" altLang="zh-CN" sz="1400" dirty="0" smtClean="0">
                <a:solidFill>
                  <a:schemeClr val="tx1"/>
                </a:solidFill>
              </a:rPr>
              <a:t>4</a:t>
            </a:r>
            <a:r>
              <a:rPr kumimoji="1" lang="zh-CN" altLang="en-US" sz="1400" dirty="0" smtClean="0">
                <a:solidFill>
                  <a:schemeClr val="tx1"/>
                </a:solidFill>
              </a:rPr>
              <a:t>至第</a:t>
            </a:r>
            <a:r>
              <a:rPr kumimoji="1" lang="en-US" altLang="zh-CN" sz="1400" dirty="0" smtClean="0">
                <a:solidFill>
                  <a:schemeClr val="tx1"/>
                </a:solidFill>
              </a:rPr>
              <a:t>16</a:t>
            </a:r>
            <a:r>
              <a:rPr kumimoji="1" lang="zh-CN" altLang="en-US" sz="1400" dirty="0" smtClean="0">
                <a:solidFill>
                  <a:schemeClr val="tx1"/>
                </a:solidFill>
              </a:rPr>
              <a:t>日内由公司支付）</a:t>
            </a:r>
            <a:endParaRPr kumimoji="1" lang="zh-CN" altLang="en-US" sz="1400" dirty="0">
              <a:solidFill>
                <a:schemeClr val="tx1"/>
              </a:solidFill>
            </a:endParaRPr>
          </a:p>
        </p:txBody>
      </p:sp>
    </p:spTree>
    <p:extLst>
      <p:ext uri="{BB962C8B-B14F-4D97-AF65-F5344CB8AC3E}">
        <p14:creationId xmlns:p14="http://schemas.microsoft.com/office/powerpoint/2010/main" val="2424966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n-US" sz="2400" dirty="0"/>
              <a:t>BENEFIT FOR RISK DURING PREGNANCY </a:t>
            </a:r>
            <a:r>
              <a:rPr lang="en-US" sz="2400" dirty="0" smtClean="0"/>
              <a:t/>
            </a:r>
            <a:br>
              <a:rPr lang="en-US" sz="2400" dirty="0" smtClean="0"/>
            </a:br>
            <a:r>
              <a:rPr lang="zh-CN" altLang="en-US" sz="2400" dirty="0" smtClean="0"/>
              <a:t>生育期福利</a:t>
            </a:r>
            <a:endParaRPr lang="es-ES" sz="2400" dirty="0"/>
          </a:p>
        </p:txBody>
      </p:sp>
      <p:pic>
        <p:nvPicPr>
          <p:cNvPr id="4" name="Marcador de contenido 3"/>
          <p:cNvPicPr>
            <a:picLocks noGrp="1" noChangeAspect="1"/>
          </p:cNvPicPr>
          <p:nvPr>
            <p:ph idx="1"/>
          </p:nvPr>
        </p:nvPicPr>
        <p:blipFill>
          <a:blip r:embed="rId2" cstate="print"/>
          <a:stretch>
            <a:fillRect/>
          </a:stretch>
        </p:blipFill>
        <p:spPr>
          <a:xfrm>
            <a:off x="938377" y="1334482"/>
            <a:ext cx="5166784" cy="4438273"/>
          </a:xfrm>
          <a:prstGeom prst="rect">
            <a:avLst/>
          </a:prstGeom>
        </p:spPr>
      </p:pic>
      <p:sp>
        <p:nvSpPr>
          <p:cNvPr id="3" name="文本框 2"/>
          <p:cNvSpPr txBox="1"/>
          <p:nvPr/>
        </p:nvSpPr>
        <p:spPr>
          <a:xfrm>
            <a:off x="6321190" y="1340710"/>
            <a:ext cx="3096430" cy="3785652"/>
          </a:xfrm>
          <a:prstGeom prst="rect">
            <a:avLst/>
          </a:prstGeom>
          <a:noFill/>
        </p:spPr>
        <p:txBody>
          <a:bodyPr wrap="square" rtlCol="0">
            <a:spAutoFit/>
          </a:bodyPr>
          <a:lstStyle/>
          <a:p>
            <a:r>
              <a:rPr kumimoji="1" lang="en-US" altLang="zh-CN" sz="2000" dirty="0" smtClean="0"/>
              <a:t>→</a:t>
            </a:r>
            <a:r>
              <a:rPr kumimoji="1" lang="zh-CN" altLang="en-US" sz="2000" dirty="0" smtClean="0"/>
              <a:t> 目的：保障工作者健康</a:t>
            </a:r>
            <a:endParaRPr kumimoji="1" lang="it-IT" altLang="zh-CN" sz="2000" dirty="0" smtClean="0"/>
          </a:p>
          <a:p>
            <a:endParaRPr kumimoji="1" lang="it-IT" altLang="zh-CN" sz="2000" dirty="0" smtClean="0"/>
          </a:p>
          <a:p>
            <a:r>
              <a:rPr kumimoji="1" lang="en-US" altLang="zh-CN" sz="2000" dirty="0" smtClean="0"/>
              <a:t>→</a:t>
            </a:r>
            <a:r>
              <a:rPr kumimoji="1" lang="zh-CN" altLang="en-US" sz="2000" dirty="0" smtClean="0"/>
              <a:t> 要求：参保人员，无期限要求；</a:t>
            </a:r>
            <a:endParaRPr kumimoji="1" lang="it-IT" altLang="zh-CN" sz="2000" dirty="0" smtClean="0"/>
          </a:p>
          <a:p>
            <a:endParaRPr kumimoji="1" lang="it-IT" altLang="zh-CN" sz="2000" dirty="0" smtClean="0"/>
          </a:p>
          <a:p>
            <a:r>
              <a:rPr kumimoji="1" lang="en-US" altLang="zh-CN" sz="2000" dirty="0" smtClean="0"/>
              <a:t>→</a:t>
            </a:r>
            <a:r>
              <a:rPr kumimoji="1" lang="zh-CN" altLang="en-US" sz="2000" dirty="0" smtClean="0"/>
              <a:t> 财政福利：从生育期开始至返回工作岗位止；</a:t>
            </a:r>
            <a:endParaRPr kumimoji="1" lang="it-IT" altLang="zh-CN" sz="2000" dirty="0" smtClean="0"/>
          </a:p>
          <a:p>
            <a:endParaRPr kumimoji="1" lang="it-IT" altLang="zh-CN" sz="2000" dirty="0" smtClean="0"/>
          </a:p>
          <a:p>
            <a:r>
              <a:rPr kumimoji="1" lang="en-US" altLang="zh-CN" sz="2000" dirty="0" smtClean="0"/>
              <a:t>→</a:t>
            </a:r>
            <a:r>
              <a:rPr kumimoji="1" lang="zh-CN" altLang="en-US" sz="2000" dirty="0" smtClean="0"/>
              <a:t> 金额：与因工作事故或职业病导致的临时残障基本金额的</a:t>
            </a:r>
            <a:r>
              <a:rPr kumimoji="1" lang="en-US" altLang="zh-CN" sz="2000" dirty="0" smtClean="0"/>
              <a:t>100%</a:t>
            </a:r>
            <a:r>
              <a:rPr kumimoji="1" lang="zh-CN" altLang="en-US" sz="2000" dirty="0" smtClean="0"/>
              <a:t>相当</a:t>
            </a:r>
            <a:endParaRPr kumimoji="1" lang="it-IT" altLang="zh-CN" sz="2000" dirty="0" smtClean="0"/>
          </a:p>
        </p:txBody>
      </p:sp>
    </p:spTree>
    <p:extLst>
      <p:ext uri="{BB962C8B-B14F-4D97-AF65-F5344CB8AC3E}">
        <p14:creationId xmlns:p14="http://schemas.microsoft.com/office/powerpoint/2010/main" val="1440224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95300" y="273050"/>
            <a:ext cx="6834030" cy="491580"/>
          </a:xfrm>
        </p:spPr>
        <p:txBody>
          <a:bodyPr>
            <a:noAutofit/>
          </a:bodyPr>
          <a:lstStyle/>
          <a:p>
            <a:r>
              <a:rPr lang="es-ES" altLang="zh-CN" sz="2400" dirty="0" smtClean="0"/>
              <a:t>SPANISH </a:t>
            </a:r>
            <a:r>
              <a:rPr lang="es-ES" altLang="zh-CN" sz="2400" dirty="0"/>
              <a:t>SOCIAL SECURITY SYSTEM</a:t>
            </a:r>
            <a:br>
              <a:rPr lang="es-ES" altLang="zh-CN" sz="2400" dirty="0"/>
            </a:br>
            <a:r>
              <a:rPr lang="zh-CN" altLang="en-US" sz="2400" dirty="0"/>
              <a:t>西班牙社会保障体系</a:t>
            </a:r>
            <a:endParaRPr lang="es-ES" sz="1400" dirty="0"/>
          </a:p>
        </p:txBody>
      </p:sp>
      <p:pic>
        <p:nvPicPr>
          <p:cNvPr id="4" name="Marcador de contenido 3"/>
          <p:cNvPicPr>
            <a:picLocks noGrp="1" noChangeAspect="1"/>
          </p:cNvPicPr>
          <p:nvPr>
            <p:ph idx="1"/>
          </p:nvPr>
        </p:nvPicPr>
        <p:blipFill>
          <a:blip r:embed="rId2" cstate="print"/>
          <a:srcRect t="-27228" b="-27228"/>
          <a:stretch>
            <a:fillRect/>
          </a:stretch>
        </p:blipFill>
        <p:spPr>
          <a:xfrm>
            <a:off x="4239941" y="1412720"/>
            <a:ext cx="5537729" cy="4713449"/>
          </a:xfrm>
          <a:prstGeom prst="rect">
            <a:avLst/>
          </a:prstGeom>
        </p:spPr>
      </p:pic>
      <p:sp>
        <p:nvSpPr>
          <p:cNvPr id="5" name="文本占位符 4"/>
          <p:cNvSpPr>
            <a:spLocks noGrp="1"/>
          </p:cNvSpPr>
          <p:nvPr>
            <p:ph type="body" sz="half" idx="2"/>
          </p:nvPr>
        </p:nvSpPr>
        <p:spPr>
          <a:xfrm>
            <a:off x="495300" y="1435103"/>
            <a:ext cx="4169660" cy="4691063"/>
          </a:xfrm>
        </p:spPr>
        <p:txBody>
          <a:bodyPr>
            <a:normAutofit/>
          </a:bodyPr>
          <a:lstStyle/>
          <a:p>
            <a:r>
              <a:rPr kumimoji="1" lang="zh-CN" altLang="en-US" sz="2000" dirty="0" smtClean="0"/>
              <a:t>体系结构：</a:t>
            </a:r>
            <a:endParaRPr kumimoji="1" lang="it-IT" altLang="zh-CN" sz="2000" dirty="0" smtClean="0"/>
          </a:p>
          <a:p>
            <a:r>
              <a:rPr kumimoji="1" lang="en-US" altLang="zh-CN" sz="2000" dirty="0" smtClean="0"/>
              <a:t>→</a:t>
            </a:r>
            <a:r>
              <a:rPr kumimoji="1" lang="zh-CN" altLang="en-US" sz="2000" dirty="0" smtClean="0"/>
              <a:t> 该体系由通用方案与专项方案组成</a:t>
            </a:r>
            <a:endParaRPr kumimoji="1" lang="it-IT" altLang="zh-CN" sz="2000" dirty="0" smtClean="0"/>
          </a:p>
          <a:p>
            <a:endParaRPr kumimoji="1" lang="it-IT" altLang="zh-CN" sz="2000" dirty="0" smtClean="0"/>
          </a:p>
          <a:p>
            <a:r>
              <a:rPr kumimoji="1" lang="en-US" altLang="zh-CN" sz="2000" dirty="0" smtClean="0"/>
              <a:t>→</a:t>
            </a:r>
            <a:r>
              <a:rPr kumimoji="1" lang="zh-CN" altLang="en-US" sz="2000" dirty="0" smtClean="0"/>
              <a:t> 通用方案包括：</a:t>
            </a:r>
            <a:endParaRPr kumimoji="1" lang="it-IT" altLang="zh-CN" sz="2000" dirty="0" smtClean="0"/>
          </a:p>
          <a:p>
            <a:r>
              <a:rPr kumimoji="1" lang="en-US" altLang="zh-CN" sz="2000" dirty="0" smtClean="0"/>
              <a:t>·</a:t>
            </a:r>
            <a:r>
              <a:rPr kumimoji="1" lang="zh-CN" altLang="en-US" sz="2000" dirty="0" smtClean="0"/>
              <a:t>农业社保体系</a:t>
            </a:r>
            <a:endParaRPr kumimoji="1" lang="it-IT" altLang="zh-CN" sz="2000" dirty="0" smtClean="0"/>
          </a:p>
          <a:p>
            <a:r>
              <a:rPr kumimoji="1" lang="en-US" altLang="zh-CN" sz="2000" dirty="0" smtClean="0"/>
              <a:t>·</a:t>
            </a:r>
            <a:r>
              <a:rPr kumimoji="1" lang="zh-CN" altLang="en-US" sz="2000" dirty="0" smtClean="0"/>
              <a:t>居家工作人员社保体系</a:t>
            </a:r>
            <a:endParaRPr kumimoji="1" lang="it-IT" altLang="zh-CN" sz="2000" dirty="0" smtClean="0"/>
          </a:p>
          <a:p>
            <a:endParaRPr kumimoji="1" lang="it-IT" altLang="zh-CN" sz="2000" dirty="0" smtClean="0"/>
          </a:p>
          <a:p>
            <a:r>
              <a:rPr kumimoji="1" lang="en-US" altLang="zh-CN" sz="2000" dirty="0" smtClean="0"/>
              <a:t>→</a:t>
            </a:r>
            <a:r>
              <a:rPr kumimoji="1" lang="zh-CN" altLang="en-US" sz="2000" dirty="0" smtClean="0"/>
              <a:t>专项方案包括：</a:t>
            </a:r>
            <a:endParaRPr kumimoji="1" lang="it-IT" altLang="zh-CN" sz="2000" dirty="0" smtClean="0"/>
          </a:p>
          <a:p>
            <a:r>
              <a:rPr kumimoji="1" lang="en-US" altLang="zh-CN" sz="2000" dirty="0" smtClean="0"/>
              <a:t>·</a:t>
            </a:r>
            <a:r>
              <a:rPr kumimoji="1" lang="zh-CN" altLang="en-US" sz="2000" dirty="0" smtClean="0"/>
              <a:t>自雇人员社保方案</a:t>
            </a:r>
            <a:endParaRPr kumimoji="1" lang="it-IT" altLang="zh-CN" sz="2000" dirty="0" smtClean="0"/>
          </a:p>
          <a:p>
            <a:r>
              <a:rPr kumimoji="1" lang="en-US" altLang="zh-CN" sz="2000" dirty="0" smtClean="0"/>
              <a:t>·</a:t>
            </a:r>
            <a:r>
              <a:rPr kumimoji="1" lang="zh-CN" altLang="en-US" sz="2000" dirty="0" smtClean="0"/>
              <a:t>煤矿工作人员社保方案</a:t>
            </a:r>
            <a:endParaRPr kumimoji="1" lang="it-IT" altLang="zh-CN" sz="2000" dirty="0" smtClean="0"/>
          </a:p>
          <a:p>
            <a:r>
              <a:rPr kumimoji="1" lang="en-US" altLang="zh-CN" sz="2000" dirty="0" smtClean="0"/>
              <a:t>·</a:t>
            </a:r>
            <a:r>
              <a:rPr kumimoji="1" lang="zh-CN" altLang="en-US" sz="2000" dirty="0" smtClean="0"/>
              <a:t>海事工作人员社保方案</a:t>
            </a:r>
            <a:endParaRPr kumimoji="1" lang="zh-CN" altLang="en-US" sz="2000" dirty="0"/>
          </a:p>
        </p:txBody>
      </p:sp>
    </p:spTree>
    <p:extLst>
      <p:ext uri="{BB962C8B-B14F-4D97-AF65-F5344CB8AC3E}">
        <p14:creationId xmlns:p14="http://schemas.microsoft.com/office/powerpoint/2010/main" val="2267997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2800" dirty="0"/>
              <a:t>BREASTFEEDING </a:t>
            </a:r>
            <a:r>
              <a:rPr lang="es-ES" sz="2800" dirty="0" smtClean="0"/>
              <a:t>BENEFIT</a:t>
            </a:r>
            <a:br>
              <a:rPr lang="es-ES" sz="2800" dirty="0" smtClean="0"/>
            </a:br>
            <a:r>
              <a:rPr lang="es-ES" sz="2800" dirty="0" err="1" smtClean="0"/>
              <a:t>母乳育儿福利</a:t>
            </a:r>
            <a:endParaRPr lang="es-ES" sz="2800" dirty="0"/>
          </a:p>
        </p:txBody>
      </p:sp>
      <p:pic>
        <p:nvPicPr>
          <p:cNvPr id="4" name="Marcador de contenido 3"/>
          <p:cNvPicPr>
            <a:picLocks noGrp="1" noChangeAspect="1"/>
          </p:cNvPicPr>
          <p:nvPr>
            <p:ph idx="1"/>
          </p:nvPr>
        </p:nvPicPr>
        <p:blipFill>
          <a:blip r:embed="rId2" cstate="print"/>
          <a:stretch>
            <a:fillRect/>
          </a:stretch>
        </p:blipFill>
        <p:spPr>
          <a:xfrm>
            <a:off x="423219" y="993077"/>
            <a:ext cx="5681941" cy="5121084"/>
          </a:xfrm>
          <a:prstGeom prst="rect">
            <a:avLst/>
          </a:prstGeom>
        </p:spPr>
      </p:pic>
      <p:sp>
        <p:nvSpPr>
          <p:cNvPr id="3" name="文本框 2"/>
          <p:cNvSpPr txBox="1"/>
          <p:nvPr/>
        </p:nvSpPr>
        <p:spPr>
          <a:xfrm>
            <a:off x="6393200" y="980660"/>
            <a:ext cx="3240450" cy="3785652"/>
          </a:xfrm>
          <a:prstGeom prst="rect">
            <a:avLst/>
          </a:prstGeom>
          <a:noFill/>
        </p:spPr>
        <p:txBody>
          <a:bodyPr wrap="square" rtlCol="0">
            <a:spAutoFit/>
          </a:bodyPr>
          <a:lstStyle/>
          <a:p>
            <a:r>
              <a:rPr kumimoji="1" lang="en-US" altLang="zh-CN" dirty="0" smtClean="0"/>
              <a:t>→</a:t>
            </a:r>
            <a:r>
              <a:rPr kumimoji="1" lang="zh-CN" altLang="en-US" dirty="0" smtClean="0"/>
              <a:t> 目的：旨在保护母乳育儿期间需要更换岗位的工作妇女，因为该工作岗位会对其健康或者婴儿造成负面影响，但此工作又无法从技术层面改变；</a:t>
            </a:r>
            <a:endParaRPr kumimoji="1" lang="it-IT" altLang="zh-CN" dirty="0" smtClean="0"/>
          </a:p>
          <a:p>
            <a:endParaRPr kumimoji="1" lang="it-IT" altLang="zh-CN" dirty="0"/>
          </a:p>
          <a:p>
            <a:r>
              <a:rPr kumimoji="1" lang="en-US" altLang="zh-CN" dirty="0" smtClean="0"/>
              <a:t>→</a:t>
            </a:r>
            <a:r>
              <a:rPr kumimoji="1" lang="zh-CN" altLang="en-US" dirty="0" smtClean="0"/>
              <a:t> 财政福利：从产假开始到婴儿</a:t>
            </a:r>
            <a:r>
              <a:rPr kumimoji="1" lang="en-US" altLang="zh-CN" dirty="0" smtClean="0"/>
              <a:t>9</a:t>
            </a:r>
            <a:r>
              <a:rPr kumimoji="1" lang="zh-CN" altLang="en-US" dirty="0" smtClean="0"/>
              <a:t>月大或当事人返回工作岗位或者开始新工作后；</a:t>
            </a:r>
            <a:endParaRPr kumimoji="1" lang="it-IT" altLang="zh-CN" dirty="0" smtClean="0"/>
          </a:p>
          <a:p>
            <a:endParaRPr kumimoji="1" lang="it-IT" altLang="zh-CN" dirty="0"/>
          </a:p>
          <a:p>
            <a:r>
              <a:rPr kumimoji="1" lang="en-US" altLang="zh-CN" dirty="0" smtClean="0"/>
              <a:t>→</a:t>
            </a:r>
            <a:r>
              <a:rPr kumimoji="1" lang="zh-CN" altLang="en-US" dirty="0" smtClean="0"/>
              <a:t> 金额：与因工作事故或职业病导致</a:t>
            </a:r>
            <a:r>
              <a:rPr kumimoji="1" lang="zh-CN" altLang="en-US" dirty="0"/>
              <a:t>的临时残障基本金额的</a:t>
            </a:r>
            <a:r>
              <a:rPr kumimoji="1" lang="en-US" altLang="zh-CN" dirty="0"/>
              <a:t>100%</a:t>
            </a:r>
            <a:r>
              <a:rPr kumimoji="1" lang="zh-CN" altLang="en-US" dirty="0"/>
              <a:t>相当</a:t>
            </a:r>
            <a:endParaRPr kumimoji="1" lang="it-IT" altLang="zh-CN" dirty="0"/>
          </a:p>
        </p:txBody>
      </p:sp>
    </p:spTree>
    <p:extLst>
      <p:ext uri="{BB962C8B-B14F-4D97-AF65-F5344CB8AC3E}">
        <p14:creationId xmlns:p14="http://schemas.microsoft.com/office/powerpoint/2010/main" val="1624480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dirty="0" smtClean="0"/>
              <a:t>MATERNITY</a:t>
            </a:r>
            <a:r>
              <a:rPr lang="zh-CN" altLang="en-US" sz="3200" dirty="0" smtClean="0"/>
              <a:t> 母亲</a:t>
            </a:r>
            <a:r>
              <a:rPr lang="zh-CN" altLang="it-IT" sz="3200" dirty="0" smtClean="0"/>
              <a:t>育儿</a:t>
            </a:r>
            <a:r>
              <a:rPr lang="zh-CN" altLang="en-US" sz="3200" dirty="0" smtClean="0"/>
              <a:t>福利</a:t>
            </a:r>
            <a:endParaRPr lang="es-ES" sz="3200" dirty="0"/>
          </a:p>
        </p:txBody>
      </p:sp>
      <p:pic>
        <p:nvPicPr>
          <p:cNvPr id="4" name="Marcador de contenido 3"/>
          <p:cNvPicPr>
            <a:picLocks noGrp="1" noChangeAspect="1"/>
          </p:cNvPicPr>
          <p:nvPr>
            <p:ph idx="1"/>
          </p:nvPr>
        </p:nvPicPr>
        <p:blipFill>
          <a:blip r:embed="rId2" cstate="print"/>
          <a:stretch>
            <a:fillRect/>
          </a:stretch>
        </p:blipFill>
        <p:spPr>
          <a:xfrm>
            <a:off x="581729" y="1008318"/>
            <a:ext cx="5379411" cy="5090601"/>
          </a:xfrm>
          <a:prstGeom prst="rect">
            <a:avLst/>
          </a:prstGeom>
        </p:spPr>
      </p:pic>
      <p:sp>
        <p:nvSpPr>
          <p:cNvPr id="3" name="文本框 2"/>
          <p:cNvSpPr txBox="1"/>
          <p:nvPr/>
        </p:nvSpPr>
        <p:spPr>
          <a:xfrm>
            <a:off x="6249180" y="1052670"/>
            <a:ext cx="3312460" cy="3416320"/>
          </a:xfrm>
          <a:prstGeom prst="rect">
            <a:avLst/>
          </a:prstGeom>
          <a:noFill/>
        </p:spPr>
        <p:txBody>
          <a:bodyPr wrap="square" rtlCol="0">
            <a:spAutoFit/>
          </a:bodyPr>
          <a:lstStyle/>
          <a:p>
            <a:r>
              <a:rPr kumimoji="1" lang="en-US" altLang="zh-CN" dirty="0" smtClean="0"/>
              <a:t>→</a:t>
            </a:r>
            <a:r>
              <a:rPr kumimoji="1" lang="zh-CN" altLang="en-US" dirty="0" smtClean="0"/>
              <a:t> 保障条件：育儿母亲、领养儿母亲（无论其为预收养或永久收养）</a:t>
            </a:r>
            <a:endParaRPr kumimoji="1" lang="it-IT" altLang="zh-CN" dirty="0" smtClean="0"/>
          </a:p>
          <a:p>
            <a:endParaRPr kumimoji="1" lang="it-IT" altLang="zh-CN" dirty="0"/>
          </a:p>
          <a:p>
            <a:r>
              <a:rPr kumimoji="1" lang="en-US" altLang="zh-CN" dirty="0" smtClean="0"/>
              <a:t>→</a:t>
            </a:r>
            <a:r>
              <a:rPr kumimoji="1" lang="zh-CN" altLang="en-US" dirty="0" smtClean="0"/>
              <a:t> 育儿母亲，领养儿母亲：</a:t>
            </a:r>
            <a:r>
              <a:rPr kumimoji="1" lang="en-US" altLang="zh-CN" dirty="0" smtClean="0"/>
              <a:t>16</a:t>
            </a:r>
            <a:r>
              <a:rPr kumimoji="1" lang="zh-CN" altLang="en-US" dirty="0" smtClean="0"/>
              <a:t>周。在多重生育或领养条件下，在第</a:t>
            </a:r>
            <a:r>
              <a:rPr kumimoji="1" lang="en-US" altLang="zh-CN" dirty="0" smtClean="0"/>
              <a:t>2</a:t>
            </a:r>
            <a:r>
              <a:rPr kumimoji="1" lang="zh-CN" altLang="en-US" dirty="0" smtClean="0"/>
              <a:t>胎或第</a:t>
            </a:r>
            <a:r>
              <a:rPr kumimoji="1" lang="en-US" altLang="zh-CN" dirty="0" smtClean="0"/>
              <a:t>2</a:t>
            </a:r>
            <a:r>
              <a:rPr kumimoji="1" lang="zh-CN" altLang="en-US" dirty="0" smtClean="0"/>
              <a:t>领养儿以后，每一胎或领养儿均多</a:t>
            </a:r>
            <a:r>
              <a:rPr kumimoji="1" lang="en-US" altLang="zh-CN" dirty="0" smtClean="0"/>
              <a:t>2</a:t>
            </a:r>
            <a:r>
              <a:rPr kumimoji="1" lang="zh-CN" altLang="en-US" dirty="0" smtClean="0"/>
              <a:t>周。（父亲有权选择将母亲假期增至</a:t>
            </a:r>
            <a:r>
              <a:rPr kumimoji="1" lang="en-US" altLang="zh-CN" dirty="0" smtClean="0"/>
              <a:t>10</a:t>
            </a:r>
            <a:r>
              <a:rPr kumimoji="1" lang="zh-CN" altLang="en-US" dirty="0" smtClean="0"/>
              <a:t>周）</a:t>
            </a:r>
            <a:endParaRPr kumimoji="1" lang="it-IT" altLang="zh-CN" dirty="0" smtClean="0"/>
          </a:p>
          <a:p>
            <a:endParaRPr kumimoji="1" lang="it-IT" altLang="zh-CN" dirty="0"/>
          </a:p>
          <a:p>
            <a:r>
              <a:rPr kumimoji="1" lang="en-US" altLang="zh-CN" dirty="0" smtClean="0"/>
              <a:t>→</a:t>
            </a:r>
            <a:r>
              <a:rPr kumimoji="1" lang="zh-CN" altLang="en-US" dirty="0" smtClean="0"/>
              <a:t> 金额：</a:t>
            </a:r>
            <a:r>
              <a:rPr kumimoji="1" lang="en-US" altLang="zh-CN" dirty="0" smtClean="0"/>
              <a:t>100%</a:t>
            </a:r>
            <a:r>
              <a:rPr kumimoji="1" lang="zh-CN" altLang="en-US" dirty="0" smtClean="0"/>
              <a:t>基础金额（假前一月缴费基数金额）</a:t>
            </a:r>
            <a:endParaRPr kumimoji="1" lang="zh-CN" altLang="en-US" dirty="0"/>
          </a:p>
        </p:txBody>
      </p:sp>
    </p:spTree>
    <p:extLst>
      <p:ext uri="{BB962C8B-B14F-4D97-AF65-F5344CB8AC3E}">
        <p14:creationId xmlns:p14="http://schemas.microsoft.com/office/powerpoint/2010/main" val="788501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n-US" sz="2400" dirty="0"/>
              <a:t>REQUIREMENTS FOR THE MATERNITY </a:t>
            </a:r>
            <a:r>
              <a:rPr lang="en-US" sz="2400" dirty="0" smtClean="0"/>
              <a:t/>
            </a:r>
            <a:br>
              <a:rPr lang="en-US" sz="2400" dirty="0" smtClean="0"/>
            </a:br>
            <a:r>
              <a:rPr lang="en-US" sz="2400" dirty="0" smtClean="0"/>
              <a:t>BENEFIT</a:t>
            </a:r>
            <a:r>
              <a:rPr lang="zh-CN" altLang="en-US" sz="2400" dirty="0" smtClean="0"/>
              <a:t> 母亲</a:t>
            </a:r>
            <a:r>
              <a:rPr lang="zh-CN" altLang="it-IT" sz="2400" dirty="0" smtClean="0"/>
              <a:t>育儿</a:t>
            </a:r>
            <a:r>
              <a:rPr lang="zh-CN" altLang="en-US" sz="2400" dirty="0" smtClean="0"/>
              <a:t>福利要求</a:t>
            </a:r>
            <a:endParaRPr lang="es-ES" sz="2400" dirty="0"/>
          </a:p>
        </p:txBody>
      </p:sp>
      <p:pic>
        <p:nvPicPr>
          <p:cNvPr id="4" name="Marcador de contenido 3"/>
          <p:cNvPicPr>
            <a:picLocks noGrp="1" noChangeAspect="1"/>
          </p:cNvPicPr>
          <p:nvPr>
            <p:ph idx="1"/>
          </p:nvPr>
        </p:nvPicPr>
        <p:blipFill>
          <a:blip r:embed="rId2" cstate="print"/>
          <a:stretch>
            <a:fillRect/>
          </a:stretch>
        </p:blipFill>
        <p:spPr>
          <a:xfrm>
            <a:off x="776420" y="1450316"/>
            <a:ext cx="4896680" cy="4206605"/>
          </a:xfrm>
          <a:prstGeom prst="rect">
            <a:avLst/>
          </a:prstGeom>
        </p:spPr>
      </p:pic>
      <p:sp>
        <p:nvSpPr>
          <p:cNvPr id="3" name="文本框 2"/>
          <p:cNvSpPr txBox="1"/>
          <p:nvPr/>
        </p:nvSpPr>
        <p:spPr>
          <a:xfrm>
            <a:off x="5961140" y="1484730"/>
            <a:ext cx="3456480" cy="3970318"/>
          </a:xfrm>
          <a:prstGeom prst="rect">
            <a:avLst/>
          </a:prstGeom>
          <a:noFill/>
        </p:spPr>
        <p:txBody>
          <a:bodyPr wrap="square" rtlCol="0">
            <a:spAutoFit/>
          </a:bodyPr>
          <a:lstStyle/>
          <a:p>
            <a:r>
              <a:rPr kumimoji="1" lang="en-US" altLang="zh-CN" dirty="0" smtClean="0"/>
              <a:t>→</a:t>
            </a:r>
            <a:r>
              <a:rPr kumimoji="1" lang="zh-CN" altLang="en-US" dirty="0" smtClean="0"/>
              <a:t> 具有最低缴费年限的参保人员</a:t>
            </a:r>
            <a:endParaRPr kumimoji="1" lang="it-IT" altLang="zh-CN" dirty="0" smtClean="0"/>
          </a:p>
          <a:p>
            <a:endParaRPr kumimoji="1" lang="it-IT" altLang="zh-CN" dirty="0"/>
          </a:p>
          <a:p>
            <a:r>
              <a:rPr kumimoji="1" lang="en-US" altLang="zh-CN" dirty="0" smtClean="0"/>
              <a:t>→</a:t>
            </a:r>
            <a:r>
              <a:rPr kumimoji="1" lang="zh-CN" altLang="en-US" dirty="0" smtClean="0"/>
              <a:t> 若其年龄低于</a:t>
            </a:r>
            <a:r>
              <a:rPr kumimoji="1" lang="en-US" altLang="zh-CN" dirty="0" smtClean="0"/>
              <a:t>21</a:t>
            </a:r>
            <a:r>
              <a:rPr kumimoji="1" lang="zh-CN" altLang="en-US" dirty="0" smtClean="0"/>
              <a:t>周岁：无缴费年限要求；</a:t>
            </a:r>
            <a:endParaRPr kumimoji="1" lang="it-IT" altLang="zh-CN" dirty="0" smtClean="0"/>
          </a:p>
          <a:p>
            <a:endParaRPr kumimoji="1" lang="it-IT" altLang="zh-CN" dirty="0"/>
          </a:p>
          <a:p>
            <a:r>
              <a:rPr kumimoji="1" lang="en-US" altLang="zh-CN" dirty="0" smtClean="0"/>
              <a:t>→</a:t>
            </a:r>
            <a:r>
              <a:rPr kumimoji="1" lang="zh-CN" altLang="en-US" dirty="0" smtClean="0"/>
              <a:t> 若其在</a:t>
            </a:r>
            <a:r>
              <a:rPr kumimoji="1" lang="zh-CN" altLang="zh-CN" dirty="0" smtClean="0"/>
              <a:t>2</a:t>
            </a:r>
            <a:r>
              <a:rPr kumimoji="1" lang="en-US" altLang="zh-CN" dirty="0" smtClean="0"/>
              <a:t>1-26</a:t>
            </a:r>
            <a:r>
              <a:rPr kumimoji="1" lang="zh-CN" altLang="en-US" dirty="0" smtClean="0"/>
              <a:t>周岁间：育儿假前</a:t>
            </a:r>
            <a:r>
              <a:rPr kumimoji="1" lang="en-US" altLang="zh-CN" dirty="0" smtClean="0"/>
              <a:t>7</a:t>
            </a:r>
            <a:r>
              <a:rPr kumimoji="1" lang="zh-CN" altLang="en-US" dirty="0" smtClean="0"/>
              <a:t>年有</a:t>
            </a:r>
            <a:r>
              <a:rPr kumimoji="1" lang="en-US" altLang="zh-CN" dirty="0" smtClean="0"/>
              <a:t>90</a:t>
            </a:r>
            <a:r>
              <a:rPr kumimoji="1" lang="zh-CN" altLang="en-US" dirty="0" smtClean="0"/>
              <a:t>日缴费；或者在整个工作年限中有</a:t>
            </a:r>
            <a:r>
              <a:rPr kumimoji="1" lang="en-US" altLang="zh-CN" dirty="0" smtClean="0"/>
              <a:t>180</a:t>
            </a:r>
            <a:r>
              <a:rPr kumimoji="1" lang="zh-CN" altLang="en-US" dirty="0" smtClean="0"/>
              <a:t>日缴费。</a:t>
            </a:r>
            <a:endParaRPr kumimoji="1" lang="it-IT" altLang="zh-CN" dirty="0" smtClean="0"/>
          </a:p>
          <a:p>
            <a:endParaRPr kumimoji="1" lang="it-IT" altLang="zh-CN" dirty="0"/>
          </a:p>
          <a:p>
            <a:r>
              <a:rPr kumimoji="1" lang="en-US" altLang="zh-CN" dirty="0" smtClean="0"/>
              <a:t>→</a:t>
            </a:r>
            <a:r>
              <a:rPr kumimoji="1" lang="zh-CN" altLang="en-US" dirty="0" smtClean="0"/>
              <a:t> 若其年长于</a:t>
            </a:r>
            <a:r>
              <a:rPr kumimoji="1" lang="en-US" altLang="zh-CN" dirty="0" smtClean="0"/>
              <a:t>26</a:t>
            </a:r>
            <a:r>
              <a:rPr kumimoji="1" lang="zh-CN" altLang="en-US" dirty="0" smtClean="0"/>
              <a:t>周岁：</a:t>
            </a:r>
            <a:r>
              <a:rPr kumimoji="1" lang="zh-CN" altLang="en-US" dirty="0"/>
              <a:t>育儿假前</a:t>
            </a:r>
            <a:r>
              <a:rPr kumimoji="1" lang="en-US" altLang="zh-CN" dirty="0"/>
              <a:t>7</a:t>
            </a:r>
            <a:r>
              <a:rPr kumimoji="1" lang="zh-CN" altLang="en-US" dirty="0"/>
              <a:t>年</a:t>
            </a:r>
            <a:r>
              <a:rPr kumimoji="1" lang="zh-CN" altLang="en-US" dirty="0" smtClean="0"/>
              <a:t>有</a:t>
            </a:r>
            <a:r>
              <a:rPr kumimoji="1" lang="zh-CN" altLang="zh-CN" dirty="0" smtClean="0"/>
              <a:t>1</a:t>
            </a:r>
            <a:r>
              <a:rPr kumimoji="1" lang="en-US" altLang="zh-CN" dirty="0" smtClean="0"/>
              <a:t>80</a:t>
            </a:r>
            <a:r>
              <a:rPr kumimoji="1" lang="zh-CN" altLang="en-US" dirty="0" smtClean="0"/>
              <a:t>日缴费</a:t>
            </a:r>
            <a:r>
              <a:rPr kumimoji="1" lang="zh-CN" altLang="en-US" dirty="0"/>
              <a:t>；或者在整个工作年限中</a:t>
            </a:r>
            <a:r>
              <a:rPr kumimoji="1" lang="zh-CN" altLang="en-US" dirty="0" smtClean="0"/>
              <a:t>有</a:t>
            </a:r>
            <a:r>
              <a:rPr kumimoji="1" lang="zh-CN" altLang="zh-CN" dirty="0" smtClean="0"/>
              <a:t>3</a:t>
            </a:r>
            <a:r>
              <a:rPr kumimoji="1" lang="en-US" altLang="zh-CN" dirty="0" smtClean="0"/>
              <a:t>60</a:t>
            </a:r>
            <a:r>
              <a:rPr kumimoji="1" lang="zh-CN" altLang="en-US" dirty="0" smtClean="0"/>
              <a:t>日缴费</a:t>
            </a:r>
            <a:r>
              <a:rPr kumimoji="1" lang="zh-CN" altLang="en-US" dirty="0"/>
              <a:t>。</a:t>
            </a:r>
            <a:endParaRPr kumimoji="1" lang="it-IT" altLang="zh-CN" dirty="0"/>
          </a:p>
          <a:p>
            <a:endParaRPr kumimoji="1" lang="zh-CN" altLang="en-US" dirty="0"/>
          </a:p>
        </p:txBody>
      </p:sp>
    </p:spTree>
    <p:extLst>
      <p:ext uri="{BB962C8B-B14F-4D97-AF65-F5344CB8AC3E}">
        <p14:creationId xmlns:p14="http://schemas.microsoft.com/office/powerpoint/2010/main" val="20964374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60390" y="980660"/>
            <a:ext cx="9066340" cy="648090"/>
          </a:xfrm>
        </p:spPr>
        <p:txBody>
          <a:bodyPr>
            <a:noAutofit/>
          </a:bodyPr>
          <a:lstStyle/>
          <a:p>
            <a:r>
              <a:rPr lang="en-US" sz="2800" dirty="0"/>
              <a:t>CARE OF MINORS AFFECTED BY CANCER OR </a:t>
            </a:r>
            <a:r>
              <a:rPr lang="en-US" sz="2800" dirty="0" smtClean="0"/>
              <a:t/>
            </a:r>
            <a:br>
              <a:rPr lang="en-US" sz="2800" dirty="0" smtClean="0"/>
            </a:br>
            <a:r>
              <a:rPr lang="en-US" sz="2800" dirty="0" smtClean="0"/>
              <a:t>OTHER </a:t>
            </a:r>
            <a:r>
              <a:rPr lang="en-US" sz="2800" dirty="0"/>
              <a:t>SERIOUS </a:t>
            </a:r>
            <a:r>
              <a:rPr lang="en-US" sz="2800" dirty="0" smtClean="0"/>
              <a:t>ILLNESS 癌症或重症少数患者救护</a:t>
            </a:r>
            <a:endParaRPr lang="es-ES" sz="2800" dirty="0"/>
          </a:p>
        </p:txBody>
      </p:sp>
      <p:pic>
        <p:nvPicPr>
          <p:cNvPr id="4" name="Marcador de contenido 3"/>
          <p:cNvPicPr>
            <a:picLocks noGrp="1" noChangeAspect="1"/>
          </p:cNvPicPr>
          <p:nvPr>
            <p:ph idx="1"/>
          </p:nvPr>
        </p:nvPicPr>
        <p:blipFill>
          <a:blip r:embed="rId2" cstate="print"/>
          <a:stretch>
            <a:fillRect/>
          </a:stretch>
        </p:blipFill>
        <p:spPr>
          <a:xfrm>
            <a:off x="560390" y="1916790"/>
            <a:ext cx="5112710" cy="4067460"/>
          </a:xfrm>
          <a:prstGeom prst="rect">
            <a:avLst/>
          </a:prstGeom>
        </p:spPr>
      </p:pic>
      <p:pic>
        <p:nvPicPr>
          <p:cNvPr id="5" name="Picture 2"/>
          <p:cNvPicPr>
            <a:picLocks noChangeAspect="1" noChangeArrowheads="1"/>
          </p:cNvPicPr>
          <p:nvPr/>
        </p:nvPicPr>
        <p:blipFill>
          <a:blip r:embed="rId3" cstate="print"/>
          <a:srcRect l="22605" t="41141" r="42529" b="33758"/>
          <a:stretch>
            <a:fillRect/>
          </a:stretch>
        </p:blipFill>
        <p:spPr bwMode="auto">
          <a:xfrm>
            <a:off x="3800840" y="5303730"/>
            <a:ext cx="2592078" cy="1049174"/>
          </a:xfrm>
          <a:prstGeom prst="rect">
            <a:avLst/>
          </a:prstGeom>
          <a:noFill/>
          <a:ln w="9525">
            <a:noFill/>
            <a:miter lim="800000"/>
            <a:headEnd/>
            <a:tailEnd/>
          </a:ln>
        </p:spPr>
      </p:pic>
      <p:sp>
        <p:nvSpPr>
          <p:cNvPr id="3" name="文本框 2"/>
          <p:cNvSpPr txBox="1"/>
          <p:nvPr/>
        </p:nvSpPr>
        <p:spPr>
          <a:xfrm>
            <a:off x="6105160" y="1988800"/>
            <a:ext cx="3456480" cy="3108544"/>
          </a:xfrm>
          <a:prstGeom prst="rect">
            <a:avLst/>
          </a:prstGeom>
          <a:noFill/>
        </p:spPr>
        <p:txBody>
          <a:bodyPr wrap="square" rtlCol="0">
            <a:spAutoFit/>
          </a:bodyPr>
          <a:lstStyle/>
          <a:p>
            <a:r>
              <a:rPr kumimoji="1" lang="en-US" altLang="zh-CN" sz="2800" dirty="0" smtClean="0"/>
              <a:t>→</a:t>
            </a:r>
            <a:r>
              <a:rPr kumimoji="1" lang="zh-CN" altLang="en-US" sz="2800" dirty="0" smtClean="0"/>
              <a:t> 若患者父母、养父母均工作，则该患者由其父母看护；</a:t>
            </a:r>
            <a:endParaRPr kumimoji="1" lang="it-IT" altLang="zh-CN" sz="2800" dirty="0" smtClean="0"/>
          </a:p>
          <a:p>
            <a:endParaRPr kumimoji="1" lang="it-IT" altLang="zh-CN" sz="2800" dirty="0"/>
          </a:p>
          <a:p>
            <a:r>
              <a:rPr kumimoji="1" lang="en-US" altLang="zh-CN" sz="2800" dirty="0" smtClean="0"/>
              <a:t>→</a:t>
            </a:r>
            <a:r>
              <a:rPr kumimoji="1" lang="zh-CN" altLang="en-US" sz="2800" dirty="0" smtClean="0"/>
              <a:t> 福利为与临时残障基本福利</a:t>
            </a:r>
            <a:r>
              <a:rPr kumimoji="1" lang="en-US" altLang="zh-CN" sz="2800" dirty="0" smtClean="0"/>
              <a:t>100%</a:t>
            </a:r>
            <a:r>
              <a:rPr kumimoji="1" lang="zh-CN" altLang="en-US" sz="2800" dirty="0" smtClean="0"/>
              <a:t>相当的补贴。</a:t>
            </a:r>
            <a:endParaRPr kumimoji="1" lang="zh-CN" altLang="en-US" sz="2800" dirty="0"/>
          </a:p>
        </p:txBody>
      </p:sp>
    </p:spTree>
    <p:extLst>
      <p:ext uri="{BB962C8B-B14F-4D97-AF65-F5344CB8AC3E}">
        <p14:creationId xmlns:p14="http://schemas.microsoft.com/office/powerpoint/2010/main" val="4225121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dirty="0" smtClean="0"/>
              <a:t>PENSIONS </a:t>
            </a:r>
            <a:r>
              <a:rPr lang="es-ES" sz="3200" dirty="0" err="1" smtClean="0"/>
              <a:t>养老金</a:t>
            </a:r>
            <a:endParaRPr lang="es-ES" sz="3200" dirty="0"/>
          </a:p>
        </p:txBody>
      </p:sp>
      <p:pic>
        <p:nvPicPr>
          <p:cNvPr id="4" name="Marcador de contenido 3"/>
          <p:cNvPicPr>
            <a:picLocks noGrp="1" noChangeAspect="1"/>
          </p:cNvPicPr>
          <p:nvPr>
            <p:ph idx="1"/>
          </p:nvPr>
        </p:nvPicPr>
        <p:blipFill>
          <a:blip r:embed="rId2" cstate="print"/>
          <a:stretch>
            <a:fillRect/>
          </a:stretch>
        </p:blipFill>
        <p:spPr>
          <a:xfrm>
            <a:off x="632401" y="1352772"/>
            <a:ext cx="4464620" cy="4401693"/>
          </a:xfrm>
          <a:prstGeom prst="rect">
            <a:avLst/>
          </a:prstGeom>
        </p:spPr>
      </p:pic>
      <p:sp>
        <p:nvSpPr>
          <p:cNvPr id="3" name="文本框 2"/>
          <p:cNvSpPr txBox="1"/>
          <p:nvPr/>
        </p:nvSpPr>
        <p:spPr>
          <a:xfrm>
            <a:off x="5385060" y="1556740"/>
            <a:ext cx="3960550" cy="3970318"/>
          </a:xfrm>
          <a:prstGeom prst="rect">
            <a:avLst/>
          </a:prstGeom>
          <a:noFill/>
        </p:spPr>
        <p:txBody>
          <a:bodyPr wrap="square" rtlCol="0">
            <a:spAutoFit/>
          </a:bodyPr>
          <a:lstStyle/>
          <a:p>
            <a:r>
              <a:rPr kumimoji="1" lang="zh-CN" altLang="en-US" sz="2800" dirty="0" smtClean="0"/>
              <a:t>永久残障</a:t>
            </a:r>
            <a:endParaRPr kumimoji="1" lang="it-IT" altLang="zh-CN" sz="2800" dirty="0" smtClean="0"/>
          </a:p>
          <a:p>
            <a:endParaRPr kumimoji="1" lang="it-IT" altLang="zh-CN" sz="2800" dirty="0"/>
          </a:p>
          <a:p>
            <a:r>
              <a:rPr kumimoji="1" lang="en-US" altLang="zh-CN" sz="2800" dirty="0" smtClean="0"/>
              <a:t>·</a:t>
            </a:r>
            <a:r>
              <a:rPr kumimoji="1" lang="zh-CN" altLang="en-US" sz="2800" dirty="0" smtClean="0"/>
              <a:t> 身体部位或功能受损</a:t>
            </a:r>
            <a:endParaRPr kumimoji="1" lang="it-IT" altLang="zh-CN" sz="2800" dirty="0" smtClean="0"/>
          </a:p>
          <a:p>
            <a:r>
              <a:rPr kumimoji="1" lang="en-US" altLang="zh-CN" sz="2800" dirty="0" smtClean="0"/>
              <a:t>·</a:t>
            </a:r>
            <a:r>
              <a:rPr kumimoji="1" lang="zh-CN" altLang="en-US" sz="2800" dirty="0" smtClean="0"/>
              <a:t> 客观性鉴定</a:t>
            </a:r>
            <a:endParaRPr kumimoji="1" lang="it-IT" altLang="zh-CN" sz="2800" dirty="0" smtClean="0"/>
          </a:p>
          <a:p>
            <a:r>
              <a:rPr kumimoji="1" lang="en-US" altLang="zh-CN" sz="2800" dirty="0" smtClean="0"/>
              <a:t>·</a:t>
            </a:r>
            <a:r>
              <a:rPr kumimoji="1" lang="zh-CN" altLang="en-US" sz="2800" dirty="0" smtClean="0"/>
              <a:t> 工作能力降低或丧失</a:t>
            </a:r>
            <a:endParaRPr kumimoji="1" lang="it-IT" altLang="zh-CN" sz="2800" dirty="0" smtClean="0"/>
          </a:p>
          <a:p>
            <a:r>
              <a:rPr kumimoji="1" lang="en-US" altLang="zh-CN" sz="2800" dirty="0" smtClean="0"/>
              <a:t>·</a:t>
            </a:r>
            <a:r>
              <a:rPr kumimoji="1" lang="zh-CN" altLang="en-US" sz="2800" dirty="0" smtClean="0"/>
              <a:t> 在接受治疗以后</a:t>
            </a:r>
            <a:endParaRPr kumimoji="1" lang="it-IT" altLang="zh-CN" sz="2800" dirty="0" smtClean="0"/>
          </a:p>
          <a:p>
            <a:endParaRPr kumimoji="1" lang="it-IT" altLang="zh-CN" sz="2800" dirty="0"/>
          </a:p>
          <a:p>
            <a:r>
              <a:rPr kumimoji="1" lang="zh-CN" altLang="en-US" sz="2800" dirty="0" smtClean="0"/>
              <a:t>等级：部分、大体、绝对、主要部分残疾</a:t>
            </a:r>
            <a:endParaRPr kumimoji="1" lang="zh-CN" altLang="en-US" sz="2800" dirty="0"/>
          </a:p>
        </p:txBody>
      </p:sp>
    </p:spTree>
    <p:extLst>
      <p:ext uri="{BB962C8B-B14F-4D97-AF65-F5344CB8AC3E}">
        <p14:creationId xmlns:p14="http://schemas.microsoft.com/office/powerpoint/2010/main" val="889711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dirty="0"/>
              <a:t>PERMANENT INCAPACITY</a:t>
            </a:r>
          </a:p>
        </p:txBody>
      </p:sp>
      <p:pic>
        <p:nvPicPr>
          <p:cNvPr id="4" name="Marcador de contenido 3"/>
          <p:cNvPicPr>
            <a:picLocks noGrp="1" noChangeAspect="1"/>
          </p:cNvPicPr>
          <p:nvPr>
            <p:ph idx="1"/>
          </p:nvPr>
        </p:nvPicPr>
        <p:blipFill>
          <a:blip r:embed="rId2" cstate="print"/>
          <a:stretch>
            <a:fillRect/>
          </a:stretch>
        </p:blipFill>
        <p:spPr>
          <a:xfrm>
            <a:off x="416370" y="1023559"/>
            <a:ext cx="5616780" cy="5060119"/>
          </a:xfrm>
          <a:prstGeom prst="rect">
            <a:avLst/>
          </a:prstGeom>
        </p:spPr>
      </p:pic>
      <p:sp>
        <p:nvSpPr>
          <p:cNvPr id="3" name="文本框 2"/>
          <p:cNvSpPr txBox="1"/>
          <p:nvPr/>
        </p:nvSpPr>
        <p:spPr>
          <a:xfrm>
            <a:off x="6249180" y="980660"/>
            <a:ext cx="3312460" cy="5078314"/>
          </a:xfrm>
          <a:prstGeom prst="rect">
            <a:avLst/>
          </a:prstGeom>
          <a:noFill/>
        </p:spPr>
        <p:txBody>
          <a:bodyPr wrap="square" rtlCol="0">
            <a:spAutoFit/>
          </a:bodyPr>
          <a:lstStyle/>
          <a:p>
            <a:r>
              <a:rPr kumimoji="1" lang="en-US" altLang="zh-CN" dirty="0" smtClean="0"/>
              <a:t>→</a:t>
            </a:r>
            <a:r>
              <a:rPr kumimoji="1" lang="zh-CN" altLang="en-US" dirty="0" smtClean="0"/>
              <a:t> 要求：</a:t>
            </a:r>
            <a:endParaRPr kumimoji="1" lang="it-IT" altLang="zh-CN" dirty="0" smtClean="0"/>
          </a:p>
          <a:p>
            <a:r>
              <a:rPr kumimoji="1" lang="en-US" altLang="zh-CN" dirty="0" smtClean="0"/>
              <a:t>·</a:t>
            </a:r>
            <a:r>
              <a:rPr kumimoji="1" lang="zh-CN" altLang="en-US" dirty="0" smtClean="0"/>
              <a:t> 参保人员或同等人员</a:t>
            </a:r>
            <a:endParaRPr kumimoji="1" lang="it-IT" altLang="zh-CN" dirty="0" smtClean="0"/>
          </a:p>
          <a:p>
            <a:r>
              <a:rPr kumimoji="1" lang="en-US" altLang="zh-CN" dirty="0" smtClean="0"/>
              <a:t>·</a:t>
            </a:r>
            <a:r>
              <a:rPr kumimoji="1" lang="zh-CN" altLang="en-US" dirty="0" smtClean="0"/>
              <a:t> 若永久残障为工作事故或职业病所致，不须具有固定缴费年限；</a:t>
            </a:r>
            <a:endParaRPr kumimoji="1" lang="it-IT" altLang="zh-CN" dirty="0" smtClean="0"/>
          </a:p>
          <a:p>
            <a:r>
              <a:rPr kumimoji="1" lang="en-US" altLang="zh-CN" dirty="0" smtClean="0"/>
              <a:t>·</a:t>
            </a:r>
            <a:r>
              <a:rPr kumimoji="1" lang="zh-CN" altLang="en-US" dirty="0" smtClean="0"/>
              <a:t> 缴费固定年限：</a:t>
            </a:r>
            <a:endParaRPr kumimoji="1" lang="it-IT" altLang="zh-CN" dirty="0" smtClean="0"/>
          </a:p>
          <a:p>
            <a:pPr marL="285750" indent="-285750">
              <a:buFontTx/>
              <a:buChar char="-"/>
            </a:pPr>
            <a:r>
              <a:rPr kumimoji="1" lang="zh-CN" altLang="en-US" dirty="0" smtClean="0"/>
              <a:t>部分永久残障：若非职业病导致，前</a:t>
            </a:r>
            <a:r>
              <a:rPr kumimoji="1" lang="en-US" altLang="zh-CN" dirty="0" smtClean="0"/>
              <a:t>10</a:t>
            </a:r>
            <a:r>
              <a:rPr kumimoji="1" lang="zh-CN" altLang="en-US" dirty="0" smtClean="0"/>
              <a:t>年间缴费满</a:t>
            </a:r>
            <a:r>
              <a:rPr kumimoji="1" lang="en-US" altLang="zh-CN" dirty="0" smtClean="0"/>
              <a:t>1800</a:t>
            </a:r>
            <a:r>
              <a:rPr kumimoji="1" lang="zh-CN" altLang="en-US" dirty="0" smtClean="0"/>
              <a:t>日；</a:t>
            </a:r>
            <a:endParaRPr kumimoji="1" lang="it-IT" altLang="zh-CN" dirty="0" smtClean="0"/>
          </a:p>
          <a:p>
            <a:pPr marL="285750" indent="-285750">
              <a:buFontTx/>
              <a:buChar char="-"/>
            </a:pPr>
            <a:r>
              <a:rPr kumimoji="1" lang="zh-CN" altLang="en-US" dirty="0" smtClean="0"/>
              <a:t>完全、绝对及身体主要部分残障：</a:t>
            </a:r>
            <a:endParaRPr kumimoji="1" lang="it-IT" altLang="zh-CN" dirty="0" smtClean="0"/>
          </a:p>
          <a:p>
            <a:r>
              <a:rPr kumimoji="1" lang="en-US" altLang="zh-CN" dirty="0" smtClean="0"/>
              <a:t>√</a:t>
            </a:r>
            <a:r>
              <a:rPr kumimoji="1" lang="zh-CN" altLang="en-US" dirty="0" smtClean="0"/>
              <a:t> 若然</a:t>
            </a:r>
            <a:r>
              <a:rPr kumimoji="1" lang="en-US" altLang="zh-CN" dirty="0" smtClean="0"/>
              <a:t>——31</a:t>
            </a:r>
            <a:r>
              <a:rPr kumimoji="1" lang="zh-CN" altLang="en-US" dirty="0" smtClean="0"/>
              <a:t>年：</a:t>
            </a:r>
            <a:r>
              <a:rPr kumimoji="1" lang="en-US" altLang="zh-CN" dirty="0" smtClean="0"/>
              <a:t>16</a:t>
            </a:r>
            <a:r>
              <a:rPr kumimoji="1" lang="zh-CN" altLang="en-US" dirty="0" smtClean="0"/>
              <a:t>年间</a:t>
            </a:r>
            <a:r>
              <a:rPr kumimoji="1" lang="en-US" altLang="zh-CN" dirty="0" smtClean="0"/>
              <a:t>1</a:t>
            </a:r>
            <a:r>
              <a:rPr kumimoji="1" lang="zh-CN" altLang="en-US" dirty="0" smtClean="0"/>
              <a:t>/</a:t>
            </a:r>
            <a:r>
              <a:rPr kumimoji="1" lang="en-US" altLang="zh-CN" dirty="0" smtClean="0"/>
              <a:t>3</a:t>
            </a:r>
            <a:r>
              <a:rPr kumimoji="1" lang="zh-CN" altLang="en-US" dirty="0" smtClean="0"/>
              <a:t>时间；因工作事故或职业病致残；</a:t>
            </a:r>
            <a:endParaRPr kumimoji="1" lang="it-IT" altLang="zh-CN" dirty="0" smtClean="0"/>
          </a:p>
          <a:p>
            <a:r>
              <a:rPr kumimoji="1" lang="en-US" altLang="zh-CN" dirty="0" smtClean="0"/>
              <a:t>√</a:t>
            </a:r>
            <a:r>
              <a:rPr kumimoji="1" lang="zh-CN" altLang="en-US" dirty="0" smtClean="0"/>
              <a:t> 若然</a:t>
            </a:r>
            <a:r>
              <a:rPr kumimoji="1" lang="zh-CN" altLang="zh-CN" dirty="0"/>
              <a:t>—</a:t>
            </a:r>
            <a:r>
              <a:rPr kumimoji="1" lang="zh-CN" altLang="zh-CN" dirty="0" smtClean="0"/>
              <a:t>—</a:t>
            </a:r>
            <a:r>
              <a:rPr kumimoji="1" lang="en-US" altLang="zh-CN" dirty="0" smtClean="0"/>
              <a:t>31</a:t>
            </a:r>
            <a:r>
              <a:rPr kumimoji="1" lang="zh-CN" altLang="en-US" dirty="0" smtClean="0"/>
              <a:t>年：</a:t>
            </a:r>
            <a:r>
              <a:rPr kumimoji="1" lang="en-US" altLang="zh-CN" dirty="0" smtClean="0"/>
              <a:t>20</a:t>
            </a:r>
            <a:r>
              <a:rPr kumimoji="1" lang="zh-CN" altLang="en-US" dirty="0" smtClean="0"/>
              <a:t>年间</a:t>
            </a:r>
            <a:r>
              <a:rPr kumimoji="1" lang="en-US" altLang="zh-CN" dirty="0" smtClean="0"/>
              <a:t>1/4</a:t>
            </a:r>
            <a:r>
              <a:rPr kumimoji="1" lang="zh-CN" altLang="en-US" dirty="0" smtClean="0"/>
              <a:t> 时间；至少</a:t>
            </a:r>
            <a:r>
              <a:rPr kumimoji="1" lang="en-US" altLang="zh-CN" dirty="0" smtClean="0"/>
              <a:t>5</a:t>
            </a:r>
            <a:r>
              <a:rPr kumimoji="1" lang="zh-CN" altLang="en-US" dirty="0" smtClean="0"/>
              <a:t>年，且前</a:t>
            </a:r>
            <a:r>
              <a:rPr kumimoji="1" lang="en-US" altLang="zh-CN" dirty="0" smtClean="0"/>
              <a:t>10</a:t>
            </a:r>
            <a:r>
              <a:rPr kumimoji="1" lang="zh-CN" altLang="en-US" dirty="0" smtClean="0"/>
              <a:t>年有</a:t>
            </a:r>
            <a:r>
              <a:rPr kumimoji="1" lang="en-US" altLang="zh-CN" dirty="0" smtClean="0"/>
              <a:t>1/5</a:t>
            </a:r>
            <a:r>
              <a:rPr kumimoji="1" lang="zh-CN" altLang="en-US" dirty="0" smtClean="0"/>
              <a:t>时间；以工作事故或职业病致残。</a:t>
            </a:r>
            <a:endParaRPr kumimoji="1" lang="it-IT" altLang="zh-CN" dirty="0" smtClean="0"/>
          </a:p>
        </p:txBody>
      </p:sp>
    </p:spTree>
    <p:extLst>
      <p:ext uri="{BB962C8B-B14F-4D97-AF65-F5344CB8AC3E}">
        <p14:creationId xmlns:p14="http://schemas.microsoft.com/office/powerpoint/2010/main" val="39434352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dirty="0"/>
              <a:t>PERMANENT </a:t>
            </a:r>
            <a:r>
              <a:rPr lang="es-ES" sz="3200" dirty="0" smtClean="0"/>
              <a:t>INCAPACITY</a:t>
            </a:r>
            <a:r>
              <a:rPr lang="zh-CN" altLang="en-US" sz="3200" dirty="0" smtClean="0"/>
              <a:t> 永久残障</a:t>
            </a:r>
            <a:endParaRPr lang="es-ES" sz="3200" dirty="0"/>
          </a:p>
        </p:txBody>
      </p:sp>
      <p:pic>
        <p:nvPicPr>
          <p:cNvPr id="4" name="Marcador de contenido 3"/>
          <p:cNvPicPr>
            <a:picLocks noGrp="1" noChangeAspect="1"/>
          </p:cNvPicPr>
          <p:nvPr>
            <p:ph idx="1"/>
          </p:nvPr>
        </p:nvPicPr>
        <p:blipFill>
          <a:blip r:embed="rId2" cstate="print"/>
          <a:stretch>
            <a:fillRect/>
          </a:stretch>
        </p:blipFill>
        <p:spPr>
          <a:xfrm>
            <a:off x="632401" y="1407641"/>
            <a:ext cx="5184720" cy="4291956"/>
          </a:xfrm>
          <a:prstGeom prst="rect">
            <a:avLst/>
          </a:prstGeom>
        </p:spPr>
      </p:pic>
      <p:sp>
        <p:nvSpPr>
          <p:cNvPr id="3" name="文本框 2"/>
          <p:cNvSpPr txBox="1"/>
          <p:nvPr/>
        </p:nvSpPr>
        <p:spPr>
          <a:xfrm>
            <a:off x="6033150" y="1340710"/>
            <a:ext cx="3528490" cy="4832092"/>
          </a:xfrm>
          <a:prstGeom prst="rect">
            <a:avLst/>
          </a:prstGeom>
          <a:noFill/>
        </p:spPr>
        <p:txBody>
          <a:bodyPr wrap="square" rtlCol="0">
            <a:spAutoFit/>
          </a:bodyPr>
          <a:lstStyle/>
          <a:p>
            <a:r>
              <a:rPr kumimoji="1" lang="zh-CN" altLang="en-US" sz="2200" dirty="0" smtClean="0"/>
              <a:t>以下福利包括津贴或者养老金：</a:t>
            </a:r>
            <a:endParaRPr kumimoji="1" lang="it-IT" altLang="zh-CN" sz="2200" dirty="0" smtClean="0"/>
          </a:p>
          <a:p>
            <a:r>
              <a:rPr kumimoji="1" lang="en-US" altLang="zh-CN" sz="2200" dirty="0" smtClean="0"/>
              <a:t>·</a:t>
            </a:r>
            <a:r>
              <a:rPr kumimoji="1" lang="zh-CN" altLang="en-US" sz="2200" dirty="0" smtClean="0"/>
              <a:t> 部分残障：与临时残障基本福利金额相当的</a:t>
            </a:r>
            <a:r>
              <a:rPr kumimoji="1" lang="en-US" altLang="zh-CN" sz="2200" dirty="0" smtClean="0"/>
              <a:t>24</a:t>
            </a:r>
            <a:r>
              <a:rPr kumimoji="1" lang="zh-CN" altLang="en-US" sz="2200" dirty="0" smtClean="0"/>
              <a:t>月津贴</a:t>
            </a:r>
            <a:endParaRPr kumimoji="1" lang="it-IT" altLang="zh-CN" sz="2200" dirty="0" smtClean="0"/>
          </a:p>
          <a:p>
            <a:r>
              <a:rPr kumimoji="1" lang="en-US" altLang="zh-CN" sz="2200" dirty="0" smtClean="0"/>
              <a:t>·</a:t>
            </a:r>
            <a:r>
              <a:rPr kumimoji="1" lang="zh-CN" altLang="en-US" sz="2200" dirty="0" smtClean="0"/>
              <a:t> 大体残障：</a:t>
            </a:r>
            <a:r>
              <a:rPr kumimoji="1" lang="en-US" altLang="zh-CN" sz="2200" dirty="0" smtClean="0"/>
              <a:t>55%</a:t>
            </a:r>
            <a:r>
              <a:rPr kumimoji="1" lang="zh-CN" altLang="en-US" sz="2200" dirty="0" smtClean="0"/>
              <a:t>基本金额</a:t>
            </a:r>
            <a:endParaRPr kumimoji="1" lang="it-IT" altLang="zh-CN" sz="2200" dirty="0" smtClean="0"/>
          </a:p>
          <a:p>
            <a:r>
              <a:rPr kumimoji="1" lang="en-US" altLang="zh-CN" sz="2200" dirty="0" smtClean="0"/>
              <a:t>·</a:t>
            </a:r>
            <a:r>
              <a:rPr kumimoji="1" lang="zh-CN" altLang="en-US" sz="2200" dirty="0" smtClean="0"/>
              <a:t> 绝对残障：</a:t>
            </a:r>
            <a:r>
              <a:rPr kumimoji="1" lang="en-US" altLang="zh-CN" sz="2200" dirty="0" smtClean="0"/>
              <a:t>100%</a:t>
            </a:r>
            <a:r>
              <a:rPr kumimoji="1" lang="zh-CN" altLang="en-US" sz="2200" dirty="0" smtClean="0"/>
              <a:t>基本金额</a:t>
            </a:r>
            <a:endParaRPr kumimoji="1" lang="it-IT" altLang="zh-CN" sz="2200" dirty="0" smtClean="0"/>
          </a:p>
          <a:p>
            <a:r>
              <a:rPr kumimoji="1" lang="en-US" altLang="zh-CN" sz="2200" dirty="0" smtClean="0"/>
              <a:t>·</a:t>
            </a:r>
            <a:r>
              <a:rPr kumimoji="1" lang="zh-CN" altLang="en-US" sz="2200" dirty="0" smtClean="0"/>
              <a:t> 主要部分残障：</a:t>
            </a:r>
            <a:r>
              <a:rPr kumimoji="1" lang="en-US" altLang="zh-CN" sz="2200" dirty="0" smtClean="0"/>
              <a:t>100%</a:t>
            </a:r>
            <a:r>
              <a:rPr kumimoji="1" lang="zh-CN" altLang="en-US" sz="2200" dirty="0" smtClean="0"/>
              <a:t>基本金额</a:t>
            </a:r>
            <a:r>
              <a:rPr kumimoji="1" lang="en-US" altLang="zh-CN" sz="2200" dirty="0" smtClean="0"/>
              <a:t>+</a:t>
            </a:r>
            <a:r>
              <a:rPr kumimoji="1" lang="zh-CN" altLang="en-US" sz="2200" dirty="0" smtClean="0"/>
              <a:t>补充金额</a:t>
            </a:r>
            <a:r>
              <a:rPr kumimoji="1" lang="en-US" altLang="zh-CN" sz="2200" dirty="0" smtClean="0"/>
              <a:t>=45%</a:t>
            </a:r>
            <a:r>
              <a:rPr kumimoji="1" lang="zh-CN" altLang="en-US" sz="2200" dirty="0" smtClean="0"/>
              <a:t>最低缴费基数金额</a:t>
            </a:r>
            <a:r>
              <a:rPr kumimoji="1" lang="en-US" altLang="zh-CN" sz="2200" dirty="0" smtClean="0"/>
              <a:t>+30%</a:t>
            </a:r>
            <a:r>
              <a:rPr kumimoji="1" lang="zh-CN" altLang="en-US" sz="2200" dirty="0" smtClean="0"/>
              <a:t>最近缴费基数金额。限制：该补充金额不得少于所获养老金的</a:t>
            </a:r>
            <a:r>
              <a:rPr kumimoji="1" lang="en-US" altLang="zh-CN" sz="2200" dirty="0" smtClean="0"/>
              <a:t>45%</a:t>
            </a:r>
            <a:r>
              <a:rPr kumimoji="1" lang="zh-CN" altLang="en-US" sz="2200" dirty="0" smtClean="0"/>
              <a:t>。</a:t>
            </a:r>
            <a:endParaRPr kumimoji="1" lang="zh-CN" altLang="en-US" sz="2200" dirty="0"/>
          </a:p>
        </p:txBody>
      </p:sp>
    </p:spTree>
    <p:extLst>
      <p:ext uri="{BB962C8B-B14F-4D97-AF65-F5344CB8AC3E}">
        <p14:creationId xmlns:p14="http://schemas.microsoft.com/office/powerpoint/2010/main" val="4430259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dirty="0"/>
              <a:t>PERMANENT </a:t>
            </a:r>
            <a:r>
              <a:rPr lang="es-ES" sz="3200" dirty="0" smtClean="0"/>
              <a:t>INCAPACITY </a:t>
            </a:r>
            <a:r>
              <a:rPr lang="es-ES" sz="3200" dirty="0" err="1" smtClean="0"/>
              <a:t>永久残障</a:t>
            </a:r>
            <a:endParaRPr lang="es-ES" sz="3200" dirty="0"/>
          </a:p>
        </p:txBody>
      </p:sp>
      <p:pic>
        <p:nvPicPr>
          <p:cNvPr id="4" name="Marcador de contenido 3"/>
          <p:cNvPicPr>
            <a:picLocks noGrp="1" noChangeAspect="1"/>
          </p:cNvPicPr>
          <p:nvPr>
            <p:ph idx="1"/>
          </p:nvPr>
        </p:nvPicPr>
        <p:blipFill>
          <a:blip r:embed="rId2" cstate="print"/>
          <a:stretch>
            <a:fillRect/>
          </a:stretch>
        </p:blipFill>
        <p:spPr>
          <a:xfrm>
            <a:off x="749383" y="986980"/>
            <a:ext cx="5643817" cy="5133277"/>
          </a:xfrm>
          <a:prstGeom prst="rect">
            <a:avLst/>
          </a:prstGeom>
        </p:spPr>
      </p:pic>
      <p:sp>
        <p:nvSpPr>
          <p:cNvPr id="3" name="文本框 2"/>
          <p:cNvSpPr txBox="1"/>
          <p:nvPr/>
        </p:nvSpPr>
        <p:spPr>
          <a:xfrm>
            <a:off x="6609230" y="980660"/>
            <a:ext cx="2880400" cy="4616648"/>
          </a:xfrm>
          <a:prstGeom prst="rect">
            <a:avLst/>
          </a:prstGeom>
          <a:noFill/>
        </p:spPr>
        <p:txBody>
          <a:bodyPr wrap="square" rtlCol="0">
            <a:spAutoFit/>
          </a:bodyPr>
          <a:lstStyle/>
          <a:p>
            <a:r>
              <a:rPr kumimoji="1" lang="zh-CN" altLang="en-US" dirty="0" smtClean="0"/>
              <a:t>评价程序</a:t>
            </a:r>
            <a:endParaRPr kumimoji="1" lang="it-IT" altLang="zh-CN" dirty="0" smtClean="0"/>
          </a:p>
          <a:p>
            <a:endParaRPr kumimoji="1" lang="it-IT" altLang="zh-CN" sz="1600" dirty="0" smtClean="0"/>
          </a:p>
          <a:p>
            <a:r>
              <a:rPr kumimoji="1" lang="en-US" altLang="zh-CN" sz="1600" dirty="0" smtClean="0"/>
              <a:t>·</a:t>
            </a:r>
            <a:r>
              <a:rPr kumimoji="1" lang="zh-CN" altLang="en-US" sz="1600" dirty="0" smtClean="0"/>
              <a:t> 海事保障署自行实施、根据相关方面要求实施或者与社会保障体系合作机关联合实施</a:t>
            </a:r>
            <a:endParaRPr kumimoji="1" lang="it-IT" altLang="zh-CN" sz="1600" dirty="0" smtClean="0"/>
          </a:p>
          <a:p>
            <a:endParaRPr kumimoji="1" lang="it-IT" altLang="zh-CN" sz="1600" dirty="0" smtClean="0"/>
          </a:p>
          <a:p>
            <a:r>
              <a:rPr kumimoji="1" lang="en-US" altLang="zh-CN" sz="1600" dirty="0" smtClean="0"/>
              <a:t>·</a:t>
            </a:r>
            <a:r>
              <a:rPr kumimoji="1" lang="zh-CN" altLang="en-US" sz="1600" dirty="0" smtClean="0"/>
              <a:t>为此海事保障署须先从国家社保署省厅准备并出具备案文档</a:t>
            </a:r>
            <a:endParaRPr kumimoji="1" lang="it-IT" altLang="zh-CN" sz="1600" dirty="0" smtClean="0"/>
          </a:p>
          <a:p>
            <a:endParaRPr kumimoji="1" lang="it-IT" altLang="zh-CN" sz="1600" dirty="0" smtClean="0"/>
          </a:p>
          <a:p>
            <a:r>
              <a:rPr kumimoji="1" lang="en-US" altLang="zh-CN" sz="1600" dirty="0" smtClean="0"/>
              <a:t>·</a:t>
            </a:r>
            <a:r>
              <a:rPr kumimoji="1" lang="zh-CN" altLang="en-US" sz="1600" dirty="0" smtClean="0"/>
              <a:t> 国家社保署残障评价组作出决定后，海事社保署将出具其他文件，其中涉及听证与出证各方。进入该阶段后，海事保障署省厅将实施最佳措施。</a:t>
            </a:r>
            <a:endParaRPr kumimoji="1" lang="it-IT" altLang="zh-CN" sz="1600" dirty="0" smtClean="0"/>
          </a:p>
          <a:p>
            <a:endParaRPr kumimoji="1" lang="it-IT" altLang="zh-CN" sz="1600" dirty="0" smtClean="0"/>
          </a:p>
          <a:p>
            <a:r>
              <a:rPr kumimoji="1" lang="en-US" altLang="zh-CN" sz="1600" dirty="0" smtClean="0"/>
              <a:t>·</a:t>
            </a:r>
            <a:r>
              <a:rPr kumimoji="1" lang="zh-CN" altLang="en-US" sz="1600" dirty="0" smtClean="0"/>
              <a:t>残障评价组成员系海事保障署所推荐的医疗监察员。</a:t>
            </a:r>
            <a:endParaRPr kumimoji="1" lang="zh-CN" altLang="en-US" sz="1600" dirty="0"/>
          </a:p>
        </p:txBody>
      </p:sp>
    </p:spTree>
    <p:extLst>
      <p:ext uri="{BB962C8B-B14F-4D97-AF65-F5344CB8AC3E}">
        <p14:creationId xmlns:p14="http://schemas.microsoft.com/office/powerpoint/2010/main" val="41491163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dirty="0" smtClean="0"/>
              <a:t>RETIREMENT </a:t>
            </a:r>
            <a:r>
              <a:rPr lang="es-ES" sz="3200" dirty="0" err="1" smtClean="0"/>
              <a:t>要求</a:t>
            </a:r>
            <a:endParaRPr lang="es-ES" sz="3200" dirty="0"/>
          </a:p>
        </p:txBody>
      </p:sp>
      <p:pic>
        <p:nvPicPr>
          <p:cNvPr id="4" name="Marcador de contenido 3"/>
          <p:cNvPicPr>
            <a:picLocks noGrp="1" noChangeAspect="1"/>
          </p:cNvPicPr>
          <p:nvPr>
            <p:ph idx="1"/>
          </p:nvPr>
        </p:nvPicPr>
        <p:blipFill>
          <a:blip r:embed="rId2" cstate="print"/>
          <a:stretch>
            <a:fillRect/>
          </a:stretch>
        </p:blipFill>
        <p:spPr>
          <a:xfrm>
            <a:off x="344361" y="1136345"/>
            <a:ext cx="5472760" cy="4834547"/>
          </a:xfrm>
          <a:prstGeom prst="rect">
            <a:avLst/>
          </a:prstGeom>
        </p:spPr>
      </p:pic>
      <p:sp>
        <p:nvSpPr>
          <p:cNvPr id="3" name="文本框 2"/>
          <p:cNvSpPr txBox="1"/>
          <p:nvPr/>
        </p:nvSpPr>
        <p:spPr>
          <a:xfrm>
            <a:off x="6033150" y="1196690"/>
            <a:ext cx="3600500" cy="5078314"/>
          </a:xfrm>
          <a:prstGeom prst="rect">
            <a:avLst/>
          </a:prstGeom>
          <a:noFill/>
        </p:spPr>
        <p:txBody>
          <a:bodyPr wrap="square" rtlCol="0">
            <a:spAutoFit/>
          </a:bodyPr>
          <a:lstStyle/>
          <a:p>
            <a:r>
              <a:rPr kumimoji="1" lang="en-US" altLang="zh-CN" dirty="0" smtClean="0"/>
              <a:t>27</a:t>
            </a:r>
            <a:r>
              <a:rPr kumimoji="1" lang="zh-CN" altLang="en-US" dirty="0" smtClean="0"/>
              <a:t>/</a:t>
            </a:r>
            <a:r>
              <a:rPr kumimoji="1" lang="en-US" altLang="zh-CN" dirty="0" smtClean="0"/>
              <a:t>2011</a:t>
            </a:r>
            <a:r>
              <a:rPr kumimoji="1" lang="zh-CN" altLang="en-US" dirty="0" smtClean="0"/>
              <a:t>年</a:t>
            </a:r>
            <a:r>
              <a:rPr kumimoji="1" lang="en-US" altLang="zh-CN" dirty="0" smtClean="0"/>
              <a:t>8</a:t>
            </a:r>
            <a:r>
              <a:rPr kumimoji="1" lang="zh-CN" altLang="en-US" dirty="0" smtClean="0"/>
              <a:t>月</a:t>
            </a:r>
            <a:r>
              <a:rPr kumimoji="1" lang="en-US" altLang="zh-CN" dirty="0" smtClean="0"/>
              <a:t>11</a:t>
            </a:r>
            <a:r>
              <a:rPr kumimoji="1" lang="zh-CN" altLang="en-US" dirty="0" smtClean="0"/>
              <a:t>日社会保障体系更新法案</a:t>
            </a:r>
            <a:endParaRPr kumimoji="1" lang="it-IT" altLang="zh-CN" dirty="0" smtClean="0"/>
          </a:p>
          <a:p>
            <a:endParaRPr kumimoji="1" lang="it-IT" altLang="zh-CN" dirty="0" smtClean="0"/>
          </a:p>
          <a:p>
            <a:r>
              <a:rPr kumimoji="1" lang="en-US" altLang="zh-CN" dirty="0" smtClean="0"/>
              <a:t>·</a:t>
            </a:r>
            <a:r>
              <a:rPr kumimoji="1" lang="zh-CN" altLang="en-US" dirty="0" smtClean="0"/>
              <a:t> 法定退休年龄变更（</a:t>
            </a:r>
            <a:r>
              <a:rPr kumimoji="1" lang="en-US" altLang="zh-CN" dirty="0" smtClean="0"/>
              <a:t>65</a:t>
            </a:r>
            <a:r>
              <a:rPr kumimoji="1" lang="zh-CN" altLang="en-US" dirty="0" smtClean="0"/>
              <a:t>周岁改为</a:t>
            </a:r>
            <a:r>
              <a:rPr kumimoji="1" lang="en-US" altLang="zh-CN" dirty="0" smtClean="0"/>
              <a:t>67</a:t>
            </a:r>
            <a:r>
              <a:rPr kumimoji="1" lang="zh-CN" altLang="en-US" dirty="0" smtClean="0"/>
              <a:t>周岁）；</a:t>
            </a:r>
            <a:endParaRPr kumimoji="1" lang="it-IT" altLang="zh-CN" dirty="0" smtClean="0"/>
          </a:p>
          <a:p>
            <a:endParaRPr kumimoji="1" lang="it-IT" altLang="zh-CN" dirty="0" smtClean="0"/>
          </a:p>
          <a:p>
            <a:r>
              <a:rPr kumimoji="1" lang="en-US" altLang="zh-CN" dirty="0" smtClean="0"/>
              <a:t>·</a:t>
            </a:r>
            <a:r>
              <a:rPr kumimoji="1" lang="zh-CN" altLang="en-US" dirty="0" smtClean="0"/>
              <a:t> 增加年龄已从</a:t>
            </a:r>
            <a:r>
              <a:rPr kumimoji="1" lang="en-US" altLang="zh-CN" dirty="0" smtClean="0"/>
              <a:t>2013</a:t>
            </a:r>
            <a:r>
              <a:rPr kumimoji="1" lang="zh-CN" altLang="en-US" dirty="0" smtClean="0"/>
              <a:t>年开始至</a:t>
            </a:r>
            <a:r>
              <a:rPr kumimoji="1" lang="en-US" altLang="zh-CN" dirty="0" smtClean="0"/>
              <a:t>2018</a:t>
            </a:r>
            <a:r>
              <a:rPr kumimoji="1" lang="zh-CN" altLang="en-US" dirty="0" smtClean="0"/>
              <a:t>年期间以每年增加</a:t>
            </a:r>
            <a:r>
              <a:rPr kumimoji="1" lang="en-US" altLang="zh-CN" dirty="0" smtClean="0"/>
              <a:t>1</a:t>
            </a:r>
            <a:r>
              <a:rPr kumimoji="1" lang="zh-CN" altLang="en-US" dirty="0" smtClean="0"/>
              <a:t>月的形式执行；</a:t>
            </a:r>
            <a:endParaRPr kumimoji="1" lang="it-IT" altLang="zh-CN" dirty="0" smtClean="0"/>
          </a:p>
          <a:p>
            <a:endParaRPr kumimoji="1" lang="it-IT" altLang="zh-CN" dirty="0" smtClean="0"/>
          </a:p>
          <a:p>
            <a:r>
              <a:rPr kumimoji="1" lang="en-US" altLang="zh-CN" dirty="0" smtClean="0"/>
              <a:t>·</a:t>
            </a:r>
            <a:r>
              <a:rPr kumimoji="1" lang="zh-CN" altLang="en-US" dirty="0" smtClean="0"/>
              <a:t>从</a:t>
            </a:r>
            <a:r>
              <a:rPr kumimoji="1" lang="en-US" altLang="zh-CN" dirty="0" smtClean="0"/>
              <a:t>2019</a:t>
            </a:r>
            <a:r>
              <a:rPr kumimoji="1" lang="zh-CN" altLang="en-US" dirty="0" smtClean="0"/>
              <a:t>年至</a:t>
            </a:r>
            <a:r>
              <a:rPr kumimoji="1" lang="en-US" altLang="zh-CN" dirty="0" smtClean="0"/>
              <a:t>2027</a:t>
            </a:r>
            <a:r>
              <a:rPr kumimoji="1" lang="zh-CN" altLang="en-US" dirty="0" smtClean="0"/>
              <a:t>年，每年增加</a:t>
            </a:r>
            <a:r>
              <a:rPr kumimoji="1" lang="en-US" altLang="zh-CN" dirty="0" smtClean="0"/>
              <a:t>2</a:t>
            </a:r>
            <a:r>
              <a:rPr kumimoji="1" lang="zh-CN" altLang="en-US" dirty="0" smtClean="0"/>
              <a:t>月；届时退休年龄将变为</a:t>
            </a:r>
            <a:r>
              <a:rPr kumimoji="1" lang="en-US" altLang="zh-CN" dirty="0" smtClean="0"/>
              <a:t>67</a:t>
            </a:r>
            <a:r>
              <a:rPr kumimoji="1" lang="zh-CN" altLang="en-US" dirty="0" smtClean="0"/>
              <a:t>岁。</a:t>
            </a:r>
            <a:endParaRPr kumimoji="1" lang="it-IT" altLang="zh-CN" dirty="0" smtClean="0"/>
          </a:p>
          <a:p>
            <a:r>
              <a:rPr kumimoji="1" lang="en-US" altLang="zh-CN" dirty="0" smtClean="0"/>
              <a:t>·</a:t>
            </a:r>
            <a:r>
              <a:rPr kumimoji="1" lang="zh-CN" altLang="en-US" dirty="0" smtClean="0"/>
              <a:t>但是，如果缴费年限超过</a:t>
            </a:r>
            <a:r>
              <a:rPr kumimoji="1" lang="en-US" altLang="zh-CN" dirty="0" smtClean="0"/>
              <a:t>38</a:t>
            </a:r>
            <a:r>
              <a:rPr kumimoji="1" lang="zh-CN" altLang="en-US" dirty="0" smtClean="0"/>
              <a:t>.</a:t>
            </a:r>
            <a:r>
              <a:rPr kumimoji="1" lang="zh-CN" altLang="zh-CN" dirty="0" smtClean="0"/>
              <a:t>5</a:t>
            </a:r>
            <a:r>
              <a:rPr kumimoji="1" lang="zh-CN" altLang="en-US" dirty="0" smtClean="0"/>
              <a:t>年，退休年龄仍为</a:t>
            </a:r>
            <a:r>
              <a:rPr kumimoji="1" lang="en-US" altLang="zh-CN" dirty="0" smtClean="0"/>
              <a:t>65</a:t>
            </a:r>
            <a:r>
              <a:rPr kumimoji="1" lang="zh-CN" altLang="en-US" dirty="0" smtClean="0"/>
              <a:t>年。</a:t>
            </a:r>
            <a:endParaRPr kumimoji="1" lang="it-IT" altLang="zh-CN" dirty="0" smtClean="0"/>
          </a:p>
          <a:p>
            <a:endParaRPr kumimoji="1" lang="it-IT" altLang="zh-CN" dirty="0" smtClean="0"/>
          </a:p>
          <a:p>
            <a:r>
              <a:rPr kumimoji="1" lang="en-US" altLang="zh-CN" dirty="0" smtClean="0"/>
              <a:t>·</a:t>
            </a:r>
            <a:r>
              <a:rPr kumimoji="1" lang="zh-CN" altLang="en-US" dirty="0" smtClean="0"/>
              <a:t> 可以早退，但如果缴费年限低于</a:t>
            </a:r>
            <a:r>
              <a:rPr kumimoji="1" lang="en-US" altLang="zh-CN" dirty="0" smtClean="0"/>
              <a:t>38.5</a:t>
            </a:r>
            <a:r>
              <a:rPr kumimoji="1" lang="zh-CN" altLang="en-US" dirty="0" smtClean="0"/>
              <a:t>年，则其要老金则按照相应比例降低。</a:t>
            </a:r>
            <a:endParaRPr kumimoji="1" lang="zh-CN" altLang="en-US" dirty="0"/>
          </a:p>
        </p:txBody>
      </p:sp>
    </p:spTree>
    <p:extLst>
      <p:ext uri="{BB962C8B-B14F-4D97-AF65-F5344CB8AC3E}">
        <p14:creationId xmlns:p14="http://schemas.microsoft.com/office/powerpoint/2010/main" val="23676917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dirty="0" smtClean="0"/>
              <a:t>RETIREMENT</a:t>
            </a:r>
            <a:r>
              <a:rPr lang="zh-CN" altLang="en-US" sz="3200" dirty="0" smtClean="0"/>
              <a:t> 退休</a:t>
            </a:r>
            <a:endParaRPr lang="es-ES" sz="3200" dirty="0"/>
          </a:p>
        </p:txBody>
      </p:sp>
      <p:pic>
        <p:nvPicPr>
          <p:cNvPr id="4" name="Marcador de contenido 3"/>
          <p:cNvPicPr>
            <a:picLocks noGrp="1" noChangeAspect="1"/>
          </p:cNvPicPr>
          <p:nvPr>
            <p:ph idx="1"/>
          </p:nvPr>
        </p:nvPicPr>
        <p:blipFill>
          <a:blip r:embed="rId2" cstate="print"/>
          <a:stretch>
            <a:fillRect/>
          </a:stretch>
        </p:blipFill>
        <p:spPr>
          <a:xfrm>
            <a:off x="2847870" y="981075"/>
            <a:ext cx="4130884" cy="5145088"/>
          </a:xfrm>
          <a:prstGeom prst="rect">
            <a:avLst/>
          </a:prstGeom>
        </p:spPr>
      </p:pic>
      <p:sp>
        <p:nvSpPr>
          <p:cNvPr id="5" name="文本框 4"/>
          <p:cNvSpPr txBox="1"/>
          <p:nvPr/>
        </p:nvSpPr>
        <p:spPr>
          <a:xfrm>
            <a:off x="6681240" y="1412720"/>
            <a:ext cx="1800250" cy="276999"/>
          </a:xfrm>
          <a:prstGeom prst="rect">
            <a:avLst/>
          </a:prstGeom>
          <a:noFill/>
        </p:spPr>
        <p:txBody>
          <a:bodyPr wrap="square" rtlCol="0">
            <a:spAutoFit/>
          </a:bodyPr>
          <a:lstStyle/>
          <a:p>
            <a:r>
              <a:rPr kumimoji="1" lang="en-US" altLang="zh-CN" sz="1200" dirty="0" smtClean="0"/>
              <a:t>38</a:t>
            </a:r>
            <a:r>
              <a:rPr kumimoji="1" lang="zh-CN" altLang="en-US" sz="1200" dirty="0" smtClean="0"/>
              <a:t>年</a:t>
            </a:r>
            <a:r>
              <a:rPr kumimoji="1" lang="en-US" altLang="zh-CN" sz="1200" dirty="0" smtClean="0"/>
              <a:t>6</a:t>
            </a:r>
            <a:r>
              <a:rPr kumimoji="1" lang="zh-CN" altLang="en-US" sz="1200" dirty="0" smtClean="0"/>
              <a:t>个月或更多缴费</a:t>
            </a:r>
            <a:endParaRPr kumimoji="1" lang="zh-CN" altLang="en-US" sz="1200" dirty="0"/>
          </a:p>
        </p:txBody>
      </p:sp>
      <p:sp>
        <p:nvSpPr>
          <p:cNvPr id="6" name="文本框 5"/>
          <p:cNvSpPr txBox="1"/>
          <p:nvPr/>
        </p:nvSpPr>
        <p:spPr>
          <a:xfrm>
            <a:off x="2576670" y="1412720"/>
            <a:ext cx="1800250" cy="276999"/>
          </a:xfrm>
          <a:prstGeom prst="rect">
            <a:avLst/>
          </a:prstGeom>
          <a:noFill/>
        </p:spPr>
        <p:txBody>
          <a:bodyPr wrap="square" rtlCol="0">
            <a:spAutoFit/>
          </a:bodyPr>
          <a:lstStyle/>
          <a:p>
            <a:pPr algn="r"/>
            <a:r>
              <a:rPr kumimoji="1" lang="zh-CN" altLang="en-US" sz="1200" dirty="0" smtClean="0"/>
              <a:t>少于</a:t>
            </a:r>
            <a:r>
              <a:rPr kumimoji="1" lang="en-US" altLang="zh-CN" sz="1200" dirty="0" smtClean="0"/>
              <a:t>38</a:t>
            </a:r>
            <a:r>
              <a:rPr kumimoji="1" lang="zh-CN" altLang="en-US" sz="1200" dirty="0" smtClean="0"/>
              <a:t>年</a:t>
            </a:r>
            <a:r>
              <a:rPr kumimoji="1" lang="en-US" altLang="zh-CN" sz="1200" dirty="0" smtClean="0"/>
              <a:t>6</a:t>
            </a:r>
            <a:r>
              <a:rPr kumimoji="1" lang="zh-CN" altLang="en-US" sz="1200" dirty="0" smtClean="0"/>
              <a:t>个月缴费</a:t>
            </a:r>
            <a:r>
              <a:rPr kumimoji="1" lang="en-US" altLang="zh-CN" sz="1200" dirty="0" smtClean="0"/>
              <a:t>→</a:t>
            </a:r>
            <a:endParaRPr kumimoji="1" lang="zh-CN" altLang="en-US" sz="1200" dirty="0"/>
          </a:p>
        </p:txBody>
      </p:sp>
      <p:sp>
        <p:nvSpPr>
          <p:cNvPr id="7" name="文本框 6"/>
          <p:cNvSpPr txBox="1"/>
          <p:nvPr/>
        </p:nvSpPr>
        <p:spPr>
          <a:xfrm>
            <a:off x="4232900" y="744893"/>
            <a:ext cx="2664370" cy="307777"/>
          </a:xfrm>
          <a:prstGeom prst="rect">
            <a:avLst/>
          </a:prstGeom>
          <a:noFill/>
        </p:spPr>
        <p:txBody>
          <a:bodyPr wrap="square" rtlCol="0">
            <a:spAutoFit/>
          </a:bodyPr>
          <a:lstStyle/>
          <a:p>
            <a:pPr algn="ctr"/>
            <a:r>
              <a:rPr kumimoji="1" lang="zh-CN" altLang="en-US" sz="1400" dirty="0" smtClean="0"/>
              <a:t>退休年限与缴费年限</a:t>
            </a:r>
            <a:endParaRPr kumimoji="1" lang="zh-CN" altLang="en-US" sz="1400" dirty="0"/>
          </a:p>
        </p:txBody>
      </p:sp>
      <p:sp>
        <p:nvSpPr>
          <p:cNvPr id="8" name="文本框 7"/>
          <p:cNvSpPr txBox="1"/>
          <p:nvPr/>
        </p:nvSpPr>
        <p:spPr>
          <a:xfrm>
            <a:off x="4520940" y="5949350"/>
            <a:ext cx="1296180" cy="276999"/>
          </a:xfrm>
          <a:prstGeom prst="rect">
            <a:avLst/>
          </a:prstGeom>
          <a:noFill/>
        </p:spPr>
        <p:txBody>
          <a:bodyPr wrap="square" rtlCol="0">
            <a:spAutoFit/>
          </a:bodyPr>
          <a:lstStyle/>
          <a:p>
            <a:r>
              <a:rPr kumimoji="1" lang="zh-CN" altLang="en-US" sz="1200" dirty="0" smtClean="0"/>
              <a:t>按月累计增加</a:t>
            </a:r>
            <a:endParaRPr kumimoji="1" lang="zh-CN" altLang="en-US" sz="1200" dirty="0"/>
          </a:p>
        </p:txBody>
      </p:sp>
      <p:sp>
        <p:nvSpPr>
          <p:cNvPr id="9" name="文本框 8"/>
          <p:cNvSpPr txBox="1"/>
          <p:nvPr/>
        </p:nvSpPr>
        <p:spPr>
          <a:xfrm>
            <a:off x="2936720" y="5949350"/>
            <a:ext cx="1368190" cy="307777"/>
          </a:xfrm>
          <a:prstGeom prst="rect">
            <a:avLst/>
          </a:prstGeom>
          <a:noFill/>
        </p:spPr>
        <p:txBody>
          <a:bodyPr wrap="square" rtlCol="0">
            <a:spAutoFit/>
          </a:bodyPr>
          <a:lstStyle/>
          <a:p>
            <a:pPr algn="ctr"/>
            <a:r>
              <a:rPr kumimoji="1" lang="zh-CN" altLang="en-US" sz="1400" dirty="0" smtClean="0"/>
              <a:t>年份</a:t>
            </a:r>
            <a:endParaRPr kumimoji="1" lang="zh-CN" altLang="en-US" sz="1400" dirty="0"/>
          </a:p>
        </p:txBody>
      </p:sp>
    </p:spTree>
    <p:extLst>
      <p:ext uri="{BB962C8B-B14F-4D97-AF65-F5344CB8AC3E}">
        <p14:creationId xmlns:p14="http://schemas.microsoft.com/office/powerpoint/2010/main" val="3687190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dirty="0"/>
              <a:t>SOCIAL SECURITY </a:t>
            </a:r>
            <a:r>
              <a:rPr lang="es-ES" dirty="0" smtClean="0"/>
              <a:t>SYSTEM</a:t>
            </a:r>
            <a:br>
              <a:rPr lang="es-ES" dirty="0" smtClean="0"/>
            </a:br>
            <a:r>
              <a:rPr lang="zh-CN" altLang="en-US" dirty="0" smtClean="0"/>
              <a:t>西班牙社会保障体系</a:t>
            </a:r>
            <a:endParaRPr lang="es-ES" dirty="0"/>
          </a:p>
        </p:txBody>
      </p:sp>
      <p:sp>
        <p:nvSpPr>
          <p:cNvPr id="3" name="Marcador de contenido 2"/>
          <p:cNvSpPr>
            <a:spLocks noGrp="1"/>
          </p:cNvSpPr>
          <p:nvPr>
            <p:ph idx="1"/>
          </p:nvPr>
        </p:nvSpPr>
        <p:spPr/>
        <p:txBody>
          <a:bodyPr/>
          <a:lstStyle/>
          <a:p>
            <a:pPr marL="0" indent="0" algn="just">
              <a:buNone/>
            </a:pPr>
            <a:r>
              <a:rPr lang="en-US" sz="2000" dirty="0" smtClean="0">
                <a:solidFill>
                  <a:srgbClr val="FF0000"/>
                </a:solidFill>
              </a:rPr>
              <a:t>ORGANISATION </a:t>
            </a:r>
            <a:r>
              <a:rPr lang="en-US" sz="2000" dirty="0">
                <a:solidFill>
                  <a:srgbClr val="FF0000"/>
                </a:solidFill>
              </a:rPr>
              <a:t>OF THE SOCIAL SECURITY </a:t>
            </a:r>
            <a:r>
              <a:rPr lang="en-US" sz="2000" dirty="0" smtClean="0">
                <a:solidFill>
                  <a:srgbClr val="FF0000"/>
                </a:solidFill>
              </a:rPr>
              <a:t>SYSTEM</a:t>
            </a:r>
          </a:p>
          <a:p>
            <a:pPr marL="0" indent="0" algn="just">
              <a:buNone/>
            </a:pPr>
            <a:r>
              <a:rPr lang="zh-CN" altLang="en-US" sz="2000" dirty="0" smtClean="0">
                <a:solidFill>
                  <a:srgbClr val="FF0000"/>
                </a:solidFill>
              </a:rPr>
              <a:t>社会保障体系组织结构</a:t>
            </a:r>
            <a:endParaRPr lang="en-US" sz="2000" dirty="0">
              <a:solidFill>
                <a:srgbClr val="FF0000"/>
              </a:solidFill>
            </a:endParaRPr>
          </a:p>
          <a:p>
            <a:endParaRPr lang="es-ES" dirty="0"/>
          </a:p>
        </p:txBody>
      </p:sp>
      <p:pic>
        <p:nvPicPr>
          <p:cNvPr id="4" name="Imagen 3"/>
          <p:cNvPicPr>
            <a:picLocks noChangeAspect="1"/>
          </p:cNvPicPr>
          <p:nvPr/>
        </p:nvPicPr>
        <p:blipFill>
          <a:blip r:embed="rId2" cstate="print"/>
          <a:stretch>
            <a:fillRect/>
          </a:stretch>
        </p:blipFill>
        <p:spPr>
          <a:xfrm>
            <a:off x="3603359" y="1700760"/>
            <a:ext cx="2548349" cy="1042506"/>
          </a:xfrm>
          <a:prstGeom prst="rect">
            <a:avLst/>
          </a:prstGeom>
        </p:spPr>
      </p:pic>
      <p:pic>
        <p:nvPicPr>
          <p:cNvPr id="7" name="Imagen 6"/>
          <p:cNvPicPr>
            <a:picLocks noChangeAspect="1"/>
          </p:cNvPicPr>
          <p:nvPr/>
        </p:nvPicPr>
        <p:blipFill>
          <a:blip r:embed="rId3" cstate="print"/>
          <a:stretch>
            <a:fillRect/>
          </a:stretch>
        </p:blipFill>
        <p:spPr>
          <a:xfrm>
            <a:off x="920440" y="3038463"/>
            <a:ext cx="3231160" cy="768163"/>
          </a:xfrm>
          <a:prstGeom prst="rect">
            <a:avLst/>
          </a:prstGeom>
        </p:spPr>
      </p:pic>
      <p:sp>
        <p:nvSpPr>
          <p:cNvPr id="8" name="6 CuadroTexto"/>
          <p:cNvSpPr txBox="1"/>
          <p:nvPr/>
        </p:nvSpPr>
        <p:spPr>
          <a:xfrm>
            <a:off x="6537220" y="3099378"/>
            <a:ext cx="2473802" cy="646331"/>
          </a:xfrm>
          <a:prstGeom prst="rect">
            <a:avLst/>
          </a:prstGeom>
          <a:solidFill>
            <a:srgbClr val="FFFFFF"/>
          </a:solidFill>
          <a:ln w="25400" cap="flat" cmpd="sng" algn="ctr">
            <a:solidFill>
              <a:srgbClr val="000000"/>
            </a:solidFill>
            <a:prstDash val="solid"/>
          </a:ln>
          <a:effectLst/>
        </p:spPr>
        <p:txBody>
          <a:bodyPr wrap="square" rtlCol="0">
            <a:spAutoFit/>
          </a:bodyP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GB" sz="1800" b="1" i="0" u="none" strike="noStrike" kern="0" cap="none" spc="0" normalizeH="0" baseline="0" noProof="0" dirty="0" smtClean="0">
                <a:ln>
                  <a:noFill/>
                </a:ln>
                <a:solidFill>
                  <a:srgbClr val="000000"/>
                </a:solidFill>
                <a:effectLst/>
                <a:uLnTx/>
                <a:uFillTx/>
                <a:latin typeface="Verdana"/>
                <a:ea typeface="+mn-ea"/>
                <a:cs typeface="+mn-cs"/>
              </a:rPr>
              <a:t>Managing Entities</a:t>
            </a:r>
          </a:p>
        </p:txBody>
      </p:sp>
      <p:pic>
        <p:nvPicPr>
          <p:cNvPr id="9" name="Imagen 8"/>
          <p:cNvPicPr>
            <a:picLocks noChangeAspect="1"/>
          </p:cNvPicPr>
          <p:nvPr/>
        </p:nvPicPr>
        <p:blipFill>
          <a:blip r:embed="rId4" cstate="print"/>
          <a:stretch>
            <a:fillRect/>
          </a:stretch>
        </p:blipFill>
        <p:spPr>
          <a:xfrm>
            <a:off x="416370" y="4564025"/>
            <a:ext cx="2222940" cy="804742"/>
          </a:xfrm>
          <a:prstGeom prst="rect">
            <a:avLst/>
          </a:prstGeom>
        </p:spPr>
      </p:pic>
      <p:sp>
        <p:nvSpPr>
          <p:cNvPr id="10" name="7 CuadroTexto"/>
          <p:cNvSpPr txBox="1"/>
          <p:nvPr/>
        </p:nvSpPr>
        <p:spPr>
          <a:xfrm>
            <a:off x="2845966" y="4597064"/>
            <a:ext cx="2119359" cy="738664"/>
          </a:xfrm>
          <a:prstGeom prst="rect">
            <a:avLst/>
          </a:prstGeom>
          <a:solidFill>
            <a:srgbClr val="FFFFFF"/>
          </a:solidFill>
          <a:ln w="25400" cap="flat" cmpd="sng" algn="ctr">
            <a:solidFill>
              <a:srgbClr val="000000"/>
            </a:solidFill>
            <a:prstDash val="solid"/>
          </a:ln>
          <a:effectLst/>
        </p:spPr>
        <p:txBody>
          <a:bodyPr wrap="square" rtlCol="0">
            <a:spAutoFit/>
          </a:bodyP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GB" sz="1400" b="1" i="0" u="none" strike="noStrike" kern="0" cap="none" spc="0" normalizeH="0" baseline="0" noProof="0" dirty="0" smtClean="0">
                <a:ln>
                  <a:noFill/>
                </a:ln>
                <a:solidFill>
                  <a:srgbClr val="000000"/>
                </a:solidFill>
                <a:effectLst/>
                <a:uLnTx/>
                <a:uFillTx/>
                <a:latin typeface="Verdana"/>
                <a:ea typeface="+mn-ea"/>
                <a:cs typeface="+mn-cs"/>
              </a:rPr>
              <a:t>IT Division of the Social Security System</a:t>
            </a:r>
          </a:p>
        </p:txBody>
      </p:sp>
      <p:pic>
        <p:nvPicPr>
          <p:cNvPr id="12" name="Imagen 11"/>
          <p:cNvPicPr>
            <a:picLocks noChangeAspect="1"/>
          </p:cNvPicPr>
          <p:nvPr/>
        </p:nvPicPr>
        <p:blipFill>
          <a:blip r:embed="rId5" cstate="print"/>
          <a:stretch>
            <a:fillRect/>
          </a:stretch>
        </p:blipFill>
        <p:spPr>
          <a:xfrm>
            <a:off x="7485146" y="4620178"/>
            <a:ext cx="1824687" cy="804742"/>
          </a:xfrm>
          <a:prstGeom prst="rect">
            <a:avLst/>
          </a:prstGeom>
        </p:spPr>
      </p:pic>
      <p:pic>
        <p:nvPicPr>
          <p:cNvPr id="13" name="Imagen 12"/>
          <p:cNvPicPr>
            <a:picLocks noChangeAspect="1"/>
          </p:cNvPicPr>
          <p:nvPr/>
        </p:nvPicPr>
        <p:blipFill>
          <a:blip r:embed="rId6" cstate="print"/>
          <a:stretch>
            <a:fillRect/>
          </a:stretch>
        </p:blipFill>
        <p:spPr>
          <a:xfrm>
            <a:off x="5171981" y="4597064"/>
            <a:ext cx="2088290" cy="799654"/>
          </a:xfrm>
          <a:prstGeom prst="rect">
            <a:avLst/>
          </a:prstGeom>
        </p:spPr>
      </p:pic>
      <p:cxnSp>
        <p:nvCxnSpPr>
          <p:cNvPr id="11" name="Conector recto de flecha 10"/>
          <p:cNvCxnSpPr/>
          <p:nvPr/>
        </p:nvCxnSpPr>
        <p:spPr>
          <a:xfrm>
            <a:off x="6151708" y="2645028"/>
            <a:ext cx="1551614" cy="4389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p:nvPr/>
        </p:nvCxnSpPr>
        <p:spPr>
          <a:xfrm flipH="1">
            <a:off x="2260614" y="2610747"/>
            <a:ext cx="1342745" cy="4277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p:nvPr/>
        </p:nvCxnSpPr>
        <p:spPr>
          <a:xfrm>
            <a:off x="2462494" y="3689004"/>
            <a:ext cx="1443151" cy="9239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p:nvPr/>
        </p:nvCxnSpPr>
        <p:spPr>
          <a:xfrm flipH="1">
            <a:off x="1298312" y="3723359"/>
            <a:ext cx="1065279" cy="862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p:cNvCxnSpPr/>
          <p:nvPr/>
        </p:nvCxnSpPr>
        <p:spPr>
          <a:xfrm>
            <a:off x="7959877" y="3777847"/>
            <a:ext cx="382361" cy="8336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p:cNvCxnSpPr/>
          <p:nvPr/>
        </p:nvCxnSpPr>
        <p:spPr>
          <a:xfrm flipH="1">
            <a:off x="6312140" y="3759435"/>
            <a:ext cx="1614043" cy="8198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3728830" y="2627608"/>
            <a:ext cx="2880400" cy="369332"/>
          </a:xfrm>
          <a:prstGeom prst="rect">
            <a:avLst/>
          </a:prstGeom>
          <a:noFill/>
        </p:spPr>
        <p:txBody>
          <a:bodyPr wrap="square" rtlCol="0">
            <a:spAutoFit/>
          </a:bodyPr>
          <a:lstStyle/>
          <a:p>
            <a:r>
              <a:rPr kumimoji="1" lang="zh-CN" altLang="en-US" dirty="0" smtClean="0"/>
              <a:t>社会保障国务秘书（部）</a:t>
            </a:r>
            <a:endParaRPr kumimoji="1" lang="zh-CN" altLang="en-US" dirty="0"/>
          </a:p>
        </p:txBody>
      </p:sp>
      <p:sp>
        <p:nvSpPr>
          <p:cNvPr id="6" name="文本框 5"/>
          <p:cNvSpPr txBox="1"/>
          <p:nvPr/>
        </p:nvSpPr>
        <p:spPr>
          <a:xfrm>
            <a:off x="920440" y="3861060"/>
            <a:ext cx="3168440" cy="369332"/>
          </a:xfrm>
          <a:prstGeom prst="rect">
            <a:avLst/>
          </a:prstGeom>
          <a:noFill/>
        </p:spPr>
        <p:txBody>
          <a:bodyPr wrap="square" rtlCol="0">
            <a:spAutoFit/>
          </a:bodyPr>
          <a:lstStyle/>
          <a:p>
            <a:pPr algn="ctr"/>
            <a:r>
              <a:rPr kumimoji="1" lang="zh-CN" altLang="en-US" dirty="0" smtClean="0"/>
              <a:t>政府机关与公共服务机构</a:t>
            </a:r>
            <a:endParaRPr kumimoji="1" lang="zh-CN" altLang="en-US" dirty="0"/>
          </a:p>
        </p:txBody>
      </p:sp>
      <p:sp>
        <p:nvSpPr>
          <p:cNvPr id="14" name="文本框 13"/>
          <p:cNvSpPr txBox="1"/>
          <p:nvPr/>
        </p:nvSpPr>
        <p:spPr>
          <a:xfrm>
            <a:off x="6609230" y="3789050"/>
            <a:ext cx="2448340" cy="369332"/>
          </a:xfrm>
          <a:prstGeom prst="rect">
            <a:avLst/>
          </a:prstGeom>
          <a:noFill/>
        </p:spPr>
        <p:txBody>
          <a:bodyPr wrap="square" rtlCol="0">
            <a:spAutoFit/>
          </a:bodyPr>
          <a:lstStyle/>
          <a:p>
            <a:pPr algn="ctr"/>
            <a:r>
              <a:rPr kumimoji="1" lang="zh-CN" altLang="en-US" dirty="0" smtClean="0"/>
              <a:t>管理机关</a:t>
            </a:r>
            <a:endParaRPr kumimoji="1" lang="zh-CN" altLang="en-US" dirty="0"/>
          </a:p>
        </p:txBody>
      </p:sp>
      <p:sp>
        <p:nvSpPr>
          <p:cNvPr id="15" name="文本框 14"/>
          <p:cNvSpPr txBox="1"/>
          <p:nvPr/>
        </p:nvSpPr>
        <p:spPr>
          <a:xfrm>
            <a:off x="344360" y="5445280"/>
            <a:ext cx="2304320" cy="369332"/>
          </a:xfrm>
          <a:prstGeom prst="rect">
            <a:avLst/>
          </a:prstGeom>
          <a:noFill/>
        </p:spPr>
        <p:txBody>
          <a:bodyPr wrap="square" rtlCol="0">
            <a:spAutoFit/>
          </a:bodyPr>
          <a:lstStyle/>
          <a:p>
            <a:pPr algn="ctr"/>
            <a:r>
              <a:rPr kumimoji="1" lang="zh-CN" altLang="en-US" dirty="0" smtClean="0"/>
              <a:t>社保基金总会</a:t>
            </a:r>
            <a:endParaRPr kumimoji="1" lang="zh-CN" altLang="en-US" dirty="0"/>
          </a:p>
        </p:txBody>
      </p:sp>
      <p:sp>
        <p:nvSpPr>
          <p:cNvPr id="16" name="文本框 15"/>
          <p:cNvSpPr txBox="1"/>
          <p:nvPr/>
        </p:nvSpPr>
        <p:spPr>
          <a:xfrm>
            <a:off x="2864710" y="5517290"/>
            <a:ext cx="2016280" cy="646331"/>
          </a:xfrm>
          <a:prstGeom prst="rect">
            <a:avLst/>
          </a:prstGeom>
          <a:noFill/>
        </p:spPr>
        <p:txBody>
          <a:bodyPr wrap="square" rtlCol="0">
            <a:spAutoFit/>
          </a:bodyPr>
          <a:lstStyle/>
          <a:p>
            <a:pPr algn="ctr"/>
            <a:r>
              <a:rPr kumimoji="1" lang="zh-CN" altLang="en-US" dirty="0" smtClean="0"/>
              <a:t>信息技术产业社保体系</a:t>
            </a:r>
            <a:endParaRPr kumimoji="1" lang="zh-CN" altLang="en-US" dirty="0"/>
          </a:p>
        </p:txBody>
      </p:sp>
      <p:sp>
        <p:nvSpPr>
          <p:cNvPr id="19" name="文本框 18"/>
          <p:cNvSpPr txBox="1"/>
          <p:nvPr/>
        </p:nvSpPr>
        <p:spPr>
          <a:xfrm>
            <a:off x="5169030" y="5517290"/>
            <a:ext cx="2088290" cy="369332"/>
          </a:xfrm>
          <a:prstGeom prst="rect">
            <a:avLst/>
          </a:prstGeom>
          <a:noFill/>
        </p:spPr>
        <p:txBody>
          <a:bodyPr wrap="square" rtlCol="0">
            <a:spAutoFit/>
          </a:bodyPr>
          <a:lstStyle/>
          <a:p>
            <a:pPr algn="ctr"/>
            <a:r>
              <a:rPr kumimoji="1" lang="zh-CN" altLang="en-US" dirty="0" smtClean="0"/>
              <a:t>国家社会保障署</a:t>
            </a:r>
            <a:endParaRPr kumimoji="1" lang="zh-CN" altLang="en-US" dirty="0"/>
          </a:p>
        </p:txBody>
      </p:sp>
      <p:sp>
        <p:nvSpPr>
          <p:cNvPr id="20" name="文本框 19"/>
          <p:cNvSpPr txBox="1"/>
          <p:nvPr/>
        </p:nvSpPr>
        <p:spPr>
          <a:xfrm>
            <a:off x="7473350" y="5517290"/>
            <a:ext cx="1800250" cy="369332"/>
          </a:xfrm>
          <a:prstGeom prst="rect">
            <a:avLst/>
          </a:prstGeom>
          <a:noFill/>
        </p:spPr>
        <p:txBody>
          <a:bodyPr wrap="square" rtlCol="0">
            <a:spAutoFit/>
          </a:bodyPr>
          <a:lstStyle/>
          <a:p>
            <a:r>
              <a:rPr kumimoji="1" lang="zh-CN" altLang="en-US" dirty="0" smtClean="0"/>
              <a:t>海事社会保障署</a:t>
            </a:r>
            <a:endParaRPr kumimoji="1" lang="zh-CN" altLang="en-US" dirty="0"/>
          </a:p>
        </p:txBody>
      </p:sp>
    </p:spTree>
    <p:extLst>
      <p:ext uri="{BB962C8B-B14F-4D97-AF65-F5344CB8AC3E}">
        <p14:creationId xmlns:p14="http://schemas.microsoft.com/office/powerpoint/2010/main" val="40563526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dirty="0" smtClean="0"/>
              <a:t>RETIREMENT </a:t>
            </a:r>
            <a:r>
              <a:rPr lang="es-ES" sz="3200" dirty="0" err="1" smtClean="0"/>
              <a:t>退休</a:t>
            </a:r>
            <a:endParaRPr lang="es-ES" sz="3200" dirty="0"/>
          </a:p>
        </p:txBody>
      </p:sp>
      <p:pic>
        <p:nvPicPr>
          <p:cNvPr id="4" name="Marcador de contenido 3"/>
          <p:cNvPicPr>
            <a:picLocks noGrp="1" noChangeAspect="1"/>
          </p:cNvPicPr>
          <p:nvPr>
            <p:ph idx="1"/>
          </p:nvPr>
        </p:nvPicPr>
        <p:blipFill>
          <a:blip r:embed="rId2" cstate="print"/>
          <a:stretch>
            <a:fillRect/>
          </a:stretch>
        </p:blipFill>
        <p:spPr>
          <a:xfrm>
            <a:off x="1194430" y="1480799"/>
            <a:ext cx="7437765" cy="4145639"/>
          </a:xfrm>
          <a:prstGeom prst="rect">
            <a:avLst/>
          </a:prstGeom>
        </p:spPr>
      </p:pic>
      <p:sp>
        <p:nvSpPr>
          <p:cNvPr id="3" name="文本框 2"/>
          <p:cNvSpPr txBox="1"/>
          <p:nvPr/>
        </p:nvSpPr>
        <p:spPr>
          <a:xfrm>
            <a:off x="1352500" y="1916790"/>
            <a:ext cx="4680650" cy="369332"/>
          </a:xfrm>
          <a:prstGeom prst="rect">
            <a:avLst/>
          </a:prstGeom>
          <a:noFill/>
        </p:spPr>
        <p:txBody>
          <a:bodyPr wrap="square" rtlCol="0">
            <a:spAutoFit/>
          </a:bodyPr>
          <a:lstStyle/>
          <a:p>
            <a:r>
              <a:rPr kumimoji="1" lang="zh-CN" altLang="en-US" dirty="0" smtClean="0"/>
              <a:t>退休基本要求</a:t>
            </a:r>
            <a:endParaRPr kumimoji="1" lang="zh-CN" altLang="en-US" dirty="0"/>
          </a:p>
        </p:txBody>
      </p:sp>
      <p:sp>
        <p:nvSpPr>
          <p:cNvPr id="5" name="文本框 4"/>
          <p:cNvSpPr txBox="1"/>
          <p:nvPr/>
        </p:nvSpPr>
        <p:spPr>
          <a:xfrm>
            <a:off x="2000590" y="2780910"/>
            <a:ext cx="2808390" cy="369332"/>
          </a:xfrm>
          <a:prstGeom prst="rect">
            <a:avLst/>
          </a:prstGeom>
          <a:noFill/>
        </p:spPr>
        <p:txBody>
          <a:bodyPr wrap="square" rtlCol="0">
            <a:spAutoFit/>
          </a:bodyPr>
          <a:lstStyle/>
          <a:p>
            <a:r>
              <a:rPr kumimoji="1" lang="zh-CN" altLang="en-US" dirty="0" smtClean="0"/>
              <a:t>总体上：必须是参保人员</a:t>
            </a:r>
            <a:endParaRPr kumimoji="1" lang="zh-CN" altLang="en-US" dirty="0"/>
          </a:p>
        </p:txBody>
      </p:sp>
      <p:sp>
        <p:nvSpPr>
          <p:cNvPr id="6" name="文本框 5"/>
          <p:cNvSpPr txBox="1"/>
          <p:nvPr/>
        </p:nvSpPr>
        <p:spPr>
          <a:xfrm>
            <a:off x="2144610" y="3429000"/>
            <a:ext cx="2376330" cy="369332"/>
          </a:xfrm>
          <a:prstGeom prst="rect">
            <a:avLst/>
          </a:prstGeom>
          <a:noFill/>
        </p:spPr>
        <p:txBody>
          <a:bodyPr wrap="square" rtlCol="0">
            <a:spAutoFit/>
          </a:bodyPr>
          <a:lstStyle/>
          <a:p>
            <a:r>
              <a:rPr kumimoji="1" lang="zh-CN" altLang="en-US" dirty="0" smtClean="0"/>
              <a:t>符合退休年限要求</a:t>
            </a:r>
            <a:endParaRPr kumimoji="1" lang="zh-CN" altLang="en-US" dirty="0"/>
          </a:p>
        </p:txBody>
      </p:sp>
      <p:sp>
        <p:nvSpPr>
          <p:cNvPr id="7" name="文本框 6"/>
          <p:cNvSpPr txBox="1"/>
          <p:nvPr/>
        </p:nvSpPr>
        <p:spPr>
          <a:xfrm>
            <a:off x="2000590" y="4365130"/>
            <a:ext cx="6048840" cy="369332"/>
          </a:xfrm>
          <a:prstGeom prst="rect">
            <a:avLst/>
          </a:prstGeom>
          <a:noFill/>
        </p:spPr>
        <p:txBody>
          <a:bodyPr wrap="square" rtlCol="0">
            <a:spAutoFit/>
          </a:bodyPr>
          <a:lstStyle/>
          <a:p>
            <a:r>
              <a:rPr kumimoji="1" lang="zh-CN" altLang="en-US" dirty="0" smtClean="0"/>
              <a:t>最低</a:t>
            </a:r>
            <a:r>
              <a:rPr kumimoji="1" lang="en-US" altLang="zh-CN" dirty="0" smtClean="0"/>
              <a:t>15</a:t>
            </a:r>
            <a:r>
              <a:rPr kumimoji="1" lang="zh-CN" altLang="en-US" dirty="0" smtClean="0"/>
              <a:t>年缴费，且退休前</a:t>
            </a:r>
            <a:r>
              <a:rPr kumimoji="1" lang="en-US" altLang="zh-CN" dirty="0" smtClean="0"/>
              <a:t>15</a:t>
            </a:r>
            <a:r>
              <a:rPr kumimoji="1" lang="zh-CN" altLang="en-US" dirty="0" smtClean="0"/>
              <a:t>年内有</a:t>
            </a:r>
            <a:r>
              <a:rPr kumimoji="1" lang="en-US" altLang="zh-CN" dirty="0" smtClean="0"/>
              <a:t>2</a:t>
            </a:r>
            <a:r>
              <a:rPr kumimoji="1" lang="zh-CN" altLang="en-US" dirty="0" smtClean="0"/>
              <a:t>年缴费</a:t>
            </a:r>
            <a:endParaRPr kumimoji="1" lang="zh-CN" altLang="en-US" dirty="0"/>
          </a:p>
        </p:txBody>
      </p:sp>
      <p:sp>
        <p:nvSpPr>
          <p:cNvPr id="8" name="文本框 7"/>
          <p:cNvSpPr txBox="1"/>
          <p:nvPr/>
        </p:nvSpPr>
        <p:spPr>
          <a:xfrm>
            <a:off x="2072600" y="5013220"/>
            <a:ext cx="2376330" cy="369332"/>
          </a:xfrm>
          <a:prstGeom prst="rect">
            <a:avLst/>
          </a:prstGeom>
          <a:noFill/>
        </p:spPr>
        <p:txBody>
          <a:bodyPr wrap="square" rtlCol="0">
            <a:spAutoFit/>
          </a:bodyPr>
          <a:lstStyle/>
          <a:p>
            <a:r>
              <a:rPr kumimoji="1" lang="zh-CN" altLang="en-US" dirty="0" smtClean="0"/>
              <a:t>工作结束或申请结束</a:t>
            </a:r>
            <a:endParaRPr kumimoji="1" lang="zh-CN" altLang="en-US" dirty="0"/>
          </a:p>
        </p:txBody>
      </p:sp>
    </p:spTree>
    <p:extLst>
      <p:ext uri="{BB962C8B-B14F-4D97-AF65-F5344CB8AC3E}">
        <p14:creationId xmlns:p14="http://schemas.microsoft.com/office/powerpoint/2010/main" val="22970508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dirty="0" smtClean="0"/>
              <a:t>RETIREMENT </a:t>
            </a:r>
            <a:r>
              <a:rPr lang="es-ES" sz="3200" dirty="0" err="1" smtClean="0"/>
              <a:t>退休</a:t>
            </a:r>
            <a:endParaRPr lang="es-ES" sz="3200" dirty="0"/>
          </a:p>
        </p:txBody>
      </p:sp>
      <p:pic>
        <p:nvPicPr>
          <p:cNvPr id="4" name="Marcador de contenido 3"/>
          <p:cNvPicPr>
            <a:picLocks noGrp="1" noChangeAspect="1"/>
          </p:cNvPicPr>
          <p:nvPr>
            <p:ph idx="1"/>
          </p:nvPr>
        </p:nvPicPr>
        <p:blipFill>
          <a:blip r:embed="rId2" cstate="print"/>
          <a:stretch>
            <a:fillRect/>
          </a:stretch>
        </p:blipFill>
        <p:spPr>
          <a:xfrm>
            <a:off x="1200526" y="1480799"/>
            <a:ext cx="7425572" cy="4145639"/>
          </a:xfrm>
          <a:prstGeom prst="rect">
            <a:avLst/>
          </a:prstGeom>
        </p:spPr>
      </p:pic>
      <p:sp>
        <p:nvSpPr>
          <p:cNvPr id="5" name="3 Rectángulo"/>
          <p:cNvSpPr/>
          <p:nvPr/>
        </p:nvSpPr>
        <p:spPr>
          <a:xfrm>
            <a:off x="177262" y="3806843"/>
            <a:ext cx="2306506" cy="864096"/>
          </a:xfrm>
          <a:prstGeom prst="rect">
            <a:avLst/>
          </a:prstGeom>
          <a:solidFill>
            <a:srgbClr val="FFFFFF"/>
          </a:solidFill>
          <a:ln w="25400" cap="flat" cmpd="sng" algn="ctr">
            <a:solidFill>
              <a:srgbClr val="E75C00"/>
            </a:solidFill>
            <a:prstDash val="solid"/>
          </a:ln>
          <a:effectLst/>
        </p:spPr>
        <p:txBody>
          <a:bodyPr rtlCol="0" anchor="ct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GB" sz="2000" b="1" i="0" u="none" strike="noStrike" kern="0" cap="none" spc="0" normalizeH="0" baseline="0" noProof="0" dirty="0" smtClean="0">
                <a:ln>
                  <a:noFill/>
                </a:ln>
                <a:solidFill>
                  <a:srgbClr val="000000"/>
                </a:solidFill>
                <a:effectLst/>
                <a:uLnTx/>
                <a:uFillTx/>
                <a:latin typeface="Verdana"/>
                <a:ea typeface="+mn-ea"/>
                <a:cs typeface="+mn-cs"/>
              </a:rPr>
              <a:t>BASIC AMOUNT</a:t>
            </a:r>
          </a:p>
        </p:txBody>
      </p:sp>
      <p:sp>
        <p:nvSpPr>
          <p:cNvPr id="6" name="6 Multiplicar"/>
          <p:cNvSpPr/>
          <p:nvPr/>
        </p:nvSpPr>
        <p:spPr>
          <a:xfrm>
            <a:off x="2497757" y="4094875"/>
            <a:ext cx="288032" cy="288032"/>
          </a:xfrm>
          <a:prstGeom prst="mathMultiply">
            <a:avLst/>
          </a:prstGeom>
          <a:solidFill>
            <a:srgbClr val="006699"/>
          </a:solidFill>
          <a:ln w="25400" cap="flat" cmpd="sng" algn="ctr">
            <a:solidFill>
              <a:srgbClr val="006699">
                <a:shade val="50000"/>
              </a:srgbClr>
            </a:solidFill>
            <a:prstDash val="solid"/>
          </a:ln>
          <a:effectLst/>
        </p:spPr>
        <p:txBody>
          <a:bodyPr rtlCol="0" anchor="ctr"/>
          <a:lstStyle/>
          <a:p>
            <a:pPr marL="0" marR="0" lvl="0" indent="0" algn="ctr" defTabSz="914400" eaLnBrk="1" fontAlgn="auto" latinLnBrk="0" hangingPunct="1">
              <a:lnSpc>
                <a:spcPct val="100000"/>
              </a:lnSpc>
              <a:spcBef>
                <a:spcPct val="20000"/>
              </a:spcBef>
              <a:spcAft>
                <a:spcPts val="0"/>
              </a:spcAft>
              <a:buClrTx/>
              <a:buSzTx/>
              <a:buFontTx/>
              <a:buNone/>
              <a:tabLst/>
              <a:defRPr/>
            </a:pPr>
            <a:endParaRPr kumimoji="0" lang="es-ES" sz="1800" b="0" i="0" u="none" strike="noStrike" kern="0" cap="none" spc="0" normalizeH="0" baseline="0" noProof="0" smtClean="0">
              <a:ln>
                <a:noFill/>
              </a:ln>
              <a:solidFill>
                <a:srgbClr val="FFFFFF"/>
              </a:solidFill>
              <a:effectLst/>
              <a:uLnTx/>
              <a:uFillTx/>
              <a:latin typeface="Verdana"/>
              <a:ea typeface="+mn-ea"/>
              <a:cs typeface="+mn-cs"/>
            </a:endParaRPr>
          </a:p>
        </p:txBody>
      </p:sp>
      <p:sp>
        <p:nvSpPr>
          <p:cNvPr id="7" name="5 Rectángulo"/>
          <p:cNvSpPr/>
          <p:nvPr/>
        </p:nvSpPr>
        <p:spPr>
          <a:xfrm>
            <a:off x="2826327" y="3806843"/>
            <a:ext cx="2632363" cy="864096"/>
          </a:xfrm>
          <a:prstGeom prst="rect">
            <a:avLst/>
          </a:prstGeom>
          <a:solidFill>
            <a:srgbClr val="FFFFFF"/>
          </a:solidFill>
          <a:ln w="25400" cap="flat" cmpd="sng" algn="ctr">
            <a:solidFill>
              <a:srgbClr val="E75C00"/>
            </a:solidFill>
            <a:prstDash val="solid"/>
          </a:ln>
          <a:effectLst/>
        </p:spPr>
        <p:txBody>
          <a:bodyPr rtlCol="0" anchor="ct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GB" sz="2000" b="1" i="0" u="none" strike="noStrike" kern="0" cap="none" spc="0" normalizeH="0" baseline="0" noProof="0" dirty="0" smtClean="0">
                <a:ln>
                  <a:noFill/>
                </a:ln>
                <a:solidFill>
                  <a:srgbClr val="000000"/>
                </a:solidFill>
                <a:effectLst/>
                <a:uLnTx/>
                <a:uFillTx/>
                <a:latin typeface="Verdana"/>
                <a:ea typeface="+mn-ea"/>
                <a:cs typeface="+mn-cs"/>
              </a:rPr>
              <a:t>PERCENTAGE BY YEARS OF CONTRIBUTIONS</a:t>
            </a:r>
          </a:p>
        </p:txBody>
      </p:sp>
      <p:pic>
        <p:nvPicPr>
          <p:cNvPr id="8" name="Imagen 7"/>
          <p:cNvPicPr>
            <a:picLocks noChangeAspect="1"/>
          </p:cNvPicPr>
          <p:nvPr/>
        </p:nvPicPr>
        <p:blipFill>
          <a:blip r:embed="rId3" cstate="print"/>
          <a:stretch>
            <a:fillRect/>
          </a:stretch>
        </p:blipFill>
        <p:spPr>
          <a:xfrm>
            <a:off x="5522752" y="4145142"/>
            <a:ext cx="243861" cy="237765"/>
          </a:xfrm>
          <a:prstGeom prst="rect">
            <a:avLst/>
          </a:prstGeom>
        </p:spPr>
      </p:pic>
      <p:sp>
        <p:nvSpPr>
          <p:cNvPr id="9" name="8 Rectángulo"/>
          <p:cNvSpPr/>
          <p:nvPr/>
        </p:nvSpPr>
        <p:spPr>
          <a:xfrm>
            <a:off x="5796135" y="3717032"/>
            <a:ext cx="2953417" cy="1152128"/>
          </a:xfrm>
          <a:prstGeom prst="rect">
            <a:avLst/>
          </a:prstGeom>
          <a:solidFill>
            <a:srgbClr val="FFFFFF"/>
          </a:solidFill>
          <a:ln w="25400" cap="flat" cmpd="sng" algn="ctr">
            <a:solidFill>
              <a:srgbClr val="E75C00"/>
            </a:solidFill>
            <a:prstDash val="solid"/>
          </a:ln>
          <a:effectLst/>
        </p:spPr>
        <p:txBody>
          <a:bodyPr rtlCol="0" anchor="ct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GB" sz="1800" b="1" i="0" u="none" strike="noStrike" kern="0" cap="none" spc="0" normalizeH="0" baseline="0" noProof="0" dirty="0" smtClean="0">
                <a:ln>
                  <a:noFill/>
                </a:ln>
                <a:solidFill>
                  <a:srgbClr val="000000"/>
                </a:solidFill>
                <a:effectLst/>
                <a:uLnTx/>
                <a:uFillTx/>
                <a:latin typeface="Verdana"/>
                <a:ea typeface="+mn-ea"/>
                <a:cs typeface="+mn-cs"/>
              </a:rPr>
              <a:t>REDUCTION COEFFICIENT (for each year or fraction below the age of 65)</a:t>
            </a:r>
            <a:endParaRPr kumimoji="0" lang="en-GB" sz="1600" b="1" i="0" u="none" strike="noStrike" kern="0" cap="none" spc="0" normalizeH="0" baseline="0" noProof="0" dirty="0" smtClean="0">
              <a:ln>
                <a:noFill/>
              </a:ln>
              <a:solidFill>
                <a:srgbClr val="000000"/>
              </a:solidFill>
              <a:effectLst/>
              <a:uLnTx/>
              <a:uFillTx/>
              <a:latin typeface="Verdana"/>
              <a:ea typeface="+mn-ea"/>
              <a:cs typeface="+mn-cs"/>
            </a:endParaRPr>
          </a:p>
        </p:txBody>
      </p:sp>
      <p:sp>
        <p:nvSpPr>
          <p:cNvPr id="10" name="9 Igual que"/>
          <p:cNvSpPr/>
          <p:nvPr/>
        </p:nvSpPr>
        <p:spPr>
          <a:xfrm>
            <a:off x="1619672" y="5301208"/>
            <a:ext cx="864096" cy="648072"/>
          </a:xfrm>
          <a:prstGeom prst="mathEqual">
            <a:avLst/>
          </a:prstGeom>
          <a:solidFill>
            <a:srgbClr val="006699"/>
          </a:solidFill>
          <a:ln w="25400" cap="flat" cmpd="sng" algn="ctr">
            <a:solidFill>
              <a:srgbClr val="006699">
                <a:shade val="50000"/>
              </a:srgbClr>
            </a:solidFill>
            <a:prstDash val="solid"/>
          </a:ln>
          <a:effectLst/>
        </p:spPr>
        <p:txBody>
          <a:bodyPr rtlCol="0" anchor="ctr"/>
          <a:lstStyle/>
          <a:p>
            <a:pPr marL="0" marR="0" lvl="0" indent="0" algn="ctr" defTabSz="914400" eaLnBrk="1" fontAlgn="auto" latinLnBrk="0" hangingPunct="1">
              <a:lnSpc>
                <a:spcPct val="100000"/>
              </a:lnSpc>
              <a:spcBef>
                <a:spcPct val="20000"/>
              </a:spcBef>
              <a:spcAft>
                <a:spcPts val="0"/>
              </a:spcAft>
              <a:buClrTx/>
              <a:buSzTx/>
              <a:buFontTx/>
              <a:buNone/>
              <a:tabLst/>
              <a:defRPr/>
            </a:pPr>
            <a:endParaRPr kumimoji="0" lang="es-ES" sz="1800" b="0" i="0" u="none" strike="noStrike" kern="0" cap="none" spc="0" normalizeH="0" baseline="0" noProof="0" smtClean="0">
              <a:ln>
                <a:noFill/>
              </a:ln>
              <a:solidFill>
                <a:srgbClr val="000000"/>
              </a:solidFill>
              <a:effectLst/>
              <a:uLnTx/>
              <a:uFillTx/>
              <a:latin typeface="Verdana"/>
              <a:ea typeface="+mn-ea"/>
              <a:cs typeface="+mn-cs"/>
            </a:endParaRPr>
          </a:p>
        </p:txBody>
      </p:sp>
      <p:sp>
        <p:nvSpPr>
          <p:cNvPr id="11" name="10 Rectángulo"/>
          <p:cNvSpPr/>
          <p:nvPr/>
        </p:nvSpPr>
        <p:spPr>
          <a:xfrm>
            <a:off x="2699792" y="5157192"/>
            <a:ext cx="1944216" cy="864096"/>
          </a:xfrm>
          <a:prstGeom prst="rect">
            <a:avLst/>
          </a:prstGeom>
          <a:solidFill>
            <a:srgbClr val="FFFFFF"/>
          </a:solidFill>
          <a:ln w="25400" cap="flat" cmpd="sng" algn="ctr">
            <a:solidFill>
              <a:srgbClr val="E75C00"/>
            </a:solidFill>
            <a:prstDash val="solid"/>
          </a:ln>
          <a:effectLst/>
        </p:spPr>
        <p:txBody>
          <a:bodyPr rtlCol="0" anchor="ct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GB" sz="2000" b="1" i="0" u="none" strike="noStrike" kern="0" cap="none" spc="0" normalizeH="0" baseline="0" noProof="0" dirty="0" smtClean="0">
                <a:ln>
                  <a:noFill/>
                </a:ln>
                <a:solidFill>
                  <a:srgbClr val="000000"/>
                </a:solidFill>
                <a:effectLst/>
                <a:uLnTx/>
                <a:uFillTx/>
                <a:latin typeface="Verdana"/>
                <a:ea typeface="+mn-ea"/>
                <a:cs typeface="+mn-cs"/>
              </a:rPr>
              <a:t>INITIAL PENSION</a:t>
            </a:r>
          </a:p>
        </p:txBody>
      </p:sp>
      <p:sp>
        <p:nvSpPr>
          <p:cNvPr id="3" name="文本框 2"/>
          <p:cNvSpPr txBox="1"/>
          <p:nvPr/>
        </p:nvSpPr>
        <p:spPr>
          <a:xfrm>
            <a:off x="1640540" y="1844780"/>
            <a:ext cx="5112710" cy="369332"/>
          </a:xfrm>
          <a:prstGeom prst="rect">
            <a:avLst/>
          </a:prstGeom>
          <a:noFill/>
        </p:spPr>
        <p:txBody>
          <a:bodyPr wrap="square" rtlCol="0">
            <a:spAutoFit/>
          </a:bodyPr>
          <a:lstStyle/>
          <a:p>
            <a:r>
              <a:rPr kumimoji="1" lang="zh-CN" altLang="en-US" dirty="0" smtClean="0"/>
              <a:t>退休养老金根据下列方式计算：</a:t>
            </a:r>
            <a:endParaRPr kumimoji="1" lang="zh-CN" altLang="en-US" dirty="0"/>
          </a:p>
        </p:txBody>
      </p:sp>
      <p:sp>
        <p:nvSpPr>
          <p:cNvPr id="12" name="文本框 11"/>
          <p:cNvSpPr txBox="1"/>
          <p:nvPr/>
        </p:nvSpPr>
        <p:spPr>
          <a:xfrm>
            <a:off x="2504660" y="3347708"/>
            <a:ext cx="5328740" cy="369332"/>
          </a:xfrm>
          <a:prstGeom prst="rect">
            <a:avLst/>
          </a:prstGeom>
          <a:noFill/>
        </p:spPr>
        <p:txBody>
          <a:bodyPr wrap="square" rtlCol="0">
            <a:spAutoFit/>
          </a:bodyPr>
          <a:lstStyle/>
          <a:p>
            <a:pPr algn="ctr"/>
            <a:r>
              <a:rPr kumimoji="1" lang="zh-CN" altLang="en-US" dirty="0" smtClean="0"/>
              <a:t>若提前退休则根据一定比例削减基本退休养老金</a:t>
            </a:r>
            <a:endParaRPr kumimoji="1" lang="zh-CN" altLang="en-US" dirty="0"/>
          </a:p>
        </p:txBody>
      </p:sp>
      <p:sp>
        <p:nvSpPr>
          <p:cNvPr id="13" name="文本框 12"/>
          <p:cNvSpPr txBox="1"/>
          <p:nvPr/>
        </p:nvSpPr>
        <p:spPr>
          <a:xfrm>
            <a:off x="272350" y="4725180"/>
            <a:ext cx="2088290" cy="369332"/>
          </a:xfrm>
          <a:prstGeom prst="rect">
            <a:avLst/>
          </a:prstGeom>
          <a:noFill/>
        </p:spPr>
        <p:txBody>
          <a:bodyPr wrap="square" rtlCol="0">
            <a:spAutoFit/>
          </a:bodyPr>
          <a:lstStyle/>
          <a:p>
            <a:pPr algn="ctr"/>
            <a:r>
              <a:rPr kumimoji="1" lang="zh-CN" altLang="en-US" dirty="0" smtClean="0"/>
              <a:t>基本金额</a:t>
            </a:r>
            <a:endParaRPr kumimoji="1" lang="zh-CN" altLang="en-US" dirty="0"/>
          </a:p>
        </p:txBody>
      </p:sp>
      <p:sp>
        <p:nvSpPr>
          <p:cNvPr id="14" name="文本框 13"/>
          <p:cNvSpPr txBox="1"/>
          <p:nvPr/>
        </p:nvSpPr>
        <p:spPr>
          <a:xfrm>
            <a:off x="3080740" y="4653170"/>
            <a:ext cx="2088290" cy="369332"/>
          </a:xfrm>
          <a:prstGeom prst="rect">
            <a:avLst/>
          </a:prstGeom>
          <a:noFill/>
        </p:spPr>
        <p:txBody>
          <a:bodyPr wrap="square" rtlCol="0">
            <a:spAutoFit/>
          </a:bodyPr>
          <a:lstStyle/>
          <a:p>
            <a:pPr algn="ctr"/>
            <a:r>
              <a:rPr kumimoji="1" lang="zh-CN" altLang="en-US" dirty="0" smtClean="0"/>
              <a:t>缴费年限百分比</a:t>
            </a:r>
            <a:endParaRPr kumimoji="1" lang="zh-CN" altLang="en-US" dirty="0"/>
          </a:p>
        </p:txBody>
      </p:sp>
      <p:sp>
        <p:nvSpPr>
          <p:cNvPr id="15" name="文本框 14"/>
          <p:cNvSpPr txBox="1"/>
          <p:nvPr/>
        </p:nvSpPr>
        <p:spPr>
          <a:xfrm>
            <a:off x="5673100" y="4869200"/>
            <a:ext cx="3096430" cy="646331"/>
          </a:xfrm>
          <a:prstGeom prst="rect">
            <a:avLst/>
          </a:prstGeom>
          <a:noFill/>
        </p:spPr>
        <p:txBody>
          <a:bodyPr wrap="square" rtlCol="0">
            <a:spAutoFit/>
          </a:bodyPr>
          <a:lstStyle/>
          <a:p>
            <a:pPr algn="ctr"/>
            <a:r>
              <a:rPr kumimoji="1" lang="zh-CN" altLang="en-US" dirty="0" smtClean="0"/>
              <a:t>削减系数（</a:t>
            </a:r>
            <a:r>
              <a:rPr kumimoji="1" lang="en-US" altLang="zh-CN" dirty="0" smtClean="0"/>
              <a:t>65</a:t>
            </a:r>
            <a:r>
              <a:rPr kumimoji="1" lang="zh-CN" altLang="en-US" dirty="0" smtClean="0"/>
              <a:t>岁以前每年计算或依照分数计算）</a:t>
            </a:r>
            <a:endParaRPr kumimoji="1" lang="zh-CN" altLang="en-US" dirty="0"/>
          </a:p>
        </p:txBody>
      </p:sp>
      <p:sp>
        <p:nvSpPr>
          <p:cNvPr id="16" name="文本框 15"/>
          <p:cNvSpPr txBox="1"/>
          <p:nvPr/>
        </p:nvSpPr>
        <p:spPr>
          <a:xfrm>
            <a:off x="3080740" y="6012078"/>
            <a:ext cx="1368190" cy="369332"/>
          </a:xfrm>
          <a:prstGeom prst="rect">
            <a:avLst/>
          </a:prstGeom>
          <a:noFill/>
        </p:spPr>
        <p:txBody>
          <a:bodyPr wrap="square" rtlCol="0">
            <a:spAutoFit/>
          </a:bodyPr>
          <a:lstStyle/>
          <a:p>
            <a:pPr algn="ctr"/>
            <a:r>
              <a:rPr kumimoji="1" lang="zh-CN" altLang="en-US" dirty="0" smtClean="0"/>
              <a:t>起始退休金</a:t>
            </a:r>
            <a:endParaRPr kumimoji="1" lang="zh-CN" altLang="en-US" dirty="0"/>
          </a:p>
        </p:txBody>
      </p:sp>
    </p:spTree>
    <p:extLst>
      <p:ext uri="{BB962C8B-B14F-4D97-AF65-F5344CB8AC3E}">
        <p14:creationId xmlns:p14="http://schemas.microsoft.com/office/powerpoint/2010/main" val="18717277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dirty="0" smtClean="0"/>
              <a:t>RETIREMENT</a:t>
            </a:r>
            <a:r>
              <a:rPr lang="zh-CN" altLang="en-US" sz="3200" dirty="0" smtClean="0"/>
              <a:t> 退休</a:t>
            </a:r>
            <a:endParaRPr lang="es-ES" sz="3200" dirty="0"/>
          </a:p>
        </p:txBody>
      </p:sp>
      <p:pic>
        <p:nvPicPr>
          <p:cNvPr id="4" name="Marcador de contenido 3"/>
          <p:cNvPicPr>
            <a:picLocks noGrp="1" noChangeAspect="1"/>
          </p:cNvPicPr>
          <p:nvPr>
            <p:ph idx="1"/>
          </p:nvPr>
        </p:nvPicPr>
        <p:blipFill>
          <a:blip r:embed="rId2" cstate="print"/>
          <a:stretch>
            <a:fillRect/>
          </a:stretch>
        </p:blipFill>
        <p:spPr>
          <a:xfrm>
            <a:off x="712804" y="1011366"/>
            <a:ext cx="5248336" cy="5084505"/>
          </a:xfrm>
          <a:prstGeom prst="rect">
            <a:avLst/>
          </a:prstGeom>
        </p:spPr>
      </p:pic>
      <p:sp>
        <p:nvSpPr>
          <p:cNvPr id="3" name="文本框 2"/>
          <p:cNvSpPr txBox="1"/>
          <p:nvPr/>
        </p:nvSpPr>
        <p:spPr>
          <a:xfrm>
            <a:off x="6177170" y="1052670"/>
            <a:ext cx="3312460" cy="3785652"/>
          </a:xfrm>
          <a:prstGeom prst="rect">
            <a:avLst/>
          </a:prstGeom>
          <a:noFill/>
        </p:spPr>
        <p:txBody>
          <a:bodyPr wrap="square" rtlCol="0">
            <a:spAutoFit/>
          </a:bodyPr>
          <a:lstStyle/>
          <a:p>
            <a:r>
              <a:rPr kumimoji="1" lang="en-US" altLang="zh-CN" sz="2400" dirty="0" smtClean="0"/>
              <a:t>·</a:t>
            </a:r>
            <a:r>
              <a:rPr kumimoji="1" lang="zh-CN" altLang="en-US" sz="2400" dirty="0" smtClean="0"/>
              <a:t> 另一法律改变是计数年限增加</a:t>
            </a:r>
            <a:endParaRPr kumimoji="1" lang="it-IT" altLang="zh-CN" sz="2400" dirty="0" smtClean="0"/>
          </a:p>
          <a:p>
            <a:endParaRPr kumimoji="1" lang="it-IT" altLang="zh-CN" sz="2400" dirty="0"/>
          </a:p>
          <a:p>
            <a:r>
              <a:rPr kumimoji="1" lang="en-US" altLang="zh-CN" sz="2400" dirty="0" smtClean="0"/>
              <a:t>·</a:t>
            </a:r>
            <a:r>
              <a:rPr kumimoji="1" lang="zh-CN" altLang="en-US" sz="2400" dirty="0" smtClean="0"/>
              <a:t> 目前，退休前</a:t>
            </a:r>
            <a:r>
              <a:rPr kumimoji="1" lang="en-US" altLang="zh-CN" sz="2400" dirty="0" smtClean="0"/>
              <a:t>15</a:t>
            </a:r>
            <a:r>
              <a:rPr kumimoji="1" lang="zh-CN" altLang="en-US" sz="2400" dirty="0" smtClean="0"/>
              <a:t>年亦须考虑，因为养老金改革，退休前</a:t>
            </a:r>
            <a:r>
              <a:rPr kumimoji="1" lang="en-US" altLang="zh-CN" sz="2400" dirty="0" smtClean="0"/>
              <a:t>25</a:t>
            </a:r>
            <a:r>
              <a:rPr kumimoji="1" lang="zh-CN" altLang="en-US" sz="2400" dirty="0" smtClean="0"/>
              <a:t>年缴费将将成为退休金计算标准；</a:t>
            </a:r>
            <a:endParaRPr kumimoji="1" lang="it-IT" altLang="zh-CN" sz="2400" dirty="0" smtClean="0"/>
          </a:p>
          <a:p>
            <a:endParaRPr kumimoji="1" lang="it-IT" altLang="zh-CN" sz="2400" dirty="0"/>
          </a:p>
          <a:p>
            <a:r>
              <a:rPr kumimoji="1" lang="en-US" altLang="zh-CN" sz="2400" dirty="0" smtClean="0"/>
              <a:t>·</a:t>
            </a:r>
            <a:r>
              <a:rPr kumimoji="1" lang="zh-CN" altLang="en-US" sz="2400" dirty="0" smtClean="0"/>
              <a:t> 此增长年数将自</a:t>
            </a:r>
            <a:r>
              <a:rPr kumimoji="1" lang="en-US" altLang="zh-CN" sz="2400" dirty="0" smtClean="0"/>
              <a:t>2013</a:t>
            </a:r>
            <a:r>
              <a:rPr kumimoji="1" lang="zh-CN" altLang="en-US" sz="2400" dirty="0" smtClean="0"/>
              <a:t>至</a:t>
            </a:r>
            <a:r>
              <a:rPr kumimoji="1" lang="en-US" altLang="zh-CN" sz="2400" dirty="0" smtClean="0"/>
              <a:t>2022</a:t>
            </a:r>
            <a:r>
              <a:rPr kumimoji="1" lang="zh-CN" altLang="en-US" sz="2400" dirty="0" smtClean="0"/>
              <a:t>年期间确定。</a:t>
            </a:r>
            <a:endParaRPr kumimoji="1" lang="zh-CN" altLang="en-US" sz="2400" dirty="0"/>
          </a:p>
        </p:txBody>
      </p:sp>
    </p:spTree>
    <p:extLst>
      <p:ext uri="{BB962C8B-B14F-4D97-AF65-F5344CB8AC3E}">
        <p14:creationId xmlns:p14="http://schemas.microsoft.com/office/powerpoint/2010/main" val="38964715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dirty="0" smtClean="0"/>
              <a:t>RETIREMENT </a:t>
            </a:r>
            <a:r>
              <a:rPr lang="es-ES" sz="3200" dirty="0" err="1" smtClean="0"/>
              <a:t>退休</a:t>
            </a:r>
            <a:endParaRPr lang="es-ES" sz="3200" dirty="0"/>
          </a:p>
        </p:txBody>
      </p:sp>
      <p:pic>
        <p:nvPicPr>
          <p:cNvPr id="4" name="Marcador de contenido 3"/>
          <p:cNvPicPr>
            <a:picLocks noGrp="1" noChangeAspect="1"/>
          </p:cNvPicPr>
          <p:nvPr>
            <p:ph idx="1"/>
          </p:nvPr>
        </p:nvPicPr>
        <p:blipFill>
          <a:blip r:embed="rId2" cstate="print"/>
          <a:stretch>
            <a:fillRect/>
          </a:stretch>
        </p:blipFill>
        <p:spPr>
          <a:xfrm>
            <a:off x="913096" y="981075"/>
            <a:ext cx="8072464" cy="5145088"/>
          </a:xfrm>
          <a:prstGeom prst="rect">
            <a:avLst/>
          </a:prstGeom>
        </p:spPr>
      </p:pic>
      <p:pic>
        <p:nvPicPr>
          <p:cNvPr id="5" name="image16651" descr="computo-base-reguladora.jpg"/>
          <p:cNvPicPr>
            <a:picLocks noChangeAspect="1" noChangeArrowheads="1"/>
          </p:cNvPicPr>
          <p:nvPr/>
        </p:nvPicPr>
        <p:blipFill>
          <a:blip r:embed="rId3" cstate="print"/>
          <a:srcRect/>
          <a:stretch>
            <a:fillRect/>
          </a:stretch>
        </p:blipFill>
        <p:spPr bwMode="auto">
          <a:xfrm>
            <a:off x="1928580" y="2205038"/>
            <a:ext cx="5328740" cy="3998912"/>
          </a:xfrm>
          <a:prstGeom prst="rect">
            <a:avLst/>
          </a:prstGeom>
          <a:noFill/>
          <a:ln w="9525">
            <a:noFill/>
            <a:miter lim="800000"/>
            <a:headEnd/>
            <a:tailEnd/>
          </a:ln>
        </p:spPr>
      </p:pic>
      <p:sp>
        <p:nvSpPr>
          <p:cNvPr id="3" name="文本框 2"/>
          <p:cNvSpPr txBox="1"/>
          <p:nvPr/>
        </p:nvSpPr>
        <p:spPr>
          <a:xfrm>
            <a:off x="1280490" y="1484730"/>
            <a:ext cx="7056980" cy="369332"/>
          </a:xfrm>
          <a:prstGeom prst="rect">
            <a:avLst/>
          </a:prstGeom>
          <a:noFill/>
        </p:spPr>
        <p:txBody>
          <a:bodyPr wrap="square" rtlCol="0">
            <a:spAutoFit/>
          </a:bodyPr>
          <a:lstStyle/>
          <a:p>
            <a:pPr algn="ctr"/>
            <a:r>
              <a:rPr kumimoji="1" lang="zh-CN" altLang="en-US" dirty="0" smtClean="0"/>
              <a:t>计数年限增长将在</a:t>
            </a:r>
            <a:r>
              <a:rPr kumimoji="1" lang="en-US" altLang="zh-CN" dirty="0" smtClean="0"/>
              <a:t>2022</a:t>
            </a:r>
            <a:r>
              <a:rPr kumimoji="1" lang="zh-CN" altLang="en-US" dirty="0" smtClean="0"/>
              <a:t>年前逐步完成</a:t>
            </a:r>
            <a:endParaRPr kumimoji="1" lang="zh-CN" altLang="en-US" dirty="0"/>
          </a:p>
        </p:txBody>
      </p:sp>
      <p:sp>
        <p:nvSpPr>
          <p:cNvPr id="6" name="文本框 5"/>
          <p:cNvSpPr txBox="1"/>
          <p:nvPr/>
        </p:nvSpPr>
        <p:spPr>
          <a:xfrm>
            <a:off x="2576670" y="1988800"/>
            <a:ext cx="4032560" cy="369332"/>
          </a:xfrm>
          <a:prstGeom prst="rect">
            <a:avLst/>
          </a:prstGeom>
          <a:noFill/>
        </p:spPr>
        <p:txBody>
          <a:bodyPr wrap="square" rtlCol="0">
            <a:spAutoFit/>
          </a:bodyPr>
          <a:lstStyle/>
          <a:p>
            <a:pPr algn="ctr"/>
            <a:r>
              <a:rPr kumimoji="1" lang="zh-CN" altLang="en-US" dirty="0" smtClean="0"/>
              <a:t>计数年限增长（基本退休金计数）</a:t>
            </a:r>
            <a:endParaRPr kumimoji="1" lang="zh-CN" altLang="en-US" dirty="0"/>
          </a:p>
        </p:txBody>
      </p:sp>
      <p:sp>
        <p:nvSpPr>
          <p:cNvPr id="7" name="文本框 6"/>
          <p:cNvSpPr txBox="1"/>
          <p:nvPr/>
        </p:nvSpPr>
        <p:spPr>
          <a:xfrm>
            <a:off x="2000590" y="2708900"/>
            <a:ext cx="576080" cy="307777"/>
          </a:xfrm>
          <a:prstGeom prst="rect">
            <a:avLst/>
          </a:prstGeom>
          <a:noFill/>
        </p:spPr>
        <p:txBody>
          <a:bodyPr wrap="square" rtlCol="0">
            <a:spAutoFit/>
          </a:bodyPr>
          <a:lstStyle/>
          <a:p>
            <a:r>
              <a:rPr kumimoji="1" lang="zh-CN" altLang="en-US" sz="1400" dirty="0" smtClean="0"/>
              <a:t>年份</a:t>
            </a:r>
            <a:endParaRPr kumimoji="1" lang="zh-CN" altLang="en-US" sz="1400" dirty="0"/>
          </a:p>
        </p:txBody>
      </p:sp>
      <p:sp>
        <p:nvSpPr>
          <p:cNvPr id="8" name="文本框 7"/>
          <p:cNvSpPr txBox="1"/>
          <p:nvPr/>
        </p:nvSpPr>
        <p:spPr>
          <a:xfrm>
            <a:off x="6537220" y="2761173"/>
            <a:ext cx="1080150" cy="307777"/>
          </a:xfrm>
          <a:prstGeom prst="rect">
            <a:avLst/>
          </a:prstGeom>
          <a:noFill/>
        </p:spPr>
        <p:txBody>
          <a:bodyPr wrap="square" rtlCol="0">
            <a:spAutoFit/>
          </a:bodyPr>
          <a:lstStyle/>
          <a:p>
            <a:r>
              <a:rPr kumimoji="1" lang="zh-CN" altLang="en-US" sz="1400" dirty="0" smtClean="0"/>
              <a:t>计数年限</a:t>
            </a:r>
            <a:endParaRPr kumimoji="1" lang="zh-CN" altLang="en-US" sz="1400" dirty="0"/>
          </a:p>
        </p:txBody>
      </p:sp>
    </p:spTree>
    <p:extLst>
      <p:ext uri="{BB962C8B-B14F-4D97-AF65-F5344CB8AC3E}">
        <p14:creationId xmlns:p14="http://schemas.microsoft.com/office/powerpoint/2010/main" val="8030167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dirty="0" smtClean="0"/>
              <a:t>RETIREMENT</a:t>
            </a:r>
            <a:r>
              <a:rPr lang="zh-CN" altLang="en-US" sz="3200" dirty="0" smtClean="0"/>
              <a:t> 退休</a:t>
            </a:r>
            <a:endParaRPr lang="es-ES" sz="3200" dirty="0"/>
          </a:p>
        </p:txBody>
      </p:sp>
      <p:pic>
        <p:nvPicPr>
          <p:cNvPr id="4" name="Imagen 3"/>
          <p:cNvPicPr>
            <a:picLocks noChangeAspect="1"/>
          </p:cNvPicPr>
          <p:nvPr/>
        </p:nvPicPr>
        <p:blipFill>
          <a:blip r:embed="rId2" cstate="print"/>
          <a:stretch>
            <a:fillRect/>
          </a:stretch>
        </p:blipFill>
        <p:spPr>
          <a:xfrm>
            <a:off x="416370" y="1389711"/>
            <a:ext cx="5256730" cy="4078577"/>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3150" y="4321203"/>
            <a:ext cx="3078480" cy="2038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文本框 5"/>
          <p:cNvSpPr txBox="1"/>
          <p:nvPr/>
        </p:nvSpPr>
        <p:spPr>
          <a:xfrm>
            <a:off x="6033150" y="1613705"/>
            <a:ext cx="3384470" cy="2031325"/>
          </a:xfrm>
          <a:prstGeom prst="rect">
            <a:avLst/>
          </a:prstGeom>
          <a:noFill/>
        </p:spPr>
        <p:txBody>
          <a:bodyPr wrap="square" rtlCol="0">
            <a:spAutoFit/>
          </a:bodyPr>
          <a:lstStyle/>
          <a:p>
            <a:r>
              <a:rPr kumimoji="1" lang="en-US" altLang="zh-CN" dirty="0" smtClean="0"/>
              <a:t>·</a:t>
            </a:r>
            <a:r>
              <a:rPr kumimoji="1" lang="zh-CN" altLang="en-US" dirty="0" smtClean="0"/>
              <a:t> 最后一项改变是根据缴费年限而得出的基本养老金额比例</a:t>
            </a:r>
            <a:endParaRPr kumimoji="1" lang="it-IT" altLang="zh-CN" dirty="0" smtClean="0"/>
          </a:p>
          <a:p>
            <a:endParaRPr kumimoji="1" lang="it-IT" altLang="zh-CN" dirty="0" smtClean="0"/>
          </a:p>
          <a:p>
            <a:r>
              <a:rPr kumimoji="1" lang="en-US" altLang="zh-CN" dirty="0" smtClean="0"/>
              <a:t>·</a:t>
            </a:r>
            <a:r>
              <a:rPr kumimoji="1" lang="zh-CN" altLang="en-US" dirty="0" smtClean="0"/>
              <a:t> 要获得</a:t>
            </a:r>
            <a:r>
              <a:rPr kumimoji="1" lang="en-US" altLang="zh-CN" dirty="0" smtClean="0"/>
              <a:t>100%</a:t>
            </a:r>
            <a:r>
              <a:rPr kumimoji="1" lang="zh-CN" altLang="en-US" dirty="0" smtClean="0"/>
              <a:t>基本养老金额，必须缴费满</a:t>
            </a:r>
            <a:r>
              <a:rPr kumimoji="1" lang="en-US" altLang="zh-CN" dirty="0" smtClean="0"/>
              <a:t>37</a:t>
            </a:r>
            <a:r>
              <a:rPr kumimoji="1" lang="zh-CN" altLang="en-US" dirty="0" smtClean="0"/>
              <a:t>年（此为传统年限）；要获得</a:t>
            </a:r>
            <a:r>
              <a:rPr kumimoji="1" lang="en-US" altLang="zh-CN" dirty="0" smtClean="0"/>
              <a:t>50%</a:t>
            </a:r>
            <a:r>
              <a:rPr kumimoji="1" lang="zh-CN" altLang="en-US" dirty="0" smtClean="0"/>
              <a:t>的养老金额，必须缴费满</a:t>
            </a:r>
            <a:r>
              <a:rPr kumimoji="1" lang="en-US" altLang="zh-CN" dirty="0" smtClean="0"/>
              <a:t>15</a:t>
            </a:r>
            <a:r>
              <a:rPr kumimoji="1" lang="zh-CN" altLang="en-US" dirty="0" smtClean="0"/>
              <a:t>周年。</a:t>
            </a:r>
            <a:endParaRPr kumimoji="1" lang="zh-CN" altLang="en-US" dirty="0"/>
          </a:p>
        </p:txBody>
      </p:sp>
    </p:spTree>
    <p:extLst>
      <p:ext uri="{BB962C8B-B14F-4D97-AF65-F5344CB8AC3E}">
        <p14:creationId xmlns:p14="http://schemas.microsoft.com/office/powerpoint/2010/main" val="18642021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dirty="0" smtClean="0"/>
              <a:t>RETIREMENT </a:t>
            </a:r>
            <a:r>
              <a:rPr lang="es-ES" sz="3200" dirty="0" err="1" smtClean="0"/>
              <a:t>退休</a:t>
            </a:r>
            <a:endParaRPr lang="es-ES" sz="3200" dirty="0"/>
          </a:p>
        </p:txBody>
      </p:sp>
      <p:pic>
        <p:nvPicPr>
          <p:cNvPr id="4" name="Marcador de contenido 3"/>
          <p:cNvPicPr>
            <a:picLocks noGrp="1" noChangeAspect="1"/>
          </p:cNvPicPr>
          <p:nvPr>
            <p:ph idx="1"/>
          </p:nvPr>
        </p:nvPicPr>
        <p:blipFill>
          <a:blip r:embed="rId2" cstate="print"/>
          <a:stretch>
            <a:fillRect/>
          </a:stretch>
        </p:blipFill>
        <p:spPr>
          <a:xfrm>
            <a:off x="416370" y="986980"/>
            <a:ext cx="5616781" cy="5133277"/>
          </a:xfrm>
          <a:prstGeom prst="rect">
            <a:avLst/>
          </a:prstGeom>
        </p:spPr>
      </p:pic>
      <p:sp>
        <p:nvSpPr>
          <p:cNvPr id="3" name="文本框 2"/>
          <p:cNvSpPr txBox="1"/>
          <p:nvPr/>
        </p:nvSpPr>
        <p:spPr>
          <a:xfrm>
            <a:off x="5961140" y="980660"/>
            <a:ext cx="3744520" cy="5401481"/>
          </a:xfrm>
          <a:prstGeom prst="rect">
            <a:avLst/>
          </a:prstGeom>
          <a:noFill/>
        </p:spPr>
        <p:txBody>
          <a:bodyPr wrap="square" rtlCol="0">
            <a:spAutoFit/>
          </a:bodyPr>
          <a:lstStyle/>
          <a:p>
            <a:pPr>
              <a:lnSpc>
                <a:spcPct val="120000"/>
              </a:lnSpc>
            </a:pPr>
            <a:r>
              <a:rPr kumimoji="1" lang="zh-CN" altLang="en-US" dirty="0" smtClean="0"/>
              <a:t>海事社保署关于提前退休人员的退休金降低比率</a:t>
            </a:r>
            <a:endParaRPr kumimoji="1" lang="it-IT" altLang="zh-CN" dirty="0" smtClean="0"/>
          </a:p>
          <a:p>
            <a:pPr>
              <a:lnSpc>
                <a:spcPct val="120000"/>
              </a:lnSpc>
            </a:pPr>
            <a:endParaRPr kumimoji="1" lang="it-IT" altLang="zh-CN" dirty="0" smtClean="0"/>
          </a:p>
          <a:p>
            <a:pPr>
              <a:lnSpc>
                <a:spcPct val="120000"/>
              </a:lnSpc>
            </a:pPr>
            <a:r>
              <a:rPr kumimoji="1" lang="en-US" altLang="zh-CN" dirty="0" smtClean="0"/>
              <a:t>→</a:t>
            </a:r>
            <a:r>
              <a:rPr kumimoji="1" lang="zh-CN" altLang="en-US" dirty="0" smtClean="0"/>
              <a:t> 退休原因：工作条件艰苦、处境困难、工作距离过长等</a:t>
            </a:r>
            <a:endParaRPr kumimoji="1" lang="it-IT" altLang="zh-CN" dirty="0" smtClean="0"/>
          </a:p>
          <a:p>
            <a:pPr>
              <a:lnSpc>
                <a:spcPct val="120000"/>
              </a:lnSpc>
            </a:pPr>
            <a:endParaRPr kumimoji="1" lang="it-IT" altLang="zh-CN" dirty="0" smtClean="0"/>
          </a:p>
          <a:p>
            <a:pPr>
              <a:lnSpc>
                <a:spcPct val="120000"/>
              </a:lnSpc>
            </a:pPr>
            <a:r>
              <a:rPr kumimoji="1" lang="en-US" altLang="zh-CN" dirty="0" smtClean="0"/>
              <a:t>→</a:t>
            </a:r>
            <a:r>
              <a:rPr kumimoji="1" lang="zh-CN" altLang="en-US" dirty="0" smtClean="0"/>
              <a:t> 关于互助合作社员工的旧规定</a:t>
            </a:r>
            <a:endParaRPr kumimoji="1" lang="it-IT" altLang="zh-CN" dirty="0" smtClean="0"/>
          </a:p>
          <a:p>
            <a:pPr>
              <a:lnSpc>
                <a:spcPct val="120000"/>
              </a:lnSpc>
            </a:pPr>
            <a:endParaRPr kumimoji="1" lang="it-IT" altLang="zh-CN" dirty="0" smtClean="0"/>
          </a:p>
          <a:p>
            <a:pPr>
              <a:lnSpc>
                <a:spcPct val="120000"/>
              </a:lnSpc>
            </a:pPr>
            <a:r>
              <a:rPr kumimoji="1" lang="en-US" altLang="zh-CN" dirty="0" smtClean="0"/>
              <a:t>·</a:t>
            </a:r>
            <a:r>
              <a:rPr kumimoji="1" lang="zh-CN" altLang="en-US" dirty="0" smtClean="0"/>
              <a:t> </a:t>
            </a:r>
            <a:r>
              <a:rPr kumimoji="1" lang="en-US" altLang="zh-CN" dirty="0" smtClean="0"/>
              <a:t>1970</a:t>
            </a:r>
            <a:r>
              <a:rPr kumimoji="1" lang="zh-CN" altLang="en-US" dirty="0" smtClean="0"/>
              <a:t>年</a:t>
            </a:r>
            <a:r>
              <a:rPr kumimoji="1" lang="en-US" altLang="zh-CN" dirty="0" smtClean="0"/>
              <a:t>8</a:t>
            </a:r>
            <a:r>
              <a:rPr kumimoji="1" lang="zh-CN" altLang="en-US" dirty="0" smtClean="0"/>
              <a:t>月</a:t>
            </a:r>
            <a:r>
              <a:rPr kumimoji="1" lang="en-US" altLang="zh-CN" dirty="0" smtClean="0"/>
              <a:t>1</a:t>
            </a:r>
            <a:r>
              <a:rPr kumimoji="1" lang="zh-CN" altLang="en-US" dirty="0" smtClean="0"/>
              <a:t>日前开始缴费的人员</a:t>
            </a:r>
            <a:endParaRPr kumimoji="1" lang="it-IT" altLang="zh-CN" dirty="0" smtClean="0"/>
          </a:p>
          <a:p>
            <a:pPr>
              <a:lnSpc>
                <a:spcPct val="120000"/>
              </a:lnSpc>
            </a:pPr>
            <a:r>
              <a:rPr kumimoji="1" lang="en-US" altLang="zh-CN" dirty="0" smtClean="0"/>
              <a:t>√</a:t>
            </a:r>
            <a:r>
              <a:rPr kumimoji="1" lang="zh-CN" altLang="en-US" dirty="0" smtClean="0"/>
              <a:t> </a:t>
            </a:r>
            <a:r>
              <a:rPr kumimoji="1" lang="en-US" altLang="zh-CN" dirty="0" smtClean="0"/>
              <a:t>55</a:t>
            </a:r>
            <a:r>
              <a:rPr kumimoji="1" lang="zh-CN" altLang="en-US" dirty="0" smtClean="0"/>
              <a:t>岁 </a:t>
            </a:r>
            <a:r>
              <a:rPr kumimoji="1" lang="zh-CN" altLang="zh-CN" dirty="0" smtClean="0"/>
              <a:t>=</a:t>
            </a:r>
            <a:r>
              <a:rPr kumimoji="1" lang="zh-CN" altLang="en-US" dirty="0" smtClean="0"/>
              <a:t> 全国海事基金会互助合作社</a:t>
            </a:r>
            <a:endParaRPr kumimoji="1" lang="it-IT" altLang="zh-CN" dirty="0" smtClean="0"/>
          </a:p>
          <a:p>
            <a:pPr>
              <a:lnSpc>
                <a:spcPct val="120000"/>
              </a:lnSpc>
            </a:pPr>
            <a:r>
              <a:rPr kumimoji="1" lang="en-US" altLang="zh-CN" dirty="0" smtClean="0"/>
              <a:t>√</a:t>
            </a:r>
            <a:r>
              <a:rPr kumimoji="1" lang="zh-CN" altLang="en-US" dirty="0" smtClean="0"/>
              <a:t> </a:t>
            </a:r>
            <a:r>
              <a:rPr kumimoji="1" lang="en-US" altLang="zh-CN" dirty="0" smtClean="0"/>
              <a:t>60</a:t>
            </a:r>
            <a:r>
              <a:rPr kumimoji="1" lang="zh-CN" altLang="en-US" dirty="0" smtClean="0"/>
              <a:t>岁 </a:t>
            </a:r>
            <a:r>
              <a:rPr kumimoji="1" lang="en-US" altLang="zh-CN" dirty="0" smtClean="0"/>
              <a:t>=</a:t>
            </a:r>
            <a:r>
              <a:rPr kumimoji="1" lang="zh-CN" altLang="en-US" dirty="0" smtClean="0"/>
              <a:t>  码头工人互助合作社</a:t>
            </a:r>
            <a:endParaRPr kumimoji="1" lang="it-IT" altLang="zh-CN" dirty="0" smtClean="0"/>
          </a:p>
          <a:p>
            <a:pPr>
              <a:lnSpc>
                <a:spcPct val="120000"/>
              </a:lnSpc>
            </a:pPr>
            <a:endParaRPr kumimoji="1" lang="it-IT" altLang="zh-CN" dirty="0" smtClean="0"/>
          </a:p>
          <a:p>
            <a:pPr>
              <a:lnSpc>
                <a:spcPct val="120000"/>
              </a:lnSpc>
            </a:pPr>
            <a:r>
              <a:rPr kumimoji="1" lang="en-US" altLang="zh-CN" dirty="0" smtClean="0"/>
              <a:t>·</a:t>
            </a:r>
            <a:r>
              <a:rPr kumimoji="1" lang="zh-CN" altLang="en-US" dirty="0" smtClean="0"/>
              <a:t> 余年按</a:t>
            </a:r>
            <a:r>
              <a:rPr kumimoji="1" lang="en-US" altLang="zh-CN" dirty="0" smtClean="0"/>
              <a:t>7%</a:t>
            </a:r>
            <a:r>
              <a:rPr kumimoji="1" lang="zh-CN" altLang="en-US" dirty="0" smtClean="0"/>
              <a:t>比例降低的规定</a:t>
            </a:r>
            <a:endParaRPr kumimoji="1" lang="it-IT" altLang="zh-CN" dirty="0" smtClean="0"/>
          </a:p>
          <a:p>
            <a:pPr>
              <a:lnSpc>
                <a:spcPct val="120000"/>
              </a:lnSpc>
            </a:pPr>
            <a:r>
              <a:rPr kumimoji="1" lang="en-US" altLang="zh-CN" dirty="0" smtClean="0"/>
              <a:t>√</a:t>
            </a:r>
            <a:r>
              <a:rPr kumimoji="1" lang="zh-CN" altLang="en-US" dirty="0" smtClean="0"/>
              <a:t> 缴费满</a:t>
            </a:r>
            <a:r>
              <a:rPr kumimoji="1" lang="en-US" altLang="zh-CN" dirty="0" smtClean="0"/>
              <a:t>38</a:t>
            </a:r>
            <a:r>
              <a:rPr kumimoji="1" lang="zh-CN" altLang="en-US" dirty="0" smtClean="0"/>
              <a:t>年者 </a:t>
            </a:r>
            <a:r>
              <a:rPr kumimoji="1" lang="en-US" altLang="zh-CN" dirty="0" smtClean="0"/>
              <a:t>=</a:t>
            </a:r>
            <a:r>
              <a:rPr kumimoji="1" lang="zh-CN" altLang="en-US" dirty="0" smtClean="0"/>
              <a:t> 降低</a:t>
            </a:r>
            <a:r>
              <a:rPr kumimoji="1" lang="en-US" altLang="zh-CN" dirty="0" smtClean="0"/>
              <a:t>6.6%</a:t>
            </a:r>
          </a:p>
          <a:p>
            <a:pPr>
              <a:lnSpc>
                <a:spcPct val="120000"/>
              </a:lnSpc>
            </a:pPr>
            <a:r>
              <a:rPr kumimoji="1" lang="en-US" altLang="zh-CN" dirty="0" smtClean="0"/>
              <a:t>√</a:t>
            </a:r>
            <a:r>
              <a:rPr kumimoji="1" lang="zh-CN" altLang="en-US" dirty="0" smtClean="0"/>
              <a:t> 缴费满</a:t>
            </a:r>
            <a:r>
              <a:rPr kumimoji="1" lang="en-US" altLang="zh-CN" dirty="0" smtClean="0"/>
              <a:t>40</a:t>
            </a:r>
            <a:r>
              <a:rPr kumimoji="1" lang="zh-CN" altLang="en-US" dirty="0" smtClean="0"/>
              <a:t>年者 </a:t>
            </a:r>
            <a:r>
              <a:rPr kumimoji="1" lang="en-US" altLang="zh-CN" dirty="0" smtClean="0"/>
              <a:t>=</a:t>
            </a:r>
            <a:r>
              <a:rPr kumimoji="1" lang="zh-CN" altLang="en-US" dirty="0" smtClean="0"/>
              <a:t> 降低</a:t>
            </a:r>
            <a:r>
              <a:rPr kumimoji="1" lang="en-US" altLang="zh-CN" dirty="0" smtClean="0"/>
              <a:t>6%</a:t>
            </a:r>
            <a:endParaRPr kumimoji="1" lang="zh-CN" altLang="en-US" dirty="0"/>
          </a:p>
        </p:txBody>
      </p:sp>
    </p:spTree>
    <p:extLst>
      <p:ext uri="{BB962C8B-B14F-4D97-AF65-F5344CB8AC3E}">
        <p14:creationId xmlns:p14="http://schemas.microsoft.com/office/powerpoint/2010/main" val="404082513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0" y="-31273"/>
            <a:ext cx="9205758" cy="6907367"/>
          </a:xfrm>
          <a:prstGeom prst="rect">
            <a:avLst/>
          </a:prstGeom>
        </p:spPr>
      </p:pic>
    </p:spTree>
    <p:extLst>
      <p:ext uri="{BB962C8B-B14F-4D97-AF65-F5344CB8AC3E}">
        <p14:creationId xmlns:p14="http://schemas.microsoft.com/office/powerpoint/2010/main" val="150185275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dirty="0" smtClean="0"/>
              <a:t>RETIREMENT </a:t>
            </a:r>
            <a:r>
              <a:rPr lang="es-ES" sz="3200" dirty="0" err="1" smtClean="0"/>
              <a:t>退休</a:t>
            </a:r>
            <a:endParaRPr lang="es-ES" sz="3200" dirty="0"/>
          </a:p>
        </p:txBody>
      </p:sp>
      <p:pic>
        <p:nvPicPr>
          <p:cNvPr id="4" name="Marcador de contenido 3"/>
          <p:cNvPicPr>
            <a:picLocks noGrp="1" noChangeAspect="1"/>
          </p:cNvPicPr>
          <p:nvPr>
            <p:ph idx="1"/>
          </p:nvPr>
        </p:nvPicPr>
        <p:blipFill>
          <a:blip r:embed="rId2" cstate="print"/>
          <a:stretch>
            <a:fillRect/>
          </a:stretch>
        </p:blipFill>
        <p:spPr>
          <a:xfrm>
            <a:off x="416371" y="1182069"/>
            <a:ext cx="5472760" cy="4743099"/>
          </a:xfrm>
          <a:prstGeom prst="rect">
            <a:avLst/>
          </a:prstGeom>
        </p:spPr>
      </p:pic>
      <p:sp>
        <p:nvSpPr>
          <p:cNvPr id="3" name="文本框 2"/>
          <p:cNvSpPr txBox="1"/>
          <p:nvPr/>
        </p:nvSpPr>
        <p:spPr>
          <a:xfrm>
            <a:off x="6249180" y="1268700"/>
            <a:ext cx="3240450" cy="4247317"/>
          </a:xfrm>
          <a:prstGeom prst="rect">
            <a:avLst/>
          </a:prstGeom>
          <a:noFill/>
        </p:spPr>
        <p:txBody>
          <a:bodyPr wrap="square" rtlCol="0">
            <a:spAutoFit/>
          </a:bodyPr>
          <a:lstStyle/>
          <a:p>
            <a:r>
              <a:rPr kumimoji="1" lang="zh-CN" altLang="en-US" dirty="0" smtClean="0"/>
              <a:t>依法定年龄退休的退休金降低比率</a:t>
            </a:r>
            <a:endParaRPr kumimoji="1" lang="it-IT" altLang="zh-CN" dirty="0" smtClean="0"/>
          </a:p>
          <a:p>
            <a:r>
              <a:rPr kumimoji="1" lang="zh-CN" altLang="en-US" dirty="0" smtClean="0"/>
              <a:t>可计算年限与</a:t>
            </a:r>
            <a:r>
              <a:rPr kumimoji="1" lang="it-IT" altLang="it-IT" dirty="0" err="1" smtClean="0"/>
              <a:t>对应事项</a:t>
            </a:r>
            <a:endParaRPr kumimoji="1" lang="it-IT" altLang="zh-CN" dirty="0" smtClean="0"/>
          </a:p>
          <a:p>
            <a:r>
              <a:rPr kumimoji="1" lang="en-US" altLang="zh-CN" dirty="0" smtClean="0"/>
              <a:t>·</a:t>
            </a:r>
            <a:r>
              <a:rPr kumimoji="1" lang="zh-CN" altLang="en-US" dirty="0" smtClean="0"/>
              <a:t> 有效工作</a:t>
            </a:r>
            <a:endParaRPr kumimoji="1" lang="it-IT" altLang="zh-CN" dirty="0" smtClean="0"/>
          </a:p>
          <a:p>
            <a:r>
              <a:rPr kumimoji="1" lang="en-US" altLang="zh-CN" dirty="0" smtClean="0"/>
              <a:t>·</a:t>
            </a:r>
            <a:r>
              <a:rPr kumimoji="1" lang="zh-CN" altLang="en-US" dirty="0" smtClean="0"/>
              <a:t> 疾病与事故</a:t>
            </a:r>
            <a:endParaRPr kumimoji="1" lang="it-IT" altLang="zh-CN" dirty="0" smtClean="0"/>
          </a:p>
          <a:p>
            <a:r>
              <a:rPr kumimoji="1" lang="en-US" altLang="zh-CN" dirty="0" smtClean="0"/>
              <a:t>·</a:t>
            </a:r>
            <a:r>
              <a:rPr kumimoji="1" lang="zh-CN" altLang="en-US" dirty="0" smtClean="0"/>
              <a:t> 合法薪酬许可与资格证书</a:t>
            </a:r>
            <a:endParaRPr kumimoji="1" lang="it-IT" altLang="zh-CN" dirty="0" smtClean="0"/>
          </a:p>
          <a:p>
            <a:endParaRPr kumimoji="1" lang="it-IT" altLang="zh-CN" dirty="0"/>
          </a:p>
          <a:p>
            <a:r>
              <a:rPr kumimoji="1" lang="zh-CN" altLang="en-US" dirty="0" smtClean="0"/>
              <a:t>专业服务证明</a:t>
            </a:r>
            <a:endParaRPr kumimoji="1" lang="it-IT" altLang="zh-CN" dirty="0" smtClean="0"/>
          </a:p>
          <a:p>
            <a:r>
              <a:rPr kumimoji="1" lang="en-US" altLang="zh-CN" dirty="0" smtClean="0"/>
              <a:t>·</a:t>
            </a:r>
            <a:r>
              <a:rPr kumimoji="1" lang="zh-CN" altLang="en-US" dirty="0" smtClean="0"/>
              <a:t>成员文件；登记；退出；缴费</a:t>
            </a:r>
            <a:endParaRPr kumimoji="1" lang="it-IT" altLang="zh-CN" dirty="0" smtClean="0"/>
          </a:p>
          <a:p>
            <a:r>
              <a:rPr kumimoji="1" lang="en-US" altLang="zh-CN" dirty="0" smtClean="0"/>
              <a:t>·</a:t>
            </a:r>
            <a:r>
              <a:rPr kumimoji="1" lang="zh-CN" altLang="en-US" dirty="0" smtClean="0"/>
              <a:t>合格人员航海证明</a:t>
            </a:r>
            <a:endParaRPr kumimoji="1" lang="it-IT" altLang="zh-CN" dirty="0" smtClean="0"/>
          </a:p>
          <a:p>
            <a:r>
              <a:rPr kumimoji="1" lang="en-US" altLang="zh-CN" dirty="0" smtClean="0"/>
              <a:t>·</a:t>
            </a:r>
            <a:r>
              <a:rPr kumimoji="1" lang="zh-CN" altLang="en-US" dirty="0" smtClean="0"/>
              <a:t>海员身份证；</a:t>
            </a:r>
            <a:r>
              <a:rPr kumimoji="1" lang="it-IT" altLang="zh-CN" dirty="0" smtClean="0"/>
              <a:t>ROL</a:t>
            </a:r>
            <a:r>
              <a:rPr kumimoji="1" lang="zh-CN" altLang="en-US" dirty="0" smtClean="0"/>
              <a:t>省级船舶资格证</a:t>
            </a:r>
            <a:endParaRPr kumimoji="1" lang="it-IT" altLang="zh-CN" dirty="0" smtClean="0"/>
          </a:p>
          <a:p>
            <a:r>
              <a:rPr kumimoji="1" lang="en-US" altLang="zh-CN" dirty="0" smtClean="0"/>
              <a:t>·</a:t>
            </a:r>
            <a:r>
              <a:rPr kumimoji="1" lang="zh-CN" altLang="en-US" dirty="0" smtClean="0"/>
              <a:t>海事管理部门证明文件</a:t>
            </a:r>
            <a:endParaRPr kumimoji="1" lang="it-IT" altLang="zh-CN" dirty="0" smtClean="0"/>
          </a:p>
          <a:p>
            <a:r>
              <a:rPr kumimoji="1" lang="en-US" altLang="zh-CN" dirty="0" smtClean="0"/>
              <a:t>·</a:t>
            </a:r>
            <a:r>
              <a:rPr kumimoji="1" lang="zh-CN" altLang="en-US" dirty="0" smtClean="0"/>
              <a:t>自治地区许可文件（贝类、黑雁、海草）</a:t>
            </a:r>
            <a:endParaRPr kumimoji="1" lang="zh-CN" altLang="en-US" dirty="0"/>
          </a:p>
        </p:txBody>
      </p:sp>
    </p:spTree>
    <p:extLst>
      <p:ext uri="{BB962C8B-B14F-4D97-AF65-F5344CB8AC3E}">
        <p14:creationId xmlns:p14="http://schemas.microsoft.com/office/powerpoint/2010/main" val="387417878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dirty="0" smtClean="0"/>
              <a:t>RETIREMENT </a:t>
            </a:r>
            <a:r>
              <a:rPr lang="es-ES" sz="3200" dirty="0" err="1" smtClean="0"/>
              <a:t>退休</a:t>
            </a:r>
            <a:endParaRPr lang="es-ES" sz="3200" dirty="0"/>
          </a:p>
        </p:txBody>
      </p:sp>
      <p:pic>
        <p:nvPicPr>
          <p:cNvPr id="4" name="Marcador de contenido 3"/>
          <p:cNvPicPr>
            <a:picLocks noGrp="1" noChangeAspect="1"/>
          </p:cNvPicPr>
          <p:nvPr>
            <p:ph idx="1"/>
          </p:nvPr>
        </p:nvPicPr>
        <p:blipFill>
          <a:blip r:embed="rId2" cstate="print"/>
          <a:stretch>
            <a:fillRect/>
          </a:stretch>
        </p:blipFill>
        <p:spPr>
          <a:xfrm>
            <a:off x="932462" y="981075"/>
            <a:ext cx="5028678" cy="5145088"/>
          </a:xfrm>
          <a:prstGeom prst="rect">
            <a:avLst/>
          </a:prstGeom>
        </p:spPr>
      </p:pic>
      <p:sp>
        <p:nvSpPr>
          <p:cNvPr id="3" name="文本框 2"/>
          <p:cNvSpPr txBox="1"/>
          <p:nvPr/>
        </p:nvSpPr>
        <p:spPr>
          <a:xfrm>
            <a:off x="6177170" y="980660"/>
            <a:ext cx="3384470" cy="3970318"/>
          </a:xfrm>
          <a:prstGeom prst="rect">
            <a:avLst/>
          </a:prstGeom>
          <a:noFill/>
        </p:spPr>
        <p:txBody>
          <a:bodyPr wrap="square" rtlCol="0">
            <a:spAutoFit/>
          </a:bodyPr>
          <a:lstStyle/>
          <a:p>
            <a:pPr algn="ctr"/>
            <a:r>
              <a:rPr kumimoji="1" lang="zh-CN" altLang="en-US" dirty="0" smtClean="0"/>
              <a:t>削减年限计算</a:t>
            </a:r>
            <a:endParaRPr kumimoji="1" lang="it-IT" altLang="zh-CN" dirty="0" smtClean="0"/>
          </a:p>
          <a:p>
            <a:endParaRPr kumimoji="1" lang="it-IT" altLang="zh-CN" dirty="0" smtClean="0"/>
          </a:p>
          <a:p>
            <a:r>
              <a:rPr kumimoji="1" lang="en-US" altLang="zh-CN" dirty="0" smtClean="0"/>
              <a:t>→</a:t>
            </a:r>
            <a:r>
              <a:rPr kumimoji="1" lang="zh-CN" altLang="en-US" dirty="0" smtClean="0"/>
              <a:t> </a:t>
            </a:r>
            <a:r>
              <a:rPr kumimoji="1" lang="zh-CN" altLang="it-IT" dirty="0" smtClean="0"/>
              <a:t>具有相同降低比率的事项被归为一类</a:t>
            </a:r>
            <a:endParaRPr kumimoji="1" lang="it-IT" altLang="zh-CN" dirty="0" smtClean="0"/>
          </a:p>
          <a:p>
            <a:endParaRPr kumimoji="1" lang="it-IT" altLang="zh-CN" dirty="0" smtClean="0"/>
          </a:p>
          <a:p>
            <a:r>
              <a:rPr kumimoji="1" lang="it-IT" altLang="zh-CN" dirty="0" smtClean="0"/>
              <a:t>→ </a:t>
            </a:r>
            <a:r>
              <a:rPr kumimoji="1" lang="zh-CN" altLang="it-IT" dirty="0" smtClean="0"/>
              <a:t>总数分入</a:t>
            </a:r>
            <a:r>
              <a:rPr kumimoji="1" lang="it-IT" altLang="zh-CN" dirty="0" smtClean="0"/>
              <a:t>365</a:t>
            </a:r>
            <a:r>
              <a:rPr kumimoji="1" lang="zh-CN" altLang="it-IT" dirty="0" smtClean="0"/>
              <a:t>日</a:t>
            </a:r>
            <a:endParaRPr kumimoji="1" lang="it-IT" altLang="zh-CN" dirty="0" smtClean="0"/>
          </a:p>
          <a:p>
            <a:r>
              <a:rPr kumimoji="1" lang="zh-CN" altLang="it-IT" dirty="0" smtClean="0"/>
              <a:t>超过</a:t>
            </a:r>
            <a:r>
              <a:rPr kumimoji="1" lang="it-IT" altLang="zh-CN" dirty="0" smtClean="0"/>
              <a:t>100</a:t>
            </a:r>
            <a:r>
              <a:rPr kumimoji="1" lang="zh-CN" altLang="it-IT" dirty="0" smtClean="0"/>
              <a:t>日</a:t>
            </a:r>
            <a:r>
              <a:rPr kumimoji="1" lang="it-IT" altLang="zh-CN" dirty="0" smtClean="0"/>
              <a:t>/</a:t>
            </a:r>
            <a:r>
              <a:rPr kumimoji="1" lang="zh-CN" altLang="it-IT" dirty="0" smtClean="0"/>
              <a:t>组</a:t>
            </a:r>
            <a:r>
              <a:rPr kumimoji="1" lang="zh-CN" altLang="en-US" dirty="0" smtClean="0"/>
              <a:t>的分数</a:t>
            </a:r>
            <a:r>
              <a:rPr kumimoji="1" lang="it-IT" altLang="zh-CN" dirty="0" smtClean="0"/>
              <a:t>=</a:t>
            </a:r>
            <a:r>
              <a:rPr kumimoji="1" lang="zh-CN" altLang="it-IT" dirty="0" smtClean="0"/>
              <a:t>完全</a:t>
            </a:r>
            <a:r>
              <a:rPr kumimoji="1" lang="it-IT" altLang="en-US" dirty="0" err="1" smtClean="0"/>
              <a:t>年份</a:t>
            </a:r>
            <a:endParaRPr kumimoji="1" lang="it-IT" altLang="en-US" dirty="0"/>
          </a:p>
          <a:p>
            <a:r>
              <a:rPr kumimoji="1" lang="it-IT" altLang="en-US" dirty="0" smtClean="0"/>
              <a:t>低于100日/</a:t>
            </a:r>
            <a:r>
              <a:rPr kumimoji="1" lang="it-IT" altLang="en-US" dirty="0" err="1" smtClean="0"/>
              <a:t>组</a:t>
            </a:r>
            <a:r>
              <a:rPr kumimoji="1" lang="zh-CN" altLang="en-US" dirty="0" smtClean="0"/>
              <a:t>的分数</a:t>
            </a:r>
            <a:r>
              <a:rPr kumimoji="1" lang="it-IT" altLang="en-US" dirty="0" smtClean="0"/>
              <a:t>=</a:t>
            </a:r>
            <a:r>
              <a:rPr kumimoji="1" lang="it-IT" altLang="en-US" dirty="0" err="1" smtClean="0"/>
              <a:t>积累于较低组别，若无，则不用</a:t>
            </a:r>
            <a:endParaRPr kumimoji="1" lang="it-IT" altLang="en-US" dirty="0" smtClean="0"/>
          </a:p>
          <a:p>
            <a:endParaRPr kumimoji="1" lang="it-IT" altLang="en-US" dirty="0" smtClean="0"/>
          </a:p>
          <a:p>
            <a:r>
              <a:rPr kumimoji="1" lang="it-IT" altLang="en-US" dirty="0" smtClean="0"/>
              <a:t>→ </a:t>
            </a:r>
            <a:r>
              <a:rPr kumimoji="1" lang="it-IT" altLang="en-US" dirty="0" err="1" smtClean="0"/>
              <a:t>其</a:t>
            </a:r>
            <a:r>
              <a:rPr kumimoji="1" lang="zh-CN" altLang="en-US" dirty="0" smtClean="0"/>
              <a:t>产出</a:t>
            </a:r>
            <a:r>
              <a:rPr kumimoji="1" lang="it-IT" altLang="en-US" dirty="0" err="1" smtClean="0"/>
              <a:t>或部分</a:t>
            </a:r>
            <a:r>
              <a:rPr kumimoji="1" lang="zh-CN" altLang="en-US" dirty="0" smtClean="0"/>
              <a:t>产出年数</a:t>
            </a:r>
            <a:r>
              <a:rPr kumimoji="1" lang="it-IT" altLang="en-US" dirty="0" err="1" smtClean="0"/>
              <a:t>总合</a:t>
            </a:r>
            <a:r>
              <a:rPr kumimoji="1" lang="en-US" altLang="zh-CN" dirty="0" smtClean="0"/>
              <a:t>×</a:t>
            </a:r>
            <a:r>
              <a:rPr kumimoji="1" lang="zh-CN" altLang="en-US" dirty="0" smtClean="0"/>
              <a:t>比率</a:t>
            </a:r>
            <a:r>
              <a:rPr kumimoji="1" lang="en-US" altLang="zh-CN" dirty="0" smtClean="0"/>
              <a:t>=</a:t>
            </a:r>
            <a:r>
              <a:rPr kumimoji="1" lang="zh-CN" altLang="en-US" dirty="0" smtClean="0"/>
              <a:t>年数或年数降低分数</a:t>
            </a:r>
            <a:endParaRPr kumimoji="1" lang="it-IT" altLang="zh-CN" dirty="0" smtClean="0"/>
          </a:p>
          <a:p>
            <a:endParaRPr kumimoji="1" lang="it-IT" altLang="en-US" dirty="0"/>
          </a:p>
          <a:p>
            <a:r>
              <a:rPr kumimoji="1" lang="en-US" altLang="zh-CN" dirty="0" smtClean="0"/>
              <a:t>→</a:t>
            </a:r>
            <a:r>
              <a:rPr kumimoji="1" lang="zh-CN" altLang="en-US" dirty="0" smtClean="0"/>
              <a:t> 最高</a:t>
            </a:r>
            <a:r>
              <a:rPr kumimoji="1" lang="en-US" altLang="zh-CN" dirty="0" smtClean="0"/>
              <a:t>10</a:t>
            </a:r>
            <a:r>
              <a:rPr kumimoji="1" lang="zh-CN" altLang="en-US" dirty="0" smtClean="0"/>
              <a:t>年</a:t>
            </a:r>
            <a:endParaRPr kumimoji="1" lang="it-IT" altLang="en-US" dirty="0" smtClean="0"/>
          </a:p>
        </p:txBody>
      </p:sp>
    </p:spTree>
    <p:extLst>
      <p:ext uri="{BB962C8B-B14F-4D97-AF65-F5344CB8AC3E}">
        <p14:creationId xmlns:p14="http://schemas.microsoft.com/office/powerpoint/2010/main" val="256117365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dirty="0"/>
              <a:t>DEATH AND </a:t>
            </a:r>
            <a:r>
              <a:rPr lang="es-ES" sz="3200" dirty="0" smtClean="0"/>
              <a:t>SURVIVORSHIP </a:t>
            </a:r>
            <a:r>
              <a:rPr lang="es-ES" sz="3200" dirty="0" err="1" smtClean="0"/>
              <a:t>养生丧死抚恤</a:t>
            </a:r>
            <a:endParaRPr lang="es-ES" sz="3200" dirty="0"/>
          </a:p>
        </p:txBody>
      </p:sp>
      <p:pic>
        <p:nvPicPr>
          <p:cNvPr id="4" name="Marcador de contenido 3"/>
          <p:cNvPicPr>
            <a:picLocks noGrp="1" noChangeAspect="1"/>
          </p:cNvPicPr>
          <p:nvPr>
            <p:ph idx="1"/>
          </p:nvPr>
        </p:nvPicPr>
        <p:blipFill>
          <a:blip r:embed="rId2" cstate="print"/>
          <a:stretch>
            <a:fillRect/>
          </a:stretch>
        </p:blipFill>
        <p:spPr>
          <a:xfrm>
            <a:off x="415925" y="1518873"/>
            <a:ext cx="5761245" cy="4069492"/>
          </a:xfrm>
          <a:prstGeom prst="rect">
            <a:avLst/>
          </a:prstGeom>
        </p:spPr>
      </p:pic>
      <p:sp>
        <p:nvSpPr>
          <p:cNvPr id="3" name="文本框 2"/>
          <p:cNvSpPr txBox="1"/>
          <p:nvPr/>
        </p:nvSpPr>
        <p:spPr>
          <a:xfrm>
            <a:off x="6321190" y="1962713"/>
            <a:ext cx="3240450" cy="1754327"/>
          </a:xfrm>
          <a:prstGeom prst="rect">
            <a:avLst/>
          </a:prstGeom>
          <a:noFill/>
        </p:spPr>
        <p:txBody>
          <a:bodyPr wrap="square" rtlCol="0">
            <a:spAutoFit/>
          </a:bodyPr>
          <a:lstStyle/>
          <a:p>
            <a:r>
              <a:rPr kumimoji="1" lang="zh-CN" altLang="en-US" dirty="0" smtClean="0"/>
              <a:t>福利获取资格如下：</a:t>
            </a:r>
            <a:endParaRPr kumimoji="1" lang="it-IT" altLang="zh-CN" dirty="0" smtClean="0"/>
          </a:p>
          <a:p>
            <a:r>
              <a:rPr kumimoji="1" lang="en-US" altLang="zh-CN" dirty="0" smtClean="0"/>
              <a:t>·</a:t>
            </a:r>
            <a:r>
              <a:rPr kumimoji="1" lang="zh-CN" altLang="en-US" dirty="0" smtClean="0"/>
              <a:t> 参保人员或同等人员</a:t>
            </a:r>
            <a:endParaRPr kumimoji="1" lang="it-IT" altLang="zh-CN" dirty="0" smtClean="0"/>
          </a:p>
          <a:p>
            <a:r>
              <a:rPr kumimoji="1" lang="en-US" altLang="zh-CN" dirty="0" smtClean="0"/>
              <a:t>·</a:t>
            </a:r>
            <a:r>
              <a:rPr kumimoji="1" lang="zh-CN" altLang="en-US" dirty="0" smtClean="0"/>
              <a:t> 永久残疾或享受退休金人员</a:t>
            </a:r>
            <a:endParaRPr kumimoji="1" lang="it-IT" altLang="zh-CN" dirty="0" smtClean="0"/>
          </a:p>
          <a:p>
            <a:r>
              <a:rPr kumimoji="1" lang="en-US" altLang="zh-CN" dirty="0" smtClean="0"/>
              <a:t>·</a:t>
            </a:r>
            <a:r>
              <a:rPr kumimoji="1" lang="zh-CN" altLang="en-US" dirty="0" smtClean="0"/>
              <a:t> 享有退休金权利的死者</a:t>
            </a:r>
            <a:endParaRPr kumimoji="1" lang="it-IT" altLang="zh-CN" dirty="0" smtClean="0"/>
          </a:p>
          <a:p>
            <a:r>
              <a:rPr kumimoji="1" lang="en-US" altLang="zh-CN" dirty="0" smtClean="0"/>
              <a:t>·</a:t>
            </a:r>
            <a:r>
              <a:rPr kumimoji="1" lang="zh-CN" altLang="en-US" dirty="0" smtClean="0"/>
              <a:t> 因事故死亡者</a:t>
            </a:r>
            <a:endParaRPr kumimoji="1" lang="it-IT" altLang="zh-CN" dirty="0" smtClean="0"/>
          </a:p>
          <a:p>
            <a:r>
              <a:rPr kumimoji="1" lang="en-US" altLang="zh-CN" dirty="0" smtClean="0"/>
              <a:t>·</a:t>
            </a:r>
            <a:r>
              <a:rPr kumimoji="1" lang="zh-CN" altLang="en-US" dirty="0" smtClean="0"/>
              <a:t> 为登记者</a:t>
            </a:r>
            <a:endParaRPr kumimoji="1" lang="zh-CN" altLang="en-US" dirty="0"/>
          </a:p>
        </p:txBody>
      </p:sp>
    </p:spTree>
    <p:extLst>
      <p:ext uri="{BB962C8B-B14F-4D97-AF65-F5344CB8AC3E}">
        <p14:creationId xmlns:p14="http://schemas.microsoft.com/office/powerpoint/2010/main" val="259253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dirty="0" smtClean="0"/>
              <a:t/>
            </a:r>
            <a:br>
              <a:rPr lang="es-ES" dirty="0" smtClean="0"/>
            </a:br>
            <a:r>
              <a:rPr lang="es-ES" dirty="0" smtClean="0"/>
              <a:t>SPANISH </a:t>
            </a:r>
            <a:r>
              <a:rPr lang="es-ES" dirty="0"/>
              <a:t>SOCIAL SECURITY </a:t>
            </a:r>
            <a:r>
              <a:rPr lang="es-ES" dirty="0" smtClean="0"/>
              <a:t>SYSTEM</a:t>
            </a:r>
            <a:br>
              <a:rPr lang="es-ES" dirty="0" smtClean="0"/>
            </a:br>
            <a:r>
              <a:rPr lang="zh-CN" altLang="en-US" dirty="0" smtClean="0"/>
              <a:t>西班牙社会保障体系</a:t>
            </a:r>
            <a:r>
              <a:rPr lang="es-ES" sz="1200" dirty="0"/>
              <a:t/>
            </a:r>
            <a:br>
              <a:rPr lang="es-ES" sz="1200" dirty="0"/>
            </a:br>
            <a:endParaRPr lang="es-ES" sz="1200" dirty="0"/>
          </a:p>
        </p:txBody>
      </p:sp>
      <p:pic>
        <p:nvPicPr>
          <p:cNvPr id="4" name="Marcador de contenido 3"/>
          <p:cNvPicPr>
            <a:picLocks noGrp="1" noChangeAspect="1"/>
          </p:cNvPicPr>
          <p:nvPr>
            <p:ph idx="1"/>
          </p:nvPr>
        </p:nvPicPr>
        <p:blipFill>
          <a:blip r:embed="rId2" cstate="print"/>
          <a:stretch>
            <a:fillRect/>
          </a:stretch>
        </p:blipFill>
        <p:spPr>
          <a:xfrm>
            <a:off x="128330" y="1331434"/>
            <a:ext cx="7218290" cy="4444369"/>
          </a:xfrm>
          <a:prstGeom prst="rect">
            <a:avLst/>
          </a:prstGeom>
        </p:spPr>
      </p:pic>
      <p:sp>
        <p:nvSpPr>
          <p:cNvPr id="5" name="8 Flecha abajo"/>
          <p:cNvSpPr/>
          <p:nvPr/>
        </p:nvSpPr>
        <p:spPr>
          <a:xfrm flipH="1">
            <a:off x="3656820" y="2924930"/>
            <a:ext cx="219914" cy="371635"/>
          </a:xfrm>
          <a:prstGeom prst="downArrow">
            <a:avLst/>
          </a:prstGeom>
          <a:solidFill>
            <a:srgbClr val="0066FF"/>
          </a:solidFill>
          <a:ln w="25400" cap="flat" cmpd="sng" algn="ctr">
            <a:solidFill>
              <a:srgbClr val="0066FF"/>
            </a:solidFill>
            <a:prstDash val="solid"/>
          </a:ln>
          <a:effectLst/>
        </p:spPr>
        <p:txBody>
          <a:bodyPr rtlCol="0" anchor="ctr"/>
          <a:lstStyle/>
          <a:p>
            <a:pPr marL="0" marR="0" lvl="0" indent="0" algn="ctr" defTabSz="914400" eaLnBrk="1" fontAlgn="auto" latinLnBrk="0" hangingPunct="1">
              <a:lnSpc>
                <a:spcPct val="100000"/>
              </a:lnSpc>
              <a:spcBef>
                <a:spcPct val="20000"/>
              </a:spcBef>
              <a:spcAft>
                <a:spcPts val="0"/>
              </a:spcAft>
              <a:buClrTx/>
              <a:buSzTx/>
              <a:buFontTx/>
              <a:buNone/>
              <a:tabLst/>
              <a:defRPr/>
            </a:pPr>
            <a:endParaRPr kumimoji="0" lang="es-ES" sz="1800" b="0" i="0" u="none" strike="noStrike" kern="0" cap="none" spc="0" normalizeH="0" baseline="0" noProof="0" dirty="0" smtClean="0">
              <a:ln>
                <a:noFill/>
              </a:ln>
              <a:solidFill>
                <a:srgbClr val="FFFFFF"/>
              </a:solidFill>
              <a:effectLst/>
              <a:uLnTx/>
              <a:uFillTx/>
              <a:latin typeface="Verdana"/>
              <a:ea typeface="+mn-ea"/>
              <a:cs typeface="+mn-cs"/>
            </a:endParaRPr>
          </a:p>
        </p:txBody>
      </p:sp>
      <p:pic>
        <p:nvPicPr>
          <p:cNvPr id="6" name="Imagen 5"/>
          <p:cNvPicPr>
            <a:picLocks noChangeAspect="1"/>
          </p:cNvPicPr>
          <p:nvPr/>
        </p:nvPicPr>
        <p:blipFill>
          <a:blip r:embed="rId3" cstate="print"/>
          <a:stretch>
            <a:fillRect/>
          </a:stretch>
        </p:blipFill>
        <p:spPr>
          <a:xfrm>
            <a:off x="3584810" y="3898939"/>
            <a:ext cx="280440" cy="466190"/>
          </a:xfrm>
          <a:prstGeom prst="rect">
            <a:avLst/>
          </a:prstGeom>
        </p:spPr>
      </p:pic>
      <p:sp>
        <p:nvSpPr>
          <p:cNvPr id="3" name="文本框 2"/>
          <p:cNvSpPr txBox="1"/>
          <p:nvPr/>
        </p:nvSpPr>
        <p:spPr>
          <a:xfrm>
            <a:off x="6033150" y="1412720"/>
            <a:ext cx="2031325" cy="369332"/>
          </a:xfrm>
          <a:prstGeom prst="rect">
            <a:avLst/>
          </a:prstGeom>
          <a:noFill/>
        </p:spPr>
        <p:txBody>
          <a:bodyPr wrap="none" rtlCol="0">
            <a:spAutoFit/>
          </a:bodyPr>
          <a:lstStyle/>
          <a:p>
            <a:r>
              <a:rPr kumimoji="1" lang="zh-CN" altLang="en-US" dirty="0" smtClean="0">
                <a:latin typeface="微软雅黑"/>
                <a:ea typeface="微软雅黑"/>
                <a:cs typeface="微软雅黑"/>
              </a:rPr>
              <a:t>海事社保体系架构</a:t>
            </a:r>
            <a:endParaRPr kumimoji="1" lang="zh-CN" altLang="en-US" dirty="0">
              <a:latin typeface="微软雅黑"/>
              <a:ea typeface="微软雅黑"/>
              <a:cs typeface="微软雅黑"/>
            </a:endParaRPr>
          </a:p>
        </p:txBody>
      </p:sp>
      <p:sp>
        <p:nvSpPr>
          <p:cNvPr id="7" name="文本框 6"/>
          <p:cNvSpPr txBox="1"/>
          <p:nvPr/>
        </p:nvSpPr>
        <p:spPr>
          <a:xfrm>
            <a:off x="5169030" y="2492870"/>
            <a:ext cx="1107996" cy="369332"/>
          </a:xfrm>
          <a:prstGeom prst="rect">
            <a:avLst/>
          </a:prstGeom>
          <a:noFill/>
        </p:spPr>
        <p:txBody>
          <a:bodyPr wrap="none" rtlCol="0">
            <a:spAutoFit/>
          </a:bodyPr>
          <a:lstStyle/>
          <a:p>
            <a:r>
              <a:rPr kumimoji="1" lang="zh-CN" altLang="en-US" dirty="0" smtClean="0">
                <a:latin typeface="微软雅黑"/>
                <a:ea typeface="微软雅黑"/>
                <a:cs typeface="微软雅黑"/>
              </a:rPr>
              <a:t>全国总署</a:t>
            </a:r>
            <a:endParaRPr kumimoji="1" lang="zh-CN" altLang="en-US" dirty="0">
              <a:latin typeface="微软雅黑"/>
              <a:ea typeface="微软雅黑"/>
              <a:cs typeface="微软雅黑"/>
            </a:endParaRPr>
          </a:p>
        </p:txBody>
      </p:sp>
      <p:sp>
        <p:nvSpPr>
          <p:cNvPr id="8" name="文本框 7"/>
          <p:cNvSpPr txBox="1"/>
          <p:nvPr/>
        </p:nvSpPr>
        <p:spPr>
          <a:xfrm>
            <a:off x="6753250" y="3501010"/>
            <a:ext cx="1584220" cy="369332"/>
          </a:xfrm>
          <a:prstGeom prst="rect">
            <a:avLst/>
          </a:prstGeom>
          <a:noFill/>
        </p:spPr>
        <p:txBody>
          <a:bodyPr wrap="square" rtlCol="0">
            <a:spAutoFit/>
          </a:bodyPr>
          <a:lstStyle/>
          <a:p>
            <a:r>
              <a:rPr kumimoji="1" lang="zh-CN" altLang="en-US" dirty="0" smtClean="0">
                <a:latin typeface="微软雅黑"/>
                <a:ea typeface="微软雅黑"/>
                <a:cs typeface="微软雅黑"/>
              </a:rPr>
              <a:t>二十五省厅</a:t>
            </a:r>
            <a:endParaRPr kumimoji="1" lang="zh-CN" altLang="en-US" dirty="0">
              <a:latin typeface="微软雅黑"/>
              <a:ea typeface="微软雅黑"/>
              <a:cs typeface="微软雅黑"/>
            </a:endParaRPr>
          </a:p>
        </p:txBody>
      </p:sp>
      <p:sp>
        <p:nvSpPr>
          <p:cNvPr id="9" name="文本框 8"/>
          <p:cNvSpPr txBox="1"/>
          <p:nvPr/>
        </p:nvSpPr>
        <p:spPr>
          <a:xfrm>
            <a:off x="6321190" y="4499868"/>
            <a:ext cx="1944270" cy="369332"/>
          </a:xfrm>
          <a:prstGeom prst="rect">
            <a:avLst/>
          </a:prstGeom>
          <a:noFill/>
        </p:spPr>
        <p:txBody>
          <a:bodyPr wrap="square" rtlCol="0">
            <a:spAutoFit/>
          </a:bodyPr>
          <a:lstStyle/>
          <a:p>
            <a:r>
              <a:rPr kumimoji="1" lang="zh-CN" altLang="en-US" dirty="0" smtClean="0">
                <a:latin typeface="微软雅黑"/>
                <a:ea typeface="微软雅黑"/>
                <a:cs typeface="微软雅黑"/>
              </a:rPr>
              <a:t>九十六地方局</a:t>
            </a:r>
            <a:endParaRPr kumimoji="1" lang="zh-CN" altLang="en-US" dirty="0">
              <a:latin typeface="微软雅黑"/>
              <a:ea typeface="微软雅黑"/>
              <a:cs typeface="微软雅黑"/>
            </a:endParaRPr>
          </a:p>
        </p:txBody>
      </p:sp>
    </p:spTree>
    <p:extLst>
      <p:ext uri="{BB962C8B-B14F-4D97-AF65-F5344CB8AC3E}">
        <p14:creationId xmlns:p14="http://schemas.microsoft.com/office/powerpoint/2010/main" val="1921861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2400" dirty="0"/>
              <a:t>DEATH AND </a:t>
            </a:r>
            <a:r>
              <a:rPr lang="es-ES" sz="2400" dirty="0" smtClean="0"/>
              <a:t>SURVIVORSHIP</a:t>
            </a:r>
            <a:r>
              <a:rPr lang="zh-CN" altLang="en-US" sz="2400" dirty="0" smtClean="0"/>
              <a:t> </a:t>
            </a:r>
            <a:r>
              <a:rPr lang="it-IT" altLang="zh-CN" sz="2400" dirty="0" smtClean="0"/>
              <a:t/>
            </a:r>
            <a:br>
              <a:rPr lang="it-IT" altLang="zh-CN" sz="2400" dirty="0" smtClean="0"/>
            </a:br>
            <a:r>
              <a:rPr lang="zh-CN" altLang="en-US" sz="2400" dirty="0" smtClean="0"/>
              <a:t>养生丧死抚恤金</a:t>
            </a:r>
            <a:endParaRPr lang="es-ES" sz="2400" dirty="0"/>
          </a:p>
        </p:txBody>
      </p:sp>
      <p:pic>
        <p:nvPicPr>
          <p:cNvPr id="4" name="Marcador de contenido 3"/>
          <p:cNvPicPr>
            <a:picLocks noGrp="1" noChangeAspect="1"/>
          </p:cNvPicPr>
          <p:nvPr>
            <p:ph idx="1"/>
          </p:nvPr>
        </p:nvPicPr>
        <p:blipFill>
          <a:blip r:embed="rId2" cstate="print"/>
          <a:stretch>
            <a:fillRect/>
          </a:stretch>
        </p:blipFill>
        <p:spPr>
          <a:xfrm>
            <a:off x="514667" y="1444220"/>
            <a:ext cx="5014413" cy="4218798"/>
          </a:xfrm>
          <a:prstGeom prst="rect">
            <a:avLst/>
          </a:prstGeom>
        </p:spPr>
      </p:pic>
      <p:sp>
        <p:nvSpPr>
          <p:cNvPr id="3" name="文本框 2"/>
          <p:cNvSpPr txBox="1"/>
          <p:nvPr/>
        </p:nvSpPr>
        <p:spPr>
          <a:xfrm>
            <a:off x="5817120" y="1484730"/>
            <a:ext cx="3744520" cy="2031325"/>
          </a:xfrm>
          <a:prstGeom prst="rect">
            <a:avLst/>
          </a:prstGeom>
          <a:noFill/>
        </p:spPr>
        <p:txBody>
          <a:bodyPr wrap="square" rtlCol="0">
            <a:spAutoFit/>
          </a:bodyPr>
          <a:lstStyle/>
          <a:p>
            <a:r>
              <a:rPr kumimoji="1" lang="zh-CN" altLang="en-US" dirty="0" smtClean="0"/>
              <a:t>要求：</a:t>
            </a:r>
            <a:endParaRPr kumimoji="1" lang="it-IT" altLang="zh-CN" dirty="0" smtClean="0"/>
          </a:p>
          <a:p>
            <a:endParaRPr kumimoji="1" lang="it-IT" altLang="zh-CN" dirty="0"/>
          </a:p>
          <a:p>
            <a:r>
              <a:rPr kumimoji="1" lang="en-US" altLang="zh-CN" dirty="0" smtClean="0"/>
              <a:t>·</a:t>
            </a:r>
            <a:r>
              <a:rPr kumimoji="1" lang="zh-CN" altLang="en-US" dirty="0" smtClean="0"/>
              <a:t> 若非因职业疾病致死：</a:t>
            </a:r>
            <a:r>
              <a:rPr kumimoji="1" lang="en-US" altLang="zh-CN" dirty="0" smtClean="0"/>
              <a:t>5</a:t>
            </a:r>
            <a:r>
              <a:rPr kumimoji="1" lang="zh-CN" altLang="en-US" dirty="0" smtClean="0"/>
              <a:t>年内</a:t>
            </a:r>
            <a:r>
              <a:rPr kumimoji="1" lang="en-US" altLang="zh-CN" dirty="0" smtClean="0"/>
              <a:t>500</a:t>
            </a:r>
            <a:r>
              <a:rPr kumimoji="1" lang="zh-CN" altLang="en-US" dirty="0" smtClean="0"/>
              <a:t>日缴费</a:t>
            </a:r>
            <a:endParaRPr kumimoji="1" lang="it-IT" altLang="zh-CN" dirty="0" smtClean="0"/>
          </a:p>
          <a:p>
            <a:r>
              <a:rPr kumimoji="1" lang="en-US" altLang="zh-CN" dirty="0" smtClean="0"/>
              <a:t>·</a:t>
            </a:r>
            <a:r>
              <a:rPr kumimoji="1" lang="zh-CN" altLang="en-US" dirty="0" smtClean="0"/>
              <a:t> 若音任何种类事故或职业疾病致死：无须缴费年限</a:t>
            </a:r>
            <a:endParaRPr kumimoji="1" lang="it-IT" altLang="zh-CN" dirty="0" smtClean="0"/>
          </a:p>
          <a:p>
            <a:r>
              <a:rPr kumimoji="1" lang="en-US" altLang="zh-CN" dirty="0" smtClean="0"/>
              <a:t>·</a:t>
            </a:r>
            <a:r>
              <a:rPr kumimoji="1" lang="zh-CN" altLang="en-US" dirty="0" smtClean="0"/>
              <a:t> 孤儿抚恤金无缴费年限</a:t>
            </a:r>
            <a:endParaRPr kumimoji="1" lang="zh-CN" altLang="en-US" dirty="0"/>
          </a:p>
        </p:txBody>
      </p:sp>
    </p:spTree>
    <p:extLst>
      <p:ext uri="{BB962C8B-B14F-4D97-AF65-F5344CB8AC3E}">
        <p14:creationId xmlns:p14="http://schemas.microsoft.com/office/powerpoint/2010/main" val="39907344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dirty="0"/>
              <a:t>DEATH AND </a:t>
            </a:r>
            <a:r>
              <a:rPr lang="es-ES" dirty="0" smtClean="0"/>
              <a:t>SURVIVORSHIP</a:t>
            </a:r>
            <a:r>
              <a:rPr lang="zh-CN" altLang="en-US" dirty="0" smtClean="0"/>
              <a:t> </a:t>
            </a:r>
            <a:r>
              <a:rPr lang="it-IT" altLang="zh-CN" dirty="0" smtClean="0"/>
              <a:t/>
            </a:r>
            <a:br>
              <a:rPr lang="it-IT" altLang="zh-CN" dirty="0" smtClean="0"/>
            </a:br>
            <a:r>
              <a:rPr lang="zh-CN" altLang="en-US" dirty="0" smtClean="0"/>
              <a:t>养生丧死抚恤金</a:t>
            </a:r>
            <a:endParaRPr lang="es-ES" dirty="0"/>
          </a:p>
        </p:txBody>
      </p:sp>
      <p:pic>
        <p:nvPicPr>
          <p:cNvPr id="4" name="Marcador de contenido 3"/>
          <p:cNvPicPr>
            <a:picLocks noGrp="1" noChangeAspect="1"/>
          </p:cNvPicPr>
          <p:nvPr>
            <p:ph idx="1"/>
          </p:nvPr>
        </p:nvPicPr>
        <p:blipFill>
          <a:blip r:embed="rId2" cstate="print"/>
          <a:stretch>
            <a:fillRect/>
          </a:stretch>
        </p:blipFill>
        <p:spPr>
          <a:xfrm>
            <a:off x="1157851" y="1444220"/>
            <a:ext cx="5091329" cy="4218798"/>
          </a:xfrm>
          <a:prstGeom prst="rect">
            <a:avLst/>
          </a:prstGeom>
        </p:spPr>
      </p:pic>
      <p:sp>
        <p:nvSpPr>
          <p:cNvPr id="3" name="文本框 2"/>
          <p:cNvSpPr txBox="1"/>
          <p:nvPr/>
        </p:nvSpPr>
        <p:spPr>
          <a:xfrm>
            <a:off x="6537220" y="1484730"/>
            <a:ext cx="2808390" cy="2308324"/>
          </a:xfrm>
          <a:prstGeom prst="rect">
            <a:avLst/>
          </a:prstGeom>
          <a:noFill/>
        </p:spPr>
        <p:txBody>
          <a:bodyPr wrap="square" rtlCol="0">
            <a:spAutoFit/>
          </a:bodyPr>
          <a:lstStyle/>
          <a:p>
            <a:r>
              <a:rPr kumimoji="1" lang="zh-CN" altLang="en-US" dirty="0" smtClean="0"/>
              <a:t>抚恤金种类：</a:t>
            </a:r>
            <a:endParaRPr kumimoji="1" lang="it-IT" altLang="zh-CN" dirty="0" smtClean="0"/>
          </a:p>
          <a:p>
            <a:r>
              <a:rPr kumimoji="1" lang="en-US" altLang="zh-CN" dirty="0" smtClean="0"/>
              <a:t>·</a:t>
            </a:r>
            <a:r>
              <a:rPr kumimoji="1" lang="zh-CN" altLang="en-US" dirty="0" smtClean="0"/>
              <a:t> 亡故抚恤</a:t>
            </a:r>
            <a:endParaRPr kumimoji="1" lang="it-IT" altLang="zh-CN" dirty="0" smtClean="0"/>
          </a:p>
          <a:p>
            <a:r>
              <a:rPr kumimoji="1" lang="en-US" altLang="zh-CN" dirty="0" smtClean="0"/>
              <a:t>·</a:t>
            </a:r>
            <a:r>
              <a:rPr kumimoji="1" lang="zh-CN" altLang="en-US" dirty="0" smtClean="0"/>
              <a:t> 丧偶抚恤或临时丧偶福利</a:t>
            </a:r>
            <a:endParaRPr kumimoji="1" lang="it-IT" altLang="zh-CN" dirty="0" smtClean="0"/>
          </a:p>
          <a:p>
            <a:r>
              <a:rPr kumimoji="1" lang="en-US" altLang="zh-CN" dirty="0" smtClean="0"/>
              <a:t>·</a:t>
            </a:r>
            <a:r>
              <a:rPr kumimoji="1" lang="zh-CN" altLang="en-US" dirty="0" smtClean="0"/>
              <a:t> 孤儿抚恤</a:t>
            </a:r>
            <a:endParaRPr kumimoji="1" lang="it-IT" altLang="zh-CN" dirty="0" smtClean="0"/>
          </a:p>
          <a:p>
            <a:r>
              <a:rPr kumimoji="1" lang="en-US" altLang="zh-CN" dirty="0" smtClean="0"/>
              <a:t>·</a:t>
            </a:r>
            <a:r>
              <a:rPr kumimoji="1" lang="zh-CN" altLang="en-US" dirty="0" smtClean="0"/>
              <a:t> 家庭成员抚恤</a:t>
            </a:r>
            <a:endParaRPr kumimoji="1" lang="it-IT" altLang="zh-CN" dirty="0" smtClean="0"/>
          </a:p>
          <a:p>
            <a:r>
              <a:rPr kumimoji="1" lang="en-US" altLang="zh-CN" dirty="0" smtClean="0"/>
              <a:t>·</a:t>
            </a:r>
            <a:r>
              <a:rPr kumimoji="1" lang="zh-CN" altLang="en-US" dirty="0" smtClean="0"/>
              <a:t> 专项津贴（工作事故或职业疾病）</a:t>
            </a:r>
            <a:endParaRPr kumimoji="1" lang="it-IT" altLang="zh-CN" dirty="0" smtClean="0"/>
          </a:p>
        </p:txBody>
      </p:sp>
    </p:spTree>
    <p:extLst>
      <p:ext uri="{BB962C8B-B14F-4D97-AF65-F5344CB8AC3E}">
        <p14:creationId xmlns:p14="http://schemas.microsoft.com/office/powerpoint/2010/main" val="6566230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2800" dirty="0"/>
              <a:t>DEATH AND </a:t>
            </a:r>
            <a:r>
              <a:rPr lang="es-ES" sz="2800" dirty="0" smtClean="0"/>
              <a:t>SURVIVORSHIP</a:t>
            </a:r>
            <a:br>
              <a:rPr lang="es-ES" sz="2800" dirty="0" smtClean="0"/>
            </a:br>
            <a:r>
              <a:rPr lang="zh-CN" altLang="en-US" sz="2800" dirty="0" smtClean="0"/>
              <a:t>养生丧死抚恤金</a:t>
            </a:r>
            <a:endParaRPr lang="es-ES" sz="2800" dirty="0"/>
          </a:p>
        </p:txBody>
      </p:sp>
      <p:pic>
        <p:nvPicPr>
          <p:cNvPr id="4" name="Marcador de contenido 3"/>
          <p:cNvPicPr>
            <a:picLocks noGrp="1" noChangeAspect="1"/>
          </p:cNvPicPr>
          <p:nvPr>
            <p:ph idx="1"/>
          </p:nvPr>
        </p:nvPicPr>
        <p:blipFill>
          <a:blip r:embed="rId2" cstate="print"/>
          <a:stretch>
            <a:fillRect/>
          </a:stretch>
        </p:blipFill>
        <p:spPr>
          <a:xfrm>
            <a:off x="344361" y="981075"/>
            <a:ext cx="5400750" cy="5145088"/>
          </a:xfrm>
          <a:prstGeom prst="rect">
            <a:avLst/>
          </a:prstGeom>
        </p:spPr>
      </p:pic>
      <p:sp>
        <p:nvSpPr>
          <p:cNvPr id="3" name="文本框 2"/>
          <p:cNvSpPr txBox="1"/>
          <p:nvPr/>
        </p:nvSpPr>
        <p:spPr>
          <a:xfrm>
            <a:off x="6033150" y="980660"/>
            <a:ext cx="3528490" cy="3416320"/>
          </a:xfrm>
          <a:prstGeom prst="rect">
            <a:avLst/>
          </a:prstGeom>
          <a:noFill/>
        </p:spPr>
        <p:txBody>
          <a:bodyPr wrap="square" rtlCol="0">
            <a:spAutoFit/>
          </a:bodyPr>
          <a:lstStyle/>
          <a:p>
            <a:r>
              <a:rPr kumimoji="1" lang="zh-CN" altLang="en-US" dirty="0" smtClean="0"/>
              <a:t>金额</a:t>
            </a:r>
            <a:endParaRPr kumimoji="1" lang="it-IT" altLang="zh-CN" dirty="0" smtClean="0"/>
          </a:p>
          <a:p>
            <a:endParaRPr kumimoji="1" lang="it-IT" altLang="zh-CN" dirty="0" smtClean="0"/>
          </a:p>
          <a:p>
            <a:endParaRPr kumimoji="1" lang="it-IT" altLang="zh-CN" dirty="0"/>
          </a:p>
          <a:p>
            <a:r>
              <a:rPr kumimoji="1" lang="en-US" altLang="zh-CN" dirty="0" smtClean="0"/>
              <a:t>·</a:t>
            </a:r>
            <a:r>
              <a:rPr kumimoji="1" lang="zh-CN" altLang="en-US" dirty="0" smtClean="0"/>
              <a:t> </a:t>
            </a:r>
            <a:r>
              <a:rPr kumimoji="1" lang="zh-CN" altLang="it-IT" dirty="0" smtClean="0"/>
              <a:t>丧偶</a:t>
            </a:r>
            <a:r>
              <a:rPr kumimoji="1" lang="zh-CN" altLang="en-US" dirty="0" smtClean="0"/>
              <a:t>抚恤：基本金额</a:t>
            </a:r>
            <a:r>
              <a:rPr kumimoji="1" lang="en-US" altLang="zh-CN" dirty="0" smtClean="0"/>
              <a:t>52%</a:t>
            </a:r>
            <a:r>
              <a:rPr kumimoji="1" lang="zh-CN" altLang="en-US" dirty="0" smtClean="0"/>
              <a:t>（对于分居或离异人员，若其金额低于此数，则有补偿金）</a:t>
            </a:r>
            <a:endParaRPr kumimoji="1" lang="it-IT" altLang="zh-CN" dirty="0" smtClean="0"/>
          </a:p>
          <a:p>
            <a:endParaRPr kumimoji="1" lang="it-IT" altLang="zh-CN" dirty="0" smtClean="0"/>
          </a:p>
          <a:p>
            <a:r>
              <a:rPr kumimoji="1" lang="en-US" altLang="zh-CN" dirty="0" smtClean="0"/>
              <a:t>·</a:t>
            </a:r>
            <a:r>
              <a:rPr kumimoji="1" lang="zh-CN" altLang="en-US" dirty="0" smtClean="0"/>
              <a:t> 孤儿抚恤：基本金额</a:t>
            </a:r>
            <a:r>
              <a:rPr kumimoji="1" lang="en-US" altLang="zh-CN" dirty="0" smtClean="0"/>
              <a:t>20%</a:t>
            </a:r>
          </a:p>
          <a:p>
            <a:endParaRPr kumimoji="1" lang="en-US" altLang="zh-CN" dirty="0" smtClean="0"/>
          </a:p>
          <a:p>
            <a:r>
              <a:rPr kumimoji="1" lang="en-US" altLang="zh-CN" dirty="0" smtClean="0"/>
              <a:t>·</a:t>
            </a:r>
            <a:r>
              <a:rPr kumimoji="1" lang="zh-CN" altLang="en-US" dirty="0" smtClean="0"/>
              <a:t> 家属抚恤：基本金额</a:t>
            </a:r>
            <a:r>
              <a:rPr kumimoji="1" lang="en-US" altLang="zh-CN" dirty="0" smtClean="0"/>
              <a:t>20%</a:t>
            </a:r>
          </a:p>
          <a:p>
            <a:endParaRPr kumimoji="1" lang="en-US" altLang="zh-CN" dirty="0" smtClean="0"/>
          </a:p>
          <a:p>
            <a:r>
              <a:rPr kumimoji="1" lang="en-US" altLang="zh-CN" dirty="0" smtClean="0"/>
              <a:t>·</a:t>
            </a:r>
            <a:r>
              <a:rPr kumimoji="1" lang="zh-CN" altLang="en-US" dirty="0" smtClean="0"/>
              <a:t> 最高上限为</a:t>
            </a:r>
            <a:r>
              <a:rPr kumimoji="1" lang="en-US" altLang="zh-CN" dirty="0" smtClean="0"/>
              <a:t>100%</a:t>
            </a:r>
            <a:r>
              <a:rPr kumimoji="1" lang="zh-CN" altLang="en-US" dirty="0" smtClean="0"/>
              <a:t>基本金额</a:t>
            </a:r>
            <a:endParaRPr kumimoji="1" lang="zh-CN" altLang="en-US" dirty="0"/>
          </a:p>
        </p:txBody>
      </p:sp>
    </p:spTree>
    <p:extLst>
      <p:ext uri="{BB962C8B-B14F-4D97-AF65-F5344CB8AC3E}">
        <p14:creationId xmlns:p14="http://schemas.microsoft.com/office/powerpoint/2010/main" val="7458390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dirty="0"/>
              <a:t>UNEMPLOYMENT </a:t>
            </a:r>
            <a:r>
              <a:rPr lang="es-ES" sz="3200" dirty="0" smtClean="0"/>
              <a:t>BENEFITS</a:t>
            </a:r>
            <a:r>
              <a:rPr lang="zh-CN" altLang="en-US" sz="3200" dirty="0" smtClean="0"/>
              <a:t> 失业福利</a:t>
            </a:r>
            <a:endParaRPr lang="es-ES" sz="3200" dirty="0"/>
          </a:p>
        </p:txBody>
      </p:sp>
      <p:pic>
        <p:nvPicPr>
          <p:cNvPr id="4" name="Marcador de contenido 3"/>
          <p:cNvPicPr>
            <a:picLocks noGrp="1" noChangeAspect="1"/>
          </p:cNvPicPr>
          <p:nvPr>
            <p:ph idx="1"/>
          </p:nvPr>
        </p:nvPicPr>
        <p:blipFill>
          <a:blip r:embed="rId2" cstate="print"/>
          <a:stretch>
            <a:fillRect/>
          </a:stretch>
        </p:blipFill>
        <p:spPr>
          <a:xfrm>
            <a:off x="718901" y="1529571"/>
            <a:ext cx="4954199" cy="4048095"/>
          </a:xfrm>
          <a:prstGeom prst="rect">
            <a:avLst/>
          </a:prstGeom>
        </p:spPr>
      </p:pic>
      <p:sp>
        <p:nvSpPr>
          <p:cNvPr id="3" name="文本框 2"/>
          <p:cNvSpPr txBox="1"/>
          <p:nvPr/>
        </p:nvSpPr>
        <p:spPr>
          <a:xfrm>
            <a:off x="5889130" y="1556740"/>
            <a:ext cx="3600500" cy="1200329"/>
          </a:xfrm>
          <a:prstGeom prst="rect">
            <a:avLst/>
          </a:prstGeom>
          <a:noFill/>
        </p:spPr>
        <p:txBody>
          <a:bodyPr wrap="square" rtlCol="0">
            <a:spAutoFit/>
          </a:bodyPr>
          <a:lstStyle/>
          <a:p>
            <a:r>
              <a:rPr kumimoji="1" lang="en-US" altLang="zh-CN" dirty="0" smtClean="0"/>
              <a:t>·</a:t>
            </a:r>
            <a:r>
              <a:rPr kumimoji="1" lang="zh-CN" altLang="en-US" dirty="0" smtClean="0"/>
              <a:t> 由海事社保署失业局负责</a:t>
            </a:r>
            <a:endParaRPr kumimoji="1" lang="it-IT" altLang="zh-CN" dirty="0" smtClean="0"/>
          </a:p>
          <a:p>
            <a:r>
              <a:rPr kumimoji="1" lang="en-US" altLang="zh-CN" dirty="0" smtClean="0"/>
              <a:t>·</a:t>
            </a:r>
            <a:r>
              <a:rPr kumimoji="1" lang="zh-CN" altLang="en-US" dirty="0" smtClean="0"/>
              <a:t> 只有受雇人员（缴费或者接受国家看护福利者）有权利申请，船主或同等人员不得申请</a:t>
            </a:r>
            <a:endParaRPr kumimoji="1" lang="zh-CN" altLang="en-US" dirty="0"/>
          </a:p>
        </p:txBody>
      </p:sp>
    </p:spTree>
    <p:extLst>
      <p:ext uri="{BB962C8B-B14F-4D97-AF65-F5344CB8AC3E}">
        <p14:creationId xmlns:p14="http://schemas.microsoft.com/office/powerpoint/2010/main" val="21338787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sz="3200" dirty="0"/>
              <a:t>BENEFITS FOR END OF BUSINESS </a:t>
            </a:r>
            <a:r>
              <a:rPr lang="en-US" sz="3200" dirty="0" smtClean="0"/>
              <a:t/>
            </a:r>
            <a:br>
              <a:rPr lang="en-US" sz="3200" dirty="0" smtClean="0"/>
            </a:br>
            <a:r>
              <a:rPr lang="en-US" sz="3200" dirty="0" smtClean="0"/>
              <a:t>ACTIVITY</a:t>
            </a:r>
            <a:r>
              <a:rPr lang="zh-CN" altLang="en-US" sz="3200" dirty="0" smtClean="0"/>
              <a:t> 业务终止福利</a:t>
            </a:r>
            <a:endParaRPr lang="es-ES" sz="3200" dirty="0"/>
          </a:p>
        </p:txBody>
      </p:sp>
      <p:pic>
        <p:nvPicPr>
          <p:cNvPr id="4" name="Marcador de contenido 3"/>
          <p:cNvPicPr>
            <a:picLocks noGrp="1" noChangeAspect="1"/>
          </p:cNvPicPr>
          <p:nvPr>
            <p:ph idx="1"/>
          </p:nvPr>
        </p:nvPicPr>
        <p:blipFill rotWithShape="1">
          <a:blip r:embed="rId2" cstate="print"/>
          <a:srcRect l="14288" t="639" b="3689"/>
          <a:stretch/>
        </p:blipFill>
        <p:spPr>
          <a:xfrm>
            <a:off x="416370" y="1628750"/>
            <a:ext cx="5184720" cy="3960550"/>
          </a:xfrm>
          <a:prstGeom prst="rect">
            <a:avLst/>
          </a:prstGeom>
        </p:spPr>
      </p:pic>
      <p:sp>
        <p:nvSpPr>
          <p:cNvPr id="6" name="文本框 5"/>
          <p:cNvSpPr txBox="1"/>
          <p:nvPr/>
        </p:nvSpPr>
        <p:spPr>
          <a:xfrm>
            <a:off x="5817120" y="1628750"/>
            <a:ext cx="3528490" cy="3970318"/>
          </a:xfrm>
          <a:prstGeom prst="rect">
            <a:avLst/>
          </a:prstGeom>
          <a:noFill/>
        </p:spPr>
        <p:txBody>
          <a:bodyPr wrap="square" rtlCol="0">
            <a:spAutoFit/>
          </a:bodyPr>
          <a:lstStyle/>
          <a:p>
            <a:r>
              <a:rPr kumimoji="1" lang="zh-CN" altLang="en-US" dirty="0" smtClean="0"/>
              <a:t>由海事社保署失业局负责</a:t>
            </a:r>
            <a:endParaRPr kumimoji="1" lang="it-IT" altLang="zh-CN" dirty="0" smtClean="0"/>
          </a:p>
          <a:p>
            <a:endParaRPr kumimoji="1" lang="it-IT" altLang="zh-CN" dirty="0"/>
          </a:p>
          <a:p>
            <a:r>
              <a:rPr kumimoji="1" lang="en-US" altLang="zh-CN" dirty="0" smtClean="0"/>
              <a:t>·</a:t>
            </a:r>
            <a:r>
              <a:rPr kumimoji="1" lang="zh-CN" altLang="en-US" dirty="0" smtClean="0"/>
              <a:t>所有接受特殊海事保障方案覆盖的自雇工作人员或其船舶受雇人员有权利申请本人业务终止福利，且必须依法接受工作事故与职业疾病保障方案覆盖</a:t>
            </a:r>
            <a:endParaRPr kumimoji="1" lang="it-IT" altLang="zh-CN" dirty="0" smtClean="0"/>
          </a:p>
          <a:p>
            <a:endParaRPr kumimoji="1" lang="it-IT" altLang="zh-CN" dirty="0"/>
          </a:p>
          <a:p>
            <a:r>
              <a:rPr kumimoji="1" lang="en-US" altLang="zh-CN" dirty="0" smtClean="0"/>
              <a:t>·</a:t>
            </a:r>
            <a:r>
              <a:rPr kumimoji="1" lang="zh-CN" altLang="en-US" dirty="0" smtClean="0"/>
              <a:t>海事社保局或互助合作社负责管理此项福利。在业务终止</a:t>
            </a:r>
            <a:r>
              <a:rPr kumimoji="1" lang="zh-CN" altLang="zh-CN" dirty="0" smtClean="0"/>
              <a:t>1</a:t>
            </a:r>
            <a:r>
              <a:rPr kumimoji="1" lang="en-US" altLang="zh-CN" dirty="0" smtClean="0"/>
              <a:t>2</a:t>
            </a:r>
            <a:r>
              <a:rPr kumimoji="1" lang="zh-CN" altLang="en-US" dirty="0" smtClean="0"/>
              <a:t>月内，受保人员不接收任何福利，故管理部门不必对其保障年限进行计算。（</a:t>
            </a:r>
            <a:r>
              <a:rPr kumimoji="1" lang="en-US" altLang="zh-CN" dirty="0" smtClean="0"/>
              <a:t>2014</a:t>
            </a:r>
            <a:r>
              <a:rPr kumimoji="1" lang="zh-CN" altLang="en-US" dirty="0" smtClean="0"/>
              <a:t>年</a:t>
            </a:r>
            <a:r>
              <a:rPr kumimoji="1" lang="en-US" altLang="zh-CN" dirty="0" smtClean="0"/>
              <a:t>12</a:t>
            </a:r>
            <a:r>
              <a:rPr kumimoji="1" lang="zh-CN" altLang="en-US" dirty="0" smtClean="0"/>
              <a:t>月</a:t>
            </a:r>
            <a:r>
              <a:rPr kumimoji="1" lang="en-US" altLang="zh-CN" dirty="0" smtClean="0"/>
              <a:t>26</a:t>
            </a:r>
            <a:r>
              <a:rPr kumimoji="1" lang="zh-CN" altLang="en-US" dirty="0" smtClean="0"/>
              <a:t>日（</a:t>
            </a:r>
            <a:r>
              <a:rPr kumimoji="1" lang="en-US" altLang="zh-CN" dirty="0" smtClean="0"/>
              <a:t>35</a:t>
            </a:r>
            <a:r>
              <a:rPr kumimoji="1" lang="zh-CN" altLang="en-US" dirty="0" smtClean="0"/>
              <a:t>号）法案）</a:t>
            </a:r>
            <a:endParaRPr kumimoji="1" lang="zh-CN" altLang="en-US" dirty="0"/>
          </a:p>
        </p:txBody>
      </p:sp>
    </p:spTree>
    <p:extLst>
      <p:ext uri="{BB962C8B-B14F-4D97-AF65-F5344CB8AC3E}">
        <p14:creationId xmlns:p14="http://schemas.microsoft.com/office/powerpoint/2010/main" val="3702467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3200" dirty="0"/>
              <a:t>BENEFICIARIES OF UNEMPLOYMENT </a:t>
            </a:r>
            <a:r>
              <a:rPr lang="es-ES" sz="3200" dirty="0" smtClean="0"/>
              <a:t/>
            </a:r>
            <a:br>
              <a:rPr lang="es-ES" sz="3200" dirty="0" smtClean="0"/>
            </a:br>
            <a:r>
              <a:rPr lang="es-ES" sz="3200" dirty="0" smtClean="0"/>
              <a:t>BENEFITS</a:t>
            </a:r>
            <a:r>
              <a:rPr lang="zh-CN" altLang="en-US" sz="3200" dirty="0" smtClean="0"/>
              <a:t> 事业福利受益人</a:t>
            </a:r>
            <a:endParaRPr lang="es-ES" sz="32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2735" y="1414645"/>
            <a:ext cx="4562475"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4794" y="2852920"/>
            <a:ext cx="5841366" cy="3545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文本框 5"/>
          <p:cNvSpPr txBox="1"/>
          <p:nvPr/>
        </p:nvSpPr>
        <p:spPr>
          <a:xfrm>
            <a:off x="3008730" y="1259418"/>
            <a:ext cx="1224170" cy="369332"/>
          </a:xfrm>
          <a:prstGeom prst="rect">
            <a:avLst/>
          </a:prstGeom>
          <a:noFill/>
        </p:spPr>
        <p:txBody>
          <a:bodyPr wrap="square" rtlCol="0">
            <a:spAutoFit/>
          </a:bodyPr>
          <a:lstStyle/>
          <a:p>
            <a:r>
              <a:rPr kumimoji="1" lang="zh-CN" altLang="en-US" dirty="0" smtClean="0"/>
              <a:t>通过缴费</a:t>
            </a:r>
            <a:endParaRPr kumimoji="1" lang="zh-CN" altLang="en-US" dirty="0"/>
          </a:p>
        </p:txBody>
      </p:sp>
      <p:sp>
        <p:nvSpPr>
          <p:cNvPr id="7" name="文本框 6"/>
          <p:cNvSpPr txBox="1"/>
          <p:nvPr/>
        </p:nvSpPr>
        <p:spPr>
          <a:xfrm>
            <a:off x="4088880" y="1259418"/>
            <a:ext cx="1224170" cy="369332"/>
          </a:xfrm>
          <a:prstGeom prst="rect">
            <a:avLst/>
          </a:prstGeom>
          <a:noFill/>
        </p:spPr>
        <p:txBody>
          <a:bodyPr wrap="square" rtlCol="0">
            <a:spAutoFit/>
          </a:bodyPr>
          <a:lstStyle/>
          <a:p>
            <a:r>
              <a:rPr kumimoji="1" lang="zh-CN" altLang="en-US" dirty="0" smtClean="0"/>
              <a:t>通过救助</a:t>
            </a:r>
            <a:endParaRPr kumimoji="1" lang="zh-CN" altLang="en-US" dirty="0"/>
          </a:p>
        </p:txBody>
      </p:sp>
      <p:sp>
        <p:nvSpPr>
          <p:cNvPr id="8" name="文本框 7"/>
          <p:cNvSpPr txBox="1"/>
          <p:nvPr/>
        </p:nvSpPr>
        <p:spPr>
          <a:xfrm>
            <a:off x="5529080" y="1259418"/>
            <a:ext cx="792110" cy="369332"/>
          </a:xfrm>
          <a:prstGeom prst="rect">
            <a:avLst/>
          </a:prstGeom>
          <a:noFill/>
        </p:spPr>
        <p:txBody>
          <a:bodyPr wrap="square" rtlCol="0">
            <a:spAutoFit/>
          </a:bodyPr>
          <a:lstStyle/>
          <a:p>
            <a:r>
              <a:rPr kumimoji="1" lang="zh-CN" altLang="en-US" dirty="0" smtClean="0"/>
              <a:t>总数</a:t>
            </a:r>
            <a:endParaRPr kumimoji="1" lang="zh-CN" altLang="en-US" dirty="0"/>
          </a:p>
        </p:txBody>
      </p:sp>
      <p:sp>
        <p:nvSpPr>
          <p:cNvPr id="9" name="文本框 8"/>
          <p:cNvSpPr txBox="1"/>
          <p:nvPr/>
        </p:nvSpPr>
        <p:spPr>
          <a:xfrm>
            <a:off x="7257320" y="4283838"/>
            <a:ext cx="1224170" cy="338554"/>
          </a:xfrm>
          <a:prstGeom prst="rect">
            <a:avLst/>
          </a:prstGeom>
          <a:noFill/>
        </p:spPr>
        <p:txBody>
          <a:bodyPr wrap="square" rtlCol="0">
            <a:spAutoFit/>
          </a:bodyPr>
          <a:lstStyle/>
          <a:p>
            <a:r>
              <a:rPr kumimoji="1" lang="zh-CN" altLang="en-US" sz="1600" dirty="0" smtClean="0"/>
              <a:t>通过缴费</a:t>
            </a:r>
            <a:endParaRPr kumimoji="1" lang="zh-CN" altLang="en-US" sz="1600" dirty="0"/>
          </a:p>
        </p:txBody>
      </p:sp>
      <p:sp>
        <p:nvSpPr>
          <p:cNvPr id="10" name="文本框 9"/>
          <p:cNvSpPr txBox="1"/>
          <p:nvPr/>
        </p:nvSpPr>
        <p:spPr>
          <a:xfrm>
            <a:off x="7257320" y="4571878"/>
            <a:ext cx="1224170" cy="338554"/>
          </a:xfrm>
          <a:prstGeom prst="rect">
            <a:avLst/>
          </a:prstGeom>
          <a:noFill/>
        </p:spPr>
        <p:txBody>
          <a:bodyPr wrap="square" rtlCol="0">
            <a:spAutoFit/>
          </a:bodyPr>
          <a:lstStyle/>
          <a:p>
            <a:r>
              <a:rPr kumimoji="1" lang="zh-CN" altLang="en-US" sz="1600" dirty="0" smtClean="0"/>
              <a:t>通过救助</a:t>
            </a:r>
            <a:endParaRPr kumimoji="1" lang="zh-CN" altLang="en-US" sz="1600" dirty="0"/>
          </a:p>
        </p:txBody>
      </p:sp>
      <p:sp>
        <p:nvSpPr>
          <p:cNvPr id="11" name="文本框 10"/>
          <p:cNvSpPr txBox="1"/>
          <p:nvPr/>
        </p:nvSpPr>
        <p:spPr>
          <a:xfrm>
            <a:off x="5097020" y="6248431"/>
            <a:ext cx="1008140" cy="276999"/>
          </a:xfrm>
          <a:prstGeom prst="rect">
            <a:avLst/>
          </a:prstGeom>
          <a:noFill/>
        </p:spPr>
        <p:txBody>
          <a:bodyPr wrap="square" rtlCol="0">
            <a:spAutoFit/>
          </a:bodyPr>
          <a:lstStyle/>
          <a:p>
            <a:r>
              <a:rPr kumimoji="1" lang="en-US" altLang="zh-CN" sz="1200" dirty="0" smtClean="0"/>
              <a:t>2015</a:t>
            </a:r>
            <a:r>
              <a:rPr kumimoji="1" lang="zh-CN" altLang="en-US" sz="1200" dirty="0" smtClean="0"/>
              <a:t>年</a:t>
            </a:r>
            <a:r>
              <a:rPr kumimoji="1" lang="en-US" altLang="zh-CN" sz="1200" dirty="0" smtClean="0"/>
              <a:t>5</a:t>
            </a:r>
            <a:r>
              <a:rPr kumimoji="1" lang="zh-CN" altLang="en-US" sz="1200" dirty="0" smtClean="0"/>
              <a:t>月</a:t>
            </a:r>
            <a:endParaRPr kumimoji="1" lang="zh-CN" altLang="en-US" sz="1200" dirty="0"/>
          </a:p>
        </p:txBody>
      </p:sp>
      <p:sp>
        <p:nvSpPr>
          <p:cNvPr id="12" name="文本框 11"/>
          <p:cNvSpPr txBox="1"/>
          <p:nvPr/>
        </p:nvSpPr>
        <p:spPr>
          <a:xfrm>
            <a:off x="1064460" y="2492870"/>
            <a:ext cx="1008140" cy="276999"/>
          </a:xfrm>
          <a:prstGeom prst="rect">
            <a:avLst/>
          </a:prstGeom>
          <a:noFill/>
        </p:spPr>
        <p:txBody>
          <a:bodyPr wrap="square" rtlCol="0">
            <a:spAutoFit/>
          </a:bodyPr>
          <a:lstStyle/>
          <a:p>
            <a:r>
              <a:rPr kumimoji="1" lang="en-US" altLang="zh-CN" sz="1200" dirty="0" smtClean="0"/>
              <a:t>2015</a:t>
            </a:r>
            <a:r>
              <a:rPr kumimoji="1" lang="zh-CN" altLang="en-US" sz="1200" dirty="0" smtClean="0"/>
              <a:t>年</a:t>
            </a:r>
            <a:r>
              <a:rPr kumimoji="1" lang="en-US" altLang="zh-CN" sz="1200" dirty="0" smtClean="0"/>
              <a:t>5</a:t>
            </a:r>
            <a:r>
              <a:rPr kumimoji="1" lang="zh-CN" altLang="en-US" sz="1200" dirty="0" smtClean="0"/>
              <a:t>月</a:t>
            </a:r>
            <a:endParaRPr kumimoji="1" lang="zh-CN" altLang="en-US" sz="1200" dirty="0"/>
          </a:p>
        </p:txBody>
      </p:sp>
    </p:spTree>
    <p:extLst>
      <p:ext uri="{BB962C8B-B14F-4D97-AF65-F5344CB8AC3E}">
        <p14:creationId xmlns:p14="http://schemas.microsoft.com/office/powerpoint/2010/main" val="18015027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sz="3200" dirty="0"/>
              <a:t>BENEFITS FOR END OF BUSINESS </a:t>
            </a:r>
            <a:r>
              <a:rPr lang="en-US" sz="3200" dirty="0" smtClean="0"/>
              <a:t/>
            </a:r>
            <a:br>
              <a:rPr lang="en-US" sz="3200" dirty="0" smtClean="0"/>
            </a:br>
            <a:r>
              <a:rPr lang="en-US" sz="3200" dirty="0" smtClean="0"/>
              <a:t>ACTIVITY</a:t>
            </a:r>
            <a:r>
              <a:rPr lang="zh-CN" altLang="en-US" sz="3200" dirty="0" smtClean="0"/>
              <a:t> 业务终止福利</a:t>
            </a:r>
            <a:endParaRPr lang="es-ES" sz="32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9045" y="999202"/>
            <a:ext cx="363855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7445" y="2332702"/>
            <a:ext cx="6686550"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文本框 5"/>
          <p:cNvSpPr txBox="1"/>
          <p:nvPr/>
        </p:nvSpPr>
        <p:spPr>
          <a:xfrm>
            <a:off x="1352500" y="1135721"/>
            <a:ext cx="1224170" cy="276999"/>
          </a:xfrm>
          <a:prstGeom prst="rect">
            <a:avLst/>
          </a:prstGeom>
          <a:noFill/>
        </p:spPr>
        <p:txBody>
          <a:bodyPr wrap="square" rtlCol="0">
            <a:spAutoFit/>
          </a:bodyPr>
          <a:lstStyle/>
          <a:p>
            <a:pPr algn="r"/>
            <a:r>
              <a:rPr kumimoji="1" lang="zh-CN" altLang="en-US" sz="1200" dirty="0" smtClean="0"/>
              <a:t>批准支出</a:t>
            </a:r>
            <a:endParaRPr kumimoji="1" lang="zh-CN" altLang="en-US" sz="1200" dirty="0"/>
          </a:p>
        </p:txBody>
      </p:sp>
      <p:sp>
        <p:nvSpPr>
          <p:cNvPr id="7" name="文本框 6"/>
          <p:cNvSpPr txBox="1"/>
          <p:nvPr/>
        </p:nvSpPr>
        <p:spPr>
          <a:xfrm>
            <a:off x="1352500" y="1423761"/>
            <a:ext cx="1224170" cy="276999"/>
          </a:xfrm>
          <a:prstGeom prst="rect">
            <a:avLst/>
          </a:prstGeom>
          <a:noFill/>
        </p:spPr>
        <p:txBody>
          <a:bodyPr wrap="square" rtlCol="0">
            <a:spAutoFit/>
          </a:bodyPr>
          <a:lstStyle/>
          <a:p>
            <a:pPr algn="r"/>
            <a:r>
              <a:rPr kumimoji="1" lang="zh-CN" altLang="en-US" sz="1200" dirty="0" smtClean="0"/>
              <a:t>否决支出</a:t>
            </a:r>
            <a:endParaRPr kumimoji="1" lang="zh-CN" altLang="en-US" sz="1200" dirty="0"/>
          </a:p>
        </p:txBody>
      </p:sp>
      <p:sp>
        <p:nvSpPr>
          <p:cNvPr id="8" name="文本框 7"/>
          <p:cNvSpPr txBox="1"/>
          <p:nvPr/>
        </p:nvSpPr>
        <p:spPr>
          <a:xfrm>
            <a:off x="1352500" y="1711801"/>
            <a:ext cx="1224170" cy="276999"/>
          </a:xfrm>
          <a:prstGeom prst="rect">
            <a:avLst/>
          </a:prstGeom>
          <a:noFill/>
        </p:spPr>
        <p:txBody>
          <a:bodyPr wrap="square" rtlCol="0">
            <a:spAutoFit/>
          </a:bodyPr>
          <a:lstStyle/>
          <a:p>
            <a:pPr algn="r"/>
            <a:r>
              <a:rPr kumimoji="1" lang="zh-CN" altLang="en-US" sz="1200" dirty="0" smtClean="0"/>
              <a:t>撤销支出</a:t>
            </a:r>
            <a:endParaRPr kumimoji="1" lang="zh-CN" altLang="en-US" sz="1200" dirty="0"/>
          </a:p>
        </p:txBody>
      </p:sp>
      <p:sp>
        <p:nvSpPr>
          <p:cNvPr id="9" name="文本框 8"/>
          <p:cNvSpPr txBox="1"/>
          <p:nvPr/>
        </p:nvSpPr>
        <p:spPr>
          <a:xfrm>
            <a:off x="1352500" y="1916790"/>
            <a:ext cx="1224170" cy="276999"/>
          </a:xfrm>
          <a:prstGeom prst="rect">
            <a:avLst/>
          </a:prstGeom>
          <a:noFill/>
        </p:spPr>
        <p:txBody>
          <a:bodyPr wrap="square" rtlCol="0">
            <a:spAutoFit/>
          </a:bodyPr>
          <a:lstStyle/>
          <a:p>
            <a:pPr algn="r"/>
            <a:r>
              <a:rPr kumimoji="1" lang="zh-CN" altLang="en-US" sz="1200" dirty="0" smtClean="0"/>
              <a:t>总支出</a:t>
            </a:r>
            <a:endParaRPr kumimoji="1" lang="zh-CN" altLang="en-US" sz="1200" dirty="0"/>
          </a:p>
        </p:txBody>
      </p:sp>
      <p:sp>
        <p:nvSpPr>
          <p:cNvPr id="10" name="文本框 9"/>
          <p:cNvSpPr txBox="1"/>
          <p:nvPr/>
        </p:nvSpPr>
        <p:spPr>
          <a:xfrm>
            <a:off x="6105160" y="3429000"/>
            <a:ext cx="1224170" cy="276999"/>
          </a:xfrm>
          <a:prstGeom prst="rect">
            <a:avLst/>
          </a:prstGeom>
          <a:noFill/>
        </p:spPr>
        <p:txBody>
          <a:bodyPr wrap="square" rtlCol="0">
            <a:spAutoFit/>
          </a:bodyPr>
          <a:lstStyle/>
          <a:p>
            <a:pPr algn="ctr"/>
            <a:r>
              <a:rPr kumimoji="1" lang="zh-CN" altLang="en-US" sz="1200" dirty="0" smtClean="0"/>
              <a:t>批准支出</a:t>
            </a:r>
            <a:endParaRPr kumimoji="1" lang="zh-CN" altLang="en-US" sz="1200" dirty="0"/>
          </a:p>
        </p:txBody>
      </p:sp>
      <p:sp>
        <p:nvSpPr>
          <p:cNvPr id="11" name="文本框 10"/>
          <p:cNvSpPr txBox="1"/>
          <p:nvPr/>
        </p:nvSpPr>
        <p:spPr>
          <a:xfrm>
            <a:off x="6105160" y="4005080"/>
            <a:ext cx="1224170" cy="276999"/>
          </a:xfrm>
          <a:prstGeom prst="rect">
            <a:avLst/>
          </a:prstGeom>
          <a:noFill/>
        </p:spPr>
        <p:txBody>
          <a:bodyPr wrap="square" rtlCol="0">
            <a:spAutoFit/>
          </a:bodyPr>
          <a:lstStyle/>
          <a:p>
            <a:pPr algn="ctr"/>
            <a:r>
              <a:rPr kumimoji="1" lang="zh-CN" altLang="en-US" sz="1200" dirty="0" smtClean="0"/>
              <a:t>否决支出</a:t>
            </a:r>
            <a:endParaRPr kumimoji="1" lang="zh-CN" altLang="en-US" sz="1200" dirty="0"/>
          </a:p>
        </p:txBody>
      </p:sp>
      <p:sp>
        <p:nvSpPr>
          <p:cNvPr id="12" name="文本框 11"/>
          <p:cNvSpPr txBox="1"/>
          <p:nvPr/>
        </p:nvSpPr>
        <p:spPr>
          <a:xfrm>
            <a:off x="6105160" y="4592201"/>
            <a:ext cx="1224170" cy="276999"/>
          </a:xfrm>
          <a:prstGeom prst="rect">
            <a:avLst/>
          </a:prstGeom>
          <a:noFill/>
        </p:spPr>
        <p:txBody>
          <a:bodyPr wrap="square" rtlCol="0">
            <a:spAutoFit/>
          </a:bodyPr>
          <a:lstStyle/>
          <a:p>
            <a:pPr algn="ctr"/>
            <a:r>
              <a:rPr kumimoji="1" lang="zh-CN" altLang="en-US" sz="1200" dirty="0" smtClean="0"/>
              <a:t>撤销支出</a:t>
            </a:r>
            <a:endParaRPr kumimoji="1" lang="zh-CN" altLang="en-US" sz="1200" dirty="0"/>
          </a:p>
        </p:txBody>
      </p:sp>
      <p:sp>
        <p:nvSpPr>
          <p:cNvPr id="14" name="文本框 13"/>
          <p:cNvSpPr txBox="1"/>
          <p:nvPr/>
        </p:nvSpPr>
        <p:spPr>
          <a:xfrm>
            <a:off x="6105160" y="5301260"/>
            <a:ext cx="1224170" cy="276999"/>
          </a:xfrm>
          <a:prstGeom prst="rect">
            <a:avLst/>
          </a:prstGeom>
          <a:noFill/>
        </p:spPr>
        <p:txBody>
          <a:bodyPr wrap="square" rtlCol="0">
            <a:spAutoFit/>
          </a:bodyPr>
          <a:lstStyle/>
          <a:p>
            <a:pPr algn="ctr"/>
            <a:r>
              <a:rPr kumimoji="1" lang="zh-CN" altLang="en-US" sz="1200" dirty="0" smtClean="0"/>
              <a:t>总支出</a:t>
            </a:r>
            <a:endParaRPr kumimoji="1" lang="zh-CN" altLang="en-US" sz="1200" dirty="0"/>
          </a:p>
        </p:txBody>
      </p:sp>
    </p:spTree>
    <p:extLst>
      <p:ext uri="{BB962C8B-B14F-4D97-AF65-F5344CB8AC3E}">
        <p14:creationId xmlns:p14="http://schemas.microsoft.com/office/powerpoint/2010/main" val="12576404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n-US" dirty="0" smtClean="0"/>
              <a:t>ACTION </a:t>
            </a:r>
            <a:r>
              <a:rPr lang="en-US" dirty="0"/>
              <a:t>BY THE ISM IN </a:t>
            </a:r>
            <a:r>
              <a:rPr lang="en-US" dirty="0" smtClean="0"/>
              <a:t>THE</a:t>
            </a:r>
            <a:r>
              <a:rPr lang="zh-CN" altLang="en-US" dirty="0"/>
              <a:t> </a:t>
            </a:r>
            <a:r>
              <a:rPr lang="en-US" dirty="0" smtClean="0"/>
              <a:t>INTERNATIONAL </a:t>
            </a:r>
            <a:r>
              <a:rPr lang="en-US" dirty="0"/>
              <a:t>ARENA</a:t>
            </a:r>
            <a:br>
              <a:rPr lang="en-US" dirty="0"/>
            </a:br>
            <a:r>
              <a:rPr lang="zh-CN" altLang="en-US" dirty="0" smtClean="0"/>
              <a:t> 海事社保署在国际领域的活动</a:t>
            </a:r>
            <a:endParaRPr lang="es-ES" dirty="0"/>
          </a:p>
        </p:txBody>
      </p:sp>
      <p:pic>
        <p:nvPicPr>
          <p:cNvPr id="5" name="Marcador de contenido 4"/>
          <p:cNvPicPr>
            <a:picLocks noGrp="1" noChangeAspect="1"/>
          </p:cNvPicPr>
          <p:nvPr>
            <p:ph idx="1"/>
          </p:nvPr>
        </p:nvPicPr>
        <p:blipFill>
          <a:blip r:embed="rId2" cstate="print"/>
          <a:stretch>
            <a:fillRect/>
          </a:stretch>
        </p:blipFill>
        <p:spPr>
          <a:xfrm>
            <a:off x="415925" y="1803990"/>
            <a:ext cx="5113155" cy="3499257"/>
          </a:xfrm>
          <a:prstGeom prst="rect">
            <a:avLst/>
          </a:prstGeom>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6820" y="4653170"/>
            <a:ext cx="3689032" cy="1790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文本框 2"/>
          <p:cNvSpPr txBox="1"/>
          <p:nvPr/>
        </p:nvSpPr>
        <p:spPr>
          <a:xfrm>
            <a:off x="5889130" y="1844780"/>
            <a:ext cx="4016870" cy="1754327"/>
          </a:xfrm>
          <a:prstGeom prst="rect">
            <a:avLst/>
          </a:prstGeom>
          <a:noFill/>
        </p:spPr>
        <p:txBody>
          <a:bodyPr wrap="square" rtlCol="0">
            <a:spAutoFit/>
          </a:bodyPr>
          <a:lstStyle/>
          <a:p>
            <a:r>
              <a:rPr kumimoji="1" lang="zh-CN" altLang="en-US" dirty="0" smtClean="0"/>
              <a:t>根据</a:t>
            </a:r>
            <a:r>
              <a:rPr kumimoji="1" lang="zh-CN" altLang="zh-CN" dirty="0" smtClean="0"/>
              <a:t>2</a:t>
            </a:r>
            <a:r>
              <a:rPr kumimoji="1" lang="en-US" altLang="zh-CN" dirty="0" smtClean="0"/>
              <a:t>011</a:t>
            </a:r>
            <a:r>
              <a:rPr kumimoji="1" lang="zh-CN" altLang="en-US" dirty="0" smtClean="0"/>
              <a:t>年第</a:t>
            </a:r>
            <a:r>
              <a:rPr kumimoji="1" lang="en-US" altLang="zh-CN" dirty="0" smtClean="0"/>
              <a:t>504</a:t>
            </a:r>
            <a:r>
              <a:rPr kumimoji="1" lang="zh-CN" altLang="en-US" dirty="0" smtClean="0"/>
              <a:t>号（</a:t>
            </a:r>
            <a:r>
              <a:rPr kumimoji="1" lang="en-US" altLang="zh-CN" dirty="0" smtClean="0"/>
              <a:t>4</a:t>
            </a:r>
            <a:r>
              <a:rPr kumimoji="1" lang="zh-CN" altLang="en-US" dirty="0" smtClean="0"/>
              <a:t>月</a:t>
            </a:r>
            <a:r>
              <a:rPr kumimoji="1" lang="en-US" altLang="zh-CN" dirty="0" smtClean="0"/>
              <a:t>8</a:t>
            </a:r>
            <a:r>
              <a:rPr kumimoji="1" lang="zh-CN" altLang="en-US" dirty="0" smtClean="0"/>
              <a:t>日）</a:t>
            </a:r>
            <a:r>
              <a:rPr kumimoji="1" lang="en-US" altLang="zh-CN" dirty="0" smtClean="0"/>
              <a:t>《</a:t>
            </a:r>
            <a:r>
              <a:rPr kumimoji="1" lang="zh-CN" altLang="en-US" dirty="0" smtClean="0"/>
              <a:t>皇诏</a:t>
            </a:r>
            <a:r>
              <a:rPr kumimoji="1" lang="en-US" altLang="zh-CN" dirty="0" smtClean="0"/>
              <a:t>》</a:t>
            </a:r>
            <a:r>
              <a:rPr kumimoji="1" lang="zh-CN" altLang="en-US" dirty="0" smtClean="0"/>
              <a:t>：海事社保署主要负责下列事项，并受国际承认：</a:t>
            </a:r>
            <a:endParaRPr kumimoji="1" lang="it-IT" altLang="zh-CN" dirty="0" smtClean="0"/>
          </a:p>
          <a:p>
            <a:endParaRPr kumimoji="1" lang="it-IT" altLang="zh-CN" dirty="0"/>
          </a:p>
          <a:p>
            <a:r>
              <a:rPr kumimoji="1" lang="en-US" altLang="zh-CN" dirty="0" smtClean="0"/>
              <a:t>√</a:t>
            </a:r>
            <a:r>
              <a:rPr kumimoji="1" lang="zh-CN" altLang="en-US" dirty="0" smtClean="0"/>
              <a:t> 准备协定与参加国际讨论；</a:t>
            </a:r>
            <a:endParaRPr kumimoji="1" lang="it-IT" altLang="zh-CN" dirty="0" smtClean="0"/>
          </a:p>
          <a:p>
            <a:r>
              <a:rPr kumimoji="1" lang="en-US" altLang="zh-CN" dirty="0" smtClean="0"/>
              <a:t>√</a:t>
            </a:r>
            <a:r>
              <a:rPr kumimoji="1" lang="zh-CN" altLang="en-US" dirty="0" smtClean="0"/>
              <a:t> 参加国际发展合作活动。</a:t>
            </a:r>
            <a:endParaRPr kumimoji="1" lang="zh-CN" altLang="en-US" dirty="0"/>
          </a:p>
        </p:txBody>
      </p:sp>
    </p:spTree>
    <p:extLst>
      <p:ext uri="{BB962C8B-B14F-4D97-AF65-F5344CB8AC3E}">
        <p14:creationId xmlns:p14="http://schemas.microsoft.com/office/powerpoint/2010/main" val="4002277985"/>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n-US" sz="2200" dirty="0" smtClean="0"/>
              <a:t>PARTICIPATION </a:t>
            </a:r>
            <a:r>
              <a:rPr lang="en-US" sz="2200" dirty="0"/>
              <a:t>IN THE DRAFTING </a:t>
            </a:r>
            <a:r>
              <a:rPr lang="en-US" sz="2200" dirty="0" smtClean="0"/>
              <a:t>OF </a:t>
            </a:r>
            <a:r>
              <a:rPr lang="en-US" sz="2200" dirty="0"/>
              <a:t>INTERNATIONAL </a:t>
            </a:r>
            <a:r>
              <a:rPr lang="en-US" sz="2200" dirty="0" smtClean="0"/>
              <a:t>AGREEMENTS</a:t>
            </a:r>
            <a:r>
              <a:rPr lang="zh-CN" altLang="en-US" sz="2200" dirty="0"/>
              <a:t> </a:t>
            </a:r>
            <a:r>
              <a:rPr lang="zh-CN" altLang="en-US" sz="2200" dirty="0" smtClean="0"/>
              <a:t>参与起草国际协议</a:t>
            </a:r>
            <a:endParaRPr lang="es-ES" sz="2200" dirty="0"/>
          </a:p>
        </p:txBody>
      </p:sp>
      <p:pic>
        <p:nvPicPr>
          <p:cNvPr id="4" name="Marcador de contenido 3"/>
          <p:cNvPicPr>
            <a:picLocks noGrp="1" noChangeAspect="1"/>
          </p:cNvPicPr>
          <p:nvPr>
            <p:ph idx="1"/>
          </p:nvPr>
        </p:nvPicPr>
        <p:blipFill>
          <a:blip r:embed="rId2" cstate="print"/>
          <a:stretch>
            <a:fillRect/>
          </a:stretch>
        </p:blipFill>
        <p:spPr>
          <a:xfrm>
            <a:off x="415925" y="1037619"/>
            <a:ext cx="5617225" cy="5031999"/>
          </a:xfrm>
          <a:prstGeom prst="rect">
            <a:avLst/>
          </a:prstGeom>
        </p:spPr>
      </p:pic>
      <p:sp>
        <p:nvSpPr>
          <p:cNvPr id="3" name="文本框 2"/>
          <p:cNvSpPr txBox="1"/>
          <p:nvPr/>
        </p:nvSpPr>
        <p:spPr>
          <a:xfrm>
            <a:off x="6321190" y="1124680"/>
            <a:ext cx="3168440" cy="3970318"/>
          </a:xfrm>
          <a:prstGeom prst="rect">
            <a:avLst/>
          </a:prstGeom>
          <a:noFill/>
        </p:spPr>
        <p:txBody>
          <a:bodyPr wrap="square" rtlCol="0">
            <a:spAutoFit/>
          </a:bodyPr>
          <a:lstStyle/>
          <a:p>
            <a:r>
              <a:rPr kumimoji="1" lang="zh-CN" altLang="en-US" dirty="0" smtClean="0"/>
              <a:t>涉及多项领域：</a:t>
            </a:r>
            <a:endParaRPr kumimoji="1" lang="it-IT" altLang="zh-CN" dirty="0" smtClean="0"/>
          </a:p>
          <a:p>
            <a:endParaRPr kumimoji="1" lang="it-IT" altLang="zh-CN" dirty="0"/>
          </a:p>
          <a:p>
            <a:r>
              <a:rPr kumimoji="1" lang="en-US" altLang="zh-CN" dirty="0" smtClean="0"/>
              <a:t>·</a:t>
            </a:r>
            <a:r>
              <a:rPr kumimoji="1" lang="zh-CN" altLang="en-US" dirty="0" smtClean="0"/>
              <a:t> 作为管理机关，海事社保署参与国际双边或多边社会保障协议谈判活动并参加联合委员会组织的各项会议；</a:t>
            </a:r>
            <a:endParaRPr kumimoji="1" lang="it-IT" altLang="zh-CN" dirty="0" smtClean="0"/>
          </a:p>
          <a:p>
            <a:endParaRPr kumimoji="1" lang="it-IT" altLang="zh-CN" dirty="0"/>
          </a:p>
          <a:p>
            <a:r>
              <a:rPr kumimoji="1" lang="en-US" altLang="zh-CN" dirty="0" smtClean="0"/>
              <a:t>·</a:t>
            </a:r>
            <a:r>
              <a:rPr kumimoji="1" lang="zh-CN" altLang="en-US" dirty="0" smtClean="0"/>
              <a:t> 作为海事工作人员保护机关，海事社保署亦参加国际劳工组织会议：</a:t>
            </a:r>
            <a:endParaRPr kumimoji="1" lang="it-IT" altLang="zh-CN" dirty="0" smtClean="0"/>
          </a:p>
          <a:p>
            <a:r>
              <a:rPr kumimoji="1" lang="en-US" altLang="zh-CN" dirty="0" smtClean="0"/>
              <a:t>√</a:t>
            </a:r>
            <a:r>
              <a:rPr kumimoji="1" lang="zh-CN" altLang="en-US" dirty="0" smtClean="0"/>
              <a:t> 参与国际劳工组织大会及专家会谈</a:t>
            </a:r>
            <a:endParaRPr kumimoji="1" lang="it-IT" altLang="zh-CN" dirty="0" smtClean="0"/>
          </a:p>
          <a:p>
            <a:r>
              <a:rPr kumimoji="1" lang="en-US" altLang="zh-CN" dirty="0" smtClean="0"/>
              <a:t>√</a:t>
            </a:r>
            <a:r>
              <a:rPr kumimoji="1" lang="zh-CN" altLang="en-US" dirty="0" smtClean="0"/>
              <a:t> 出具有关国际劳工组织协定执行监督的报告及简报</a:t>
            </a:r>
            <a:endParaRPr kumimoji="1" lang="zh-CN" altLang="en-US" dirty="0"/>
          </a:p>
        </p:txBody>
      </p:sp>
    </p:spTree>
    <p:extLst>
      <p:ext uri="{BB962C8B-B14F-4D97-AF65-F5344CB8AC3E}">
        <p14:creationId xmlns:p14="http://schemas.microsoft.com/office/powerpoint/2010/main" val="2672015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
            </a:r>
            <a:br>
              <a:rPr lang="es-ES" dirty="0" smtClean="0"/>
            </a:br>
            <a:r>
              <a:rPr lang="es-ES" sz="3600" dirty="0" smtClean="0"/>
              <a:t>BILATERAL AGREEMENTS </a:t>
            </a:r>
            <a:r>
              <a:rPr lang="es-ES" sz="3600" dirty="0" err="1" smtClean="0"/>
              <a:t>双边协定</a:t>
            </a:r>
            <a:r>
              <a:rPr lang="es-ES" sz="3600" dirty="0"/>
              <a:t/>
            </a:r>
            <a:br>
              <a:rPr lang="es-ES" sz="3600" dirty="0"/>
            </a:br>
            <a:endParaRPr lang="es-ES" sz="3600" dirty="0"/>
          </a:p>
        </p:txBody>
      </p:sp>
      <p:pic>
        <p:nvPicPr>
          <p:cNvPr id="4" name="Marcador de contenido 3"/>
          <p:cNvPicPr>
            <a:picLocks noGrp="1" noChangeAspect="1"/>
          </p:cNvPicPr>
          <p:nvPr>
            <p:ph idx="1"/>
          </p:nvPr>
        </p:nvPicPr>
        <p:blipFill>
          <a:blip r:embed="rId2" cstate="print"/>
          <a:stretch>
            <a:fillRect/>
          </a:stretch>
        </p:blipFill>
        <p:spPr>
          <a:xfrm>
            <a:off x="618308" y="1886218"/>
            <a:ext cx="8590008" cy="3334801"/>
          </a:xfrm>
          <a:prstGeom prst="rect">
            <a:avLst/>
          </a:prstGeom>
        </p:spPr>
      </p:pic>
      <p:sp>
        <p:nvSpPr>
          <p:cNvPr id="3" name="文本框 2"/>
          <p:cNvSpPr txBox="1"/>
          <p:nvPr/>
        </p:nvSpPr>
        <p:spPr>
          <a:xfrm>
            <a:off x="1424510" y="2215871"/>
            <a:ext cx="720100" cy="276999"/>
          </a:xfrm>
          <a:prstGeom prst="rect">
            <a:avLst/>
          </a:prstGeom>
          <a:noFill/>
        </p:spPr>
        <p:txBody>
          <a:bodyPr wrap="square" rtlCol="0">
            <a:spAutoFit/>
          </a:bodyPr>
          <a:lstStyle/>
          <a:p>
            <a:pPr algn="ctr"/>
            <a:r>
              <a:rPr kumimoji="1" lang="zh-CN" altLang="it-IT" sz="1200" dirty="0" smtClean="0"/>
              <a:t>安道尔</a:t>
            </a:r>
            <a:endParaRPr kumimoji="1" lang="zh-CN" altLang="en-US" sz="1200" dirty="0"/>
          </a:p>
        </p:txBody>
      </p:sp>
      <p:sp>
        <p:nvSpPr>
          <p:cNvPr id="5" name="文本框 4"/>
          <p:cNvSpPr txBox="1"/>
          <p:nvPr/>
        </p:nvSpPr>
        <p:spPr>
          <a:xfrm>
            <a:off x="1424510" y="2647931"/>
            <a:ext cx="720100" cy="276999"/>
          </a:xfrm>
          <a:prstGeom prst="rect">
            <a:avLst/>
          </a:prstGeom>
          <a:noFill/>
        </p:spPr>
        <p:txBody>
          <a:bodyPr wrap="square" rtlCol="0">
            <a:spAutoFit/>
          </a:bodyPr>
          <a:lstStyle/>
          <a:p>
            <a:pPr algn="ctr"/>
            <a:r>
              <a:rPr kumimoji="1" lang="zh-CN" altLang="en-US" sz="1200" dirty="0" smtClean="0"/>
              <a:t>阿根廷</a:t>
            </a:r>
            <a:endParaRPr kumimoji="1" lang="zh-CN" altLang="en-US" sz="1200" dirty="0"/>
          </a:p>
        </p:txBody>
      </p:sp>
      <p:sp>
        <p:nvSpPr>
          <p:cNvPr id="6" name="文本框 5"/>
          <p:cNvSpPr txBox="1"/>
          <p:nvPr/>
        </p:nvSpPr>
        <p:spPr>
          <a:xfrm>
            <a:off x="1424510" y="3068950"/>
            <a:ext cx="864120" cy="276999"/>
          </a:xfrm>
          <a:prstGeom prst="rect">
            <a:avLst/>
          </a:prstGeom>
          <a:noFill/>
        </p:spPr>
        <p:txBody>
          <a:bodyPr wrap="square" rtlCol="0">
            <a:spAutoFit/>
          </a:bodyPr>
          <a:lstStyle/>
          <a:p>
            <a:pPr algn="ctr"/>
            <a:r>
              <a:rPr kumimoji="1" lang="zh-CN" altLang="en-US" sz="1200" dirty="0" smtClean="0"/>
              <a:t>澳大利亚</a:t>
            </a:r>
            <a:endParaRPr kumimoji="1" lang="zh-CN" altLang="en-US" sz="1200" dirty="0"/>
          </a:p>
        </p:txBody>
      </p:sp>
      <p:sp>
        <p:nvSpPr>
          <p:cNvPr id="7" name="文本框 6"/>
          <p:cNvSpPr txBox="1"/>
          <p:nvPr/>
        </p:nvSpPr>
        <p:spPr>
          <a:xfrm>
            <a:off x="1280490" y="3584061"/>
            <a:ext cx="864120" cy="276999"/>
          </a:xfrm>
          <a:prstGeom prst="rect">
            <a:avLst/>
          </a:prstGeom>
          <a:noFill/>
        </p:spPr>
        <p:txBody>
          <a:bodyPr wrap="square" rtlCol="0">
            <a:spAutoFit/>
          </a:bodyPr>
          <a:lstStyle/>
          <a:p>
            <a:pPr algn="ctr"/>
            <a:r>
              <a:rPr kumimoji="1" lang="zh-CN" altLang="en-US" sz="1200" dirty="0" smtClean="0"/>
              <a:t>巴西</a:t>
            </a:r>
            <a:endParaRPr kumimoji="1" lang="zh-CN" altLang="en-US" sz="1200" dirty="0"/>
          </a:p>
        </p:txBody>
      </p:sp>
      <p:sp>
        <p:nvSpPr>
          <p:cNvPr id="8" name="文本框 7"/>
          <p:cNvSpPr txBox="1"/>
          <p:nvPr/>
        </p:nvSpPr>
        <p:spPr>
          <a:xfrm>
            <a:off x="1352500" y="4005080"/>
            <a:ext cx="864120" cy="276999"/>
          </a:xfrm>
          <a:prstGeom prst="rect">
            <a:avLst/>
          </a:prstGeom>
          <a:noFill/>
        </p:spPr>
        <p:txBody>
          <a:bodyPr wrap="square" rtlCol="0">
            <a:spAutoFit/>
          </a:bodyPr>
          <a:lstStyle/>
          <a:p>
            <a:pPr algn="ctr"/>
            <a:r>
              <a:rPr kumimoji="1" lang="zh-CN" altLang="en-US" sz="1200" dirty="0" smtClean="0"/>
              <a:t>佛得角</a:t>
            </a:r>
            <a:endParaRPr kumimoji="1" lang="zh-CN" altLang="en-US" sz="1200" dirty="0"/>
          </a:p>
        </p:txBody>
      </p:sp>
      <p:sp>
        <p:nvSpPr>
          <p:cNvPr id="9" name="文本框 8"/>
          <p:cNvSpPr txBox="1"/>
          <p:nvPr/>
        </p:nvSpPr>
        <p:spPr>
          <a:xfrm>
            <a:off x="1352500" y="4448181"/>
            <a:ext cx="864120" cy="276999"/>
          </a:xfrm>
          <a:prstGeom prst="rect">
            <a:avLst/>
          </a:prstGeom>
          <a:noFill/>
        </p:spPr>
        <p:txBody>
          <a:bodyPr wrap="square" rtlCol="0">
            <a:spAutoFit/>
          </a:bodyPr>
          <a:lstStyle/>
          <a:p>
            <a:pPr algn="ctr"/>
            <a:r>
              <a:rPr kumimoji="1" lang="zh-CN" altLang="en-US" sz="1200" dirty="0" smtClean="0"/>
              <a:t>加拿大</a:t>
            </a:r>
            <a:endParaRPr kumimoji="1" lang="zh-CN" altLang="en-US" sz="1200" dirty="0"/>
          </a:p>
        </p:txBody>
      </p:sp>
      <p:sp>
        <p:nvSpPr>
          <p:cNvPr id="10" name="文本框 9"/>
          <p:cNvSpPr txBox="1"/>
          <p:nvPr/>
        </p:nvSpPr>
        <p:spPr>
          <a:xfrm>
            <a:off x="1208480" y="4869200"/>
            <a:ext cx="864120" cy="276999"/>
          </a:xfrm>
          <a:prstGeom prst="rect">
            <a:avLst/>
          </a:prstGeom>
          <a:noFill/>
        </p:spPr>
        <p:txBody>
          <a:bodyPr wrap="square" rtlCol="0">
            <a:spAutoFit/>
          </a:bodyPr>
          <a:lstStyle/>
          <a:p>
            <a:pPr algn="ctr"/>
            <a:r>
              <a:rPr kumimoji="1" lang="zh-CN" altLang="en-US" sz="1200" dirty="0" smtClean="0"/>
              <a:t>智利</a:t>
            </a:r>
            <a:endParaRPr kumimoji="1" lang="zh-CN" altLang="en-US" sz="1200" dirty="0"/>
          </a:p>
        </p:txBody>
      </p:sp>
      <p:sp>
        <p:nvSpPr>
          <p:cNvPr id="11" name="文本框 10"/>
          <p:cNvSpPr txBox="1"/>
          <p:nvPr/>
        </p:nvSpPr>
        <p:spPr>
          <a:xfrm>
            <a:off x="3296770" y="2215871"/>
            <a:ext cx="864120" cy="276999"/>
          </a:xfrm>
          <a:prstGeom prst="rect">
            <a:avLst/>
          </a:prstGeom>
          <a:noFill/>
        </p:spPr>
        <p:txBody>
          <a:bodyPr wrap="square" rtlCol="0">
            <a:spAutoFit/>
          </a:bodyPr>
          <a:lstStyle/>
          <a:p>
            <a:pPr algn="ctr"/>
            <a:r>
              <a:rPr kumimoji="1" lang="zh-CN" altLang="en-US" sz="1200" dirty="0" smtClean="0"/>
              <a:t>哥伦比亚</a:t>
            </a:r>
            <a:endParaRPr kumimoji="1" lang="zh-CN" altLang="en-US" sz="1200" dirty="0"/>
          </a:p>
        </p:txBody>
      </p:sp>
      <p:sp>
        <p:nvSpPr>
          <p:cNvPr id="12" name="文本框 11"/>
          <p:cNvSpPr txBox="1"/>
          <p:nvPr/>
        </p:nvSpPr>
        <p:spPr>
          <a:xfrm>
            <a:off x="3152750" y="2647931"/>
            <a:ext cx="864120" cy="276999"/>
          </a:xfrm>
          <a:prstGeom prst="rect">
            <a:avLst/>
          </a:prstGeom>
          <a:noFill/>
        </p:spPr>
        <p:txBody>
          <a:bodyPr wrap="square" rtlCol="0">
            <a:spAutoFit/>
          </a:bodyPr>
          <a:lstStyle/>
          <a:p>
            <a:pPr algn="ctr"/>
            <a:r>
              <a:rPr kumimoji="1" lang="zh-CN" altLang="en-US" sz="1200" dirty="0" smtClean="0"/>
              <a:t>韩国</a:t>
            </a:r>
            <a:endParaRPr kumimoji="1" lang="zh-CN" altLang="en-US" sz="1200" dirty="0"/>
          </a:p>
        </p:txBody>
      </p:sp>
      <p:sp>
        <p:nvSpPr>
          <p:cNvPr id="13" name="文本框 12"/>
          <p:cNvSpPr txBox="1"/>
          <p:nvPr/>
        </p:nvSpPr>
        <p:spPr>
          <a:xfrm>
            <a:off x="3224760" y="3152001"/>
            <a:ext cx="864120" cy="276999"/>
          </a:xfrm>
          <a:prstGeom prst="rect">
            <a:avLst/>
          </a:prstGeom>
          <a:noFill/>
        </p:spPr>
        <p:txBody>
          <a:bodyPr wrap="square" rtlCol="0">
            <a:spAutoFit/>
          </a:bodyPr>
          <a:lstStyle/>
          <a:p>
            <a:pPr algn="ctr"/>
            <a:r>
              <a:rPr kumimoji="1" lang="zh-CN" altLang="en-US" sz="1200" dirty="0" smtClean="0"/>
              <a:t>厄瓜多尔</a:t>
            </a:r>
            <a:endParaRPr kumimoji="1" lang="zh-CN" altLang="en-US" sz="1200" dirty="0"/>
          </a:p>
        </p:txBody>
      </p:sp>
      <p:sp>
        <p:nvSpPr>
          <p:cNvPr id="14" name="文本框 13"/>
          <p:cNvSpPr txBox="1"/>
          <p:nvPr/>
        </p:nvSpPr>
        <p:spPr>
          <a:xfrm>
            <a:off x="3152750" y="3584061"/>
            <a:ext cx="864120" cy="276999"/>
          </a:xfrm>
          <a:prstGeom prst="rect">
            <a:avLst/>
          </a:prstGeom>
          <a:noFill/>
        </p:spPr>
        <p:txBody>
          <a:bodyPr wrap="square" rtlCol="0">
            <a:spAutoFit/>
          </a:bodyPr>
          <a:lstStyle/>
          <a:p>
            <a:pPr algn="ctr"/>
            <a:r>
              <a:rPr kumimoji="1" lang="zh-CN" altLang="en-US" sz="1200" dirty="0" smtClean="0"/>
              <a:t>美国</a:t>
            </a:r>
            <a:endParaRPr kumimoji="1" lang="zh-CN" altLang="en-US" sz="1200" dirty="0"/>
          </a:p>
        </p:txBody>
      </p:sp>
      <p:sp>
        <p:nvSpPr>
          <p:cNvPr id="15" name="文本框 14"/>
          <p:cNvSpPr txBox="1"/>
          <p:nvPr/>
        </p:nvSpPr>
        <p:spPr>
          <a:xfrm>
            <a:off x="3224760" y="4016121"/>
            <a:ext cx="864120" cy="276999"/>
          </a:xfrm>
          <a:prstGeom prst="rect">
            <a:avLst/>
          </a:prstGeom>
          <a:noFill/>
        </p:spPr>
        <p:txBody>
          <a:bodyPr wrap="square" rtlCol="0">
            <a:spAutoFit/>
          </a:bodyPr>
          <a:lstStyle/>
          <a:p>
            <a:pPr algn="ctr"/>
            <a:r>
              <a:rPr kumimoji="1" lang="zh-CN" altLang="en-US" sz="1200" dirty="0" smtClean="0"/>
              <a:t>菲律宾</a:t>
            </a:r>
            <a:endParaRPr kumimoji="1" lang="zh-CN" altLang="en-US" sz="1200" dirty="0"/>
          </a:p>
        </p:txBody>
      </p:sp>
      <p:sp>
        <p:nvSpPr>
          <p:cNvPr id="16" name="文本框 15"/>
          <p:cNvSpPr txBox="1"/>
          <p:nvPr/>
        </p:nvSpPr>
        <p:spPr>
          <a:xfrm>
            <a:off x="3152750" y="4448181"/>
            <a:ext cx="864120" cy="276999"/>
          </a:xfrm>
          <a:prstGeom prst="rect">
            <a:avLst/>
          </a:prstGeom>
          <a:noFill/>
        </p:spPr>
        <p:txBody>
          <a:bodyPr wrap="square" rtlCol="0">
            <a:spAutoFit/>
          </a:bodyPr>
          <a:lstStyle/>
          <a:p>
            <a:pPr algn="ctr"/>
            <a:r>
              <a:rPr kumimoji="1" lang="zh-CN" altLang="en-US" sz="1200" dirty="0" smtClean="0"/>
              <a:t>日本</a:t>
            </a:r>
            <a:endParaRPr kumimoji="1" lang="zh-CN" altLang="en-US" sz="1200" dirty="0"/>
          </a:p>
        </p:txBody>
      </p:sp>
      <p:sp>
        <p:nvSpPr>
          <p:cNvPr id="17" name="文本框 16"/>
          <p:cNvSpPr txBox="1"/>
          <p:nvPr/>
        </p:nvSpPr>
        <p:spPr>
          <a:xfrm>
            <a:off x="3224760" y="4880241"/>
            <a:ext cx="864120" cy="276999"/>
          </a:xfrm>
          <a:prstGeom prst="rect">
            <a:avLst/>
          </a:prstGeom>
          <a:noFill/>
        </p:spPr>
        <p:txBody>
          <a:bodyPr wrap="square" rtlCol="0">
            <a:spAutoFit/>
          </a:bodyPr>
          <a:lstStyle/>
          <a:p>
            <a:pPr algn="ctr"/>
            <a:r>
              <a:rPr kumimoji="1" lang="zh-CN" altLang="en-US" sz="1200" dirty="0" smtClean="0"/>
              <a:t>摩洛哥</a:t>
            </a:r>
            <a:endParaRPr kumimoji="1" lang="zh-CN" altLang="en-US" sz="1200" dirty="0"/>
          </a:p>
        </p:txBody>
      </p:sp>
      <p:sp>
        <p:nvSpPr>
          <p:cNvPr id="18" name="文本框 17"/>
          <p:cNvSpPr txBox="1"/>
          <p:nvPr/>
        </p:nvSpPr>
        <p:spPr>
          <a:xfrm>
            <a:off x="5313050" y="2215871"/>
            <a:ext cx="864120" cy="276999"/>
          </a:xfrm>
          <a:prstGeom prst="rect">
            <a:avLst/>
          </a:prstGeom>
          <a:noFill/>
        </p:spPr>
        <p:txBody>
          <a:bodyPr wrap="square" rtlCol="0">
            <a:spAutoFit/>
          </a:bodyPr>
          <a:lstStyle/>
          <a:p>
            <a:pPr algn="ctr"/>
            <a:r>
              <a:rPr kumimoji="1" lang="zh-CN" altLang="en-US" sz="1200" dirty="0" smtClean="0"/>
              <a:t>墨西哥</a:t>
            </a:r>
            <a:endParaRPr kumimoji="1" lang="zh-CN" altLang="en-US" sz="1200" dirty="0"/>
          </a:p>
        </p:txBody>
      </p:sp>
      <p:sp>
        <p:nvSpPr>
          <p:cNvPr id="19" name="文本框 18"/>
          <p:cNvSpPr txBox="1"/>
          <p:nvPr/>
        </p:nvSpPr>
        <p:spPr>
          <a:xfrm>
            <a:off x="5313050" y="2647931"/>
            <a:ext cx="864120" cy="276999"/>
          </a:xfrm>
          <a:prstGeom prst="rect">
            <a:avLst/>
          </a:prstGeom>
          <a:noFill/>
        </p:spPr>
        <p:txBody>
          <a:bodyPr wrap="square" rtlCol="0">
            <a:spAutoFit/>
          </a:bodyPr>
          <a:lstStyle/>
          <a:p>
            <a:pPr algn="ctr"/>
            <a:r>
              <a:rPr kumimoji="1" lang="zh-CN" altLang="en-US" sz="1200" dirty="0" smtClean="0"/>
              <a:t>巴拉圭</a:t>
            </a:r>
            <a:endParaRPr kumimoji="1" lang="zh-CN" altLang="en-US" sz="1200" dirty="0"/>
          </a:p>
        </p:txBody>
      </p:sp>
      <p:sp>
        <p:nvSpPr>
          <p:cNvPr id="20" name="文本框 19"/>
          <p:cNvSpPr txBox="1"/>
          <p:nvPr/>
        </p:nvSpPr>
        <p:spPr>
          <a:xfrm>
            <a:off x="5241040" y="3068950"/>
            <a:ext cx="864120" cy="276999"/>
          </a:xfrm>
          <a:prstGeom prst="rect">
            <a:avLst/>
          </a:prstGeom>
          <a:noFill/>
        </p:spPr>
        <p:txBody>
          <a:bodyPr wrap="square" rtlCol="0">
            <a:spAutoFit/>
          </a:bodyPr>
          <a:lstStyle/>
          <a:p>
            <a:pPr algn="ctr"/>
            <a:r>
              <a:rPr kumimoji="1" lang="zh-CN" altLang="en-US" sz="1200" dirty="0" smtClean="0"/>
              <a:t>秘鲁</a:t>
            </a:r>
            <a:endParaRPr kumimoji="1" lang="zh-CN" altLang="en-US" sz="1200" dirty="0"/>
          </a:p>
        </p:txBody>
      </p:sp>
      <p:sp>
        <p:nvSpPr>
          <p:cNvPr id="21" name="文本框 20"/>
          <p:cNvSpPr txBox="1"/>
          <p:nvPr/>
        </p:nvSpPr>
        <p:spPr>
          <a:xfrm>
            <a:off x="5465450" y="3584061"/>
            <a:ext cx="1575840" cy="276999"/>
          </a:xfrm>
          <a:prstGeom prst="rect">
            <a:avLst/>
          </a:prstGeom>
          <a:noFill/>
        </p:spPr>
        <p:txBody>
          <a:bodyPr wrap="square" rtlCol="0">
            <a:spAutoFit/>
          </a:bodyPr>
          <a:lstStyle/>
          <a:p>
            <a:r>
              <a:rPr kumimoji="1" lang="zh-CN" altLang="en-US" sz="1200" dirty="0" smtClean="0"/>
              <a:t>多米尼加共和国</a:t>
            </a:r>
            <a:endParaRPr kumimoji="1" lang="zh-CN" altLang="en-US" sz="1200" dirty="0"/>
          </a:p>
        </p:txBody>
      </p:sp>
      <p:sp>
        <p:nvSpPr>
          <p:cNvPr id="22" name="文本框 21"/>
          <p:cNvSpPr txBox="1"/>
          <p:nvPr/>
        </p:nvSpPr>
        <p:spPr>
          <a:xfrm>
            <a:off x="4953000" y="4016121"/>
            <a:ext cx="1575840" cy="276999"/>
          </a:xfrm>
          <a:prstGeom prst="rect">
            <a:avLst/>
          </a:prstGeom>
          <a:noFill/>
        </p:spPr>
        <p:txBody>
          <a:bodyPr wrap="square" rtlCol="0">
            <a:spAutoFit/>
          </a:bodyPr>
          <a:lstStyle/>
          <a:p>
            <a:pPr algn="ctr"/>
            <a:r>
              <a:rPr kumimoji="1" lang="zh-CN" altLang="en-US" sz="1200" dirty="0" smtClean="0"/>
              <a:t>俄罗斯</a:t>
            </a:r>
            <a:endParaRPr kumimoji="1" lang="zh-CN" altLang="en-US" sz="1200" dirty="0"/>
          </a:p>
        </p:txBody>
      </p:sp>
      <p:sp>
        <p:nvSpPr>
          <p:cNvPr id="23" name="文本框 22"/>
          <p:cNvSpPr txBox="1"/>
          <p:nvPr/>
        </p:nvSpPr>
        <p:spPr>
          <a:xfrm>
            <a:off x="4953000" y="4448181"/>
            <a:ext cx="1575840" cy="276999"/>
          </a:xfrm>
          <a:prstGeom prst="rect">
            <a:avLst/>
          </a:prstGeom>
          <a:noFill/>
        </p:spPr>
        <p:txBody>
          <a:bodyPr wrap="square" rtlCol="0">
            <a:spAutoFit/>
          </a:bodyPr>
          <a:lstStyle/>
          <a:p>
            <a:pPr algn="ctr"/>
            <a:r>
              <a:rPr kumimoji="1" lang="zh-CN" altLang="en-US" sz="1200" dirty="0" smtClean="0"/>
              <a:t>突尼斯</a:t>
            </a:r>
            <a:endParaRPr kumimoji="1" lang="zh-CN" altLang="en-US" sz="1200" dirty="0"/>
          </a:p>
        </p:txBody>
      </p:sp>
      <p:sp>
        <p:nvSpPr>
          <p:cNvPr id="24" name="文本框 23"/>
          <p:cNvSpPr txBox="1"/>
          <p:nvPr/>
        </p:nvSpPr>
        <p:spPr>
          <a:xfrm>
            <a:off x="4953000" y="4869200"/>
            <a:ext cx="1575840" cy="276999"/>
          </a:xfrm>
          <a:prstGeom prst="rect">
            <a:avLst/>
          </a:prstGeom>
          <a:noFill/>
        </p:spPr>
        <p:txBody>
          <a:bodyPr wrap="square" rtlCol="0">
            <a:spAutoFit/>
          </a:bodyPr>
          <a:lstStyle/>
          <a:p>
            <a:pPr algn="ctr"/>
            <a:r>
              <a:rPr kumimoji="1" lang="zh-CN" altLang="en-US" sz="1200" dirty="0" smtClean="0"/>
              <a:t>乌克兰</a:t>
            </a:r>
            <a:endParaRPr kumimoji="1" lang="zh-CN" altLang="en-US" sz="1200" dirty="0"/>
          </a:p>
        </p:txBody>
      </p:sp>
      <p:sp>
        <p:nvSpPr>
          <p:cNvPr id="25" name="文本框 24"/>
          <p:cNvSpPr txBox="1"/>
          <p:nvPr/>
        </p:nvSpPr>
        <p:spPr>
          <a:xfrm>
            <a:off x="8057810" y="2708900"/>
            <a:ext cx="999760" cy="276999"/>
          </a:xfrm>
          <a:prstGeom prst="rect">
            <a:avLst/>
          </a:prstGeom>
          <a:noFill/>
        </p:spPr>
        <p:txBody>
          <a:bodyPr wrap="square" rtlCol="0">
            <a:spAutoFit/>
          </a:bodyPr>
          <a:lstStyle/>
          <a:p>
            <a:pPr algn="ctr"/>
            <a:r>
              <a:rPr kumimoji="1" lang="zh-CN" altLang="en-US" sz="1200" dirty="0" smtClean="0"/>
              <a:t>委内瑞拉</a:t>
            </a:r>
            <a:endParaRPr kumimoji="1" lang="zh-CN" altLang="en-US" sz="1200" dirty="0"/>
          </a:p>
        </p:txBody>
      </p:sp>
      <p:sp>
        <p:nvSpPr>
          <p:cNvPr id="26" name="文本框 25"/>
          <p:cNvSpPr txBox="1"/>
          <p:nvPr/>
        </p:nvSpPr>
        <p:spPr>
          <a:xfrm>
            <a:off x="8057810" y="2204830"/>
            <a:ext cx="999760" cy="276999"/>
          </a:xfrm>
          <a:prstGeom prst="rect">
            <a:avLst/>
          </a:prstGeom>
          <a:noFill/>
        </p:spPr>
        <p:txBody>
          <a:bodyPr wrap="square" rtlCol="0">
            <a:spAutoFit/>
          </a:bodyPr>
          <a:lstStyle/>
          <a:p>
            <a:pPr algn="ctr"/>
            <a:r>
              <a:rPr kumimoji="1" lang="zh-CN" altLang="en-US" sz="1200" dirty="0" smtClean="0"/>
              <a:t>乌拉圭</a:t>
            </a:r>
            <a:endParaRPr kumimoji="1" lang="zh-CN" altLang="en-US" sz="1200" dirty="0"/>
          </a:p>
        </p:txBody>
      </p:sp>
    </p:spTree>
    <p:extLst>
      <p:ext uri="{BB962C8B-B14F-4D97-AF65-F5344CB8AC3E}">
        <p14:creationId xmlns:p14="http://schemas.microsoft.com/office/powerpoint/2010/main" val="637072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800" dirty="0"/>
              <a:t>PROVINCIAL </a:t>
            </a:r>
            <a:r>
              <a:rPr lang="es-ES" sz="2800" dirty="0" smtClean="0"/>
              <a:t>DIRECTORATES </a:t>
            </a:r>
            <a:r>
              <a:rPr lang="es-ES" sz="2800" dirty="0" err="1" smtClean="0"/>
              <a:t>二十五省厅</a:t>
            </a:r>
            <a:endParaRPr lang="es-ES" sz="2800" dirty="0"/>
          </a:p>
        </p:txBody>
      </p:sp>
      <p:pic>
        <p:nvPicPr>
          <p:cNvPr id="4" name="Marcador de contenido 3"/>
          <p:cNvPicPr>
            <a:picLocks noGrp="1" noChangeAspect="1"/>
          </p:cNvPicPr>
          <p:nvPr>
            <p:ph idx="1"/>
          </p:nvPr>
        </p:nvPicPr>
        <p:blipFill>
          <a:blip r:embed="rId2" cstate="print"/>
          <a:stretch>
            <a:fillRect/>
          </a:stretch>
        </p:blipFill>
        <p:spPr>
          <a:xfrm>
            <a:off x="819533" y="981075"/>
            <a:ext cx="8187558" cy="5145088"/>
          </a:xfrm>
          <a:prstGeom prst="rect">
            <a:avLst/>
          </a:prstGeom>
        </p:spPr>
      </p:pic>
      <p:sp>
        <p:nvSpPr>
          <p:cNvPr id="3" name="文本框 2"/>
          <p:cNvSpPr txBox="1"/>
          <p:nvPr/>
        </p:nvSpPr>
        <p:spPr>
          <a:xfrm>
            <a:off x="992450" y="4149100"/>
            <a:ext cx="1152160" cy="369332"/>
          </a:xfrm>
          <a:prstGeom prst="rect">
            <a:avLst/>
          </a:prstGeom>
          <a:noFill/>
        </p:spPr>
        <p:txBody>
          <a:bodyPr wrap="square" rtlCol="0">
            <a:spAutoFit/>
          </a:bodyPr>
          <a:lstStyle/>
          <a:p>
            <a:r>
              <a:rPr kumimoji="1" lang="en-US" altLang="zh-CN" dirty="0" smtClean="0"/>
              <a:t>96</a:t>
            </a:r>
            <a:r>
              <a:rPr kumimoji="1" lang="zh-CN" altLang="en-US" dirty="0" smtClean="0"/>
              <a:t>地方局</a:t>
            </a:r>
            <a:endParaRPr kumimoji="1" lang="zh-CN" altLang="en-US" dirty="0"/>
          </a:p>
        </p:txBody>
      </p:sp>
    </p:spTree>
    <p:extLst>
      <p:ext uri="{BB962C8B-B14F-4D97-AF65-F5344CB8AC3E}">
        <p14:creationId xmlns:p14="http://schemas.microsoft.com/office/powerpoint/2010/main" val="18329938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stretch>
            <a:fillRect/>
          </a:stretch>
        </p:blipFill>
        <p:spPr>
          <a:xfrm>
            <a:off x="4674876" y="2601208"/>
            <a:ext cx="5102794" cy="3420152"/>
          </a:xfrm>
          <a:prstGeom prst="rect">
            <a:avLst/>
          </a:prstGeom>
        </p:spPr>
      </p:pic>
      <p:sp>
        <p:nvSpPr>
          <p:cNvPr id="2" name="Título 1"/>
          <p:cNvSpPr>
            <a:spLocks noGrp="1"/>
          </p:cNvSpPr>
          <p:nvPr>
            <p:ph type="title"/>
          </p:nvPr>
        </p:nvSpPr>
        <p:spPr/>
        <p:txBody>
          <a:bodyPr>
            <a:normAutofit fontScale="90000"/>
          </a:bodyPr>
          <a:lstStyle/>
          <a:p>
            <a:r>
              <a:rPr lang="en-US" sz="3200" dirty="0"/>
              <a:t>EXCEPTION TO THE PRINCIPLES OF </a:t>
            </a:r>
            <a:r>
              <a:rPr lang="en-US" sz="3200" dirty="0" smtClean="0"/>
              <a:t/>
            </a:r>
            <a:br>
              <a:rPr lang="en-US" sz="3200" dirty="0" smtClean="0"/>
            </a:br>
            <a:r>
              <a:rPr lang="en-US" sz="3200" dirty="0" smtClean="0"/>
              <a:t>TERRITORIALITY</a:t>
            </a:r>
            <a:r>
              <a:rPr lang="zh-CN" altLang="en-US" sz="3200" dirty="0" smtClean="0"/>
              <a:t> 跨国准则适用者除外</a:t>
            </a:r>
            <a:endParaRPr lang="es-ES" sz="3200" dirty="0"/>
          </a:p>
        </p:txBody>
      </p:sp>
      <p:sp>
        <p:nvSpPr>
          <p:cNvPr id="3" name="Marcador de contenido 2"/>
          <p:cNvSpPr>
            <a:spLocks noGrp="1"/>
          </p:cNvSpPr>
          <p:nvPr>
            <p:ph idx="1"/>
          </p:nvPr>
        </p:nvSpPr>
        <p:spPr/>
        <p:txBody>
          <a:bodyPr/>
          <a:lstStyle/>
          <a:p>
            <a:pPr marL="0" lvl="0" indent="0" fontAlgn="base">
              <a:spcAft>
                <a:spcPct val="0"/>
              </a:spcAft>
              <a:buClrTx/>
              <a:buSzTx/>
              <a:buNone/>
            </a:pPr>
            <a:r>
              <a:rPr lang="en-GB" sz="2000" b="1" dirty="0">
                <a:solidFill>
                  <a:srgbClr val="000000"/>
                </a:solidFill>
                <a:latin typeface="Verdana" pitchFamily="34" charset="0"/>
              </a:rPr>
              <a:t>Bilateral Social Security Agreements with</a:t>
            </a:r>
            <a:r>
              <a:rPr lang="en-GB" sz="2000" b="1" dirty="0" smtClean="0">
                <a:solidFill>
                  <a:srgbClr val="000000"/>
                </a:solidFill>
                <a:latin typeface="Verdana" pitchFamily="34" charset="0"/>
              </a:rPr>
              <a:t>:</a:t>
            </a:r>
            <a:r>
              <a:rPr lang="zh-CN" altLang="en-US" sz="2000" b="1" dirty="0" smtClean="0">
                <a:solidFill>
                  <a:srgbClr val="000000"/>
                </a:solidFill>
                <a:latin typeface="Verdana" pitchFamily="34" charset="0"/>
              </a:rPr>
              <a:t> 双边协议国家</a:t>
            </a:r>
            <a:endParaRPr lang="en-GB" sz="2000" b="1" dirty="0" smtClean="0">
              <a:solidFill>
                <a:srgbClr val="000000"/>
              </a:solidFill>
              <a:latin typeface="Verdana" pitchFamily="34" charset="0"/>
            </a:endParaRPr>
          </a:p>
          <a:p>
            <a:pPr marL="0" lvl="0" indent="0" fontAlgn="base">
              <a:spcAft>
                <a:spcPct val="0"/>
              </a:spcAft>
              <a:buClrTx/>
              <a:buSzTx/>
              <a:buNone/>
            </a:pPr>
            <a:endParaRPr lang="en-GB" sz="2000" b="1" dirty="0">
              <a:solidFill>
                <a:srgbClr val="000000"/>
              </a:solidFill>
              <a:latin typeface="Verdana" pitchFamily="34" charset="0"/>
            </a:endParaRPr>
          </a:p>
          <a:p>
            <a:pPr marL="0" indent="0">
              <a:buNone/>
            </a:pPr>
            <a:endParaRPr lang="es-ES" dirty="0"/>
          </a:p>
        </p:txBody>
      </p:sp>
      <p:sp>
        <p:nvSpPr>
          <p:cNvPr id="4" name="4 CuadroTexto"/>
          <p:cNvSpPr txBox="1"/>
          <p:nvPr/>
        </p:nvSpPr>
        <p:spPr>
          <a:xfrm>
            <a:off x="436880" y="1556740"/>
            <a:ext cx="2067780" cy="3293208"/>
          </a:xfrm>
          <a:prstGeom prst="rect">
            <a:avLst/>
          </a:prstGeom>
          <a:noFill/>
        </p:spPr>
        <p:txBody>
          <a:bodyPr wrap="square" rtlCol="0">
            <a:spAutoFit/>
          </a:bodyPr>
          <a:lstStyle/>
          <a:p>
            <a:pPr>
              <a:spcBef>
                <a:spcPct val="20000"/>
              </a:spcBef>
            </a:pPr>
            <a:r>
              <a:rPr lang="en-GB" sz="1600" dirty="0" smtClean="0">
                <a:solidFill>
                  <a:srgbClr val="000000"/>
                </a:solidFill>
                <a:latin typeface="Verdana" pitchFamily="34" charset="0"/>
              </a:rPr>
              <a:t>Argentina</a:t>
            </a:r>
            <a:r>
              <a:rPr lang="zh-CN" altLang="en-US" sz="1600" dirty="0" smtClean="0">
                <a:solidFill>
                  <a:srgbClr val="000000"/>
                </a:solidFill>
                <a:latin typeface="Verdana" pitchFamily="34" charset="0"/>
              </a:rPr>
              <a:t> 阿根廷</a:t>
            </a:r>
            <a:endParaRPr lang="en-GB" sz="1600" dirty="0" smtClean="0">
              <a:solidFill>
                <a:srgbClr val="000000"/>
              </a:solidFill>
              <a:latin typeface="Verdana" pitchFamily="34" charset="0"/>
            </a:endParaRPr>
          </a:p>
          <a:p>
            <a:pPr>
              <a:spcBef>
                <a:spcPct val="20000"/>
              </a:spcBef>
            </a:pPr>
            <a:r>
              <a:rPr lang="en-GB" sz="1600" dirty="0" smtClean="0">
                <a:solidFill>
                  <a:srgbClr val="000000"/>
                </a:solidFill>
                <a:latin typeface="Verdana" pitchFamily="34" charset="0"/>
              </a:rPr>
              <a:t>Brazil</a:t>
            </a:r>
            <a:r>
              <a:rPr lang="zh-CN" altLang="en-US" sz="1600" dirty="0" smtClean="0">
                <a:solidFill>
                  <a:srgbClr val="000000"/>
                </a:solidFill>
                <a:latin typeface="Verdana" pitchFamily="34" charset="0"/>
              </a:rPr>
              <a:t> 巴西</a:t>
            </a:r>
            <a:endParaRPr lang="en-GB" sz="1600" dirty="0" smtClean="0">
              <a:solidFill>
                <a:srgbClr val="000000"/>
              </a:solidFill>
              <a:latin typeface="Verdana" pitchFamily="34" charset="0"/>
            </a:endParaRPr>
          </a:p>
          <a:p>
            <a:pPr>
              <a:spcBef>
                <a:spcPct val="20000"/>
              </a:spcBef>
            </a:pPr>
            <a:r>
              <a:rPr lang="en-GB" sz="1600" dirty="0" smtClean="0">
                <a:solidFill>
                  <a:srgbClr val="000000"/>
                </a:solidFill>
                <a:latin typeface="Verdana" pitchFamily="34" charset="0"/>
              </a:rPr>
              <a:t>Canada</a:t>
            </a:r>
            <a:r>
              <a:rPr lang="zh-CN" altLang="en-US" sz="1600" dirty="0" smtClean="0">
                <a:solidFill>
                  <a:srgbClr val="000000"/>
                </a:solidFill>
                <a:latin typeface="Verdana" pitchFamily="34" charset="0"/>
              </a:rPr>
              <a:t> 加拿大</a:t>
            </a:r>
            <a:endParaRPr lang="en-GB" sz="1600" dirty="0" smtClean="0">
              <a:solidFill>
                <a:srgbClr val="000000"/>
              </a:solidFill>
              <a:latin typeface="Verdana" pitchFamily="34" charset="0"/>
            </a:endParaRPr>
          </a:p>
          <a:p>
            <a:pPr>
              <a:spcBef>
                <a:spcPct val="20000"/>
              </a:spcBef>
            </a:pPr>
            <a:r>
              <a:rPr lang="en-GB" sz="1600" dirty="0" smtClean="0">
                <a:solidFill>
                  <a:srgbClr val="000000"/>
                </a:solidFill>
                <a:latin typeface="Verdana" pitchFamily="34" charset="0"/>
              </a:rPr>
              <a:t>Colombia</a:t>
            </a:r>
            <a:r>
              <a:rPr lang="zh-CN" altLang="en-US" sz="1600" dirty="0" smtClean="0">
                <a:solidFill>
                  <a:srgbClr val="000000"/>
                </a:solidFill>
                <a:latin typeface="Verdana" pitchFamily="34" charset="0"/>
              </a:rPr>
              <a:t> 哥伦比亚</a:t>
            </a:r>
            <a:endParaRPr lang="en-GB" sz="1600" dirty="0" smtClean="0">
              <a:solidFill>
                <a:srgbClr val="000000"/>
              </a:solidFill>
              <a:latin typeface="Verdana" pitchFamily="34" charset="0"/>
            </a:endParaRPr>
          </a:p>
          <a:p>
            <a:pPr>
              <a:spcBef>
                <a:spcPct val="20000"/>
              </a:spcBef>
            </a:pPr>
            <a:r>
              <a:rPr lang="en-GB" sz="1600" dirty="0" smtClean="0">
                <a:solidFill>
                  <a:srgbClr val="000000"/>
                </a:solidFill>
                <a:latin typeface="Verdana" pitchFamily="34" charset="0"/>
              </a:rPr>
              <a:t>Chile (*)</a:t>
            </a:r>
            <a:r>
              <a:rPr lang="zh-CN" altLang="en-US" sz="1600" dirty="0" smtClean="0">
                <a:solidFill>
                  <a:srgbClr val="000000"/>
                </a:solidFill>
                <a:latin typeface="Verdana" pitchFamily="34" charset="0"/>
              </a:rPr>
              <a:t> 智利</a:t>
            </a:r>
            <a:endParaRPr lang="it-IT" altLang="zh-CN" sz="1600" dirty="0" smtClean="0">
              <a:solidFill>
                <a:srgbClr val="000000"/>
              </a:solidFill>
              <a:latin typeface="Verdana" pitchFamily="34" charset="0"/>
            </a:endParaRPr>
          </a:p>
          <a:p>
            <a:pPr>
              <a:spcBef>
                <a:spcPct val="20000"/>
              </a:spcBef>
            </a:pPr>
            <a:r>
              <a:rPr lang="en-GB" sz="1600" dirty="0" smtClean="0">
                <a:solidFill>
                  <a:srgbClr val="000000"/>
                </a:solidFill>
                <a:latin typeface="Verdana" pitchFamily="34" charset="0"/>
              </a:rPr>
              <a:t>Philippines</a:t>
            </a:r>
            <a:r>
              <a:rPr lang="zh-CN" altLang="en-US" sz="1600" dirty="0">
                <a:solidFill>
                  <a:srgbClr val="000000"/>
                </a:solidFill>
                <a:latin typeface="Verdana" pitchFamily="34" charset="0"/>
              </a:rPr>
              <a:t> </a:t>
            </a:r>
            <a:r>
              <a:rPr lang="zh-CN" altLang="en-US" sz="1600" dirty="0" smtClean="0">
                <a:solidFill>
                  <a:srgbClr val="000000"/>
                </a:solidFill>
                <a:latin typeface="Verdana" pitchFamily="34" charset="0"/>
              </a:rPr>
              <a:t>菲律宾</a:t>
            </a:r>
            <a:endParaRPr lang="it-IT" altLang="zh-CN" sz="1600" dirty="0" smtClean="0">
              <a:solidFill>
                <a:srgbClr val="000000"/>
              </a:solidFill>
              <a:latin typeface="Verdana" pitchFamily="34" charset="0"/>
            </a:endParaRPr>
          </a:p>
          <a:p>
            <a:pPr>
              <a:spcBef>
                <a:spcPct val="20000"/>
              </a:spcBef>
            </a:pPr>
            <a:r>
              <a:rPr lang="en-GB" sz="1600" dirty="0" smtClean="0">
                <a:solidFill>
                  <a:srgbClr val="000000"/>
                </a:solidFill>
                <a:latin typeface="Verdana" pitchFamily="34" charset="0"/>
              </a:rPr>
              <a:t>Morocco</a:t>
            </a:r>
            <a:r>
              <a:rPr lang="zh-CN" altLang="en-US" sz="1600" dirty="0">
                <a:solidFill>
                  <a:srgbClr val="000000"/>
                </a:solidFill>
                <a:latin typeface="Verdana" pitchFamily="34" charset="0"/>
              </a:rPr>
              <a:t> </a:t>
            </a:r>
            <a:r>
              <a:rPr lang="zh-CN" altLang="en-US" sz="1600" dirty="0" smtClean="0">
                <a:solidFill>
                  <a:srgbClr val="000000"/>
                </a:solidFill>
                <a:latin typeface="Verdana" pitchFamily="34" charset="0"/>
              </a:rPr>
              <a:t>摩洛哥</a:t>
            </a:r>
            <a:endParaRPr lang="it-IT" altLang="zh-CN" sz="1600" dirty="0" smtClean="0">
              <a:solidFill>
                <a:srgbClr val="000000"/>
              </a:solidFill>
              <a:latin typeface="Verdana" pitchFamily="34" charset="0"/>
            </a:endParaRPr>
          </a:p>
          <a:p>
            <a:pPr>
              <a:spcBef>
                <a:spcPct val="20000"/>
              </a:spcBef>
            </a:pPr>
            <a:r>
              <a:rPr lang="en-GB" sz="1600" dirty="0" smtClean="0">
                <a:solidFill>
                  <a:srgbClr val="000000"/>
                </a:solidFill>
                <a:latin typeface="Verdana" pitchFamily="34" charset="0"/>
              </a:rPr>
              <a:t>Mexico</a:t>
            </a:r>
            <a:r>
              <a:rPr lang="zh-CN" altLang="en-US" sz="1600" dirty="0" smtClean="0">
                <a:solidFill>
                  <a:srgbClr val="000000"/>
                </a:solidFill>
                <a:latin typeface="Verdana" pitchFamily="34" charset="0"/>
              </a:rPr>
              <a:t> 墨西哥</a:t>
            </a:r>
            <a:endParaRPr lang="en-GB" sz="1600" dirty="0" smtClean="0">
              <a:solidFill>
                <a:srgbClr val="000000"/>
              </a:solidFill>
              <a:latin typeface="Verdana" pitchFamily="34" charset="0"/>
            </a:endParaRPr>
          </a:p>
          <a:p>
            <a:pPr>
              <a:spcBef>
                <a:spcPct val="20000"/>
              </a:spcBef>
            </a:pPr>
            <a:r>
              <a:rPr lang="en-GB" sz="1600" dirty="0" smtClean="0">
                <a:solidFill>
                  <a:srgbClr val="000000"/>
                </a:solidFill>
                <a:latin typeface="Verdana" pitchFamily="34" charset="0"/>
              </a:rPr>
              <a:t>Ukraine</a:t>
            </a:r>
            <a:r>
              <a:rPr lang="zh-CN" altLang="en-US" sz="1600" dirty="0" smtClean="0">
                <a:solidFill>
                  <a:srgbClr val="000000"/>
                </a:solidFill>
                <a:latin typeface="Verdana" pitchFamily="34" charset="0"/>
              </a:rPr>
              <a:t> 乌克兰</a:t>
            </a:r>
            <a:endParaRPr lang="en-GB" sz="1600" dirty="0">
              <a:solidFill>
                <a:srgbClr val="000000"/>
              </a:solidFill>
              <a:latin typeface="Verdana" pitchFamily="34" charset="0"/>
            </a:endParaRPr>
          </a:p>
          <a:p>
            <a:pPr>
              <a:spcBef>
                <a:spcPct val="20000"/>
              </a:spcBef>
            </a:pPr>
            <a:r>
              <a:rPr lang="en-GB" sz="1600" dirty="0" smtClean="0">
                <a:solidFill>
                  <a:srgbClr val="000000"/>
                </a:solidFill>
                <a:latin typeface="Verdana" pitchFamily="34" charset="0"/>
              </a:rPr>
              <a:t>Cape Verde</a:t>
            </a:r>
            <a:r>
              <a:rPr lang="zh-CN" altLang="en-US" sz="1600" dirty="0" smtClean="0">
                <a:solidFill>
                  <a:srgbClr val="000000"/>
                </a:solidFill>
                <a:latin typeface="Verdana" pitchFamily="34" charset="0"/>
              </a:rPr>
              <a:t> 佛得角</a:t>
            </a:r>
            <a:endParaRPr lang="en-GB" sz="1600" dirty="0">
              <a:solidFill>
                <a:srgbClr val="000000"/>
              </a:solidFill>
              <a:latin typeface="Verdana" pitchFamily="34" charset="0"/>
            </a:endParaRPr>
          </a:p>
          <a:p>
            <a:pPr>
              <a:spcBef>
                <a:spcPct val="20000"/>
              </a:spcBef>
            </a:pPr>
            <a:endParaRPr lang="en-GB" sz="1600" dirty="0">
              <a:solidFill>
                <a:srgbClr val="000000"/>
              </a:solidFill>
              <a:latin typeface="Verdana" pitchFamily="34" charset="0"/>
            </a:endParaRPr>
          </a:p>
        </p:txBody>
      </p:sp>
      <p:sp>
        <p:nvSpPr>
          <p:cNvPr id="5" name="5 CuadroTexto"/>
          <p:cNvSpPr txBox="1"/>
          <p:nvPr/>
        </p:nvSpPr>
        <p:spPr>
          <a:xfrm>
            <a:off x="2576670" y="1916790"/>
            <a:ext cx="4248590" cy="2776145"/>
          </a:xfrm>
          <a:prstGeom prst="rect">
            <a:avLst/>
          </a:prstGeom>
          <a:noFill/>
        </p:spPr>
        <p:txBody>
          <a:bodyPr wrap="square" rtlCol="0">
            <a:spAutoFit/>
          </a:bodyPr>
          <a:lstStyle/>
          <a:p>
            <a:pPr>
              <a:spcBef>
                <a:spcPct val="20000"/>
              </a:spcBef>
            </a:pPr>
            <a:r>
              <a:rPr lang="en-GB" sz="1600" dirty="0" smtClean="0">
                <a:solidFill>
                  <a:srgbClr val="000000"/>
                </a:solidFill>
                <a:latin typeface="Verdana" pitchFamily="34" charset="0"/>
              </a:rPr>
              <a:t>Dominican Republic</a:t>
            </a:r>
            <a:r>
              <a:rPr lang="zh-CN" altLang="en-US" sz="1600" dirty="0" smtClean="0">
                <a:solidFill>
                  <a:srgbClr val="000000"/>
                </a:solidFill>
                <a:latin typeface="Verdana" pitchFamily="34" charset="0"/>
              </a:rPr>
              <a:t> 多米尼加共和国</a:t>
            </a:r>
            <a:endParaRPr lang="en-GB" sz="1600" dirty="0" smtClean="0">
              <a:solidFill>
                <a:srgbClr val="000000"/>
              </a:solidFill>
              <a:latin typeface="Verdana" pitchFamily="34" charset="0"/>
            </a:endParaRPr>
          </a:p>
          <a:p>
            <a:pPr>
              <a:spcBef>
                <a:spcPct val="20000"/>
              </a:spcBef>
            </a:pPr>
            <a:r>
              <a:rPr lang="en-GB" sz="1600" dirty="0" smtClean="0">
                <a:solidFill>
                  <a:srgbClr val="000000"/>
                </a:solidFill>
                <a:latin typeface="Verdana" pitchFamily="34" charset="0"/>
              </a:rPr>
              <a:t>Peru</a:t>
            </a:r>
            <a:r>
              <a:rPr lang="zh-CN" altLang="en-US" sz="1600" dirty="0" smtClean="0">
                <a:solidFill>
                  <a:srgbClr val="000000"/>
                </a:solidFill>
                <a:latin typeface="Verdana" pitchFamily="34" charset="0"/>
              </a:rPr>
              <a:t> 秘鲁</a:t>
            </a:r>
            <a:endParaRPr lang="en-GB" sz="1600" dirty="0">
              <a:solidFill>
                <a:srgbClr val="000000"/>
              </a:solidFill>
              <a:latin typeface="Verdana" pitchFamily="34" charset="0"/>
            </a:endParaRPr>
          </a:p>
          <a:p>
            <a:pPr>
              <a:spcBef>
                <a:spcPct val="20000"/>
              </a:spcBef>
            </a:pPr>
            <a:r>
              <a:rPr lang="en-GB" sz="1600" dirty="0" smtClean="0">
                <a:solidFill>
                  <a:srgbClr val="000000"/>
                </a:solidFill>
                <a:latin typeface="Verdana" pitchFamily="34" charset="0"/>
              </a:rPr>
              <a:t>Switzerland</a:t>
            </a:r>
            <a:r>
              <a:rPr lang="zh-CN" altLang="en-US" sz="1600" dirty="0" smtClean="0">
                <a:solidFill>
                  <a:srgbClr val="000000"/>
                </a:solidFill>
                <a:latin typeface="Verdana" pitchFamily="34" charset="0"/>
              </a:rPr>
              <a:t> 瑞士</a:t>
            </a:r>
            <a:endParaRPr lang="en-GB" sz="1600" dirty="0" smtClean="0">
              <a:solidFill>
                <a:srgbClr val="000000"/>
              </a:solidFill>
              <a:latin typeface="Verdana" pitchFamily="34" charset="0"/>
            </a:endParaRPr>
          </a:p>
          <a:p>
            <a:pPr>
              <a:spcBef>
                <a:spcPct val="20000"/>
              </a:spcBef>
            </a:pPr>
            <a:r>
              <a:rPr lang="en-GB" sz="1600" dirty="0" smtClean="0">
                <a:solidFill>
                  <a:srgbClr val="000000"/>
                </a:solidFill>
                <a:latin typeface="Verdana" pitchFamily="34" charset="0"/>
              </a:rPr>
              <a:t>Tunisia</a:t>
            </a:r>
            <a:r>
              <a:rPr lang="zh-CN" altLang="en-US" sz="1600" dirty="0" smtClean="0">
                <a:solidFill>
                  <a:srgbClr val="000000"/>
                </a:solidFill>
                <a:latin typeface="Verdana" pitchFamily="34" charset="0"/>
              </a:rPr>
              <a:t> 突尼斯</a:t>
            </a:r>
            <a:endParaRPr lang="en-GB" sz="1600" dirty="0" smtClean="0">
              <a:solidFill>
                <a:srgbClr val="000000"/>
              </a:solidFill>
              <a:latin typeface="Verdana" pitchFamily="34" charset="0"/>
            </a:endParaRPr>
          </a:p>
          <a:p>
            <a:pPr>
              <a:spcBef>
                <a:spcPct val="20000"/>
              </a:spcBef>
            </a:pPr>
            <a:r>
              <a:rPr lang="en-GB" sz="1600" dirty="0" smtClean="0">
                <a:solidFill>
                  <a:srgbClr val="000000"/>
                </a:solidFill>
                <a:latin typeface="Verdana" pitchFamily="34" charset="0"/>
              </a:rPr>
              <a:t>Uruguay</a:t>
            </a:r>
            <a:r>
              <a:rPr lang="zh-CN" altLang="en-US" sz="1600" dirty="0" smtClean="0">
                <a:solidFill>
                  <a:srgbClr val="000000"/>
                </a:solidFill>
                <a:latin typeface="Verdana" pitchFamily="34" charset="0"/>
              </a:rPr>
              <a:t> 乌拉圭</a:t>
            </a:r>
            <a:endParaRPr lang="en-GB" sz="1600" dirty="0" smtClean="0">
              <a:solidFill>
                <a:srgbClr val="000000"/>
              </a:solidFill>
              <a:latin typeface="Verdana" pitchFamily="34" charset="0"/>
            </a:endParaRPr>
          </a:p>
          <a:p>
            <a:pPr>
              <a:spcBef>
                <a:spcPct val="20000"/>
              </a:spcBef>
            </a:pPr>
            <a:r>
              <a:rPr lang="en-GB" sz="1600" dirty="0" smtClean="0">
                <a:solidFill>
                  <a:srgbClr val="000000"/>
                </a:solidFill>
                <a:latin typeface="Verdana" pitchFamily="34" charset="0"/>
              </a:rPr>
              <a:t>Japan</a:t>
            </a:r>
            <a:r>
              <a:rPr lang="zh-CN" altLang="en-US" sz="1600" dirty="0" smtClean="0">
                <a:solidFill>
                  <a:srgbClr val="000000"/>
                </a:solidFill>
                <a:latin typeface="Verdana" pitchFamily="34" charset="0"/>
              </a:rPr>
              <a:t> 日本</a:t>
            </a:r>
            <a:endParaRPr lang="en-GB" sz="1600" dirty="0">
              <a:solidFill>
                <a:srgbClr val="000000"/>
              </a:solidFill>
              <a:latin typeface="Verdana" pitchFamily="34" charset="0"/>
            </a:endParaRPr>
          </a:p>
          <a:p>
            <a:pPr>
              <a:spcBef>
                <a:spcPct val="20000"/>
              </a:spcBef>
            </a:pPr>
            <a:r>
              <a:rPr lang="en-GB" sz="1600" dirty="0" smtClean="0">
                <a:solidFill>
                  <a:srgbClr val="000000"/>
                </a:solidFill>
                <a:latin typeface="Verdana" pitchFamily="34" charset="0"/>
              </a:rPr>
              <a:t>Ecuador</a:t>
            </a:r>
            <a:r>
              <a:rPr lang="zh-CN" altLang="en-US" sz="1600" dirty="0" smtClean="0">
                <a:solidFill>
                  <a:srgbClr val="000000"/>
                </a:solidFill>
                <a:latin typeface="Verdana" pitchFamily="34" charset="0"/>
              </a:rPr>
              <a:t> 厄瓜多尔</a:t>
            </a:r>
            <a:endParaRPr lang="en-GB" sz="1600" dirty="0" smtClean="0">
              <a:solidFill>
                <a:srgbClr val="000000"/>
              </a:solidFill>
              <a:latin typeface="Verdana" pitchFamily="34" charset="0"/>
            </a:endParaRPr>
          </a:p>
          <a:p>
            <a:pPr>
              <a:spcBef>
                <a:spcPct val="20000"/>
              </a:spcBef>
            </a:pPr>
            <a:r>
              <a:rPr lang="en-GB" sz="1600" dirty="0" smtClean="0">
                <a:solidFill>
                  <a:srgbClr val="000000"/>
                </a:solidFill>
                <a:latin typeface="Verdana" pitchFamily="34" charset="0"/>
              </a:rPr>
              <a:t>Paraguay</a:t>
            </a:r>
            <a:r>
              <a:rPr lang="zh-CN" altLang="en-US" sz="1600" dirty="0" smtClean="0">
                <a:solidFill>
                  <a:srgbClr val="000000"/>
                </a:solidFill>
                <a:latin typeface="Verdana" pitchFamily="34" charset="0"/>
              </a:rPr>
              <a:t> 巴拉圭</a:t>
            </a:r>
            <a:endParaRPr lang="en-GB" sz="1600" dirty="0" smtClean="0">
              <a:solidFill>
                <a:srgbClr val="000000"/>
              </a:solidFill>
              <a:latin typeface="Verdana" pitchFamily="34" charset="0"/>
            </a:endParaRPr>
          </a:p>
          <a:p>
            <a:pPr>
              <a:spcBef>
                <a:spcPct val="20000"/>
              </a:spcBef>
            </a:pPr>
            <a:r>
              <a:rPr lang="en-GB" sz="1600" dirty="0" smtClean="0">
                <a:solidFill>
                  <a:srgbClr val="000000"/>
                </a:solidFill>
                <a:latin typeface="Verdana" pitchFamily="34" charset="0"/>
              </a:rPr>
              <a:t>Korea</a:t>
            </a:r>
            <a:r>
              <a:rPr lang="zh-CN" altLang="en-US" sz="1600" dirty="0" smtClean="0">
                <a:solidFill>
                  <a:srgbClr val="000000"/>
                </a:solidFill>
                <a:latin typeface="Verdana" pitchFamily="34" charset="0"/>
              </a:rPr>
              <a:t> 韩国</a:t>
            </a:r>
            <a:endParaRPr lang="en-GB" sz="1600" dirty="0" smtClean="0">
              <a:solidFill>
                <a:srgbClr val="000000"/>
              </a:solidFill>
              <a:latin typeface="Verdana" pitchFamily="34" charset="0"/>
            </a:endParaRPr>
          </a:p>
        </p:txBody>
      </p:sp>
    </p:spTree>
    <p:extLst>
      <p:ext uri="{BB962C8B-B14F-4D97-AF65-F5344CB8AC3E}">
        <p14:creationId xmlns:p14="http://schemas.microsoft.com/office/powerpoint/2010/main" val="2766742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dirty="0"/>
              <a:t>OTHER FINANCIAL </a:t>
            </a:r>
            <a:r>
              <a:rPr lang="es-ES" sz="3200" dirty="0" smtClean="0"/>
              <a:t>BENEFITS</a:t>
            </a:r>
            <a:r>
              <a:rPr lang="zh-CN" altLang="en-US" sz="3200" dirty="0" smtClean="0"/>
              <a:t> 其他福利</a:t>
            </a:r>
            <a:endParaRPr lang="es-ES" sz="3200" dirty="0"/>
          </a:p>
        </p:txBody>
      </p:sp>
      <p:sp>
        <p:nvSpPr>
          <p:cNvPr id="3" name="Marcador de contenido 2"/>
          <p:cNvSpPr>
            <a:spLocks noGrp="1"/>
          </p:cNvSpPr>
          <p:nvPr>
            <p:ph idx="1"/>
          </p:nvPr>
        </p:nvSpPr>
        <p:spPr/>
        <p:txBody>
          <a:bodyPr/>
          <a:lstStyle/>
          <a:p>
            <a:endParaRPr lang="es-E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370" y="1105233"/>
            <a:ext cx="8793499" cy="5043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本框 4"/>
          <p:cNvSpPr txBox="1"/>
          <p:nvPr/>
        </p:nvSpPr>
        <p:spPr>
          <a:xfrm>
            <a:off x="5385060" y="1988800"/>
            <a:ext cx="2880400" cy="1323439"/>
          </a:xfrm>
          <a:prstGeom prst="rect">
            <a:avLst/>
          </a:prstGeom>
          <a:noFill/>
        </p:spPr>
        <p:txBody>
          <a:bodyPr wrap="square" rtlCol="0">
            <a:spAutoFit/>
          </a:bodyPr>
          <a:lstStyle/>
          <a:p>
            <a:r>
              <a:rPr kumimoji="1" lang="zh-CN" altLang="en-US" sz="2000" dirty="0" smtClean="0"/>
              <a:t>渔业修养期</a:t>
            </a:r>
            <a:endParaRPr kumimoji="1" lang="it-IT" altLang="zh-CN" sz="2000" dirty="0" smtClean="0"/>
          </a:p>
          <a:p>
            <a:r>
              <a:rPr kumimoji="1" lang="zh-CN" altLang="en-US" sz="2000" dirty="0" smtClean="0"/>
              <a:t>气候变化</a:t>
            </a:r>
            <a:endParaRPr kumimoji="1" lang="it-IT" altLang="zh-CN" sz="2000" dirty="0" smtClean="0"/>
          </a:p>
          <a:p>
            <a:r>
              <a:rPr kumimoji="1" lang="zh-CN" altLang="en-US" sz="2000" dirty="0" smtClean="0"/>
              <a:t>自然灾害</a:t>
            </a:r>
            <a:endParaRPr kumimoji="1" lang="it-IT" altLang="zh-CN" sz="2000" dirty="0" smtClean="0"/>
          </a:p>
          <a:p>
            <a:r>
              <a:rPr kumimoji="1" lang="zh-CN" altLang="en-US" sz="2000" dirty="0" smtClean="0"/>
              <a:t>生物原因</a:t>
            </a:r>
            <a:endParaRPr kumimoji="1" lang="zh-CN" altLang="en-US" sz="2000" dirty="0"/>
          </a:p>
        </p:txBody>
      </p:sp>
      <p:sp>
        <p:nvSpPr>
          <p:cNvPr id="6" name="文本框 5"/>
          <p:cNvSpPr txBox="1"/>
          <p:nvPr/>
        </p:nvSpPr>
        <p:spPr>
          <a:xfrm>
            <a:off x="560390" y="2708900"/>
            <a:ext cx="1440200" cy="369332"/>
          </a:xfrm>
          <a:prstGeom prst="rect">
            <a:avLst/>
          </a:prstGeom>
          <a:noFill/>
        </p:spPr>
        <p:txBody>
          <a:bodyPr wrap="square" rtlCol="0">
            <a:spAutoFit/>
          </a:bodyPr>
          <a:lstStyle/>
          <a:p>
            <a:pPr algn="ctr"/>
            <a:r>
              <a:rPr kumimoji="1" lang="zh-CN" altLang="en-US" dirty="0" smtClean="0"/>
              <a:t>原 因</a:t>
            </a:r>
            <a:endParaRPr kumimoji="1" lang="zh-CN" altLang="en-US" dirty="0"/>
          </a:p>
        </p:txBody>
      </p:sp>
      <p:sp>
        <p:nvSpPr>
          <p:cNvPr id="7" name="文本框 6"/>
          <p:cNvSpPr txBox="1"/>
          <p:nvPr/>
        </p:nvSpPr>
        <p:spPr>
          <a:xfrm>
            <a:off x="632400" y="4149100"/>
            <a:ext cx="1440200" cy="369332"/>
          </a:xfrm>
          <a:prstGeom prst="rect">
            <a:avLst/>
          </a:prstGeom>
          <a:noFill/>
        </p:spPr>
        <p:txBody>
          <a:bodyPr wrap="square" rtlCol="0">
            <a:spAutoFit/>
          </a:bodyPr>
          <a:lstStyle/>
          <a:p>
            <a:pPr algn="ctr"/>
            <a:r>
              <a:rPr kumimoji="1" lang="zh-CN" altLang="en-US" dirty="0" smtClean="0"/>
              <a:t>职 权</a:t>
            </a:r>
            <a:endParaRPr kumimoji="1" lang="zh-CN" altLang="en-US" dirty="0"/>
          </a:p>
        </p:txBody>
      </p:sp>
      <p:sp>
        <p:nvSpPr>
          <p:cNvPr id="8" name="文本框 7"/>
          <p:cNvSpPr txBox="1"/>
          <p:nvPr/>
        </p:nvSpPr>
        <p:spPr>
          <a:xfrm>
            <a:off x="3368780" y="4077090"/>
            <a:ext cx="5400750" cy="646331"/>
          </a:xfrm>
          <a:prstGeom prst="rect">
            <a:avLst/>
          </a:prstGeom>
          <a:noFill/>
        </p:spPr>
        <p:txBody>
          <a:bodyPr wrap="square" rtlCol="0">
            <a:spAutoFit/>
          </a:bodyPr>
          <a:lstStyle/>
          <a:p>
            <a:r>
              <a:rPr kumimoji="1" lang="zh-CN" altLang="en-US" dirty="0" smtClean="0"/>
              <a:t>农业、食品与环境部派员处理或向海事社保署支付船员救助金</a:t>
            </a:r>
            <a:endParaRPr kumimoji="1" lang="zh-CN" altLang="en-US" dirty="0"/>
          </a:p>
        </p:txBody>
      </p:sp>
      <p:sp>
        <p:nvSpPr>
          <p:cNvPr id="9" name="文本框 8"/>
          <p:cNvSpPr txBox="1"/>
          <p:nvPr/>
        </p:nvSpPr>
        <p:spPr>
          <a:xfrm>
            <a:off x="3440790" y="5013220"/>
            <a:ext cx="4824670" cy="369332"/>
          </a:xfrm>
          <a:prstGeom prst="rect">
            <a:avLst/>
          </a:prstGeom>
          <a:noFill/>
        </p:spPr>
        <p:txBody>
          <a:bodyPr wrap="square" rtlCol="0">
            <a:spAutoFit/>
          </a:bodyPr>
          <a:lstStyle/>
          <a:p>
            <a:r>
              <a:rPr kumimoji="1" lang="zh-CN" altLang="en-US" dirty="0" smtClean="0"/>
              <a:t>援助申请金额</a:t>
            </a:r>
            <a:endParaRPr kumimoji="1" lang="zh-CN" altLang="en-US" dirty="0"/>
          </a:p>
        </p:txBody>
      </p:sp>
      <p:sp>
        <p:nvSpPr>
          <p:cNvPr id="10" name="文本框 9"/>
          <p:cNvSpPr txBox="1"/>
          <p:nvPr/>
        </p:nvSpPr>
        <p:spPr>
          <a:xfrm>
            <a:off x="3440790" y="5805330"/>
            <a:ext cx="3456480" cy="369332"/>
          </a:xfrm>
          <a:prstGeom prst="rect">
            <a:avLst/>
          </a:prstGeom>
          <a:noFill/>
        </p:spPr>
        <p:txBody>
          <a:bodyPr wrap="square" rtlCol="0">
            <a:spAutoFit/>
          </a:bodyPr>
          <a:lstStyle/>
          <a:p>
            <a:r>
              <a:rPr kumimoji="1" lang="zh-CN" altLang="en-US" dirty="0" smtClean="0"/>
              <a:t>外籍劳工配额</a:t>
            </a:r>
            <a:endParaRPr kumimoji="1" lang="zh-CN" altLang="en-US" dirty="0"/>
          </a:p>
        </p:txBody>
      </p:sp>
      <p:sp>
        <p:nvSpPr>
          <p:cNvPr id="11" name="文本框 10"/>
          <p:cNvSpPr txBox="1"/>
          <p:nvPr/>
        </p:nvSpPr>
        <p:spPr>
          <a:xfrm>
            <a:off x="920440" y="5373270"/>
            <a:ext cx="864120" cy="369332"/>
          </a:xfrm>
          <a:prstGeom prst="rect">
            <a:avLst/>
          </a:prstGeom>
          <a:noFill/>
        </p:spPr>
        <p:txBody>
          <a:bodyPr wrap="square" rtlCol="0">
            <a:spAutoFit/>
          </a:bodyPr>
          <a:lstStyle/>
          <a:p>
            <a:r>
              <a:rPr kumimoji="1" lang="zh-CN" altLang="en-US" dirty="0" smtClean="0"/>
              <a:t>概念</a:t>
            </a:r>
            <a:endParaRPr kumimoji="1" lang="zh-CN" altLang="en-US" dirty="0"/>
          </a:p>
        </p:txBody>
      </p:sp>
    </p:spTree>
    <p:extLst>
      <p:ext uri="{BB962C8B-B14F-4D97-AF65-F5344CB8AC3E}">
        <p14:creationId xmlns:p14="http://schemas.microsoft.com/office/powerpoint/2010/main" val="18245248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
            </a:r>
            <a:br>
              <a:rPr lang="en-US" dirty="0" smtClean="0"/>
            </a:br>
            <a:r>
              <a:rPr lang="en-US" dirty="0" smtClean="0"/>
              <a:t>Order </a:t>
            </a:r>
            <a:r>
              <a:rPr lang="en-US" dirty="0"/>
              <a:t>PRE/198/2012 of 6 February, establishing the basic </a:t>
            </a:r>
            <a:r>
              <a:rPr lang="en-US" dirty="0" smtClean="0"/>
              <a:t/>
            </a:r>
            <a:br>
              <a:rPr lang="en-US" dirty="0" smtClean="0"/>
            </a:br>
            <a:r>
              <a:rPr lang="en-US" dirty="0" smtClean="0"/>
              <a:t>amounts </a:t>
            </a:r>
            <a:r>
              <a:rPr lang="en-US" dirty="0"/>
              <a:t>for the </a:t>
            </a:r>
            <a:r>
              <a:rPr lang="en-US" dirty="0" smtClean="0"/>
              <a:t>award </a:t>
            </a:r>
            <a:r>
              <a:rPr lang="en-US" dirty="0"/>
              <a:t>of </a:t>
            </a:r>
            <a:r>
              <a:rPr lang="en-US" dirty="0" smtClean="0"/>
              <a:t>assistance </a:t>
            </a:r>
            <a:r>
              <a:rPr lang="en-US" dirty="0"/>
              <a:t>to crews on Spanish </a:t>
            </a:r>
            <a:r>
              <a:rPr lang="en-US" dirty="0" smtClean="0"/>
              <a:t/>
            </a:r>
            <a:br>
              <a:rPr lang="en-US" dirty="0" smtClean="0"/>
            </a:br>
            <a:r>
              <a:rPr lang="en-US" dirty="0" smtClean="0"/>
              <a:t>fishing </a:t>
            </a:r>
            <a:r>
              <a:rPr lang="en-US" dirty="0"/>
              <a:t>vessels affected by the temporary halt to fishing activity.</a:t>
            </a:r>
            <a:br>
              <a:rPr lang="en-US" dirty="0"/>
            </a:br>
            <a:endParaRPr lang="es-ES" dirty="0"/>
          </a:p>
        </p:txBody>
      </p:sp>
      <p:pic>
        <p:nvPicPr>
          <p:cNvPr id="4" name="Marcador de contenido 3"/>
          <p:cNvPicPr>
            <a:picLocks noGrp="1" noChangeAspect="1"/>
          </p:cNvPicPr>
          <p:nvPr>
            <p:ph idx="1"/>
          </p:nvPr>
        </p:nvPicPr>
        <p:blipFill>
          <a:blip r:embed="rId2" cstate="print"/>
          <a:stretch>
            <a:fillRect/>
          </a:stretch>
        </p:blipFill>
        <p:spPr>
          <a:xfrm>
            <a:off x="416371" y="1891172"/>
            <a:ext cx="5904820" cy="1249788"/>
          </a:xfrm>
          <a:prstGeom prst="rect">
            <a:avLst/>
          </a:prstGeom>
        </p:spPr>
      </p:pic>
      <p:sp>
        <p:nvSpPr>
          <p:cNvPr id="5" name="3 Marcador de contenido"/>
          <p:cNvSpPr txBox="1">
            <a:spLocks/>
          </p:cNvSpPr>
          <p:nvPr/>
        </p:nvSpPr>
        <p:spPr>
          <a:xfrm>
            <a:off x="344360" y="3068950"/>
            <a:ext cx="6408890" cy="2304320"/>
          </a:xfrm>
          <a:prstGeom prst="rect">
            <a:avLst/>
          </a:prstGeom>
        </p:spPr>
        <p:txBody>
          <a:bodyPr/>
          <a:lstStyle>
            <a:lvl1pPr marL="342900" indent="-342900" algn="l" rtl="0" eaLnBrk="0" fontAlgn="base" hangingPunct="0">
              <a:spcBef>
                <a:spcPct val="20000"/>
              </a:spcBef>
              <a:spcAft>
                <a:spcPct val="20000"/>
              </a:spcAft>
              <a:defRPr b="1">
                <a:solidFill>
                  <a:schemeClr val="tx1"/>
                </a:solidFill>
                <a:latin typeface="+mn-lt"/>
                <a:ea typeface="+mn-ea"/>
                <a:cs typeface="+mn-cs"/>
              </a:defRPr>
            </a:lvl1pPr>
            <a:lvl2pPr marL="765175" indent="-285750" algn="l" rtl="0" eaLnBrk="0" fontAlgn="base" hangingPunct="0">
              <a:spcBef>
                <a:spcPct val="20000"/>
              </a:spcBef>
              <a:spcAft>
                <a:spcPct val="0"/>
              </a:spcAft>
              <a:buClr>
                <a:srgbClr val="FFAB57"/>
              </a:buClr>
              <a:buFont typeface="Wingdings" pitchFamily="2" charset="2"/>
              <a:buChar char="§"/>
              <a:defRPr>
                <a:solidFill>
                  <a:schemeClr val="tx1"/>
                </a:solidFill>
                <a:latin typeface="+mn-lt"/>
              </a:defRPr>
            </a:lvl2pPr>
            <a:lvl3pPr marL="1184275" indent="-228600" algn="l" rtl="0" eaLnBrk="0" fontAlgn="base" hangingPunct="0">
              <a:spcBef>
                <a:spcPct val="20000"/>
              </a:spcBef>
              <a:spcAft>
                <a:spcPct val="0"/>
              </a:spcAft>
              <a:buClr>
                <a:srgbClr val="FFAB57"/>
              </a:buClr>
              <a:buChar char="•"/>
              <a:defRPr>
                <a:solidFill>
                  <a:schemeClr val="tx1"/>
                </a:solidFill>
                <a:latin typeface="+mn-lt"/>
              </a:defRPr>
            </a:lvl3pPr>
            <a:lvl4pPr marL="1603375" indent="-228600" algn="l" rtl="0" eaLnBrk="0" fontAlgn="base" hangingPunct="0">
              <a:spcBef>
                <a:spcPct val="20000"/>
              </a:spcBef>
              <a:spcAft>
                <a:spcPct val="0"/>
              </a:spcAft>
              <a:buClr>
                <a:srgbClr val="FFAB57"/>
              </a:buClr>
              <a:buFont typeface="Monotype Sorts" pitchFamily="2" charset="2"/>
              <a:buChar char="y"/>
              <a:defRPr>
                <a:solidFill>
                  <a:schemeClr val="tx1"/>
                </a:solidFill>
                <a:latin typeface="+mn-lt"/>
              </a:defRPr>
            </a:lvl4pPr>
            <a:lvl5pPr marL="2057400" indent="-228600" algn="l" rtl="0" eaLnBrk="0" fontAlgn="base" hangingPunct="0">
              <a:spcBef>
                <a:spcPct val="20000"/>
              </a:spcBef>
              <a:spcAft>
                <a:spcPct val="0"/>
              </a:spcAft>
              <a:buClr>
                <a:srgbClr val="FFAB57"/>
              </a:buClr>
              <a:buChar char="-"/>
              <a:defRPr>
                <a:solidFill>
                  <a:schemeClr val="tx1"/>
                </a:solidFill>
                <a:latin typeface="+mn-lt"/>
              </a:defRPr>
            </a:lvl5pPr>
            <a:lvl6pPr marL="2514600" indent="-228600" algn="l" rtl="0" fontAlgn="base">
              <a:spcBef>
                <a:spcPct val="20000"/>
              </a:spcBef>
              <a:spcAft>
                <a:spcPct val="0"/>
              </a:spcAft>
              <a:buClr>
                <a:srgbClr val="FFAB57"/>
              </a:buClr>
              <a:buChar char="-"/>
              <a:defRPr>
                <a:solidFill>
                  <a:schemeClr val="tx1"/>
                </a:solidFill>
                <a:latin typeface="+mn-lt"/>
              </a:defRPr>
            </a:lvl6pPr>
            <a:lvl7pPr marL="2971800" indent="-228600" algn="l" rtl="0" fontAlgn="base">
              <a:spcBef>
                <a:spcPct val="20000"/>
              </a:spcBef>
              <a:spcAft>
                <a:spcPct val="0"/>
              </a:spcAft>
              <a:buClr>
                <a:srgbClr val="FFAB57"/>
              </a:buClr>
              <a:buChar char="-"/>
              <a:defRPr>
                <a:solidFill>
                  <a:schemeClr val="tx1"/>
                </a:solidFill>
                <a:latin typeface="+mn-lt"/>
              </a:defRPr>
            </a:lvl7pPr>
            <a:lvl8pPr marL="3429000" indent="-228600" algn="l" rtl="0" fontAlgn="base">
              <a:spcBef>
                <a:spcPct val="20000"/>
              </a:spcBef>
              <a:spcAft>
                <a:spcPct val="0"/>
              </a:spcAft>
              <a:buClr>
                <a:srgbClr val="FFAB57"/>
              </a:buClr>
              <a:buChar char="-"/>
              <a:defRPr>
                <a:solidFill>
                  <a:schemeClr val="tx1"/>
                </a:solidFill>
                <a:latin typeface="+mn-lt"/>
              </a:defRPr>
            </a:lvl8pPr>
            <a:lvl9pPr marL="3886200" indent="-228600" algn="l" rtl="0" fontAlgn="base">
              <a:spcBef>
                <a:spcPct val="20000"/>
              </a:spcBef>
              <a:spcAft>
                <a:spcPct val="0"/>
              </a:spcAft>
              <a:buClr>
                <a:srgbClr val="FFAB57"/>
              </a:buClr>
              <a:buChar char="-"/>
              <a:defRPr>
                <a:solidFill>
                  <a:schemeClr val="tx1"/>
                </a:solidFill>
                <a:latin typeface="+mn-lt"/>
              </a:defRPr>
            </a:lvl9pPr>
          </a:lstStyle>
          <a:p>
            <a:pPr>
              <a:defRPr/>
            </a:pPr>
            <a:r>
              <a:rPr lang="en-GB" kern="0" dirty="0" smtClean="0">
                <a:solidFill>
                  <a:srgbClr val="000000"/>
                </a:solidFill>
                <a:latin typeface="Verdana"/>
              </a:rPr>
              <a:t>Requirements:</a:t>
            </a:r>
            <a:endParaRPr lang="en-GB" b="0" kern="0" dirty="0" smtClean="0">
              <a:solidFill>
                <a:srgbClr val="000000"/>
              </a:solidFill>
              <a:latin typeface="Verdana"/>
            </a:endParaRPr>
          </a:p>
          <a:p>
            <a:pPr>
              <a:defRPr/>
            </a:pPr>
            <a:r>
              <a:rPr lang="en-US" b="0" kern="0" dirty="0" smtClean="0">
                <a:solidFill>
                  <a:srgbClr val="000000"/>
                </a:solidFill>
                <a:latin typeface="Verdana"/>
              </a:rPr>
              <a:t>	</a:t>
            </a:r>
            <a:r>
              <a:rPr lang="en-GB" b="0" kern="0" dirty="0" smtClean="0">
                <a:solidFill>
                  <a:srgbClr val="000000"/>
                </a:solidFill>
                <a:latin typeface="Verdana"/>
              </a:rPr>
              <a:t>- Being on board</a:t>
            </a:r>
          </a:p>
          <a:p>
            <a:pPr>
              <a:defRPr/>
            </a:pPr>
            <a:r>
              <a:rPr lang="en-US" b="0" kern="0" dirty="0" smtClean="0">
                <a:solidFill>
                  <a:srgbClr val="000000"/>
                </a:solidFill>
                <a:latin typeface="Verdana"/>
              </a:rPr>
              <a:t>	</a:t>
            </a:r>
            <a:r>
              <a:rPr lang="en-GB" b="0" kern="0" dirty="0" smtClean="0">
                <a:solidFill>
                  <a:srgbClr val="000000"/>
                </a:solidFill>
                <a:latin typeface="Verdana"/>
              </a:rPr>
              <a:t>- Redundancy plan</a:t>
            </a:r>
          </a:p>
          <a:p>
            <a:pPr>
              <a:defRPr/>
            </a:pPr>
            <a:r>
              <a:rPr lang="en-US" b="0" kern="0" dirty="0" smtClean="0">
                <a:solidFill>
                  <a:srgbClr val="000000"/>
                </a:solidFill>
                <a:latin typeface="Verdana"/>
              </a:rPr>
              <a:t>	</a:t>
            </a:r>
            <a:r>
              <a:rPr lang="en-GB" b="0" kern="0" dirty="0" smtClean="0">
                <a:solidFill>
                  <a:srgbClr val="000000"/>
                </a:solidFill>
                <a:latin typeface="Verdana"/>
              </a:rPr>
              <a:t>- Interrupted SS registration</a:t>
            </a:r>
          </a:p>
          <a:p>
            <a:pPr>
              <a:defRPr/>
            </a:pPr>
            <a:r>
              <a:rPr lang="en-US" b="0" kern="0" dirty="0" smtClean="0">
                <a:solidFill>
                  <a:srgbClr val="000000"/>
                </a:solidFill>
                <a:latin typeface="Verdana"/>
              </a:rPr>
              <a:t>	</a:t>
            </a:r>
            <a:r>
              <a:rPr lang="en-GB" b="0" kern="0" dirty="0" smtClean="0">
                <a:solidFill>
                  <a:srgbClr val="000000"/>
                </a:solidFill>
                <a:latin typeface="Verdana"/>
              </a:rPr>
              <a:t>- 6 months' contributions in working life</a:t>
            </a:r>
          </a:p>
          <a:p>
            <a:pPr>
              <a:defRPr/>
            </a:pPr>
            <a:r>
              <a:rPr lang="en-US" b="0" kern="0" dirty="0" smtClean="0">
                <a:solidFill>
                  <a:srgbClr val="000000"/>
                </a:solidFill>
                <a:latin typeface="Verdana"/>
              </a:rPr>
              <a:t>	</a:t>
            </a:r>
            <a:r>
              <a:rPr lang="en-GB" b="0" kern="0" dirty="0" smtClean="0">
                <a:solidFill>
                  <a:srgbClr val="000000"/>
                </a:solidFill>
                <a:latin typeface="Verdana"/>
              </a:rPr>
              <a:t>- Up to date with </a:t>
            </a:r>
            <a:r>
              <a:rPr lang="en-GB" sz="1600" b="0" kern="0" dirty="0" smtClean="0">
                <a:solidFill>
                  <a:srgbClr val="000000"/>
                </a:solidFill>
                <a:latin typeface="Verdana"/>
              </a:rPr>
              <a:t>Social Security </a:t>
            </a:r>
            <a:r>
              <a:rPr lang="en-GB" b="0" kern="0" dirty="0" smtClean="0">
                <a:solidFill>
                  <a:srgbClr val="000000"/>
                </a:solidFill>
                <a:latin typeface="Verdana"/>
              </a:rPr>
              <a:t>and tax</a:t>
            </a:r>
            <a:r>
              <a:rPr lang="en-GB" sz="1400" b="0" dirty="0" smtClean="0">
                <a:solidFill>
                  <a:srgbClr val="000000"/>
                </a:solidFill>
                <a:latin typeface="Verdana"/>
              </a:rPr>
              <a:t> </a:t>
            </a:r>
            <a:r>
              <a:rPr lang="en-GB" b="0" dirty="0" smtClean="0">
                <a:solidFill>
                  <a:srgbClr val="000000"/>
                </a:solidFill>
                <a:latin typeface="Verdana"/>
              </a:rPr>
              <a:t>obligations</a:t>
            </a:r>
            <a:endParaRPr lang="en-GB" b="0" kern="0" dirty="0">
              <a:solidFill>
                <a:srgbClr val="000000"/>
              </a:solidFill>
              <a:latin typeface="Verdana"/>
            </a:endParaRPr>
          </a:p>
        </p:txBody>
      </p:sp>
      <p:sp>
        <p:nvSpPr>
          <p:cNvPr id="6" name="4 Marcador de contenido"/>
          <p:cNvSpPr txBox="1">
            <a:spLocks/>
          </p:cNvSpPr>
          <p:nvPr/>
        </p:nvSpPr>
        <p:spPr>
          <a:xfrm>
            <a:off x="378076" y="5661310"/>
            <a:ext cx="5511054" cy="733121"/>
          </a:xfrm>
          <a:prstGeom prst="rect">
            <a:avLst/>
          </a:prstGeom>
        </p:spPr>
        <p:txBody>
          <a:bodyPr/>
          <a:lstStyle>
            <a:lvl1pPr marL="342900" indent="-342900" algn="l" rtl="0" eaLnBrk="0" fontAlgn="base" hangingPunct="0">
              <a:spcBef>
                <a:spcPct val="20000"/>
              </a:spcBef>
              <a:spcAft>
                <a:spcPct val="20000"/>
              </a:spcAft>
              <a:defRPr b="1">
                <a:solidFill>
                  <a:schemeClr val="tx1"/>
                </a:solidFill>
                <a:latin typeface="+mn-lt"/>
                <a:ea typeface="+mn-ea"/>
                <a:cs typeface="+mn-cs"/>
              </a:defRPr>
            </a:lvl1pPr>
            <a:lvl2pPr marL="765175" indent="-285750" algn="l" rtl="0" eaLnBrk="0" fontAlgn="base" hangingPunct="0">
              <a:spcBef>
                <a:spcPct val="20000"/>
              </a:spcBef>
              <a:spcAft>
                <a:spcPct val="0"/>
              </a:spcAft>
              <a:buClr>
                <a:srgbClr val="FFAB57"/>
              </a:buClr>
              <a:buFont typeface="Wingdings" pitchFamily="2" charset="2"/>
              <a:buChar char="§"/>
              <a:defRPr>
                <a:solidFill>
                  <a:schemeClr val="tx1"/>
                </a:solidFill>
                <a:latin typeface="+mn-lt"/>
              </a:defRPr>
            </a:lvl2pPr>
            <a:lvl3pPr marL="1184275" indent="-228600" algn="l" rtl="0" eaLnBrk="0" fontAlgn="base" hangingPunct="0">
              <a:spcBef>
                <a:spcPct val="20000"/>
              </a:spcBef>
              <a:spcAft>
                <a:spcPct val="0"/>
              </a:spcAft>
              <a:buClr>
                <a:srgbClr val="FFAB57"/>
              </a:buClr>
              <a:buChar char="•"/>
              <a:defRPr>
                <a:solidFill>
                  <a:schemeClr val="tx1"/>
                </a:solidFill>
                <a:latin typeface="+mn-lt"/>
              </a:defRPr>
            </a:lvl3pPr>
            <a:lvl4pPr marL="1603375" indent="-228600" algn="l" rtl="0" eaLnBrk="0" fontAlgn="base" hangingPunct="0">
              <a:spcBef>
                <a:spcPct val="20000"/>
              </a:spcBef>
              <a:spcAft>
                <a:spcPct val="0"/>
              </a:spcAft>
              <a:buClr>
                <a:srgbClr val="FFAB57"/>
              </a:buClr>
              <a:buFont typeface="Monotype Sorts" pitchFamily="2" charset="2"/>
              <a:buChar char="y"/>
              <a:defRPr>
                <a:solidFill>
                  <a:schemeClr val="tx1"/>
                </a:solidFill>
                <a:latin typeface="+mn-lt"/>
              </a:defRPr>
            </a:lvl4pPr>
            <a:lvl5pPr marL="2057400" indent="-228600" algn="l" rtl="0" eaLnBrk="0" fontAlgn="base" hangingPunct="0">
              <a:spcBef>
                <a:spcPct val="20000"/>
              </a:spcBef>
              <a:spcAft>
                <a:spcPct val="0"/>
              </a:spcAft>
              <a:buClr>
                <a:srgbClr val="FFAB57"/>
              </a:buClr>
              <a:buChar char="-"/>
              <a:defRPr>
                <a:solidFill>
                  <a:schemeClr val="tx1"/>
                </a:solidFill>
                <a:latin typeface="+mn-lt"/>
              </a:defRPr>
            </a:lvl5pPr>
            <a:lvl6pPr marL="2514600" indent="-228600" algn="l" rtl="0" fontAlgn="base">
              <a:spcBef>
                <a:spcPct val="20000"/>
              </a:spcBef>
              <a:spcAft>
                <a:spcPct val="0"/>
              </a:spcAft>
              <a:buClr>
                <a:srgbClr val="FFAB57"/>
              </a:buClr>
              <a:buChar char="-"/>
              <a:defRPr>
                <a:solidFill>
                  <a:schemeClr val="tx1"/>
                </a:solidFill>
                <a:latin typeface="+mn-lt"/>
              </a:defRPr>
            </a:lvl6pPr>
            <a:lvl7pPr marL="2971800" indent="-228600" algn="l" rtl="0" fontAlgn="base">
              <a:spcBef>
                <a:spcPct val="20000"/>
              </a:spcBef>
              <a:spcAft>
                <a:spcPct val="0"/>
              </a:spcAft>
              <a:buClr>
                <a:srgbClr val="FFAB57"/>
              </a:buClr>
              <a:buChar char="-"/>
              <a:defRPr>
                <a:solidFill>
                  <a:schemeClr val="tx1"/>
                </a:solidFill>
                <a:latin typeface="+mn-lt"/>
              </a:defRPr>
            </a:lvl7pPr>
            <a:lvl8pPr marL="3429000" indent="-228600" algn="l" rtl="0" fontAlgn="base">
              <a:spcBef>
                <a:spcPct val="20000"/>
              </a:spcBef>
              <a:spcAft>
                <a:spcPct val="0"/>
              </a:spcAft>
              <a:buClr>
                <a:srgbClr val="FFAB57"/>
              </a:buClr>
              <a:buChar char="-"/>
              <a:defRPr>
                <a:solidFill>
                  <a:schemeClr val="tx1"/>
                </a:solidFill>
                <a:latin typeface="+mn-lt"/>
              </a:defRPr>
            </a:lvl8pPr>
            <a:lvl9pPr marL="3886200" indent="-228600" algn="l" rtl="0" fontAlgn="base">
              <a:spcBef>
                <a:spcPct val="20000"/>
              </a:spcBef>
              <a:spcAft>
                <a:spcPct val="0"/>
              </a:spcAft>
              <a:buClr>
                <a:srgbClr val="FFAB57"/>
              </a:buClr>
              <a:buChar char="-"/>
              <a:defRPr>
                <a:solidFill>
                  <a:schemeClr val="tx1"/>
                </a:solidFill>
                <a:latin typeface="+mn-lt"/>
              </a:defRPr>
            </a:lvl9pPr>
          </a:lstStyle>
          <a:p>
            <a:pPr>
              <a:defRPr/>
            </a:pPr>
            <a:r>
              <a:rPr lang="en-GB" kern="0" dirty="0" smtClean="0">
                <a:solidFill>
                  <a:srgbClr val="000000"/>
                </a:solidFill>
                <a:latin typeface="Verdana"/>
              </a:rPr>
              <a:t>Amount:</a:t>
            </a:r>
            <a:r>
              <a:rPr lang="en-GB" b="0" kern="0" dirty="0" smtClean="0">
                <a:solidFill>
                  <a:srgbClr val="000000"/>
                </a:solidFill>
                <a:latin typeface="Verdana"/>
              </a:rPr>
              <a:t>  Determined in each Order.</a:t>
            </a:r>
          </a:p>
          <a:p>
            <a:pPr>
              <a:defRPr/>
            </a:pPr>
            <a:r>
              <a:rPr lang="en-US" sz="1400" dirty="0" smtClean="0">
                <a:solidFill>
                  <a:srgbClr val="000000"/>
                </a:solidFill>
                <a:latin typeface="Verdana"/>
              </a:rPr>
              <a:t>	</a:t>
            </a:r>
          </a:p>
        </p:txBody>
      </p:sp>
      <p:sp>
        <p:nvSpPr>
          <p:cNvPr id="3" name="文本框 2"/>
          <p:cNvSpPr txBox="1"/>
          <p:nvPr/>
        </p:nvSpPr>
        <p:spPr>
          <a:xfrm>
            <a:off x="6609230" y="2060810"/>
            <a:ext cx="3096430" cy="3416320"/>
          </a:xfrm>
          <a:prstGeom prst="rect">
            <a:avLst/>
          </a:prstGeom>
          <a:noFill/>
        </p:spPr>
        <p:txBody>
          <a:bodyPr wrap="square" rtlCol="0">
            <a:spAutoFit/>
          </a:bodyPr>
          <a:lstStyle/>
          <a:p>
            <a:r>
              <a:rPr kumimoji="1" lang="zh-CN" altLang="en-US" dirty="0" smtClean="0"/>
              <a:t>为受渔业暂时修养期影响的船舶建立基本救助金额（</a:t>
            </a:r>
            <a:r>
              <a:rPr kumimoji="1" lang="en-US" altLang="zh-CN" dirty="0" smtClean="0"/>
              <a:t>2012</a:t>
            </a:r>
            <a:r>
              <a:rPr kumimoji="1" lang="zh-CN" altLang="en-US" dirty="0" smtClean="0"/>
              <a:t>年</a:t>
            </a:r>
            <a:r>
              <a:rPr kumimoji="1" lang="en-US" altLang="zh-CN" dirty="0" smtClean="0"/>
              <a:t>2</a:t>
            </a:r>
            <a:r>
              <a:rPr kumimoji="1" lang="zh-CN" altLang="en-US" dirty="0" smtClean="0"/>
              <a:t>月</a:t>
            </a:r>
            <a:r>
              <a:rPr kumimoji="1" lang="en-US" altLang="zh-CN" dirty="0" smtClean="0"/>
              <a:t>8</a:t>
            </a:r>
            <a:r>
              <a:rPr kumimoji="1" lang="zh-CN" altLang="en-US" dirty="0" smtClean="0"/>
              <a:t>日政府公报）</a:t>
            </a:r>
            <a:endParaRPr kumimoji="1" lang="it-IT" altLang="zh-CN" dirty="0" smtClean="0"/>
          </a:p>
          <a:p>
            <a:endParaRPr kumimoji="1" lang="it-IT" altLang="zh-CN" dirty="0"/>
          </a:p>
          <a:p>
            <a:r>
              <a:rPr kumimoji="1" lang="zh-CN" altLang="en-US" dirty="0" smtClean="0"/>
              <a:t>要求：</a:t>
            </a:r>
            <a:endParaRPr kumimoji="1" lang="it-IT" altLang="zh-CN" dirty="0" smtClean="0"/>
          </a:p>
          <a:p>
            <a:pPr marL="285750" indent="-285750">
              <a:buFontTx/>
              <a:buChar char="-"/>
            </a:pPr>
            <a:r>
              <a:rPr kumimoji="1" lang="zh-CN" altLang="en-US" dirty="0" smtClean="0"/>
              <a:t>在船工作</a:t>
            </a:r>
            <a:endParaRPr kumimoji="1" lang="it-IT" altLang="zh-CN" dirty="0" smtClean="0"/>
          </a:p>
          <a:p>
            <a:pPr marL="285750" indent="-285750">
              <a:buFontTx/>
              <a:buChar char="-"/>
            </a:pPr>
            <a:r>
              <a:rPr kumimoji="1" lang="zh-CN" altLang="en-US" dirty="0" smtClean="0"/>
              <a:t>裁员计划</a:t>
            </a:r>
            <a:endParaRPr kumimoji="1" lang="it-IT" altLang="zh-CN" dirty="0" smtClean="0"/>
          </a:p>
          <a:p>
            <a:pPr marL="285750" indent="-285750">
              <a:buFontTx/>
              <a:buChar char="-"/>
            </a:pPr>
            <a:r>
              <a:rPr kumimoji="1" lang="zh-CN" altLang="en-US" dirty="0" smtClean="0"/>
              <a:t>社保登记中断</a:t>
            </a:r>
            <a:endParaRPr kumimoji="1" lang="it-IT" altLang="zh-CN" dirty="0" smtClean="0"/>
          </a:p>
          <a:p>
            <a:pPr marL="285750" indent="-285750">
              <a:buFontTx/>
              <a:buChar char="-"/>
            </a:pPr>
            <a:r>
              <a:rPr kumimoji="1" lang="zh-CN" altLang="en-US" dirty="0" smtClean="0"/>
              <a:t>工作期间缴费满</a:t>
            </a:r>
            <a:r>
              <a:rPr kumimoji="1" lang="en-US" altLang="zh-CN" dirty="0" smtClean="0"/>
              <a:t>6</a:t>
            </a:r>
            <a:r>
              <a:rPr kumimoji="1" lang="zh-CN" altLang="en-US" dirty="0" smtClean="0"/>
              <a:t>月</a:t>
            </a:r>
            <a:endParaRPr kumimoji="1" lang="it-IT" altLang="zh-CN" dirty="0" smtClean="0"/>
          </a:p>
          <a:p>
            <a:pPr marL="285750" indent="-285750">
              <a:buFontTx/>
              <a:buChar char="-"/>
            </a:pPr>
            <a:r>
              <a:rPr kumimoji="1" lang="zh-CN" altLang="en-US" dirty="0" smtClean="0"/>
              <a:t>与社保与税法同步</a:t>
            </a:r>
            <a:endParaRPr kumimoji="1" lang="it-IT" altLang="zh-CN" dirty="0" smtClean="0"/>
          </a:p>
          <a:p>
            <a:pPr marL="285750" indent="-285750">
              <a:buFontTx/>
              <a:buChar char="-"/>
            </a:pPr>
            <a:endParaRPr kumimoji="1" lang="it-IT" altLang="zh-CN" dirty="0"/>
          </a:p>
          <a:p>
            <a:r>
              <a:rPr kumimoji="1" lang="zh-CN" altLang="en-US" dirty="0" smtClean="0"/>
              <a:t>金额：由相应法规确定</a:t>
            </a:r>
            <a:endParaRPr kumimoji="1" lang="it-IT" altLang="zh-CN" dirty="0" smtClean="0"/>
          </a:p>
        </p:txBody>
      </p:sp>
      <p:sp>
        <p:nvSpPr>
          <p:cNvPr id="7" name="文本框 6"/>
          <p:cNvSpPr txBox="1"/>
          <p:nvPr/>
        </p:nvSpPr>
        <p:spPr>
          <a:xfrm>
            <a:off x="344360" y="908650"/>
            <a:ext cx="9073260" cy="369332"/>
          </a:xfrm>
          <a:prstGeom prst="rect">
            <a:avLst/>
          </a:prstGeom>
          <a:noFill/>
        </p:spPr>
        <p:txBody>
          <a:bodyPr wrap="square" rtlCol="0">
            <a:spAutoFit/>
          </a:bodyPr>
          <a:lstStyle/>
          <a:p>
            <a:r>
              <a:rPr kumimoji="1" lang="en-US" altLang="zh-CN" dirty="0" smtClean="0"/>
              <a:t>2012</a:t>
            </a:r>
            <a:r>
              <a:rPr kumimoji="1" lang="zh-CN" altLang="en-US" dirty="0" smtClean="0"/>
              <a:t>年</a:t>
            </a:r>
            <a:r>
              <a:rPr kumimoji="1" lang="en-US" altLang="zh-CN" dirty="0" smtClean="0"/>
              <a:t>196</a:t>
            </a:r>
            <a:r>
              <a:rPr kumimoji="1" lang="zh-CN" altLang="en-US" dirty="0" smtClean="0"/>
              <a:t>号（</a:t>
            </a:r>
            <a:r>
              <a:rPr kumimoji="1" lang="en-US" altLang="zh-CN" dirty="0" smtClean="0"/>
              <a:t>2</a:t>
            </a:r>
            <a:r>
              <a:rPr kumimoji="1" lang="zh-CN" altLang="en-US" dirty="0" smtClean="0"/>
              <a:t>月</a:t>
            </a:r>
            <a:r>
              <a:rPr kumimoji="1" lang="en-US" altLang="zh-CN" dirty="0" smtClean="0"/>
              <a:t>6</a:t>
            </a:r>
            <a:r>
              <a:rPr kumimoji="1" lang="zh-CN" altLang="en-US" dirty="0" smtClean="0"/>
              <a:t>日）</a:t>
            </a:r>
            <a:r>
              <a:rPr kumimoji="1" lang="zh-CN" altLang="it-IT" dirty="0" smtClean="0"/>
              <a:t>首相令</a:t>
            </a:r>
            <a:r>
              <a:rPr kumimoji="1" lang="it-IT" altLang="en-US" dirty="0"/>
              <a:t>：</a:t>
            </a:r>
            <a:r>
              <a:rPr kumimoji="1" lang="zh-CN" altLang="en-US" dirty="0" smtClean="0"/>
              <a:t>为受渔业临时修养期影响的船舶建立基本救助金额标准</a:t>
            </a:r>
            <a:endParaRPr kumimoji="1" lang="zh-CN" altLang="en-US" dirty="0"/>
          </a:p>
        </p:txBody>
      </p:sp>
    </p:spTree>
    <p:extLst>
      <p:ext uri="{BB962C8B-B14F-4D97-AF65-F5344CB8AC3E}">
        <p14:creationId xmlns:p14="http://schemas.microsoft.com/office/powerpoint/2010/main" val="27079956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3200" dirty="0"/>
              <a:t>OTHER ECONOMIC </a:t>
            </a:r>
            <a:r>
              <a:rPr lang="es-ES" sz="3200" dirty="0" smtClean="0"/>
              <a:t>BENEFITS</a:t>
            </a:r>
            <a:r>
              <a:rPr lang="zh-CN" altLang="en-US" sz="3200" dirty="0" smtClean="0"/>
              <a:t> </a:t>
            </a:r>
            <a:r>
              <a:rPr lang="it-IT" altLang="zh-CN" sz="3200" dirty="0" smtClean="0"/>
              <a:t/>
            </a:r>
            <a:br>
              <a:rPr lang="it-IT" altLang="zh-CN" sz="3200" dirty="0" smtClean="0"/>
            </a:br>
            <a:r>
              <a:rPr lang="zh-CN" altLang="en-US" sz="3200" dirty="0" smtClean="0"/>
              <a:t>其他经济福利</a:t>
            </a:r>
            <a:endParaRPr lang="es-ES" sz="3200" dirty="0"/>
          </a:p>
        </p:txBody>
      </p:sp>
      <p:pic>
        <p:nvPicPr>
          <p:cNvPr id="4" name="Marcador de contenido 3"/>
          <p:cNvPicPr>
            <a:picLocks noGrp="1" noChangeAspect="1"/>
          </p:cNvPicPr>
          <p:nvPr>
            <p:ph idx="1"/>
          </p:nvPr>
        </p:nvPicPr>
        <p:blipFill>
          <a:blip r:embed="rId2" cstate="print"/>
          <a:stretch>
            <a:fillRect/>
          </a:stretch>
        </p:blipFill>
        <p:spPr>
          <a:xfrm>
            <a:off x="1179189" y="1471654"/>
            <a:ext cx="4637931" cy="4163929"/>
          </a:xfrm>
          <a:prstGeom prst="rect">
            <a:avLst/>
          </a:prstGeom>
        </p:spPr>
      </p:pic>
      <p:sp>
        <p:nvSpPr>
          <p:cNvPr id="3" name="文本框 2"/>
          <p:cNvSpPr txBox="1"/>
          <p:nvPr/>
        </p:nvSpPr>
        <p:spPr>
          <a:xfrm>
            <a:off x="6177170" y="1912786"/>
            <a:ext cx="3096430" cy="2308324"/>
          </a:xfrm>
          <a:prstGeom prst="rect">
            <a:avLst/>
          </a:prstGeom>
          <a:noFill/>
        </p:spPr>
        <p:txBody>
          <a:bodyPr wrap="square" rtlCol="0">
            <a:spAutoFit/>
          </a:bodyPr>
          <a:lstStyle/>
          <a:p>
            <a:r>
              <a:rPr kumimoji="1" lang="zh-CN" altLang="en-US" dirty="0" smtClean="0"/>
              <a:t>社会服务</a:t>
            </a:r>
            <a:endParaRPr kumimoji="1" lang="it-IT" altLang="zh-CN" dirty="0" smtClean="0"/>
          </a:p>
          <a:p>
            <a:endParaRPr kumimoji="1" lang="it-IT" altLang="zh-CN" dirty="0"/>
          </a:p>
          <a:p>
            <a:r>
              <a:rPr kumimoji="1" lang="en-US" altLang="zh-CN" dirty="0" smtClean="0"/>
              <a:t>·</a:t>
            </a:r>
            <a:r>
              <a:rPr kumimoji="1" lang="zh-CN" altLang="en-US" dirty="0" smtClean="0"/>
              <a:t> 在船工作人员 </a:t>
            </a:r>
            <a:r>
              <a:rPr kumimoji="1" lang="en-US" altLang="zh-CN" dirty="0" smtClean="0"/>
              <a:t>=</a:t>
            </a:r>
            <a:r>
              <a:rPr kumimoji="1" lang="zh-CN" altLang="en-US" dirty="0" smtClean="0"/>
              <a:t> ＞ 海事社保署责任 </a:t>
            </a:r>
            <a:r>
              <a:rPr kumimoji="1" lang="en-US" altLang="zh-CN" dirty="0" smtClean="0"/>
              <a:t>=</a:t>
            </a:r>
            <a:r>
              <a:rPr kumimoji="1" lang="zh-CN" altLang="en-US" dirty="0" smtClean="0"/>
              <a:t> ＞ 跨国合作机制</a:t>
            </a:r>
            <a:endParaRPr kumimoji="1" lang="it-IT" altLang="zh-CN" dirty="0" smtClean="0"/>
          </a:p>
          <a:p>
            <a:endParaRPr kumimoji="1" lang="it-IT" altLang="zh-CN" dirty="0"/>
          </a:p>
          <a:p>
            <a:r>
              <a:rPr kumimoji="1" lang="en-US" altLang="zh-CN" dirty="0" smtClean="0"/>
              <a:t>·</a:t>
            </a:r>
            <a:r>
              <a:rPr kumimoji="1" lang="zh-CN" altLang="en-US" dirty="0" smtClean="0"/>
              <a:t> 在陆工作人员、家属与老人 </a:t>
            </a:r>
            <a:r>
              <a:rPr kumimoji="1" lang="en-US" altLang="zh-CN" dirty="0" smtClean="0"/>
              <a:t>=</a:t>
            </a:r>
            <a:r>
              <a:rPr kumimoji="1" lang="zh-CN" altLang="en-US" dirty="0" smtClean="0"/>
              <a:t> ＞ 转入自治地区</a:t>
            </a:r>
            <a:endParaRPr kumimoji="1" lang="zh-CN" altLang="en-US" dirty="0"/>
          </a:p>
        </p:txBody>
      </p:sp>
    </p:spTree>
    <p:extLst>
      <p:ext uri="{BB962C8B-B14F-4D97-AF65-F5344CB8AC3E}">
        <p14:creationId xmlns:p14="http://schemas.microsoft.com/office/powerpoint/2010/main" val="18556536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n-US" sz="3200" dirty="0" smtClean="0"/>
              <a:t/>
            </a:r>
            <a:br>
              <a:rPr lang="en-US" sz="3200" dirty="0" smtClean="0"/>
            </a:br>
            <a:r>
              <a:rPr lang="en-US" sz="3200" dirty="0" smtClean="0"/>
              <a:t>Care </a:t>
            </a:r>
            <a:r>
              <a:rPr lang="en-US" sz="3200" dirty="0"/>
              <a:t>benefits in Care for Special </a:t>
            </a:r>
            <a:r>
              <a:rPr lang="en-US" sz="3200" dirty="0" smtClean="0"/>
              <a:t/>
            </a:r>
            <a:br>
              <a:rPr lang="en-US" sz="3200" dirty="0" smtClean="0"/>
            </a:br>
            <a:r>
              <a:rPr lang="en-US" sz="3200" dirty="0" smtClean="0"/>
              <a:t>Situations derived </a:t>
            </a:r>
            <a:r>
              <a:rPr lang="en-US" sz="3200" dirty="0"/>
              <a:t>for work at sea</a:t>
            </a:r>
            <a:br>
              <a:rPr lang="en-US" sz="3200" dirty="0"/>
            </a:br>
            <a:endParaRPr lang="es-ES" sz="3200" dirty="0"/>
          </a:p>
        </p:txBody>
      </p:sp>
      <p:pic>
        <p:nvPicPr>
          <p:cNvPr id="4" name="Marcador de contenido 3"/>
          <p:cNvPicPr>
            <a:picLocks noGrp="1" noChangeAspect="1"/>
          </p:cNvPicPr>
          <p:nvPr>
            <p:ph idx="1"/>
          </p:nvPr>
        </p:nvPicPr>
        <p:blipFill>
          <a:blip r:embed="rId2" cstate="print"/>
          <a:stretch>
            <a:fillRect/>
          </a:stretch>
        </p:blipFill>
        <p:spPr>
          <a:xfrm>
            <a:off x="415925" y="1297777"/>
            <a:ext cx="5689235" cy="4511683"/>
          </a:xfrm>
          <a:prstGeom prst="rect">
            <a:avLst/>
          </a:prstGeom>
        </p:spPr>
      </p:pic>
      <p:sp>
        <p:nvSpPr>
          <p:cNvPr id="3" name="文本框 2"/>
          <p:cNvSpPr txBox="1"/>
          <p:nvPr/>
        </p:nvSpPr>
        <p:spPr>
          <a:xfrm>
            <a:off x="6321190" y="1340710"/>
            <a:ext cx="3168440" cy="4247317"/>
          </a:xfrm>
          <a:prstGeom prst="rect">
            <a:avLst/>
          </a:prstGeom>
          <a:noFill/>
        </p:spPr>
        <p:txBody>
          <a:bodyPr wrap="square" rtlCol="0">
            <a:spAutoFit/>
          </a:bodyPr>
          <a:lstStyle/>
          <a:p>
            <a:pPr marL="342900" indent="-342900">
              <a:buAutoNum type="arabicPeriod"/>
            </a:pPr>
            <a:r>
              <a:rPr kumimoji="1" lang="zh-CN" altLang="en-US" dirty="0" smtClean="0"/>
              <a:t>救助福利</a:t>
            </a:r>
            <a:endParaRPr kumimoji="1" lang="it-IT" altLang="zh-CN" dirty="0" smtClean="0"/>
          </a:p>
          <a:p>
            <a:r>
              <a:rPr kumimoji="1" lang="en-US" altLang="zh-CN" dirty="0" smtClean="0"/>
              <a:t>·</a:t>
            </a:r>
            <a:r>
              <a:rPr kumimoji="1" lang="zh-CN" altLang="en-US" dirty="0" smtClean="0"/>
              <a:t> 因沉船或海上事故丧失个人所有设备者；</a:t>
            </a:r>
            <a:endParaRPr kumimoji="1" lang="it-IT" altLang="zh-CN" dirty="0" smtClean="0"/>
          </a:p>
          <a:p>
            <a:r>
              <a:rPr kumimoji="1" lang="en-US" altLang="zh-CN" dirty="0" smtClean="0"/>
              <a:t>·</a:t>
            </a:r>
            <a:r>
              <a:rPr kumimoji="1" lang="zh-CN" altLang="en-US" dirty="0" smtClean="0"/>
              <a:t> 在船死亡或失踪者；</a:t>
            </a:r>
            <a:endParaRPr kumimoji="1" lang="it-IT" altLang="zh-CN" dirty="0" smtClean="0"/>
          </a:p>
          <a:p>
            <a:r>
              <a:rPr kumimoji="1" lang="en-US" altLang="zh-CN" dirty="0" smtClean="0"/>
              <a:t>·</a:t>
            </a:r>
            <a:r>
              <a:rPr kumimoji="1" lang="zh-CN" altLang="en-US" dirty="0" smtClean="0"/>
              <a:t> 尸体被发现者</a:t>
            </a:r>
            <a:endParaRPr kumimoji="1" lang="it-IT" altLang="zh-CN" dirty="0" smtClean="0"/>
          </a:p>
          <a:p>
            <a:endParaRPr kumimoji="1" lang="it-IT" altLang="zh-CN" dirty="0"/>
          </a:p>
          <a:p>
            <a:endParaRPr kumimoji="1" lang="it-IT" altLang="zh-CN" dirty="0" smtClean="0"/>
          </a:p>
          <a:p>
            <a:r>
              <a:rPr kumimoji="1" lang="zh-CN" altLang="zh-CN" dirty="0" smtClean="0"/>
              <a:t>2</a:t>
            </a:r>
            <a:r>
              <a:rPr kumimoji="1" lang="it-IT" altLang="zh-CN" dirty="0" smtClean="0"/>
              <a:t>.</a:t>
            </a:r>
            <a:r>
              <a:rPr kumimoji="1" lang="zh-CN" altLang="en-US" dirty="0" smtClean="0"/>
              <a:t> 海事工作人员救助保证服务</a:t>
            </a:r>
            <a:endParaRPr kumimoji="1" lang="it-IT" altLang="zh-CN" dirty="0" smtClean="0"/>
          </a:p>
          <a:p>
            <a:r>
              <a:rPr kumimoji="1" lang="en-US" altLang="zh-CN" dirty="0" smtClean="0"/>
              <a:t>·</a:t>
            </a:r>
            <a:r>
              <a:rPr kumimoji="1" lang="zh-CN" altLang="en-US" dirty="0" smtClean="0"/>
              <a:t> 境外海事工作人员救助</a:t>
            </a:r>
            <a:endParaRPr kumimoji="1" lang="it-IT" altLang="zh-CN" dirty="0" smtClean="0"/>
          </a:p>
          <a:p>
            <a:r>
              <a:rPr kumimoji="1" lang="en-US" altLang="zh-CN" dirty="0" smtClean="0"/>
              <a:t>·</a:t>
            </a:r>
            <a:r>
              <a:rPr kumimoji="1" lang="zh-CN" altLang="en-US" dirty="0" smtClean="0"/>
              <a:t> 跨国海事工作人员救助</a:t>
            </a:r>
            <a:endParaRPr kumimoji="1" lang="it-IT" altLang="zh-CN" dirty="0" smtClean="0"/>
          </a:p>
          <a:p>
            <a:pPr marL="285750" indent="-285750">
              <a:buFontTx/>
              <a:buChar char="-"/>
            </a:pPr>
            <a:r>
              <a:rPr kumimoji="1" lang="zh-CN" altLang="en-US" dirty="0" smtClean="0"/>
              <a:t>任何国籍海事工作人员</a:t>
            </a:r>
            <a:endParaRPr kumimoji="1" lang="it-IT" altLang="zh-CN" dirty="0" smtClean="0"/>
          </a:p>
          <a:p>
            <a:pPr marL="285750" indent="-285750">
              <a:buFontTx/>
              <a:buChar char="-"/>
            </a:pPr>
            <a:r>
              <a:rPr kumimoji="1" lang="zh-CN" altLang="en-US" dirty="0" smtClean="0"/>
              <a:t>紧急突发事件</a:t>
            </a:r>
            <a:endParaRPr kumimoji="1" lang="it-IT" altLang="zh-CN" dirty="0" smtClean="0"/>
          </a:p>
          <a:p>
            <a:pPr marL="285750" indent="-285750">
              <a:buFontTx/>
              <a:buChar char="-"/>
            </a:pPr>
            <a:r>
              <a:rPr kumimoji="1" lang="zh-CN" altLang="en-US" dirty="0" smtClean="0"/>
              <a:t>金额付与船舶所有人或业务公司</a:t>
            </a:r>
            <a:endParaRPr kumimoji="1" lang="zh-CN" altLang="en-US" dirty="0"/>
          </a:p>
        </p:txBody>
      </p:sp>
    </p:spTree>
    <p:extLst>
      <p:ext uri="{BB962C8B-B14F-4D97-AF65-F5344CB8AC3E}">
        <p14:creationId xmlns:p14="http://schemas.microsoft.com/office/powerpoint/2010/main" val="12496661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1640540" y="2060810"/>
            <a:ext cx="6120850" cy="1656230"/>
          </a:xfrm>
          <a:prstGeom prst="rect">
            <a:avLst/>
          </a:prstGeom>
        </p:spPr>
      </p:pic>
      <p:sp>
        <p:nvSpPr>
          <p:cNvPr id="3" name="文本框 2"/>
          <p:cNvSpPr txBox="1"/>
          <p:nvPr/>
        </p:nvSpPr>
        <p:spPr>
          <a:xfrm>
            <a:off x="2648680" y="3645030"/>
            <a:ext cx="4248590" cy="830997"/>
          </a:xfrm>
          <a:prstGeom prst="rect">
            <a:avLst/>
          </a:prstGeom>
          <a:noFill/>
        </p:spPr>
        <p:txBody>
          <a:bodyPr wrap="square" rtlCol="0">
            <a:spAutoFit/>
          </a:bodyPr>
          <a:lstStyle/>
          <a:p>
            <a:pPr algn="ctr"/>
            <a:r>
              <a:rPr kumimoji="1" lang="zh-CN" altLang="en-US" sz="4800" dirty="0" smtClean="0"/>
              <a:t>谢谢！</a:t>
            </a:r>
            <a:endParaRPr kumimoji="1" lang="zh-CN" altLang="en-US" sz="4800" dirty="0"/>
          </a:p>
        </p:txBody>
      </p:sp>
    </p:spTree>
    <p:extLst>
      <p:ext uri="{BB962C8B-B14F-4D97-AF65-F5344CB8AC3E}">
        <p14:creationId xmlns:p14="http://schemas.microsoft.com/office/powerpoint/2010/main" val="2572515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715913" y="116541"/>
            <a:ext cx="5173217" cy="6186972"/>
          </a:xfrm>
          <a:prstGeom prst="rect">
            <a:avLst/>
          </a:prstGeom>
        </p:spPr>
      </p:pic>
      <p:sp>
        <p:nvSpPr>
          <p:cNvPr id="3" name="文本框 2"/>
          <p:cNvSpPr txBox="1"/>
          <p:nvPr/>
        </p:nvSpPr>
        <p:spPr>
          <a:xfrm>
            <a:off x="5817120" y="1556740"/>
            <a:ext cx="3672510" cy="3139321"/>
          </a:xfrm>
          <a:prstGeom prst="rect">
            <a:avLst/>
          </a:prstGeom>
          <a:noFill/>
        </p:spPr>
        <p:txBody>
          <a:bodyPr wrap="square" rtlCol="0">
            <a:spAutoFit/>
          </a:bodyPr>
          <a:lstStyle/>
          <a:p>
            <a:r>
              <a:rPr kumimoji="1" lang="zh-CN" altLang="it-IT" dirty="0" smtClean="0"/>
              <a:t>海事社会保障署</a:t>
            </a:r>
            <a:r>
              <a:rPr kumimoji="1" lang="zh-CN" altLang="en-US" dirty="0" smtClean="0"/>
              <a:t>：</a:t>
            </a:r>
            <a:endParaRPr kumimoji="1" lang="it-IT" altLang="zh-CN" dirty="0" smtClean="0"/>
          </a:p>
          <a:p>
            <a:endParaRPr kumimoji="1" lang="it-IT" altLang="zh-CN" dirty="0" smtClean="0"/>
          </a:p>
          <a:p>
            <a:r>
              <a:rPr kumimoji="1" lang="it-IT" altLang="zh-CN" dirty="0" smtClean="0"/>
              <a:t>·</a:t>
            </a:r>
            <a:r>
              <a:rPr kumimoji="1" lang="zh-CN" altLang="it-IT" dirty="0" smtClean="0"/>
              <a:t>海事工作人员社会问题与社会保护相关事务负责机关</a:t>
            </a:r>
            <a:endParaRPr kumimoji="1" lang="it-IT" altLang="zh-CN" dirty="0" smtClean="0"/>
          </a:p>
          <a:p>
            <a:r>
              <a:rPr kumimoji="1" lang="it-IT" altLang="zh-CN" dirty="0" smtClean="0"/>
              <a:t>·</a:t>
            </a:r>
            <a:r>
              <a:rPr kumimoji="1" lang="it-IT" altLang="it-IT" dirty="0" err="1" smtClean="0"/>
              <a:t>海事工作人员社会保障体系管理机关</a:t>
            </a:r>
            <a:endParaRPr kumimoji="1" lang="it-IT" altLang="it-IT" dirty="0" smtClean="0"/>
          </a:p>
          <a:p>
            <a:endParaRPr kumimoji="1" lang="it-IT" altLang="zh-CN" dirty="0"/>
          </a:p>
          <a:p>
            <a:r>
              <a:rPr kumimoji="1" lang="it-IT" altLang="it-IT" dirty="0" err="1" smtClean="0"/>
              <a:t>裁决</a:t>
            </a:r>
            <a:r>
              <a:rPr kumimoji="1" lang="it-IT" altLang="it-IT" dirty="0" smtClean="0"/>
              <a:t>：</a:t>
            </a:r>
          </a:p>
          <a:p>
            <a:endParaRPr kumimoji="1" lang="it-IT" altLang="it-IT" dirty="0" smtClean="0"/>
          </a:p>
          <a:p>
            <a:r>
              <a:rPr kumimoji="1" lang="it-IT" altLang="it-IT" dirty="0" smtClean="0"/>
              <a:t>·</a:t>
            </a:r>
            <a:r>
              <a:rPr kumimoji="1" lang="it-IT" altLang="it-IT" dirty="0" err="1" smtClean="0"/>
              <a:t>海事工作特殊事件</a:t>
            </a:r>
            <a:endParaRPr kumimoji="1" lang="it-IT" altLang="it-IT" dirty="0" smtClean="0"/>
          </a:p>
          <a:p>
            <a:r>
              <a:rPr kumimoji="1" lang="it-IT" altLang="it-IT" dirty="0" smtClean="0"/>
              <a:t>·</a:t>
            </a:r>
            <a:r>
              <a:rPr kumimoji="1" lang="it-IT" altLang="it-IT" dirty="0" err="1" smtClean="0"/>
              <a:t>综合或特殊社会保障需要</a:t>
            </a:r>
            <a:endParaRPr kumimoji="1" lang="it-IT" altLang="it-IT" dirty="0" smtClean="0"/>
          </a:p>
        </p:txBody>
      </p:sp>
      <p:sp>
        <p:nvSpPr>
          <p:cNvPr id="4" name="文本框 3"/>
          <p:cNvSpPr txBox="1"/>
          <p:nvPr/>
        </p:nvSpPr>
        <p:spPr>
          <a:xfrm>
            <a:off x="4808980" y="260560"/>
            <a:ext cx="2088290" cy="369332"/>
          </a:xfrm>
          <a:prstGeom prst="rect">
            <a:avLst/>
          </a:prstGeom>
          <a:noFill/>
        </p:spPr>
        <p:txBody>
          <a:bodyPr wrap="square" rtlCol="0">
            <a:spAutoFit/>
          </a:bodyPr>
          <a:lstStyle/>
          <a:p>
            <a:r>
              <a:rPr kumimoji="1" lang="zh-CN" altLang="en-US" dirty="0" smtClean="0"/>
              <a:t>管理机关</a:t>
            </a:r>
            <a:endParaRPr kumimoji="1" lang="zh-CN" altLang="en-US" dirty="0"/>
          </a:p>
        </p:txBody>
      </p:sp>
    </p:spTree>
    <p:extLst>
      <p:ext uri="{BB962C8B-B14F-4D97-AF65-F5344CB8AC3E}">
        <p14:creationId xmlns:p14="http://schemas.microsoft.com/office/powerpoint/2010/main" val="657527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2700" dirty="0" smtClean="0"/>
              <a:t>SCOPE </a:t>
            </a:r>
            <a:r>
              <a:rPr lang="es-ES" sz="2700" dirty="0"/>
              <a:t>OF PROTECTION</a:t>
            </a:r>
            <a:br>
              <a:rPr lang="es-ES" sz="2700" dirty="0"/>
            </a:br>
            <a:r>
              <a:rPr lang="zh-CN" altLang="en-US" sz="2700" dirty="0" smtClean="0"/>
              <a:t>保障范围</a:t>
            </a:r>
            <a:endParaRPr lang="es-ES" sz="2700" dirty="0"/>
          </a:p>
        </p:txBody>
      </p:sp>
      <p:sp>
        <p:nvSpPr>
          <p:cNvPr id="3" name="Marcador de contenido 2"/>
          <p:cNvSpPr>
            <a:spLocks noGrp="1"/>
          </p:cNvSpPr>
          <p:nvPr>
            <p:ph idx="1"/>
          </p:nvPr>
        </p:nvSpPr>
        <p:spPr>
          <a:xfrm>
            <a:off x="416370" y="980661"/>
            <a:ext cx="4968690" cy="5145506"/>
          </a:xfrm>
        </p:spPr>
        <p:txBody>
          <a:bodyPr>
            <a:normAutofit fontScale="85000" lnSpcReduction="20000"/>
          </a:bodyPr>
          <a:lstStyle/>
          <a:p>
            <a:pPr marL="0" lvl="0" indent="0" algn="just" fontAlgn="base">
              <a:spcBef>
                <a:spcPct val="50000"/>
              </a:spcBef>
              <a:spcAft>
                <a:spcPct val="0"/>
              </a:spcAft>
              <a:buClrTx/>
              <a:buSzTx/>
              <a:buNone/>
              <a:defRPr/>
            </a:pPr>
            <a:r>
              <a:rPr lang="en-GB" sz="2000" dirty="0">
                <a:solidFill>
                  <a:srgbClr val="000000"/>
                </a:solidFill>
                <a:latin typeface="Verdana" pitchFamily="34" charset="0"/>
              </a:rPr>
              <a:t>In general the protection offered by the Social Marine Institute is divisible into three main blocks:</a:t>
            </a:r>
          </a:p>
          <a:p>
            <a:pPr marL="0" lvl="0" indent="0" algn="just" fontAlgn="base">
              <a:spcBef>
                <a:spcPct val="50000"/>
              </a:spcBef>
              <a:spcAft>
                <a:spcPct val="0"/>
              </a:spcAft>
              <a:buClrTx/>
              <a:buSzTx/>
              <a:buFont typeface="Arial" pitchFamily="34" charset="0"/>
              <a:buChar char="•"/>
              <a:defRPr/>
            </a:pPr>
            <a:r>
              <a:rPr lang="en-GB" sz="2000" dirty="0">
                <a:solidFill>
                  <a:srgbClr val="000000"/>
                </a:solidFill>
                <a:latin typeface="Verdana" pitchFamily="34" charset="0"/>
              </a:rPr>
              <a:t>  Management, administration and recognition of the provisions of the Special Social Security Scheme for workers at sea.</a:t>
            </a:r>
          </a:p>
          <a:p>
            <a:pPr marL="0" lvl="0" indent="0" algn="just" fontAlgn="base">
              <a:spcBef>
                <a:spcPct val="50000"/>
              </a:spcBef>
              <a:spcAft>
                <a:spcPct val="0"/>
              </a:spcAft>
              <a:buClr>
                <a:srgbClr val="000000"/>
              </a:buClr>
              <a:buSzTx/>
              <a:buFont typeface="Arial" pitchFamily="34" charset="0"/>
              <a:buChar char="•"/>
              <a:defRPr/>
            </a:pPr>
            <a:r>
              <a:rPr lang="en-GB" sz="2000" dirty="0">
                <a:solidFill>
                  <a:srgbClr val="000000"/>
                </a:solidFill>
                <a:latin typeface="Verdana" pitchFamily="34" charset="0"/>
              </a:rPr>
              <a:t>  The management of healthcare for mariners.</a:t>
            </a:r>
          </a:p>
          <a:p>
            <a:pPr marL="0" lvl="0" indent="0" algn="just" fontAlgn="base">
              <a:spcBef>
                <a:spcPct val="50000"/>
              </a:spcBef>
              <a:spcAft>
                <a:spcPct val="0"/>
              </a:spcAft>
              <a:buClr>
                <a:srgbClr val="000000"/>
              </a:buClr>
              <a:buSzTx/>
              <a:buFont typeface="Arial" pitchFamily="34" charset="0"/>
              <a:buChar char="•"/>
              <a:defRPr/>
            </a:pPr>
            <a:r>
              <a:rPr lang="en-GB" sz="2000" dirty="0">
                <a:solidFill>
                  <a:srgbClr val="000000"/>
                </a:solidFill>
                <a:latin typeface="Verdana" pitchFamily="34" charset="0"/>
              </a:rPr>
              <a:t>  The management of various social programmes that aim to improve the living and working conditions on board vessels.</a:t>
            </a:r>
          </a:p>
          <a:p>
            <a:pPr marL="0" lvl="0" indent="0" algn="ctr" fontAlgn="base">
              <a:spcBef>
                <a:spcPct val="50000"/>
              </a:spcBef>
              <a:spcAft>
                <a:spcPct val="0"/>
              </a:spcAft>
              <a:buClr>
                <a:srgbClr val="969696"/>
              </a:buClr>
              <a:buSzTx/>
              <a:buNone/>
              <a:defRPr/>
            </a:pPr>
            <a:r>
              <a:rPr lang="en-GB" sz="2000" b="1" dirty="0">
                <a:solidFill>
                  <a:srgbClr val="FF0000"/>
                </a:solidFill>
                <a:latin typeface="Verdana" pitchFamily="34" charset="0"/>
              </a:rPr>
              <a:t>PRINCIPLE OF INTER-TERRITORIALITY</a:t>
            </a:r>
          </a:p>
          <a:p>
            <a:pPr marL="0" lvl="0" indent="0" algn="just" fontAlgn="base">
              <a:spcBef>
                <a:spcPct val="50000"/>
              </a:spcBef>
              <a:spcAft>
                <a:spcPct val="0"/>
              </a:spcAft>
              <a:buClr>
                <a:srgbClr val="969696"/>
              </a:buClr>
              <a:buSzTx/>
              <a:buNone/>
              <a:defRPr/>
            </a:pPr>
            <a:r>
              <a:rPr lang="en-GB" sz="1800" b="1" dirty="0">
                <a:solidFill>
                  <a:srgbClr val="000000"/>
                </a:solidFill>
                <a:latin typeface="Verdana" pitchFamily="34" charset="0"/>
              </a:rPr>
              <a:t>Exception to the principle of territoriality (Article 7 of the Social Security Act),  11.4 of Resolution 883/2004 and Resolution 987/2009 (1 May 2010) </a:t>
            </a:r>
            <a:r>
              <a:rPr lang="en-GB" sz="1800" b="1" u="sng" dirty="0">
                <a:solidFill>
                  <a:srgbClr val="000000"/>
                </a:solidFill>
                <a:latin typeface="Verdana" pitchFamily="34" charset="0"/>
              </a:rPr>
              <a:t>allows these workers to be subject to the legislation of their country of residence</a:t>
            </a:r>
            <a:r>
              <a:rPr lang="en-GB" sz="1800" b="1" dirty="0">
                <a:solidFill>
                  <a:srgbClr val="000000"/>
                </a:solidFill>
                <a:latin typeface="Verdana" pitchFamily="34" charset="0"/>
              </a:rPr>
              <a:t> although they carry out their activity on board vessels flying the flag of another Member State.</a:t>
            </a:r>
          </a:p>
          <a:p>
            <a:endParaRPr lang="es-ES" dirty="0"/>
          </a:p>
        </p:txBody>
      </p:sp>
      <p:sp>
        <p:nvSpPr>
          <p:cNvPr id="4" name="文本框 3"/>
          <p:cNvSpPr txBox="1"/>
          <p:nvPr/>
        </p:nvSpPr>
        <p:spPr>
          <a:xfrm>
            <a:off x="5601090" y="1124680"/>
            <a:ext cx="3816530" cy="4524316"/>
          </a:xfrm>
          <a:prstGeom prst="rect">
            <a:avLst/>
          </a:prstGeom>
          <a:noFill/>
        </p:spPr>
        <p:txBody>
          <a:bodyPr wrap="square" rtlCol="0">
            <a:spAutoFit/>
          </a:bodyPr>
          <a:lstStyle/>
          <a:p>
            <a:r>
              <a:rPr kumimoji="1" lang="zh-CN" altLang="en-US" dirty="0" smtClean="0"/>
              <a:t>海事社保署所提供之保障大体分为三项：</a:t>
            </a:r>
            <a:endParaRPr kumimoji="1" lang="it-IT" altLang="zh-CN" dirty="0" smtClean="0"/>
          </a:p>
          <a:p>
            <a:r>
              <a:rPr kumimoji="1" lang="en-US" altLang="zh-CN" dirty="0" smtClean="0"/>
              <a:t>·</a:t>
            </a:r>
            <a:r>
              <a:rPr kumimoji="1" lang="zh-CN" altLang="en-US" dirty="0" smtClean="0"/>
              <a:t> 海事工作人员专项社会保障方案管理、经办与规章制定</a:t>
            </a:r>
            <a:endParaRPr kumimoji="1" lang="it-IT" altLang="zh-CN" dirty="0" smtClean="0"/>
          </a:p>
          <a:p>
            <a:r>
              <a:rPr kumimoji="1" lang="en-US" altLang="zh-CN" dirty="0" smtClean="0"/>
              <a:t>·</a:t>
            </a:r>
            <a:r>
              <a:rPr kumimoji="1" lang="zh-CN" altLang="en-US" dirty="0" smtClean="0"/>
              <a:t> 海员医疗保障管理</a:t>
            </a:r>
            <a:endParaRPr kumimoji="1" lang="it-IT" altLang="zh-CN" dirty="0" smtClean="0"/>
          </a:p>
          <a:p>
            <a:r>
              <a:rPr kumimoji="1" lang="en-US" altLang="zh-CN" dirty="0" smtClean="0"/>
              <a:t>·</a:t>
            </a:r>
            <a:r>
              <a:rPr kumimoji="1" lang="zh-CN" altLang="en-US" dirty="0" smtClean="0"/>
              <a:t> 各项大型船舶工作生活条件促进项目管理</a:t>
            </a:r>
            <a:endParaRPr kumimoji="1" lang="it-IT" altLang="zh-CN" dirty="0" smtClean="0"/>
          </a:p>
          <a:p>
            <a:endParaRPr kumimoji="1" lang="it-IT" altLang="zh-CN" dirty="0"/>
          </a:p>
          <a:p>
            <a:r>
              <a:rPr kumimoji="1" lang="zh-CN" altLang="en-US" dirty="0" smtClean="0">
                <a:solidFill>
                  <a:srgbClr val="FF0000"/>
                </a:solidFill>
              </a:rPr>
              <a:t>跨境受理</a:t>
            </a:r>
            <a:r>
              <a:rPr kumimoji="1" lang="zh-CN" altLang="it-IT" dirty="0" smtClean="0">
                <a:solidFill>
                  <a:srgbClr val="FF0000"/>
                </a:solidFill>
              </a:rPr>
              <a:t>准则</a:t>
            </a:r>
            <a:r>
              <a:rPr kumimoji="1" lang="zh-CN" altLang="en-US" dirty="0" smtClean="0">
                <a:solidFill>
                  <a:srgbClr val="FF0000"/>
                </a:solidFill>
              </a:rPr>
              <a:t>：</a:t>
            </a:r>
            <a:endParaRPr kumimoji="1" lang="it-IT" altLang="zh-CN" dirty="0" smtClean="0">
              <a:solidFill>
                <a:srgbClr val="FF0000"/>
              </a:solidFill>
            </a:endParaRPr>
          </a:p>
          <a:p>
            <a:r>
              <a:rPr kumimoji="1" lang="en-US" altLang="zh-CN" dirty="0" smtClean="0"/>
              <a:t>《</a:t>
            </a:r>
            <a:r>
              <a:rPr kumimoji="1" lang="zh-CN" altLang="en-US" dirty="0" smtClean="0"/>
              <a:t>社会保障法</a:t>
            </a:r>
            <a:r>
              <a:rPr kumimoji="1" lang="en-US" altLang="zh-CN" dirty="0" smtClean="0"/>
              <a:t>》</a:t>
            </a:r>
            <a:r>
              <a:rPr kumimoji="1" lang="zh-CN" altLang="en-US" dirty="0" smtClean="0"/>
              <a:t>第</a:t>
            </a:r>
            <a:r>
              <a:rPr kumimoji="1" lang="en-US" altLang="zh-CN" dirty="0" smtClean="0"/>
              <a:t>7</a:t>
            </a:r>
            <a:r>
              <a:rPr kumimoji="1" lang="zh-CN" altLang="en-US" dirty="0" smtClean="0"/>
              <a:t>条之“境内受理原则例外条款”、</a:t>
            </a:r>
            <a:r>
              <a:rPr kumimoji="1" lang="en-US" altLang="zh-CN" dirty="0" smtClean="0"/>
              <a:t>883/</a:t>
            </a:r>
            <a:r>
              <a:rPr kumimoji="1" lang="zh-CN" altLang="zh-CN" dirty="0" smtClean="0"/>
              <a:t>2</a:t>
            </a:r>
            <a:r>
              <a:rPr kumimoji="1" lang="en-US" altLang="zh-CN" dirty="0" smtClean="0"/>
              <a:t>004</a:t>
            </a:r>
            <a:r>
              <a:rPr kumimoji="1" lang="zh-CN" altLang="en-US" dirty="0" smtClean="0"/>
              <a:t>号法案第</a:t>
            </a:r>
            <a:r>
              <a:rPr kumimoji="1" lang="en-US" altLang="zh-CN" dirty="0" smtClean="0"/>
              <a:t>11</a:t>
            </a:r>
            <a:r>
              <a:rPr kumimoji="1" lang="zh-CN" altLang="en-US" dirty="0" smtClean="0"/>
              <a:t>条第</a:t>
            </a:r>
            <a:r>
              <a:rPr kumimoji="1" lang="en-US" altLang="zh-CN" dirty="0" smtClean="0"/>
              <a:t>4</a:t>
            </a:r>
            <a:r>
              <a:rPr kumimoji="1" lang="zh-CN" altLang="en-US" dirty="0" smtClean="0"/>
              <a:t>款及</a:t>
            </a:r>
            <a:r>
              <a:rPr kumimoji="1" lang="en-US" altLang="zh-CN" dirty="0" smtClean="0"/>
              <a:t>987</a:t>
            </a:r>
            <a:r>
              <a:rPr kumimoji="1" lang="zh-CN" altLang="en-US" dirty="0" smtClean="0"/>
              <a:t>/</a:t>
            </a:r>
            <a:r>
              <a:rPr kumimoji="1" lang="en-US" altLang="zh-CN" dirty="0" smtClean="0"/>
              <a:t>2009</a:t>
            </a:r>
            <a:r>
              <a:rPr kumimoji="1" lang="zh-CN" altLang="en-US" dirty="0" smtClean="0"/>
              <a:t>号法案（</a:t>
            </a:r>
            <a:r>
              <a:rPr kumimoji="1" lang="en-US" altLang="zh-CN" dirty="0" smtClean="0"/>
              <a:t>2010</a:t>
            </a:r>
            <a:r>
              <a:rPr kumimoji="1" lang="zh-CN" altLang="en-US" dirty="0" smtClean="0"/>
              <a:t>年</a:t>
            </a:r>
            <a:r>
              <a:rPr kumimoji="1" lang="en-US" altLang="zh-CN" dirty="0" smtClean="0"/>
              <a:t>5</a:t>
            </a:r>
            <a:r>
              <a:rPr kumimoji="1" lang="zh-CN" altLang="en-US" dirty="0" smtClean="0"/>
              <a:t>月</a:t>
            </a:r>
            <a:r>
              <a:rPr kumimoji="1" lang="en-US" altLang="zh-CN" dirty="0" smtClean="0"/>
              <a:t>1</a:t>
            </a:r>
            <a:r>
              <a:rPr kumimoji="1" lang="zh-CN" altLang="en-US" dirty="0" smtClean="0"/>
              <a:t>日生效）允许悬挂欧盟其他成员国旗帜的大型船舶的工作人员依照其居住地之法规办理社会保障事务。</a:t>
            </a:r>
            <a:endParaRPr kumimoji="1" lang="zh-CN" altLang="en-US" dirty="0"/>
          </a:p>
        </p:txBody>
      </p:sp>
    </p:spTree>
    <p:extLst>
      <p:ext uri="{BB962C8B-B14F-4D97-AF65-F5344CB8AC3E}">
        <p14:creationId xmlns:p14="http://schemas.microsoft.com/office/powerpoint/2010/main" val="3170303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536575" y="1600206"/>
            <a:ext cx="4200395" cy="4525963"/>
          </a:xfrm>
        </p:spPr>
        <p:txBody>
          <a:bodyPr>
            <a:normAutofit fontScale="62500" lnSpcReduction="20000"/>
          </a:bodyPr>
          <a:lstStyle/>
          <a:p>
            <a:pPr marL="0" indent="0" fontAlgn="base">
              <a:buNone/>
            </a:pPr>
            <a:r>
              <a:rPr lang="es-ES" b="1" dirty="0" err="1" smtClean="0"/>
              <a:t>Workers</a:t>
            </a:r>
            <a:r>
              <a:rPr lang="es-ES" b="1" dirty="0" smtClean="0"/>
              <a:t> </a:t>
            </a:r>
            <a:r>
              <a:rPr lang="es-ES" b="1" dirty="0"/>
              <a:t>of </a:t>
            </a:r>
            <a:r>
              <a:rPr lang="es-ES" b="1" dirty="0" err="1"/>
              <a:t>under</a:t>
            </a:r>
            <a:r>
              <a:rPr lang="es-ES" b="1" dirty="0"/>
              <a:t> 16 </a:t>
            </a:r>
            <a:r>
              <a:rPr lang="es-ES" b="1" dirty="0" err="1"/>
              <a:t>years</a:t>
            </a:r>
            <a:r>
              <a:rPr lang="es-ES" b="1" dirty="0"/>
              <a:t> of </a:t>
            </a:r>
            <a:r>
              <a:rPr lang="es-ES" b="1" dirty="0" err="1"/>
              <a:t>age</a:t>
            </a:r>
            <a:r>
              <a:rPr lang="es-ES" b="1" dirty="0"/>
              <a:t> in </a:t>
            </a:r>
            <a:r>
              <a:rPr lang="es-ES" b="1" dirty="0" err="1"/>
              <a:t>one</a:t>
            </a:r>
            <a:r>
              <a:rPr lang="es-ES" b="1" dirty="0"/>
              <a:t> of </a:t>
            </a:r>
            <a:r>
              <a:rPr lang="es-ES" b="1" dirty="0" err="1"/>
              <a:t>the</a:t>
            </a:r>
            <a:r>
              <a:rPr lang="es-ES" b="1" dirty="0"/>
              <a:t> </a:t>
            </a:r>
            <a:r>
              <a:rPr lang="es-ES" b="1" dirty="0" smtClean="0"/>
              <a:t>                             </a:t>
            </a:r>
            <a:r>
              <a:rPr lang="es-ES" b="1" dirty="0" err="1" smtClean="0"/>
              <a:t>following</a:t>
            </a:r>
            <a:r>
              <a:rPr lang="es-ES" b="1" dirty="0" smtClean="0"/>
              <a:t> </a:t>
            </a:r>
            <a:r>
              <a:rPr lang="es-ES" b="1" dirty="0" err="1" smtClean="0"/>
              <a:t>activities</a:t>
            </a:r>
            <a:r>
              <a:rPr lang="es-ES" b="1" dirty="0" smtClean="0"/>
              <a:t>:</a:t>
            </a:r>
            <a:endParaRPr lang="es-ES" dirty="0"/>
          </a:p>
          <a:p>
            <a:pPr fontAlgn="base"/>
            <a:r>
              <a:rPr lang="es-ES" dirty="0"/>
              <a:t>Merchant Marine</a:t>
            </a:r>
            <a:r>
              <a:rPr lang="es-ES" dirty="0" smtClean="0"/>
              <a:t>. </a:t>
            </a:r>
            <a:endParaRPr lang="es-ES" dirty="0"/>
          </a:p>
          <a:p>
            <a:pPr fontAlgn="base"/>
            <a:r>
              <a:rPr lang="es-ES" dirty="0"/>
              <a:t>Marine </a:t>
            </a:r>
            <a:r>
              <a:rPr lang="es-ES" dirty="0" err="1"/>
              <a:t>fishing</a:t>
            </a:r>
            <a:r>
              <a:rPr lang="es-ES" dirty="0"/>
              <a:t> in </a:t>
            </a:r>
            <a:r>
              <a:rPr lang="es-ES" dirty="0" err="1"/>
              <a:t>any</a:t>
            </a:r>
            <a:r>
              <a:rPr lang="es-ES" dirty="0"/>
              <a:t> of </a:t>
            </a:r>
            <a:r>
              <a:rPr lang="es-ES" dirty="0" err="1"/>
              <a:t>its</a:t>
            </a:r>
            <a:r>
              <a:rPr lang="es-ES" dirty="0"/>
              <a:t> </a:t>
            </a:r>
            <a:r>
              <a:rPr lang="es-ES" dirty="0" err="1"/>
              <a:t>forms</a:t>
            </a:r>
            <a:r>
              <a:rPr lang="es-ES" dirty="0"/>
              <a:t>.</a:t>
            </a:r>
          </a:p>
          <a:p>
            <a:pPr fontAlgn="base"/>
            <a:r>
              <a:rPr lang="es-ES" dirty="0" err="1"/>
              <a:t>Extraction</a:t>
            </a:r>
            <a:r>
              <a:rPr lang="es-ES" dirty="0"/>
              <a:t> of </a:t>
            </a:r>
            <a:r>
              <a:rPr lang="es-ES" dirty="0" err="1"/>
              <a:t>other</a:t>
            </a:r>
            <a:r>
              <a:rPr lang="es-ES" dirty="0"/>
              <a:t> </a:t>
            </a:r>
            <a:r>
              <a:rPr lang="es-ES" dirty="0" err="1"/>
              <a:t>products</a:t>
            </a:r>
            <a:r>
              <a:rPr lang="es-ES" dirty="0"/>
              <a:t> </a:t>
            </a:r>
            <a:r>
              <a:rPr lang="es-ES" dirty="0" err="1"/>
              <a:t>from</a:t>
            </a:r>
            <a:r>
              <a:rPr lang="es-ES" dirty="0"/>
              <a:t> </a:t>
            </a:r>
            <a:r>
              <a:rPr lang="es-ES" dirty="0" err="1"/>
              <a:t>the</a:t>
            </a:r>
            <a:r>
              <a:rPr lang="es-ES" dirty="0"/>
              <a:t> sea</a:t>
            </a:r>
          </a:p>
          <a:p>
            <a:pPr fontAlgn="base"/>
            <a:r>
              <a:rPr lang="es-ES" dirty="0" err="1"/>
              <a:t>Internal</a:t>
            </a:r>
            <a:r>
              <a:rPr lang="es-ES" dirty="0"/>
              <a:t> </a:t>
            </a:r>
            <a:r>
              <a:rPr lang="es-ES" dirty="0" err="1"/>
              <a:t>port</a:t>
            </a:r>
            <a:r>
              <a:rPr lang="es-ES" dirty="0"/>
              <a:t> </a:t>
            </a:r>
            <a:r>
              <a:rPr lang="es-ES" dirty="0" err="1"/>
              <a:t>traffic</a:t>
            </a:r>
            <a:r>
              <a:rPr lang="es-ES" dirty="0"/>
              <a:t> and </a:t>
            </a:r>
            <a:r>
              <a:rPr lang="es-ES" dirty="0" err="1"/>
              <a:t>sports</a:t>
            </a:r>
            <a:r>
              <a:rPr lang="es-ES" dirty="0"/>
              <a:t> and </a:t>
            </a:r>
            <a:r>
              <a:rPr lang="es-ES" dirty="0" err="1"/>
              <a:t>recreational</a:t>
            </a:r>
            <a:r>
              <a:rPr lang="es-ES" dirty="0"/>
              <a:t> </a:t>
            </a:r>
            <a:r>
              <a:rPr lang="es-ES" dirty="0" err="1"/>
              <a:t>vessels</a:t>
            </a:r>
            <a:r>
              <a:rPr lang="es-ES" dirty="0"/>
              <a:t>.</a:t>
            </a:r>
          </a:p>
          <a:p>
            <a:pPr fontAlgn="base"/>
            <a:r>
              <a:rPr lang="es-ES" dirty="0" err="1"/>
              <a:t>Administrative</a:t>
            </a:r>
            <a:r>
              <a:rPr lang="es-ES" dirty="0"/>
              <a:t>, </a:t>
            </a:r>
            <a:r>
              <a:rPr lang="es-ES" dirty="0" err="1"/>
              <a:t>technical</a:t>
            </a:r>
            <a:r>
              <a:rPr lang="es-ES" dirty="0"/>
              <a:t> and </a:t>
            </a:r>
            <a:r>
              <a:rPr lang="es-ES" dirty="0" err="1"/>
              <a:t>other</a:t>
            </a:r>
            <a:r>
              <a:rPr lang="es-ES" dirty="0"/>
              <a:t> </a:t>
            </a:r>
            <a:r>
              <a:rPr lang="es-ES" dirty="0" err="1"/>
              <a:t>employees</a:t>
            </a:r>
            <a:r>
              <a:rPr lang="es-ES" dirty="0"/>
              <a:t> of </a:t>
            </a:r>
            <a:r>
              <a:rPr lang="es-ES" dirty="0" err="1"/>
              <a:t>the</a:t>
            </a:r>
            <a:r>
              <a:rPr lang="es-ES" dirty="0"/>
              <a:t> </a:t>
            </a:r>
            <a:r>
              <a:rPr lang="es-ES" dirty="0" err="1"/>
              <a:t>above</a:t>
            </a:r>
            <a:r>
              <a:rPr lang="es-ES" dirty="0"/>
              <a:t> </a:t>
            </a:r>
            <a:r>
              <a:rPr lang="es-ES" dirty="0" err="1"/>
              <a:t>companies</a:t>
            </a:r>
            <a:r>
              <a:rPr lang="es-ES" dirty="0"/>
              <a:t>.</a:t>
            </a:r>
          </a:p>
          <a:p>
            <a:pPr fontAlgn="base"/>
            <a:r>
              <a:rPr lang="es-ES" dirty="0" err="1"/>
              <a:t>Ports</a:t>
            </a:r>
            <a:r>
              <a:rPr lang="es-ES" dirty="0"/>
              <a:t>.</a:t>
            </a:r>
          </a:p>
          <a:p>
            <a:pPr fontAlgn="base"/>
            <a:r>
              <a:rPr lang="es-ES" dirty="0" err="1"/>
              <a:t>Personnel</a:t>
            </a:r>
            <a:r>
              <a:rPr lang="es-ES" dirty="0"/>
              <a:t> at </a:t>
            </a:r>
            <a:r>
              <a:rPr lang="es-ES" dirty="0" err="1"/>
              <a:t>the</a:t>
            </a:r>
            <a:r>
              <a:rPr lang="es-ES" dirty="0"/>
              <a:t> </a:t>
            </a:r>
            <a:r>
              <a:rPr lang="es-ES" dirty="0" err="1"/>
              <a:t>service</a:t>
            </a:r>
            <a:r>
              <a:rPr lang="es-ES" dirty="0"/>
              <a:t> of </a:t>
            </a:r>
            <a:r>
              <a:rPr lang="es-ES" dirty="0" err="1"/>
              <a:t>the</a:t>
            </a:r>
            <a:r>
              <a:rPr lang="es-ES" dirty="0"/>
              <a:t> </a:t>
            </a:r>
            <a:r>
              <a:rPr lang="es-ES" dirty="0" err="1"/>
              <a:t>fishermen's</a:t>
            </a:r>
            <a:r>
              <a:rPr lang="es-ES" dirty="0"/>
              <a:t> </a:t>
            </a:r>
            <a:r>
              <a:rPr lang="es-ES" dirty="0" err="1"/>
              <a:t>associations</a:t>
            </a:r>
            <a:r>
              <a:rPr lang="es-ES" dirty="0"/>
              <a:t>, </a:t>
            </a:r>
            <a:r>
              <a:rPr lang="es-ES" dirty="0" err="1"/>
              <a:t>their</a:t>
            </a:r>
            <a:r>
              <a:rPr lang="es-ES" dirty="0"/>
              <a:t> </a:t>
            </a:r>
            <a:r>
              <a:rPr lang="es-ES" dirty="0" err="1"/>
              <a:t>federations</a:t>
            </a:r>
            <a:r>
              <a:rPr lang="es-ES" dirty="0"/>
              <a:t> and marine </a:t>
            </a:r>
            <a:r>
              <a:rPr lang="es-ES" dirty="0" err="1"/>
              <a:t>cooperatives</a:t>
            </a:r>
            <a:r>
              <a:rPr lang="es-ES" dirty="0"/>
              <a:t>.</a:t>
            </a:r>
          </a:p>
          <a:p>
            <a:pPr fontAlgn="base"/>
            <a:r>
              <a:rPr lang="es-ES" dirty="0" err="1"/>
              <a:t>Any</a:t>
            </a:r>
            <a:r>
              <a:rPr lang="es-ES" dirty="0"/>
              <a:t> </a:t>
            </a:r>
            <a:r>
              <a:rPr lang="es-ES" dirty="0" err="1"/>
              <a:t>other</a:t>
            </a:r>
            <a:r>
              <a:rPr lang="es-ES" dirty="0"/>
              <a:t> marine </a:t>
            </a:r>
            <a:r>
              <a:rPr lang="es-ES" dirty="0" err="1"/>
              <a:t>fishing</a:t>
            </a:r>
            <a:r>
              <a:rPr lang="es-ES" dirty="0"/>
              <a:t> </a:t>
            </a:r>
            <a:r>
              <a:rPr lang="es-ES" dirty="0" err="1"/>
              <a:t>activity</a:t>
            </a:r>
            <a:r>
              <a:rPr lang="es-ES" dirty="0"/>
              <a:t> </a:t>
            </a:r>
            <a:r>
              <a:rPr lang="es-ES" dirty="0" err="1"/>
              <a:t>included</a:t>
            </a:r>
            <a:r>
              <a:rPr lang="es-ES" dirty="0"/>
              <a:t> </a:t>
            </a:r>
            <a:r>
              <a:rPr lang="es-ES" dirty="0" err="1"/>
              <a:t>by</a:t>
            </a:r>
            <a:r>
              <a:rPr lang="es-ES" dirty="0"/>
              <a:t> </a:t>
            </a:r>
            <a:r>
              <a:rPr lang="es-ES" dirty="0" err="1"/>
              <a:t>the</a:t>
            </a:r>
            <a:r>
              <a:rPr lang="es-ES" dirty="0"/>
              <a:t> </a:t>
            </a:r>
            <a:r>
              <a:rPr lang="es-ES" dirty="0" err="1"/>
              <a:t>Ministry</a:t>
            </a:r>
            <a:r>
              <a:rPr lang="es-ES" dirty="0"/>
              <a:t> of </a:t>
            </a:r>
            <a:r>
              <a:rPr lang="es-ES" dirty="0" err="1"/>
              <a:t>Labour</a:t>
            </a:r>
            <a:r>
              <a:rPr lang="es-ES" dirty="0"/>
              <a:t>.</a:t>
            </a:r>
          </a:p>
        </p:txBody>
      </p:sp>
      <p:sp>
        <p:nvSpPr>
          <p:cNvPr id="8" name="7 Rectángulo"/>
          <p:cNvSpPr/>
          <p:nvPr/>
        </p:nvSpPr>
        <p:spPr>
          <a:xfrm>
            <a:off x="6825260" y="980660"/>
            <a:ext cx="1723549" cy="461665"/>
          </a:xfrm>
          <a:prstGeom prst="rect">
            <a:avLst/>
          </a:prstGeom>
        </p:spPr>
        <p:txBody>
          <a:bodyPr wrap="none">
            <a:spAutoFit/>
          </a:bodyPr>
          <a:lstStyle/>
          <a:p>
            <a:r>
              <a:rPr lang="zh-CN" altLang="en-US" sz="2400" dirty="0" smtClean="0"/>
              <a:t>受雇工作者</a:t>
            </a:r>
            <a:endParaRPr lang="en-US" sz="2400" dirty="0"/>
          </a:p>
        </p:txBody>
      </p:sp>
      <p:sp>
        <p:nvSpPr>
          <p:cNvPr id="9" name="8 Rectángulo"/>
          <p:cNvSpPr/>
          <p:nvPr/>
        </p:nvSpPr>
        <p:spPr>
          <a:xfrm>
            <a:off x="1192157" y="1009363"/>
            <a:ext cx="2364750" cy="584775"/>
          </a:xfrm>
          <a:prstGeom prst="rect">
            <a:avLst/>
          </a:prstGeom>
        </p:spPr>
        <p:txBody>
          <a:bodyPr wrap="none">
            <a:spAutoFit/>
          </a:bodyPr>
          <a:lstStyle/>
          <a:p>
            <a:r>
              <a:rPr lang="es-ES" sz="3200" b="1" dirty="0" smtClean="0">
                <a:solidFill>
                  <a:prstClr val="black"/>
                </a:solidFill>
                <a:latin typeface="Optane" pitchFamily="2" charset="0"/>
                <a:ea typeface="+mj-ea"/>
                <a:cs typeface="+mj-cs"/>
              </a:rPr>
              <a:t>EMPLOYEES</a:t>
            </a:r>
            <a:endParaRPr lang="en-US" dirty="0"/>
          </a:p>
        </p:txBody>
      </p:sp>
      <p:sp>
        <p:nvSpPr>
          <p:cNvPr id="10" name="标题 9"/>
          <p:cNvSpPr>
            <a:spLocks noGrp="1"/>
          </p:cNvSpPr>
          <p:nvPr>
            <p:ph type="title"/>
          </p:nvPr>
        </p:nvSpPr>
        <p:spPr/>
        <p:txBody>
          <a:bodyPr/>
          <a:lstStyle/>
          <a:p>
            <a:r>
              <a:rPr kumimoji="1" lang="it-IT" altLang="zh-CN" dirty="0" smtClean="0"/>
              <a:t>Field</a:t>
            </a:r>
            <a:r>
              <a:rPr kumimoji="1" lang="zh-CN" altLang="en-US" dirty="0" smtClean="0"/>
              <a:t> </a:t>
            </a:r>
            <a:r>
              <a:rPr kumimoji="1" lang="it-IT" altLang="zh-CN" dirty="0" smtClean="0"/>
              <a:t>of</a:t>
            </a:r>
            <a:r>
              <a:rPr kumimoji="1" lang="zh-CN" altLang="en-US" dirty="0" smtClean="0"/>
              <a:t> </a:t>
            </a:r>
            <a:r>
              <a:rPr kumimoji="1" lang="it-IT" altLang="zh-CN" dirty="0" smtClean="0"/>
              <a:t>Application</a:t>
            </a:r>
            <a:r>
              <a:rPr kumimoji="1" lang="zh-CN" altLang="en-US" dirty="0" smtClean="0"/>
              <a:t> 应用领域</a:t>
            </a:r>
            <a:endParaRPr kumimoji="1" lang="zh-CN" altLang="en-US" dirty="0"/>
          </a:p>
        </p:txBody>
      </p:sp>
      <p:sp>
        <p:nvSpPr>
          <p:cNvPr id="11" name="文本框 10"/>
          <p:cNvSpPr txBox="1"/>
          <p:nvPr/>
        </p:nvSpPr>
        <p:spPr>
          <a:xfrm>
            <a:off x="5673100" y="1772770"/>
            <a:ext cx="3816530" cy="4071885"/>
          </a:xfrm>
          <a:prstGeom prst="rect">
            <a:avLst/>
          </a:prstGeom>
          <a:noFill/>
        </p:spPr>
        <p:txBody>
          <a:bodyPr wrap="square" rtlCol="0">
            <a:spAutoFit/>
          </a:bodyPr>
          <a:lstStyle/>
          <a:p>
            <a:pPr>
              <a:lnSpc>
                <a:spcPct val="120000"/>
              </a:lnSpc>
            </a:pPr>
            <a:r>
              <a:rPr kumimoji="1" lang="zh-CN" altLang="en-US" dirty="0" smtClean="0"/>
              <a:t>在下列领域的</a:t>
            </a:r>
            <a:r>
              <a:rPr kumimoji="1" lang="en-US" altLang="zh-CN" dirty="0" smtClean="0"/>
              <a:t>16</a:t>
            </a:r>
            <a:r>
              <a:rPr kumimoji="1" lang="zh-CN" altLang="en-US" dirty="0" smtClean="0"/>
              <a:t>岁以下工作者：</a:t>
            </a:r>
            <a:endParaRPr kumimoji="1" lang="it-IT" altLang="zh-CN" dirty="0" smtClean="0"/>
          </a:p>
          <a:p>
            <a:pPr>
              <a:lnSpc>
                <a:spcPct val="120000"/>
              </a:lnSpc>
            </a:pPr>
            <a:r>
              <a:rPr kumimoji="1" lang="en-US" altLang="zh-CN" dirty="0" smtClean="0"/>
              <a:t>·</a:t>
            </a:r>
            <a:r>
              <a:rPr kumimoji="1" lang="zh-CN" altLang="en-US" dirty="0" smtClean="0"/>
              <a:t> 商船</a:t>
            </a:r>
            <a:endParaRPr kumimoji="1" lang="it-IT" altLang="zh-CN" dirty="0" smtClean="0"/>
          </a:p>
          <a:p>
            <a:pPr>
              <a:lnSpc>
                <a:spcPct val="120000"/>
              </a:lnSpc>
            </a:pPr>
            <a:r>
              <a:rPr kumimoji="1" lang="en-US" altLang="zh-CN" dirty="0" smtClean="0"/>
              <a:t>·</a:t>
            </a:r>
            <a:r>
              <a:rPr kumimoji="1" lang="zh-CN" altLang="en-US" dirty="0" smtClean="0"/>
              <a:t> 任何形式之渔船</a:t>
            </a:r>
            <a:endParaRPr kumimoji="1" lang="it-IT" altLang="zh-CN" dirty="0" smtClean="0"/>
          </a:p>
          <a:p>
            <a:pPr>
              <a:lnSpc>
                <a:spcPct val="120000"/>
              </a:lnSpc>
            </a:pPr>
            <a:r>
              <a:rPr kumimoji="1" lang="en-US" altLang="zh-CN" dirty="0" smtClean="0"/>
              <a:t>·</a:t>
            </a:r>
            <a:r>
              <a:rPr kumimoji="1" lang="zh-CN" altLang="en-US" dirty="0" smtClean="0"/>
              <a:t> 从事其他海洋产品的生产工作</a:t>
            </a:r>
            <a:endParaRPr kumimoji="1" lang="it-IT" altLang="zh-CN" dirty="0" smtClean="0"/>
          </a:p>
          <a:p>
            <a:pPr>
              <a:lnSpc>
                <a:spcPct val="120000"/>
              </a:lnSpc>
            </a:pPr>
            <a:r>
              <a:rPr kumimoji="1" lang="en-US" altLang="zh-CN" dirty="0" smtClean="0"/>
              <a:t>·</a:t>
            </a:r>
            <a:r>
              <a:rPr kumimoji="1" lang="zh-CN" altLang="en-US" dirty="0" smtClean="0"/>
              <a:t> 内港交通、运动与再造船舶</a:t>
            </a:r>
            <a:endParaRPr kumimoji="1" lang="it-IT" altLang="zh-CN" dirty="0" smtClean="0"/>
          </a:p>
          <a:p>
            <a:pPr>
              <a:lnSpc>
                <a:spcPct val="120000"/>
              </a:lnSpc>
            </a:pPr>
            <a:r>
              <a:rPr kumimoji="1" lang="en-US" altLang="zh-CN" dirty="0" smtClean="0"/>
              <a:t>·</a:t>
            </a:r>
            <a:r>
              <a:rPr kumimoji="1" lang="zh-CN" altLang="en-US" dirty="0" smtClean="0"/>
              <a:t> 从事以上工作单位的行政性、技术  </a:t>
            </a:r>
            <a:endParaRPr kumimoji="1" lang="it-IT" altLang="zh-CN" dirty="0" smtClean="0"/>
          </a:p>
          <a:p>
            <a:pPr>
              <a:lnSpc>
                <a:spcPct val="120000"/>
              </a:lnSpc>
            </a:pPr>
            <a:r>
              <a:rPr kumimoji="1" lang="zh-CN" altLang="zh-CN" dirty="0"/>
              <a:t> </a:t>
            </a:r>
            <a:r>
              <a:rPr kumimoji="1" lang="zh-CN" altLang="en-US" dirty="0" smtClean="0"/>
              <a:t>  性与其他受雇工作者</a:t>
            </a:r>
            <a:endParaRPr kumimoji="1" lang="it-IT" altLang="zh-CN" dirty="0" smtClean="0"/>
          </a:p>
          <a:p>
            <a:pPr>
              <a:lnSpc>
                <a:spcPct val="120000"/>
              </a:lnSpc>
            </a:pPr>
            <a:r>
              <a:rPr kumimoji="1" lang="en-US" altLang="zh-CN" dirty="0" smtClean="0"/>
              <a:t>·</a:t>
            </a:r>
            <a:r>
              <a:rPr kumimoji="1" lang="zh-CN" altLang="en-US" dirty="0" smtClean="0"/>
              <a:t> 港口</a:t>
            </a:r>
            <a:endParaRPr kumimoji="1" lang="it-IT" altLang="zh-CN" dirty="0" smtClean="0"/>
          </a:p>
          <a:p>
            <a:pPr>
              <a:lnSpc>
                <a:spcPct val="120000"/>
              </a:lnSpc>
            </a:pPr>
            <a:r>
              <a:rPr kumimoji="1" lang="en-US" altLang="zh-CN" dirty="0" smtClean="0"/>
              <a:t>·</a:t>
            </a:r>
            <a:r>
              <a:rPr kumimoji="1" lang="zh-CN" altLang="en-US" dirty="0" smtClean="0"/>
              <a:t> 渔业协会、联合会或海上工作协会</a:t>
            </a:r>
            <a:endParaRPr kumimoji="1" lang="it-IT" altLang="zh-CN" dirty="0" smtClean="0"/>
          </a:p>
          <a:p>
            <a:pPr>
              <a:lnSpc>
                <a:spcPct val="120000"/>
              </a:lnSpc>
            </a:pPr>
            <a:r>
              <a:rPr kumimoji="1" lang="zh-CN" altLang="zh-CN" dirty="0"/>
              <a:t> </a:t>
            </a:r>
            <a:r>
              <a:rPr kumimoji="1" lang="zh-CN" altLang="en-US" dirty="0" smtClean="0"/>
              <a:t> </a:t>
            </a:r>
            <a:r>
              <a:rPr kumimoji="1" lang="zh-CN" altLang="zh-CN" dirty="0"/>
              <a:t> </a:t>
            </a:r>
            <a:r>
              <a:rPr kumimoji="1" lang="zh-CN" altLang="en-US" dirty="0" smtClean="0"/>
              <a:t>  的工作人员</a:t>
            </a:r>
            <a:endParaRPr kumimoji="1" lang="it-IT" altLang="zh-CN" dirty="0" smtClean="0"/>
          </a:p>
          <a:p>
            <a:pPr>
              <a:lnSpc>
                <a:spcPct val="120000"/>
              </a:lnSpc>
            </a:pPr>
            <a:r>
              <a:rPr kumimoji="1" lang="en-US" altLang="zh-CN" dirty="0" smtClean="0"/>
              <a:t>·</a:t>
            </a:r>
            <a:r>
              <a:rPr kumimoji="1" lang="zh-CN" altLang="en-US" dirty="0" smtClean="0"/>
              <a:t> 劳动部所规定的任何其他海上渔业</a:t>
            </a:r>
            <a:endParaRPr kumimoji="1" lang="it-IT" altLang="zh-CN" dirty="0" smtClean="0"/>
          </a:p>
          <a:p>
            <a:pPr>
              <a:lnSpc>
                <a:spcPct val="120000"/>
              </a:lnSpc>
            </a:pPr>
            <a:r>
              <a:rPr kumimoji="1" lang="zh-CN" altLang="zh-CN" dirty="0"/>
              <a:t> </a:t>
            </a:r>
            <a:r>
              <a:rPr kumimoji="1" lang="zh-CN" altLang="en-US" dirty="0" smtClean="0"/>
              <a:t>  工作</a:t>
            </a:r>
            <a:endParaRPr kumimoji="1" lang="zh-CN" altLang="en-US" dirty="0"/>
          </a:p>
        </p:txBody>
      </p:sp>
    </p:spTree>
    <p:extLst>
      <p:ext uri="{BB962C8B-B14F-4D97-AF65-F5344CB8AC3E}">
        <p14:creationId xmlns:p14="http://schemas.microsoft.com/office/powerpoint/2010/main" val="23248084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6160&quot;&gt;&lt;version val=&quot;17973&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7&quot;&gt;&lt;elem m_fUsage=&quot;1.55610000000000000000E+000&quot;&gt;&lt;m_ppcolschidx val=&quot;0&quot;/&gt;&lt;m_rgb r=&quot;5a&quot; g=&quot;be&quot; b=&quot;a3&quot;/&gt;&lt;/elem&gt;&lt;elem m_fUsage=&quot;1.00000000000000000000E+000&quot;&gt;&lt;m_ppcolschidx val=&quot;0&quot;/&gt;&lt;m_rgb r=&quot;cf&quot; g=&quot;f2&quot; b=&quot;fe&quot;/&gt;&lt;/elem&gt;&lt;elem m_fUsage=&quot;9.08764110000000010000E-001&quot;&gt;&lt;m_ppcolschidx val=&quot;0&quot;/&gt;&lt;m_rgb r=&quot;e7&quot; g=&quot;1e&quot; b=&quot;1&quot;/&gt;&lt;/elem&gt;&lt;elem m_fUsage=&quot;8.10000000000000050000E-001&quot;&gt;&lt;m_ppcolschidx val=&quot;0&quot;/&gt;&lt;m_rgb r=&quot;e3&quot; g=&quot;97&quot; b=&quot;4a&quot;/&gt;&lt;/elem&gt;&lt;elem m_fUsage=&quot;7.29000000000000090000E-001&quot;&gt;&lt;m_ppcolschidx val=&quot;0&quot;/&gt;&lt;m_rgb r=&quot;cd&quot; g=&quot;dd&quot; b=&quot;f8&quot;/&gt;&lt;/elem&gt;&lt;elem m_fUsage=&quot;5.90490000000000180000E-001&quot;&gt;&lt;m_ppcolschidx val=&quot;0&quot;/&gt;&lt;m_rgb r=&quot;0&quot; g=&quot;70&quot; b=&quot;c0&quot;/&gt;&lt;/elem&gt;&lt;elem m_fUsage=&quot;5.31441000000000160000E-001&quot;&gt;&lt;m_ppcolschidx val=&quot;0&quot;/&gt;&lt;m_rgb r=&quot;2d&quot; g=&quot;d2&quot; b=&quot;28&quot;/&gt;&lt;/elem&gt;&lt;/m_vecMRU&gt;&lt;/m_mruColor&gt;&lt;m_agendatheme&gt;&lt;m_aagendaitemprops&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1&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m_aagendaitemprops&gt;&lt;m_linestyleTopBottomLine&gt;&lt;m_bVisible val=&quot;0&quot;/&gt;&lt;/m_linestyleTopBottomLine&gt;&lt;/m_agendatheme&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MinusSymbol&gt;-&lt;/m_chMinusSymbol&gt;&lt;m_chDecimalSymbol17909&gt;.&lt;/m_chDecimalSymbol17909&gt;&lt;m_nGroupingDigits17909 val=&quot;3&quot;/&gt;&lt;m_chGroupingSymbol17909&gt;,&lt;/m_chGroupingSymbol17909&gt;&lt;/m_precDefault&gt;&lt;/CDefaultPrec&gt;&lt;/root&gt;"/>
  <p:tag name="THINKCELLUNDODONOTDELETE" val="513"/>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C3_ib8Pk6k6Ufdjr8CiE.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luj1_z0EmEi1ZermGN_6s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oeHNUFTl0Uu77cVj3gD6V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C3_ib8Pk6k6Ufdjr8CiE.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luj1_z0EmEi1ZermGN_6s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oeHNUFTl0Uu77cVj3gD6V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55655</TotalTime>
  <Words>3049</Words>
  <Application>Microsoft Macintosh PowerPoint</Application>
  <PresentationFormat>A4 Paper (210x297 mm)</PresentationFormat>
  <Paragraphs>667</Paragraphs>
  <Slides>65</Slides>
  <Notes>1</Notes>
  <HiddenSlides>0</HiddenSlides>
  <MMClips>0</MMClips>
  <ScaleCrop>false</ScaleCrop>
  <HeadingPairs>
    <vt:vector size="8" baseType="variant">
      <vt:variant>
        <vt:lpstr>Theme</vt:lpstr>
      </vt:variant>
      <vt:variant>
        <vt:i4>2</vt:i4>
      </vt:variant>
      <vt:variant>
        <vt:lpstr>Embedded OLE Servers</vt:lpstr>
      </vt:variant>
      <vt:variant>
        <vt:i4>1</vt:i4>
      </vt:variant>
      <vt:variant>
        <vt:lpstr>Slide Titles</vt:lpstr>
      </vt:variant>
      <vt:variant>
        <vt:i4>65</vt:i4>
      </vt:variant>
      <vt:variant>
        <vt:lpstr>Custom Shows</vt:lpstr>
      </vt:variant>
      <vt:variant>
        <vt:i4>1</vt:i4>
      </vt:variant>
    </vt:vector>
  </HeadingPairs>
  <TitlesOfParts>
    <vt:vector size="69" baseType="lpstr">
      <vt:lpstr>Office Theme</vt:lpstr>
      <vt:lpstr>1_Office Theme</vt:lpstr>
      <vt:lpstr>think-cell Slide</vt:lpstr>
      <vt:lpstr>PowerPoint Presentation</vt:lpstr>
      <vt:lpstr>SPANISH SOCIAL SECURITY SYSTEM 西班牙社会保障体系</vt:lpstr>
      <vt:lpstr>SPANISH SOCIAL SECURITY SYSTEM 西班牙社会保障体系</vt:lpstr>
      <vt:lpstr>SOCIAL SECURITY SYSTEM 西班牙社会保障体系</vt:lpstr>
      <vt:lpstr> SPANISH SOCIAL SECURITY SYSTEM 西班牙社会保障体系 </vt:lpstr>
      <vt:lpstr>PROVINCIAL DIRECTORATES 二十五省厅</vt:lpstr>
      <vt:lpstr>PowerPoint Presentation</vt:lpstr>
      <vt:lpstr>SCOPE OF PROTECTION 保障范围</vt:lpstr>
      <vt:lpstr>Field of Application 应用领域</vt:lpstr>
      <vt:lpstr>                                                                                                                                                                                                                                </vt:lpstr>
      <vt:lpstr>PERSONS INCLUDED IN THE SCHEME 方案覆盖人员</vt:lpstr>
      <vt:lpstr> MEMBERSHIP YEAR 2015  2015年参保人数 </vt:lpstr>
      <vt:lpstr>MEMBERSHIP GROUP I 2015 2015年第一部分参保人数</vt:lpstr>
      <vt:lpstr>MEMBERSHIP GROUP II 2015 2015年第二部分参保人数</vt:lpstr>
      <vt:lpstr>MEMBERSHIP GROUP III 2015</vt:lpstr>
      <vt:lpstr>ACTIVE MEMBERS BY AGE GROUPS AND GENDER 各年龄段男女参保人员</vt:lpstr>
      <vt:lpstr>ACTIVE MEMBERS BY AGE GROUPS 各年龄段参保人员</vt:lpstr>
      <vt:lpstr>SPECIAL NATURE OF MEMBERSHIP 参保人员特点</vt:lpstr>
      <vt:lpstr>MANAGEMENT OF THE WORKING LIFE OF THE WORKERS  工作生涯管理 </vt:lpstr>
      <vt:lpstr>REGISTRATION OF VESSELS 船舶登记</vt:lpstr>
      <vt:lpstr>SPECIAL NATURE OF CONTRIBUTIONS 缴费特别规定</vt:lpstr>
      <vt:lpstr>SOCIAL SECURITY SYSTEM 西班牙社会保障体系</vt:lpstr>
      <vt:lpstr>LIST OF REM PENSIONS AND MEMBERS  海事社保与养老金参保人员</vt:lpstr>
      <vt:lpstr>    PENSIONS BY GENDER AND TYPE OF PROVISION2015 2005年养老金种类与男女分类数据  </vt:lpstr>
      <vt:lpstr>PROVISION OF HEALTHCARE ASSISTANCE</vt:lpstr>
      <vt:lpstr>PROTECTIVE ACTION OF THE SPANISH SOCIAL SECURITY SYSTEM 西班牙社保体系保障措施</vt:lpstr>
      <vt:lpstr>SUBSIDIES:补贴</vt:lpstr>
      <vt:lpstr>TEMPORARY INCAPACITY 临时残障</vt:lpstr>
      <vt:lpstr>BENEFIT FOR RISK DURING PREGNANCY  生育期福利</vt:lpstr>
      <vt:lpstr>BREASTFEEDING BENEFIT 母乳育儿福利</vt:lpstr>
      <vt:lpstr>MATERNITY 母亲育儿福利</vt:lpstr>
      <vt:lpstr>REQUIREMENTS FOR THE MATERNITY  BENEFIT 母亲育儿福利要求</vt:lpstr>
      <vt:lpstr>CARE OF MINORS AFFECTED BY CANCER OR  OTHER SERIOUS ILLNESS 癌症或重症少数患者救护</vt:lpstr>
      <vt:lpstr>PENSIONS 养老金</vt:lpstr>
      <vt:lpstr>PERMANENT INCAPACITY</vt:lpstr>
      <vt:lpstr>PERMANENT INCAPACITY 永久残障</vt:lpstr>
      <vt:lpstr>PERMANENT INCAPACITY 永久残障</vt:lpstr>
      <vt:lpstr>RETIREMENT 要求</vt:lpstr>
      <vt:lpstr>RETIREMENT 退休</vt:lpstr>
      <vt:lpstr>RETIREMENT 退休</vt:lpstr>
      <vt:lpstr>RETIREMENT 退休</vt:lpstr>
      <vt:lpstr>RETIREMENT 退休</vt:lpstr>
      <vt:lpstr>RETIREMENT 退休</vt:lpstr>
      <vt:lpstr>RETIREMENT 退休</vt:lpstr>
      <vt:lpstr>RETIREMENT 退休</vt:lpstr>
      <vt:lpstr>PowerPoint Presentation</vt:lpstr>
      <vt:lpstr>RETIREMENT 退休</vt:lpstr>
      <vt:lpstr>RETIREMENT 退休</vt:lpstr>
      <vt:lpstr>DEATH AND SURVIVORSHIP 养生丧死抚恤</vt:lpstr>
      <vt:lpstr>DEATH AND SURVIVORSHIP  养生丧死抚恤金</vt:lpstr>
      <vt:lpstr>DEATH AND SURVIVORSHIP  养生丧死抚恤金</vt:lpstr>
      <vt:lpstr>DEATH AND SURVIVORSHIP 养生丧死抚恤金</vt:lpstr>
      <vt:lpstr>UNEMPLOYMENT BENEFITS 失业福利</vt:lpstr>
      <vt:lpstr>BENEFITS FOR END OF BUSINESS  ACTIVITY 业务终止福利</vt:lpstr>
      <vt:lpstr>BENEFICIARIES OF UNEMPLOYMENT  BENEFITS 事业福利受益人</vt:lpstr>
      <vt:lpstr>BENEFITS FOR END OF BUSINESS  ACTIVITY 业务终止福利</vt:lpstr>
      <vt:lpstr>ACTION BY THE ISM IN THE INTERNATIONAL ARENA  海事社保署在国际领域的活动</vt:lpstr>
      <vt:lpstr>PARTICIPATION IN THE DRAFTING OF INTERNATIONAL AGREEMENTS 参与起草国际协议</vt:lpstr>
      <vt:lpstr> BILATERAL AGREEMENTS 双边协定 </vt:lpstr>
      <vt:lpstr>EXCEPTION TO THE PRINCIPLES OF  TERRITORIALITY 跨国准则适用者除外</vt:lpstr>
      <vt:lpstr>OTHER FINANCIAL BENEFITS 其他福利</vt:lpstr>
      <vt:lpstr> Order PRE/198/2012 of 6 February, establishing the basic  amounts for the award of assistance to crews on Spanish  fishing vessels affected by the temporary halt to fishing activity. </vt:lpstr>
      <vt:lpstr>OTHER ECONOMIC BENEFITS  其他经济福利</vt:lpstr>
      <vt:lpstr> Care benefits in Care for Special  Situations derived for work at sea </vt:lpstr>
      <vt:lpstr>PowerPoint Presentation</vt:lpstr>
      <vt:lpstr>Custom Show 1</vt:lpstr>
    </vt:vector>
  </TitlesOfParts>
  <Company>Capgemini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Capgemini NA PowerPoint Template</dc:title>
  <dc:creator>Capgemini</dc:creator>
  <cp:lastModifiedBy>JVG</cp:lastModifiedBy>
  <cp:revision>4345</cp:revision>
  <cp:lastPrinted>2015-01-26T19:32:44Z</cp:lastPrinted>
  <dcterms:created xsi:type="dcterms:W3CDTF">2009-02-10T04:14:03Z</dcterms:created>
  <dcterms:modified xsi:type="dcterms:W3CDTF">2015-10-12T21:31:59Z</dcterms:modified>
</cp:coreProperties>
</file>