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66"/>
  </p:notesMasterIdLst>
  <p:handoutMasterIdLst>
    <p:handoutMasterId r:id="rId67"/>
  </p:handoutMasterIdLst>
  <p:sldIdLst>
    <p:sldId id="1229" r:id="rId2"/>
    <p:sldId id="1230" r:id="rId3"/>
    <p:sldId id="1231" r:id="rId4"/>
    <p:sldId id="1232" r:id="rId5"/>
    <p:sldId id="1233" r:id="rId6"/>
    <p:sldId id="1234" r:id="rId7"/>
    <p:sldId id="1235" r:id="rId8"/>
    <p:sldId id="1236" r:id="rId9"/>
    <p:sldId id="1237" r:id="rId10"/>
    <p:sldId id="1238" r:id="rId11"/>
    <p:sldId id="1239" r:id="rId12"/>
    <p:sldId id="1240" r:id="rId13"/>
    <p:sldId id="1241" r:id="rId14"/>
    <p:sldId id="1242" r:id="rId15"/>
    <p:sldId id="1243" r:id="rId16"/>
    <p:sldId id="1244" r:id="rId17"/>
    <p:sldId id="1245" r:id="rId18"/>
    <p:sldId id="1246" r:id="rId19"/>
    <p:sldId id="1247" r:id="rId20"/>
    <p:sldId id="1248" r:id="rId21"/>
    <p:sldId id="1249" r:id="rId22"/>
    <p:sldId id="1250" r:id="rId23"/>
    <p:sldId id="1251" r:id="rId24"/>
    <p:sldId id="1252" r:id="rId25"/>
    <p:sldId id="1253" r:id="rId26"/>
    <p:sldId id="1254" r:id="rId27"/>
    <p:sldId id="1255" r:id="rId28"/>
    <p:sldId id="1256" r:id="rId29"/>
    <p:sldId id="1257" r:id="rId30"/>
    <p:sldId id="1258" r:id="rId31"/>
    <p:sldId id="1259" r:id="rId32"/>
    <p:sldId id="1260" r:id="rId33"/>
    <p:sldId id="1261" r:id="rId34"/>
    <p:sldId id="1262" r:id="rId35"/>
    <p:sldId id="1263" r:id="rId36"/>
    <p:sldId id="1264" r:id="rId37"/>
    <p:sldId id="1265" r:id="rId38"/>
    <p:sldId id="1266" r:id="rId39"/>
    <p:sldId id="1267" r:id="rId40"/>
    <p:sldId id="1268" r:id="rId41"/>
    <p:sldId id="1269" r:id="rId42"/>
    <p:sldId id="1270" r:id="rId43"/>
    <p:sldId id="1271" r:id="rId44"/>
    <p:sldId id="1272" r:id="rId45"/>
    <p:sldId id="1273" r:id="rId46"/>
    <p:sldId id="1274" r:id="rId47"/>
    <p:sldId id="1275" r:id="rId48"/>
    <p:sldId id="1276" r:id="rId49"/>
    <p:sldId id="1277" r:id="rId50"/>
    <p:sldId id="1278" r:id="rId51"/>
    <p:sldId id="1279" r:id="rId52"/>
    <p:sldId id="1280" r:id="rId53"/>
    <p:sldId id="1281" r:id="rId54"/>
    <p:sldId id="1282" r:id="rId55"/>
    <p:sldId id="1283" r:id="rId56"/>
    <p:sldId id="1284" r:id="rId57"/>
    <p:sldId id="1285" r:id="rId58"/>
    <p:sldId id="1286" r:id="rId59"/>
    <p:sldId id="1287" r:id="rId60"/>
    <p:sldId id="1288" r:id="rId61"/>
    <p:sldId id="1289" r:id="rId62"/>
    <p:sldId id="1290" r:id="rId63"/>
    <p:sldId id="1291" r:id="rId64"/>
    <p:sldId id="1292" r:id="rId65"/>
  </p:sldIdLst>
  <p:sldSz cx="9906000" cy="6858000" type="A4"/>
  <p:notesSz cx="6794500" cy="9931400"/>
  <p:custShowLst>
    <p:custShow name="Custom Show 1" id="0">
      <p:sldLst/>
    </p:custShow>
  </p:custShowLst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22" autoAdjust="0"/>
    <p:restoredTop sz="95252" autoAdjust="0"/>
  </p:normalViewPr>
  <p:slideViewPr>
    <p:cSldViewPr>
      <p:cViewPr varScale="1">
        <p:scale>
          <a:sx n="103" d="100"/>
          <a:sy n="103" d="100"/>
        </p:scale>
        <p:origin x="-324" y="-96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8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10/9/2015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198440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13941" name="think-cell Slide" r:id="rId6" imgW="0" imgH="0" progId="">
              <p:embed/>
            </p:oleObj>
          </a:graphicData>
        </a:graphic>
      </p:graphicFrame>
      <p:sp>
        <p:nvSpPr>
          <p:cNvPr id="7" name="Rectangle 6"/>
          <p:cNvSpPr/>
          <p:nvPr userDrawn="1">
            <p:custDataLst>
              <p:tags r:id="rId2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01"/>
          <a:stretch/>
        </p:blipFill>
        <p:spPr bwMode="auto">
          <a:xfrm>
            <a:off x="3296770" y="172916"/>
            <a:ext cx="2930597" cy="22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03"/>
          <a:stretch/>
        </p:blipFill>
        <p:spPr bwMode="auto">
          <a:xfrm>
            <a:off x="2504660" y="2001376"/>
            <a:ext cx="4983180" cy="17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3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09/10/2015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‹Nº›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811928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399" y="63737"/>
            <a:ext cx="2190906" cy="5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380" y="4021399"/>
            <a:ext cx="9001249" cy="187743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Protection of migrant workers at sea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en-GB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MADRID ,October 30th, 2015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4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PERSONS INCLUDED IN THE SCHEME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 </a:t>
            </a:r>
            <a:r>
              <a:rPr lang="es-ES" sz="4100" b="1" dirty="0" err="1" smtClean="0"/>
              <a:t>Employers</a:t>
            </a:r>
            <a:endParaRPr lang="es-ES" sz="4100" b="1" dirty="0" smtClean="0"/>
          </a:p>
          <a:p>
            <a:pPr marL="0" indent="0" fontAlgn="base">
              <a:buNone/>
            </a:pPr>
            <a:endParaRPr lang="es-ES" dirty="0"/>
          </a:p>
          <a:p>
            <a:pPr fontAlgn="base"/>
            <a:r>
              <a:rPr lang="en-GB" b="1" dirty="0"/>
              <a:t>The following are considered Employers:</a:t>
            </a:r>
            <a:endParaRPr lang="es-ES" dirty="0"/>
          </a:p>
          <a:p>
            <a:pPr fontAlgn="base"/>
            <a:r>
              <a:rPr lang="en-GB" dirty="0"/>
              <a:t>Navigation companies, </a:t>
            </a:r>
            <a:r>
              <a:rPr lang="en-GB" dirty="0" err="1"/>
              <a:t>shipowners</a:t>
            </a:r>
            <a:r>
              <a:rPr lang="en-GB" dirty="0"/>
              <a:t> and owners of State Stowage Companies (SAGEP) marine fishing facilities, and any natural person or legal entity that employs workers for an activity that is included in this special scheme.</a:t>
            </a:r>
            <a:endParaRPr lang="es-ES" dirty="0"/>
          </a:p>
          <a:p>
            <a:pPr fontAlgn="base"/>
            <a:r>
              <a:rPr lang="en-GB" dirty="0"/>
              <a:t>The </a:t>
            </a:r>
            <a:r>
              <a:rPr lang="en-GB" dirty="0" err="1"/>
              <a:t>shipowners</a:t>
            </a:r>
            <a:r>
              <a:rPr lang="en-GB" dirty="0"/>
              <a:t> of small vessels considered self-employed will be considered employers with respect to other workers enlisted on the vessel.</a:t>
            </a:r>
            <a:endParaRPr lang="es-ES" dirty="0"/>
          </a:p>
          <a:p>
            <a:pPr fontAlgn="base"/>
            <a:r>
              <a:rPr lang="en-GB" dirty="0"/>
              <a:t>Workers in an equivalent situation to employees are also considered employers with respect to the workers enlisted on their vessel.</a:t>
            </a:r>
            <a:endParaRPr lang="es-ES" dirty="0"/>
          </a:p>
          <a:p>
            <a:pPr fontAlgn="base"/>
            <a:r>
              <a:rPr lang="en-GB" dirty="0"/>
              <a:t>Corporations of port pilots or entities that replace them with respect to the port pilots and the rest of the personnel.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7364" y="980660"/>
            <a:ext cx="2468196" cy="13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98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MEMBERSHIP </a:t>
            </a:r>
            <a:r>
              <a:rPr lang="es-ES" sz="3600" dirty="0"/>
              <a:t>YEAR 2015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492" y="981075"/>
            <a:ext cx="820764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72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MEMBERSHIP GROUP I 2015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2082" y="981075"/>
            <a:ext cx="728246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83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MEMBERSHIP GROUP II 2015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385" y="981075"/>
            <a:ext cx="745385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39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MEMBERSHIP GROUP III 2015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172" y="981075"/>
            <a:ext cx="7398281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98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ACTIVE MEMBERS BY AGE GROUPS AND GENDER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766" y="981075"/>
            <a:ext cx="8671092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3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ACTIVE MEMBERS BY AGE GROUPS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925" y="1181997"/>
            <a:ext cx="8994775" cy="47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73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SPECIAL NATURE OF MEMBERSHIP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/>
              <a:t>Contribution groups.</a:t>
            </a:r>
          </a:p>
          <a:p>
            <a:pPr marL="0" indent="0">
              <a:buNone/>
            </a:pPr>
            <a:r>
              <a:rPr lang="en-US" sz="3800" b="1" dirty="0" smtClean="0"/>
              <a:t>Group </a:t>
            </a:r>
            <a:r>
              <a:rPr lang="en-US" sz="3800" b="1" dirty="0"/>
              <a:t>I: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Workers </a:t>
            </a:r>
            <a:r>
              <a:rPr lang="en-US" dirty="0"/>
              <a:t>who are wage earners.</a:t>
            </a:r>
          </a:p>
          <a:p>
            <a:pPr marL="0" indent="0">
              <a:buNone/>
            </a:pPr>
            <a:r>
              <a:rPr lang="en-US" dirty="0" smtClean="0"/>
              <a:t>      - Those </a:t>
            </a:r>
            <a:r>
              <a:rPr lang="en-US" dirty="0"/>
              <a:t>who agree to make contributions as wage earners.</a:t>
            </a:r>
          </a:p>
          <a:p>
            <a:pPr marL="0" indent="0">
              <a:buNone/>
            </a:pPr>
            <a:r>
              <a:rPr lang="en-US" dirty="0" smtClean="0"/>
              <a:t>      - Workers </a:t>
            </a:r>
            <a:r>
              <a:rPr lang="en-US" dirty="0"/>
              <a:t>paid piecework rates, who work on:</a:t>
            </a:r>
          </a:p>
          <a:p>
            <a:pPr marL="0" indent="0">
              <a:buNone/>
            </a:pPr>
            <a:r>
              <a:rPr lang="en-US" dirty="0" smtClean="0"/>
              <a:t>             * Vessels </a:t>
            </a:r>
            <a:r>
              <a:rPr lang="en-US" dirty="0"/>
              <a:t>dedicated to maritime transport.</a:t>
            </a:r>
          </a:p>
          <a:p>
            <a:pPr marL="0" indent="0">
              <a:buNone/>
            </a:pPr>
            <a:r>
              <a:rPr lang="en-US" dirty="0" smtClean="0"/>
              <a:t>             *  Fishing </a:t>
            </a:r>
            <a:r>
              <a:rPr lang="en-US" dirty="0"/>
              <a:t>vessels of more than 150 GRT.</a:t>
            </a:r>
          </a:p>
          <a:p>
            <a:pPr marL="0" indent="0">
              <a:buNone/>
            </a:pPr>
            <a:r>
              <a:rPr lang="en-US" sz="3800" b="1" dirty="0"/>
              <a:t>Group II: </a:t>
            </a:r>
          </a:p>
          <a:p>
            <a:pPr marL="0" indent="0">
              <a:buNone/>
            </a:pPr>
            <a:r>
              <a:rPr lang="en-US" dirty="0" smtClean="0"/>
              <a:t>       - Workers </a:t>
            </a:r>
            <a:r>
              <a:rPr lang="en-US" dirty="0"/>
              <a:t>paid piecework rates, who work on fishing vessels of between 10 and 150 GRT.</a:t>
            </a:r>
          </a:p>
          <a:p>
            <a:pPr marL="0" indent="0">
              <a:buNone/>
            </a:pPr>
            <a:r>
              <a:rPr lang="en-US" dirty="0" smtClean="0"/>
              <a:t>               * Group </a:t>
            </a:r>
            <a:r>
              <a:rPr lang="en-US" dirty="0"/>
              <a:t>II A: On vessels of between 50.01 and 150 </a:t>
            </a:r>
            <a:r>
              <a:rPr lang="en-US" dirty="0" smtClean="0"/>
              <a:t>GRT.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* Group </a:t>
            </a:r>
            <a:r>
              <a:rPr lang="en-US" dirty="0"/>
              <a:t>II B: On vessels of between 10.01 and 50 GRT.</a:t>
            </a:r>
          </a:p>
          <a:p>
            <a:pPr marL="0" indent="0">
              <a:buNone/>
            </a:pPr>
            <a:r>
              <a:rPr lang="en-US" sz="3800" b="1" dirty="0"/>
              <a:t>Group III:</a:t>
            </a:r>
          </a:p>
          <a:p>
            <a:pPr marL="0" indent="0">
              <a:buNone/>
            </a:pPr>
            <a:r>
              <a:rPr lang="en-US" dirty="0" smtClean="0"/>
              <a:t>       - Self-employed </a:t>
            </a:r>
            <a:r>
              <a:rPr lang="en-US" dirty="0"/>
              <a:t>workers</a:t>
            </a:r>
          </a:p>
          <a:p>
            <a:pPr marL="0" indent="0">
              <a:buNone/>
            </a:pPr>
            <a:r>
              <a:rPr lang="en-US" dirty="0" smtClean="0"/>
              <a:t>       - Workers </a:t>
            </a:r>
            <a:r>
              <a:rPr lang="en-US" dirty="0"/>
              <a:t>paid piecework rates, and who work on fishing vessels of up to 10 GRT.</a:t>
            </a:r>
          </a:p>
          <a:p>
            <a:pPr marL="0" indent="0">
              <a:buNone/>
            </a:pPr>
            <a:r>
              <a:rPr lang="en-US" dirty="0" smtClean="0"/>
              <a:t>       -</a:t>
            </a:r>
            <a:r>
              <a:rPr lang="en-US" dirty="0" err="1" smtClean="0"/>
              <a:t>Shipowners</a:t>
            </a:r>
            <a:r>
              <a:rPr lang="en-US" dirty="0" smtClean="0"/>
              <a:t> </a:t>
            </a:r>
            <a:r>
              <a:rPr lang="en-US" dirty="0"/>
              <a:t>of small vessels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4246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360" y="332570"/>
            <a:ext cx="9066340" cy="64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MANAGEMENT </a:t>
            </a:r>
            <a:r>
              <a:rPr lang="en-US" sz="2900" dirty="0"/>
              <a:t>OF THE WORKING LIFE OF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THE </a:t>
            </a:r>
            <a:r>
              <a:rPr lang="en-US" sz="2900" dirty="0"/>
              <a:t>WORKERS</a:t>
            </a:r>
            <a:r>
              <a:rPr lang="en-US" sz="3100" dirty="0"/>
              <a:t/>
            </a:r>
            <a:br>
              <a:rPr lang="en-US" sz="3100" dirty="0"/>
            </a:br>
            <a:endParaRPr lang="es-ES" sz="31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963" y="981075"/>
            <a:ext cx="745069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57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REGISTRATION OF VESSELS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340" y="908650"/>
            <a:ext cx="1670449" cy="2091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480" y="729060"/>
            <a:ext cx="1524132" cy="6828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3480" y="1419826"/>
            <a:ext cx="1469263" cy="6401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3480" y="2067916"/>
            <a:ext cx="1633870" cy="7011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3480" y="2780284"/>
            <a:ext cx="1524132" cy="438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7612" y="836640"/>
            <a:ext cx="5529551" cy="6767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57612" y="1519451"/>
            <a:ext cx="5529551" cy="4938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97832" y="2000221"/>
            <a:ext cx="5444200" cy="6767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15346" y="2670301"/>
            <a:ext cx="5444200" cy="676715"/>
          </a:xfrm>
          <a:prstGeom prst="rect">
            <a:avLst/>
          </a:prstGeom>
        </p:spPr>
      </p:pic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3838258" y="3429001"/>
            <a:ext cx="4645342" cy="792110"/>
          </a:xfrm>
          <a:prstGeom prst="upDownArrow">
            <a:avLst>
              <a:gd name="adj1" fmla="val 82250"/>
              <a:gd name="adj2" fmla="val 23056"/>
            </a:avLst>
          </a:prstGeom>
          <a:gradFill rotWithShape="0">
            <a:gsLst>
              <a:gs pos="0">
                <a:srgbClr val="E2B700"/>
              </a:gs>
              <a:gs pos="100000">
                <a:srgbClr val="C95E0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Matte">
            <a:bevelT w="13500" h="13500" prst="angle"/>
            <a:bevelB w="13500" h="13500" prst="angle"/>
            <a:extrusionClr>
              <a:srgbClr val="C95E0D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Contribution account </a:t>
            </a:r>
            <a:r>
              <a:rPr lang="en-GB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code (</a:t>
            </a:r>
            <a:r>
              <a:rPr lang="en-GB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CCC</a:t>
            </a:r>
            <a:r>
              <a:rPr lang="en-GB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)</a:t>
            </a:r>
            <a:endParaRPr lang="en-GB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1447" y="4303096"/>
            <a:ext cx="6376969" cy="17679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4607" y="3825056"/>
            <a:ext cx="231668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8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SPANISH SOCIAL SECURITY SYSTEM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947" y="1480799"/>
            <a:ext cx="749873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04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SPECIAL NATURE OF CONTRIBUTIONS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4150" y="981075"/>
            <a:ext cx="807832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45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SOCIAL SECURITY SYSTEM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440" y="1374176"/>
            <a:ext cx="8266892" cy="4389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155" y="836640"/>
            <a:ext cx="2767824" cy="19996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0155" y="3481417"/>
            <a:ext cx="290804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53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LIST OF REM PENSIONS AND MEMBERS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311" y="1124680"/>
            <a:ext cx="2554445" cy="1512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540" y="2924930"/>
            <a:ext cx="6681795" cy="31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44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340" y="404580"/>
            <a:ext cx="9066340" cy="64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PENSIONS </a:t>
            </a:r>
            <a:r>
              <a:rPr lang="en-US" sz="3100" dirty="0"/>
              <a:t>BY GENDER AND </a:t>
            </a:r>
            <a:r>
              <a:rPr lang="en-US" sz="3100" dirty="0" smtClean="0"/>
              <a:t>TYPE </a:t>
            </a:r>
            <a:r>
              <a:rPr lang="en-US" sz="3100" dirty="0"/>
              <a:t>OF </a:t>
            </a:r>
            <a:r>
              <a:rPr lang="en-US" sz="3100" dirty="0" smtClean="0"/>
              <a:t>PROVISION2015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600" dirty="0"/>
              <a:t/>
            </a:r>
            <a:br>
              <a:rPr lang="en-US" sz="3600" dirty="0"/>
            </a:b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2550" y="1124680"/>
            <a:ext cx="6157494" cy="17314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620" y="3052721"/>
            <a:ext cx="5255598" cy="327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522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PROVISION OF HEALTHCARE ASSISTANCE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200" y="981075"/>
            <a:ext cx="8490225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15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PROTECTIVE ACTION OF THE SPANISH SOCIAL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SECURITY </a:t>
            </a:r>
            <a:r>
              <a:rPr lang="en-US" sz="2800" dirty="0"/>
              <a:t>SYSTEM</a:t>
            </a:r>
            <a:endParaRPr lang="es-E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9707" y="981075"/>
            <a:ext cx="806721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97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SUBSIDIES: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5658" y="1462510"/>
            <a:ext cx="7535309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71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TEMPORARY INCAPACITY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011" y="990029"/>
            <a:ext cx="8248603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96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 FOR RISK DURING PREGNANCY 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8376" y="1334482"/>
            <a:ext cx="7949873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224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BREASTFEEDING BENEFIT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219" y="993077"/>
            <a:ext cx="8980186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48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SPANISH </a:t>
            </a:r>
            <a:r>
              <a:rPr lang="es-ES" sz="3600" dirty="0"/>
              <a:t>SOCIAL SECURITY SYSTEM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4625" y="1267421"/>
            <a:ext cx="8297375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99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MATERNITY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1729" y="1008318"/>
            <a:ext cx="8663167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501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REQUIREMENTS FOR THE MATERNITY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BENEFIT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947" y="1450316"/>
            <a:ext cx="7498730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437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90" y="980660"/>
            <a:ext cx="9066340" cy="648090"/>
          </a:xfrm>
        </p:spPr>
        <p:txBody>
          <a:bodyPr>
            <a:noAutofit/>
          </a:bodyPr>
          <a:lstStyle/>
          <a:p>
            <a:r>
              <a:rPr lang="en-US" sz="3200" dirty="0"/>
              <a:t>CARE OF MINORS AFFECTED BY CANCER 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OTHER </a:t>
            </a:r>
            <a:r>
              <a:rPr lang="en-US" sz="3200" dirty="0"/>
              <a:t>SERIOUS ILLNESS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0390" y="1916790"/>
            <a:ext cx="7473280" cy="40674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605" t="41141" r="42529" b="33758"/>
          <a:stretch>
            <a:fillRect/>
          </a:stretch>
        </p:blipFill>
        <p:spPr bwMode="auto">
          <a:xfrm>
            <a:off x="3800840" y="5303730"/>
            <a:ext cx="2592078" cy="10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5121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PENSIONS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899" y="1352772"/>
            <a:ext cx="7504826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711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PERMANENT INCAPACITY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9866" y="1023559"/>
            <a:ext cx="8266892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435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PERMANENT INCAPACITY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465" y="1407641"/>
            <a:ext cx="7559695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025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PERMANENT INCAPACITY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383" y="986980"/>
            <a:ext cx="832785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116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273" y="1136345"/>
            <a:ext cx="846807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69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7870" y="981075"/>
            <a:ext cx="413088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190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30" y="1480799"/>
            <a:ext cx="7437765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05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SOCIAL SECURITY SYSTEM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RGANISATION </a:t>
            </a:r>
            <a:r>
              <a:rPr lang="en-US" sz="2800" dirty="0">
                <a:solidFill>
                  <a:srgbClr val="FF0000"/>
                </a:solidFill>
              </a:rPr>
              <a:t>OF THE SOCIAL SECURITY SYSTEM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359" y="1700760"/>
            <a:ext cx="2548349" cy="10425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440" y="3038463"/>
            <a:ext cx="3231160" cy="768163"/>
          </a:xfrm>
          <a:prstGeom prst="rect">
            <a:avLst/>
          </a:prstGeom>
        </p:spPr>
      </p:pic>
      <p:sp>
        <p:nvSpPr>
          <p:cNvPr id="8" name="6 CuadroTexto"/>
          <p:cNvSpPr txBox="1"/>
          <p:nvPr/>
        </p:nvSpPr>
        <p:spPr>
          <a:xfrm>
            <a:off x="6537220" y="3099378"/>
            <a:ext cx="2473802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Managing Entities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370" y="4564025"/>
            <a:ext cx="2222940" cy="804742"/>
          </a:xfrm>
          <a:prstGeom prst="rect">
            <a:avLst/>
          </a:prstGeom>
        </p:spPr>
      </p:pic>
      <p:sp>
        <p:nvSpPr>
          <p:cNvPr id="10" name="7 CuadroTexto"/>
          <p:cNvSpPr txBox="1"/>
          <p:nvPr/>
        </p:nvSpPr>
        <p:spPr>
          <a:xfrm>
            <a:off x="2845966" y="4597064"/>
            <a:ext cx="2119359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IT Division of the Social Security System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5146" y="4620178"/>
            <a:ext cx="1824687" cy="8047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1981" y="4597064"/>
            <a:ext cx="2088290" cy="799654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6151708" y="2645028"/>
            <a:ext cx="1551614" cy="43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260614" y="2610747"/>
            <a:ext cx="1342745" cy="42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2462494" y="3689004"/>
            <a:ext cx="1443151" cy="92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1298312" y="3723359"/>
            <a:ext cx="1065279" cy="86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7959877" y="3777847"/>
            <a:ext cx="382361" cy="83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6312140" y="3759435"/>
            <a:ext cx="1614043" cy="81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6352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526" y="1480799"/>
            <a:ext cx="7425572" cy="4145639"/>
          </a:xfrm>
          <a:prstGeom prst="rect">
            <a:avLst/>
          </a:prstGeom>
        </p:spPr>
      </p:pic>
      <p:sp>
        <p:nvSpPr>
          <p:cNvPr id="5" name="3 Rectángulo"/>
          <p:cNvSpPr/>
          <p:nvPr/>
        </p:nvSpPr>
        <p:spPr>
          <a:xfrm>
            <a:off x="177262" y="3806843"/>
            <a:ext cx="2306506" cy="86409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75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BASIC AMOUNT</a:t>
            </a:r>
          </a:p>
        </p:txBody>
      </p:sp>
      <p:sp>
        <p:nvSpPr>
          <p:cNvPr id="6" name="6 Multiplicar"/>
          <p:cNvSpPr/>
          <p:nvPr/>
        </p:nvSpPr>
        <p:spPr>
          <a:xfrm>
            <a:off x="2497757" y="4094875"/>
            <a:ext cx="288032" cy="288032"/>
          </a:xfrm>
          <a:prstGeom prst="mathMultiply">
            <a:avLst/>
          </a:prstGeom>
          <a:solidFill>
            <a:srgbClr val="006699"/>
          </a:solidFill>
          <a:ln w="25400" cap="flat" cmpd="sng" algn="ctr">
            <a:solidFill>
              <a:srgbClr val="00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2826327" y="3806843"/>
            <a:ext cx="2632363" cy="86409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75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PERCENTAGE BY YEARS OF CONTRIBUTIONS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2752" y="4145142"/>
            <a:ext cx="243861" cy="23776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796135" y="3717032"/>
            <a:ext cx="2953417" cy="115212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75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REDUCTION COEFFICIENT (for each year or fraction below the age of 65)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9 Igual que"/>
          <p:cNvSpPr/>
          <p:nvPr/>
        </p:nvSpPr>
        <p:spPr>
          <a:xfrm>
            <a:off x="1619672" y="5301208"/>
            <a:ext cx="864096" cy="648072"/>
          </a:xfrm>
          <a:prstGeom prst="mathEqual">
            <a:avLst/>
          </a:prstGeom>
          <a:solidFill>
            <a:srgbClr val="006699"/>
          </a:solidFill>
          <a:ln w="25400" cap="flat" cmpd="sng" algn="ctr">
            <a:solidFill>
              <a:srgbClr val="00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99792" y="5157192"/>
            <a:ext cx="1944216" cy="86409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75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INITIAL PENSION</a:t>
            </a:r>
          </a:p>
        </p:txBody>
      </p:sp>
    </p:spTree>
    <p:extLst>
      <p:ext uri="{BB962C8B-B14F-4D97-AF65-F5344CB8AC3E}">
        <p14:creationId xmlns:p14="http://schemas.microsoft.com/office/powerpoint/2010/main" xmlns="" val="1871727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2804" y="1011366"/>
            <a:ext cx="8401016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471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080" y="981075"/>
            <a:ext cx="8072464" cy="5145088"/>
          </a:xfrm>
          <a:prstGeom prst="rect">
            <a:avLst/>
          </a:prstGeom>
        </p:spPr>
      </p:pic>
      <p:pic>
        <p:nvPicPr>
          <p:cNvPr id="5" name="image16651" descr="computo-base-regulad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580" y="2205038"/>
            <a:ext cx="532874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3016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320" y="1389711"/>
            <a:ext cx="8675360" cy="40785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150" y="4321203"/>
            <a:ext cx="3078480" cy="20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4202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756" y="986980"/>
            <a:ext cx="840711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825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121" y="-24684"/>
            <a:ext cx="920575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852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673" y="1182069"/>
            <a:ext cx="8291279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178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RETIREMENT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2462" y="981075"/>
            <a:ext cx="79617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173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DEATH AND SURVIVORSHIP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925" y="1518873"/>
            <a:ext cx="8994775" cy="40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3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DEATH AND SURVIVORSHIP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667" y="1444220"/>
            <a:ext cx="879729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73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SPANISH </a:t>
            </a:r>
            <a:r>
              <a:rPr lang="es-ES" sz="3600" dirty="0"/>
              <a:t>SOCIAL SECURITY SYSTEM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167" y="1331434"/>
            <a:ext cx="7218290" cy="4444369"/>
          </a:xfrm>
          <a:prstGeom prst="rect">
            <a:avLst/>
          </a:prstGeom>
        </p:spPr>
      </p:pic>
      <p:sp>
        <p:nvSpPr>
          <p:cNvPr id="5" name="8 Flecha abajo"/>
          <p:cNvSpPr/>
          <p:nvPr/>
        </p:nvSpPr>
        <p:spPr>
          <a:xfrm flipH="1">
            <a:off x="4808980" y="2924930"/>
            <a:ext cx="219914" cy="371635"/>
          </a:xfrm>
          <a:prstGeom prst="downArrow">
            <a:avLst/>
          </a:prstGeom>
          <a:solidFill>
            <a:srgbClr val="0066FF"/>
          </a:solidFill>
          <a:ln w="25400" cap="flat" cmpd="sng" algn="ctr">
            <a:solidFill>
              <a:srgbClr val="0066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780" y="3898939"/>
            <a:ext cx="280440" cy="4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86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DEATH AND SURVIVORSHIP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851" y="1444220"/>
            <a:ext cx="7510923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623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DEATH AND SURVIVORSHIP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4579" y="981075"/>
            <a:ext cx="7697466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39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UNEMPLOYMENT BENEFITS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8901" y="1529571"/>
            <a:ext cx="8388823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878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BENEFITS FOR END OF BUSINESS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ACTIVITY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925" y="1090240"/>
            <a:ext cx="8994775" cy="49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46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/>
              <a:t>BENEFICIARIES OF UNEMPLOYMENT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BENEFITS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723" y="1013143"/>
            <a:ext cx="4562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794" y="2527409"/>
            <a:ext cx="5841366" cy="35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1502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BENEFITS FOR END OF BUSINESS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ACTIVITY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045" y="999202"/>
            <a:ext cx="3638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445" y="2332702"/>
            <a:ext cx="66865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7640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ACTION </a:t>
            </a:r>
            <a:r>
              <a:rPr lang="en-US" sz="3600" dirty="0"/>
              <a:t>BY THE ISM IN THE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INTERNATIONAL </a:t>
            </a:r>
            <a:r>
              <a:rPr lang="en-US" sz="3600" dirty="0"/>
              <a:t>ARENA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925" y="1803990"/>
            <a:ext cx="8994775" cy="349925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820" y="4653170"/>
            <a:ext cx="3689032" cy="179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22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PARTICIPATION </a:t>
            </a:r>
            <a:r>
              <a:rPr lang="en-US" sz="3200" dirty="0"/>
              <a:t>IN THE DRAFTING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INTERNATIONAL AGREEMENTS</a:t>
            </a:r>
            <a:br>
              <a:rPr lang="en-US" sz="3200" dirty="0"/>
            </a:b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925" y="1037619"/>
            <a:ext cx="8994775" cy="5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01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BILATERAL </a:t>
            </a:r>
            <a:r>
              <a:rPr lang="es-ES" sz="3600" dirty="0"/>
              <a:t>AGREEMENTS</a:t>
            </a:r>
            <a:br>
              <a:rPr lang="es-ES" sz="3600" dirty="0"/>
            </a:b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308" y="1886218"/>
            <a:ext cx="8590008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072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EXCEPTION TO THE PRINCIPLES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TERRITORIALITY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GB" sz="2000" b="1" dirty="0">
                <a:solidFill>
                  <a:srgbClr val="000000"/>
                </a:solidFill>
                <a:latin typeface="Verdana" pitchFamily="34" charset="0"/>
              </a:rPr>
              <a:t>Bilateral Social Security Agreements with: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4 CuadroTexto"/>
          <p:cNvSpPr txBox="1"/>
          <p:nvPr/>
        </p:nvSpPr>
        <p:spPr>
          <a:xfrm>
            <a:off x="436880" y="1865040"/>
            <a:ext cx="1615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Argentina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Brazil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Canada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Colombia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Chile (*)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Philippines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Morocco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Mexico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Ukraine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Cape Verde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endParaRPr lang="en-GB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2072640" y="1896880"/>
            <a:ext cx="290322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Dominican Republic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Peru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Switzerland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Tunisia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Uruguay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Japan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Ecuador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Paraguay</a:t>
            </a:r>
          </a:p>
          <a:p>
            <a:pPr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Korea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2850" y="2445675"/>
            <a:ext cx="5102794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7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PROVINCIAL DIRECTORATES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533" y="981075"/>
            <a:ext cx="818755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993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OTHER FINANCIAL BENEFITS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70" y="1105233"/>
            <a:ext cx="8793499" cy="50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4524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Order </a:t>
            </a:r>
            <a:r>
              <a:rPr lang="en-US" dirty="0"/>
              <a:t>PRE/198/2012 of 6 February, establishing the basic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amounts </a:t>
            </a:r>
            <a:r>
              <a:rPr lang="en-US" dirty="0"/>
              <a:t>for the </a:t>
            </a:r>
            <a:r>
              <a:rPr lang="en-US" dirty="0" smtClean="0"/>
              <a:t>award </a:t>
            </a:r>
            <a:r>
              <a:rPr lang="en-US" dirty="0"/>
              <a:t>of </a:t>
            </a:r>
            <a:r>
              <a:rPr lang="en-US" dirty="0" smtClean="0"/>
              <a:t>assistance </a:t>
            </a:r>
            <a:r>
              <a:rPr lang="en-US" dirty="0"/>
              <a:t>to crews on Spanish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fishing </a:t>
            </a:r>
            <a:r>
              <a:rPr lang="en-US" dirty="0"/>
              <a:t>vessels affected by the temporary halt to fishing activity.</a:t>
            </a:r>
            <a:br>
              <a:rPr lang="en-U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370" y="1340710"/>
            <a:ext cx="8852159" cy="1249788"/>
          </a:xfrm>
          <a:prstGeom prst="rect">
            <a:avLst/>
          </a:prstGeom>
        </p:spPr>
      </p:pic>
      <p:sp>
        <p:nvSpPr>
          <p:cNvPr id="5" name="3 Marcador de contenido"/>
          <p:cNvSpPr txBox="1">
            <a:spLocks/>
          </p:cNvSpPr>
          <p:nvPr/>
        </p:nvSpPr>
        <p:spPr>
          <a:xfrm>
            <a:off x="80680" y="2253878"/>
            <a:ext cx="9190641" cy="19940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4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Font typeface="Monotype Sorts" pitchFamily="2" charset="2"/>
              <a:buChar char="y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200" kern="0" dirty="0" smtClean="0">
                <a:solidFill>
                  <a:srgbClr val="000000"/>
                </a:solidFill>
                <a:latin typeface="Verdana"/>
              </a:rPr>
              <a:t>Requirements:</a:t>
            </a:r>
            <a:endParaRPr lang="en-GB" sz="2200" b="0" kern="0" dirty="0" smtClean="0">
              <a:solidFill>
                <a:srgbClr val="000000"/>
              </a:solidFill>
              <a:latin typeface="Verdana"/>
            </a:endParaRPr>
          </a:p>
          <a:p>
            <a:pPr>
              <a:defRPr/>
            </a:pPr>
            <a:r>
              <a:rPr lang="en-US" sz="2200" b="0" kern="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- Being on board</a:t>
            </a:r>
          </a:p>
          <a:p>
            <a:pPr>
              <a:defRPr/>
            </a:pPr>
            <a:r>
              <a:rPr lang="en-US" sz="2200" b="0" kern="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- Redundancy plan</a:t>
            </a:r>
          </a:p>
          <a:p>
            <a:pPr>
              <a:defRPr/>
            </a:pPr>
            <a:r>
              <a:rPr lang="en-US" sz="2200" b="0" kern="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- Interrupted SS registration</a:t>
            </a:r>
          </a:p>
          <a:p>
            <a:pPr>
              <a:defRPr/>
            </a:pPr>
            <a:r>
              <a:rPr lang="en-US" sz="2200" b="0" kern="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- 6 months' contributions in working life</a:t>
            </a:r>
          </a:p>
          <a:p>
            <a:pPr>
              <a:defRPr/>
            </a:pPr>
            <a:r>
              <a:rPr lang="en-US" sz="2200" b="0" kern="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- Up to date with </a:t>
            </a:r>
            <a:r>
              <a:rPr lang="en-GB" sz="2000" b="0" kern="0" dirty="0" smtClean="0">
                <a:solidFill>
                  <a:srgbClr val="000000"/>
                </a:solidFill>
                <a:latin typeface="Verdana"/>
              </a:rPr>
              <a:t>Social Security 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and tax</a:t>
            </a:r>
            <a:r>
              <a:rPr lang="en-GB" b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2200" b="0" dirty="0" smtClean="0">
                <a:solidFill>
                  <a:srgbClr val="000000"/>
                </a:solidFill>
                <a:latin typeface="Verdana"/>
              </a:rPr>
              <a:t>obligations</a:t>
            </a:r>
            <a:endParaRPr lang="en-GB" sz="2200" b="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162046" y="5366737"/>
            <a:ext cx="8808334" cy="7331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4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Font typeface="Monotype Sorts" pitchFamily="2" charset="2"/>
              <a:buChar char="y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AB57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200" kern="0" dirty="0" smtClean="0">
                <a:solidFill>
                  <a:srgbClr val="000000"/>
                </a:solidFill>
                <a:latin typeface="Verdana"/>
              </a:rPr>
              <a:t>Amount:</a:t>
            </a:r>
            <a:r>
              <a:rPr lang="en-GB" sz="2200" b="0" kern="0" dirty="0" smtClean="0">
                <a:solidFill>
                  <a:srgbClr val="000000"/>
                </a:solidFill>
                <a:latin typeface="Verdana"/>
              </a:rPr>
              <a:t>  Determined in each Order.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Verdan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707995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OTHER ECONOMIC BENEFITS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9" y="1471654"/>
            <a:ext cx="7468247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653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Care </a:t>
            </a:r>
            <a:r>
              <a:rPr lang="en-US" sz="3200" dirty="0"/>
              <a:t>benefits in Care for Special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Situations derived </a:t>
            </a:r>
            <a:r>
              <a:rPr lang="en-US" sz="3200" dirty="0"/>
              <a:t>for work at sea</a:t>
            </a:r>
            <a:br>
              <a:rPr lang="en-US" sz="3200" dirty="0"/>
            </a:b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925" y="1297777"/>
            <a:ext cx="8994775" cy="45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6661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540" y="2708900"/>
            <a:ext cx="6120850" cy="1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5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13" y="116541"/>
            <a:ext cx="8474174" cy="61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52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SCOPE </a:t>
            </a:r>
            <a:r>
              <a:rPr lang="es-ES" sz="3600" dirty="0"/>
              <a:t>OF PROTECTION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Verdana" pitchFamily="34" charset="0"/>
              </a:rPr>
              <a:t>In general the protection offered by the Social Marine Institute is divisible into three main blocks: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Verdana" pitchFamily="34" charset="0"/>
              </a:rPr>
              <a:t>  Management, administration and recognition of the provisions of the Special Social Security Scheme for workers at sea.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Verdana" pitchFamily="34" charset="0"/>
              </a:rPr>
              <a:t>  The management of healthcare for mariners.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Verdana" pitchFamily="34" charset="0"/>
              </a:rPr>
              <a:t>  The management of various social programmes that aim to improve the living and working conditions on board vessels.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>
                <a:srgbClr val="969696"/>
              </a:buClr>
              <a:buSzTx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PRINCIPLE OF INTER-TERRITORIALITY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Clr>
                <a:srgbClr val="969696"/>
              </a:buClr>
              <a:buSzTx/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Verdana" pitchFamily="34" charset="0"/>
              </a:rPr>
              <a:t>Exception to the principle of territoriality (Article 7 of the Social Security Act),  11.4 of Resolution 883/2004 and Resolution 987/2009 (1 May 2010) </a:t>
            </a:r>
            <a:r>
              <a:rPr lang="en-GB" sz="1800" b="1" u="sng" dirty="0">
                <a:solidFill>
                  <a:srgbClr val="000000"/>
                </a:solidFill>
                <a:latin typeface="Verdana" pitchFamily="34" charset="0"/>
              </a:rPr>
              <a:t>allows these workers to be subject to the legislation of their country of residence</a:t>
            </a:r>
            <a:r>
              <a:rPr lang="en-GB" sz="1800" b="1" dirty="0">
                <a:solidFill>
                  <a:srgbClr val="000000"/>
                </a:solidFill>
                <a:latin typeface="Verdana" pitchFamily="34" charset="0"/>
              </a:rPr>
              <a:t> although they carry out their activity on board vessels flying the flag of another Member State.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7030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370" y="188550"/>
            <a:ext cx="9066340" cy="648090"/>
          </a:xfrm>
        </p:spPr>
        <p:txBody>
          <a:bodyPr>
            <a:noAutofit/>
          </a:bodyPr>
          <a:lstStyle/>
          <a:p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                                                                                                                                               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> </a:t>
            </a:r>
            <a:r>
              <a:rPr lang="es-ES" sz="3200" dirty="0" smtClean="0"/>
              <a:t>                                                                          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200395" cy="4525963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s-ES" b="1" dirty="0" err="1" smtClean="0"/>
              <a:t>Workers</a:t>
            </a:r>
            <a:r>
              <a:rPr lang="es-ES" b="1" dirty="0" smtClean="0"/>
              <a:t> </a:t>
            </a:r>
            <a:r>
              <a:rPr lang="es-ES" b="1" dirty="0"/>
              <a:t>of </a:t>
            </a:r>
            <a:r>
              <a:rPr lang="es-ES" b="1" dirty="0" err="1"/>
              <a:t>under</a:t>
            </a:r>
            <a:r>
              <a:rPr lang="es-ES" b="1" dirty="0"/>
              <a:t> 16 </a:t>
            </a:r>
            <a:r>
              <a:rPr lang="es-ES" b="1" dirty="0" err="1"/>
              <a:t>years</a:t>
            </a:r>
            <a:r>
              <a:rPr lang="es-ES" b="1" dirty="0"/>
              <a:t> of </a:t>
            </a:r>
            <a:r>
              <a:rPr lang="es-ES" b="1" dirty="0" err="1"/>
              <a:t>age</a:t>
            </a:r>
            <a:r>
              <a:rPr lang="es-ES" b="1" dirty="0"/>
              <a:t> in </a:t>
            </a:r>
            <a:r>
              <a:rPr lang="es-ES" b="1" dirty="0" err="1"/>
              <a:t>one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smtClean="0"/>
              <a:t>                            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activities</a:t>
            </a:r>
            <a:r>
              <a:rPr lang="es-ES" b="1" dirty="0" smtClean="0"/>
              <a:t>:</a:t>
            </a:r>
            <a:endParaRPr lang="es-ES" dirty="0"/>
          </a:p>
          <a:p>
            <a:pPr fontAlgn="base"/>
            <a:r>
              <a:rPr lang="es-ES" dirty="0"/>
              <a:t>Merchant Marine</a:t>
            </a:r>
            <a:r>
              <a:rPr lang="es-ES" dirty="0" smtClean="0"/>
              <a:t>. </a:t>
            </a:r>
            <a:endParaRPr lang="es-ES" dirty="0"/>
          </a:p>
          <a:p>
            <a:pPr fontAlgn="base"/>
            <a:r>
              <a:rPr lang="es-ES" dirty="0"/>
              <a:t>Marine </a:t>
            </a:r>
            <a:r>
              <a:rPr lang="es-ES" dirty="0" err="1"/>
              <a:t>fishing</a:t>
            </a:r>
            <a:r>
              <a:rPr lang="es-ES" dirty="0"/>
              <a:t> in </a:t>
            </a:r>
            <a:r>
              <a:rPr lang="es-ES" dirty="0" err="1"/>
              <a:t>any</a:t>
            </a:r>
            <a:r>
              <a:rPr lang="es-ES" dirty="0"/>
              <a:t> of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forms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Extraction</a:t>
            </a:r>
            <a:r>
              <a:rPr lang="es-ES" dirty="0"/>
              <a:t> of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sea</a:t>
            </a:r>
          </a:p>
          <a:p>
            <a:pPr fontAlgn="base"/>
            <a:r>
              <a:rPr lang="es-ES" dirty="0" err="1"/>
              <a:t>Internal</a:t>
            </a:r>
            <a:r>
              <a:rPr lang="es-ES" dirty="0"/>
              <a:t> </a:t>
            </a:r>
            <a:r>
              <a:rPr lang="es-ES" dirty="0" err="1"/>
              <a:t>port</a:t>
            </a:r>
            <a:r>
              <a:rPr lang="es-ES" dirty="0"/>
              <a:t> </a:t>
            </a:r>
            <a:r>
              <a:rPr lang="es-ES" dirty="0" err="1"/>
              <a:t>traffic</a:t>
            </a:r>
            <a:r>
              <a:rPr lang="es-ES" dirty="0"/>
              <a:t> and </a:t>
            </a:r>
            <a:r>
              <a:rPr lang="es-ES" dirty="0" err="1"/>
              <a:t>sports</a:t>
            </a:r>
            <a:r>
              <a:rPr lang="es-ES" dirty="0"/>
              <a:t> and </a:t>
            </a:r>
            <a:r>
              <a:rPr lang="es-ES" dirty="0" err="1"/>
              <a:t>recreational</a:t>
            </a:r>
            <a:r>
              <a:rPr lang="es-ES" dirty="0"/>
              <a:t> </a:t>
            </a:r>
            <a:r>
              <a:rPr lang="es-ES" dirty="0" err="1"/>
              <a:t>vessels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Administrative</a:t>
            </a:r>
            <a:r>
              <a:rPr lang="es-ES" dirty="0"/>
              <a:t>, </a:t>
            </a:r>
            <a:r>
              <a:rPr lang="es-ES" dirty="0" err="1"/>
              <a:t>technical</a:t>
            </a:r>
            <a:r>
              <a:rPr lang="es-ES" dirty="0"/>
              <a:t> and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employees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 </a:t>
            </a:r>
            <a:r>
              <a:rPr lang="es-ES" dirty="0" err="1"/>
              <a:t>companies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Ports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Personnel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fishermen's</a:t>
            </a:r>
            <a:r>
              <a:rPr lang="es-ES" dirty="0"/>
              <a:t> </a:t>
            </a:r>
            <a:r>
              <a:rPr lang="es-ES" dirty="0" err="1"/>
              <a:t>associations</a:t>
            </a:r>
            <a:r>
              <a:rPr lang="es-ES" dirty="0"/>
              <a:t>,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federations</a:t>
            </a:r>
            <a:r>
              <a:rPr lang="es-ES" dirty="0"/>
              <a:t> and marine </a:t>
            </a:r>
            <a:r>
              <a:rPr lang="es-ES" dirty="0" err="1"/>
              <a:t>cooperatives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marine </a:t>
            </a:r>
            <a:r>
              <a:rPr lang="es-ES" dirty="0" err="1"/>
              <a:t>fishing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included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Ministry</a:t>
            </a:r>
            <a:r>
              <a:rPr lang="es-ES" dirty="0"/>
              <a:t> of </a:t>
            </a:r>
            <a:r>
              <a:rPr lang="es-ES" dirty="0" err="1"/>
              <a:t>Labour</a:t>
            </a:r>
            <a:r>
              <a:rPr lang="es-ES" dirty="0"/>
              <a:t>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1" y="1700760"/>
            <a:ext cx="4457700" cy="4425409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s-ES" b="1" dirty="0" err="1" smtClean="0"/>
              <a:t>Workers</a:t>
            </a:r>
            <a:r>
              <a:rPr lang="es-ES" b="1" dirty="0" smtClean="0"/>
              <a:t> </a:t>
            </a:r>
            <a:r>
              <a:rPr lang="es-ES" b="1" dirty="0" err="1"/>
              <a:t>aged</a:t>
            </a:r>
            <a:r>
              <a:rPr lang="es-ES" b="1" dirty="0"/>
              <a:t> </a:t>
            </a:r>
            <a:r>
              <a:rPr lang="es-ES" b="1" dirty="0" err="1"/>
              <a:t>over</a:t>
            </a:r>
            <a:r>
              <a:rPr lang="es-ES" b="1" dirty="0"/>
              <a:t> 18 </a:t>
            </a:r>
            <a:r>
              <a:rPr lang="es-ES" b="1" dirty="0" err="1"/>
              <a:t>years</a:t>
            </a:r>
            <a:r>
              <a:rPr lang="es-ES" b="1" dirty="0"/>
              <a:t>, </a:t>
            </a:r>
            <a:r>
              <a:rPr lang="es-ES" b="1" dirty="0" err="1"/>
              <a:t>who</a:t>
            </a:r>
            <a:r>
              <a:rPr lang="es-ES" b="1" dirty="0"/>
              <a:t> </a:t>
            </a:r>
            <a:r>
              <a:rPr lang="es-ES" b="1" dirty="0" err="1"/>
              <a:t>carry</a:t>
            </a:r>
            <a:r>
              <a:rPr lang="es-ES" b="1" dirty="0"/>
              <a:t> </a:t>
            </a:r>
            <a:r>
              <a:rPr lang="es-ES" b="1" dirty="0" err="1"/>
              <a:t>out</a:t>
            </a:r>
            <a:r>
              <a:rPr lang="es-ES" b="1" dirty="0"/>
              <a:t> </a:t>
            </a:r>
            <a:r>
              <a:rPr lang="es-ES" b="1" dirty="0" err="1"/>
              <a:t>one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following</a:t>
            </a:r>
            <a:r>
              <a:rPr lang="es-ES" b="1" dirty="0"/>
              <a:t> </a:t>
            </a:r>
            <a:r>
              <a:rPr lang="es-ES" b="1" dirty="0" err="1"/>
              <a:t>activities</a:t>
            </a:r>
            <a:r>
              <a:rPr lang="es-ES" b="1" dirty="0"/>
              <a:t>, in general </a:t>
            </a:r>
            <a:r>
              <a:rPr lang="es-ES" b="1" dirty="0" err="1"/>
              <a:t>personally</a:t>
            </a:r>
            <a:r>
              <a:rPr lang="es-ES" b="1" dirty="0"/>
              <a:t> and </a:t>
            </a:r>
            <a:r>
              <a:rPr lang="es-ES" b="1" dirty="0" err="1"/>
              <a:t>directly</a:t>
            </a:r>
            <a:r>
              <a:rPr lang="es-ES" b="1" dirty="0"/>
              <a:t> as </a:t>
            </a:r>
            <a:r>
              <a:rPr lang="es-ES" b="1" dirty="0" err="1"/>
              <a:t>their</a:t>
            </a:r>
            <a:r>
              <a:rPr lang="es-ES" b="1" dirty="0"/>
              <a:t> </a:t>
            </a:r>
            <a:r>
              <a:rPr lang="es-ES" b="1" dirty="0" err="1"/>
              <a:t>basic</a:t>
            </a:r>
            <a:r>
              <a:rPr lang="es-ES" b="1" dirty="0"/>
              <a:t> </a:t>
            </a:r>
            <a:r>
              <a:rPr lang="es-ES" b="1" dirty="0" err="1"/>
              <a:t>source</a:t>
            </a:r>
            <a:r>
              <a:rPr lang="es-ES" b="1" dirty="0"/>
              <a:t> of </a:t>
            </a:r>
            <a:r>
              <a:rPr lang="es-ES" b="1" dirty="0" err="1"/>
              <a:t>income</a:t>
            </a:r>
            <a:r>
              <a:rPr lang="es-ES" b="1" dirty="0"/>
              <a:t>:</a:t>
            </a:r>
            <a:endParaRPr lang="es-ES" dirty="0"/>
          </a:p>
          <a:p>
            <a:pPr fontAlgn="base"/>
            <a:r>
              <a:rPr lang="es-ES" dirty="0" err="1"/>
              <a:t>Extraction</a:t>
            </a:r>
            <a:r>
              <a:rPr lang="es-ES" dirty="0"/>
              <a:t> of </a:t>
            </a:r>
            <a:r>
              <a:rPr lang="es-ES" dirty="0" err="1"/>
              <a:t>seafood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Fishing</a:t>
            </a:r>
            <a:r>
              <a:rPr lang="es-ES" dirty="0"/>
              <a:t> </a:t>
            </a:r>
            <a:r>
              <a:rPr lang="es-ES" dirty="0" err="1"/>
              <a:t>vessels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independently</a:t>
            </a:r>
            <a:r>
              <a:rPr lang="es-ES" dirty="0"/>
              <a:t>, </a:t>
            </a:r>
            <a:r>
              <a:rPr lang="es-ES" dirty="0" err="1"/>
              <a:t>although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join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, </a:t>
            </a:r>
            <a:r>
              <a:rPr lang="es-ES" dirty="0" err="1"/>
              <a:t>provided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do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4 </a:t>
            </a:r>
            <a:r>
              <a:rPr lang="es-ES" dirty="0" err="1"/>
              <a:t>workers</a:t>
            </a:r>
            <a:r>
              <a:rPr lang="es-ES" dirty="0"/>
              <a:t> in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Shipowners</a:t>
            </a:r>
            <a:r>
              <a:rPr lang="es-ES" dirty="0"/>
              <a:t> of 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vessels</a:t>
            </a:r>
            <a:r>
              <a:rPr lang="es-ES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80990" y="1352992"/>
            <a:ext cx="48089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Optane"/>
              </a:rPr>
              <a:t>F</a:t>
            </a:r>
            <a:endParaRPr lang="es-ES" sz="1200" b="1" dirty="0">
              <a:solidFill>
                <a:srgbClr val="FF0000"/>
              </a:solidFill>
              <a:latin typeface="Optane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I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E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L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D</a:t>
            </a:r>
          </a:p>
          <a:p>
            <a:endParaRPr lang="es-ES" sz="1400" b="1" dirty="0">
              <a:solidFill>
                <a:srgbClr val="FF0000"/>
              </a:solidFill>
              <a:latin typeface="Optane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O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F </a:t>
            </a:r>
          </a:p>
          <a:p>
            <a:endParaRPr lang="es-ES" sz="1400" b="1" dirty="0">
              <a:solidFill>
                <a:srgbClr val="FF0000"/>
              </a:solidFill>
              <a:latin typeface="Optane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A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P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P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L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I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C</a:t>
            </a:r>
          </a:p>
          <a:p>
            <a:r>
              <a:rPr lang="es-ES" sz="1400" b="1" dirty="0">
                <a:solidFill>
                  <a:srgbClr val="FF0000"/>
                </a:solidFill>
                <a:latin typeface="Optane"/>
              </a:rPr>
              <a:t>A</a:t>
            </a:r>
          </a:p>
          <a:p>
            <a:r>
              <a:rPr lang="es-ES" sz="1400" b="1" dirty="0" smtClean="0">
                <a:solidFill>
                  <a:srgbClr val="FF0000"/>
                </a:solidFill>
                <a:latin typeface="Optane"/>
              </a:rPr>
              <a:t>T</a:t>
            </a:r>
          </a:p>
          <a:p>
            <a:r>
              <a:rPr lang="es-ES" sz="1400" b="1" dirty="0" smtClean="0">
                <a:solidFill>
                  <a:srgbClr val="FF0000"/>
                </a:solidFill>
                <a:latin typeface="Optane"/>
              </a:rPr>
              <a:t>I</a:t>
            </a:r>
          </a:p>
          <a:p>
            <a:r>
              <a:rPr lang="es-ES" sz="1400" b="1" dirty="0" smtClean="0">
                <a:solidFill>
                  <a:srgbClr val="FF0000"/>
                </a:solidFill>
                <a:latin typeface="Optane"/>
              </a:rPr>
              <a:t>O</a:t>
            </a:r>
          </a:p>
          <a:p>
            <a:r>
              <a:rPr lang="es-ES" sz="1400" b="1" dirty="0" smtClean="0">
                <a:solidFill>
                  <a:srgbClr val="FF0000"/>
                </a:solidFill>
                <a:latin typeface="Optane"/>
              </a:rPr>
              <a:t>N</a:t>
            </a:r>
            <a:endParaRPr lang="es-ES" sz="1400" b="1" dirty="0">
              <a:solidFill>
                <a:srgbClr val="FF0000"/>
              </a:solidFill>
              <a:latin typeface="Optane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150" y="4611363"/>
            <a:ext cx="2788920" cy="13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105160" y="1052670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prstClr val="black"/>
                </a:solidFill>
                <a:latin typeface="Optane" pitchFamily="2" charset="0"/>
                <a:ea typeface="+mj-ea"/>
                <a:cs typeface="+mj-cs"/>
              </a:rPr>
              <a:t>SELF-EMPLOYED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192157" y="1009363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prstClr val="black"/>
                </a:solidFill>
                <a:latin typeface="Optane" pitchFamily="2" charset="0"/>
                <a:ea typeface="+mj-ea"/>
                <a:cs typeface="+mj-cs"/>
              </a:rPr>
              <a:t>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808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54637</TotalTime>
  <Words>778</Words>
  <Application>Microsoft Office PowerPoint</Application>
  <PresentationFormat>A4 (210 x 297 mm)</PresentationFormat>
  <Paragraphs>164</Paragraphs>
  <Slides>64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64</vt:i4>
      </vt:variant>
      <vt:variant>
        <vt:lpstr>Presentaciones personalizadas</vt:lpstr>
      </vt:variant>
      <vt:variant>
        <vt:i4>1</vt:i4>
      </vt:variant>
    </vt:vector>
  </HeadingPairs>
  <TitlesOfParts>
    <vt:vector size="67" baseType="lpstr">
      <vt:lpstr>Office Theme</vt:lpstr>
      <vt:lpstr>think-cell Slide</vt:lpstr>
      <vt:lpstr>Diapositiva 1</vt:lpstr>
      <vt:lpstr>SPANISH SOCIAL SECURITY SYSTEM</vt:lpstr>
      <vt:lpstr> SPANISH SOCIAL SECURITY SYSTEM </vt:lpstr>
      <vt:lpstr>SOCIAL SECURITY SYSTEM</vt:lpstr>
      <vt:lpstr> SPANISH SOCIAL SECURITY SYSTEM </vt:lpstr>
      <vt:lpstr>PROVINCIAL DIRECTORATES</vt:lpstr>
      <vt:lpstr>Diapositiva 7</vt:lpstr>
      <vt:lpstr> SCOPE OF PROTECTION </vt:lpstr>
      <vt:lpstr>                                                                                                                                                                                                                                </vt:lpstr>
      <vt:lpstr>PERSONS INCLUDED IN THE SCHEME</vt:lpstr>
      <vt:lpstr> MEMBERSHIP YEAR 2015  </vt:lpstr>
      <vt:lpstr>MEMBERSHIP GROUP I 2015</vt:lpstr>
      <vt:lpstr>MEMBERSHIP GROUP II 2015</vt:lpstr>
      <vt:lpstr>MEMBERSHIP GROUP III 2015</vt:lpstr>
      <vt:lpstr>ACTIVE MEMBERS BY AGE GROUPS AND GENDER</vt:lpstr>
      <vt:lpstr>ACTIVE MEMBERS BY AGE GROUPS</vt:lpstr>
      <vt:lpstr>SPECIAL NATURE OF MEMBERSHIP</vt:lpstr>
      <vt:lpstr> MANAGEMENT OF THE WORKING LIFE OF  THE WORKERS </vt:lpstr>
      <vt:lpstr>REGISTRATION OF VESSELS</vt:lpstr>
      <vt:lpstr>SPECIAL NATURE OF CONTRIBUTIONS</vt:lpstr>
      <vt:lpstr>SOCIAL SECURITY SYSTEM</vt:lpstr>
      <vt:lpstr>LIST OF REM PENSIONS AND MEMBERS</vt:lpstr>
      <vt:lpstr>    PENSIONS BY GENDER AND TYPE OF PROVISION2015  </vt:lpstr>
      <vt:lpstr>PROVISION OF HEALTHCARE ASSISTANCE</vt:lpstr>
      <vt:lpstr>PROTECTIVE ACTION OF THE SPANISH SOCIAL  SECURITY SYSTEM</vt:lpstr>
      <vt:lpstr>SUBSIDIES:</vt:lpstr>
      <vt:lpstr>TEMPORARY INCAPACITY</vt:lpstr>
      <vt:lpstr>BENEFIT FOR RISK DURING PREGNANCY </vt:lpstr>
      <vt:lpstr>BREASTFEEDING BENEFIT</vt:lpstr>
      <vt:lpstr>MATERNITY</vt:lpstr>
      <vt:lpstr>REQUIREMENTS FOR THE MATERNITY  BENEFIT</vt:lpstr>
      <vt:lpstr>CARE OF MINORS AFFECTED BY CANCER OR  OTHER SERIOUS ILLNESS</vt:lpstr>
      <vt:lpstr>PENSIONS</vt:lpstr>
      <vt:lpstr>PERMANENT INCAPACITY</vt:lpstr>
      <vt:lpstr>PERMANENT INCAPACITY</vt:lpstr>
      <vt:lpstr>PERMANENT INCAPACITY</vt:lpstr>
      <vt:lpstr>RETIREMENT</vt:lpstr>
      <vt:lpstr>RETIREMENT</vt:lpstr>
      <vt:lpstr>RETIREMENT</vt:lpstr>
      <vt:lpstr>RETIREMENT</vt:lpstr>
      <vt:lpstr>RETIREMENT</vt:lpstr>
      <vt:lpstr>RETIREMENT</vt:lpstr>
      <vt:lpstr>RETIREMENT</vt:lpstr>
      <vt:lpstr>RETIREMENT</vt:lpstr>
      <vt:lpstr>Diapositiva 45</vt:lpstr>
      <vt:lpstr>RETIREMENT</vt:lpstr>
      <vt:lpstr>RETIREMENT</vt:lpstr>
      <vt:lpstr>DEATH AND SURVIVORSHIP</vt:lpstr>
      <vt:lpstr>DEATH AND SURVIVORSHIP</vt:lpstr>
      <vt:lpstr>DEATH AND SURVIVORSHIP</vt:lpstr>
      <vt:lpstr>DEATH AND SURVIVORSHIP</vt:lpstr>
      <vt:lpstr>UNEMPLOYMENT BENEFITS</vt:lpstr>
      <vt:lpstr>BENEFITS FOR END OF BUSINESS  ACTIVITY</vt:lpstr>
      <vt:lpstr>BENEFICIARIES OF UNEMPLOYMENT  BENEFITS</vt:lpstr>
      <vt:lpstr>BENEFITS FOR END OF BUSINESS  ACTIVITY</vt:lpstr>
      <vt:lpstr> ACTION BY THE ISM IN THE  INTERNATIONAL ARENA </vt:lpstr>
      <vt:lpstr> PARTICIPATION IN THE DRAFTING  OF INTERNATIONAL AGREEMENTS </vt:lpstr>
      <vt:lpstr> BILATERAL AGREEMENTS </vt:lpstr>
      <vt:lpstr>EXCEPTION TO THE PRINCIPLES OF  TERRITORIALITY</vt:lpstr>
      <vt:lpstr>OTHER FINANCIAL BENEFITS</vt:lpstr>
      <vt:lpstr> Order PRE/198/2012 of 6 February, establishing the basic  amounts for the award of assistance to crews on Spanish  fishing vessels affected by the temporary halt to fishing activity. </vt:lpstr>
      <vt:lpstr>OTHER ECONOMIC BENEFITS</vt:lpstr>
      <vt:lpstr> Care benefits in Care for Special  Situations derived for work at sea </vt:lpstr>
      <vt:lpstr>Diapositiva 64</vt:lpstr>
      <vt:lpstr>Custom Show 1</vt:lpstr>
    </vt:vector>
  </TitlesOfParts>
  <Company>Capgemini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Capgemini NA PowerPoint Template</dc:title>
  <dc:creator>Capgemini</dc:creator>
  <cp:lastModifiedBy>MEYSS</cp:lastModifiedBy>
  <cp:revision>4276</cp:revision>
  <cp:lastPrinted>2015-01-26T19:32:44Z</cp:lastPrinted>
  <dcterms:created xsi:type="dcterms:W3CDTF">2009-02-10T04:14:03Z</dcterms:created>
  <dcterms:modified xsi:type="dcterms:W3CDTF">2015-10-09T07:01:13Z</dcterms:modified>
</cp:coreProperties>
</file>